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1. 資料萃取整合處理服務～SSIS 協助你做好 ETL 的相關作業</a:t>
            </a:r>
          </a:p>
          <a:p>
            <a:pPr/>
            <a:r>
              <a:t>https://ithelp.ithome.com.tw/m/articles/10224394</a:t>
            </a:r>
          </a:p>
          <a:p>
            <a:pPr/>
          </a:p>
          <a:p>
            <a:pPr/>
            <a:r>
              <a:t>ETL 主要的處理流程細分，我們可以把設計規劃流程分為八大步驟：</a:t>
            </a:r>
          </a:p>
          <a:p>
            <a:pPr/>
          </a:p>
          <a:p>
            <a:pPr/>
            <a:r>
              <a:t>調查資料：我們必須先瞭解資料來源的定義，資料結構，數據的意義，才能夠有效地把我們的資料做有用的處理，提供資料分析有用的數據資料來源。</a:t>
            </a:r>
          </a:p>
          <a:p>
            <a:pPr/>
            <a:r>
              <a:t>規劃架構：匯總數據來源之後，依照使用者分析應用的需求，將資料處理的架構作完整的規劃。</a:t>
            </a:r>
          </a:p>
          <a:p>
            <a:pPr/>
            <a:r>
              <a:t>模型設計：為了提供資料分析的整合資料來源，依照資料分析應用的需求，設計資料儲存的模型規劃。</a:t>
            </a:r>
          </a:p>
          <a:p>
            <a:pPr/>
            <a:r>
              <a:t>資料處理流程：將資料來源透過各項處理流程和匯總作業，得到資料分析所需要的數據架構，載入儲存到資料模型倉儲之中。</a:t>
            </a:r>
          </a:p>
          <a:p>
            <a:pPr/>
            <a:r>
              <a:t>資料分析：透過各項資料分析的函數功能，使用者可以自行客製化資料分析的邏輯和設計，依照商業規則分析數據。</a:t>
            </a:r>
          </a:p>
          <a:p>
            <a:pPr/>
            <a:r>
              <a:t>報表設計；資料分析的結果呈現，可以有多種報表呈現方式，目前較多人使用視覺化資料分析工具來做分析結果的呈現。</a:t>
            </a:r>
          </a:p>
          <a:p>
            <a:pPr/>
            <a:r>
              <a:t>整合測試，系統應用測試，資料結果驗證</a:t>
            </a:r>
          </a:p>
          <a:p>
            <a:pPr/>
            <a:r>
              <a:t>建置上線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1. Better, faster, smarter: ELT vs. ETL</a:t>
            </a:r>
          </a:p>
          <a:p>
            <a:pPr/>
            <a:r>
              <a:t>https://www.matillion.com/resources/blog/better-faster-smarter-elt-vs-etl/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1. Apache Pig Tutorial</a:t>
            </a:r>
          </a:p>
          <a:p>
            <a:pPr/>
            <a:r>
              <a:t>https://www.tutorialspoint.com/apache_pig/index.htm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知識點 1 : 轉碼</a:t>
            </a:r>
          </a:p>
          <a:p>
            <a:pPr/>
            <a:r>
              <a:t>$ hdfs dfs -ls /raw/twulist</a:t>
            </a:r>
          </a:p>
          <a:p>
            <a:pPr/>
            <a:r>
              <a:t>Found 4 items</a:t>
            </a:r>
          </a:p>
          <a:p>
            <a:pPr/>
            <a:r>
              <a:t>-rw-r--r--   2 bigred bigboss      26986 2019-10-13 01:57 /raw/twulist/103u.tsv</a:t>
            </a:r>
          </a:p>
          <a:p>
            <a:pPr/>
            <a:r>
              <a:t>-rw-r--r--   2 bigred bigboss      26882 2019-10-13 01:57 /raw/twulist/104u.tsv</a:t>
            </a:r>
          </a:p>
          <a:p>
            <a:pPr/>
            <a:r>
              <a:t>-rw-r--r--   2 bigred bigboss      26662 2019-10-13 01:57 /raw/twulist/105u.tsv</a:t>
            </a:r>
          </a:p>
          <a:p>
            <a:pPr/>
            <a:r>
              <a:t>-rw-r--r--   2 bigred bigboss      21206 2019-10-13 01:57 /raw/twulist/106u.tsv</a:t>
            </a:r>
          </a:p>
          <a:p>
            <a:pPr/>
            <a:r>
              <a:t>bigred@ds110:~$ hdfs dfs -cat /raw/twulist/103u.tsv | head -n 5</a:t>
            </a:r>
          </a:p>
          <a:p>
            <a:pPr/>
            <a:r>
              <a:t>T?103x[t^?^'\!hb?       			</a:t>
            </a:r>
          </a:p>
          <a:p>
            <a:pPr/>
            <a:r>
              <a:t>						</a:t>
            </a:r>
          </a:p>
          <a:p>
            <a:pPr/>
            <a:r>
              <a:t>T1zx	0W@W	??q?	?}@W	Ԛ?|%R</a:t>
            </a:r>
          </a:p>
          <a:p>
            <a:pPr/>
            <a:r>
              <a:t>0001	</a:t>
            </a:r>
          </a:p>
          <a:p>
            <a:pPr/>
            <a:r>
              <a:t>        W?z?e?l'Yx[	[38]??S^	[116]??S^?eq\@ScWSN?k64_?	(02)29393091	http://www.nccu.edu.t[1]N,?</a:t>
            </a:r>
          </a:p>
          <a:p>
            <a:pPr/>
            <a:r>
              <a:t>0002	</a:t>
            </a:r>
          </a:p>
          <a:p>
            <a:pPr/>
            <a:r>
              <a:t>        W?zn?'Yx[	[18]?e?z^	[300]?e?z^qg@SIQ?_N?k101_?	(03)5715131	http://www.nthu.edu.t[1]N,?</a:t>
            </a:r>
          </a:p>
          <a:p>
            <a:pPr/>
            <a:r>
              <a:t>cat: Unable to write to output stream.</a:t>
            </a:r>
          </a:p>
          <a:p>
            <a:pPr/>
            <a:r>
              <a:t>bigred@ds110:~$ hdfs dfs -cat /raw/twulist/103u.tsv | iconv -f utf-16le -t utf8 - -o /tmp/103u.tsv</a:t>
            </a:r>
          </a:p>
          <a:p>
            <a:pPr/>
            <a:r>
              <a:t>bigred@ds110:~$ hdfs dfs -cat /raw/twulist/103u.tsv | wc -l</a:t>
            </a:r>
          </a:p>
          <a:p>
            <a:pPr/>
            <a:r>
              <a:t>164</a:t>
            </a:r>
          </a:p>
          <a:p>
            <a:pPr/>
            <a:r>
              <a:t>bigred@ds110:~$ cat /tmp/103u.tsv | wc -l</a:t>
            </a:r>
          </a:p>
          <a:p>
            <a:pPr/>
            <a:r>
              <a:t>164</a:t>
            </a:r>
          </a:p>
          <a:p>
            <a:pPr/>
            <a:r>
              <a:t>bigred@ds110:~$ head -n 5 /tmp/103u.tsv </a:t>
            </a:r>
          </a:p>
          <a:p>
            <a:pPr/>
            <a:r>
              <a:t>103學年度大專校院名錄						</a:t>
            </a:r>
          </a:p>
          <a:p>
            <a:pPr/>
            <a:r>
              <a:t>						</a:t>
            </a:r>
          </a:p>
          <a:p>
            <a:pPr/>
            <a:r>
              <a:t>代碼	學校名稱	縣市名稱	地址	電話	網址	體系別</a:t>
            </a:r>
          </a:p>
          <a:p>
            <a:pPr/>
            <a:r>
              <a:t>0001	國立政治大學	[38]臺北市	[116]臺北市文山區指南路二段64號	(02)29393091	http://www.nccu.edu.t[1]一般</a:t>
            </a:r>
          </a:p>
          <a:p>
            <a:pPr/>
            <a:r>
              <a:t>0002	國立清華大學	[18]新竹市	[300]新竹市東區光復路二段101號	(03)5715131	http://www.nthu.edu.t[1]一般</a:t>
            </a:r>
          </a:p>
          <a:p>
            <a:pPr>
              <a:defRPr b="1"/>
            </a:pPr>
          </a:p>
          <a:p>
            <a:pPr>
              <a:defRPr b="1"/>
            </a:pPr>
            <a:r>
              <a:t>問題 1 : 106 年大學目錄轉碼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知識點 2 : 移除前面欄位說明資料</a:t>
            </a:r>
          </a:p>
          <a:p>
            <a:pPr/>
            <a:r>
              <a:t>bigred@ds110:~$ ls -al /tmp/10*</a:t>
            </a:r>
          </a:p>
          <a:p>
            <a:pPr/>
            <a:r>
              <a:t>-rw-rw-r-- 1 bigred bigred 20807 10月 13 23:13 /tmp/103u.tsv</a:t>
            </a:r>
          </a:p>
          <a:p>
            <a:pPr/>
            <a:r>
              <a:t>-rw-rw-r-- 1 bigred bigred 20699 10月 13 23:26 /tmp/104u.tsv</a:t>
            </a:r>
          </a:p>
          <a:p>
            <a:pPr/>
            <a:r>
              <a:t>-rw-rw-r-- 1 bigred bigred 20609 10月 13 23:27 /tmp/105u.tsv</a:t>
            </a:r>
          </a:p>
          <a:p>
            <a:pPr/>
            <a:r>
              <a:t>-rw-rw-r-- 1 bigred bigred 21206 10月 13 23:27 /tmp/106u.tsv</a:t>
            </a:r>
          </a:p>
          <a:p>
            <a:pPr/>
            <a:r>
              <a:t>bigred@ds110:~$ head -n 4 /tmp/103u.tsv</a:t>
            </a:r>
          </a:p>
          <a:p>
            <a:pPr/>
            <a:r>
              <a:t>103學年度大專校院名錄						</a:t>
            </a:r>
          </a:p>
          <a:p>
            <a:pPr/>
            <a:r>
              <a:t>						</a:t>
            </a:r>
          </a:p>
          <a:p>
            <a:pPr/>
            <a:r>
              <a:t>代碼	學校名稱	縣市名稱	地址	電話	網址	體系別</a:t>
            </a:r>
          </a:p>
          <a:p>
            <a:pPr/>
            <a:r>
              <a:t>0001	國立政治大學	[38]臺北市	[116]臺北市文山區指南路二段64號	(02)29393091	http://www.nccu.edu.t[1]一般</a:t>
            </a:r>
          </a:p>
          <a:p>
            <a:pPr/>
            <a:r>
              <a:t>bigred@ds110:~$ tail -n +4 /tmp/103u.tsv &gt; /tmp/u.tmp</a:t>
            </a:r>
          </a:p>
          <a:p>
            <a:pPr/>
            <a:r>
              <a:t>bigred@ds110:~$ head -n 2 /tmp/u.tmp</a:t>
            </a:r>
          </a:p>
          <a:p>
            <a:pPr/>
            <a:r>
              <a:t>0001	國立政治大學	[38]臺北市	[116]臺北市文山區指南路二段64號	(02)29393091	http://www.nccu.edu.t[1]一般</a:t>
            </a:r>
          </a:p>
          <a:p>
            <a:pPr/>
            <a:r>
              <a:t>0002	國立清華大學	[18]新竹市	[300]新竹市東區光復路二段101號	(03)5715131	http://www.nthu.edu.t[1]一般</a:t>
            </a:r>
          </a:p>
          <a:p>
            <a:pPr/>
            <a:r>
              <a:t>bigred@ds110:~$ mv /tmp/u.tmp /tmp/103u.tsv</a:t>
            </a:r>
          </a:p>
          <a:p>
            <a:pPr/>
            <a:r>
              <a:t>bigred@ds110:~$ head -n 2 /tmp/103u.tsv</a:t>
            </a:r>
          </a:p>
          <a:p>
            <a:pPr/>
            <a:r>
              <a:t>0001	國立政治大學	[38]臺北市	[116]臺北市文山區指南路二段64號	(02)29393091	http://www.nccu.edu.t[1]一般</a:t>
            </a:r>
          </a:p>
          <a:p>
            <a:pPr/>
            <a:r>
              <a:t>0002	國立清華大學	[18]新竹市	[300]新竹市東區光復路二段101號	(03)5715131	http://www.nthu.edu.t[1]一般</a:t>
            </a:r>
          </a:p>
          <a:p>
            <a:pPr>
              <a:defRPr b="1"/>
            </a:pPr>
          </a:p>
          <a:p>
            <a:pPr>
              <a:defRPr b="1"/>
            </a:pPr>
            <a:r>
              <a:t>問題 2 : 移除 106 年大學目錄前面欄位</a:t>
            </a:r>
          </a:p>
          <a:p>
            <a:pPr/>
            <a:r>
              <a:t>bigred@ds110:~$ tail -n +4 /tmp/104u.tsv &gt; /tmp/u.tmp</a:t>
            </a:r>
          </a:p>
          <a:p>
            <a:pPr/>
            <a:r>
              <a:t>bigred@ds110:~$ mv /tmp/u.tmp /tmp/104u.tsv</a:t>
            </a:r>
          </a:p>
          <a:p>
            <a:pPr/>
            <a:r>
              <a:t>bigred@ds110:~$ head -n 2 /tmp/104u.tsv </a:t>
            </a:r>
          </a:p>
          <a:p>
            <a:pPr/>
            <a:r>
              <a:t>0001	國立政治大學	[38]臺北市	[116]臺北市文山區指南路二段64號	(02)29393091	http://www.nccu.edu.t[1]一般</a:t>
            </a:r>
          </a:p>
          <a:p>
            <a:pPr/>
            <a:r>
              <a:t>0002	國立清華大學	[18]新竹市	[300]新竹市東區光復路二段101號	(03)5715131	http://www.nthu.edu.t[1]一般</a:t>
            </a:r>
          </a:p>
          <a:p>
            <a:pPr/>
            <a:r>
              <a:t>bigred@ds110:~$ tail -n +4 /tmp/105u.tsv &gt; /tmp/u.tmp</a:t>
            </a:r>
          </a:p>
          <a:p>
            <a:pPr/>
            <a:r>
              <a:t>bigred@ds110:~$ mv /tmp/u.tmp /tmp/105u.tsv</a:t>
            </a:r>
          </a:p>
          <a:p>
            <a:pPr/>
            <a:r>
              <a:t>bigred@ds110:~$ head -n 2 /tmp/105u.tsv </a:t>
            </a:r>
          </a:p>
          <a:p>
            <a:pPr/>
            <a:r>
              <a:t>0001	國立政治大學	[38]臺北市	[116]臺北市文山區指南路二段64號	(02)29393091	http://www.nccu.edu.t[1]一般</a:t>
            </a:r>
          </a:p>
          <a:p>
            <a:pPr/>
            <a:r>
              <a:t>0002	國立清華大學	[18]新竹市	[300]新竹市東區光復路二段101號	(03)5715131	http://www.nthu.edu.t[1]一般</a:t>
            </a:r>
          </a:p>
          <a:p>
            <a:pPr/>
            <a:r>
              <a:t>bigred@ds110:~$ tail -n +2 /tmp/106u.tsv &gt; /tmp/u.tmp</a:t>
            </a:r>
          </a:p>
          <a:p>
            <a:pPr/>
            <a:r>
              <a:t>bigred@ds110:~$ mv /tmp/u.tmp /tmp/106u.tsv</a:t>
            </a:r>
          </a:p>
          <a:p>
            <a:pPr/>
            <a:r>
              <a:t>bigred@ds110:~$ head -n 2 /tmp/106u.tsv </a:t>
            </a:r>
          </a:p>
          <a:p>
            <a:pPr/>
            <a:r>
              <a:t>0001,國立政治大學,公立,[38]臺北市,[116]臺北市文山區指南路二段64號,(02)29393091,http://www.nccu.edu.tw,[1]一般</a:t>
            </a:r>
          </a:p>
          <a:p>
            <a:pPr/>
            <a:r>
              <a:t>0002,國立清華大學,公立,[18]新竹市,[300]新竹市東區光復路二段101號,(03)5715131,http://www.nthu.edu.tw,[1]一般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知識點 3 : 移除後面空行</a:t>
            </a:r>
          </a:p>
          <a:p>
            <a:pPr/>
            <a:r>
              <a:t>$ cat /tmp/103u.tsv | grep -E '^[0-9]{1,4}' | tail -n 2</a:t>
            </a:r>
          </a:p>
          <a:p>
            <a:pPr/>
            <a:r>
              <a:t>1291	聖母醫護管理專科學校	[02]宜蘭縣	[266]宜蘭縣三星鄉三星路二段265巷100號	(03)9897396	http://www.smc.edu.tw/	[2]技職</a:t>
            </a:r>
          </a:p>
          <a:p>
            <a:pPr/>
            <a:r>
              <a:t>1292	新生醫護管理專科學校	[03]桃園市	[325]桃園市龍潭區中豐路高平段418號	(03)4117578	http://www.web.hsc.edu.tw/bin/home.php	[2]技職</a:t>
            </a:r>
          </a:p>
          <a:p>
            <a:pPr/>
            <a:r>
              <a:t>bigred@ds110:~$ cat /tmp/103u.tsv | grep -E '^[0-9]{1,4}' &gt; /tmp/u.tmp</a:t>
            </a:r>
          </a:p>
          <a:p>
            <a:pPr/>
            <a:r>
              <a:t>bigred@ds110:~$ mv /tmp/u.tmp /tmp/103u.tsv</a:t>
            </a:r>
          </a:p>
          <a:p>
            <a:pPr/>
            <a:r>
              <a:t>bigred@ds110:~$ cat /tmp/104u.tsv | grep -E '^[0-9]{1,4}' &gt; /tmp/u.tmp</a:t>
            </a:r>
          </a:p>
          <a:p>
            <a:pPr/>
            <a:r>
              <a:t>bigred@ds110:~$ mv /tmp/u.tmp /tmp/104u.tsv</a:t>
            </a:r>
          </a:p>
          <a:p>
            <a:pPr/>
            <a:r>
              <a:t>bigred@ds110:~$ cat /tmp/105u.tsv | grep -E '^[0-9]{1,4}' &gt; /tmp/u.tmp</a:t>
            </a:r>
          </a:p>
          <a:p>
            <a:pPr/>
            <a:r>
              <a:t>bigred@ds110:~$ mv /tmp/u.tmp /tmp/105u.tsv</a:t>
            </a:r>
          </a:p>
          <a:p>
            <a:pPr/>
            <a:r>
              <a:t>bigred@ds110:~$ cat /tmp/106u.tsv | grep -E '^[0-9]{1,4}' &gt; /tmp/u.tmp</a:t>
            </a:r>
          </a:p>
          <a:p>
            <a:pPr/>
            <a:r>
              <a:t>bigred@ds110:~$ mv /tmp/u.tmp /tmp/106u.tsv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知識點 4 : 將 \t 欄位分割字元換成 ','</a:t>
            </a:r>
          </a:p>
          <a:p>
            <a:pPr/>
            <a:r>
              <a:t>bigred@ds110:~$ cat /tmp/103u.tsv | tr '\t' ',' &gt; /tmp/u.tmp</a:t>
            </a:r>
          </a:p>
          <a:p>
            <a:pPr/>
            <a:r>
              <a:t>bigred@ds110:~$ mv /tmp/u.tmp /tmp/103u.csv</a:t>
            </a:r>
          </a:p>
          <a:p>
            <a:pPr/>
            <a:r>
              <a:t>bigred@ds110:~$ head -n 1 /tmp/103u.csv</a:t>
            </a:r>
          </a:p>
          <a:p>
            <a:pPr/>
            <a:r>
              <a:t>0001,國立政治大學,[38]臺北市,[116]臺北市文山區指南路二段64號,(02)29393091,http://www.nccu.edu.tw,[1]一般</a:t>
            </a:r>
          </a:p>
          <a:p>
            <a:pPr/>
          </a:p>
          <a:p>
            <a:pPr/>
            <a:r>
              <a:t>bigred@ds110:~$ cat /tmp/104u.tsv | tr '\t' ',' &gt; /tmp/u.tmp</a:t>
            </a:r>
          </a:p>
          <a:p>
            <a:pPr/>
            <a:r>
              <a:t>bigred@ds110:~$ mv /tmp/u.tmp /tmp/104u.csv</a:t>
            </a:r>
          </a:p>
          <a:p>
            <a:pPr/>
            <a:r>
              <a:t>bigred@ds110:~$ cat /tmp/105u.tsv | tr '\t' ',' &gt; /tmp/u.tmp</a:t>
            </a:r>
          </a:p>
          <a:p>
            <a:pPr/>
            <a:r>
              <a:t>bigred@ds110:~$ mv /tmp/u.tmp /tmp/105u.csv</a:t>
            </a:r>
          </a:p>
          <a:p>
            <a:pPr/>
            <a:r>
              <a:t>bigred@ds110:~$ mv /tmp/106u.tsv /tmp/106u.csv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知識點 5 : 列出 103 ~ 106 年退場學校名單 </a:t>
            </a:r>
          </a:p>
          <a:p>
            <a:pPr>
              <a:defRPr b="1"/>
            </a:pPr>
            <a:r>
              <a:t>$ join -t ',' -v1 --nocheck-order /tmp/103u.csv /tmp/104u.csv </a:t>
            </a:r>
          </a:p>
          <a:p>
            <a:pPr/>
            <a:r>
              <a:t>1059,康寧大學,[21]臺南市,[709]臺南市安南區安中路五段188號,(06)2552500,http://www.ukn.edu.tw/ukn/index.html,[1]一般</a:t>
            </a:r>
          </a:p>
          <a:p>
            <a:pPr/>
            <a:r>
              <a:t>1150,慈濟技術學院,[15]花蓮縣,[970]花蓮縣花蓮市建國路二段880號,(03)8572158,http://www.tccn.edu.tw,[2]技職</a:t>
            </a:r>
          </a:p>
          <a:p>
            <a:pPr/>
            <a:r>
              <a:t>1164,致理技術學院,[01]新北市,[220]新北市板橋區文化路一段313號,(02)22576167,http://www.chihlee.edu.tw,[2]技職</a:t>
            </a:r>
          </a:p>
          <a:p>
            <a:pPr/>
            <a:r>
              <a:t>1194,台北海洋技術學院,[41]臺北市,[111]臺北市士林區延平北路九段212號,(02)28102292,http://www.tcmt.edu.tw,[2]技職</a:t>
            </a:r>
          </a:p>
          <a:p>
            <a:pPr/>
            <a:r>
              <a:t>0221,國立臺南護理專科學校,[21]臺南市,[700]臺南市中西區民族路二段78號,(06)2110600,http://www.ntin.edu.tw,[2]技職</a:t>
            </a:r>
          </a:p>
          <a:p>
            <a:pPr/>
            <a:r>
              <a:t>0222,國立臺東專科學校,[14]臺東縣,[950]臺東縣臺東市正氣北路889號,(089)226389#6000　,http://www.ntc.edu.tw,[2]技職</a:t>
            </a:r>
          </a:p>
          <a:p>
            <a:pPr/>
            <a:r>
              <a:t>1281,康寧醫護暨管理專科學校,[40]臺北市,[114]臺北市內湖區康寧路三段75巷137號,(02)26321181,http://www.knjc.edu.tw,[2]技職</a:t>
            </a:r>
          </a:p>
          <a:p>
            <a:pPr>
              <a:defRPr b="1"/>
            </a:pPr>
          </a:p>
          <a:p>
            <a:pPr>
              <a:defRPr b="1"/>
            </a:pPr>
            <a:r>
              <a:t>bigred@ds110:~$ join -t ',' -v1 --nocheck-order /tmp/103u.csv /tmp/105u.csv </a:t>
            </a:r>
          </a:p>
          <a:p>
            <a:pPr/>
            <a:r>
              <a:t>1059,康寧大學,[21]臺南市,[709]臺南市安南區安中路五段188號,(06)2552500,http://www.ukn.edu.tw/ukn/index.html,[1]一般</a:t>
            </a:r>
          </a:p>
          <a:p>
            <a:pPr/>
            <a:r>
              <a:t>1150,慈濟技術學院,[15]花蓮縣,[970]花蓮縣花蓮市建國路二段880號,(03)8572158,http://www.tccn.edu.tw,[2]技職</a:t>
            </a:r>
          </a:p>
          <a:p>
            <a:pPr/>
            <a:r>
              <a:t>1164,致理技術學院,[01]新北市,[220]新北市板橋區文化路一段313號,(02)22576167,http://www.chihlee.edu.tw,[2]技職</a:t>
            </a:r>
          </a:p>
          <a:p>
            <a:pPr/>
            <a:r>
              <a:t>1194,台北海洋技術學院,[41]臺北市,[111]臺北市士林區延平北路九段212號,(02)28102292,http://www.tcmt.edu.tw,[2]技職</a:t>
            </a:r>
          </a:p>
          <a:p>
            <a:pPr/>
            <a:r>
              <a:t>0221,國立臺南護理專科學校,[21]臺南市,[700]臺南市中西區民族路二段78號,(06)2110600,http://www.ntin.edu.tw,[2]技職</a:t>
            </a:r>
          </a:p>
          <a:p>
            <a:pPr/>
            <a:r>
              <a:t>0222,國立臺東專科學校,[14]臺東縣,[950]臺東縣臺東市正氣北路889號,(089)226389#6000　,http://www.ntc.edu.tw,[2]技職</a:t>
            </a:r>
          </a:p>
          <a:p>
            <a:pPr/>
            <a:r>
              <a:t>1281,康寧醫護暨管理專科學校,[40]臺北市,[114]臺北市內湖區康寧路三段75巷137號,(02)26321181,http://www.knjc.edu.tw,[2]技職</a:t>
            </a:r>
          </a:p>
          <a:p>
            <a:pPr>
              <a:defRPr b="1"/>
            </a:pPr>
          </a:p>
          <a:p>
            <a:pPr>
              <a:defRPr b="1"/>
            </a:pPr>
            <a:r>
              <a:t>bigred@ds110:~$ join -t ',' -v1 --nocheck-order /tmp/103u.csv /tmp/106u.csv </a:t>
            </a:r>
          </a:p>
          <a:p>
            <a:pPr/>
            <a:r>
              <a:t>0026,國立高雄第一科技大學,[12]高雄市,[824]高雄市燕巢區大學路1號 ,(07)6011000,http://www.nkfust.edu.tw,[2]技職</a:t>
            </a:r>
          </a:p>
          <a:p>
            <a:pPr/>
            <a:r>
              <a:t>0027,國立高雄應用科技大學,[55]高雄市,[807]高雄市三民區建工路415號,(07)3814526,http://www.kuas.edu.tw,[2]技職</a:t>
            </a:r>
          </a:p>
          <a:p>
            <a:pPr/>
            <a:r>
              <a:t>0034,國立高雄海洋科技大學,[54]高雄市,[811]高雄市楠梓區海專路142號,(07)3617141,http://www.nkmu.edu.tw,[2]技職</a:t>
            </a:r>
          </a:p>
          <a:p>
            <a:pPr/>
            <a:r>
              <a:t>0038,國立新竹教育大學,[18]新竹市,[300]新竹市東區南大路521號,(03)5213132,http://www.nhcue.edu.tw/,[3]師範</a:t>
            </a:r>
          </a:p>
          <a:p>
            <a:pPr/>
            <a:r>
              <a:t>1059,康寧大學,[21]臺南市,[709]臺南市安南區安中路五段188號,(06)2552500,http://www.ukn.edu.tw/ukn/index.html,[1]一般</a:t>
            </a:r>
          </a:p>
          <a:p>
            <a:pPr/>
            <a:r>
              <a:t>1150,慈濟技術學院,[15]花蓮縣,[970]花蓮縣花蓮市建國路二段880號,(03)8572158,http://www.tccn.edu.tw,[2]技職</a:t>
            </a:r>
          </a:p>
          <a:p>
            <a:pPr/>
            <a:r>
              <a:t>1164,致理技術學院,[01]新北市,[220]新北市板橋區文化路一段313號,(02)22576167,http://www.chihlee.edu.tw,[2]技職</a:t>
            </a:r>
          </a:p>
          <a:p>
            <a:pPr/>
            <a:r>
              <a:t>1179,德霖技術學院,[01]新北市,[236]新北市土城區青雲路380巷1號,(02)22733567,http://www.dlit.edu.tw,[2]技職</a:t>
            </a:r>
          </a:p>
          <a:p>
            <a:pPr/>
            <a:r>
              <a:t>1184,東方設計學院,[12]高雄市,[829]高雄市湖內區東方路110號,(07)6932011,http://www.tf.edu.tw,[2]技職</a:t>
            </a:r>
          </a:p>
          <a:p>
            <a:pPr/>
            <a:r>
              <a:t>1187,崇右技術學院,[17]基隆市,[201]基隆市信義區義七路40號,(02)24237785,http://www.cit.edu.tw/,[2]技職</a:t>
            </a:r>
          </a:p>
          <a:p>
            <a:pPr/>
            <a:r>
              <a:t>1194,台北海洋技術學院,[41]臺北市,[111]臺北市士林區延平北路九段212號,(02)28102292,http://www.tcmt.edu.tw,[2]技職</a:t>
            </a:r>
          </a:p>
          <a:p>
            <a:pPr/>
            <a:r>
              <a:t>1281,康寧醫護暨管理專科學校,[40]臺北市,[114]臺北市內湖區康寧路三段75巷137號,(02)26321181,http://www.knjc.edu.tw,[2]技職</a:t>
            </a:r>
          </a:p>
          <a:p>
            <a:pPr>
              <a:defRPr b="1"/>
            </a:pPr>
          </a:p>
          <a:p>
            <a:pPr>
              <a:defRPr b="1"/>
            </a:pPr>
            <a:r>
              <a:t>bigred@ds110:~$ join -t ',' -v1 --nocheck-order /tmp/105u.csv /tmp/106u.csv </a:t>
            </a:r>
          </a:p>
          <a:p>
            <a:pPr/>
            <a:r>
              <a:t>0026,國立高雄第一科技大學,[12]高雄市,[824]高雄市燕巢區大學路1號 ,(07)6011000,http://www.nkfust.edu.tw,[2]技職</a:t>
            </a:r>
          </a:p>
          <a:p>
            <a:pPr/>
            <a:r>
              <a:t>0027,國立高雄應用科技大學,[55]高雄市,[807]高雄市三民區建工路415號,(07)3814526,http://www.kuas.edu.tw,[2]技職</a:t>
            </a:r>
          </a:p>
          <a:p>
            <a:pPr/>
            <a:r>
              <a:t>0034,國立高雄海洋科技大學,[54]高雄市,[811]高雄市楠梓區海專路142號,(07)3617141,http://www.nkmu.edu.tw,[2]技職</a:t>
            </a:r>
          </a:p>
          <a:p>
            <a:pPr/>
            <a:r>
              <a:t>0038,"國立清華大學南大校區</a:t>
            </a:r>
          </a:p>
          <a:p>
            <a:pPr/>
            <a:r>
              <a:t>1179,德霖技術學院,[01]新北市,[236]新北市土城區青雲路380巷1號,(02)22733567,http://www.dlit.edu.tw,[2]技職</a:t>
            </a:r>
          </a:p>
          <a:p>
            <a:pPr/>
            <a:r>
              <a:t>1184,東方設計學院,[12]高雄市,[829]高雄市湖內區東方路110號,(07)6932011,http://www.tf.edu.tw,[2]技職</a:t>
            </a:r>
          </a:p>
          <a:p>
            <a:pPr/>
            <a:r>
              <a:t>1187,崇右技術學院,[17]基隆市,[201]基隆市信義區義七路40號,(02)24237785,http://www.cit.edu.tw/,[2]技職</a:t>
            </a:r>
          </a:p>
          <a:p>
            <a:pPr/>
            <a:r>
              <a:t>1197,台北海洋技術學院,[01]新北市,[251]新北市淡水區濱海路三段150號,(02)28052088,http://www.tcmt.edu.tw,[2]技職</a:t>
            </a:r>
          </a:p>
          <a:p>
            <a:pPr/>
            <a:r>
              <a:t>0221,國立臺南護理專科學校,[21]臺南市,[700]臺南市中西區民族路二段78號,(06)2110600,http://www.ntin.edu.tw,[2]技職</a:t>
            </a:r>
          </a:p>
          <a:p>
            <a:pPr/>
            <a:r>
              <a:t>0222,國立臺東專科學校,[14]臺東縣,[950]臺東縣臺東市正氣北路889號,(089)226389#6000　,http://www.ntc.edu.tw,[2]技職</a:t>
            </a:r>
          </a:p>
          <a:p>
            <a:pPr/>
            <a:r>
              <a:t>bigred@ds110:~$ cat /tmp/103u.csv | grep 崇右技術學院</a:t>
            </a:r>
          </a:p>
          <a:p>
            <a:pPr/>
            <a:r>
              <a:t>1187,崇右技術學院,[17]基隆市,[201]基隆市信義區義七路40號,(02)24237785,http://www.cit.edu.tw/,[2]技職</a:t>
            </a:r>
          </a:p>
          <a:p>
            <a:pPr/>
            <a:r>
              <a:t>bigred@ds110:~$ cat /tmp/104u.csv | grep 崇右技術學院</a:t>
            </a:r>
          </a:p>
          <a:p>
            <a:pPr/>
            <a:r>
              <a:t>1187,崇右技術學院,[17]基隆市,[201]基隆市信義區義七路40號,(02)24237785,http://www.cit.edu.tw/,[2]技職</a:t>
            </a:r>
          </a:p>
          <a:p>
            <a:pPr/>
            <a:r>
              <a:t>bigred@ds110:~$ cat /tmp/105u.csv | grep 崇右技術學院</a:t>
            </a:r>
          </a:p>
          <a:p>
            <a:pPr/>
            <a:r>
              <a:t>1187,崇右技術學院,[17]基隆市,[201]基隆市信義區義七路40號,(02)24237785,http://www.cit.edu.tw/,[2]技職</a:t>
            </a:r>
          </a:p>
          <a:p>
            <a:pPr/>
            <a:r>
              <a:t>bigred@ds110:~$ cat /tmp/106u.csv | grep 崇右技術學院</a:t>
            </a:r>
          </a:p>
          <a:p>
            <a:pPr/>
            <a:r>
              <a:t>bigred@ds110:~$ cat /tmp/106u.csv | grep 國立高雄</a:t>
            </a:r>
          </a:p>
          <a:p>
            <a:pPr/>
            <a:r>
              <a:t>0014,國立高雄師範大學,公立,[58]高雄市,[802]高雄市苓雅區和平一路116號,(07)7172930,http://www.nknu.edu.tw,[3]師範</a:t>
            </a:r>
          </a:p>
          <a:p>
            <a:pPr/>
            <a:r>
              <a:t>0019,國立高雄大學,公立,[54]高雄市,[811]高雄市楠梓區高雄大學路700號,(07)5919000,http://www.nuk.edu.tw,[1]一般</a:t>
            </a:r>
          </a:p>
          <a:p>
            <a:pPr/>
            <a:r>
              <a:t>0047,國立高雄餐旅大學,公立,[61]高雄市,[812]高雄市小港區松和路1號,(07)8060505,http://www.nkuht.edu.tw,[2]技職</a:t>
            </a:r>
          </a:p>
          <a:p>
            <a:pPr/>
            <a:r>
              <a:t>0053,國立高雄科技大學,公立,[55]高雄市,[807]高雄市三民區建工路415號,(07)3814526,http://www.nkust.edu.t,[2]技職</a:t>
            </a:r>
          </a:p>
          <a:p>
            <a:pPr>
              <a:defRPr b="1"/>
            </a:pPr>
          </a:p>
          <a:p>
            <a:pPr>
              <a:defRPr b="1"/>
            </a:pPr>
            <a:r>
              <a:t>知識點 6 : 列出 /raw/twulist 目錄中的檔名</a:t>
            </a:r>
          </a:p>
          <a:p>
            <a:pPr>
              <a:defRPr b="1"/>
            </a:pPr>
            <a:r>
              <a:t>$ hdfs dfs -ls /raw/twulist</a:t>
            </a:r>
          </a:p>
          <a:p>
            <a:pPr/>
            <a:r>
              <a:t>Found 4 items</a:t>
            </a:r>
          </a:p>
          <a:p>
            <a:pPr/>
            <a:r>
              <a:t>-rw-r--r--   2 bigred bigboss      26986 2019-10-13 01:57 /raw/twulist/103u.tsv</a:t>
            </a:r>
          </a:p>
          <a:p>
            <a:pPr/>
            <a:r>
              <a:t>-rw-r--r--   2 bigred bigboss      26882 2019-10-13 01:57 /raw/twulist/104u.tsv</a:t>
            </a:r>
          </a:p>
          <a:p>
            <a:pPr/>
            <a:r>
              <a:t>-rw-r--r--   2 bigred bigboss      26662 2019-10-13 01:57 /raw/twulist/105u.tsv</a:t>
            </a:r>
          </a:p>
          <a:p>
            <a:pPr/>
            <a:r>
              <a:t>-rw-r--r--   2 bigred bigboss      21206 2019-10-13 01:57 /raw/twulist/106u.tsv</a:t>
            </a:r>
          </a:p>
          <a:p>
            <a:pPr/>
          </a:p>
          <a:p>
            <a:pPr>
              <a:defRPr b="1"/>
            </a:pPr>
            <a:r>
              <a:t>$ hdfs dfs -ls /raw/twulist | tail -n +2</a:t>
            </a:r>
          </a:p>
          <a:p>
            <a:pPr/>
            <a:r>
              <a:t>-rw-r--r--   2 bigred bigboss      26986 2019-10-13 01:57 /raw/twulist/103u.tsv</a:t>
            </a:r>
          </a:p>
          <a:p>
            <a:pPr/>
            <a:r>
              <a:t>-rw-r--r--   2 bigred bigboss      26882 2019-10-13 01:57 /raw/twulist/104u.tsv</a:t>
            </a:r>
          </a:p>
          <a:p>
            <a:pPr/>
            <a:r>
              <a:t>-rw-r--r--   2 bigred bigboss      26662 2019-10-13 01:57 /raw/twulist/105u.tsv</a:t>
            </a:r>
          </a:p>
          <a:p>
            <a:pPr/>
            <a:r>
              <a:t>-rw-r--r--   2 bigred bigboss      21206 2019-10-13 01:57 /raw/twulist/106u.tsv</a:t>
            </a:r>
          </a:p>
          <a:p>
            <a:pPr/>
          </a:p>
          <a:p>
            <a:pPr>
              <a:defRPr b="1"/>
            </a:pPr>
            <a:r>
              <a:t>$ hdfs dfs -ls /raw/twulist | tail -n +2 | tr -s \ -</a:t>
            </a:r>
          </a:p>
          <a:p>
            <a:pPr/>
            <a:r>
              <a:t>-rw-r-r- 2 bigred bigboss 26986 2019-10-13 01:57 /raw/twulist/103u.tsv</a:t>
            </a:r>
          </a:p>
          <a:p>
            <a:pPr/>
            <a:r>
              <a:t>-rw-r-r- 2 bigred bigboss 26882 2019-10-13 01:57 /raw/twulist/104u.tsv</a:t>
            </a:r>
          </a:p>
          <a:p>
            <a:pPr/>
            <a:r>
              <a:t>-rw-r-r- 2 bigred bigboss 26662 2019-10-13 01:57 /raw/twulist/105u.tsv</a:t>
            </a:r>
          </a:p>
          <a:p>
            <a:pPr/>
            <a:r>
              <a:t>-rw-r-r- 2 bigred bigboss 21206 2019-10-13 01:57 /raw/twulist/106u.tsv</a:t>
            </a:r>
          </a:p>
          <a:p>
            <a:pPr/>
          </a:p>
          <a:p>
            <a:pPr>
              <a:defRPr b="1"/>
            </a:pPr>
            <a:r>
              <a:t>$ hdfs dfs -ls /raw/twulist | tail -n +2 | tr -s \ - | cut -d' ' -f8</a:t>
            </a:r>
          </a:p>
          <a:p>
            <a:pPr/>
            <a:r>
              <a:t>/raw/twulist/103u.tsv</a:t>
            </a:r>
          </a:p>
          <a:p>
            <a:pPr/>
            <a:r>
              <a:t>/raw/twulist/104u.tsv</a:t>
            </a:r>
          </a:p>
          <a:p>
            <a:pPr/>
            <a:r>
              <a:t>/raw/twulist/105u.tsv</a:t>
            </a:r>
          </a:p>
          <a:p>
            <a:pPr/>
            <a:r>
              <a:t>/raw/twulist/106u.tsv</a:t>
            </a:r>
          </a:p>
          <a:p>
            <a:pPr/>
          </a:p>
          <a:p>
            <a:pPr>
              <a:defRPr b="1"/>
            </a:pPr>
            <a:r>
              <a:t>$ hdfs dfs -ls /raw/twulist | tail -n +2 | tr -s \ - | cut -d' ' -f8 | cut -d'/' -f4</a:t>
            </a:r>
          </a:p>
          <a:p>
            <a:pPr/>
            <a:r>
              <a:t>103u.tsv</a:t>
            </a:r>
          </a:p>
          <a:p>
            <a:pPr/>
            <a:r>
              <a:t>104u.tsv</a:t>
            </a:r>
          </a:p>
          <a:p>
            <a:pPr/>
            <a:r>
              <a:t>105u.tsv</a:t>
            </a:r>
          </a:p>
          <a:p>
            <a:pPr/>
            <a:r>
              <a:t>106u.tsv</a:t>
            </a:r>
          </a:p>
          <a:p>
            <a:pPr/>
          </a:p>
          <a:p>
            <a:pPr>
              <a:defRPr b="1"/>
            </a:pPr>
            <a:r>
              <a:t>$ n=$(hdfs dfs -ls /raw/twulist | tail -n +2 | tr -s \ - | cut -d' ' -f8 | cut -d'/' -f4)</a:t>
            </a:r>
          </a:p>
          <a:p>
            <a:pPr/>
          </a:p>
          <a:p>
            <a:pPr>
              <a:defRPr b="1"/>
            </a:pPr>
            <a:r>
              <a:t>$ echo $n</a:t>
            </a:r>
          </a:p>
          <a:p>
            <a:pPr/>
            <a:r>
              <a:t>103u.tsv 104u.tsv 105u.tsv 106u.tsv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$ hdfs dfs -rm /dataset/twpopulation/*</a:t>
            </a:r>
          </a:p>
          <a:p>
            <a:pPr>
              <a:defRPr b="1"/>
            </a:pPr>
            <a:r>
              <a:t>$ myp.sh</a:t>
            </a:r>
          </a:p>
          <a:p>
            <a:pPr>
              <a:defRPr b="1"/>
            </a:pPr>
            <a:r>
              <a:t>$ hdfs dfs -put p*.csv  /dataset/twpopulation</a:t>
            </a:r>
          </a:p>
          <a:p>
            <a:pPr>
              <a:defRPr b="1"/>
            </a:pPr>
          </a:p>
          <a:p>
            <a:pPr>
              <a:defRPr b="1"/>
            </a:pPr>
            <a:r>
              <a:t>$ hive -S -e 'select sum(people_total)/10000 from twpopulation where statistic_yyy=102'</a:t>
            </a:r>
          </a:p>
          <a:p>
            <a:pPr>
              <a:defRPr b="1"/>
            </a:pPr>
          </a:p>
          <a:p>
            <a:pPr>
              <a:defRPr b="1"/>
            </a:pPr>
            <a:r>
              <a:t>$ hive -S -e "select site_id,people_total from twpopulation where statistic_yyy=102 and substring(site_id,1,3)='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t>'" 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臺北市松山區	</a:t>
            </a:r>
            <a:r>
              <a:t>210473.0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臺北市信義區	</a:t>
            </a:r>
            <a:r>
              <a:t>229657.0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臺北市大安區	</a:t>
            </a:r>
            <a:r>
              <a:t>313693.0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臺北市中山區	</a:t>
            </a:r>
            <a:r>
              <a:t>230496.0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臺北市中正區	</a:t>
            </a:r>
            <a:r>
              <a:t>163388.0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臺北市大同區	</a:t>
            </a:r>
            <a:r>
              <a:t>130973.0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臺北市萬華區	</a:t>
            </a:r>
            <a:r>
              <a:t>194715.0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臺北市文山區	</a:t>
            </a:r>
            <a:r>
              <a:t>273921.0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臺北市南港區	</a:t>
            </a:r>
            <a:r>
              <a:t>121257.0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臺北市內湖區	</a:t>
            </a:r>
            <a:r>
              <a:t>285767.0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臺北市士林區	</a:t>
            </a:r>
            <a:r>
              <a:t>290455.0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臺北市北投區	</a:t>
            </a:r>
            <a:r>
              <a:t>257520.0</a:t>
            </a:r>
          </a:p>
          <a:p>
            <a:pPr>
              <a:defRPr b="1"/>
            </a:pPr>
          </a:p>
          <a:p>
            <a:pPr>
              <a:defRPr b="1"/>
            </a:pPr>
            <a:r>
              <a:t>$ hive -S -e "select sum(people_total)/10000 from twpopulation where statistic_yyy=102 and substring(site_id,1,3)='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t>'"</a:t>
            </a:r>
          </a:p>
          <a:p>
            <a:pPr>
              <a:defRPr b="1"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Getting Data into Hadoop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http://www.informit.com/articles/article.aspx?p=2756471&amp;seqNum=4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Downloads 18 - Sample CSV Files / Data Sets for Testing (till 1.5 Million Records) - Sales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http://eforexcel.com/wp/downloads-18-sample-csv-files-data-sets-for-testing-sales/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$ myp.sh </a:t>
            </a:r>
          </a:p>
          <a:p>
            <a:pPr/>
            <a:r>
              <a:t>p102.csv ok</a:t>
            </a:r>
          </a:p>
          <a:p>
            <a:pPr/>
            <a:r>
              <a:t>p103.csv ok</a:t>
            </a:r>
          </a:p>
          <a:p>
            <a:pPr/>
            <a:r>
              <a:t>p104.csv ok</a:t>
            </a:r>
          </a:p>
          <a:p>
            <a:pPr/>
            <a:r>
              <a:t>p105.csv ok</a:t>
            </a:r>
          </a:p>
          <a:p>
            <a:pPr/>
            <a:r>
              <a:t>p106.csv ok</a:t>
            </a:r>
          </a:p>
          <a:p>
            <a:pPr/>
          </a:p>
          <a:p>
            <a:pPr>
              <a:spcBef>
                <a:spcPts val="0"/>
              </a:spcBef>
              <a:defRPr b="1"/>
            </a:pPr>
            <a:r>
              <a:t>$ dir p*.csv</a:t>
            </a:r>
          </a:p>
          <a:p>
            <a:pPr>
              <a:spcBef>
                <a:spcPts val="0"/>
              </a:spcBef>
            </a:pPr>
            <a:r>
              <a:t>-rw-rw-r-- 1 bigred bigred 17K 12月 11 00:48 p102.csv</a:t>
            </a:r>
          </a:p>
          <a:p>
            <a:pPr>
              <a:spcBef>
                <a:spcPts val="0"/>
              </a:spcBef>
            </a:pPr>
            <a:r>
              <a:t>-rw-rw-r-- 1 bigred bigred 16K 12月 11 00:48 p103.csv</a:t>
            </a:r>
          </a:p>
          <a:p>
            <a:pPr>
              <a:spcBef>
                <a:spcPts val="0"/>
              </a:spcBef>
            </a:pPr>
            <a:r>
              <a:t>-rw-rw-r-- 1 bigred bigred 16K 12月 11 00:48 p104.csv</a:t>
            </a:r>
          </a:p>
          <a:p>
            <a:pPr>
              <a:spcBef>
                <a:spcPts val="0"/>
              </a:spcBef>
            </a:pPr>
            <a:r>
              <a:t>-rw-rw-r-- 1 bigred bigred 16K 12月 11 00:48 p105.csv</a:t>
            </a:r>
          </a:p>
          <a:p>
            <a:pPr>
              <a:spcBef>
                <a:spcPts val="0"/>
              </a:spcBef>
            </a:pPr>
            <a:r>
              <a:t>-rw-rw-r-- 1 bigred bigred 16K 12月 11 00:48 p106.csv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1" name="Shape 3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$ hdfs dfs -rm /dataset/twpopulation/*</a:t>
            </a:r>
          </a:p>
          <a:p>
            <a:pPr>
              <a:defRPr b="1"/>
            </a:pPr>
            <a:r>
              <a:t>$ myp.sh</a:t>
            </a:r>
          </a:p>
          <a:p>
            <a:pPr>
              <a:defRPr b="1"/>
            </a:pPr>
            <a:r>
              <a:t>$ hdfs dfs -put p*.csv  /dataset/twpopulation</a:t>
            </a:r>
          </a:p>
          <a:p>
            <a:pPr>
              <a:defRPr b="1"/>
            </a:pPr>
          </a:p>
          <a:p>
            <a:pPr>
              <a:defRPr b="1"/>
            </a:pPr>
            <a:r>
              <a:t>$ hive -S -e 'select sum(people_total)/10000 from twpopulation where statistic_yyy=102'</a:t>
            </a:r>
          </a:p>
          <a:p>
            <a:pPr>
              <a:defRPr b="1"/>
            </a:pPr>
          </a:p>
          <a:p>
            <a:pPr>
              <a:defRPr b="1"/>
            </a:pPr>
            <a:r>
              <a:t>$ hive -S -e "select site_id,people_total from twpopulation where statistic_yyy=102 and substring(site_id,1,3)='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t>'" 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臺北市松山區	</a:t>
            </a:r>
            <a:r>
              <a:t>210473.0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臺北市信義區	</a:t>
            </a:r>
            <a:r>
              <a:t>229657.0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臺北市大安區	</a:t>
            </a:r>
            <a:r>
              <a:t>313693.0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臺北市中山區	</a:t>
            </a:r>
            <a:r>
              <a:t>230496.0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臺北市中正區	</a:t>
            </a:r>
            <a:r>
              <a:t>163388.0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臺北市大同區	</a:t>
            </a:r>
            <a:r>
              <a:t>130973.0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臺北市萬華區	</a:t>
            </a:r>
            <a:r>
              <a:t>194715.0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臺北市文山區	</a:t>
            </a:r>
            <a:r>
              <a:t>273921.0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臺北市南港區	</a:t>
            </a:r>
            <a:r>
              <a:t>121257.0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臺北市內湖區	</a:t>
            </a:r>
            <a:r>
              <a:t>285767.0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臺北市士林區	</a:t>
            </a:r>
            <a:r>
              <a:t>290455.0</a:t>
            </a:r>
          </a:p>
          <a:p>
            <a:pPr>
              <a:defRPr b="1"/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臺北市北投區	</a:t>
            </a:r>
            <a:r>
              <a:t>257520.0</a:t>
            </a:r>
          </a:p>
          <a:p>
            <a:pPr>
              <a:defRPr b="1"/>
            </a:pPr>
          </a:p>
          <a:p>
            <a:pPr>
              <a:defRPr b="1"/>
            </a:pPr>
            <a:r>
              <a:t>$ hive -S -e "select sum(people_total)/10000 from twpopulation where statistic_yyy=102 and substring(site_id,1,3)='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t>'"</a:t>
            </a:r>
          </a:p>
          <a:p>
            <a:pPr>
              <a:defRPr b="1"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HowTo: Check and Change File Encoding In Linux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https://www.shellhacks.com/linux-check-change-file-encoding/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0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0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10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18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19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0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28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9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0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38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9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0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48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9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0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pic>
        <p:nvPicPr>
          <p:cNvPr id="15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4712" y="6254750"/>
            <a:ext cx="401638" cy="40163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0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1" name="幻燈片編號"/>
          <p:cNvSpPr txBox="1"/>
          <p:nvPr>
            <p:ph type="sldNum" sz="quarter" idx="2"/>
          </p:nvPr>
        </p:nvSpPr>
        <p:spPr>
          <a:xfrm>
            <a:off x="365125" y="6464649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69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70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大標題文字"/>
          <p:cNvSpPr txBox="1"/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180" name="內文層級一…"/>
          <p:cNvSpPr txBox="1"/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及物件"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b="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89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b="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90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b="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91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b="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92" name="矩形 8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b="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93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 defTabSz="457200">
              <a:defRPr b="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94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 defTabSz="457200">
              <a:defRPr b="0"/>
            </a:pPr>
          </a:p>
        </p:txBody>
      </p:sp>
      <p:sp>
        <p:nvSpPr>
          <p:cNvPr id="195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96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 defTabSz="457200">
              <a:defRPr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97" name="大標題文字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ct val="100000"/>
              </a:lnSpc>
              <a:defRPr b="0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8" name="內文層級一…"/>
          <p:cNvSpPr txBox="1"/>
          <p:nvPr>
            <p:ph type="body" idx="1"/>
          </p:nvPr>
        </p:nvSpPr>
        <p:spPr>
          <a:xfrm>
            <a:off x="301752" y="1527047"/>
            <a:ext cx="8503920" cy="4572001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273050" indent="-2730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b="0" sz="2700">
                <a:latin typeface="Georgia"/>
                <a:ea typeface="Georgia"/>
                <a:cs typeface="Georgia"/>
                <a:sym typeface="Georgia"/>
              </a:defRPr>
            </a:lvl1pPr>
            <a:lvl2pPr marL="609744" indent="-335106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2pPr>
            <a:lvl3pPr marL="902335" indent="-30861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b="0" sz="2700">
                <a:latin typeface="Georgia"/>
                <a:ea typeface="Georgia"/>
                <a:cs typeface="Georgia"/>
                <a:sym typeface="Georgia"/>
              </a:defRPr>
            </a:lvl3pPr>
            <a:lvl4pPr marL="1176972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b="0" sz="270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b="0" sz="27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9" name="幻燈片編號"/>
          <p:cNvSpPr txBox="1"/>
          <p:nvPr>
            <p:ph type="sldNum" sz="quarter" idx="2"/>
          </p:nvPr>
        </p:nvSpPr>
        <p:spPr>
          <a:xfrm>
            <a:off x="4446309" y="1087755"/>
            <a:ext cx="289482" cy="3200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600">
                <a:solidFill>
                  <a:srgbClr val="7B98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2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大標題文字"/>
          <p:cNvSpPr txBox="1"/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8" name="內文層級一…"/>
          <p:cNvSpPr txBox="1"/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47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xfrm>
            <a:off x="8534400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57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58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9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67" name="圓形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68" name="圓形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69" name="圓形"/>
          <p:cNvSpPr/>
          <p:nvPr/>
        </p:nvSpPr>
        <p:spPr>
          <a:xfrm>
            <a:off x="4297362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7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7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8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8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9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9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大標題文字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3"/>
        </a:buBlip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TL Overview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 ETL Overview</a:t>
            </a:r>
          </a:p>
        </p:txBody>
      </p:sp>
      <p:pic>
        <p:nvPicPr>
          <p:cNvPr id="209" name="影像" descr="影像"/>
          <p:cNvPicPr>
            <a:picLocks noChangeAspect="1"/>
          </p:cNvPicPr>
          <p:nvPr/>
        </p:nvPicPr>
        <p:blipFill>
          <a:blip r:embed="rId3">
            <a:extLst/>
          </a:blip>
          <a:srcRect l="0" t="14204" r="0" b="0"/>
          <a:stretch>
            <a:fillRect/>
          </a:stretch>
        </p:blipFill>
        <p:spPr>
          <a:xfrm>
            <a:off x="170656" y="1668660"/>
            <a:ext cx="8718377" cy="40540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LT vs. ETL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ELT vs. ETL</a:t>
            </a:r>
          </a:p>
        </p:txBody>
      </p:sp>
      <p:pic>
        <p:nvPicPr>
          <p:cNvPr id="254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58" y="849155"/>
            <a:ext cx="8619775" cy="55973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取得 102 ~ 106 年大專校院名錄檔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3000">
                <a:latin typeface="標楷體"/>
                <a:ea typeface="標楷體"/>
                <a:cs typeface="標楷體"/>
                <a:sym typeface="標楷體"/>
              </a:defRPr>
            </a:pPr>
            <a:r>
              <a:t>取得 </a:t>
            </a:r>
            <a:r>
              <a:rPr sz="2800">
                <a:latin typeface="Verdana"/>
                <a:ea typeface="Verdana"/>
                <a:cs typeface="Verdana"/>
                <a:sym typeface="Verdana"/>
              </a:rPr>
              <a:t>102 ~ 106</a:t>
            </a:r>
            <a:r>
              <a:t> 年大專校院名錄檔</a:t>
            </a:r>
          </a:p>
        </p:txBody>
      </p:sp>
      <p:sp>
        <p:nvSpPr>
          <p:cNvPr id="259" name="$ ./getulist.sh…"/>
          <p:cNvSpPr txBox="1"/>
          <p:nvPr/>
        </p:nvSpPr>
        <p:spPr>
          <a:xfrm>
            <a:off x="863600" y="1188392"/>
            <a:ext cx="7332663" cy="411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./getulist.sh</a:t>
            </a:r>
            <a:r>
              <a:t> 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dir u*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-rw-rw-r-- 1 rbean rbean 21K  2月 21 04:27 u102.tsv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-rw-rw-r-- 1 rbean rbean 21K  2月 21 04:27 u103.tsv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-rw-rw-r-- 1 rbean rbean 21K  2月 21 04:27 u104.tsv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-rw-rw-r-- 1 rbean rbean 21K  2月 21 04:27 u105.tsv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/>
              <a:t>-rw-rw-r-- 1 rbean rbean 21K  6月 27  2018 u106.csv</a:t>
            </a:r>
            <a:r>
              <a:t>										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head -n 3 u102.tsv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102學年度大專校院名錄						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						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代碼	學校名稱	縣市名稱	地址	電話	網址	體系別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上載大專校院名錄檔至 HDFS 的 &quot;目地目錄&quot;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3000">
                <a:latin typeface="標楷體"/>
                <a:ea typeface="標楷體"/>
                <a:cs typeface="標楷體"/>
                <a:sym typeface="標楷體"/>
              </a:defRPr>
            </a:pPr>
            <a:r>
              <a:t>上載大專校院名錄檔至 </a:t>
            </a:r>
            <a:r>
              <a:rPr sz="2800">
                <a:latin typeface="Verdana"/>
                <a:ea typeface="Verdana"/>
                <a:cs typeface="Verdana"/>
                <a:sym typeface="Verdana"/>
              </a:rPr>
              <a:t>HDFS</a:t>
            </a:r>
            <a:r>
              <a:t> 的 "目地目錄"</a:t>
            </a:r>
          </a:p>
        </p:txBody>
      </p:sp>
      <p:sp>
        <p:nvSpPr>
          <p:cNvPr id="264" name="$ hdfs dfs -mkdir raw…"/>
          <p:cNvSpPr txBox="1"/>
          <p:nvPr/>
        </p:nvSpPr>
        <p:spPr>
          <a:xfrm>
            <a:off x="863600" y="1188392"/>
            <a:ext cx="7332663" cy="312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-mkdir raw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-put u* raw/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-ls raw/</a:t>
            </a:r>
            <a:endParaRPr b="1">
              <a:solidFill>
                <a:srgbClr val="0070C0"/>
              </a:solidFill>
            </a:endParaR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5 items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rbean rbean      21067 2020-02-21 04:53 raw/u102.tsv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rbean rbean      20807 2020-02-21 04:53 raw/u103.tsv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rbean rbean      20699 2020-02-21 04:53 raw/u104.tsv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rbean rbean      20609 2020-02-21 04:53 raw/u105.tsv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rbean rbean      21206 2020-02-21 04:53 raw/u106.csv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ig 入門操作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3000">
                <a:latin typeface="標楷體"/>
                <a:ea typeface="標楷體"/>
                <a:cs typeface="標楷體"/>
                <a:sym typeface="標楷體"/>
              </a:defRPr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Pig </a:t>
            </a:r>
            <a:r>
              <a:t>入門操作</a:t>
            </a:r>
          </a:p>
        </p:txBody>
      </p:sp>
      <p:sp>
        <p:nvSpPr>
          <p:cNvPr id="269" name="$ pig 2&gt;/dev/null…"/>
          <p:cNvSpPr txBox="1"/>
          <p:nvPr/>
        </p:nvSpPr>
        <p:spPr>
          <a:xfrm>
            <a:off x="863600" y="1188392"/>
            <a:ext cx="7332663" cy="368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pig 2&gt;/dev/null 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pwd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hdfs://nna:8020/user/rbean 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ls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hdfs://nna:8020/user/rbean/dataset	&lt;dir&gt;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hdfs://nna:8020/user/rbean/raw	&lt;dir&gt;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mkdir z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ls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hdfs://nna:8020/user/rbean/dataset	&lt;dir&gt;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hdfs://nna:8020/user/rbean/raw	&lt;dir&gt;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hdfs://nna:8020/user/rbean/z	&lt;dir&gt;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rm z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quit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ig 資料處理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3000">
                <a:latin typeface="標楷體"/>
                <a:ea typeface="標楷體"/>
                <a:cs typeface="標楷體"/>
                <a:sym typeface="標楷體"/>
              </a:defRPr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Pig </a:t>
            </a:r>
            <a:r>
              <a:t>資料處理</a:t>
            </a:r>
          </a:p>
        </p:txBody>
      </p:sp>
      <p:sp>
        <p:nvSpPr>
          <p:cNvPr id="274" name="$ pig 2&gt;/dev/null…"/>
          <p:cNvSpPr txBox="1"/>
          <p:nvPr/>
        </p:nvSpPr>
        <p:spPr>
          <a:xfrm>
            <a:off x="863600" y="1188392"/>
            <a:ext cx="7332663" cy="442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pig 2&gt;/dev/null 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a = load 'raw/u102.tsv';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b = foreach a generate $0,$1,$3;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c = limit b 4;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dump c;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(102學年度大專校院名錄,,)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(,,)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(代碼,學校名稱,地址)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(0001,國立政治大學,[116]臺北市文山區指南路二段64號)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d = filter b by (int)$0 &gt; 0;</a:t>
            </a:r>
            <a:r>
              <a:t> 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e = limit d 3;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dump e;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(0001,國立政治大學,[116]臺北市文山區指南路二段64號)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(0002,國立清華大學,[300]新竹市東區光復路二段101號)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(0003,國立臺灣大學,[106]臺北市大安區羅斯福路四段1號)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quit;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撰寫 Pig Script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3000">
                <a:latin typeface="標楷體"/>
                <a:ea typeface="標楷體"/>
                <a:cs typeface="標楷體"/>
                <a:sym typeface="標楷體"/>
              </a:defRPr>
            </a:pPr>
            <a:r>
              <a:t>撰寫 </a:t>
            </a:r>
            <a:r>
              <a:rPr sz="2800">
                <a:latin typeface="Verdana"/>
                <a:ea typeface="Verdana"/>
                <a:cs typeface="Verdana"/>
                <a:sym typeface="Verdana"/>
              </a:rPr>
              <a:t>Pig Script</a:t>
            </a:r>
          </a:p>
        </p:txBody>
      </p:sp>
      <p:sp>
        <p:nvSpPr>
          <p:cNvPr id="277" name="$ nano 102ulist.pig…"/>
          <p:cNvSpPr txBox="1"/>
          <p:nvPr/>
        </p:nvSpPr>
        <p:spPr>
          <a:xfrm>
            <a:off x="863600" y="1188392"/>
            <a:ext cx="7332663" cy="424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102ulist.pig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 = load 'raw/u102.tsv';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 = foreach a generate $0,$1,$3;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 = filter b by (int)$0 &gt; 0;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rmf  </a:t>
            </a:r>
            <a:r>
              <a:rPr b="1"/>
              <a:t>dataset/ulist/102;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store c into </a:t>
            </a:r>
            <a:r>
              <a:rPr b="1"/>
              <a:t>'dataset/ulist/102'</a:t>
            </a:r>
            <a:r>
              <a:t> using PigStorage(',');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pig 102ulist.pig 2&gt;/dev/null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pig -e "cat dataset/ulist/102" 2&gt;/dev/null | head -n 3</a:t>
            </a:r>
            <a:endParaRPr b="1">
              <a:solidFill>
                <a:srgbClr val="0070C0"/>
              </a:solidFill>
            </a:endParaR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0001,國立政治大學,[116]臺北市文山區指南路二段64號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0002,國立清華大學,[300]新竹市東區光復路二段101號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0003,國立臺灣大學,[106]臺北市大安區羅斯福路四段1號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-ls dataset/ulist/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1 items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drwxr-xr-x   - rbean rbean          0 2020-02-21 06:06 </a:t>
            </a:r>
            <a:r>
              <a:rPr b="1"/>
              <a:t>dataset/ulist/102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280" name="矩形 4"/>
          <p:cNvSpPr txBox="1"/>
          <p:nvPr/>
        </p:nvSpPr>
        <p:spPr>
          <a:xfrm>
            <a:off x="692404" y="2406306"/>
            <a:ext cx="8011287" cy="23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 sz="2600">
                <a:latin typeface="Andale Mono"/>
                <a:ea typeface="Andale Mono"/>
                <a:cs typeface="Andale Mono"/>
                <a:sym typeface="Andale Mono"/>
              </a:rPr>
              <a:t>1.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請複製 </a:t>
            </a:r>
            <a:r>
              <a:rPr b="0" sz="2600"/>
              <a:t>102ulist.pig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並修改, 轉換 103 到 106 大專校院名錄檔至新格式(三欄位)資料集</a:t>
            </a:r>
          </a:p>
          <a:p>
            <a:pPr>
              <a:defRPr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 sz="2600"/>
              <a:t>2</a:t>
            </a:r>
            <a:r>
              <a:rPr b="0" sz="2600">
                <a:latin typeface="Andale Mono"/>
                <a:ea typeface="Andale Mono"/>
                <a:cs typeface="Andale Mono"/>
                <a:sym typeface="Andale Mono"/>
              </a:rPr>
              <a:t>.</a:t>
            </a:r>
            <a:r>
              <a:rPr b="0" sz="2600"/>
              <a:t>103 ~ 106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各年學校總數</a:t>
            </a:r>
            <a:endParaRPr b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b="0" sz="28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各鄉鎮市區人口密度"/>
          <p:cNvSpPr txBox="1"/>
          <p:nvPr/>
        </p:nvSpPr>
        <p:spPr>
          <a:xfrm>
            <a:off x="1297305" y="2806700"/>
            <a:ext cx="6276341" cy="78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0" sz="54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各鄉鎮市區人口密度</a:t>
            </a:r>
          </a:p>
        </p:txBody>
      </p:sp>
      <p:sp>
        <p:nvSpPr>
          <p:cNvPr id="285" name="大標題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86" name="各鄉鎮市區人口密度…"/>
          <p:cNvSpPr txBox="1"/>
          <p:nvPr/>
        </p:nvSpPr>
        <p:spPr>
          <a:xfrm>
            <a:off x="1504950" y="4335462"/>
            <a:ext cx="398855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標楷體"/>
                <a:ea typeface="標楷體"/>
                <a:cs typeface="標楷體"/>
                <a:sym typeface="標楷體"/>
              </a:rPr>
              <a:t>各鄉鎮市區人口密度</a:t>
            </a:r>
          </a:p>
          <a:p>
            <a:pPr>
              <a:defRPr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https://data.gov.tw/dataset/8410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在 rbean 終端機執行以下命令…"/>
          <p:cNvSpPr txBox="1"/>
          <p:nvPr/>
        </p:nvSpPr>
        <p:spPr>
          <a:xfrm>
            <a:off x="865187" y="1216025"/>
            <a:ext cx="7212013" cy="481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標楷體"/>
                <a:ea typeface="標楷體"/>
                <a:cs typeface="標楷體"/>
                <a:sym typeface="標楷體"/>
              </a:rPr>
              <a:t>在 </a:t>
            </a:r>
            <a:r>
              <a:rPr b="1" sz="1600"/>
              <a:t>rbean</a:t>
            </a:r>
            <a:r>
              <a:t>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終端機執行以下命令</a:t>
            </a: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標楷體"/>
                <a:ea typeface="標楷體"/>
                <a:cs typeface="標楷體"/>
                <a:sym typeface="標楷體"/>
              </a:rPr>
              <a:t>下載 </a:t>
            </a:r>
            <a:r>
              <a:rPr b="1" sz="1600"/>
              <a:t>102</a:t>
            </a:r>
            <a:r>
              <a:t>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人口密度資料集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wget 'http://data.moi.gov.tw/MoiOD/System/DownloadFile.aspx?DATA=C76A7B39-5BE7-4D6B-B797-0D52AACE11EB' -O 102p.csv</a:t>
            </a:r>
            <a:endParaRPr>
              <a:solidFill>
                <a:srgbClr val="0070C0"/>
              </a:solidFill>
            </a:endParaRPr>
          </a:p>
          <a:p>
            <a:pPr>
              <a:defRPr b="0" sz="10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cat 102p.csv </a:t>
            </a:r>
            <a:endParaRPr b="1">
              <a:solidFill>
                <a:srgbClr val="0070C0"/>
              </a:solidFill>
            </a:endParaRPr>
          </a:p>
          <a:p>
            <a:pPr>
              <a:defRPr b="0" sz="12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statistic_yyy,site_id,people_total,area,population_density</a:t>
            </a:r>
          </a:p>
          <a:p>
            <a:pPr>
              <a:defRPr b="0" sz="12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統計年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區域別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年底人口數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土地面積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人口密度</a:t>
            </a:r>
          </a:p>
          <a:p>
            <a:pPr>
              <a:defRPr b="0" sz="12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102,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新北市板橋區</a:t>
            </a:r>
            <a:r>
              <a:t>,555914,23.1373,24027</a:t>
            </a:r>
          </a:p>
          <a:p>
            <a:pPr>
              <a:defRPr b="0" sz="12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...........</a:t>
            </a:r>
          </a:p>
          <a:p>
            <a:pPr>
              <a:defRPr b="0" sz="12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,,,,</a:t>
            </a:r>
          </a:p>
          <a:p>
            <a:pPr>
              <a:defRPr b="0" sz="12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說明：</a:t>
            </a:r>
            <a:r>
              <a:t>1.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人口密度係指每單位土地面積內之人口數。</a:t>
            </a:r>
            <a:r>
              <a:t>,,,</a:t>
            </a:r>
          </a:p>
          <a:p>
            <a:pPr>
              <a:defRPr b="0" sz="12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　</a:t>
            </a:r>
            <a:r>
              <a:t>2.96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年</a:t>
            </a:r>
            <a:r>
              <a:t>12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月起，我國土地面積增列東沙群島</a:t>
            </a:r>
            <a:r>
              <a:t>(2.38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平方公里</a:t>
            </a:r>
            <a:r>
              <a:t>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及南沙群島</a:t>
            </a:r>
            <a:r>
              <a:t>(0.4896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平方公里</a:t>
            </a:r>
            <a:r>
              <a:t>),,,</a:t>
            </a:r>
          </a:p>
          <a:p>
            <a:pPr>
              <a:defRPr b="0" sz="12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   　，由高雄市代管；原金門縣烏坵鄉面積，因重測由</a:t>
            </a:r>
            <a:r>
              <a:t>2.6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平方公里修正為</a:t>
            </a:r>
            <a:r>
              <a:t>1.2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平方公里。</a:t>
            </a:r>
            <a:r>
              <a:t>,,,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102p.csv | grep -E "^102" &gt;/tmp/x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/tmp/x 102p.csv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head -n 1 102p.csv</a:t>
            </a:r>
            <a:r>
              <a:t> 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102,新北市板橋區　,556920,23.1373,24070</a:t>
            </a:r>
          </a:p>
        </p:txBody>
      </p:sp>
      <p:sp>
        <p:nvSpPr>
          <p:cNvPr id="291" name="準備 102 年各鄉鎮市區人口密度資料集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準備</a:t>
            </a:r>
            <a:r>
              <a:rPr b="1" sz="24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2400">
                <a:latin typeface="Verdana"/>
                <a:ea typeface="Verdana"/>
                <a:cs typeface="Verdana"/>
                <a:sym typeface="Verdana"/>
              </a:rPr>
              <a:t>102 </a:t>
            </a:r>
            <a:r>
              <a:t>年各鄉鎮市區人口密度資料集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$ hdfs dfs -mkdir  dataset/twpopulation…"/>
          <p:cNvSpPr txBox="1"/>
          <p:nvPr/>
        </p:nvSpPr>
        <p:spPr>
          <a:xfrm>
            <a:off x="878375" y="1217930"/>
            <a:ext cx="7026276" cy="465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hdfs dfs -mkdir  dataset/twpopulation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hdfs dfs -put  102p.csv  dataset/twpopulation</a:t>
            </a:r>
            <a:endParaRPr b="1"/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echo "</a:t>
            </a:r>
            <a:r>
              <a:t>CREATE EXTERNAL TABLE twpopulation (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statistic_yyy int, 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site_id string,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people_total float,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area float,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population_density int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)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ROW FORMAT DELIMITED FIELDS TERMINATED BY ','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STORED AS TEXTFILE LOCATION 'dataset/twpopulation';</a:t>
            </a:r>
            <a:r>
              <a:rPr b="1">
                <a:solidFill>
                  <a:srgbClr val="0070C0"/>
                </a:solidFill>
              </a:rPr>
              <a:t>" &gt; twpopulation.hsql 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hive -f  twpopulation.hsql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hive -S -e 'select count(*) from twpopulation'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370</a:t>
            </a:r>
          </a:p>
        </p:txBody>
      </p:sp>
      <p:sp>
        <p:nvSpPr>
          <p:cNvPr id="296" name="分析 102 年各鄉鎮市區人口密度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rPr sz="3200"/>
              <a:t>分析</a:t>
            </a:r>
            <a:r>
              <a:t> </a:t>
            </a:r>
            <a:r>
              <a:rPr b="1">
                <a:latin typeface="Verdana"/>
                <a:ea typeface="Verdana"/>
                <a:cs typeface="Verdana"/>
                <a:sym typeface="Verdana"/>
              </a:rPr>
              <a:t>102</a:t>
            </a:r>
            <a:r>
              <a:rPr b="1" sz="24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3200"/>
              <a:t>年各鄉鎮市區人口密度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資料注入 - 103 年大專校院名錄檔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rPr sz="3000"/>
              <a:t>資料注入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b="1">
                <a:latin typeface="Verdana"/>
                <a:ea typeface="Verdana"/>
                <a:cs typeface="Verdana"/>
                <a:sym typeface="Verdana"/>
              </a:rPr>
              <a:t>103</a:t>
            </a:r>
            <a:r>
              <a:rPr b="1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3000"/>
              <a:t>年大專校院名錄檔</a:t>
            </a:r>
          </a:p>
        </p:txBody>
      </p:sp>
      <p:sp>
        <p:nvSpPr>
          <p:cNvPr id="214" name="在 rbean 終端機執行以下命令…"/>
          <p:cNvSpPr txBox="1"/>
          <p:nvPr/>
        </p:nvSpPr>
        <p:spPr>
          <a:xfrm>
            <a:off x="880268" y="1249680"/>
            <a:ext cx="7299326" cy="456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在 </a:t>
            </a:r>
            <a:r>
              <a:rPr sz="1600">
                <a:latin typeface="Verdana"/>
                <a:ea typeface="Verdana"/>
                <a:cs typeface="Verdana"/>
                <a:sym typeface="Verdana"/>
              </a:rPr>
              <a:t>rbean</a:t>
            </a:r>
            <a:r>
              <a:t> 終端機執行以下命令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wget --no-check-certificate https://stats.moe.gov.tw/files/school/103/u1_new.txt</a:t>
            </a:r>
            <a:endParaRPr b="1">
              <a:solidFill>
                <a:srgbClr val="0070C0"/>
              </a:solidFill>
            </a:endParaRP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</a:t>
            </a:r>
            <a:r>
              <a:t> </a:t>
            </a:r>
            <a:r>
              <a:rPr b="1" sz="1600">
                <a:solidFill>
                  <a:srgbClr val="0070C0"/>
                </a:solidFill>
              </a:rPr>
              <a:t>file -bi u1_new.txt </a:t>
            </a: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text/plain; charset=</a:t>
            </a:r>
            <a:r>
              <a:rPr b="1"/>
              <a:t>utf-16le</a:t>
            </a: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轉換資料格式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iconv -f utf-16le -t utf8 u1_new.txt -o 103u.txt</a:t>
            </a:r>
            <a:endParaRPr b="1">
              <a:solidFill>
                <a:srgbClr val="0070C0"/>
              </a:solidFill>
            </a:endParaRP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顯示檔案內容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head -n 4 103u.txt</a:t>
            </a:r>
            <a:endParaRPr b="1">
              <a:solidFill>
                <a:srgbClr val="0070C0"/>
              </a:solidFill>
            </a:endParaRP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</a:t>
            </a: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代碼    學校名稱        縣市名稱        地址    電話    網址    體系別</a:t>
            </a: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0001   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國立政治大學    </a:t>
            </a:r>
            <a:r>
              <a:t>[38]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臺北市      </a:t>
            </a:r>
            <a:r>
              <a:t>[116]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臺北市文山區指南路二段</a:t>
            </a:r>
            <a:r>
              <a:t>64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號 </a:t>
            </a:r>
            <a:r>
              <a:t>(02)29393091    http://www.nccu.edu.tw  [1]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一般</a:t>
            </a:r>
            <a:endParaRPr sz="1400"/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-put 103u.txt dataset/TW/103u.txt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-ls dataset/TW</a:t>
            </a:r>
            <a:endParaRPr>
              <a:solidFill>
                <a:srgbClr val="0070C0"/>
              </a:solidFill>
            </a:endParaRP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1 items</a:t>
            </a: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rbean rbean      20807 2020-02-20 11:12 dataset/TW/103u.txt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299" name="矩形 4"/>
          <p:cNvSpPr txBox="1"/>
          <p:nvPr/>
        </p:nvSpPr>
        <p:spPr>
          <a:xfrm>
            <a:off x="692404" y="2406306"/>
            <a:ext cx="8011287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400"/>
              <a:t>1.</a:t>
            </a:r>
            <a:r>
              <a:t> </a:t>
            </a:r>
            <a:r>
              <a:rPr sz="2400"/>
              <a:t>102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年台灣總人口數 </a:t>
            </a:r>
            <a:r>
              <a:t>?</a:t>
            </a:r>
          </a:p>
          <a:p>
            <a:pPr>
              <a:defRPr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400"/>
              <a:t>2.</a:t>
            </a:r>
            <a:r>
              <a:t> </a:t>
            </a:r>
            <a:r>
              <a:rPr sz="2400"/>
              <a:t>102</a:t>
            </a:r>
            <a:r>
              <a:rPr sz="2400"/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年台北市總人口數 </a:t>
            </a:r>
            <a:r>
              <a:t>?</a:t>
            </a:r>
          </a:p>
          <a:p>
            <a:pPr>
              <a:defRPr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資料注入 - 郵遞區號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資料</a:t>
            </a:r>
            <a:r>
              <a:rPr sz="3000"/>
              <a:t>注入</a:t>
            </a:r>
            <a:r>
              <a:t> </a:t>
            </a:r>
            <a:r>
              <a:t>-</a:t>
            </a:r>
            <a:r>
              <a:t> 郵遞區號</a:t>
            </a:r>
          </a:p>
        </p:txBody>
      </p:sp>
      <p:sp>
        <p:nvSpPr>
          <p:cNvPr id="219" name="$ wget --user-agent=&quot;Mozilla/5.0 (Windows; U; Windows NT 5.1; en-US; rv:1.8.1.6) Gecko/20070725 Firefox/2.0.0.6&quot;  http://download.post.gov.tw/post/download/Zip32_utf8_10501_1.csv…"/>
          <p:cNvSpPr txBox="1"/>
          <p:nvPr/>
        </p:nvSpPr>
        <p:spPr>
          <a:xfrm>
            <a:off x="863600" y="1152298"/>
            <a:ext cx="7332663" cy="461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wget --user-agent="</a:t>
            </a:r>
            <a:r>
              <a:rPr b="1">
                <a:solidFill>
                  <a:srgbClr val="00B050"/>
                </a:solidFill>
              </a:rPr>
              <a:t>Mozilla/5.0 (Windows; U; Windows NT 5.1; en-US; rv:1.8.1.6) Gecko/20070725 Firefox/2.0.0.6</a:t>
            </a:r>
            <a:r>
              <a:rPr b="1">
                <a:solidFill>
                  <a:srgbClr val="0070C0"/>
                </a:solidFill>
              </a:rPr>
              <a:t>"  http://download.post.gov.tw/post/download/Zip32_utf8_10501_1.csv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file -bi Zip32_utf8_10501_1.csv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text/plain; charset=utf-16le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iconv -f utf-16le -t utf8 Zip32_utf8_10501_1.csv  -o  zip.csv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head -n 5 zip.csv 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10058,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中正區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八德路１段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全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10079,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中正區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三元街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單全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10070,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中正區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三元街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雙  </a:t>
            </a:r>
            <a:r>
              <a:t>48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號以下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10079,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中正區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三元街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雙  </a:t>
            </a:r>
            <a:r>
              <a:t>50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號以上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10068,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臺北市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中正區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大埔街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單  </a:t>
            </a:r>
            <a:r>
              <a:t>15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號以上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t> </a:t>
            </a:r>
            <a:r>
              <a:rPr b="1">
                <a:solidFill>
                  <a:srgbClr val="0070C0"/>
                </a:solidFill>
              </a:rPr>
              <a:t>hdfs  dfs  -put  zip.csv</a:t>
            </a:r>
            <a:r>
              <a:rPr b="1"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dataset/TW/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注入 103 ~ 106 年大專校院名錄檔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rPr sz="3000"/>
              <a:t>注入 </a:t>
            </a:r>
            <a:r>
              <a:rPr b="1">
                <a:latin typeface="Verdana"/>
                <a:ea typeface="Verdana"/>
                <a:cs typeface="Verdana"/>
                <a:sym typeface="Verdana"/>
              </a:rPr>
              <a:t>103 ~ 106 </a:t>
            </a:r>
            <a:r>
              <a:rPr sz="3000"/>
              <a:t>年大專校院名錄檔</a:t>
            </a:r>
          </a:p>
        </p:txBody>
      </p:sp>
      <p:sp>
        <p:nvSpPr>
          <p:cNvPr id="224" name="$ nano getulist.sh…"/>
          <p:cNvSpPr txBox="1"/>
          <p:nvPr/>
        </p:nvSpPr>
        <p:spPr>
          <a:xfrm>
            <a:off x="863600" y="1152298"/>
            <a:ext cx="7332663" cy="509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getulist.sh </a:t>
            </a:r>
            <a:endParaRPr b="1">
              <a:solidFill>
                <a:srgbClr val="0070C0"/>
              </a:solidFill>
            </a:endParaR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for y in 102 103 104 105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wget --no-check-certificate https://stats.moe.gov.tw/files/school/$y/u1_new.txt -O u${y}.tsv &amp;&gt;/dev/null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iconv -f utf-16le -t utf8 u${y}.tsv -o /tmp/x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mv /tmp/x u${y}.tsv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wget --no-check-certificate https://stats.moe.gov.tw/files/school/106/u1_new.csv -O u106.csv &amp;&gt;/dev/null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 </a:t>
            </a:r>
            <a:r>
              <a:rPr b="1" sz="1600">
                <a:solidFill>
                  <a:srgbClr val="0070C0"/>
                </a:solidFill>
              </a:rPr>
              <a:t>chmod +x getulist.sh</a:t>
            </a:r>
            <a:endParaRPr b="1" sz="1600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</a:t>
            </a:r>
            <a:r>
              <a:rPr b="1" sz="1600">
                <a:solidFill>
                  <a:srgbClr val="0070C0"/>
                </a:solidFill>
              </a:rPr>
              <a:t> ./getulist.sh</a:t>
            </a:r>
            <a:endParaRPr b="1" sz="1600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sz="1600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dir u1*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-rw-rw-r-- 1 rbean rbean 21K  2月 20 11:48 u102.tsv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-rw-rw-r-- 1 rbean rbean 21K  2月 20 11:48 u103.tsv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-rw-rw-r-- 1 rbean rbean 21K  2月 20 11:48 u104.tsv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-rw-rw-r-- 1 rbean rbean 21K  2月 20 11:48 u105.tsv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-rw-rw-r-- 1 rbean rbean 21K  6月 27  2018 u106.csv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刪除大專校院名錄檔前後不需要的資料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0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>
              <a:defRPr sz="2800"/>
            </a:pPr>
            <a:r>
              <a:rPr sz="3000"/>
              <a:t>刪除大專校院名錄檔前後不需要的資料</a:t>
            </a:r>
          </a:p>
        </p:txBody>
      </p:sp>
      <p:sp>
        <p:nvSpPr>
          <p:cNvPr id="229" name="$ cat u102.tsv | grep -E '^[0-9]{1,4}' &gt; /tmp/x…"/>
          <p:cNvSpPr txBox="1"/>
          <p:nvPr/>
        </p:nvSpPr>
        <p:spPr>
          <a:xfrm>
            <a:off x="863600" y="1152298"/>
            <a:ext cx="7332663" cy="494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u102.tsv | grep -E '^[0-9]{1,4}' &gt; /tmp/x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/tmp/x   u102.tsv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tail -n 1 u102.tsv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/>
              <a:t>1291	聖母醫護管理專科學校	[02]宜蘭縣	[266]宜蘭縣三星鄉三星路二段265巷100號	(03)9897396	http://www.smc.edu.tw/</a:t>
            </a:r>
            <a:r>
              <a:t>	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head -n 1 u102.tsv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0001	國立政治大學	[38]臺北市	[116]臺北市文山區指南路二段64號	(02)29393091	http://www.nccu.edu.t[1]一般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u103.tsv | grep -E '^[0-9]{1,4}' &gt; /tmp/x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/tmp/x   u103.tsv</a:t>
            </a:r>
            <a:endParaRPr b="1">
              <a:solidFill>
                <a:srgbClr val="0070C0"/>
              </a:solidFill>
            </a:endParaRP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u104.tsv | grep -E '^[0-9]{1,4}' &gt; /tmp/x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/tmp/x   u104.tsv</a:t>
            </a:r>
            <a:endParaRPr b="1">
              <a:solidFill>
                <a:srgbClr val="0070C0"/>
              </a:solidFill>
            </a:endParaRP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u105.tsv | grep -E '^[0-9]{1,4}' &gt; /tmp/x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/tmp/x   u105.tsv</a:t>
            </a:r>
            <a:endParaRPr b="1">
              <a:solidFill>
                <a:srgbClr val="0070C0"/>
              </a:solidFill>
            </a:endParaRP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u106.csv | grep -E '^[0-9]{1,4}' &gt; /tmp/x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/tmp/x   u106.csv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將 \t 欄位分割字元換成 ','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3000">
                <a:latin typeface="標楷體"/>
                <a:ea typeface="標楷體"/>
                <a:cs typeface="標楷體"/>
                <a:sym typeface="標楷體"/>
              </a:defRPr>
            </a:pPr>
            <a:r>
              <a:t>將 </a:t>
            </a:r>
            <a:r>
              <a:rPr sz="2800">
                <a:latin typeface="Verdana"/>
                <a:ea typeface="Verdana"/>
                <a:cs typeface="Verdana"/>
                <a:sym typeface="Verdana"/>
              </a:rPr>
              <a:t>\t</a:t>
            </a:r>
            <a:r>
              <a:t> 欄位分割字元換成 </a:t>
            </a:r>
            <a:r>
              <a:rPr sz="2800">
                <a:latin typeface="Verdana"/>
                <a:ea typeface="Verdana"/>
                <a:cs typeface="Verdana"/>
                <a:sym typeface="Verdana"/>
              </a:rPr>
              <a:t>','</a:t>
            </a:r>
          </a:p>
        </p:txBody>
      </p:sp>
      <p:sp>
        <p:nvSpPr>
          <p:cNvPr id="234" name="$ cat u102.tsv | tr '\t' ',' &gt; /tmp/x…"/>
          <p:cNvSpPr txBox="1"/>
          <p:nvPr/>
        </p:nvSpPr>
        <p:spPr>
          <a:xfrm>
            <a:off x="863600" y="1152298"/>
            <a:ext cx="7332663" cy="381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u102.tsv | tr '\t' ',' &gt; /tmp/x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/tmp/x  u102.csv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head -n 1 u102.csv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0001,國立政治大學,[38]臺北市,[116]臺北市文山區指南路二段64號,(02)29393091,http://www.nccu.edu.tw,[1]一般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1E1E1E"/>
                </a:solidFill>
                <a:latin typeface="Menlo"/>
                <a:ea typeface="Menlo"/>
                <a:cs typeface="Menlo"/>
                <a:sym typeface="Menlo"/>
              </a:defRPr>
            </a:pPr>
            <a:endParaRPr b="1">
              <a:solidFill>
                <a:srgbClr val="34BC26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u103.tsv | tr '\t' ',' &gt; /tmp/x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/tmp/x u103.csv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u104.tsv | tr '\t' ',' &gt; /tmp/x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/tmp/x u104.csv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u105.tsv | tr '\t' ',' &gt; /tmp/x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/tmp/x u105.csv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撰寫大專校院名錄檔 ETL 程式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3000">
                <a:latin typeface="標楷體"/>
                <a:ea typeface="標楷體"/>
                <a:cs typeface="標楷體"/>
                <a:sym typeface="標楷體"/>
              </a:defRPr>
            </a:pPr>
            <a:r>
              <a:t>撰寫大專校院名錄檔 </a:t>
            </a:r>
            <a:r>
              <a:rPr sz="2800">
                <a:latin typeface="Verdana"/>
                <a:ea typeface="Verdana"/>
                <a:cs typeface="Verdana"/>
                <a:sym typeface="Verdana"/>
              </a:rPr>
              <a:t>ETL</a:t>
            </a:r>
            <a:r>
              <a:t> 程式</a:t>
            </a:r>
          </a:p>
        </p:txBody>
      </p:sp>
      <p:sp>
        <p:nvSpPr>
          <p:cNvPr id="239" name="$ nano  myulist.sh…"/>
          <p:cNvSpPr txBox="1"/>
          <p:nvPr/>
        </p:nvSpPr>
        <p:spPr>
          <a:xfrm>
            <a:off x="863600" y="1152298"/>
            <a:ext cx="7332663" cy="467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 myulist.sh</a:t>
            </a:r>
            <a:endParaRPr b="1">
              <a:solidFill>
                <a:srgbClr val="0070C0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for y in 102 103 104 105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[ -f u${y}.tsv ] &amp;&amp; rm u${y}.tsv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wget --no-check-certificate https://stats.moe.gov.tw/files/school/$y/u1_new.txt -O u${y}.tsv &amp;&gt;/dev/null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[ "$?" != "0" ] &amp;&amp; echo "download u${y}.tsv failure"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iconv -f utf-16le -t utf8 u${y}.tsv -o /tmp/x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mv /tmp/x u${y}.tsv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cat u${y}.tsv | grep -E '^[0-9]{1,4}' | tr '\t' ',' &gt; /tmp/x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mv /tmp/x u${y}.csv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rm u${y}.tsv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echo "u${y}.csv ok"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撰寫大專校院名錄檔 ETL 程式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3000">
                <a:latin typeface="標楷體"/>
                <a:ea typeface="標楷體"/>
                <a:cs typeface="標楷體"/>
                <a:sym typeface="標楷體"/>
              </a:defRPr>
            </a:pPr>
            <a:r>
              <a:t>撰寫大專校院名錄檔 </a:t>
            </a:r>
            <a:r>
              <a:rPr sz="2800">
                <a:latin typeface="Verdana"/>
                <a:ea typeface="Verdana"/>
                <a:cs typeface="Verdana"/>
                <a:sym typeface="Verdana"/>
              </a:rPr>
              <a:t>ETL </a:t>
            </a:r>
            <a:r>
              <a:t>程式</a:t>
            </a:r>
          </a:p>
        </p:txBody>
      </p:sp>
      <p:sp>
        <p:nvSpPr>
          <p:cNvPr id="244" name="[ -f u106.csv ] &amp;&amp; rm u106.csv…"/>
          <p:cNvSpPr txBox="1"/>
          <p:nvPr/>
        </p:nvSpPr>
        <p:spPr>
          <a:xfrm>
            <a:off x="863600" y="1188392"/>
            <a:ext cx="7332663" cy="467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 -f u106.csv ] &amp;&amp; rm u106.csv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wget --no-check-certificate https://stats.moe.gov.tw/files/school/106/u1_new.csv -O u106.csv &amp;&gt;/dev/null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 "$?" == "0" ] &amp;&amp; echo "u106.csv ok"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cat u106.csv | grep -E  '^[0-9]{1,4}' &gt; /tmp/x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mv /tmp/x  u106.csv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 "u106.csv ok"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chmod +x myulist.sh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./myulist.sh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u102.csv ok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u103.csv ok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u104.csv ok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u105.csv ok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u106.csv ok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u106.csv ok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存儲大專校院名錄檔至 &quot;目地目錄&quot;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0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存儲大專校院名錄檔至 "目地目錄"</a:t>
            </a:r>
          </a:p>
        </p:txBody>
      </p:sp>
      <p:sp>
        <p:nvSpPr>
          <p:cNvPr id="249" name="$ mkdir -p dataset/ulist…"/>
          <p:cNvSpPr txBox="1"/>
          <p:nvPr/>
        </p:nvSpPr>
        <p:spPr>
          <a:xfrm>
            <a:off x="863600" y="1188392"/>
            <a:ext cx="7332663" cy="280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mkdir -p dataset/ulist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mv u1*.csv dataset/ulist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tree dataset/ulist</a:t>
            </a:r>
            <a:endParaRPr b="1">
              <a:solidFill>
                <a:srgbClr val="0070C0"/>
              </a:solidFill>
            </a:endParaRPr>
          </a:p>
          <a:p>
            <a:pPr>
              <a:defRPr b="0"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dataset/ulist</a:t>
            </a:r>
          </a:p>
          <a:p>
            <a:pPr>
              <a:defRPr b="0"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 u102.csv</a:t>
            </a:r>
          </a:p>
          <a:p>
            <a:pPr>
              <a:defRPr b="0"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 u103.csv</a:t>
            </a:r>
          </a:p>
          <a:p>
            <a:pPr>
              <a:defRPr b="0"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 u104.csv</a:t>
            </a:r>
          </a:p>
          <a:p>
            <a:pPr>
              <a:defRPr b="0"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 u105.csv</a:t>
            </a:r>
          </a:p>
          <a:p>
            <a:pPr>
              <a:defRPr b="0"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└── u106.csv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