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9A7F0-FD1E-49DE-BC60-F78F2D30B7C3}" v="37" dt="2020-06-08T08:51:35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8CBF9-26EF-4744-9C9A-AD5E0F7C8723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A05CD-FBF9-4219-8B86-7FA6640DF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DCC24-41C1-40D7-978B-ED436DD04541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D2A7-8013-474F-8E92-24F80FB8BC5C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9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8BC3-0509-4DA5-A7F4-2A2AF5CD70E1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6F4-919B-46FB-8254-13215C50A5BA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4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8A41-9C6C-4E9C-9B80-F47B6554DADE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03B7-5602-4FDC-9E50-AE79B373E646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9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E35-2CFB-4208-899E-39D36F1792D9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5868-B5D2-436D-89EF-DA309FCA23A9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D4B2-89FE-4184-AFB8-6DBD25FB787F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4C80-0447-4367-9ED7-1CB2472343C6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C7BA-1FA8-4C38-9BEF-BA5071AF66B5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7D3457-9ADA-46B1-B092-2C8A21C466B5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8C73D-4FAD-4DE0-A935-5F9209DCA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SLEDGE</a:t>
            </a:r>
            <a:br>
              <a:rPr lang="en-US" altLang="zh-TW" dirty="0"/>
            </a:br>
            <a:r>
              <a:rPr lang="en-US" altLang="zh-TW" sz="2400" dirty="0"/>
              <a:t>A Simple Yet Effective Baseline for Coronavirus Scientific Knowledge Search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CD0EA4-6A5E-45F6-8E5B-7D5C91957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黃彥鈞</a:t>
            </a:r>
            <a:endParaRPr lang="en-US" altLang="zh-TW" dirty="0"/>
          </a:p>
          <a:p>
            <a:r>
              <a:rPr lang="en-US" altLang="zh-TW" dirty="0"/>
              <a:t>TMUNLP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39D0B2-166D-4CD4-88C0-0B0D85CE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0963-C8FA-48BC-8D7F-94616CD4EB49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88635-D123-4659-9F48-98AFB47B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C32DB1-07E4-4382-8AEA-0E7BCDF4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9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07CEB-3D03-4073-A6E1-4334D4F7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96681-ED18-4F89-9815-B5A94E220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C3773E-23C3-4C5C-98CF-222213E7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F80B-BF71-48EC-A06E-5AA955EBB34B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AD755E-D4C5-4C72-AAA5-80BA2197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5E72AF-4088-4C6E-A017-D8639EF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0480A-2FD2-4D2B-872F-E55C3020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D5AEC-36D6-4A17-AEAD-675077E4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Building upon success of these models, </a:t>
            </a:r>
            <a:r>
              <a:rPr lang="en-US" altLang="zh-TW" b="1" dirty="0"/>
              <a:t>SLEDGE</a:t>
            </a:r>
            <a:r>
              <a:rPr lang="en-US" altLang="zh-TW" dirty="0"/>
              <a:t> is comprised of a </a:t>
            </a:r>
            <a:r>
              <a:rPr lang="en-US" altLang="zh-TW" u="sng" dirty="0"/>
              <a:t>re-ranker</a:t>
            </a:r>
            <a:r>
              <a:rPr lang="en-US" altLang="zh-TW" dirty="0"/>
              <a:t> based on </a:t>
            </a:r>
            <a:r>
              <a:rPr lang="en-US" altLang="zh-TW" u="sng" dirty="0"/>
              <a:t>SciBERT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Since at the time of writing there is no available training data for </a:t>
            </a:r>
            <a:r>
              <a:rPr lang="en-US" altLang="zh-TW" b="1" dirty="0"/>
              <a:t>COVID-19</a:t>
            </a:r>
            <a:r>
              <a:rPr lang="en-US" altLang="zh-TW" dirty="0"/>
              <a:t> related search, we additionally use a domain transfer approach by training </a:t>
            </a:r>
            <a:r>
              <a:rPr lang="en-US" altLang="zh-TW" b="1" dirty="0"/>
              <a:t>SLEDGE</a:t>
            </a:r>
            <a:r>
              <a:rPr lang="en-US" altLang="zh-TW" dirty="0"/>
              <a:t> on </a:t>
            </a:r>
            <a:r>
              <a:rPr lang="en-US" altLang="zh-TW" b="1" dirty="0"/>
              <a:t>MS-MARCO</a:t>
            </a:r>
            <a:r>
              <a:rPr lang="en-US" altLang="zh-TW" dirty="0"/>
              <a:t>, a general domain passage ranking dataset, and apply it to </a:t>
            </a:r>
            <a:r>
              <a:rPr lang="en-US" altLang="zh-TW" b="1" dirty="0"/>
              <a:t>COVID-19</a:t>
            </a:r>
            <a:r>
              <a:rPr lang="en-US" altLang="zh-TW" dirty="0"/>
              <a:t> literature search in zero-shot setting.</a:t>
            </a:r>
          </a:p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this work, we present a search system called</a:t>
            </a:r>
            <a:r>
              <a:rPr lang="zh-TW" altLang="en-US" dirty="0"/>
              <a:t> </a:t>
            </a:r>
            <a:r>
              <a:rPr lang="en-US" altLang="zh-TW" b="1" dirty="0"/>
              <a:t>SLEDGE</a:t>
            </a:r>
            <a:r>
              <a:rPr lang="en-US" altLang="zh-TW" dirty="0"/>
              <a:t>, which utilizes </a:t>
            </a:r>
            <a:r>
              <a:rPr lang="en-US" altLang="zh-TW" u="sng" dirty="0"/>
              <a:t>SciBERT</a:t>
            </a:r>
            <a:r>
              <a:rPr lang="en-US" altLang="zh-TW" dirty="0"/>
              <a:t> to effectively </a:t>
            </a:r>
            <a:r>
              <a:rPr lang="en-US" altLang="zh-TW" b="1" dirty="0"/>
              <a:t>re-rank articles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In particular, </a:t>
            </a:r>
            <a:r>
              <a:rPr lang="en-US" altLang="zh-TW" b="1" dirty="0"/>
              <a:t>SLEDGE</a:t>
            </a:r>
            <a:r>
              <a:rPr lang="en-US" altLang="zh-TW" dirty="0"/>
              <a:t> tops the leaderboard in Round 1 of the </a:t>
            </a:r>
            <a:r>
              <a:rPr lang="en-US" altLang="zh-TW" b="1" dirty="0"/>
              <a:t>TREC-COVID</a:t>
            </a:r>
            <a:r>
              <a:rPr lang="en-US" altLang="zh-TW" dirty="0"/>
              <a:t> Information Retrieval shared task, a new test bed for evaluating effectiveness of search methods for COVID-19.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07450C-BE3C-40E5-9791-3EA68D7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6C7-BDFC-46F2-BDC0-A1282958269D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734DEE-196F-449D-9CFD-3F63660C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114E4-99F3-4189-AA92-B9D154D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DD8E9-6BC9-44AE-9666-08529FF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2DBC68-7106-404E-B3F4-2507C9DA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</a:p>
          <a:p>
            <a:pPr lvl="1"/>
            <a:r>
              <a:rPr lang="en-US" altLang="zh-TW" dirty="0"/>
              <a:t>First –Stage Retrieval</a:t>
            </a:r>
          </a:p>
          <a:p>
            <a:pPr lvl="1"/>
            <a:r>
              <a:rPr lang="en-US" altLang="zh-TW" dirty="0"/>
              <a:t>Neural Re-Ranking</a:t>
            </a:r>
          </a:p>
          <a:p>
            <a:r>
              <a:rPr lang="en-US" altLang="zh-TW" dirty="0"/>
              <a:t>Experiment</a:t>
            </a:r>
          </a:p>
          <a:p>
            <a:pPr lvl="1"/>
            <a:r>
              <a:rPr lang="en-US" altLang="zh-TW" dirty="0"/>
              <a:t>TREC COVID</a:t>
            </a:r>
          </a:p>
          <a:p>
            <a:r>
              <a:rPr lang="en-US" altLang="zh-TW" dirty="0"/>
              <a:t>Results</a:t>
            </a:r>
          </a:p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C3E160-4097-4F6C-A000-C1BF4F3F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044-4487-403A-A00F-09B5F5954B41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65EFBE-612F-4C61-BE13-143F3C22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EBE91E-7ED0-4098-90C7-959ABDB9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D7749-E918-49FA-9A47-9C16B2AA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930AA-5B5F-46D9-B8AF-6C949A3B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utilize a standard </a:t>
            </a:r>
            <a:r>
              <a:rPr lang="en-US" altLang="zh-TW" b="1" u="sng" dirty="0"/>
              <a:t>two-stage</a:t>
            </a:r>
            <a:r>
              <a:rPr lang="en-US" altLang="zh-TW" u="sng" dirty="0"/>
              <a:t> </a:t>
            </a:r>
            <a:r>
              <a:rPr lang="en-US" altLang="zh-TW" dirty="0"/>
              <a:t>reranking pipeline for retrieving and ranking COVID19 articles. </a:t>
            </a:r>
          </a:p>
          <a:p>
            <a:r>
              <a:rPr lang="en-US" altLang="zh-TW" dirty="0"/>
              <a:t>The articles are curated from the CORD19 dataset and provided by the task organizers. (TREC COVID)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E2DB0-38F0-4F79-8BBC-E162DA54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42A5-32E9-4C88-AF5D-858E042AF53C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4DACB-D9CB-43D9-A23B-D9EA9E16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6EC05C-29DE-4120-9386-9BE26BED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24F201B-D5D2-4764-95C1-381D9B7BBF8F}"/>
              </a:ext>
            </a:extLst>
          </p:cNvPr>
          <p:cNvGrpSpPr/>
          <p:nvPr/>
        </p:nvGrpSpPr>
        <p:grpSpPr>
          <a:xfrm>
            <a:off x="2377440" y="3576121"/>
            <a:ext cx="7437120" cy="2336490"/>
            <a:chOff x="2307533" y="3313728"/>
            <a:chExt cx="7437120" cy="2336490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9A0B6F-0083-4B4A-974C-91EFF10C9192}"/>
                </a:ext>
              </a:extLst>
            </p:cNvPr>
            <p:cNvSpPr/>
            <p:nvPr/>
          </p:nvSpPr>
          <p:spPr>
            <a:xfrm>
              <a:off x="2307533" y="3746974"/>
              <a:ext cx="2687540" cy="1129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Best Match 25 (BM25)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980E8A5-4BEC-43E8-ACB6-28231ED70453}"/>
                </a:ext>
              </a:extLst>
            </p:cNvPr>
            <p:cNvSpPr/>
            <p:nvPr/>
          </p:nvSpPr>
          <p:spPr>
            <a:xfrm>
              <a:off x="7057113" y="3746974"/>
              <a:ext cx="2687540" cy="1129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SciBERT Based model</a:t>
              </a:r>
              <a:endParaRPr lang="zh-TW" altLang="en-US" dirty="0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389A9C34-60CE-456A-95F6-252B55C866E6}"/>
                </a:ext>
              </a:extLst>
            </p:cNvPr>
            <p:cNvSpPr/>
            <p:nvPr/>
          </p:nvSpPr>
          <p:spPr>
            <a:xfrm>
              <a:off x="5371436" y="4128637"/>
              <a:ext cx="1375575" cy="3896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777ED-A574-447C-B486-F889D06F40A0}"/>
                </a:ext>
              </a:extLst>
            </p:cNvPr>
            <p:cNvSpPr txBox="1"/>
            <p:nvPr/>
          </p:nvSpPr>
          <p:spPr>
            <a:xfrm>
              <a:off x="3194104" y="33137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Stage 1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39668E9-635E-476E-A6C1-B51812BF55E3}"/>
                </a:ext>
              </a:extLst>
            </p:cNvPr>
            <p:cNvSpPr txBox="1"/>
            <p:nvPr/>
          </p:nvSpPr>
          <p:spPr>
            <a:xfrm>
              <a:off x="7943683" y="33137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Stage 2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40CC22-0945-4EC2-AFBB-3C40A806CAE7}"/>
                </a:ext>
              </a:extLst>
            </p:cNvPr>
            <p:cNvSpPr txBox="1"/>
            <p:nvPr/>
          </p:nvSpPr>
          <p:spPr>
            <a:xfrm>
              <a:off x="2466558" y="5003887"/>
              <a:ext cx="2528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Generate high –recall collection of candidates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0EB69A7-D999-4429-A860-06036C988D4A}"/>
                </a:ext>
              </a:extLst>
            </p:cNvPr>
            <p:cNvSpPr txBox="1"/>
            <p:nvPr/>
          </p:nvSpPr>
          <p:spPr>
            <a:xfrm>
              <a:off x="7136625" y="5003887"/>
              <a:ext cx="2528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Re-rank the candidate documents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42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35C66-D9A1-47B5-8AD2-43FBDD7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–Stage Retrieval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D2D5F-6888-430C-A1F0-38BB79BE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Stopword</a:t>
            </a:r>
            <a:r>
              <a:rPr lang="en-US" altLang="zh-TW" dirty="0"/>
              <a:t> removal and </a:t>
            </a:r>
            <a:r>
              <a:rPr lang="en-US" altLang="zh-TW" u="sng" dirty="0"/>
              <a:t>Porter stemming</a:t>
            </a:r>
            <a:r>
              <a:rPr lang="en-US" altLang="zh-TW" dirty="0"/>
              <a:t>(</a:t>
            </a:r>
            <a:r>
              <a:rPr lang="zh-TW" altLang="en-US" dirty="0"/>
              <a:t>去掉字尾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Concatenate the title, abstract, and </a:t>
            </a:r>
            <a:r>
              <a:rPr lang="en-US" altLang="zh-TW" dirty="0" err="1"/>
              <a:t>fulltext</a:t>
            </a:r>
            <a:r>
              <a:rPr lang="en-US" altLang="zh-TW" dirty="0"/>
              <a:t> paragraphs and </a:t>
            </a:r>
            <a:r>
              <a:rPr lang="en-US" altLang="zh-TW" dirty="0" err="1"/>
              <a:t>fulltext</a:t>
            </a:r>
            <a:r>
              <a:rPr lang="en-US" altLang="zh-TW" dirty="0"/>
              <a:t> headings.</a:t>
            </a:r>
          </a:p>
          <a:p>
            <a:r>
              <a:rPr lang="en-US" altLang="zh-TW" dirty="0"/>
              <a:t>BM25 :</a:t>
            </a:r>
          </a:p>
          <a:p>
            <a:pPr marL="4572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066FA-CA1C-4A74-ADF9-35C4D3DB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473D-C909-4E01-8D34-D617136F8288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9F1E72-2354-4686-BE7C-8AF06163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C97E20-8655-4A01-B539-84F0B358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56EFFC-01E0-4C59-A240-E9C6F703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81" y="3678947"/>
            <a:ext cx="5594638" cy="83189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5F10627-E7FA-4B1D-BB22-FFE900C526E5}"/>
              </a:ext>
            </a:extLst>
          </p:cNvPr>
          <p:cNvSpPr txBox="1"/>
          <p:nvPr/>
        </p:nvSpPr>
        <p:spPr>
          <a:xfrm>
            <a:off x="4923844" y="4703255"/>
            <a:ext cx="3218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&gt; D: document</a:t>
            </a:r>
          </a:p>
          <a:p>
            <a:r>
              <a:rPr lang="en-US" altLang="zh-TW" dirty="0"/>
              <a:t>&gt; Q: query</a:t>
            </a:r>
          </a:p>
          <a:p>
            <a:r>
              <a:rPr lang="en-US" altLang="zh-TW" dirty="0"/>
              <a:t>&gt; </a:t>
            </a:r>
            <a:r>
              <a:rPr lang="en-US" altLang="zh-TW" dirty="0" err="1"/>
              <a:t>q_n</a:t>
            </a:r>
            <a:r>
              <a:rPr lang="en-US" altLang="zh-TW" dirty="0"/>
              <a:t>: keyword</a:t>
            </a:r>
          </a:p>
          <a:p>
            <a:r>
              <a:rPr lang="en-US" altLang="zh-TW" dirty="0"/>
              <a:t>&gt; k_1 , b : free parameter</a:t>
            </a:r>
          </a:p>
          <a:p>
            <a:r>
              <a:rPr lang="en-US" altLang="zh-TW" dirty="0"/>
              <a:t>&gt; f() : frequency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50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6999C-2FCB-4D4F-A4AD-5756C80E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Re-Ranking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1932F5-A6DC-459C-88E2-F5B0D710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b="1" dirty="0"/>
              <a:t>SciBERT</a:t>
            </a:r>
            <a:r>
              <a:rPr lang="en-US" altLang="zh-TW" dirty="0"/>
              <a:t> as the basis of second stage supervised re –ranker</a:t>
            </a:r>
          </a:p>
          <a:p>
            <a:r>
              <a:rPr lang="en-US" altLang="zh-TW" dirty="0"/>
              <a:t>At the time of writing there is </a:t>
            </a:r>
            <a:r>
              <a:rPr lang="en-US" altLang="zh-TW" b="1" u="sng" dirty="0"/>
              <a:t>NO</a:t>
            </a:r>
            <a:r>
              <a:rPr lang="en-US" altLang="zh-TW" u="sng" dirty="0"/>
              <a:t> training data available for the COVID-19 </a:t>
            </a:r>
            <a:r>
              <a:rPr lang="en-US" altLang="zh-TW" dirty="0"/>
              <a:t>related search and collecting such data is expensive. To mitigate this challenge, we utilize a </a:t>
            </a:r>
            <a:r>
              <a:rPr lang="en-US" altLang="zh-TW" b="1" dirty="0"/>
              <a:t>domain transfer </a:t>
            </a:r>
            <a:r>
              <a:rPr lang="en-US" altLang="zh-TW" dirty="0"/>
              <a:t>approach and </a:t>
            </a:r>
            <a:r>
              <a:rPr lang="en-US" altLang="zh-TW" u="sng" dirty="0"/>
              <a:t>apply the learned model to the new domain</a:t>
            </a:r>
            <a:r>
              <a:rPr lang="en-US" altLang="zh-TW" dirty="0"/>
              <a:t> in a </a:t>
            </a:r>
            <a:r>
              <a:rPr lang="en-US" altLang="zh-TW" b="1" dirty="0"/>
              <a:t>zero-shot</a:t>
            </a:r>
            <a:r>
              <a:rPr lang="en-US" altLang="zh-TW" dirty="0"/>
              <a:t> setting. </a:t>
            </a:r>
          </a:p>
          <a:p>
            <a:r>
              <a:rPr lang="en-US" altLang="zh-TW" dirty="0"/>
              <a:t>Specifically, we train our model using the standard training sequence of the </a:t>
            </a:r>
            <a:r>
              <a:rPr lang="en-US" altLang="zh-TW" b="1" dirty="0"/>
              <a:t>MS-MARCO</a:t>
            </a:r>
            <a:r>
              <a:rPr lang="en-US" altLang="zh-TW" dirty="0"/>
              <a:t> passage ranking dataset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A5CC1D-B8CB-466A-9A9B-612748E0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1247-BC32-4D44-98DB-618E76F99573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CA169-0DFE-43E5-A2C8-E0B24827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5F2BF2-981C-4A74-A1B2-B43E3457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BA7E2-B2F3-4659-8B8E-A9A6BAE9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D4E7C-ECDB-4AF3-ABB5-84E89C6E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029C4-6551-40C8-A3FE-4ADAE3E6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D6F0-CB73-4EB1-B5AE-06F52CCF9939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9CF74-B1AE-4DE2-88D6-891BD800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36B3F-970B-4D03-9728-9E03AA8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3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58618-3193-4DE5-8A7B-1857B998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TREC COVID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CE52A-3B7E-45A6-AEE1-73FBF469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911439-104F-4FB9-9645-D6CDB13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6F4-919B-46FB-8254-13215C50A5BA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1C8858-0BC6-47B1-B6ED-A6745B4C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911EA-E56D-4E53-9C57-738424C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27EB-AB16-4D41-AF44-DA570D5C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54CF5-28CC-4676-A2FC-3DD2E3C9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FD6640-CD4E-4D4B-9E46-D8B1226F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E55B-2675-4CD5-A2AE-70C602A55F98}" type="datetime1">
              <a:rPr lang="en-US" altLang="zh-TW" smtClean="0"/>
              <a:t>6/8/2020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20B6E-3EB2-4748-B378-509A5DC2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EC69E2-1ACF-4FAC-8758-BB898413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0929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222</TotalTime>
  <Words>374</Words>
  <Application>Microsoft Office PowerPoint</Application>
  <PresentationFormat>寬螢幕</PresentationFormat>
  <Paragraphs>72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Calibri</vt:lpstr>
      <vt:lpstr>Corbel</vt:lpstr>
      <vt:lpstr>基礎</vt:lpstr>
      <vt:lpstr>SLEDGE A Simple Yet Effective Baseline for Coronavirus Scientific Knowledge Search</vt:lpstr>
      <vt:lpstr>Summary</vt:lpstr>
      <vt:lpstr>Outline</vt:lpstr>
      <vt:lpstr>Method</vt:lpstr>
      <vt:lpstr>First –Stage Retrieval</vt:lpstr>
      <vt:lpstr>Neural Re-Ranking</vt:lpstr>
      <vt:lpstr>Experiment </vt:lpstr>
      <vt:lpstr>TREC COVID</vt:lpstr>
      <vt:lpstr>Results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SLEDGE A Simple Yet Effective Baseline for Coronavirus Scientific Knowledge Search</dc:title>
  <dc:creator>Weber</dc:creator>
  <cp:lastModifiedBy>Weber</cp:lastModifiedBy>
  <cp:revision>2</cp:revision>
  <dcterms:created xsi:type="dcterms:W3CDTF">2020-06-08T05:04:58Z</dcterms:created>
  <dcterms:modified xsi:type="dcterms:W3CDTF">2020-06-08T09:03:48Z</dcterms:modified>
</cp:coreProperties>
</file>