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56" r:id="rId2"/>
    <p:sldId id="257" r:id="rId3"/>
    <p:sldId id="258" r:id="rId4"/>
    <p:sldId id="259" r:id="rId5"/>
    <p:sldId id="265" r:id="rId6"/>
    <p:sldId id="260" r:id="rId7"/>
    <p:sldId id="261" r:id="rId8"/>
    <p:sldId id="262" r:id="rId9"/>
    <p:sldId id="266" r:id="rId10"/>
    <p:sldId id="263" r:id="rId11"/>
    <p:sldId id="264" r:id="rId12"/>
    <p:sldId id="267" r:id="rId13"/>
    <p:sldId id="268" r:id="rId14"/>
    <p:sldId id="269" r:id="rId15"/>
    <p:sldId id="270" r:id="rId16"/>
    <p:sldId id="271" r:id="rId17"/>
    <p:sldId id="272"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117" d="100"/>
          <a:sy n="117" d="100"/>
        </p:scale>
        <p:origin x="12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96F33-3CAD-412B-868E-34B488B7528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231EA63-C13B-4CDD-92CF-256493F16AC9}">
      <dgm:prSet/>
      <dgm:spPr/>
      <dgm:t>
        <a:bodyPr/>
        <a:lstStyle/>
        <a:p>
          <a:r>
            <a:rPr lang="en-US"/>
            <a:t>Data and Graphs</a:t>
          </a:r>
        </a:p>
      </dgm:t>
    </dgm:pt>
    <dgm:pt modelId="{81857A66-0241-4E1B-9D03-0C0B60DE5D3C}" type="parTrans" cxnId="{05CDFC68-FCA5-4DA4-B99E-668BF05382A7}">
      <dgm:prSet/>
      <dgm:spPr/>
      <dgm:t>
        <a:bodyPr/>
        <a:lstStyle/>
        <a:p>
          <a:endParaRPr lang="en-US"/>
        </a:p>
      </dgm:t>
    </dgm:pt>
    <dgm:pt modelId="{45C14158-3B6B-4380-92D5-737977480003}" type="sibTrans" cxnId="{05CDFC68-FCA5-4DA4-B99E-668BF05382A7}">
      <dgm:prSet/>
      <dgm:spPr/>
      <dgm:t>
        <a:bodyPr/>
        <a:lstStyle/>
        <a:p>
          <a:endParaRPr lang="en-US"/>
        </a:p>
      </dgm:t>
    </dgm:pt>
    <dgm:pt modelId="{FFF94186-2FCF-424C-A550-B7C51A09F2E0}">
      <dgm:prSet/>
      <dgm:spPr/>
      <dgm:t>
        <a:bodyPr/>
        <a:lstStyle/>
        <a:p>
          <a:r>
            <a:rPr lang="en-US"/>
            <a:t>Graph Layout Techniques</a:t>
          </a:r>
        </a:p>
      </dgm:t>
    </dgm:pt>
    <dgm:pt modelId="{DCC4AEEA-910D-464B-AB81-6CE1587A0230}" type="parTrans" cxnId="{7C4A800E-14C2-486B-A4C3-527FBCB6FC64}">
      <dgm:prSet/>
      <dgm:spPr/>
      <dgm:t>
        <a:bodyPr/>
        <a:lstStyle/>
        <a:p>
          <a:endParaRPr lang="en-US"/>
        </a:p>
      </dgm:t>
    </dgm:pt>
    <dgm:pt modelId="{1C584861-061C-47E6-A595-6CFF74D2EF82}" type="sibTrans" cxnId="{7C4A800E-14C2-486B-A4C3-527FBCB6FC64}">
      <dgm:prSet/>
      <dgm:spPr/>
      <dgm:t>
        <a:bodyPr/>
        <a:lstStyle/>
        <a:p>
          <a:endParaRPr lang="en-US"/>
        </a:p>
      </dgm:t>
    </dgm:pt>
    <dgm:pt modelId="{D74C4341-0847-487E-A84A-52C8607E179E}">
      <dgm:prSet/>
      <dgm:spPr/>
      <dgm:t>
        <a:bodyPr/>
        <a:lstStyle/>
        <a:p>
          <a:r>
            <a:rPr lang="en-US" dirty="0"/>
            <a:t>Force-directed Techniques</a:t>
          </a:r>
        </a:p>
      </dgm:t>
    </dgm:pt>
    <dgm:pt modelId="{B786E676-1C38-4EBB-9BCA-2FB854AFCE24}" type="parTrans" cxnId="{B486ED83-1173-4B2A-8D30-1E81B21ECA53}">
      <dgm:prSet/>
      <dgm:spPr/>
      <dgm:t>
        <a:bodyPr/>
        <a:lstStyle/>
        <a:p>
          <a:endParaRPr lang="en-US"/>
        </a:p>
      </dgm:t>
    </dgm:pt>
    <dgm:pt modelId="{169EB647-ECD4-42F8-BCE2-706E50432832}" type="sibTrans" cxnId="{B486ED83-1173-4B2A-8D30-1E81B21ECA53}">
      <dgm:prSet/>
      <dgm:spPr/>
      <dgm:t>
        <a:bodyPr/>
        <a:lstStyle/>
        <a:p>
          <a:endParaRPr lang="en-US"/>
        </a:p>
      </dgm:t>
    </dgm:pt>
    <dgm:pt modelId="{3F5E5289-5D3F-4E92-88F6-6BB7E49F2F9E}">
      <dgm:prSet/>
      <dgm:spPr/>
      <dgm:t>
        <a:bodyPr/>
        <a:lstStyle/>
        <a:p>
          <a:r>
            <a:rPr lang="en-US"/>
            <a:t>Multi-dimensional Scaling</a:t>
          </a:r>
        </a:p>
      </dgm:t>
    </dgm:pt>
    <dgm:pt modelId="{36E2F42F-2940-40F6-9BE7-A29C60EE6B32}" type="parTrans" cxnId="{3D30B1E4-9BF6-4FEB-A640-167D377389B4}">
      <dgm:prSet/>
      <dgm:spPr/>
      <dgm:t>
        <a:bodyPr/>
        <a:lstStyle/>
        <a:p>
          <a:endParaRPr lang="en-US"/>
        </a:p>
      </dgm:t>
    </dgm:pt>
    <dgm:pt modelId="{79F655EF-2541-4DCA-A67B-AFF96C1D49A5}" type="sibTrans" cxnId="{3D30B1E4-9BF6-4FEB-A640-167D377389B4}">
      <dgm:prSet/>
      <dgm:spPr/>
      <dgm:t>
        <a:bodyPr/>
        <a:lstStyle/>
        <a:p>
          <a:endParaRPr lang="en-US"/>
        </a:p>
      </dgm:t>
    </dgm:pt>
    <dgm:pt modelId="{819BDE2C-EE85-4810-9CCD-E9F661B206FA}">
      <dgm:prSet/>
      <dgm:spPr/>
      <dgm:t>
        <a:bodyPr/>
        <a:lstStyle/>
        <a:p>
          <a:r>
            <a:rPr lang="en-US"/>
            <a:t>The Pulling Under Constraints Model</a:t>
          </a:r>
        </a:p>
      </dgm:t>
    </dgm:pt>
    <dgm:pt modelId="{C2737149-4D36-4853-AE9F-B07875420FA1}" type="parTrans" cxnId="{F9D6BD6E-19E9-42D7-926D-5A198EC819FF}">
      <dgm:prSet/>
      <dgm:spPr/>
      <dgm:t>
        <a:bodyPr/>
        <a:lstStyle/>
        <a:p>
          <a:endParaRPr lang="en-US"/>
        </a:p>
      </dgm:t>
    </dgm:pt>
    <dgm:pt modelId="{E37C80B1-8896-470A-B5F0-9EA4E5782634}" type="sibTrans" cxnId="{F9D6BD6E-19E9-42D7-926D-5A198EC819FF}">
      <dgm:prSet/>
      <dgm:spPr/>
      <dgm:t>
        <a:bodyPr/>
        <a:lstStyle/>
        <a:p>
          <a:endParaRPr lang="en-US"/>
        </a:p>
      </dgm:t>
    </dgm:pt>
    <dgm:pt modelId="{2B23CD72-87C9-4734-8308-3EA7370B387F}">
      <dgm:prSet/>
      <dgm:spPr/>
      <dgm:t>
        <a:bodyPr/>
        <a:lstStyle/>
        <a:p>
          <a:r>
            <a:rPr lang="en-US"/>
            <a:t>Bipartite Graphs</a:t>
          </a:r>
        </a:p>
      </dgm:t>
    </dgm:pt>
    <dgm:pt modelId="{6277178D-2D6B-4945-B182-9543B4BA4882}" type="parTrans" cxnId="{2C4EC520-623E-4B19-8FA3-005713BA9D37}">
      <dgm:prSet/>
      <dgm:spPr/>
      <dgm:t>
        <a:bodyPr/>
        <a:lstStyle/>
        <a:p>
          <a:endParaRPr lang="en-US"/>
        </a:p>
      </dgm:t>
    </dgm:pt>
    <dgm:pt modelId="{AEA7408B-5D8F-4641-A913-3D4B000D8116}" type="sibTrans" cxnId="{2C4EC520-623E-4B19-8FA3-005713BA9D37}">
      <dgm:prSet/>
      <dgm:spPr/>
      <dgm:t>
        <a:bodyPr/>
        <a:lstStyle/>
        <a:p>
          <a:endParaRPr lang="en-US"/>
        </a:p>
      </dgm:t>
    </dgm:pt>
    <dgm:pt modelId="{8BD57720-7AFE-4CAE-8A27-605855E4254A}">
      <dgm:prSet/>
      <dgm:spPr/>
      <dgm:t>
        <a:bodyPr/>
        <a:lstStyle/>
        <a:p>
          <a:r>
            <a:rPr lang="en-US"/>
            <a:t>Discussion and Concluding Remarks</a:t>
          </a:r>
        </a:p>
      </dgm:t>
    </dgm:pt>
    <dgm:pt modelId="{0D8F4ECC-5E75-45DF-AE9A-E7E9B49CC38C}" type="parTrans" cxnId="{31E315AB-DD6E-4779-8487-14F0CF81168F}">
      <dgm:prSet/>
      <dgm:spPr/>
      <dgm:t>
        <a:bodyPr/>
        <a:lstStyle/>
        <a:p>
          <a:endParaRPr lang="en-US"/>
        </a:p>
      </dgm:t>
    </dgm:pt>
    <dgm:pt modelId="{CD6E5403-11FC-4B47-9885-AAD005347619}" type="sibTrans" cxnId="{31E315AB-DD6E-4779-8487-14F0CF81168F}">
      <dgm:prSet/>
      <dgm:spPr/>
      <dgm:t>
        <a:bodyPr/>
        <a:lstStyle/>
        <a:p>
          <a:endParaRPr lang="en-US"/>
        </a:p>
      </dgm:t>
    </dgm:pt>
    <dgm:pt modelId="{CE8AD443-4DD7-4322-805C-ABA25F20F884}" type="pres">
      <dgm:prSet presAssocID="{F0C96F33-3CAD-412B-868E-34B488B75284}" presName="linear" presStyleCnt="0">
        <dgm:presLayoutVars>
          <dgm:animLvl val="lvl"/>
          <dgm:resizeHandles val="exact"/>
        </dgm:presLayoutVars>
      </dgm:prSet>
      <dgm:spPr/>
      <dgm:t>
        <a:bodyPr/>
        <a:lstStyle/>
        <a:p>
          <a:endParaRPr lang="zh-TW" altLang="en-US"/>
        </a:p>
      </dgm:t>
    </dgm:pt>
    <dgm:pt modelId="{A289C927-90F2-4F38-8C80-6321862332B5}" type="pres">
      <dgm:prSet presAssocID="{1231EA63-C13B-4CDD-92CF-256493F16AC9}" presName="parentText" presStyleLbl="node1" presStyleIdx="0" presStyleCnt="3">
        <dgm:presLayoutVars>
          <dgm:chMax val="0"/>
          <dgm:bulletEnabled val="1"/>
        </dgm:presLayoutVars>
      </dgm:prSet>
      <dgm:spPr/>
      <dgm:t>
        <a:bodyPr/>
        <a:lstStyle/>
        <a:p>
          <a:endParaRPr lang="zh-TW" altLang="en-US"/>
        </a:p>
      </dgm:t>
    </dgm:pt>
    <dgm:pt modelId="{1D55F7E7-A34A-461A-A36A-94773E45FC63}" type="pres">
      <dgm:prSet presAssocID="{45C14158-3B6B-4380-92D5-737977480003}" presName="spacer" presStyleCnt="0"/>
      <dgm:spPr/>
    </dgm:pt>
    <dgm:pt modelId="{8ABE9EC5-CDD2-4003-B509-3C2D62C13F3B}" type="pres">
      <dgm:prSet presAssocID="{FFF94186-2FCF-424C-A550-B7C51A09F2E0}" presName="parentText" presStyleLbl="node1" presStyleIdx="1" presStyleCnt="3">
        <dgm:presLayoutVars>
          <dgm:chMax val="0"/>
          <dgm:bulletEnabled val="1"/>
        </dgm:presLayoutVars>
      </dgm:prSet>
      <dgm:spPr/>
      <dgm:t>
        <a:bodyPr/>
        <a:lstStyle/>
        <a:p>
          <a:endParaRPr lang="zh-TW" altLang="en-US"/>
        </a:p>
      </dgm:t>
    </dgm:pt>
    <dgm:pt modelId="{F1F6B279-2FD6-45BA-BEAF-85E5CF70C4FC}" type="pres">
      <dgm:prSet presAssocID="{FFF94186-2FCF-424C-A550-B7C51A09F2E0}" presName="childText" presStyleLbl="revTx" presStyleIdx="0" presStyleCnt="1">
        <dgm:presLayoutVars>
          <dgm:bulletEnabled val="1"/>
        </dgm:presLayoutVars>
      </dgm:prSet>
      <dgm:spPr/>
      <dgm:t>
        <a:bodyPr/>
        <a:lstStyle/>
        <a:p>
          <a:endParaRPr lang="zh-TW" altLang="en-US"/>
        </a:p>
      </dgm:t>
    </dgm:pt>
    <dgm:pt modelId="{9EE5AD22-B67F-4078-AD0A-0CDADC81BE2A}" type="pres">
      <dgm:prSet presAssocID="{8BD57720-7AFE-4CAE-8A27-605855E4254A}" presName="parentText" presStyleLbl="node1" presStyleIdx="2" presStyleCnt="3">
        <dgm:presLayoutVars>
          <dgm:chMax val="0"/>
          <dgm:bulletEnabled val="1"/>
        </dgm:presLayoutVars>
      </dgm:prSet>
      <dgm:spPr/>
      <dgm:t>
        <a:bodyPr/>
        <a:lstStyle/>
        <a:p>
          <a:endParaRPr lang="zh-TW" altLang="en-US"/>
        </a:p>
      </dgm:t>
    </dgm:pt>
  </dgm:ptLst>
  <dgm:cxnLst>
    <dgm:cxn modelId="{68B7C1C5-360C-48AC-A694-D01C1EF38E32}" type="presOf" srcId="{3F5E5289-5D3F-4E92-88F6-6BB7E49F2F9E}" destId="{F1F6B279-2FD6-45BA-BEAF-85E5CF70C4FC}" srcOrd="0" destOrd="1" presId="urn:microsoft.com/office/officeart/2005/8/layout/vList2"/>
    <dgm:cxn modelId="{05CDFC68-FCA5-4DA4-B99E-668BF05382A7}" srcId="{F0C96F33-3CAD-412B-868E-34B488B75284}" destId="{1231EA63-C13B-4CDD-92CF-256493F16AC9}" srcOrd="0" destOrd="0" parTransId="{81857A66-0241-4E1B-9D03-0C0B60DE5D3C}" sibTransId="{45C14158-3B6B-4380-92D5-737977480003}"/>
    <dgm:cxn modelId="{B486ED83-1173-4B2A-8D30-1E81B21ECA53}" srcId="{FFF94186-2FCF-424C-A550-B7C51A09F2E0}" destId="{D74C4341-0847-487E-A84A-52C8607E179E}" srcOrd="0" destOrd="0" parTransId="{B786E676-1C38-4EBB-9BCA-2FB854AFCE24}" sibTransId="{169EB647-ECD4-42F8-BCE2-706E50432832}"/>
    <dgm:cxn modelId="{F31BD2A6-7534-4007-BF6A-1A210651EA2C}" type="presOf" srcId="{819BDE2C-EE85-4810-9CCD-E9F661B206FA}" destId="{F1F6B279-2FD6-45BA-BEAF-85E5CF70C4FC}" srcOrd="0" destOrd="2" presId="urn:microsoft.com/office/officeart/2005/8/layout/vList2"/>
    <dgm:cxn modelId="{47FAFC7E-A4AF-42C3-93A3-A5AE8C710C60}" type="presOf" srcId="{FFF94186-2FCF-424C-A550-B7C51A09F2E0}" destId="{8ABE9EC5-CDD2-4003-B509-3C2D62C13F3B}" srcOrd="0" destOrd="0" presId="urn:microsoft.com/office/officeart/2005/8/layout/vList2"/>
    <dgm:cxn modelId="{F9D6BD6E-19E9-42D7-926D-5A198EC819FF}" srcId="{FFF94186-2FCF-424C-A550-B7C51A09F2E0}" destId="{819BDE2C-EE85-4810-9CCD-E9F661B206FA}" srcOrd="2" destOrd="0" parTransId="{C2737149-4D36-4853-AE9F-B07875420FA1}" sibTransId="{E37C80B1-8896-470A-B5F0-9EA4E5782634}"/>
    <dgm:cxn modelId="{67E34D91-333C-4E61-ABBF-D3D4058D1F2F}" type="presOf" srcId="{8BD57720-7AFE-4CAE-8A27-605855E4254A}" destId="{9EE5AD22-B67F-4078-AD0A-0CDADC81BE2A}" srcOrd="0" destOrd="0" presId="urn:microsoft.com/office/officeart/2005/8/layout/vList2"/>
    <dgm:cxn modelId="{5AF3AEAC-B3C4-4A04-BF1E-2FB916E7FE6A}" type="presOf" srcId="{2B23CD72-87C9-4734-8308-3EA7370B387F}" destId="{F1F6B279-2FD6-45BA-BEAF-85E5CF70C4FC}" srcOrd="0" destOrd="3" presId="urn:microsoft.com/office/officeart/2005/8/layout/vList2"/>
    <dgm:cxn modelId="{C12319FA-7153-415C-AE30-219428540095}" type="presOf" srcId="{1231EA63-C13B-4CDD-92CF-256493F16AC9}" destId="{A289C927-90F2-4F38-8C80-6321862332B5}" srcOrd="0" destOrd="0" presId="urn:microsoft.com/office/officeart/2005/8/layout/vList2"/>
    <dgm:cxn modelId="{7C4A800E-14C2-486B-A4C3-527FBCB6FC64}" srcId="{F0C96F33-3CAD-412B-868E-34B488B75284}" destId="{FFF94186-2FCF-424C-A550-B7C51A09F2E0}" srcOrd="1" destOrd="0" parTransId="{DCC4AEEA-910D-464B-AB81-6CE1587A0230}" sibTransId="{1C584861-061C-47E6-A595-6CFF74D2EF82}"/>
    <dgm:cxn modelId="{2C4EC520-623E-4B19-8FA3-005713BA9D37}" srcId="{FFF94186-2FCF-424C-A550-B7C51A09F2E0}" destId="{2B23CD72-87C9-4734-8308-3EA7370B387F}" srcOrd="3" destOrd="0" parTransId="{6277178D-2D6B-4945-B182-9543B4BA4882}" sibTransId="{AEA7408B-5D8F-4641-A913-3D4B000D8116}"/>
    <dgm:cxn modelId="{31E315AB-DD6E-4779-8487-14F0CF81168F}" srcId="{F0C96F33-3CAD-412B-868E-34B488B75284}" destId="{8BD57720-7AFE-4CAE-8A27-605855E4254A}" srcOrd="2" destOrd="0" parTransId="{0D8F4ECC-5E75-45DF-AE9A-E7E9B49CC38C}" sibTransId="{CD6E5403-11FC-4B47-9885-AAD005347619}"/>
    <dgm:cxn modelId="{3D30B1E4-9BF6-4FEB-A640-167D377389B4}" srcId="{FFF94186-2FCF-424C-A550-B7C51A09F2E0}" destId="{3F5E5289-5D3F-4E92-88F6-6BB7E49F2F9E}" srcOrd="1" destOrd="0" parTransId="{36E2F42F-2940-40F6-9BE7-A29C60EE6B32}" sibTransId="{79F655EF-2541-4DCA-A67B-AFF96C1D49A5}"/>
    <dgm:cxn modelId="{0D5B1B76-D139-4034-BA71-42275AD91401}" type="presOf" srcId="{F0C96F33-3CAD-412B-868E-34B488B75284}" destId="{CE8AD443-4DD7-4322-805C-ABA25F20F884}" srcOrd="0" destOrd="0" presId="urn:microsoft.com/office/officeart/2005/8/layout/vList2"/>
    <dgm:cxn modelId="{B687E6FA-FC08-407E-9908-9E7A5AEA3F41}" type="presOf" srcId="{D74C4341-0847-487E-A84A-52C8607E179E}" destId="{F1F6B279-2FD6-45BA-BEAF-85E5CF70C4FC}" srcOrd="0" destOrd="0" presId="urn:microsoft.com/office/officeart/2005/8/layout/vList2"/>
    <dgm:cxn modelId="{06020764-C1C1-46DB-8E0E-3E72FDCAA51B}" type="presParOf" srcId="{CE8AD443-4DD7-4322-805C-ABA25F20F884}" destId="{A289C927-90F2-4F38-8C80-6321862332B5}" srcOrd="0" destOrd="0" presId="urn:microsoft.com/office/officeart/2005/8/layout/vList2"/>
    <dgm:cxn modelId="{EE477368-219C-42C9-AE2C-C21D65D96A85}" type="presParOf" srcId="{CE8AD443-4DD7-4322-805C-ABA25F20F884}" destId="{1D55F7E7-A34A-461A-A36A-94773E45FC63}" srcOrd="1" destOrd="0" presId="urn:microsoft.com/office/officeart/2005/8/layout/vList2"/>
    <dgm:cxn modelId="{BB945EBA-7D39-48FA-B3E1-9258D72B939F}" type="presParOf" srcId="{CE8AD443-4DD7-4322-805C-ABA25F20F884}" destId="{8ABE9EC5-CDD2-4003-B509-3C2D62C13F3B}" srcOrd="2" destOrd="0" presId="urn:microsoft.com/office/officeart/2005/8/layout/vList2"/>
    <dgm:cxn modelId="{6090983B-2671-44B6-AB85-910EB128B9C4}" type="presParOf" srcId="{CE8AD443-4DD7-4322-805C-ABA25F20F884}" destId="{F1F6B279-2FD6-45BA-BEAF-85E5CF70C4FC}" srcOrd="3" destOrd="0" presId="urn:microsoft.com/office/officeart/2005/8/layout/vList2"/>
    <dgm:cxn modelId="{E2553E1D-56DF-494E-A2C3-A446952CCFF0}" type="presParOf" srcId="{CE8AD443-4DD7-4322-805C-ABA25F20F884}" destId="{9EE5AD22-B67F-4078-AD0A-0CDADC81BE2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9C927-90F2-4F38-8C80-6321862332B5}">
      <dsp:nvSpPr>
        <dsp:cNvPr id="0" name=""/>
        <dsp:cNvSpPr/>
      </dsp:nvSpPr>
      <dsp:spPr>
        <a:xfrm>
          <a:off x="0" y="802827"/>
          <a:ext cx="6513603"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Data and Graphs</a:t>
          </a:r>
        </a:p>
      </dsp:txBody>
      <dsp:txXfrm>
        <a:off x="38638" y="841465"/>
        <a:ext cx="6436327" cy="714229"/>
      </dsp:txXfrm>
    </dsp:sp>
    <dsp:sp modelId="{8ABE9EC5-CDD2-4003-B509-3C2D62C13F3B}">
      <dsp:nvSpPr>
        <dsp:cNvPr id="0" name=""/>
        <dsp:cNvSpPr/>
      </dsp:nvSpPr>
      <dsp:spPr>
        <a:xfrm>
          <a:off x="0" y="1689373"/>
          <a:ext cx="6513603" cy="79150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Graph Layout Techniques</a:t>
          </a:r>
        </a:p>
      </dsp:txBody>
      <dsp:txXfrm>
        <a:off x="38638" y="1728011"/>
        <a:ext cx="6436327" cy="714229"/>
      </dsp:txXfrm>
    </dsp:sp>
    <dsp:sp modelId="{F1F6B279-2FD6-45BA-BEAF-85E5CF70C4FC}">
      <dsp:nvSpPr>
        <dsp:cNvPr id="0" name=""/>
        <dsp:cNvSpPr/>
      </dsp:nvSpPr>
      <dsp:spPr>
        <a:xfrm>
          <a:off x="0" y="2480878"/>
          <a:ext cx="6513603" cy="181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Force-directed Techniques</a:t>
          </a:r>
        </a:p>
        <a:p>
          <a:pPr marL="228600" lvl="1" indent="-228600" algn="l" defTabSz="1155700">
            <a:lnSpc>
              <a:spcPct val="90000"/>
            </a:lnSpc>
            <a:spcBef>
              <a:spcPct val="0"/>
            </a:spcBef>
            <a:spcAft>
              <a:spcPct val="20000"/>
            </a:spcAft>
            <a:buChar char="••"/>
          </a:pPr>
          <a:r>
            <a:rPr lang="en-US" sz="2600" kern="1200"/>
            <a:t>Multi-dimensional Scaling</a:t>
          </a:r>
        </a:p>
        <a:p>
          <a:pPr marL="228600" lvl="1" indent="-228600" algn="l" defTabSz="1155700">
            <a:lnSpc>
              <a:spcPct val="90000"/>
            </a:lnSpc>
            <a:spcBef>
              <a:spcPct val="0"/>
            </a:spcBef>
            <a:spcAft>
              <a:spcPct val="20000"/>
            </a:spcAft>
            <a:buChar char="••"/>
          </a:pPr>
          <a:r>
            <a:rPr lang="en-US" sz="2600" kern="1200"/>
            <a:t>The Pulling Under Constraints Model</a:t>
          </a:r>
        </a:p>
        <a:p>
          <a:pPr marL="228600" lvl="1" indent="-228600" algn="l" defTabSz="1155700">
            <a:lnSpc>
              <a:spcPct val="90000"/>
            </a:lnSpc>
            <a:spcBef>
              <a:spcPct val="0"/>
            </a:spcBef>
            <a:spcAft>
              <a:spcPct val="20000"/>
            </a:spcAft>
            <a:buChar char="••"/>
          </a:pPr>
          <a:r>
            <a:rPr lang="en-US" sz="2600" kern="1200"/>
            <a:t>Bipartite Graphs</a:t>
          </a:r>
        </a:p>
      </dsp:txBody>
      <dsp:txXfrm>
        <a:off x="0" y="2480878"/>
        <a:ext cx="6513603" cy="1810215"/>
      </dsp:txXfrm>
    </dsp:sp>
    <dsp:sp modelId="{9EE5AD22-B67F-4078-AD0A-0CDADC81BE2A}">
      <dsp:nvSpPr>
        <dsp:cNvPr id="0" name=""/>
        <dsp:cNvSpPr/>
      </dsp:nvSpPr>
      <dsp:spPr>
        <a:xfrm>
          <a:off x="0" y="4291093"/>
          <a:ext cx="6513603"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Discussion and Concluding Remarks</a:t>
          </a:r>
        </a:p>
      </dsp:txBody>
      <dsp:txXfrm>
        <a:off x="38638" y="4329731"/>
        <a:ext cx="6436327"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2512F-DA3E-47B7-BA34-BE4915767311}" type="datetimeFigureOut">
              <a:rPr lang="zh-TW" altLang="en-US" smtClean="0"/>
              <a:t>2019/11/3</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69EE8-A082-48B3-9099-5A6422D8192E}" type="slidenum">
              <a:rPr lang="zh-TW" altLang="en-US" smtClean="0"/>
              <a:t>‹#›</a:t>
            </a:fld>
            <a:endParaRPr lang="zh-TW" altLang="en-US"/>
          </a:p>
        </p:txBody>
      </p:sp>
    </p:spTree>
    <p:extLst>
      <p:ext uri="{BB962C8B-B14F-4D97-AF65-F5344CB8AC3E}">
        <p14:creationId xmlns:p14="http://schemas.microsoft.com/office/powerpoint/2010/main" val="15035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6A6-750B-48AA-9B73-665E064C478A}"/>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D5CFDEFA-B460-4F17-BEA9-F54EC83F0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97DEA2B8-08BD-4087-B7DD-8D4D471F96E7}"/>
              </a:ext>
            </a:extLst>
          </p:cNvPr>
          <p:cNvSpPr>
            <a:spLocks noGrp="1"/>
          </p:cNvSpPr>
          <p:nvPr>
            <p:ph type="dt" sz="half" idx="10"/>
          </p:nvPr>
        </p:nvSpPr>
        <p:spPr/>
        <p:txBody>
          <a:bodyPr/>
          <a:lstStyle/>
          <a:p>
            <a:fld id="{83C136AC-0424-4A0E-9AC8-392CA7113A54}" type="datetime1">
              <a:rPr lang="en-US" altLang="zh-TW" smtClean="0"/>
              <a:t>11/3/2019</a:t>
            </a:fld>
            <a:endParaRPr lang="en-US" dirty="0"/>
          </a:p>
        </p:txBody>
      </p:sp>
      <p:sp>
        <p:nvSpPr>
          <p:cNvPr id="5" name="Footer Placeholder 4">
            <a:extLst>
              <a:ext uri="{FF2B5EF4-FFF2-40B4-BE49-F238E27FC236}">
                <a16:creationId xmlns:a16="http://schemas.microsoft.com/office/drawing/2014/main" id="{EC4E9F23-D148-4FD5-A3EC-2DE0D653111C}"/>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46D44454-A10A-420C-ABBF-EF6873DD07E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218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5087-FC52-44FA-B7EE-D70EB61D8826}"/>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E758FD98-CA14-4B9B-BE33-5DC4E29C98F3}"/>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142EB2D-B39C-49F5-9214-441B453D3BFC}"/>
              </a:ext>
            </a:extLst>
          </p:cNvPr>
          <p:cNvSpPr>
            <a:spLocks noGrp="1"/>
          </p:cNvSpPr>
          <p:nvPr>
            <p:ph type="dt" sz="half" idx="10"/>
          </p:nvPr>
        </p:nvSpPr>
        <p:spPr/>
        <p:txBody>
          <a:bodyPr/>
          <a:lstStyle/>
          <a:p>
            <a:fld id="{A1E2F5D8-1442-4C55-A926-C9EE178E476F}" type="datetime1">
              <a:rPr lang="en-US" altLang="zh-TW" smtClean="0"/>
              <a:t>11/3/2019</a:t>
            </a:fld>
            <a:endParaRPr lang="en-US" dirty="0"/>
          </a:p>
        </p:txBody>
      </p:sp>
      <p:sp>
        <p:nvSpPr>
          <p:cNvPr id="5" name="Footer Placeholder 4">
            <a:extLst>
              <a:ext uri="{FF2B5EF4-FFF2-40B4-BE49-F238E27FC236}">
                <a16:creationId xmlns:a16="http://schemas.microsoft.com/office/drawing/2014/main" id="{CFAF4FA0-22AF-4F83-8BA8-C486A34B70A9}"/>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6510C103-821A-445E-B9A6-F2CE6CFB502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415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5A0CDB-EE9F-42A5-82B8-D530AEEA39F4}"/>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8D71ECBA-7B27-4FA6-89A4-CD291621893E}"/>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D49A363-5455-4B7B-9139-680974799841}"/>
              </a:ext>
            </a:extLst>
          </p:cNvPr>
          <p:cNvSpPr>
            <a:spLocks noGrp="1"/>
          </p:cNvSpPr>
          <p:nvPr>
            <p:ph type="dt" sz="half" idx="10"/>
          </p:nvPr>
        </p:nvSpPr>
        <p:spPr/>
        <p:txBody>
          <a:bodyPr/>
          <a:lstStyle/>
          <a:p>
            <a:fld id="{5AF7D1B1-54C4-4A45-AD75-A0EB6DF40B7D}" type="datetime1">
              <a:rPr lang="en-US" altLang="zh-TW" smtClean="0"/>
              <a:t>11/3/2019</a:t>
            </a:fld>
            <a:endParaRPr lang="en-US" dirty="0"/>
          </a:p>
        </p:txBody>
      </p:sp>
      <p:sp>
        <p:nvSpPr>
          <p:cNvPr id="5" name="Footer Placeholder 4">
            <a:extLst>
              <a:ext uri="{FF2B5EF4-FFF2-40B4-BE49-F238E27FC236}">
                <a16:creationId xmlns:a16="http://schemas.microsoft.com/office/drawing/2014/main" id="{34EA9B99-2743-4788-B0B2-ADC29E75EC9D}"/>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1838AE9A-16C0-41FF-A42D-054E08FE133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49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F5AC-5FFC-4864-B6DD-EE93339C21FD}"/>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B724C47-9BD3-4667-B268-3EF01CB52C0E}"/>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C92CBC9-D11F-4903-A67A-EBF128AABE21}"/>
              </a:ext>
            </a:extLst>
          </p:cNvPr>
          <p:cNvSpPr>
            <a:spLocks noGrp="1"/>
          </p:cNvSpPr>
          <p:nvPr>
            <p:ph type="dt" sz="half" idx="10"/>
          </p:nvPr>
        </p:nvSpPr>
        <p:spPr/>
        <p:txBody>
          <a:bodyPr/>
          <a:lstStyle/>
          <a:p>
            <a:fld id="{F58805E5-4D76-4BD8-9E42-720ECAE6FA58}" type="datetime1">
              <a:rPr lang="en-US" altLang="zh-TW" smtClean="0"/>
              <a:t>11/3/2019</a:t>
            </a:fld>
            <a:endParaRPr lang="en-US" dirty="0"/>
          </a:p>
        </p:txBody>
      </p:sp>
      <p:sp>
        <p:nvSpPr>
          <p:cNvPr id="5" name="Footer Placeholder 4">
            <a:extLst>
              <a:ext uri="{FF2B5EF4-FFF2-40B4-BE49-F238E27FC236}">
                <a16:creationId xmlns:a16="http://schemas.microsoft.com/office/drawing/2014/main" id="{6DDCCEEF-4193-4A9E-8009-29F934823260}"/>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03CE24BF-143E-48A6-AFB5-95A5C18F3C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52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B0A7-0E55-4590-8837-CE0E675352F4}"/>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8818B792-E904-47F5-96DC-5991E3C89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E9FDDACE-9DD3-4E5D-B1C1-F9312F46ABF3}"/>
              </a:ext>
            </a:extLst>
          </p:cNvPr>
          <p:cNvSpPr>
            <a:spLocks noGrp="1"/>
          </p:cNvSpPr>
          <p:nvPr>
            <p:ph type="dt" sz="half" idx="10"/>
          </p:nvPr>
        </p:nvSpPr>
        <p:spPr/>
        <p:txBody>
          <a:bodyPr/>
          <a:lstStyle/>
          <a:p>
            <a:fld id="{D03DC1C6-F9E5-4202-A48E-1C797E96C81C}" type="datetime1">
              <a:rPr lang="en-US" altLang="zh-TW" smtClean="0"/>
              <a:t>11/3/2019</a:t>
            </a:fld>
            <a:endParaRPr lang="en-US" dirty="0"/>
          </a:p>
        </p:txBody>
      </p:sp>
      <p:sp>
        <p:nvSpPr>
          <p:cNvPr id="5" name="Footer Placeholder 4">
            <a:extLst>
              <a:ext uri="{FF2B5EF4-FFF2-40B4-BE49-F238E27FC236}">
                <a16:creationId xmlns:a16="http://schemas.microsoft.com/office/drawing/2014/main" id="{398E5789-D5DE-4F5E-A3F8-59F083F27AC5}"/>
              </a:ext>
            </a:extLst>
          </p:cNvPr>
          <p:cNvSpPr>
            <a:spLocks noGrp="1"/>
          </p:cNvSpPr>
          <p:nvPr>
            <p:ph type="ftr" sz="quarter" idx="11"/>
          </p:nvPr>
        </p:nvSpPr>
        <p:spPr/>
        <p:txBody>
          <a:body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3158DCAD-FDDB-493F-B328-A59296CF5E6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456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6E99-CFED-49A6-81D9-A38FE871B736}"/>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B9F682B3-F759-4225-B77F-2A6215302880}"/>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2D48475A-55C4-4122-AF1C-9422AE8716AE}"/>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72AC38E4-2106-44C7-A70D-FBD785C8180A}"/>
              </a:ext>
            </a:extLst>
          </p:cNvPr>
          <p:cNvSpPr>
            <a:spLocks noGrp="1"/>
          </p:cNvSpPr>
          <p:nvPr>
            <p:ph type="dt" sz="half" idx="10"/>
          </p:nvPr>
        </p:nvSpPr>
        <p:spPr/>
        <p:txBody>
          <a:bodyPr/>
          <a:lstStyle/>
          <a:p>
            <a:fld id="{C2528737-7A30-4D9F-A262-5E73327AE05D}" type="datetime1">
              <a:rPr lang="en-US" altLang="zh-TW" smtClean="0"/>
              <a:t>11/3/2019</a:t>
            </a:fld>
            <a:endParaRPr lang="en-US" dirty="0"/>
          </a:p>
        </p:txBody>
      </p:sp>
      <p:sp>
        <p:nvSpPr>
          <p:cNvPr id="6" name="Footer Placeholder 5">
            <a:extLst>
              <a:ext uri="{FF2B5EF4-FFF2-40B4-BE49-F238E27FC236}">
                <a16:creationId xmlns:a16="http://schemas.microsoft.com/office/drawing/2014/main" id="{DAC4C4AE-2AF7-4CC8-8046-AEC931847E12}"/>
              </a:ext>
            </a:extLst>
          </p:cNvPr>
          <p:cNvSpPr>
            <a:spLocks noGrp="1"/>
          </p:cNvSpPr>
          <p:nvPr>
            <p:ph type="ftr" sz="quarter" idx="11"/>
          </p:nvPr>
        </p:nvSpPr>
        <p:spPr/>
        <p:txBody>
          <a:bodyPr/>
          <a:lstStyle/>
          <a:p>
            <a:r>
              <a:rPr lang="en-US"/>
              <a:t>Graduate Institute of Data Science</a:t>
            </a:r>
            <a:endParaRPr lang="en-US" dirty="0"/>
          </a:p>
        </p:txBody>
      </p:sp>
      <p:sp>
        <p:nvSpPr>
          <p:cNvPr id="7" name="Slide Number Placeholder 6">
            <a:extLst>
              <a:ext uri="{FF2B5EF4-FFF2-40B4-BE49-F238E27FC236}">
                <a16:creationId xmlns:a16="http://schemas.microsoft.com/office/drawing/2014/main" id="{11A55A14-79E0-4B6D-B068-E02532924BB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70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3333-A326-408D-B6EC-6D30D8C6E56C}"/>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53E5D8B4-6A50-4518-BA5C-0C822620B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64772CC9-982E-492E-852A-3D3DE9C29C16}"/>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6F29AF17-5E89-4462-A200-E3C10119B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A5DC9325-C2F3-47F6-9276-EF1993A32C45}"/>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CA281A54-18A1-4427-A3BF-B68CCFAF1648}"/>
              </a:ext>
            </a:extLst>
          </p:cNvPr>
          <p:cNvSpPr>
            <a:spLocks noGrp="1"/>
          </p:cNvSpPr>
          <p:nvPr>
            <p:ph type="dt" sz="half" idx="10"/>
          </p:nvPr>
        </p:nvSpPr>
        <p:spPr/>
        <p:txBody>
          <a:bodyPr/>
          <a:lstStyle/>
          <a:p>
            <a:fld id="{C44368F5-E518-4D99-B07E-0D11613FFA74}" type="datetime1">
              <a:rPr lang="en-US" altLang="zh-TW" smtClean="0"/>
              <a:t>11/3/2019</a:t>
            </a:fld>
            <a:endParaRPr lang="en-US" dirty="0"/>
          </a:p>
        </p:txBody>
      </p:sp>
      <p:sp>
        <p:nvSpPr>
          <p:cNvPr id="8" name="Footer Placeholder 7">
            <a:extLst>
              <a:ext uri="{FF2B5EF4-FFF2-40B4-BE49-F238E27FC236}">
                <a16:creationId xmlns:a16="http://schemas.microsoft.com/office/drawing/2014/main" id="{2DED0106-52B6-4CF3-ABAE-B361ABE965D0}"/>
              </a:ext>
            </a:extLst>
          </p:cNvPr>
          <p:cNvSpPr>
            <a:spLocks noGrp="1"/>
          </p:cNvSpPr>
          <p:nvPr>
            <p:ph type="ftr" sz="quarter" idx="11"/>
          </p:nvPr>
        </p:nvSpPr>
        <p:spPr/>
        <p:txBody>
          <a:bodyPr/>
          <a:lstStyle/>
          <a:p>
            <a:r>
              <a:rPr lang="en-US"/>
              <a:t>Graduate Institute of Data Science</a:t>
            </a:r>
            <a:endParaRPr lang="en-US" dirty="0"/>
          </a:p>
        </p:txBody>
      </p:sp>
      <p:sp>
        <p:nvSpPr>
          <p:cNvPr id="9" name="Slide Number Placeholder 8">
            <a:extLst>
              <a:ext uri="{FF2B5EF4-FFF2-40B4-BE49-F238E27FC236}">
                <a16:creationId xmlns:a16="http://schemas.microsoft.com/office/drawing/2014/main" id="{BC1676EB-94C6-4A34-BE29-BAD21FD6F95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247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D33D-FBD6-49CB-BD57-A809E26B6FA3}"/>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B2210B61-9F77-4107-8BEA-4E11D1D77E4F}"/>
              </a:ext>
            </a:extLst>
          </p:cNvPr>
          <p:cNvSpPr>
            <a:spLocks noGrp="1"/>
          </p:cNvSpPr>
          <p:nvPr>
            <p:ph type="dt" sz="half" idx="10"/>
          </p:nvPr>
        </p:nvSpPr>
        <p:spPr/>
        <p:txBody>
          <a:bodyPr/>
          <a:lstStyle/>
          <a:p>
            <a:fld id="{8FCD8CFB-3A10-4CB3-91A6-4026D7C45AC2}" type="datetime1">
              <a:rPr lang="en-US" altLang="zh-TW" smtClean="0"/>
              <a:t>11/3/2019</a:t>
            </a:fld>
            <a:endParaRPr lang="en-US" dirty="0"/>
          </a:p>
        </p:txBody>
      </p:sp>
      <p:sp>
        <p:nvSpPr>
          <p:cNvPr id="4" name="Footer Placeholder 3">
            <a:extLst>
              <a:ext uri="{FF2B5EF4-FFF2-40B4-BE49-F238E27FC236}">
                <a16:creationId xmlns:a16="http://schemas.microsoft.com/office/drawing/2014/main" id="{0C656F6A-20BA-4F52-8FE9-9AFC5CA689DF}"/>
              </a:ext>
            </a:extLst>
          </p:cNvPr>
          <p:cNvSpPr>
            <a:spLocks noGrp="1"/>
          </p:cNvSpPr>
          <p:nvPr>
            <p:ph type="ftr" sz="quarter" idx="11"/>
          </p:nvPr>
        </p:nvSpPr>
        <p:spPr/>
        <p:txBody>
          <a:bodyPr/>
          <a:lstStyle/>
          <a:p>
            <a:r>
              <a:rPr lang="en-US"/>
              <a:t>Graduate Institute of Data Science</a:t>
            </a:r>
            <a:endParaRPr lang="en-US" dirty="0"/>
          </a:p>
        </p:txBody>
      </p:sp>
      <p:sp>
        <p:nvSpPr>
          <p:cNvPr id="5" name="Slide Number Placeholder 4">
            <a:extLst>
              <a:ext uri="{FF2B5EF4-FFF2-40B4-BE49-F238E27FC236}">
                <a16:creationId xmlns:a16="http://schemas.microsoft.com/office/drawing/2014/main" id="{F6EE4445-B96D-46B2-B44B-4DE133E2283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55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33972B-C6C1-4A15-9028-A5E23852AFF2}"/>
              </a:ext>
            </a:extLst>
          </p:cNvPr>
          <p:cNvSpPr>
            <a:spLocks noGrp="1"/>
          </p:cNvSpPr>
          <p:nvPr>
            <p:ph type="dt" sz="half" idx="10"/>
          </p:nvPr>
        </p:nvSpPr>
        <p:spPr/>
        <p:txBody>
          <a:bodyPr/>
          <a:lstStyle/>
          <a:p>
            <a:fld id="{C8AA40FD-D5B4-4807-98D1-094AFB378197}" type="datetime1">
              <a:rPr lang="en-US" altLang="zh-TW" smtClean="0"/>
              <a:t>11/3/2019</a:t>
            </a:fld>
            <a:endParaRPr lang="en-US" dirty="0"/>
          </a:p>
        </p:txBody>
      </p:sp>
      <p:sp>
        <p:nvSpPr>
          <p:cNvPr id="3" name="Footer Placeholder 2">
            <a:extLst>
              <a:ext uri="{FF2B5EF4-FFF2-40B4-BE49-F238E27FC236}">
                <a16:creationId xmlns:a16="http://schemas.microsoft.com/office/drawing/2014/main" id="{A2838A0F-1FCB-48CC-911B-A704203BFA40}"/>
              </a:ext>
            </a:extLst>
          </p:cNvPr>
          <p:cNvSpPr>
            <a:spLocks noGrp="1"/>
          </p:cNvSpPr>
          <p:nvPr>
            <p:ph type="ftr" sz="quarter" idx="11"/>
          </p:nvPr>
        </p:nvSpPr>
        <p:spPr/>
        <p:txBody>
          <a:bodyPr/>
          <a:lstStyle/>
          <a:p>
            <a:r>
              <a:rPr lang="en-US"/>
              <a:t>Graduate Institute of Data Science</a:t>
            </a:r>
            <a:endParaRPr lang="en-US" dirty="0"/>
          </a:p>
        </p:txBody>
      </p:sp>
      <p:sp>
        <p:nvSpPr>
          <p:cNvPr id="4" name="Slide Number Placeholder 3">
            <a:extLst>
              <a:ext uri="{FF2B5EF4-FFF2-40B4-BE49-F238E27FC236}">
                <a16:creationId xmlns:a16="http://schemas.microsoft.com/office/drawing/2014/main" id="{F7F685C1-9044-4F25-9A34-7F2D8DE4B86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278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7588-27B1-4531-BEED-D81A162FA1F6}"/>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718D18A-BADA-4B34-BAB0-7B8D0AE55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DE558FEE-C89C-4900-87BD-E75437051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D5CDDCC7-9B73-4331-A42D-BD506142C899}"/>
              </a:ext>
            </a:extLst>
          </p:cNvPr>
          <p:cNvSpPr>
            <a:spLocks noGrp="1"/>
          </p:cNvSpPr>
          <p:nvPr>
            <p:ph type="dt" sz="half" idx="10"/>
          </p:nvPr>
        </p:nvSpPr>
        <p:spPr/>
        <p:txBody>
          <a:bodyPr/>
          <a:lstStyle/>
          <a:p>
            <a:fld id="{1BD52FA3-02A9-4BF4-80DF-B0E88FEE420B}" type="datetime1">
              <a:rPr lang="en-US" altLang="zh-TW" smtClean="0"/>
              <a:t>11/3/2019</a:t>
            </a:fld>
            <a:endParaRPr lang="en-US" dirty="0"/>
          </a:p>
        </p:txBody>
      </p:sp>
      <p:sp>
        <p:nvSpPr>
          <p:cNvPr id="6" name="Footer Placeholder 5">
            <a:extLst>
              <a:ext uri="{FF2B5EF4-FFF2-40B4-BE49-F238E27FC236}">
                <a16:creationId xmlns:a16="http://schemas.microsoft.com/office/drawing/2014/main" id="{53CE6689-CE97-44D7-830F-7F6F63253061}"/>
              </a:ext>
            </a:extLst>
          </p:cNvPr>
          <p:cNvSpPr>
            <a:spLocks noGrp="1"/>
          </p:cNvSpPr>
          <p:nvPr>
            <p:ph type="ftr" sz="quarter" idx="11"/>
          </p:nvPr>
        </p:nvSpPr>
        <p:spPr/>
        <p:txBody>
          <a:bodyPr/>
          <a:lstStyle/>
          <a:p>
            <a:r>
              <a:rPr lang="en-US"/>
              <a:t>Graduate Institute of Data Science</a:t>
            </a:r>
            <a:endParaRPr lang="en-US" dirty="0"/>
          </a:p>
        </p:txBody>
      </p:sp>
      <p:sp>
        <p:nvSpPr>
          <p:cNvPr id="7" name="Slide Number Placeholder 6">
            <a:extLst>
              <a:ext uri="{FF2B5EF4-FFF2-40B4-BE49-F238E27FC236}">
                <a16:creationId xmlns:a16="http://schemas.microsoft.com/office/drawing/2014/main" id="{CEB6F8DB-3781-478C-989D-E5473C2FFA2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9080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0632-2854-4C25-8C77-F66C77C505DB}"/>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252FCE66-25F8-4C1D-9DCD-9B89CA59C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E2A06621-50BC-42CC-BFBB-02262AA03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A27A0606-1EE0-4520-92CD-720D1E2BFAF4}"/>
              </a:ext>
            </a:extLst>
          </p:cNvPr>
          <p:cNvSpPr>
            <a:spLocks noGrp="1"/>
          </p:cNvSpPr>
          <p:nvPr>
            <p:ph type="dt" sz="half" idx="10"/>
          </p:nvPr>
        </p:nvSpPr>
        <p:spPr/>
        <p:txBody>
          <a:bodyPr/>
          <a:lstStyle/>
          <a:p>
            <a:fld id="{65C0407A-E2E6-4A64-9E01-C91219FCDF09}" type="datetime1">
              <a:rPr lang="en-US" altLang="zh-TW" smtClean="0"/>
              <a:t>11/3/2019</a:t>
            </a:fld>
            <a:endParaRPr lang="en-US" dirty="0"/>
          </a:p>
        </p:txBody>
      </p:sp>
      <p:sp>
        <p:nvSpPr>
          <p:cNvPr id="6" name="Footer Placeholder 5">
            <a:extLst>
              <a:ext uri="{FF2B5EF4-FFF2-40B4-BE49-F238E27FC236}">
                <a16:creationId xmlns:a16="http://schemas.microsoft.com/office/drawing/2014/main" id="{07FF9992-C435-4554-9767-CCC93908A39A}"/>
              </a:ext>
            </a:extLst>
          </p:cNvPr>
          <p:cNvSpPr>
            <a:spLocks noGrp="1"/>
          </p:cNvSpPr>
          <p:nvPr>
            <p:ph type="ftr" sz="quarter" idx="11"/>
          </p:nvPr>
        </p:nvSpPr>
        <p:spPr/>
        <p:txBody>
          <a:bodyPr/>
          <a:lstStyle/>
          <a:p>
            <a:pPr algn="l"/>
            <a:r>
              <a:rPr lang="en-US"/>
              <a:t>Graduate Institute of Data Science</a:t>
            </a:r>
            <a:endParaRPr lang="en-US" dirty="0"/>
          </a:p>
        </p:txBody>
      </p:sp>
      <p:sp>
        <p:nvSpPr>
          <p:cNvPr id="7" name="Slide Number Placeholder 6">
            <a:extLst>
              <a:ext uri="{FF2B5EF4-FFF2-40B4-BE49-F238E27FC236}">
                <a16:creationId xmlns:a16="http://schemas.microsoft.com/office/drawing/2014/main" id="{ACADCCCE-CC10-4040-A914-E1AA19962EB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263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8E1F6-5100-4165-9687-2FBE1685C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E4D815AA-B039-4E23-99CA-015507A6B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6A35BF48-CA4C-49FD-8CB6-A4644BE4B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D1907-0854-4C00-A7EA-7EC71AF16EAA}" type="datetime1">
              <a:rPr lang="en-US" altLang="zh-TW" smtClean="0"/>
              <a:t>11/3/2019</a:t>
            </a:fld>
            <a:endParaRPr lang="en-US" dirty="0"/>
          </a:p>
        </p:txBody>
      </p:sp>
      <p:sp>
        <p:nvSpPr>
          <p:cNvPr id="5" name="Footer Placeholder 4">
            <a:extLst>
              <a:ext uri="{FF2B5EF4-FFF2-40B4-BE49-F238E27FC236}">
                <a16:creationId xmlns:a16="http://schemas.microsoft.com/office/drawing/2014/main" id="{F1070440-5B9E-42BD-9527-35D5135009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Graduate Institute of Data Science</a:t>
            </a:r>
            <a:endParaRPr lang="en-US" dirty="0"/>
          </a:p>
        </p:txBody>
      </p:sp>
      <p:sp>
        <p:nvSpPr>
          <p:cNvPr id="6" name="Slide Number Placeholder 5">
            <a:extLst>
              <a:ext uri="{FF2B5EF4-FFF2-40B4-BE49-F238E27FC236}">
                <a16:creationId xmlns:a16="http://schemas.microsoft.com/office/drawing/2014/main" id="{0F313001-970D-47A7-BE06-585A64FBD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9880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de/diagramm-icon-gesch%C3%A4ft-symbol-2008478/"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zumenmagazine.blogspot.com/2012/01/tienes-una-idea.html"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picture containing web, object, black, dark&#10;&#10;Description automatically generated">
            <a:extLst>
              <a:ext uri="{FF2B5EF4-FFF2-40B4-BE49-F238E27FC236}">
                <a16:creationId xmlns:a16="http://schemas.microsoft.com/office/drawing/2014/main" id="{8AF82BE6-8D09-4DD0-B3A2-3904AC82F3DD}"/>
              </a:ext>
            </a:extLst>
          </p:cNvPr>
          <p:cNvPicPr>
            <a:picLocks noChangeAspect="1"/>
          </p:cNvPicPr>
          <p:nvPr/>
        </p:nvPicPr>
        <p:blipFill rotWithShape="1">
          <a:blip r:embed="rId3">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862504D-1CCC-4AFF-A922-F2A31280DCC2}"/>
              </a:ext>
            </a:extLst>
          </p:cNvPr>
          <p:cNvSpPr>
            <a:spLocks noGrp="1"/>
          </p:cNvSpPr>
          <p:nvPr>
            <p:ph type="ctrTitle"/>
          </p:nvPr>
        </p:nvSpPr>
        <p:spPr/>
        <p:txBody>
          <a:bodyPr>
            <a:normAutofit/>
          </a:bodyPr>
          <a:lstStyle/>
          <a:p>
            <a:r>
              <a:rPr lang="en-US" altLang="zh-TW" sz="5400" b="1"/>
              <a:t>Data Visualization Through Their Graph Representation</a:t>
            </a:r>
            <a:endParaRPr lang="zh-TW" altLang="en-US" sz="5400" b="1"/>
          </a:p>
        </p:txBody>
      </p:sp>
      <p:sp>
        <p:nvSpPr>
          <p:cNvPr id="3" name="Subtitle 2">
            <a:extLst>
              <a:ext uri="{FF2B5EF4-FFF2-40B4-BE49-F238E27FC236}">
                <a16:creationId xmlns:a16="http://schemas.microsoft.com/office/drawing/2014/main" id="{DA56A30D-61A5-4DCB-AE75-1D10205DDBC8}"/>
              </a:ext>
            </a:extLst>
          </p:cNvPr>
          <p:cNvSpPr>
            <a:spLocks noGrp="1"/>
          </p:cNvSpPr>
          <p:nvPr>
            <p:ph type="subTitle" idx="1"/>
          </p:nvPr>
        </p:nvSpPr>
        <p:spPr/>
        <p:txBody>
          <a:bodyPr>
            <a:normAutofit/>
          </a:bodyPr>
          <a:lstStyle/>
          <a:p>
            <a:r>
              <a:rPr lang="en-US" altLang="zh-TW" sz="2000"/>
              <a:t>Weber, Huang</a:t>
            </a:r>
          </a:p>
          <a:p>
            <a:r>
              <a:rPr lang="en-US" altLang="zh-TW" sz="2000"/>
              <a:t>GIDS  TMU</a:t>
            </a:r>
            <a:endParaRPr lang="zh-TW" altLang="en-US" sz="2000"/>
          </a:p>
        </p:txBody>
      </p:sp>
      <p:sp>
        <p:nvSpPr>
          <p:cNvPr id="5" name="Date Placeholder 4">
            <a:extLst>
              <a:ext uri="{FF2B5EF4-FFF2-40B4-BE49-F238E27FC236}">
                <a16:creationId xmlns:a16="http://schemas.microsoft.com/office/drawing/2014/main" id="{E1BDA69A-362B-419C-B5B6-E0EA93350841}"/>
              </a:ext>
            </a:extLst>
          </p:cNvPr>
          <p:cNvSpPr>
            <a:spLocks noGrp="1"/>
          </p:cNvSpPr>
          <p:nvPr>
            <p:ph type="dt" sz="half" idx="10"/>
          </p:nvPr>
        </p:nvSpPr>
        <p:spPr/>
        <p:txBody>
          <a:bodyPr>
            <a:normAutofit/>
          </a:bodyPr>
          <a:lstStyle/>
          <a:p>
            <a:pPr>
              <a:spcAft>
                <a:spcPts val="600"/>
              </a:spcAft>
            </a:pPr>
            <a:fld id="{5A690CFA-E487-4D56-AAA9-135B9520BE09}" type="datetime1">
              <a:rPr lang="en-US" altLang="zh-TW" sz="1000" smtClean="0"/>
              <a:t>11/3/2019</a:t>
            </a:fld>
            <a:endParaRPr lang="en-US" sz="1000"/>
          </a:p>
        </p:txBody>
      </p:sp>
      <p:sp>
        <p:nvSpPr>
          <p:cNvPr id="7" name="Slide Number Placeholder 6">
            <a:extLst>
              <a:ext uri="{FF2B5EF4-FFF2-40B4-BE49-F238E27FC236}">
                <a16:creationId xmlns:a16="http://schemas.microsoft.com/office/drawing/2014/main" id="{40D21284-026B-41B9-B621-31EBBAE760FE}"/>
              </a:ext>
            </a:extLst>
          </p:cNvPr>
          <p:cNvSpPr>
            <a:spLocks noGrp="1"/>
          </p:cNvSpPr>
          <p:nvPr>
            <p:ph type="sldNum" sz="quarter" idx="12"/>
          </p:nvPr>
        </p:nvSpPr>
        <p:spPr/>
        <p:txBody>
          <a:bodyPr>
            <a:normAutofit/>
          </a:bodyPr>
          <a:lstStyle/>
          <a:p>
            <a:pPr>
              <a:spcAft>
                <a:spcPts val="600"/>
              </a:spcAft>
            </a:pPr>
            <a:fld id="{3A98EE3D-8CD1-4C3F-BD1C-C98C9596463C}" type="slidenum">
              <a:rPr lang="en-US" sz="1000" smtClean="0"/>
              <a:pPr>
                <a:spcAft>
                  <a:spcPts val="600"/>
                </a:spcAft>
              </a:pPr>
              <a:t>1</a:t>
            </a:fld>
            <a:endParaRPr lang="en-US" sz="1000"/>
          </a:p>
        </p:txBody>
      </p:sp>
    </p:spTree>
    <p:extLst>
      <p:ext uri="{BB962C8B-B14F-4D97-AF65-F5344CB8AC3E}">
        <p14:creationId xmlns:p14="http://schemas.microsoft.com/office/powerpoint/2010/main" val="257863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dirty="0"/>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r>
              <a:rPr lang="en-US" altLang="zh-TW" dirty="0" smtClean="0"/>
              <a:t>The purpose </a:t>
            </a:r>
            <a:r>
              <a:rPr lang="en-US" altLang="zh-TW" dirty="0"/>
              <a:t>is to position the nodes of a graph in two-dimensional or three-dimensional space so that all the edges are of more or less equal length and there are as few crossing edges as possible, by assigning forces among the set of edges and the set of nodes, based on their relative positions, and then using these forces either to simulate the motion of the edges and nodes or to minimize their energy.</a:t>
            </a:r>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2C6998C7-F768-4B90-82AD-ACC16DD83F5C}"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351866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r>
              <a:rPr lang="en-US" altLang="zh-TW" dirty="0"/>
              <a:t>Multidimensional scaling (MDS) is a means of visualizing the level of similarity of individual cases of a dataset. MDS is used to translate "information about the pairwise 'distances' among a set of n objects or individuals" into a configuration of n points mapped into an abstract Cartesian space.</a:t>
            </a:r>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375176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r>
              <a:rPr lang="en-US" altLang="zh-TW" dirty="0" smtClean="0"/>
              <a:t>Example</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7883" y="1580051"/>
            <a:ext cx="3656881" cy="2750344"/>
          </a:xfrm>
        </p:spPr>
      </p:pic>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3802" y="1580050"/>
            <a:ext cx="3434716" cy="2656953"/>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136" y="4330395"/>
            <a:ext cx="2955255" cy="2306540"/>
          </a:xfrm>
          <a:prstGeom prst="rect">
            <a:avLst/>
          </a:prstGeom>
        </p:spPr>
      </p:pic>
    </p:spTree>
    <p:extLst>
      <p:ext uri="{BB962C8B-B14F-4D97-AF65-F5344CB8AC3E}">
        <p14:creationId xmlns:p14="http://schemas.microsoft.com/office/powerpoint/2010/main" val="3517779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180586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45739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341174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15954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endParaRPr lang="zh-TW" altLang="en-US"/>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A48EEB79-F101-44EB-B581-AA6C4B4D7CE8}"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174818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CC5B8-8586-49CA-9B36-628F5688BCBF}"/>
              </a:ext>
            </a:extLst>
          </p:cNvPr>
          <p:cNvSpPr>
            <a:spLocks noGrp="1"/>
          </p:cNvSpPr>
          <p:nvPr>
            <p:ph type="title"/>
          </p:nvPr>
        </p:nvSpPr>
        <p:spPr>
          <a:xfrm>
            <a:off x="838200" y="963877"/>
            <a:ext cx="3494362" cy="4930246"/>
          </a:xfrm>
        </p:spPr>
        <p:txBody>
          <a:bodyPr>
            <a:normAutofit/>
          </a:bodyPr>
          <a:lstStyle/>
          <a:p>
            <a:pPr algn="r"/>
            <a:r>
              <a:rPr lang="en-US" altLang="zh-TW" sz="4400">
                <a:solidFill>
                  <a:schemeClr val="accent1"/>
                </a:solidFill>
              </a:rPr>
              <a:t>Summary</a:t>
            </a:r>
            <a:endParaRPr lang="zh-TW" altLang="en-US" sz="4400">
              <a:solidFill>
                <a:schemeClr val="accent1"/>
              </a:solidFill>
            </a:endParaRPr>
          </a:p>
        </p:txBody>
      </p:sp>
      <p:cxnSp>
        <p:nvCxnSpPr>
          <p:cNvPr id="13"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4D316A-5639-4D4B-AF9C-40D7C35F7BFD}"/>
              </a:ext>
            </a:extLst>
          </p:cNvPr>
          <p:cNvSpPr>
            <a:spLocks noGrp="1"/>
          </p:cNvSpPr>
          <p:nvPr>
            <p:ph idx="1"/>
          </p:nvPr>
        </p:nvSpPr>
        <p:spPr>
          <a:xfrm>
            <a:off x="4976031" y="963877"/>
            <a:ext cx="6377769" cy="4930246"/>
          </a:xfrm>
        </p:spPr>
        <p:txBody>
          <a:bodyPr anchor="ctr">
            <a:normAutofit/>
          </a:bodyPr>
          <a:lstStyle/>
          <a:p>
            <a:r>
              <a:rPr lang="en-US" altLang="zh-TW" sz="2200"/>
              <a:t>Due to advances in data collection, computerization of transactions, and breakthroughs in storage technology, the amount of data and information collected and retained by organizations and businesses is constantly increasing. New application areas such as biochemical pathways, web documents, etc. produce data with inherent structure that cannot be simply captured by numbers. </a:t>
            </a:r>
          </a:p>
          <a:p>
            <a:r>
              <a:rPr lang="en-US" altLang="zh-TW" sz="2200"/>
              <a:t>Visual data mining techniques have proven to be of particularly high value in exploratory data analysis, as indicated by there search in this area.</a:t>
            </a:r>
          </a:p>
          <a:p>
            <a:r>
              <a:rPr lang="en-US" altLang="zh-TW" sz="2200"/>
              <a:t>In this chapter, we focus on the visual exploration of data through their graph representations. Several examples are used to illustrate the techniques.</a:t>
            </a:r>
            <a:endParaRPr lang="zh-TW" altLang="en-US" sz="2200"/>
          </a:p>
        </p:txBody>
      </p:sp>
      <p:sp>
        <p:nvSpPr>
          <p:cNvPr id="4" name="Date Placeholder 3">
            <a:extLst>
              <a:ext uri="{FF2B5EF4-FFF2-40B4-BE49-F238E27FC236}">
                <a16:creationId xmlns:a16="http://schemas.microsoft.com/office/drawing/2014/main" id="{F4996788-C76F-4781-81E2-16571A444302}"/>
              </a:ext>
            </a:extLst>
          </p:cNvPr>
          <p:cNvSpPr>
            <a:spLocks noGrp="1"/>
          </p:cNvSpPr>
          <p:nvPr>
            <p:ph type="dt" sz="half" idx="10"/>
          </p:nvPr>
        </p:nvSpPr>
        <p:spPr>
          <a:xfrm>
            <a:off x="838200" y="6033479"/>
            <a:ext cx="2743200" cy="365125"/>
          </a:xfrm>
        </p:spPr>
        <p:txBody>
          <a:bodyPr>
            <a:normAutofit/>
          </a:bodyPr>
          <a:lstStyle/>
          <a:p>
            <a:pPr>
              <a:spcAft>
                <a:spcPts val="600"/>
              </a:spcAft>
            </a:pPr>
            <a:fld id="{72336BED-779A-4D86-8D78-D3D74C5E24B4}" type="datetime1">
              <a:rPr lang="en-US" altLang="zh-TW" sz="1050">
                <a:solidFill>
                  <a:schemeClr val="tx1">
                    <a:alpha val="80000"/>
                  </a:schemeClr>
                </a:solidFill>
              </a:rPr>
              <a:pPr>
                <a:spcAft>
                  <a:spcPts val="600"/>
                </a:spcAft>
              </a:pPr>
              <a:t>11/3/2019</a:t>
            </a:fld>
            <a:endParaRPr lang="en-US" sz="1050">
              <a:solidFill>
                <a:schemeClr val="tx1">
                  <a:alpha val="80000"/>
                </a:schemeClr>
              </a:solidFill>
            </a:endParaRPr>
          </a:p>
        </p:txBody>
      </p:sp>
      <p:sp>
        <p:nvSpPr>
          <p:cNvPr id="6" name="Slide Number Placeholder 5">
            <a:extLst>
              <a:ext uri="{FF2B5EF4-FFF2-40B4-BE49-F238E27FC236}">
                <a16:creationId xmlns:a16="http://schemas.microsoft.com/office/drawing/2014/main" id="{59FC1F92-529B-41ED-A3BB-8B4A6E08548C}"/>
              </a:ext>
            </a:extLst>
          </p:cNvPr>
          <p:cNvSpPr>
            <a:spLocks noGrp="1"/>
          </p:cNvSpPr>
          <p:nvPr>
            <p:ph type="sldNum" sz="quarter" idx="12"/>
          </p:nvPr>
        </p:nvSpPr>
        <p:spPr>
          <a:xfrm>
            <a:off x="10571516" y="6033479"/>
            <a:ext cx="782283" cy="365125"/>
          </a:xfrm>
        </p:spPr>
        <p:txBody>
          <a:bodyPr>
            <a:normAutofit/>
          </a:bodyPr>
          <a:lstStyle/>
          <a:p>
            <a:pPr>
              <a:spcAft>
                <a:spcPts val="600"/>
              </a:spcAft>
            </a:pPr>
            <a:fld id="{3A98EE3D-8CD1-4C3F-BD1C-C98C9596463C}" type="slidenum">
              <a:rPr lang="en-US" sz="1050">
                <a:solidFill>
                  <a:schemeClr val="tx1">
                    <a:alpha val="80000"/>
                  </a:schemeClr>
                </a:solidFill>
              </a:rPr>
              <a:pPr>
                <a:spcAft>
                  <a:spcPts val="600"/>
                </a:spcAft>
              </a:pPr>
              <a:t>2</a:t>
            </a:fld>
            <a:endParaRPr lang="en-US" sz="1050">
              <a:solidFill>
                <a:schemeClr val="tx1">
                  <a:alpha val="80000"/>
                </a:schemeClr>
              </a:solidFill>
            </a:endParaRPr>
          </a:p>
        </p:txBody>
      </p:sp>
    </p:spTree>
    <p:extLst>
      <p:ext uri="{BB962C8B-B14F-4D97-AF65-F5344CB8AC3E}">
        <p14:creationId xmlns:p14="http://schemas.microsoft.com/office/powerpoint/2010/main" val="34720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0188CB-1A40-4A28-86E9-27302D4916C9}"/>
              </a:ext>
            </a:extLst>
          </p:cNvPr>
          <p:cNvSpPr>
            <a:spLocks noGrp="1"/>
          </p:cNvSpPr>
          <p:nvPr>
            <p:ph type="title"/>
          </p:nvPr>
        </p:nvSpPr>
        <p:spPr>
          <a:xfrm>
            <a:off x="863029" y="1012004"/>
            <a:ext cx="3416158" cy="4795408"/>
          </a:xfrm>
        </p:spPr>
        <p:txBody>
          <a:bodyPr>
            <a:normAutofit/>
          </a:bodyPr>
          <a:lstStyle/>
          <a:p>
            <a:r>
              <a:rPr lang="en-US" altLang="zh-TW" sz="4400">
                <a:solidFill>
                  <a:srgbClr val="FFFFFF"/>
                </a:solidFill>
              </a:rPr>
              <a:t>Outline</a:t>
            </a:r>
            <a:endParaRPr lang="zh-TW" altLang="en-US" sz="4400">
              <a:solidFill>
                <a:srgbClr val="FFFFFF"/>
              </a:solidFill>
            </a:endParaRPr>
          </a:p>
        </p:txBody>
      </p:sp>
      <p:sp>
        <p:nvSpPr>
          <p:cNvPr id="4" name="Date Placeholder 3">
            <a:extLst>
              <a:ext uri="{FF2B5EF4-FFF2-40B4-BE49-F238E27FC236}">
                <a16:creationId xmlns:a16="http://schemas.microsoft.com/office/drawing/2014/main" id="{229286EE-51CE-4A03-BA91-360C9B3D697F}"/>
              </a:ext>
            </a:extLst>
          </p:cNvPr>
          <p:cNvSpPr>
            <a:spLocks noGrp="1"/>
          </p:cNvSpPr>
          <p:nvPr>
            <p:ph type="dt" sz="half" idx="10"/>
          </p:nvPr>
        </p:nvSpPr>
        <p:spPr>
          <a:xfrm>
            <a:off x="7762293" y="6356350"/>
            <a:ext cx="2743200" cy="365125"/>
          </a:xfrm>
        </p:spPr>
        <p:txBody>
          <a:bodyPr>
            <a:normAutofit/>
          </a:bodyPr>
          <a:lstStyle/>
          <a:p>
            <a:pPr algn="r">
              <a:spcAft>
                <a:spcPts val="600"/>
              </a:spcAft>
            </a:pPr>
            <a:fld id="{F1D69745-4EA3-4D1C-A3C2-03994A37584D}" type="datetime1">
              <a:rPr lang="en-US" altLang="zh-TW" sz="1200">
                <a:solidFill>
                  <a:prstClr val="black">
                    <a:tint val="75000"/>
                  </a:prstClr>
                </a:solidFill>
              </a:rPr>
              <a:pPr algn="r">
                <a:spcAft>
                  <a:spcPts val="600"/>
                </a:spcAft>
              </a:pPr>
              <a:t>11/3/2019</a:t>
            </a:fld>
            <a:endParaRPr lang="en-US" sz="1200">
              <a:solidFill>
                <a:prstClr val="black">
                  <a:tint val="75000"/>
                </a:prstClr>
              </a:solidFill>
            </a:endParaRPr>
          </a:p>
        </p:txBody>
      </p:sp>
      <p:sp>
        <p:nvSpPr>
          <p:cNvPr id="6" name="Slide Number Placeholder 5">
            <a:extLst>
              <a:ext uri="{FF2B5EF4-FFF2-40B4-BE49-F238E27FC236}">
                <a16:creationId xmlns:a16="http://schemas.microsoft.com/office/drawing/2014/main" id="{35F14559-4266-4CCA-924F-0C3066B4FCBD}"/>
              </a:ext>
            </a:extLst>
          </p:cNvPr>
          <p:cNvSpPr>
            <a:spLocks noGrp="1"/>
          </p:cNvSpPr>
          <p:nvPr>
            <p:ph type="sldNum" sz="quarter" idx="12"/>
          </p:nvPr>
        </p:nvSpPr>
        <p:spPr>
          <a:xfrm>
            <a:off x="10726220" y="6356350"/>
            <a:ext cx="627580" cy="365125"/>
          </a:xfrm>
        </p:spPr>
        <p:txBody>
          <a:bodyPr>
            <a:normAutofit/>
          </a:bodyPr>
          <a:lstStyle/>
          <a:p>
            <a:pPr>
              <a:spcAft>
                <a:spcPts val="600"/>
              </a:spcAft>
            </a:pPr>
            <a:fld id="{3A98EE3D-8CD1-4C3F-BD1C-C98C9596463C}" type="slidenum">
              <a:rPr lang="en-US" sz="1200">
                <a:solidFill>
                  <a:prstClr val="black">
                    <a:tint val="75000"/>
                  </a:prstClr>
                </a:solidFill>
              </a:rPr>
              <a:pPr>
                <a:spcAft>
                  <a:spcPts val="600"/>
                </a:spcAft>
              </a:pPr>
              <a:t>3</a:t>
            </a:fld>
            <a:endParaRPr lang="en-US" sz="1200">
              <a:solidFill>
                <a:prstClr val="black">
                  <a:tint val="75000"/>
                </a:prstClr>
              </a:solidFill>
            </a:endParaRPr>
          </a:p>
        </p:txBody>
      </p:sp>
      <p:graphicFrame>
        <p:nvGraphicFramePr>
          <p:cNvPr id="8" name="Content Placeholder 2">
            <a:extLst>
              <a:ext uri="{FF2B5EF4-FFF2-40B4-BE49-F238E27FC236}">
                <a16:creationId xmlns:a16="http://schemas.microsoft.com/office/drawing/2014/main" id="{D50A033F-A0BB-4380-917A-283DB73B1442}"/>
              </a:ext>
            </a:extLst>
          </p:cNvPr>
          <p:cNvGraphicFramePr>
            <a:graphicFrameLocks noGrp="1"/>
          </p:cNvGraphicFramePr>
          <p:nvPr>
            <p:ph idx="1"/>
            <p:extLst>
              <p:ext uri="{D42A27DB-BD31-4B8C-83A1-F6EECF244321}">
                <p14:modId xmlns:p14="http://schemas.microsoft.com/office/powerpoint/2010/main" val="7257713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10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noAutofit/>
          </a:bodyPr>
          <a:lstStyle/>
          <a:p>
            <a:r>
              <a:rPr lang="en-US" sz="3200" b="1" dirty="0"/>
              <a:t>Graphs are useful entities since they can represent relationships between sets of objects</a:t>
            </a:r>
            <a:endParaRPr lang="zh-TW" altLang="en-US" sz="3200" b="1" dirty="0"/>
          </a:p>
        </p:txBody>
      </p:sp>
      <p:pic>
        <p:nvPicPr>
          <p:cNvPr id="10" name="Content Placeholder 9" descr="A close up of a building&#10;&#10;Description automatically generated">
            <a:extLst>
              <a:ext uri="{FF2B5EF4-FFF2-40B4-BE49-F238E27FC236}">
                <a16:creationId xmlns:a16="http://schemas.microsoft.com/office/drawing/2014/main" id="{EC9C1C02-A0F4-4F46-9AE5-FBBEDE4B89A6}"/>
              </a:ext>
            </a:extLst>
          </p:cNvPr>
          <p:cNvPicPr>
            <a:picLocks noGrp="1" noChangeAspect="1"/>
          </p:cNvPicPr>
          <p:nvPr>
            <p:ph idx="1"/>
          </p:nvPr>
        </p:nvPicPr>
        <p:blipFill>
          <a:blip r:embed="rId2" cstate="hq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6300301" y="3619289"/>
            <a:ext cx="697821" cy="697821"/>
          </a:xfrm>
        </p:spPr>
      </p:pic>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BC918B86-AEF2-41BD-9AC8-BEAFB41E6391}"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
        <p:nvSpPr>
          <p:cNvPr id="11" name="TextBox 10">
            <a:extLst>
              <a:ext uri="{FF2B5EF4-FFF2-40B4-BE49-F238E27FC236}">
                <a16:creationId xmlns:a16="http://schemas.microsoft.com/office/drawing/2014/main" id="{A88DF086-37FD-4D62-B996-938EEAF9846B}"/>
              </a:ext>
            </a:extLst>
          </p:cNvPr>
          <p:cNvSpPr txBox="1"/>
          <p:nvPr/>
        </p:nvSpPr>
        <p:spPr>
          <a:xfrm>
            <a:off x="3766457" y="2249714"/>
            <a:ext cx="994229" cy="369332"/>
          </a:xfrm>
          <a:prstGeom prst="rect">
            <a:avLst/>
          </a:prstGeom>
          <a:noFill/>
        </p:spPr>
        <p:txBody>
          <a:bodyPr wrap="square" rtlCol="0">
            <a:spAutoFit/>
          </a:bodyPr>
          <a:lstStyle/>
          <a:p>
            <a:r>
              <a:rPr lang="en-US" altLang="zh-TW" dirty="0"/>
              <a:t>Object</a:t>
            </a:r>
            <a:endParaRPr lang="zh-TW" altLang="en-US" dirty="0"/>
          </a:p>
        </p:txBody>
      </p:sp>
      <p:sp>
        <p:nvSpPr>
          <p:cNvPr id="12" name="TextBox 11">
            <a:extLst>
              <a:ext uri="{FF2B5EF4-FFF2-40B4-BE49-F238E27FC236}">
                <a16:creationId xmlns:a16="http://schemas.microsoft.com/office/drawing/2014/main" id="{AC6FEF09-132A-4DD0-A1CB-20BDBF0E2632}"/>
              </a:ext>
            </a:extLst>
          </p:cNvPr>
          <p:cNvSpPr txBox="1"/>
          <p:nvPr/>
        </p:nvSpPr>
        <p:spPr>
          <a:xfrm>
            <a:off x="3766457" y="3059668"/>
            <a:ext cx="994229" cy="369332"/>
          </a:xfrm>
          <a:prstGeom prst="rect">
            <a:avLst/>
          </a:prstGeom>
          <a:noFill/>
        </p:spPr>
        <p:txBody>
          <a:bodyPr wrap="square" rtlCol="0">
            <a:spAutoFit/>
          </a:bodyPr>
          <a:lstStyle/>
          <a:p>
            <a:r>
              <a:rPr lang="en-US" altLang="zh-TW" dirty="0"/>
              <a:t>Object</a:t>
            </a:r>
            <a:endParaRPr lang="zh-TW" altLang="en-US" dirty="0"/>
          </a:p>
        </p:txBody>
      </p:sp>
      <p:sp>
        <p:nvSpPr>
          <p:cNvPr id="13" name="TextBox 12">
            <a:extLst>
              <a:ext uri="{FF2B5EF4-FFF2-40B4-BE49-F238E27FC236}">
                <a16:creationId xmlns:a16="http://schemas.microsoft.com/office/drawing/2014/main" id="{960435CA-56E3-4236-AD08-8D27B4F18B9D}"/>
              </a:ext>
            </a:extLst>
          </p:cNvPr>
          <p:cNvSpPr txBox="1"/>
          <p:nvPr/>
        </p:nvSpPr>
        <p:spPr>
          <a:xfrm>
            <a:off x="8744857" y="2249714"/>
            <a:ext cx="994229" cy="369332"/>
          </a:xfrm>
          <a:prstGeom prst="rect">
            <a:avLst/>
          </a:prstGeom>
          <a:noFill/>
        </p:spPr>
        <p:txBody>
          <a:bodyPr wrap="square" rtlCol="0">
            <a:spAutoFit/>
          </a:bodyPr>
          <a:lstStyle/>
          <a:p>
            <a:r>
              <a:rPr lang="en-US" altLang="zh-TW" dirty="0"/>
              <a:t>Object</a:t>
            </a:r>
            <a:endParaRPr lang="zh-TW" altLang="en-US" dirty="0"/>
          </a:p>
        </p:txBody>
      </p:sp>
      <p:sp>
        <p:nvSpPr>
          <p:cNvPr id="14" name="TextBox 13">
            <a:extLst>
              <a:ext uri="{FF2B5EF4-FFF2-40B4-BE49-F238E27FC236}">
                <a16:creationId xmlns:a16="http://schemas.microsoft.com/office/drawing/2014/main" id="{16337CFD-5E24-46DD-A5BB-68122E1993AC}"/>
              </a:ext>
            </a:extLst>
          </p:cNvPr>
          <p:cNvSpPr txBox="1"/>
          <p:nvPr/>
        </p:nvSpPr>
        <p:spPr>
          <a:xfrm>
            <a:off x="8744857" y="3074182"/>
            <a:ext cx="994229" cy="369332"/>
          </a:xfrm>
          <a:prstGeom prst="rect">
            <a:avLst/>
          </a:prstGeom>
          <a:noFill/>
        </p:spPr>
        <p:txBody>
          <a:bodyPr wrap="square" rtlCol="0">
            <a:spAutoFit/>
          </a:bodyPr>
          <a:lstStyle/>
          <a:p>
            <a:r>
              <a:rPr lang="en-US" altLang="zh-TW" dirty="0"/>
              <a:t>Object</a:t>
            </a:r>
            <a:endParaRPr lang="zh-TW" altLang="en-US" dirty="0"/>
          </a:p>
        </p:txBody>
      </p:sp>
      <p:cxnSp>
        <p:nvCxnSpPr>
          <p:cNvPr id="16" name="Connector: Curved 15">
            <a:extLst>
              <a:ext uri="{FF2B5EF4-FFF2-40B4-BE49-F238E27FC236}">
                <a16:creationId xmlns:a16="http://schemas.microsoft.com/office/drawing/2014/main" id="{8ECC5CBC-F55E-4598-8218-3FE2AC5E258F}"/>
              </a:ext>
            </a:extLst>
          </p:cNvPr>
          <p:cNvCxnSpPr>
            <a:cxnSpLocks/>
            <a:stCxn id="11" idx="3"/>
          </p:cNvCxnSpPr>
          <p:nvPr/>
        </p:nvCxnSpPr>
        <p:spPr>
          <a:xfrm>
            <a:off x="4760686" y="2434380"/>
            <a:ext cx="1565827" cy="15338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00558EFD-E249-4513-93C7-AC7100C71B21}"/>
              </a:ext>
            </a:extLst>
          </p:cNvPr>
          <p:cNvCxnSpPr>
            <a:cxnSpLocks/>
            <a:stCxn id="12" idx="3"/>
          </p:cNvCxnSpPr>
          <p:nvPr/>
        </p:nvCxnSpPr>
        <p:spPr>
          <a:xfrm>
            <a:off x="4760686" y="3244334"/>
            <a:ext cx="1487714" cy="7238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C5BC2A2-F239-4964-806D-06BE2D38D4F9}"/>
              </a:ext>
            </a:extLst>
          </p:cNvPr>
          <p:cNvCxnSpPr>
            <a:cxnSpLocks/>
            <a:stCxn id="13" idx="1"/>
            <a:endCxn id="10" idx="3"/>
          </p:cNvCxnSpPr>
          <p:nvPr/>
        </p:nvCxnSpPr>
        <p:spPr>
          <a:xfrm rot="10800000" flipV="1">
            <a:off x="6998123" y="2434380"/>
            <a:ext cx="1746735" cy="15338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9C2D35FD-7B62-4473-AB2C-3439B2E7463A}"/>
              </a:ext>
            </a:extLst>
          </p:cNvPr>
          <p:cNvCxnSpPr>
            <a:cxnSpLocks/>
            <a:stCxn id="13" idx="1"/>
            <a:endCxn id="10" idx="3"/>
          </p:cNvCxnSpPr>
          <p:nvPr/>
        </p:nvCxnSpPr>
        <p:spPr>
          <a:xfrm rot="10800000" flipV="1">
            <a:off x="6998123" y="2434380"/>
            <a:ext cx="1746735" cy="15338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2505A11-2D38-4FFA-BF63-408EFF2E507C}"/>
              </a:ext>
            </a:extLst>
          </p:cNvPr>
          <p:cNvCxnSpPr>
            <a:cxnSpLocks/>
            <a:stCxn id="14" idx="1"/>
            <a:endCxn id="10" idx="3"/>
          </p:cNvCxnSpPr>
          <p:nvPr/>
        </p:nvCxnSpPr>
        <p:spPr>
          <a:xfrm rot="10800000" flipV="1">
            <a:off x="6998123" y="3258848"/>
            <a:ext cx="1746735" cy="709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Arrow: Down 39">
            <a:extLst>
              <a:ext uri="{FF2B5EF4-FFF2-40B4-BE49-F238E27FC236}">
                <a16:creationId xmlns:a16="http://schemas.microsoft.com/office/drawing/2014/main" id="{1CD0E19C-85DA-4960-9C09-4E13A43F5746}"/>
              </a:ext>
            </a:extLst>
          </p:cNvPr>
          <p:cNvSpPr/>
          <p:nvPr/>
        </p:nvSpPr>
        <p:spPr>
          <a:xfrm>
            <a:off x="6551240" y="4513943"/>
            <a:ext cx="195942" cy="595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2" name="Picture 41" descr="A close up of a logo&#10;&#10;Description automatically generated">
            <a:extLst>
              <a:ext uri="{FF2B5EF4-FFF2-40B4-BE49-F238E27FC236}">
                <a16:creationId xmlns:a16="http://schemas.microsoft.com/office/drawing/2014/main" id="{9A5DF9E8-C42D-45F5-90D9-C2420A8EE12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l="8314" t="1192" r="6840" b="1424"/>
          <a:stretch/>
        </p:blipFill>
        <p:spPr>
          <a:xfrm>
            <a:off x="5971740" y="5260779"/>
            <a:ext cx="1354941" cy="1260475"/>
          </a:xfrm>
          <a:prstGeom prst="rect">
            <a:avLst/>
          </a:prstGeom>
        </p:spPr>
      </p:pic>
    </p:spTree>
    <p:extLst>
      <p:ext uri="{BB962C8B-B14F-4D97-AF65-F5344CB8AC3E}">
        <p14:creationId xmlns:p14="http://schemas.microsoft.com/office/powerpoint/2010/main" val="197005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normAutofit/>
          </a:bodyPr>
          <a:lstStyle/>
          <a:p>
            <a:r>
              <a:rPr lang="en-US" altLang="zh-TW" sz="3600" b="1" dirty="0" smtClean="0"/>
              <a:t>Example(1/3) P</a:t>
            </a:r>
            <a:r>
              <a:rPr lang="en-US" sz="3600" b="1" dirty="0" smtClean="0"/>
              <a:t>rotein </a:t>
            </a:r>
            <a:r>
              <a:rPr lang="en-US" sz="3600" b="1" dirty="0"/>
              <a:t>interaction network</a:t>
            </a:r>
            <a:endParaRPr lang="zh-TW" altLang="en-US" sz="3600" b="1"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BC918B86-AEF2-41BD-9AC8-BEAFB41E6391}"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8899" y="1654175"/>
            <a:ext cx="5515389" cy="4351338"/>
          </a:xfrm>
        </p:spPr>
      </p:pic>
    </p:spTree>
    <p:extLst>
      <p:ext uri="{BB962C8B-B14F-4D97-AF65-F5344CB8AC3E}">
        <p14:creationId xmlns:p14="http://schemas.microsoft.com/office/powerpoint/2010/main" val="146044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r>
              <a:rPr lang="en-US" altLang="zh-TW" b="1" dirty="0" smtClean="0"/>
              <a:t>Example(2/3) C</a:t>
            </a:r>
            <a:r>
              <a:rPr lang="en-US" b="1" dirty="0" smtClean="0"/>
              <a:t>ontingency </a:t>
            </a:r>
            <a:r>
              <a:rPr lang="en-US" b="1" dirty="0"/>
              <a:t>table</a:t>
            </a:r>
            <a:endParaRPr lang="zh-TW" altLang="en-US" b="1" dirty="0"/>
          </a:p>
        </p:txBody>
      </p:sp>
      <p:pic>
        <p:nvPicPr>
          <p:cNvPr id="10" name="內容版面配置區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3410" y="1580050"/>
            <a:ext cx="6000069" cy="1511381"/>
          </a:xfrm>
        </p:spPr>
      </p:pic>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7BB99356-4542-4ABA-8A7E-BF0E342717E4}"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820" y="3139740"/>
            <a:ext cx="5563247" cy="3216610"/>
          </a:xfrm>
          <a:prstGeom prst="rect">
            <a:avLst/>
          </a:prstGeom>
        </p:spPr>
      </p:pic>
    </p:spTree>
    <p:extLst>
      <p:ext uri="{BB962C8B-B14F-4D97-AF65-F5344CB8AC3E}">
        <p14:creationId xmlns:p14="http://schemas.microsoft.com/office/powerpoint/2010/main" val="363507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lstStyle/>
          <a:p>
            <a:r>
              <a:rPr lang="en-US" altLang="zh-TW" b="1" dirty="0" smtClean="0"/>
              <a:t>Example(3/3) C</a:t>
            </a:r>
            <a:r>
              <a:rPr lang="en-US" b="1" dirty="0" smtClean="0"/>
              <a:t>orrelation </a:t>
            </a:r>
            <a:r>
              <a:rPr lang="en-US" b="1" dirty="0"/>
              <a:t>matrix</a:t>
            </a:r>
            <a:endParaRPr lang="zh-TW" altLang="en-US" b="1"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2873" y="1731963"/>
            <a:ext cx="5244617" cy="4059237"/>
          </a:xfrm>
        </p:spPr>
      </p:pic>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6577C22B-B36C-4A50-A14F-AB5194F01234}"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t>Data and Graphs</a:t>
            </a:r>
          </a:p>
          <a:p>
            <a:pPr>
              <a:lnSpc>
                <a:spcPct val="150000"/>
              </a:lnSpc>
            </a:pPr>
            <a:r>
              <a:rPr lang="en-US" altLang="zh-TW" dirty="0">
                <a:solidFill>
                  <a:schemeClr val="accent1">
                    <a:lumMod val="75000"/>
                  </a:schemeClr>
                </a:solidFill>
              </a:rPr>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135816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noAutofit/>
          </a:bodyPr>
          <a:lstStyle/>
          <a:p>
            <a:r>
              <a:rPr lang="en-US" sz="3600" b="1" dirty="0" smtClean="0"/>
              <a:t>Graph drawing/layout identification and rules (1/2)</a:t>
            </a:r>
            <a:endParaRPr lang="zh-TW" altLang="en-US" sz="3600" b="1" dirty="0"/>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r>
              <a:rPr lang="en-US" dirty="0" smtClean="0"/>
              <a:t>Given </a:t>
            </a:r>
            <a:r>
              <a:rPr lang="en-US" dirty="0"/>
              <a:t>a set of nodes connected by a set of edges, identify the positions of the nodes in some space and calculate the curves that connect </a:t>
            </a:r>
            <a:r>
              <a:rPr lang="en-US" dirty="0" smtClean="0"/>
              <a:t>them.</a:t>
            </a:r>
          </a:p>
          <a:p>
            <a:r>
              <a:rPr lang="en-US" dirty="0"/>
              <a:t>Many layout algorithms are based on a set of </a:t>
            </a:r>
            <a:r>
              <a:rPr lang="en-US" b="1" u="sng" dirty="0"/>
              <a:t>aesthetic rules </a:t>
            </a:r>
            <a:r>
              <a:rPr lang="en-US" dirty="0"/>
              <a:t>that the drawing needs to adhere </a:t>
            </a:r>
            <a:r>
              <a:rPr lang="en-US" dirty="0" smtClean="0"/>
              <a:t>to :</a:t>
            </a:r>
          </a:p>
          <a:p>
            <a:pPr lvl="1"/>
            <a:r>
              <a:rPr lang="en-US" dirty="0" smtClean="0"/>
              <a:t>Nodes </a:t>
            </a:r>
            <a:r>
              <a:rPr lang="en-US" dirty="0"/>
              <a:t>and edges must be evenly </a:t>
            </a:r>
            <a:r>
              <a:rPr lang="en-US" dirty="0" smtClean="0"/>
              <a:t>distributed</a:t>
            </a:r>
          </a:p>
          <a:p>
            <a:pPr lvl="1"/>
            <a:r>
              <a:rPr lang="en-US" dirty="0" smtClean="0"/>
              <a:t>Edges </a:t>
            </a:r>
            <a:r>
              <a:rPr lang="en-US" dirty="0"/>
              <a:t>should have similar </a:t>
            </a:r>
            <a:r>
              <a:rPr lang="en-US" dirty="0" smtClean="0"/>
              <a:t>lengths</a:t>
            </a:r>
          </a:p>
          <a:p>
            <a:pPr lvl="1"/>
            <a:r>
              <a:rPr lang="en-US" dirty="0" smtClean="0"/>
              <a:t>Edge </a:t>
            </a:r>
            <a:r>
              <a:rPr lang="en-US" dirty="0"/>
              <a:t>crossings must be kept to a minimum</a:t>
            </a:r>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8995CC28-12AB-4194-B8FD-AFD214EF170E}"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265219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34C335-0940-42E8-BD21-FAAF4AE67728}"/>
              </a:ext>
            </a:extLst>
          </p:cNvPr>
          <p:cNvSpPr/>
          <p:nvPr/>
        </p:nvSpPr>
        <p:spPr>
          <a:xfrm>
            <a:off x="0" y="0"/>
            <a:ext cx="29704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a:extLst>
              <a:ext uri="{FF2B5EF4-FFF2-40B4-BE49-F238E27FC236}">
                <a16:creationId xmlns:a16="http://schemas.microsoft.com/office/drawing/2014/main" id="{E1611E55-55FA-48A6-A572-28256F806E16}"/>
              </a:ext>
            </a:extLst>
          </p:cNvPr>
          <p:cNvSpPr>
            <a:spLocks noGrp="1"/>
          </p:cNvSpPr>
          <p:nvPr>
            <p:ph type="title"/>
          </p:nvPr>
        </p:nvSpPr>
        <p:spPr>
          <a:xfrm>
            <a:off x="3062513" y="609600"/>
            <a:ext cx="8205044" cy="970450"/>
          </a:xfrm>
        </p:spPr>
        <p:txBody>
          <a:bodyPr>
            <a:normAutofit fontScale="90000"/>
          </a:bodyPr>
          <a:lstStyle/>
          <a:p>
            <a:r>
              <a:rPr lang="en-US" b="1" dirty="0"/>
              <a:t>Graph drawing/layout identification and rules </a:t>
            </a:r>
            <a:r>
              <a:rPr lang="en-US" b="1" dirty="0" smtClean="0"/>
              <a:t>(2/2</a:t>
            </a:r>
            <a:r>
              <a:rPr lang="en-US" b="1" dirty="0"/>
              <a:t>)</a:t>
            </a:r>
            <a:endParaRPr lang="zh-TW" altLang="en-US" b="1" dirty="0"/>
          </a:p>
        </p:txBody>
      </p:sp>
      <p:sp>
        <p:nvSpPr>
          <p:cNvPr id="3" name="Content Placeholder 2">
            <a:extLst>
              <a:ext uri="{FF2B5EF4-FFF2-40B4-BE49-F238E27FC236}">
                <a16:creationId xmlns:a16="http://schemas.microsoft.com/office/drawing/2014/main" id="{07264A9A-DDDE-48F3-81EE-2B8D982BC92B}"/>
              </a:ext>
            </a:extLst>
          </p:cNvPr>
          <p:cNvSpPr>
            <a:spLocks noGrp="1"/>
          </p:cNvSpPr>
          <p:nvPr>
            <p:ph idx="1"/>
          </p:nvPr>
        </p:nvSpPr>
        <p:spPr>
          <a:xfrm>
            <a:off x="3062513" y="1732449"/>
            <a:ext cx="8205043" cy="4058751"/>
          </a:xfrm>
        </p:spPr>
        <p:txBody>
          <a:bodyPr/>
          <a:lstStyle/>
          <a:p>
            <a:r>
              <a:rPr lang="en-US" altLang="zh-TW" dirty="0" smtClean="0"/>
              <a:t>A </a:t>
            </a:r>
            <a:r>
              <a:rPr lang="en-US" altLang="zh-TW" dirty="0"/>
              <a:t>basic layout is obtained by a computationally fast algorithm, and the resulting drawing is </a:t>
            </a:r>
            <a:r>
              <a:rPr lang="en-US" altLang="zh-TW" dirty="0" smtClean="0"/>
              <a:t>post processed </a:t>
            </a:r>
            <a:r>
              <a:rPr lang="en-US" altLang="zh-TW" dirty="0"/>
              <a:t>to adhere to such aesthetic rules.</a:t>
            </a:r>
            <a:endParaRPr lang="zh-TW" altLang="en-US" dirty="0"/>
          </a:p>
        </p:txBody>
      </p:sp>
      <p:sp>
        <p:nvSpPr>
          <p:cNvPr id="4" name="Date Placeholder 3">
            <a:extLst>
              <a:ext uri="{FF2B5EF4-FFF2-40B4-BE49-F238E27FC236}">
                <a16:creationId xmlns:a16="http://schemas.microsoft.com/office/drawing/2014/main" id="{F3E8725D-E23E-4574-A286-621B86D166DE}"/>
              </a:ext>
            </a:extLst>
          </p:cNvPr>
          <p:cNvSpPr>
            <a:spLocks noGrp="1"/>
          </p:cNvSpPr>
          <p:nvPr>
            <p:ph type="dt" sz="half" idx="10"/>
          </p:nvPr>
        </p:nvSpPr>
        <p:spPr/>
        <p:txBody>
          <a:bodyPr/>
          <a:lstStyle/>
          <a:p>
            <a:fld id="{8995CC28-12AB-4194-B8FD-AFD214EF170E}" type="datetime1">
              <a:rPr lang="en-US" altLang="zh-TW" smtClean="0"/>
              <a:t>11/3/2019</a:t>
            </a:fld>
            <a:endParaRPr lang="en-US" dirty="0"/>
          </a:p>
        </p:txBody>
      </p:sp>
      <p:sp>
        <p:nvSpPr>
          <p:cNvPr id="6" name="Slide Number Placeholder 5">
            <a:extLst>
              <a:ext uri="{FF2B5EF4-FFF2-40B4-BE49-F238E27FC236}">
                <a16:creationId xmlns:a16="http://schemas.microsoft.com/office/drawing/2014/main" id="{B4B61CC1-3560-4032-8FDF-1B53A59E3568}"/>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8" name="TextBox 7">
            <a:extLst>
              <a:ext uri="{FF2B5EF4-FFF2-40B4-BE49-F238E27FC236}">
                <a16:creationId xmlns:a16="http://schemas.microsoft.com/office/drawing/2014/main" id="{2AA9F7B7-B965-4257-AB74-BD4436C3DFBF}"/>
              </a:ext>
            </a:extLst>
          </p:cNvPr>
          <p:cNvSpPr txBox="1"/>
          <p:nvPr/>
        </p:nvSpPr>
        <p:spPr>
          <a:xfrm>
            <a:off x="76199" y="798286"/>
            <a:ext cx="2714171" cy="4939814"/>
          </a:xfrm>
          <a:prstGeom prst="rect">
            <a:avLst/>
          </a:prstGeom>
          <a:noFill/>
        </p:spPr>
        <p:txBody>
          <a:bodyPr wrap="square" rtlCol="0">
            <a:spAutoFit/>
          </a:bodyPr>
          <a:lstStyle/>
          <a:p>
            <a:pPr>
              <a:lnSpc>
                <a:spcPct val="150000"/>
              </a:lnSpc>
            </a:pPr>
            <a:r>
              <a:rPr lang="en-US" altLang="zh-TW" dirty="0">
                <a:solidFill>
                  <a:schemeClr val="accent1">
                    <a:lumMod val="75000"/>
                  </a:schemeClr>
                </a:solidFill>
              </a:rPr>
              <a:t>Data and Graphs</a:t>
            </a:r>
          </a:p>
          <a:p>
            <a:pPr>
              <a:lnSpc>
                <a:spcPct val="150000"/>
              </a:lnSpc>
            </a:pPr>
            <a:r>
              <a:rPr lang="en-US" altLang="zh-TW" dirty="0"/>
              <a:t>Graph Layout Techniques</a:t>
            </a:r>
          </a:p>
          <a:p>
            <a:pPr lvl="1">
              <a:lnSpc>
                <a:spcPct val="150000"/>
              </a:lnSpc>
            </a:pPr>
            <a:r>
              <a:rPr lang="en-US" altLang="zh-TW" dirty="0">
                <a:solidFill>
                  <a:schemeClr val="accent1">
                    <a:lumMod val="75000"/>
                  </a:schemeClr>
                </a:solidFill>
              </a:rPr>
              <a:t>Force-directed Techniques</a:t>
            </a:r>
          </a:p>
          <a:p>
            <a:pPr lvl="1">
              <a:lnSpc>
                <a:spcPct val="150000"/>
              </a:lnSpc>
            </a:pPr>
            <a:r>
              <a:rPr lang="en-US" altLang="zh-TW" dirty="0">
                <a:solidFill>
                  <a:schemeClr val="accent1">
                    <a:lumMod val="75000"/>
                  </a:schemeClr>
                </a:solidFill>
              </a:rPr>
              <a:t>Multi-dimensional Scaling</a:t>
            </a:r>
          </a:p>
          <a:p>
            <a:pPr lvl="1">
              <a:lnSpc>
                <a:spcPct val="150000"/>
              </a:lnSpc>
            </a:pPr>
            <a:r>
              <a:rPr lang="en-US" altLang="zh-TW" dirty="0">
                <a:solidFill>
                  <a:schemeClr val="accent1">
                    <a:lumMod val="75000"/>
                  </a:schemeClr>
                </a:solidFill>
              </a:rPr>
              <a:t>The Pulling Under Constraints Model</a:t>
            </a:r>
          </a:p>
          <a:p>
            <a:pPr lvl="1">
              <a:lnSpc>
                <a:spcPct val="150000"/>
              </a:lnSpc>
            </a:pPr>
            <a:r>
              <a:rPr lang="en-US" altLang="zh-TW" dirty="0">
                <a:solidFill>
                  <a:schemeClr val="accent1">
                    <a:lumMod val="75000"/>
                  </a:schemeClr>
                </a:solidFill>
              </a:rPr>
              <a:t>Bipartite Graphs</a:t>
            </a:r>
          </a:p>
          <a:p>
            <a:pPr>
              <a:lnSpc>
                <a:spcPct val="150000"/>
              </a:lnSpc>
            </a:pPr>
            <a:r>
              <a:rPr lang="en-US" altLang="zh-TW" dirty="0">
                <a:solidFill>
                  <a:schemeClr val="accent1">
                    <a:lumMod val="75000"/>
                  </a:schemeClr>
                </a:solidFill>
              </a:rPr>
              <a:t>Discussion and Concluding Remarks</a:t>
            </a:r>
          </a:p>
          <a:p>
            <a:endParaRPr lang="zh-TW" altLang="en-US" dirty="0"/>
          </a:p>
        </p:txBody>
      </p:sp>
    </p:spTree>
    <p:extLst>
      <p:ext uri="{BB962C8B-B14F-4D97-AF65-F5344CB8AC3E}">
        <p14:creationId xmlns:p14="http://schemas.microsoft.com/office/powerpoint/2010/main" val="318076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747</Words>
  <Application>Microsoft Office PowerPoint</Application>
  <PresentationFormat>寬螢幕</PresentationFormat>
  <Paragraphs>166</Paragraphs>
  <Slides>17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新細明體</vt:lpstr>
      <vt:lpstr>Arial</vt:lpstr>
      <vt:lpstr>Calibri</vt:lpstr>
      <vt:lpstr>Calibri Light</vt:lpstr>
      <vt:lpstr>Office Theme</vt:lpstr>
      <vt:lpstr>Data Visualization Through Their Graph Representation</vt:lpstr>
      <vt:lpstr>Summary</vt:lpstr>
      <vt:lpstr>Outline</vt:lpstr>
      <vt:lpstr>Graphs are useful entities since they can represent relationships between sets of objects</vt:lpstr>
      <vt:lpstr>Example(1/3) Protein interaction network</vt:lpstr>
      <vt:lpstr>Example(2/3) Contingency table</vt:lpstr>
      <vt:lpstr>Example(3/3) Correlation matrix</vt:lpstr>
      <vt:lpstr>Graph drawing/layout identification and rules (1/2)</vt:lpstr>
      <vt:lpstr>Graph drawing/layout identification and rules (2/2)</vt:lpstr>
      <vt:lpstr>PowerPoint 簡報</vt:lpstr>
      <vt:lpstr>PowerPoint 簡報</vt:lpstr>
      <vt:lpstr>Example</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Through Their Graph Representation</dc:title>
  <dc:creator>Weber Huang</dc:creator>
  <cp:lastModifiedBy>Weber Huang</cp:lastModifiedBy>
  <cp:revision>20</cp:revision>
  <dcterms:created xsi:type="dcterms:W3CDTF">2019-10-28T06:42:10Z</dcterms:created>
  <dcterms:modified xsi:type="dcterms:W3CDTF">2019-11-03T12:30:10Z</dcterms:modified>
</cp:coreProperties>
</file>