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5"/>
  </p:notesMasterIdLst>
  <p:sldIdLst>
    <p:sldId id="256" r:id="rId2"/>
    <p:sldId id="257" r:id="rId3"/>
    <p:sldId id="258" r:id="rId4"/>
    <p:sldId id="268" r:id="rId5"/>
    <p:sldId id="270" r:id="rId6"/>
    <p:sldId id="259" r:id="rId7"/>
    <p:sldId id="271" r:id="rId8"/>
    <p:sldId id="260" r:id="rId9"/>
    <p:sldId id="261" r:id="rId10"/>
    <p:sldId id="273" r:id="rId11"/>
    <p:sldId id="262" r:id="rId12"/>
    <p:sldId id="264" r:id="rId13"/>
    <p:sldId id="27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CC0099"/>
    <a:srgbClr val="2F5597"/>
    <a:srgbClr val="B4C7E7"/>
    <a:srgbClr val="C5E0B4"/>
    <a:srgbClr val="FFE699"/>
    <a:srgbClr val="F4B183"/>
    <a:srgbClr val="FF7C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AE668-88D9-41F8-8CE6-05AC30F879B4}" type="datetimeFigureOut">
              <a:rPr lang="zh-TW" altLang="en-US" smtClean="0"/>
              <a:t>2019/9/23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70CBB-01B2-42EE-97A3-CF2547CCBF16}" type="slidenum">
              <a:rPr lang="zh-TW" altLang="en-US" smtClean="0"/>
              <a:t>‹#›</a:t>
            </a:fld>
            <a:endParaRPr lang="zh-TW" altLang="en-US"/>
          </a:p>
        </p:txBody>
      </p:sp>
    </p:spTree>
    <p:extLst>
      <p:ext uri="{BB962C8B-B14F-4D97-AF65-F5344CB8AC3E}">
        <p14:creationId xmlns:p14="http://schemas.microsoft.com/office/powerpoint/2010/main" val="384508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4570CBB-01B2-42EE-97A3-CF2547CCBF16}" type="slidenum">
              <a:rPr lang="zh-TW" altLang="en-US" smtClean="0"/>
              <a:t>1</a:t>
            </a:fld>
            <a:endParaRPr lang="zh-TW" altLang="en-US"/>
          </a:p>
        </p:txBody>
      </p:sp>
    </p:spTree>
    <p:extLst>
      <p:ext uri="{BB962C8B-B14F-4D97-AF65-F5344CB8AC3E}">
        <p14:creationId xmlns:p14="http://schemas.microsoft.com/office/powerpoint/2010/main" val="93888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0EE4331-A045-418A-9284-41C32E7F7FAA}" type="datetime1">
              <a:rPr lang="zh-TW" altLang="en-US" smtClean="0"/>
              <a:t>2019/9/23</a:t>
            </a:fld>
            <a:endParaRPr lang="zh-TW" altLang="en-US"/>
          </a:p>
        </p:txBody>
      </p:sp>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6" name="投影片編號版面配置區 5"/>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195658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4579FD3-5EB0-4919-8F87-9FDA832D0741}" type="datetime1">
              <a:rPr lang="zh-TW" altLang="en-US" smtClean="0"/>
              <a:t>2019/9/23</a:t>
            </a:fld>
            <a:endParaRPr lang="zh-TW" altLang="en-US"/>
          </a:p>
        </p:txBody>
      </p:sp>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6" name="投影片編號版面配置區 5"/>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7900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2D1959-24F7-42F4-B37C-E00404A61CD5}" type="datetime1">
              <a:rPr lang="zh-TW" altLang="en-US" smtClean="0"/>
              <a:t>2019/9/23</a:t>
            </a:fld>
            <a:endParaRPr lang="zh-TW" altLang="en-US"/>
          </a:p>
        </p:txBody>
      </p:sp>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6" name="投影片編號版面配置區 5"/>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173462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B1114CA-1863-4C64-B035-C9E8D172FC5C}" type="datetime1">
              <a:rPr lang="zh-TW" altLang="en-US" smtClean="0"/>
              <a:t>2019/9/23</a:t>
            </a:fld>
            <a:endParaRPr lang="zh-TW" altLang="en-US"/>
          </a:p>
        </p:txBody>
      </p:sp>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6" name="投影片編號版面配置區 5"/>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148272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20A1BA9-3E5F-4F67-BD6E-E85C1F884FD9}" type="datetime1">
              <a:rPr lang="zh-TW" altLang="en-US" smtClean="0"/>
              <a:t>2019/9/23</a:t>
            </a:fld>
            <a:endParaRPr lang="zh-TW" altLang="en-US"/>
          </a:p>
        </p:txBody>
      </p:sp>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6" name="投影片編號版面配置區 5"/>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214171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76A2902-6839-44BD-B470-C69753CD484A}" type="datetime1">
              <a:rPr lang="zh-TW" altLang="en-US" smtClean="0"/>
              <a:t>2019/9/23</a:t>
            </a:fld>
            <a:endParaRPr lang="zh-TW" altLang="en-US"/>
          </a:p>
        </p:txBody>
      </p:sp>
      <p:sp>
        <p:nvSpPr>
          <p:cNvPr id="6" name="頁尾版面配置區 5"/>
          <p:cNvSpPr>
            <a:spLocks noGrp="1"/>
          </p:cNvSpPr>
          <p:nvPr>
            <p:ph type="ftr" sz="quarter" idx="11"/>
          </p:nvPr>
        </p:nvSpPr>
        <p:spPr/>
        <p:txBody>
          <a:bodyPr/>
          <a:lstStyle/>
          <a:p>
            <a:r>
              <a:rPr lang="zh-TW" altLang="en-US" smtClean="0"/>
              <a:t>意藍資訊 自我介紹</a:t>
            </a:r>
            <a:endParaRPr lang="zh-TW" altLang="en-US"/>
          </a:p>
        </p:txBody>
      </p:sp>
      <p:sp>
        <p:nvSpPr>
          <p:cNvPr id="7" name="投影片編號版面配置區 6"/>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193851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B62D4B-FE5E-467D-AE6E-FD44AC3C67DF}" type="datetime1">
              <a:rPr lang="zh-TW" altLang="en-US" smtClean="0"/>
              <a:t>2019/9/23</a:t>
            </a:fld>
            <a:endParaRPr lang="zh-TW" altLang="en-US"/>
          </a:p>
        </p:txBody>
      </p:sp>
      <p:sp>
        <p:nvSpPr>
          <p:cNvPr id="8" name="頁尾版面配置區 7"/>
          <p:cNvSpPr>
            <a:spLocks noGrp="1"/>
          </p:cNvSpPr>
          <p:nvPr>
            <p:ph type="ftr" sz="quarter" idx="11"/>
          </p:nvPr>
        </p:nvSpPr>
        <p:spPr/>
        <p:txBody>
          <a:bodyPr/>
          <a:lstStyle/>
          <a:p>
            <a:r>
              <a:rPr lang="zh-TW" altLang="en-US" smtClean="0"/>
              <a:t>意藍資訊 自我介紹</a:t>
            </a:r>
            <a:endParaRPr lang="zh-TW" altLang="en-US"/>
          </a:p>
        </p:txBody>
      </p:sp>
      <p:sp>
        <p:nvSpPr>
          <p:cNvPr id="9" name="投影片編號版面配置區 8"/>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32486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1A13909-0001-47A4-8146-8AD2138243AA}" type="datetime1">
              <a:rPr lang="zh-TW" altLang="en-US" smtClean="0"/>
              <a:t>2019/9/23</a:t>
            </a:fld>
            <a:endParaRPr lang="zh-TW" altLang="en-US"/>
          </a:p>
        </p:txBody>
      </p:sp>
      <p:sp>
        <p:nvSpPr>
          <p:cNvPr id="4" name="頁尾版面配置區 3"/>
          <p:cNvSpPr>
            <a:spLocks noGrp="1"/>
          </p:cNvSpPr>
          <p:nvPr>
            <p:ph type="ftr" sz="quarter" idx="11"/>
          </p:nvPr>
        </p:nvSpPr>
        <p:spPr/>
        <p:txBody>
          <a:bodyPr/>
          <a:lstStyle/>
          <a:p>
            <a:r>
              <a:rPr lang="zh-TW" altLang="en-US" smtClean="0"/>
              <a:t>意藍資訊 自我介紹</a:t>
            </a:r>
            <a:endParaRPr lang="zh-TW" altLang="en-US"/>
          </a:p>
        </p:txBody>
      </p:sp>
      <p:sp>
        <p:nvSpPr>
          <p:cNvPr id="5" name="投影片編號版面配置區 4"/>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54883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08BD266-28B5-4442-8D5D-F58B14244A82}" type="datetime1">
              <a:rPr lang="zh-TW" altLang="en-US" smtClean="0"/>
              <a:t>2019/9/23</a:t>
            </a:fld>
            <a:endParaRPr lang="zh-TW" altLang="en-US"/>
          </a:p>
        </p:txBody>
      </p:sp>
      <p:sp>
        <p:nvSpPr>
          <p:cNvPr id="3" name="頁尾版面配置區 2"/>
          <p:cNvSpPr>
            <a:spLocks noGrp="1"/>
          </p:cNvSpPr>
          <p:nvPr>
            <p:ph type="ftr" sz="quarter" idx="11"/>
          </p:nvPr>
        </p:nvSpPr>
        <p:spPr/>
        <p:txBody>
          <a:bodyPr/>
          <a:lstStyle/>
          <a:p>
            <a:r>
              <a:rPr lang="zh-TW" altLang="en-US" smtClean="0"/>
              <a:t>意藍資訊 自我介紹</a:t>
            </a:r>
            <a:endParaRPr lang="zh-TW" altLang="en-US"/>
          </a:p>
        </p:txBody>
      </p:sp>
      <p:sp>
        <p:nvSpPr>
          <p:cNvPr id="4" name="投影片編號版面配置區 3"/>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326730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B1F88A4-47ED-433D-B7B6-6B0A4FA1684C}" type="datetime1">
              <a:rPr lang="zh-TW" altLang="en-US" smtClean="0"/>
              <a:t>2019/9/23</a:t>
            </a:fld>
            <a:endParaRPr lang="zh-TW" altLang="en-US"/>
          </a:p>
        </p:txBody>
      </p:sp>
      <p:sp>
        <p:nvSpPr>
          <p:cNvPr id="6" name="頁尾版面配置區 5"/>
          <p:cNvSpPr>
            <a:spLocks noGrp="1"/>
          </p:cNvSpPr>
          <p:nvPr>
            <p:ph type="ftr" sz="quarter" idx="11"/>
          </p:nvPr>
        </p:nvSpPr>
        <p:spPr/>
        <p:txBody>
          <a:bodyPr/>
          <a:lstStyle/>
          <a:p>
            <a:r>
              <a:rPr lang="zh-TW" altLang="en-US" smtClean="0"/>
              <a:t>意藍資訊 自我介紹</a:t>
            </a:r>
            <a:endParaRPr lang="zh-TW" altLang="en-US"/>
          </a:p>
        </p:txBody>
      </p:sp>
      <p:sp>
        <p:nvSpPr>
          <p:cNvPr id="7" name="投影片編號版面配置區 6"/>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396308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80D2F98-F0BE-4B5A-8FDA-5B43B743B824}" type="datetime1">
              <a:rPr lang="zh-TW" altLang="en-US" smtClean="0"/>
              <a:t>2019/9/23</a:t>
            </a:fld>
            <a:endParaRPr lang="zh-TW" altLang="en-US"/>
          </a:p>
        </p:txBody>
      </p:sp>
      <p:sp>
        <p:nvSpPr>
          <p:cNvPr id="6" name="頁尾版面配置區 5"/>
          <p:cNvSpPr>
            <a:spLocks noGrp="1"/>
          </p:cNvSpPr>
          <p:nvPr>
            <p:ph type="ftr" sz="quarter" idx="11"/>
          </p:nvPr>
        </p:nvSpPr>
        <p:spPr/>
        <p:txBody>
          <a:bodyPr/>
          <a:lstStyle/>
          <a:p>
            <a:r>
              <a:rPr lang="zh-TW" altLang="en-US" smtClean="0"/>
              <a:t>意藍資訊 自我介紹</a:t>
            </a:r>
            <a:endParaRPr lang="zh-TW" altLang="en-US"/>
          </a:p>
        </p:txBody>
      </p:sp>
      <p:sp>
        <p:nvSpPr>
          <p:cNvPr id="7" name="投影片編號版面配置區 6"/>
          <p:cNvSpPr>
            <a:spLocks noGrp="1"/>
          </p:cNvSpPr>
          <p:nvPr>
            <p:ph type="sldNum" sz="quarter" idx="12"/>
          </p:nvPr>
        </p:nvSpPr>
        <p:spPr/>
        <p:txBody>
          <a:bodyPr/>
          <a:lstStyle/>
          <a:p>
            <a:fld id="{EC979776-A935-409F-A184-83B724D7BCC0}" type="slidenum">
              <a:rPr lang="zh-TW" altLang="en-US" smtClean="0"/>
              <a:t>‹#›</a:t>
            </a:fld>
            <a:endParaRPr lang="zh-TW" altLang="en-US"/>
          </a:p>
        </p:txBody>
      </p:sp>
    </p:spTree>
    <p:extLst>
      <p:ext uri="{BB962C8B-B14F-4D97-AF65-F5344CB8AC3E}">
        <p14:creationId xmlns:p14="http://schemas.microsoft.com/office/powerpoint/2010/main" val="285499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8E4FE-8405-4777-A316-1DCDDD01FCC6}" type="datetime1">
              <a:rPr lang="zh-TW" altLang="en-US" smtClean="0"/>
              <a:t>2019/9/23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smtClean="0"/>
              <a:t>意藍資訊 自我介紹</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79776-A935-409F-A184-83B724D7BCC0}" type="slidenum">
              <a:rPr lang="zh-TW" altLang="en-US" smtClean="0"/>
              <a:t>‹#›</a:t>
            </a:fld>
            <a:endParaRPr lang="zh-TW" altLang="en-US"/>
          </a:p>
        </p:txBody>
      </p:sp>
      <p:pic>
        <p:nvPicPr>
          <p:cNvPr id="9" name="圖片 8"/>
          <p:cNvPicPr>
            <a:picLocks noChangeAspect="1"/>
          </p:cNvPicPr>
          <p:nvPr userDrawn="1"/>
        </p:nvPicPr>
        <p:blipFill rotWithShape="1">
          <a:blip r:embed="rId13" cstate="print">
            <a:extLst>
              <a:ext uri="{28A0092B-C50C-407E-A947-70E740481C1C}">
                <a14:useLocalDpi xmlns:a14="http://schemas.microsoft.com/office/drawing/2010/main" val="0"/>
              </a:ext>
            </a:extLst>
          </a:blip>
          <a:srcRect t="652" b="2416"/>
          <a:stretch/>
        </p:blipFill>
        <p:spPr>
          <a:xfrm>
            <a:off x="0" y="0"/>
            <a:ext cx="12192000" cy="6884903"/>
          </a:xfrm>
          <a:prstGeom prst="rect">
            <a:avLst/>
          </a:prstGeom>
        </p:spPr>
      </p:pic>
      <p:sp>
        <p:nvSpPr>
          <p:cNvPr id="10" name="矩形 9"/>
          <p:cNvSpPr/>
          <p:nvPr userDrawn="1"/>
        </p:nvSpPr>
        <p:spPr>
          <a:xfrm>
            <a:off x="570451" y="365126"/>
            <a:ext cx="11107024" cy="6295734"/>
          </a:xfrm>
          <a:prstGeom prst="rect">
            <a:avLst/>
          </a:prstGeom>
          <a:solidFill>
            <a:srgbClr val="F8F8F8">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975594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hyperlink" Target="https://dppss90008.shinyapps.io/news_shin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ln/>
        </p:spPr>
        <p:style>
          <a:lnRef idx="0">
            <a:schemeClr val="accent2"/>
          </a:lnRef>
          <a:fillRef idx="1003">
            <a:schemeClr val="dk2"/>
          </a:fillRef>
          <a:effectRef idx="3">
            <a:schemeClr val="accent2"/>
          </a:effectRef>
          <a:fontRef idx="minor">
            <a:schemeClr val="lt1"/>
          </a:fontRef>
        </p:style>
        <p:txBody>
          <a:bodyPr bIns="504000" anchor="b" anchorCtr="0"/>
          <a:lstStyle/>
          <a:p>
            <a:r>
              <a:rPr lang="zh-TW" altLang="en-US" dirty="0" smtClean="0">
                <a:latin typeface="+mn-ea"/>
                <a:cs typeface="Gen Jyuu Gothic Light" panose="020B0103020203020207" pitchFamily="34" charset="-120"/>
              </a:rPr>
              <a:t>自我介紹</a:t>
            </a:r>
            <a:endParaRPr lang="zh-TW" altLang="en-US" dirty="0">
              <a:latin typeface="+mn-ea"/>
              <a:cs typeface="Gen Jyuu Gothic Light" panose="020B0103020203020207" pitchFamily="34" charset="-120"/>
            </a:endParaRPr>
          </a:p>
        </p:txBody>
      </p:sp>
      <p:sp>
        <p:nvSpPr>
          <p:cNvPr id="3" name="副標題 2"/>
          <p:cNvSpPr>
            <a:spLocks noGrp="1"/>
          </p:cNvSpPr>
          <p:nvPr>
            <p:ph type="subTitle" idx="1"/>
          </p:nvPr>
        </p:nvSpPr>
        <p:spPr>
          <a:xfrm>
            <a:off x="1524000" y="4016905"/>
            <a:ext cx="9144000" cy="1655762"/>
          </a:xfrm>
        </p:spPr>
        <p:txBody>
          <a:bodyPr>
            <a:normAutofit/>
          </a:bodyPr>
          <a:lstStyle/>
          <a:p>
            <a:r>
              <a:rPr lang="zh-TW" altLang="en-US" sz="3600" dirty="0" smtClean="0">
                <a:latin typeface="+mn-ea"/>
                <a:cs typeface="Gen Jyuu Gothic Light" panose="020B0103020203020207" pitchFamily="34" charset="-120"/>
              </a:rPr>
              <a:t>黃彥鈞</a:t>
            </a:r>
            <a:endParaRPr lang="zh-TW" altLang="en-US" sz="3600" dirty="0">
              <a:latin typeface="+mn-ea"/>
              <a:cs typeface="Gen Jyuu Gothic Light" panose="020B0103020203020207" pitchFamily="34" charset="-120"/>
            </a:endParaRPr>
          </a:p>
        </p:txBody>
      </p:sp>
      <p:cxnSp>
        <p:nvCxnSpPr>
          <p:cNvPr id="7" name="直線接點 6"/>
          <p:cNvCxnSpPr/>
          <p:nvPr/>
        </p:nvCxnSpPr>
        <p:spPr>
          <a:xfrm>
            <a:off x="3310467" y="3750733"/>
            <a:ext cx="5715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投影片編號版面配置區 4"/>
          <p:cNvSpPr>
            <a:spLocks noGrp="1"/>
          </p:cNvSpPr>
          <p:nvPr>
            <p:ph type="sldNum" sz="quarter" idx="12"/>
          </p:nvPr>
        </p:nvSpPr>
        <p:spPr/>
        <p:txBody>
          <a:bodyPr/>
          <a:lstStyle/>
          <a:p>
            <a:fld id="{EC979776-A935-409F-A184-83B724D7BCC0}" type="slidenum">
              <a:rPr lang="zh-TW" altLang="en-US" smtClean="0"/>
              <a:t>1</a:t>
            </a:fld>
            <a:endParaRPr lang="zh-TW" altLang="en-US"/>
          </a:p>
        </p:txBody>
      </p:sp>
      <p:sp>
        <p:nvSpPr>
          <p:cNvPr id="6" name="頁尾版面配置區 5"/>
          <p:cNvSpPr>
            <a:spLocks noGrp="1"/>
          </p:cNvSpPr>
          <p:nvPr>
            <p:ph type="ftr" sz="quarter" idx="11"/>
          </p:nvPr>
        </p:nvSpPr>
        <p:spPr/>
        <p:txBody>
          <a:bodyPr/>
          <a:lstStyle/>
          <a:p>
            <a:r>
              <a:rPr lang="zh-TW" altLang="en-US" smtClean="0"/>
              <a:t>意藍資訊 自我介紹</a:t>
            </a:r>
            <a:endParaRPr lang="zh-TW" altLang="en-US"/>
          </a:p>
        </p:txBody>
      </p:sp>
    </p:spTree>
    <p:extLst>
      <p:ext uri="{BB962C8B-B14F-4D97-AF65-F5344CB8AC3E}">
        <p14:creationId xmlns:p14="http://schemas.microsoft.com/office/powerpoint/2010/main" val="951326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514350" indent="-514350">
              <a:lnSpc>
                <a:spcPct val="150000"/>
              </a:lnSpc>
              <a:buAutoNum type="arabicPeriod"/>
            </a:pPr>
            <a:r>
              <a:rPr lang="zh-TW" altLang="en-US" sz="2400" dirty="0" smtClean="0"/>
              <a:t>阿里巴巴台灣</a:t>
            </a:r>
            <a:r>
              <a:rPr lang="zh-TW" altLang="en-US" sz="2400" u="sng" dirty="0" smtClean="0"/>
              <a:t>創業者基金 </a:t>
            </a:r>
            <a:r>
              <a:rPr lang="en-US" altLang="zh-TW" sz="2400" dirty="0" smtClean="0"/>
              <a:t>2019 </a:t>
            </a:r>
            <a:r>
              <a:rPr lang="zh-TW" altLang="en-US" sz="2400" dirty="0" smtClean="0"/>
              <a:t>共創未來高峰會</a:t>
            </a:r>
            <a:endParaRPr lang="en-US" altLang="zh-TW" sz="2400" dirty="0" smtClean="0"/>
          </a:p>
          <a:p>
            <a:pPr marL="514350" indent="-514350">
              <a:lnSpc>
                <a:spcPct val="150000"/>
              </a:lnSpc>
              <a:buAutoNum type="arabicPeriod"/>
            </a:pPr>
            <a:r>
              <a:rPr lang="en-US" altLang="zh-TW" sz="2400" dirty="0" smtClean="0"/>
              <a:t>AWS </a:t>
            </a:r>
            <a:r>
              <a:rPr lang="en-US" altLang="zh-TW" sz="2400" dirty="0" err="1" smtClean="0"/>
              <a:t>re:Invent</a:t>
            </a:r>
            <a:r>
              <a:rPr lang="en-US" altLang="zh-TW" sz="2400" dirty="0" smtClean="0"/>
              <a:t>  2018 RECAP TAIPEI </a:t>
            </a:r>
          </a:p>
          <a:p>
            <a:pPr marL="514350" indent="-514350">
              <a:lnSpc>
                <a:spcPct val="150000"/>
              </a:lnSpc>
              <a:buAutoNum type="arabicPeriod"/>
            </a:pPr>
            <a:r>
              <a:rPr lang="en-US" altLang="zh-TW" sz="2400" u="sng" dirty="0" err="1" smtClean="0"/>
              <a:t>GDPR</a:t>
            </a:r>
            <a:r>
              <a:rPr lang="zh-TW" altLang="en-US" sz="2400" dirty="0" smtClean="0"/>
              <a:t> </a:t>
            </a:r>
            <a:r>
              <a:rPr lang="en-US" altLang="zh-TW" sz="2400" dirty="0" smtClean="0"/>
              <a:t>&amp;</a:t>
            </a:r>
            <a:r>
              <a:rPr lang="zh-TW" altLang="en-US" sz="2400" dirty="0" smtClean="0"/>
              <a:t> </a:t>
            </a:r>
            <a:r>
              <a:rPr lang="en-US" altLang="zh-TW" sz="2400" dirty="0" smtClean="0"/>
              <a:t>AI </a:t>
            </a:r>
            <a:r>
              <a:rPr lang="zh-TW" altLang="en-US" sz="2400" dirty="0" smtClean="0"/>
              <a:t>對生技醫藥產業未來發展之研討會 </a:t>
            </a:r>
            <a:endParaRPr lang="en-US" altLang="zh-TW" sz="2400" dirty="0" smtClean="0"/>
          </a:p>
          <a:p>
            <a:pPr marL="514350" indent="-514350">
              <a:lnSpc>
                <a:spcPct val="150000"/>
              </a:lnSpc>
              <a:buAutoNum type="arabicPeriod"/>
            </a:pPr>
            <a:r>
              <a:rPr lang="en-US" altLang="zh-TW" sz="2400" dirty="0" smtClean="0"/>
              <a:t>2019 </a:t>
            </a:r>
            <a:r>
              <a:rPr lang="zh-TW" altLang="en-US" sz="2400" dirty="0" smtClean="0"/>
              <a:t>阿里巴巴 </a:t>
            </a:r>
            <a:r>
              <a:rPr lang="en-US" altLang="zh-TW" sz="2400" dirty="0" err="1" smtClean="0"/>
              <a:t>B2B</a:t>
            </a:r>
            <a:r>
              <a:rPr lang="en-US" altLang="zh-TW" sz="2400" dirty="0" smtClean="0"/>
              <a:t> </a:t>
            </a:r>
            <a:r>
              <a:rPr lang="zh-TW" altLang="en-US" sz="2400" dirty="0" smtClean="0"/>
              <a:t>台灣</a:t>
            </a:r>
            <a:r>
              <a:rPr lang="zh-TW" altLang="en-US" sz="2400" u="sng" dirty="0" smtClean="0"/>
              <a:t>電商</a:t>
            </a:r>
            <a:r>
              <a:rPr lang="zh-TW" altLang="en-US" sz="2400" dirty="0" smtClean="0"/>
              <a:t>高峰會 </a:t>
            </a:r>
            <a:endParaRPr lang="en-US" altLang="zh-TW" sz="2400" dirty="0" smtClean="0"/>
          </a:p>
          <a:p>
            <a:pPr marL="514350" indent="-514350">
              <a:lnSpc>
                <a:spcPct val="150000"/>
              </a:lnSpc>
              <a:buAutoNum type="arabicPeriod"/>
            </a:pPr>
            <a:r>
              <a:rPr lang="en-US" altLang="zh-TW" sz="2400" dirty="0" smtClean="0"/>
              <a:t>2019 </a:t>
            </a:r>
            <a:r>
              <a:rPr lang="zh-TW" altLang="en-US" sz="2400" dirty="0" smtClean="0"/>
              <a:t>臺灣</a:t>
            </a:r>
            <a:r>
              <a:rPr lang="zh-TW" altLang="en-US" sz="2400" u="sng" dirty="0" smtClean="0"/>
              <a:t>資安</a:t>
            </a:r>
            <a:r>
              <a:rPr lang="zh-TW" altLang="en-US" sz="2400" dirty="0" smtClean="0"/>
              <a:t>大會 </a:t>
            </a:r>
            <a:endParaRPr lang="zh-TW" altLang="en-US" sz="2400" dirty="0"/>
          </a:p>
        </p:txBody>
      </p:sp>
      <p:sp>
        <p:nvSpPr>
          <p:cNvPr id="5" name="標題 1"/>
          <p:cNvSpPr>
            <a:spLocks noGrp="1"/>
          </p:cNvSpPr>
          <p:nvPr>
            <p:ph type="title"/>
          </p:nvPr>
        </p:nvSpPr>
        <p:spPr>
          <a:solidFill>
            <a:srgbClr val="B4C7E7">
              <a:alpha val="60000"/>
            </a:srgbClr>
          </a:solidFill>
          <a:effectLst>
            <a:softEdge rad="127000"/>
          </a:effectLst>
        </p:spPr>
        <p:txBody>
          <a:bodyPr/>
          <a:lstStyle/>
          <a:p>
            <a:r>
              <a:rPr lang="zh-TW" altLang="en-US" dirty="0"/>
              <a:t>外部活動</a:t>
            </a:r>
          </a:p>
        </p:txBody>
      </p:sp>
      <p:sp>
        <p:nvSpPr>
          <p:cNvPr id="2" name="頁尾版面配置區 1"/>
          <p:cNvSpPr>
            <a:spLocks noGrp="1"/>
          </p:cNvSpPr>
          <p:nvPr>
            <p:ph type="ftr" sz="quarter" idx="11"/>
          </p:nvPr>
        </p:nvSpPr>
        <p:spPr/>
        <p:txBody>
          <a:bodyPr/>
          <a:lstStyle/>
          <a:p>
            <a:r>
              <a:rPr lang="zh-TW" altLang="en-US" smtClean="0"/>
              <a:t>意藍資訊 自我介紹</a:t>
            </a:r>
            <a:endParaRPr lang="zh-TW" altLang="en-US"/>
          </a:p>
        </p:txBody>
      </p:sp>
      <p:sp>
        <p:nvSpPr>
          <p:cNvPr id="4" name="投影片編號版面配置區 3"/>
          <p:cNvSpPr>
            <a:spLocks noGrp="1"/>
          </p:cNvSpPr>
          <p:nvPr>
            <p:ph type="sldNum" sz="quarter" idx="12"/>
          </p:nvPr>
        </p:nvSpPr>
        <p:spPr/>
        <p:txBody>
          <a:bodyPr/>
          <a:lstStyle/>
          <a:p>
            <a:fld id="{EC979776-A935-409F-A184-83B724D7BCC0}" type="slidenum">
              <a:rPr lang="zh-TW" altLang="en-US" smtClean="0"/>
              <a:t>10</a:t>
            </a:fld>
            <a:endParaRPr lang="zh-TW" altLang="en-US"/>
          </a:p>
        </p:txBody>
      </p:sp>
    </p:spTree>
    <p:extLst>
      <p:ext uri="{BB962C8B-B14F-4D97-AF65-F5344CB8AC3E}">
        <p14:creationId xmlns:p14="http://schemas.microsoft.com/office/powerpoint/2010/main" val="3889141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2F5597">
              <a:alpha val="60000"/>
            </a:srgbClr>
          </a:solidFill>
          <a:effectLst>
            <a:softEdge rad="127000"/>
          </a:effectLst>
        </p:spPr>
        <p:txBody>
          <a:bodyPr/>
          <a:lstStyle/>
          <a:p>
            <a:r>
              <a:rPr lang="zh-TW" altLang="en-US" dirty="0" smtClean="0"/>
              <a:t>個性與興趣</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個性</a:t>
            </a:r>
            <a:endParaRPr lang="en-US" altLang="zh-TW" sz="2000" dirty="0" smtClean="0"/>
          </a:p>
          <a:p>
            <a:pPr lvl="1"/>
            <a:r>
              <a:rPr lang="zh-TW" altLang="en-US" sz="1800" dirty="0" smtClean="0"/>
              <a:t>領導力和企圖心 </a:t>
            </a:r>
            <a:endParaRPr lang="en-US" altLang="zh-TW" sz="1800" dirty="0" smtClean="0"/>
          </a:p>
          <a:p>
            <a:pPr lvl="1"/>
            <a:r>
              <a:rPr lang="zh-TW" altLang="en-US" sz="1800" dirty="0" smtClean="0"/>
              <a:t>樂於助人 </a:t>
            </a:r>
            <a:endParaRPr lang="en-US" altLang="zh-TW" sz="1800" dirty="0" smtClean="0"/>
          </a:p>
          <a:p>
            <a:pPr lvl="1"/>
            <a:r>
              <a:rPr lang="zh-TW" altLang="en-US" sz="1800" dirty="0" smtClean="0"/>
              <a:t>喜好接觸不同文化</a:t>
            </a:r>
            <a:endParaRPr lang="en-US" altLang="zh-TW" sz="1800" dirty="0"/>
          </a:p>
          <a:p>
            <a:pPr marL="457200" lvl="1" indent="0">
              <a:buNone/>
            </a:pPr>
            <a:endParaRPr lang="en-US" altLang="zh-TW" sz="1800" dirty="0" smtClean="0"/>
          </a:p>
          <a:p>
            <a:r>
              <a:rPr lang="zh-TW" altLang="en-US" sz="2000" dirty="0" smtClean="0"/>
              <a:t>興趣</a:t>
            </a:r>
            <a:endParaRPr lang="en-US" altLang="zh-TW" sz="2000" dirty="0" smtClean="0"/>
          </a:p>
          <a:p>
            <a:pPr lvl="1"/>
            <a:r>
              <a:rPr lang="zh-TW" altLang="en-US" sz="1800" dirty="0" smtClean="0"/>
              <a:t>運動 </a:t>
            </a:r>
            <a:r>
              <a:rPr lang="en-US" altLang="zh-TW" sz="1800" dirty="0" smtClean="0"/>
              <a:t>:</a:t>
            </a:r>
            <a:r>
              <a:rPr lang="zh-TW" altLang="en-US" sz="1800" dirty="0" smtClean="0"/>
              <a:t> 重訓、羽毛球、排球、公路車</a:t>
            </a:r>
            <a:endParaRPr lang="en-US" altLang="zh-TW" sz="1800" dirty="0" smtClean="0"/>
          </a:p>
          <a:p>
            <a:pPr lvl="1"/>
            <a:r>
              <a:rPr lang="zh-TW" altLang="en-US" sz="1800" dirty="0" smtClean="0"/>
              <a:t>音樂 </a:t>
            </a:r>
            <a:r>
              <a:rPr lang="en-US" altLang="zh-TW" sz="1800" dirty="0" smtClean="0"/>
              <a:t>:</a:t>
            </a:r>
            <a:r>
              <a:rPr lang="zh-TW" altLang="en-US" sz="1800" dirty="0" smtClean="0"/>
              <a:t> 古典吉他</a:t>
            </a:r>
            <a:endParaRPr lang="en-US" altLang="zh-TW" sz="1800" dirty="0" smtClean="0"/>
          </a:p>
          <a:p>
            <a:pPr lvl="1"/>
            <a:r>
              <a:rPr lang="zh-TW" altLang="en-US" sz="1800" dirty="0"/>
              <a:t>參觀</a:t>
            </a:r>
            <a:r>
              <a:rPr lang="zh-TW" altLang="en-US" sz="1800" dirty="0" smtClean="0"/>
              <a:t>展覽</a:t>
            </a:r>
            <a:r>
              <a:rPr lang="zh-TW" altLang="en-US" sz="1800" dirty="0"/>
              <a:t>和</a:t>
            </a:r>
            <a:r>
              <a:rPr lang="zh-TW" altLang="en-US" sz="1800" dirty="0" smtClean="0"/>
              <a:t>研討會</a:t>
            </a:r>
            <a:endParaRPr lang="en-US" altLang="zh-TW" sz="1800" dirty="0" smtClean="0"/>
          </a:p>
          <a:p>
            <a:pPr marL="457200" lvl="1" indent="0">
              <a:buNone/>
            </a:pPr>
            <a:endParaRPr lang="en-US" altLang="zh-TW"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716" y="3847041"/>
            <a:ext cx="1888342" cy="2523066"/>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533" y="3347507"/>
            <a:ext cx="2525712" cy="2525712"/>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9105" y="1571095"/>
            <a:ext cx="2127953" cy="2141009"/>
          </a:xfrm>
          <a:prstGeom prst="rect">
            <a:avLst/>
          </a:prstGeom>
        </p:spPr>
      </p:pic>
      <p:pic>
        <p:nvPicPr>
          <p:cNvPr id="7" name="圖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3533" y="1580620"/>
            <a:ext cx="2901244" cy="1631950"/>
          </a:xfrm>
          <a:prstGeom prst="rect">
            <a:avLst/>
          </a:prstGeom>
        </p:spPr>
      </p:pic>
      <p:sp>
        <p:nvSpPr>
          <p:cNvPr id="8" name="頁尾版面配置區 7"/>
          <p:cNvSpPr>
            <a:spLocks noGrp="1"/>
          </p:cNvSpPr>
          <p:nvPr>
            <p:ph type="ftr" sz="quarter" idx="11"/>
          </p:nvPr>
        </p:nvSpPr>
        <p:spPr/>
        <p:txBody>
          <a:bodyPr/>
          <a:lstStyle/>
          <a:p>
            <a:r>
              <a:rPr lang="zh-TW" altLang="en-US" smtClean="0"/>
              <a:t>意藍資訊 自我介紹</a:t>
            </a:r>
            <a:endParaRPr lang="zh-TW" altLang="en-US"/>
          </a:p>
        </p:txBody>
      </p:sp>
      <p:sp>
        <p:nvSpPr>
          <p:cNvPr id="9" name="投影片編號版面配置區 8"/>
          <p:cNvSpPr>
            <a:spLocks noGrp="1"/>
          </p:cNvSpPr>
          <p:nvPr>
            <p:ph type="sldNum" sz="quarter" idx="12"/>
          </p:nvPr>
        </p:nvSpPr>
        <p:spPr/>
        <p:txBody>
          <a:bodyPr/>
          <a:lstStyle/>
          <a:p>
            <a:fld id="{EC979776-A935-409F-A184-83B724D7BCC0}" type="slidenum">
              <a:rPr lang="zh-TW" altLang="en-US" smtClean="0"/>
              <a:t>11</a:t>
            </a:fld>
            <a:endParaRPr lang="zh-TW" altLang="en-US"/>
          </a:p>
        </p:txBody>
      </p:sp>
    </p:spTree>
    <p:extLst>
      <p:ext uri="{BB962C8B-B14F-4D97-AF65-F5344CB8AC3E}">
        <p14:creationId xmlns:p14="http://schemas.microsoft.com/office/powerpoint/2010/main" val="3499480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CC0099">
              <a:alpha val="60000"/>
            </a:srgbClr>
          </a:solidFill>
          <a:effectLst>
            <a:softEdge rad="127000"/>
          </a:effectLst>
        </p:spPr>
        <p:txBody>
          <a:bodyPr/>
          <a:lstStyle/>
          <a:p>
            <a:r>
              <a:rPr lang="zh-TW" altLang="en-US" dirty="0" smtClean="0"/>
              <a:t>作品介紹</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專題論文 </a:t>
            </a:r>
            <a:r>
              <a:rPr lang="en-US" altLang="zh-TW" dirty="0" smtClean="0"/>
              <a:t>:</a:t>
            </a:r>
            <a:r>
              <a:rPr lang="zh-TW" altLang="en-US" dirty="0" smtClean="0"/>
              <a:t> 台北</a:t>
            </a:r>
            <a:r>
              <a:rPr lang="zh-TW" altLang="en-US" dirty="0"/>
              <a:t>市長候選人臉書經營方式的影響分析 </a:t>
            </a:r>
            <a:endParaRPr lang="en-US" altLang="zh-TW" dirty="0" smtClean="0"/>
          </a:p>
          <a:p>
            <a:pPr lvl="1">
              <a:lnSpc>
                <a:spcPct val="150000"/>
              </a:lnSpc>
            </a:pPr>
            <a:r>
              <a:rPr lang="en-US" altLang="zh-TW" sz="1800" b="1" dirty="0" smtClean="0"/>
              <a:t>2018 </a:t>
            </a:r>
            <a:r>
              <a:rPr lang="zh-TW" altLang="en-US" sz="1800" b="1" dirty="0"/>
              <a:t>年台北市長選舉</a:t>
            </a:r>
            <a:r>
              <a:rPr lang="zh-TW" altLang="en-US" sz="1800" dirty="0"/>
              <a:t>三位聲量最高的候選人，</a:t>
            </a:r>
            <a:r>
              <a:rPr lang="zh-TW" altLang="en-US" sz="1800" u="sng" dirty="0" smtClean="0"/>
              <a:t>柯文哲、姚文智</a:t>
            </a:r>
            <a:r>
              <a:rPr lang="zh-TW" altLang="en-US" sz="1800" u="sng" dirty="0"/>
              <a:t>，與</a:t>
            </a:r>
            <a:r>
              <a:rPr lang="zh-TW" altLang="en-US" sz="1800" u="sng" dirty="0" smtClean="0"/>
              <a:t>丁守中</a:t>
            </a:r>
            <a:r>
              <a:rPr lang="zh-TW" altLang="en-US" sz="1800" dirty="0" smtClean="0"/>
              <a:t>；</a:t>
            </a:r>
            <a:endParaRPr lang="en-US" altLang="zh-TW" sz="1800" dirty="0" smtClean="0"/>
          </a:p>
          <a:p>
            <a:pPr lvl="1">
              <a:lnSpc>
                <a:spcPct val="150000"/>
              </a:lnSpc>
            </a:pPr>
            <a:r>
              <a:rPr lang="zh-TW" altLang="en-US" sz="1800" u="sng" dirty="0" smtClean="0"/>
              <a:t>一</a:t>
            </a:r>
            <a:r>
              <a:rPr lang="zh-TW" altLang="en-US" sz="1800" u="sng" dirty="0"/>
              <a:t>到六月初的臉書粉專發文、留言回饋</a:t>
            </a:r>
            <a:r>
              <a:rPr lang="zh-TW" altLang="en-US" sz="1800" dirty="0"/>
              <a:t>，與</a:t>
            </a:r>
            <a:r>
              <a:rPr lang="zh-TW" altLang="en-US" sz="1800" u="sng" dirty="0"/>
              <a:t>四大報社的同期相</a:t>
            </a:r>
            <a:r>
              <a:rPr lang="zh-TW" altLang="en-US" sz="1800" u="sng" dirty="0" smtClean="0"/>
              <a:t>關文本</a:t>
            </a:r>
            <a:endParaRPr lang="en-US" altLang="zh-TW" sz="1800" dirty="0" smtClean="0"/>
          </a:p>
          <a:p>
            <a:pPr lvl="1">
              <a:lnSpc>
                <a:spcPct val="150000"/>
              </a:lnSpc>
            </a:pPr>
            <a:r>
              <a:rPr lang="zh-TW" altLang="en-US" sz="1800" dirty="0" smtClean="0"/>
              <a:t>使用「 </a:t>
            </a:r>
            <a:r>
              <a:rPr lang="en-US" altLang="zh-TW" sz="1800" b="1" dirty="0"/>
              <a:t>R</a:t>
            </a:r>
            <a:r>
              <a:rPr lang="zh-TW" altLang="en-US" sz="1800" b="1" dirty="0"/>
              <a:t>、</a:t>
            </a:r>
            <a:r>
              <a:rPr lang="en-US" altLang="zh-TW" sz="1800" b="1" dirty="0"/>
              <a:t>R </a:t>
            </a:r>
            <a:r>
              <a:rPr lang="en-US" altLang="zh-TW" sz="1800" b="1" dirty="0" smtClean="0"/>
              <a:t>shiny</a:t>
            </a:r>
            <a:r>
              <a:rPr lang="zh-TW" altLang="en-US" sz="1800" b="1" dirty="0"/>
              <a:t>、</a:t>
            </a:r>
            <a:r>
              <a:rPr lang="en-US" altLang="zh-TW" sz="1800" b="1" dirty="0" err="1"/>
              <a:t>jiebaR</a:t>
            </a:r>
            <a:r>
              <a:rPr lang="zh-TW" altLang="en-US" sz="1800" b="1" dirty="0"/>
              <a:t>、</a:t>
            </a:r>
            <a:r>
              <a:rPr lang="en-US" altLang="zh-TW" sz="1800" b="1" dirty="0" err="1"/>
              <a:t>NTUSD</a:t>
            </a:r>
            <a:r>
              <a:rPr lang="en-US" altLang="zh-TW" sz="1800" b="1" dirty="0"/>
              <a:t> </a:t>
            </a:r>
            <a:r>
              <a:rPr lang="zh-TW" altLang="en-US" sz="1800" dirty="0" smtClean="0"/>
              <a:t>」情緒</a:t>
            </a:r>
            <a:r>
              <a:rPr lang="zh-TW" altLang="en-US" sz="1800" dirty="0"/>
              <a:t>詞套件、潛在狄利克雷</a:t>
            </a:r>
            <a:r>
              <a:rPr lang="zh-TW" altLang="en-US" sz="1800" dirty="0" smtClean="0"/>
              <a:t>分佈</a:t>
            </a:r>
            <a:endParaRPr lang="en-US" altLang="zh-TW" sz="1800" dirty="0" smtClean="0"/>
          </a:p>
          <a:p>
            <a:pPr lvl="1">
              <a:lnSpc>
                <a:spcPct val="150000"/>
              </a:lnSpc>
            </a:pPr>
            <a:r>
              <a:rPr lang="zh-TW" altLang="en-US" sz="1800" u="sng" dirty="0" smtClean="0"/>
              <a:t>文字</a:t>
            </a:r>
            <a:r>
              <a:rPr lang="zh-TW" altLang="en-US" sz="1800" u="sng" dirty="0"/>
              <a:t>探勘</a:t>
            </a:r>
            <a:r>
              <a:rPr lang="zh-TW" altLang="en-US" sz="1800" dirty="0"/>
              <a:t>與</a:t>
            </a:r>
            <a:r>
              <a:rPr lang="zh-TW" altLang="en-US" sz="1800" u="sng" dirty="0"/>
              <a:t>視覺化</a:t>
            </a:r>
            <a:r>
              <a:rPr lang="zh-TW" altLang="en-US" sz="1800" dirty="0"/>
              <a:t>，藉此看出候選人的</a:t>
            </a:r>
            <a:r>
              <a:rPr lang="zh-TW" altLang="en-US" sz="1800" dirty="0" smtClean="0"/>
              <a:t>關注</a:t>
            </a:r>
            <a:r>
              <a:rPr lang="zh-TW" altLang="en-US" sz="1800" dirty="0"/>
              <a:t>議題與發文情緒之差異；接著剖析四大報（聯合報、中國時報、 自由時報、蘋果日報）的各候選人</a:t>
            </a:r>
            <a:r>
              <a:rPr lang="zh-TW" altLang="en-US" sz="1800" dirty="0" smtClean="0"/>
              <a:t>報導</a:t>
            </a:r>
            <a:r>
              <a:rPr lang="zh-TW" altLang="en-US" sz="1800" dirty="0"/>
              <a:t>文</a:t>
            </a:r>
            <a:r>
              <a:rPr lang="zh-TW" altLang="en-US" sz="1800" dirty="0" smtClean="0"/>
              <a:t>本</a:t>
            </a:r>
            <a:endParaRPr lang="en-US" altLang="zh-TW" sz="1800" dirty="0" smtClean="0"/>
          </a:p>
          <a:p>
            <a:pPr lvl="1">
              <a:lnSpc>
                <a:spcPct val="150000"/>
              </a:lnSpc>
            </a:pPr>
            <a:r>
              <a:rPr lang="zh-TW" altLang="en-US" sz="1800" dirty="0" smtClean="0"/>
              <a:t>從</a:t>
            </a:r>
            <a:r>
              <a:rPr lang="zh-TW" altLang="en-US" sz="1800" dirty="0"/>
              <a:t>所用字詞與文本情緒的比較出候選人自我塑造與大眾媒體的描繪差異。 </a:t>
            </a:r>
            <a:endParaRPr lang="en-US" altLang="zh-TW" sz="1800" dirty="0" smtClean="0"/>
          </a:p>
          <a:p>
            <a:pPr lvl="1">
              <a:lnSpc>
                <a:spcPct val="150000"/>
              </a:lnSpc>
            </a:pPr>
            <a:endParaRPr lang="en-US" altLang="zh-TW" sz="1800" dirty="0"/>
          </a:p>
          <a:p>
            <a:pPr lvl="1">
              <a:lnSpc>
                <a:spcPct val="150000"/>
              </a:lnSpc>
            </a:pPr>
            <a:r>
              <a:rPr lang="zh-TW" altLang="en-US" sz="1800" dirty="0" smtClean="0"/>
              <a:t>連結 </a:t>
            </a:r>
            <a:r>
              <a:rPr lang="en-US" altLang="zh-TW" sz="1800" dirty="0" smtClean="0"/>
              <a:t>:</a:t>
            </a:r>
            <a:r>
              <a:rPr lang="zh-TW" altLang="en-US" sz="1800" dirty="0" smtClean="0"/>
              <a:t> </a:t>
            </a:r>
            <a:r>
              <a:rPr lang="zh-TW" altLang="en-US" sz="1800" dirty="0" smtClean="0">
                <a:hlinkClick r:id="rId2"/>
              </a:rPr>
              <a:t>選戰懶人包 </a:t>
            </a:r>
            <a:r>
              <a:rPr lang="en-US" altLang="zh-TW" sz="1800" dirty="0" smtClean="0">
                <a:hlinkClick r:id="rId2"/>
              </a:rPr>
              <a:t>- </a:t>
            </a:r>
            <a:r>
              <a:rPr lang="zh-TW" altLang="en-US" sz="1800" dirty="0" smtClean="0">
                <a:hlinkClick r:id="rId2"/>
              </a:rPr>
              <a:t>以</a:t>
            </a:r>
            <a:r>
              <a:rPr lang="en-US" altLang="zh-TW" sz="1800" dirty="0" smtClean="0">
                <a:hlinkClick r:id="rId2"/>
              </a:rPr>
              <a:t>2018</a:t>
            </a:r>
            <a:r>
              <a:rPr lang="zh-TW" altLang="en-US" sz="1800" dirty="0" smtClean="0">
                <a:hlinkClick r:id="rId2"/>
              </a:rPr>
              <a:t>台北市長候選人為分析對象</a:t>
            </a:r>
            <a:endParaRPr lang="zh-TW" altLang="en-US" sz="1800" dirty="0"/>
          </a:p>
        </p:txBody>
      </p:sp>
      <p:sp>
        <p:nvSpPr>
          <p:cNvPr id="4" name="頁尾版面配置區 3"/>
          <p:cNvSpPr>
            <a:spLocks noGrp="1"/>
          </p:cNvSpPr>
          <p:nvPr>
            <p:ph type="ftr" sz="quarter" idx="11"/>
          </p:nvPr>
        </p:nvSpPr>
        <p:spPr/>
        <p:txBody>
          <a:bodyPr/>
          <a:lstStyle/>
          <a:p>
            <a:r>
              <a:rPr lang="zh-TW" altLang="en-US" smtClean="0"/>
              <a:t>意藍資訊 自我介紹</a:t>
            </a:r>
            <a:endParaRPr lang="zh-TW" altLang="en-US"/>
          </a:p>
        </p:txBody>
      </p:sp>
      <p:sp>
        <p:nvSpPr>
          <p:cNvPr id="5" name="投影片編號版面配置區 4"/>
          <p:cNvSpPr>
            <a:spLocks noGrp="1"/>
          </p:cNvSpPr>
          <p:nvPr>
            <p:ph type="sldNum" sz="quarter" idx="12"/>
          </p:nvPr>
        </p:nvSpPr>
        <p:spPr/>
        <p:txBody>
          <a:bodyPr/>
          <a:lstStyle/>
          <a:p>
            <a:fld id="{EC979776-A935-409F-A184-83B724D7BCC0}" type="slidenum">
              <a:rPr lang="zh-TW" altLang="en-US" smtClean="0"/>
              <a:t>12</a:t>
            </a:fld>
            <a:endParaRPr lang="zh-TW" altLang="en-US"/>
          </a:p>
        </p:txBody>
      </p:sp>
    </p:spTree>
    <p:extLst>
      <p:ext uri="{BB962C8B-B14F-4D97-AF65-F5344CB8AC3E}">
        <p14:creationId xmlns:p14="http://schemas.microsoft.com/office/powerpoint/2010/main" val="4279884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4495800" y="3107267"/>
            <a:ext cx="3228769" cy="923330"/>
          </a:xfrm>
          <a:prstGeom prst="rect">
            <a:avLst/>
          </a:prstGeom>
          <a:noFill/>
        </p:spPr>
        <p:txBody>
          <a:bodyPr wrap="none" rtlCol="0">
            <a:spAutoFit/>
          </a:bodyPr>
          <a:lstStyle/>
          <a:p>
            <a:r>
              <a:rPr lang="zh-TW" altLang="en-US" sz="5400" b="1" dirty="0" smtClean="0">
                <a:latin typeface="微軟正黑體 Light" panose="020B0304030504040204" pitchFamily="34" charset="-120"/>
                <a:ea typeface="微軟正黑體 Light" panose="020B0304030504040204" pitchFamily="34" charset="-120"/>
                <a:cs typeface="Gen Jyuu Gothic Light" panose="020B0103020203020207" pitchFamily="34" charset="-120"/>
              </a:rPr>
              <a:t>感謝聆聽</a:t>
            </a:r>
            <a:r>
              <a:rPr lang="en-US" altLang="zh-TW" sz="5400" b="1" dirty="0" smtClean="0">
                <a:latin typeface="微軟正黑體 Light" panose="020B0304030504040204" pitchFamily="34" charset="-120"/>
                <a:ea typeface="微軟正黑體 Light" panose="020B0304030504040204" pitchFamily="34" charset="-120"/>
                <a:cs typeface="Gen Jyuu Gothic Light" panose="020B0103020203020207" pitchFamily="34" charset="-120"/>
              </a:rPr>
              <a:t>!</a:t>
            </a:r>
            <a:endParaRPr lang="zh-TW" altLang="en-US" sz="3200" b="1" dirty="0">
              <a:latin typeface="微軟正黑體 Light" panose="020B0304030504040204" pitchFamily="34" charset="-120"/>
              <a:ea typeface="微軟正黑體 Light" panose="020B0304030504040204" pitchFamily="34" charset="-120"/>
              <a:cs typeface="Gen Jyuu Gothic Light" panose="020B0103020203020207" pitchFamily="34" charset="-120"/>
            </a:endParaRPr>
          </a:p>
        </p:txBody>
      </p:sp>
      <p:sp>
        <p:nvSpPr>
          <p:cNvPr id="2" name="頁尾版面配置區 1"/>
          <p:cNvSpPr>
            <a:spLocks noGrp="1"/>
          </p:cNvSpPr>
          <p:nvPr>
            <p:ph type="ftr" sz="quarter" idx="11"/>
          </p:nvPr>
        </p:nvSpPr>
        <p:spPr/>
        <p:txBody>
          <a:bodyPr/>
          <a:lstStyle/>
          <a:p>
            <a:r>
              <a:rPr lang="zh-TW" altLang="en-US" smtClean="0"/>
              <a:t>意藍資訊 自我介紹</a:t>
            </a:r>
            <a:endParaRPr lang="zh-TW" altLang="en-US"/>
          </a:p>
        </p:txBody>
      </p:sp>
      <p:sp>
        <p:nvSpPr>
          <p:cNvPr id="3" name="投影片編號版面配置區 2"/>
          <p:cNvSpPr>
            <a:spLocks noGrp="1"/>
          </p:cNvSpPr>
          <p:nvPr>
            <p:ph type="sldNum" sz="quarter" idx="12"/>
          </p:nvPr>
        </p:nvSpPr>
        <p:spPr/>
        <p:txBody>
          <a:bodyPr/>
          <a:lstStyle/>
          <a:p>
            <a:fld id="{EC979776-A935-409F-A184-83B724D7BCC0}" type="slidenum">
              <a:rPr lang="zh-TW" altLang="en-US" smtClean="0"/>
              <a:t>13</a:t>
            </a:fld>
            <a:endParaRPr lang="zh-TW" altLang="en-US"/>
          </a:p>
        </p:txBody>
      </p:sp>
    </p:spTree>
    <p:extLst>
      <p:ext uri="{BB962C8B-B14F-4D97-AF65-F5344CB8AC3E}">
        <p14:creationId xmlns:p14="http://schemas.microsoft.com/office/powerpoint/2010/main" val="4228009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FF7C80">
              <a:alpha val="60000"/>
            </a:srgbClr>
          </a:solidFill>
          <a:effectLst>
            <a:glow>
              <a:schemeClr val="accent1">
                <a:alpha val="44000"/>
              </a:schemeClr>
            </a:glow>
            <a:softEdge rad="127000"/>
          </a:effectLst>
        </p:spPr>
        <p:txBody>
          <a:bodyPr/>
          <a:lstStyle/>
          <a:p>
            <a:r>
              <a:rPr lang="zh-TW" altLang="en-US" dirty="0" smtClean="0"/>
              <a:t>大綱</a:t>
            </a:r>
            <a:endParaRPr lang="zh-TW" altLang="en-US" dirty="0"/>
          </a:p>
        </p:txBody>
      </p:sp>
      <p:sp>
        <p:nvSpPr>
          <p:cNvPr id="3" name="內容版面配置區 2"/>
          <p:cNvSpPr>
            <a:spLocks noGrp="1"/>
          </p:cNvSpPr>
          <p:nvPr>
            <p:ph idx="1"/>
          </p:nvPr>
        </p:nvSpPr>
        <p:spPr>
          <a:xfrm>
            <a:off x="838201" y="1825625"/>
            <a:ext cx="5054600" cy="4351338"/>
          </a:xfrm>
          <a:solidFill>
            <a:srgbClr val="FFFFFF">
              <a:alpha val="60000"/>
            </a:srgbClr>
          </a:solidFill>
          <a:ln>
            <a:noFill/>
          </a:ln>
        </p:spPr>
        <p:txBody>
          <a:bodyPr>
            <a:normAutofit/>
          </a:bodyPr>
          <a:lstStyle/>
          <a:p>
            <a:r>
              <a:rPr lang="zh-TW" altLang="en-US" dirty="0" smtClean="0">
                <a:latin typeface="微軟正黑體" panose="020B0604030504040204" pitchFamily="34" charset="-120"/>
                <a:ea typeface="微軟正黑體" panose="020B0604030504040204" pitchFamily="34" charset="-120"/>
              </a:rPr>
              <a:t>學歷</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經</a:t>
            </a:r>
            <a:r>
              <a:rPr lang="zh-TW" altLang="en-US" dirty="0">
                <a:latin typeface="微軟正黑體" panose="020B0604030504040204" pitchFamily="34" charset="-120"/>
                <a:ea typeface="微軟正黑體" panose="020B0604030504040204" pitchFamily="34" charset="-120"/>
              </a:rPr>
              <a:t>歷</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個人能力</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社團</a:t>
            </a:r>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外部活</a:t>
            </a:r>
            <a:r>
              <a:rPr lang="zh-TW" altLang="en-US" dirty="0">
                <a:latin typeface="微軟正黑體" panose="020B0604030504040204" pitchFamily="34" charset="-120"/>
                <a:ea typeface="微軟正黑體" panose="020B0604030504040204" pitchFamily="34" charset="-120"/>
              </a:rPr>
              <a:t>動</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個性與興趣</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作品介紹</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smtClean="0"/>
              <a:t>意藍資訊 自我介紹</a:t>
            </a:r>
            <a:endParaRPr lang="zh-TW" altLang="en-US"/>
          </a:p>
        </p:txBody>
      </p:sp>
      <p:sp>
        <p:nvSpPr>
          <p:cNvPr id="5" name="投影片編號版面配置區 4"/>
          <p:cNvSpPr>
            <a:spLocks noGrp="1"/>
          </p:cNvSpPr>
          <p:nvPr>
            <p:ph type="sldNum" sz="quarter" idx="12"/>
          </p:nvPr>
        </p:nvSpPr>
        <p:spPr/>
        <p:txBody>
          <a:bodyPr/>
          <a:lstStyle/>
          <a:p>
            <a:fld id="{EC979776-A935-409F-A184-83B724D7BCC0}" type="slidenum">
              <a:rPr lang="zh-TW" altLang="en-US" smtClean="0"/>
              <a:t>2</a:t>
            </a:fld>
            <a:endParaRPr lang="zh-TW" altLang="en-US"/>
          </a:p>
        </p:txBody>
      </p:sp>
    </p:spTree>
    <p:extLst>
      <p:ext uri="{BB962C8B-B14F-4D97-AF65-F5344CB8AC3E}">
        <p14:creationId xmlns:p14="http://schemas.microsoft.com/office/powerpoint/2010/main" val="108472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F4B183">
              <a:alpha val="60000"/>
            </a:srgbClr>
          </a:solidFill>
          <a:effectLst>
            <a:softEdge rad="127000"/>
          </a:effectLst>
        </p:spPr>
        <p:txBody>
          <a:bodyPr/>
          <a:lstStyle/>
          <a:p>
            <a:r>
              <a:rPr lang="zh-TW" altLang="en-US" dirty="0" smtClean="0"/>
              <a:t>學歷</a:t>
            </a:r>
            <a:endParaRPr lang="zh-TW" altLang="en-US" dirty="0"/>
          </a:p>
        </p:txBody>
      </p:sp>
      <p:sp>
        <p:nvSpPr>
          <p:cNvPr id="3" name="內容版面配置區 2"/>
          <p:cNvSpPr>
            <a:spLocks noGrp="1"/>
          </p:cNvSpPr>
          <p:nvPr>
            <p:ph idx="1"/>
          </p:nvPr>
        </p:nvSpPr>
        <p:spPr>
          <a:solidFill>
            <a:srgbClr val="FFFFFF">
              <a:alpha val="60000"/>
            </a:srgbClr>
          </a:solidFill>
        </p:spPr>
        <p:txBody>
          <a:bodyPr>
            <a:normAutofit/>
          </a:bodyPr>
          <a:lstStyle/>
          <a:p>
            <a:pPr marL="0" indent="0">
              <a:buNone/>
            </a:pPr>
            <a:r>
              <a:rPr lang="zh-TW" altLang="en-US" dirty="0" smtClean="0"/>
              <a:t>國立台灣大學</a:t>
            </a:r>
            <a:r>
              <a:rPr lang="en-US" altLang="zh-TW" dirty="0" smtClean="0"/>
              <a:t>	</a:t>
            </a:r>
            <a:r>
              <a:rPr lang="zh-TW" altLang="en-US" dirty="0" smtClean="0"/>
              <a:t>圖書資訊學系   畢業</a:t>
            </a:r>
            <a:r>
              <a:rPr lang="en-US" altLang="zh-TW" dirty="0" smtClean="0"/>
              <a:t>	2014/9 - 2018/6 </a:t>
            </a:r>
          </a:p>
          <a:p>
            <a:pPr marL="0" indent="0">
              <a:buNone/>
            </a:pPr>
            <a:endParaRPr lang="en-US" altLang="zh-TW" dirty="0" smtClean="0"/>
          </a:p>
          <a:p>
            <a:r>
              <a:rPr lang="zh-TW" altLang="en-US" sz="2400" dirty="0" smtClean="0"/>
              <a:t>相關修業課程 </a:t>
            </a:r>
            <a:r>
              <a:rPr lang="en-US" altLang="zh-TW" sz="2400" dirty="0" smtClean="0"/>
              <a:t>:</a:t>
            </a:r>
            <a:r>
              <a:rPr lang="zh-TW" altLang="en-US" sz="2400" dirty="0" smtClean="0"/>
              <a:t> </a:t>
            </a:r>
            <a:endParaRPr lang="en-US" altLang="zh-TW" sz="2400" dirty="0" smtClean="0"/>
          </a:p>
          <a:p>
            <a:pPr marL="914400" lvl="2" indent="0">
              <a:buNone/>
            </a:pPr>
            <a:r>
              <a:rPr lang="zh-TW" altLang="en-US" dirty="0" smtClean="0"/>
              <a:t>圖書館學 </a:t>
            </a:r>
            <a:r>
              <a:rPr lang="en-US" altLang="zh-TW" dirty="0" smtClean="0"/>
              <a:t>:</a:t>
            </a:r>
            <a:r>
              <a:rPr lang="zh-TW" altLang="en-US" dirty="0" smtClean="0"/>
              <a:t> 資訊組織、圖書館統計、科技資訊資源服務 、資訊視覺化、資訊心理學</a:t>
            </a:r>
            <a:endParaRPr lang="en-US" altLang="zh-TW" dirty="0" smtClean="0"/>
          </a:p>
          <a:p>
            <a:pPr marL="914400" lvl="2" indent="0">
              <a:buNone/>
            </a:pPr>
            <a:r>
              <a:rPr lang="zh-TW" altLang="en-US" dirty="0" smtClean="0"/>
              <a:t>資料</a:t>
            </a:r>
            <a:r>
              <a:rPr lang="zh-TW" altLang="en-US" dirty="0"/>
              <a:t>科學 </a:t>
            </a:r>
            <a:r>
              <a:rPr lang="en-US" altLang="zh-TW" dirty="0"/>
              <a:t>:</a:t>
            </a:r>
            <a:r>
              <a:rPr lang="zh-TW" altLang="en-US" dirty="0"/>
              <a:t> 資料科學導論、資料科學程式設計、資料庫管理系統</a:t>
            </a:r>
            <a:endParaRPr lang="en-US" altLang="zh-TW" dirty="0"/>
          </a:p>
          <a:p>
            <a:pPr marL="0" indent="0">
              <a:buNone/>
            </a:pPr>
            <a:endParaRPr lang="en-US" altLang="zh-TW" dirty="0"/>
          </a:p>
          <a:p>
            <a:r>
              <a:rPr lang="zh-TW" altLang="en-US" sz="2400" dirty="0" smtClean="0"/>
              <a:t>專題論文 </a:t>
            </a:r>
            <a:r>
              <a:rPr lang="en-US" altLang="zh-TW" sz="2400" dirty="0" smtClean="0"/>
              <a:t>:</a:t>
            </a:r>
            <a:r>
              <a:rPr lang="zh-TW" altLang="en-US" sz="2400" dirty="0" smtClean="0"/>
              <a:t> </a:t>
            </a:r>
            <a:endParaRPr lang="en-US" altLang="zh-TW" sz="2400" dirty="0" smtClean="0"/>
          </a:p>
          <a:p>
            <a:pPr marL="914400" lvl="2" indent="0">
              <a:buNone/>
            </a:pPr>
            <a:r>
              <a:rPr lang="en-US" altLang="zh-TW" dirty="0" smtClean="0">
                <a:latin typeface="微軟正黑體" panose="020B0604030504040204" pitchFamily="34" charset="-120"/>
                <a:ea typeface="微軟正黑體" panose="020B0604030504040204" pitchFamily="34" charset="-120"/>
              </a:rPr>
              <a:t>2018 </a:t>
            </a:r>
            <a:r>
              <a:rPr lang="zh-CN" altLang="zh-TW" dirty="0" smtClean="0">
                <a:latin typeface="微軟正黑體" panose="020B0604030504040204" pitchFamily="34" charset="-120"/>
                <a:ea typeface="微軟正黑體" panose="020B0604030504040204" pitchFamily="34" charset="-120"/>
              </a:rPr>
              <a:t>年</a:t>
            </a:r>
            <a:r>
              <a:rPr lang="zh-CN" altLang="zh-TW" b="1" u="sng" dirty="0" smtClean="0">
                <a:latin typeface="微軟正黑體" panose="020B0604030504040204" pitchFamily="34" charset="-120"/>
                <a:ea typeface="微軟正黑體" panose="020B0604030504040204" pitchFamily="34" charset="-120"/>
              </a:rPr>
              <a:t>台灣政治學會年會</a:t>
            </a:r>
            <a:r>
              <a:rPr lang="zh-CN" altLang="zh-TW" dirty="0" smtClean="0">
                <a:latin typeface="微軟正黑體" panose="020B0604030504040204" pitchFamily="34" charset="-120"/>
                <a:ea typeface="微軟正黑體" panose="020B0604030504040204" pitchFamily="34" charset="-120"/>
              </a:rPr>
              <a:t>暨「變動中的大國關係與民主治理」</a:t>
            </a:r>
            <a:r>
              <a:rPr lang="zh-CN" altLang="zh-TW" b="1" u="sng" dirty="0" smtClean="0">
                <a:latin typeface="微軟正黑體" panose="020B0604030504040204" pitchFamily="34" charset="-120"/>
                <a:ea typeface="微軟正黑體" panose="020B0604030504040204" pitchFamily="34" charset="-120"/>
              </a:rPr>
              <a:t>國際學術研討會</a:t>
            </a:r>
            <a:endParaRPr lang="en-US" altLang="zh-TW" b="1" u="sng" dirty="0" smtClean="0">
              <a:latin typeface="微軟正黑體" panose="020B0604030504040204" pitchFamily="34" charset="-120"/>
              <a:ea typeface="微軟正黑體" panose="020B0604030504040204" pitchFamily="34" charset="-120"/>
            </a:endParaRPr>
          </a:p>
          <a:p>
            <a:pPr marL="914400" lvl="2" indent="0">
              <a:buNone/>
            </a:pPr>
            <a:r>
              <a:rPr lang="zh-TW" altLang="en-US" dirty="0" smtClean="0"/>
              <a:t>台北市長候選人臉書經營方式的影響分析</a:t>
            </a:r>
            <a:endParaRPr lang="en-US" altLang="zh-TW" dirty="0"/>
          </a:p>
          <a:p>
            <a:pPr marL="914400" lvl="2" indent="0">
              <a:buNone/>
            </a:pPr>
            <a:endParaRPr lang="en-US" altLang="zh-TW" dirty="0"/>
          </a:p>
          <a:p>
            <a:pPr marL="914400" lvl="2" indent="0">
              <a:buNone/>
            </a:pPr>
            <a:endParaRPr lang="en-US" altLang="zh-TW" dirty="0" smtClean="0"/>
          </a:p>
        </p:txBody>
      </p:sp>
      <p:sp>
        <p:nvSpPr>
          <p:cNvPr id="4" name="頁尾版面配置區 3"/>
          <p:cNvSpPr>
            <a:spLocks noGrp="1"/>
          </p:cNvSpPr>
          <p:nvPr>
            <p:ph type="ftr" sz="quarter" idx="11"/>
          </p:nvPr>
        </p:nvSpPr>
        <p:spPr/>
        <p:txBody>
          <a:bodyPr/>
          <a:lstStyle/>
          <a:p>
            <a:r>
              <a:rPr lang="zh-TW" altLang="en-US" smtClean="0"/>
              <a:t>意藍資訊 自我介紹</a:t>
            </a:r>
            <a:endParaRPr lang="zh-TW" altLang="en-US"/>
          </a:p>
        </p:txBody>
      </p:sp>
      <p:sp>
        <p:nvSpPr>
          <p:cNvPr id="5" name="投影片編號版面配置區 4"/>
          <p:cNvSpPr>
            <a:spLocks noGrp="1"/>
          </p:cNvSpPr>
          <p:nvPr>
            <p:ph type="sldNum" sz="quarter" idx="12"/>
          </p:nvPr>
        </p:nvSpPr>
        <p:spPr/>
        <p:txBody>
          <a:bodyPr/>
          <a:lstStyle/>
          <a:p>
            <a:fld id="{EC979776-A935-409F-A184-83B724D7BCC0}" type="slidenum">
              <a:rPr lang="zh-TW" altLang="en-US" smtClean="0"/>
              <a:t>3</a:t>
            </a:fld>
            <a:endParaRPr lang="zh-TW" altLang="en-US"/>
          </a:p>
        </p:txBody>
      </p:sp>
    </p:spTree>
    <p:extLst>
      <p:ext uri="{BB962C8B-B14F-4D97-AF65-F5344CB8AC3E}">
        <p14:creationId xmlns:p14="http://schemas.microsoft.com/office/powerpoint/2010/main" val="96765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FFE699">
              <a:alpha val="60000"/>
            </a:srgbClr>
          </a:solidFill>
          <a:effectLst>
            <a:softEdge rad="127000"/>
          </a:effectLst>
        </p:spPr>
        <p:txBody>
          <a:bodyPr/>
          <a:lstStyle/>
          <a:p>
            <a:r>
              <a:rPr lang="zh-TW" altLang="en-US" dirty="0" smtClean="0"/>
              <a:t>經歷</a:t>
            </a:r>
            <a:endParaRPr lang="zh-TW" altLang="en-US" dirty="0"/>
          </a:p>
        </p:txBody>
      </p:sp>
      <p:sp>
        <p:nvSpPr>
          <p:cNvPr id="3" name="內容版面配置區 2"/>
          <p:cNvSpPr>
            <a:spLocks noGrp="1"/>
          </p:cNvSpPr>
          <p:nvPr>
            <p:ph idx="1"/>
          </p:nvPr>
        </p:nvSpPr>
        <p:spPr>
          <a:xfrm>
            <a:off x="838200" y="1825625"/>
            <a:ext cx="7704667" cy="4351338"/>
          </a:xfrm>
        </p:spPr>
        <p:txBody>
          <a:bodyPr/>
          <a:lstStyle/>
          <a:p>
            <a:r>
              <a:rPr lang="zh-TW" altLang="en-US" dirty="0" smtClean="0"/>
              <a:t>經歷 </a:t>
            </a:r>
            <a:r>
              <a:rPr lang="en-US" altLang="zh-TW" dirty="0" smtClean="0"/>
              <a:t>:</a:t>
            </a:r>
            <a:r>
              <a:rPr lang="zh-TW" altLang="en-US" dirty="0" smtClean="0"/>
              <a:t> </a:t>
            </a:r>
            <a:endParaRPr lang="en-US" altLang="zh-TW" dirty="0" smtClean="0"/>
          </a:p>
          <a:p>
            <a:pPr lvl="1"/>
            <a:r>
              <a:rPr lang="zh-TW" altLang="en-US" dirty="0" smtClean="0"/>
              <a:t>經濟部智慧財產局 資料服務組 暑期實習</a:t>
            </a:r>
            <a:r>
              <a:rPr lang="en-US" altLang="zh-TW" dirty="0" smtClean="0"/>
              <a:t>	</a:t>
            </a:r>
            <a:r>
              <a:rPr lang="zh-TW" altLang="en-US" dirty="0" smtClean="0"/>
              <a:t> </a:t>
            </a:r>
            <a:r>
              <a:rPr lang="en-US" altLang="zh-TW" dirty="0" smtClean="0">
                <a:latin typeface="微軟正黑體" panose="020B0604030504040204" pitchFamily="34" charset="-120"/>
              </a:rPr>
              <a:t>2017/7-</a:t>
            </a:r>
            <a:r>
              <a:rPr lang="zh-TW" altLang="en-US" dirty="0" smtClean="0">
                <a:latin typeface="微軟正黑體" panose="020B0604030504040204" pitchFamily="34" charset="-120"/>
              </a:rPr>
              <a:t> </a:t>
            </a:r>
            <a:r>
              <a:rPr lang="en-US" altLang="zh-TW" dirty="0" smtClean="0">
                <a:latin typeface="微軟正黑體" panose="020B0604030504040204" pitchFamily="34" charset="-120"/>
              </a:rPr>
              <a:t>2017/8 </a:t>
            </a:r>
            <a:endParaRPr lang="en-US" altLang="zh-TW" dirty="0">
              <a:latin typeface="微軟正黑體" panose="020B0604030504040204" pitchFamily="34" charset="-120"/>
            </a:endParaRPr>
          </a:p>
          <a:p>
            <a:pPr lvl="2"/>
            <a:r>
              <a:rPr lang="zh-TW" altLang="en-US" dirty="0" smtClean="0">
                <a:latin typeface="微軟正黑體" panose="020B0604030504040204" pitchFamily="34" charset="-120"/>
              </a:rPr>
              <a:t>策畫展覽活動，推廣 資料服務組 資訊與文獻給智慧財產局所有同仁和到訪民眾 </a:t>
            </a:r>
            <a:endParaRPr lang="en-US" altLang="zh-TW" dirty="0" smtClean="0">
              <a:latin typeface="微軟正黑體" panose="020B0604030504040204" pitchFamily="34" charset="-120"/>
            </a:endParaRPr>
          </a:p>
          <a:p>
            <a:pPr lvl="2"/>
            <a:r>
              <a:rPr lang="zh-TW" altLang="en-US" dirty="0" smtClean="0">
                <a:latin typeface="微軟正黑體" panose="020B0604030504040204" pitchFamily="34" charset="-120"/>
              </a:rPr>
              <a:t>新進資料編目和建檔、整理 </a:t>
            </a:r>
            <a:endParaRPr lang="en-US" altLang="zh-TW" dirty="0">
              <a:latin typeface="微軟正黑體" panose="020B0604030504040204" pitchFamily="34" charset="-120"/>
            </a:endParaRPr>
          </a:p>
          <a:p>
            <a:endParaRPr lang="zh-TW" altLang="en-US" dirty="0"/>
          </a:p>
        </p:txBody>
      </p:sp>
      <p:pic>
        <p:nvPicPr>
          <p:cNvPr id="4" name="Google Shape;221;p25"/>
          <p:cNvPicPr preferRelativeResize="0"/>
          <p:nvPr/>
        </p:nvPicPr>
        <p:blipFill rotWithShape="1">
          <a:blip r:embed="rId2">
            <a:alphaModFix/>
          </a:blip>
          <a:srcRect/>
          <a:stretch/>
        </p:blipFill>
        <p:spPr>
          <a:xfrm>
            <a:off x="8907834" y="1948092"/>
            <a:ext cx="2445966" cy="43638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Google Shape;222;p25"/>
          <p:cNvPicPr preferRelativeResize="0"/>
          <p:nvPr/>
        </p:nvPicPr>
        <p:blipFill rotWithShape="1">
          <a:blip r:embed="rId3">
            <a:alphaModFix/>
          </a:blip>
          <a:srcRect/>
          <a:stretch/>
        </p:blipFill>
        <p:spPr>
          <a:xfrm>
            <a:off x="5025888" y="4238219"/>
            <a:ext cx="3686313" cy="20736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7" name="投影片編號版面配置區 6"/>
          <p:cNvSpPr>
            <a:spLocks noGrp="1"/>
          </p:cNvSpPr>
          <p:nvPr>
            <p:ph type="sldNum" sz="quarter" idx="12"/>
          </p:nvPr>
        </p:nvSpPr>
        <p:spPr/>
        <p:txBody>
          <a:bodyPr/>
          <a:lstStyle/>
          <a:p>
            <a:fld id="{EC979776-A935-409F-A184-83B724D7BCC0}" type="slidenum">
              <a:rPr lang="zh-TW" altLang="en-US" smtClean="0"/>
              <a:t>4</a:t>
            </a:fld>
            <a:endParaRPr lang="zh-TW" altLang="en-US"/>
          </a:p>
        </p:txBody>
      </p:sp>
    </p:spTree>
    <p:extLst>
      <p:ext uri="{BB962C8B-B14F-4D97-AF65-F5344CB8AC3E}">
        <p14:creationId xmlns:p14="http://schemas.microsoft.com/office/powerpoint/2010/main" val="3991699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C5E0B4">
              <a:alpha val="60000"/>
            </a:srgbClr>
          </a:solidFill>
          <a:effectLst>
            <a:softEdge rad="127000"/>
          </a:effectLst>
        </p:spPr>
        <p:txBody>
          <a:bodyPr/>
          <a:lstStyle/>
          <a:p>
            <a:r>
              <a:rPr lang="zh-TW" altLang="en-US" dirty="0" smtClean="0"/>
              <a:t>個人能力 </a:t>
            </a:r>
            <a:r>
              <a:rPr lang="en-US" altLang="zh-TW" dirty="0" smtClean="0"/>
              <a:t>–</a:t>
            </a:r>
            <a:r>
              <a:rPr lang="zh-TW" altLang="en-US" dirty="0" smtClean="0"/>
              <a:t> </a:t>
            </a:r>
            <a:r>
              <a:rPr lang="zh-TW" altLang="en-US" sz="3200" dirty="0" smtClean="0">
                <a:latin typeface="微軟正黑體" panose="020B0604030504040204" pitchFamily="34" charset="-120"/>
              </a:rPr>
              <a:t>電腦程式能力</a:t>
            </a:r>
            <a:endParaRPr lang="zh-TW" altLang="en-US" dirty="0"/>
          </a:p>
        </p:txBody>
      </p:sp>
      <p:sp>
        <p:nvSpPr>
          <p:cNvPr id="3" name="內容版面配置區 2"/>
          <p:cNvSpPr>
            <a:spLocks noGrp="1"/>
          </p:cNvSpPr>
          <p:nvPr>
            <p:ph idx="1"/>
          </p:nvPr>
        </p:nvSpPr>
        <p:spPr/>
        <p:txBody>
          <a:bodyPr>
            <a:noAutofit/>
          </a:bodyPr>
          <a:lstStyle/>
          <a:p>
            <a:pPr>
              <a:lnSpc>
                <a:spcPct val="120000"/>
              </a:lnSpc>
            </a:pPr>
            <a:r>
              <a:rPr lang="en-US" altLang="zh-TW" sz="2400" b="1" dirty="0" smtClean="0"/>
              <a:t>R</a:t>
            </a:r>
          </a:p>
          <a:p>
            <a:pPr marL="0" indent="0">
              <a:lnSpc>
                <a:spcPct val="120000"/>
              </a:lnSpc>
              <a:buNone/>
            </a:pPr>
            <a:r>
              <a:rPr lang="en-US" altLang="zh-TW" sz="2400" dirty="0" smtClean="0"/>
              <a:t>2018 </a:t>
            </a:r>
            <a:r>
              <a:rPr lang="zh-TW" altLang="en-US" sz="2400" dirty="0" smtClean="0"/>
              <a:t>台大 </a:t>
            </a:r>
            <a:r>
              <a:rPr lang="en-US" altLang="zh-TW" sz="2400" dirty="0" smtClean="0"/>
              <a:t>CSX</a:t>
            </a:r>
            <a:r>
              <a:rPr lang="zh-TW" altLang="en-US" sz="2400" dirty="0" smtClean="0"/>
              <a:t> 資料科學程式設計課程，共分為兩部分 </a:t>
            </a:r>
            <a:r>
              <a:rPr lang="en-US" altLang="zh-TW" sz="2400" dirty="0" smtClean="0"/>
              <a:t>:</a:t>
            </a:r>
            <a:endParaRPr lang="zh-TW" altLang="en-US" sz="2400" dirty="0" smtClean="0"/>
          </a:p>
          <a:p>
            <a:pPr marL="457200" indent="-457200">
              <a:lnSpc>
                <a:spcPct val="120000"/>
              </a:lnSpc>
              <a:buFont typeface="+mj-lt"/>
              <a:buAutoNum type="arabicPeriod"/>
            </a:pPr>
            <a:r>
              <a:rPr lang="zh-TW" altLang="en-US" sz="2000" dirty="0" smtClean="0"/>
              <a:t>學習 </a:t>
            </a:r>
            <a:r>
              <a:rPr lang="en-US" altLang="zh-TW" sz="2000" dirty="0" smtClean="0"/>
              <a:t>R </a:t>
            </a:r>
            <a:r>
              <a:rPr lang="zh-TW" altLang="en-US" sz="2000" dirty="0" smtClean="0"/>
              <a:t>語言基礎、網頁文本爬蟲、視覺化</a:t>
            </a:r>
            <a:r>
              <a:rPr lang="en-US" altLang="zh-TW" sz="2000" dirty="0" smtClean="0"/>
              <a:t>(</a:t>
            </a:r>
            <a:r>
              <a:rPr lang="en-US" altLang="zh-TW" sz="2000" dirty="0" err="1" smtClean="0"/>
              <a:t>ggplot</a:t>
            </a:r>
            <a:r>
              <a:rPr lang="en-US" altLang="zh-TW" sz="2000" dirty="0" smtClean="0"/>
              <a:t>, </a:t>
            </a:r>
            <a:r>
              <a:rPr lang="en-US" altLang="zh-TW" sz="2000" dirty="0" err="1" smtClean="0"/>
              <a:t>wordcloud</a:t>
            </a:r>
            <a:r>
              <a:rPr lang="en-US" altLang="zh-TW" sz="2000" dirty="0" smtClean="0"/>
              <a:t>)</a:t>
            </a:r>
            <a:r>
              <a:rPr lang="zh-TW" altLang="en-US" sz="2000" dirty="0" smtClean="0"/>
              <a:t>、文本分析</a:t>
            </a:r>
            <a:r>
              <a:rPr lang="en-US" altLang="zh-TW" sz="2000" dirty="0" smtClean="0"/>
              <a:t>(</a:t>
            </a:r>
            <a:r>
              <a:rPr lang="en-US" altLang="zh-TW" sz="2000" dirty="0" err="1" smtClean="0"/>
              <a:t>TF-IDF</a:t>
            </a:r>
            <a:r>
              <a:rPr lang="en-US" altLang="zh-TW" sz="2000" dirty="0" smtClean="0"/>
              <a:t>) </a:t>
            </a:r>
            <a:endParaRPr lang="en-US" altLang="zh-TW" sz="2400" dirty="0" smtClean="0"/>
          </a:p>
          <a:p>
            <a:pPr marL="457200" lvl="1" indent="0">
              <a:lnSpc>
                <a:spcPct val="120000"/>
              </a:lnSpc>
              <a:buNone/>
            </a:pPr>
            <a:r>
              <a:rPr lang="zh-TW" altLang="en-US" sz="1800" dirty="0" smtClean="0"/>
              <a:t>期中專題 </a:t>
            </a:r>
            <a:r>
              <a:rPr lang="en-US" altLang="zh-TW" sz="1800" dirty="0" smtClean="0"/>
              <a:t>:</a:t>
            </a:r>
            <a:r>
              <a:rPr lang="zh-TW" altLang="en-US" sz="1800" dirty="0" smtClean="0"/>
              <a:t> 柯市長 </a:t>
            </a:r>
            <a:r>
              <a:rPr lang="en-US" altLang="zh-TW" sz="1800" dirty="0"/>
              <a:t>2018 </a:t>
            </a:r>
            <a:r>
              <a:rPr lang="en-US" altLang="zh-TW" sz="1800" dirty="0" smtClean="0"/>
              <a:t>1-5</a:t>
            </a:r>
            <a:r>
              <a:rPr lang="zh-TW" altLang="en-US" sz="1800" dirty="0" smtClean="0"/>
              <a:t>月 聯合報</a:t>
            </a:r>
            <a:r>
              <a:rPr lang="zh-TW" altLang="en-US" sz="1800" dirty="0"/>
              <a:t>新聞文本分析專題</a:t>
            </a:r>
            <a:endParaRPr lang="en-US" altLang="zh-TW" sz="1800" dirty="0" smtClean="0"/>
          </a:p>
          <a:p>
            <a:pPr marL="457200" indent="-457200">
              <a:lnSpc>
                <a:spcPct val="120000"/>
              </a:lnSpc>
              <a:buFont typeface="+mj-lt"/>
              <a:buAutoNum type="arabicPeriod"/>
            </a:pPr>
            <a:r>
              <a:rPr lang="zh-TW" altLang="en-US" sz="2000" dirty="0" smtClean="0"/>
              <a:t>分析資料科學家建模作品，練習 </a:t>
            </a:r>
            <a:r>
              <a:rPr lang="en-US" altLang="zh-TW" sz="2000" dirty="0" smtClean="0"/>
              <a:t>R </a:t>
            </a:r>
            <a:r>
              <a:rPr lang="zh-TW" altLang="en-US" sz="2000" dirty="0" smtClean="0"/>
              <a:t>機器學習實際應用</a:t>
            </a:r>
            <a:endParaRPr lang="en-US" altLang="zh-TW" sz="2000" dirty="0" smtClean="0"/>
          </a:p>
          <a:p>
            <a:pPr marL="457200" lvl="1" indent="0">
              <a:lnSpc>
                <a:spcPct val="120000"/>
              </a:lnSpc>
              <a:buNone/>
            </a:pPr>
            <a:r>
              <a:rPr lang="zh-TW" altLang="en-US" sz="1800" dirty="0" smtClean="0"/>
              <a:t>期末專題 </a:t>
            </a:r>
            <a:r>
              <a:rPr lang="en-US" altLang="zh-TW" sz="1800" dirty="0" smtClean="0"/>
              <a:t>:</a:t>
            </a:r>
            <a:r>
              <a:rPr lang="zh-TW" altLang="en-US" sz="1800" dirty="0" smtClean="0"/>
              <a:t> 選戰</a:t>
            </a:r>
            <a:r>
              <a:rPr lang="zh-TW" altLang="en-US" sz="1800" dirty="0"/>
              <a:t>懶人包 </a:t>
            </a:r>
            <a:r>
              <a:rPr lang="en-US" altLang="zh-TW" sz="1800" dirty="0"/>
              <a:t>- </a:t>
            </a:r>
            <a:r>
              <a:rPr lang="zh-TW" altLang="en-US" sz="1800" dirty="0"/>
              <a:t>以</a:t>
            </a:r>
            <a:r>
              <a:rPr lang="en-US" altLang="zh-TW" sz="1800" dirty="0"/>
              <a:t>2018</a:t>
            </a:r>
            <a:r>
              <a:rPr lang="zh-TW" altLang="en-US" sz="1800" dirty="0"/>
              <a:t>台北市長候選人為分析對象</a:t>
            </a:r>
          </a:p>
          <a:p>
            <a:pPr lvl="1">
              <a:lnSpc>
                <a:spcPct val="120000"/>
              </a:lnSpc>
            </a:pPr>
            <a:endParaRPr lang="en-US" altLang="zh-TW" sz="2000" dirty="0"/>
          </a:p>
          <a:p>
            <a:pPr lvl="1">
              <a:lnSpc>
                <a:spcPct val="120000"/>
              </a:lnSpc>
            </a:pPr>
            <a:endParaRPr lang="en-US" altLang="zh-TW" sz="2000" b="1" dirty="0"/>
          </a:p>
          <a:p>
            <a:pPr lvl="1">
              <a:lnSpc>
                <a:spcPct val="120000"/>
              </a:lnSpc>
            </a:pPr>
            <a:endParaRPr lang="en-US" altLang="zh-TW" sz="2000" dirty="0" smtClean="0"/>
          </a:p>
        </p:txBody>
      </p:sp>
      <p:sp>
        <p:nvSpPr>
          <p:cNvPr id="4" name="頁尾版面配置區 3"/>
          <p:cNvSpPr>
            <a:spLocks noGrp="1"/>
          </p:cNvSpPr>
          <p:nvPr>
            <p:ph type="ftr" sz="quarter" idx="11"/>
          </p:nvPr>
        </p:nvSpPr>
        <p:spPr/>
        <p:txBody>
          <a:bodyPr/>
          <a:lstStyle/>
          <a:p>
            <a:r>
              <a:rPr lang="zh-TW" altLang="en-US" smtClean="0"/>
              <a:t>意藍資訊 自我介紹</a:t>
            </a:r>
            <a:endParaRPr lang="zh-TW" altLang="en-US"/>
          </a:p>
        </p:txBody>
      </p:sp>
      <p:sp>
        <p:nvSpPr>
          <p:cNvPr id="5" name="投影片編號版面配置區 4"/>
          <p:cNvSpPr>
            <a:spLocks noGrp="1"/>
          </p:cNvSpPr>
          <p:nvPr>
            <p:ph type="sldNum" sz="quarter" idx="12"/>
          </p:nvPr>
        </p:nvSpPr>
        <p:spPr/>
        <p:txBody>
          <a:bodyPr/>
          <a:lstStyle/>
          <a:p>
            <a:fld id="{EC979776-A935-409F-A184-83B724D7BCC0}" type="slidenum">
              <a:rPr lang="zh-TW" altLang="en-US" smtClean="0"/>
              <a:t>5</a:t>
            </a:fld>
            <a:endParaRPr lang="zh-TW" altLang="en-US"/>
          </a:p>
        </p:txBody>
      </p:sp>
    </p:spTree>
    <p:extLst>
      <p:ext uri="{BB962C8B-B14F-4D97-AF65-F5344CB8AC3E}">
        <p14:creationId xmlns:p14="http://schemas.microsoft.com/office/powerpoint/2010/main" val="4159179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199" y="1825625"/>
            <a:ext cx="6493933" cy="4351338"/>
          </a:xfrm>
        </p:spPr>
        <p:txBody>
          <a:bodyPr>
            <a:noAutofit/>
          </a:bodyPr>
          <a:lstStyle/>
          <a:p>
            <a:pPr>
              <a:lnSpc>
                <a:spcPct val="120000"/>
              </a:lnSpc>
            </a:pPr>
            <a:r>
              <a:rPr lang="en-US" altLang="zh-TW" sz="2400" b="1" dirty="0" smtClean="0"/>
              <a:t>Python, SQL </a:t>
            </a:r>
          </a:p>
          <a:p>
            <a:pPr marL="0" indent="0">
              <a:lnSpc>
                <a:spcPct val="120000"/>
              </a:lnSpc>
              <a:buNone/>
            </a:pPr>
            <a:r>
              <a:rPr lang="en-US" altLang="zh-TW" sz="2000" dirty="0" err="1" smtClean="0"/>
              <a:t>Udacity</a:t>
            </a:r>
            <a:r>
              <a:rPr lang="en-US" altLang="zh-TW" sz="2000" dirty="0" smtClean="0"/>
              <a:t> : 2018 Data Analyst Nanodegree(Term 1) </a:t>
            </a:r>
          </a:p>
          <a:p>
            <a:pPr marL="0" indent="0">
              <a:lnSpc>
                <a:spcPct val="120000"/>
              </a:lnSpc>
              <a:buNone/>
            </a:pPr>
            <a:r>
              <a:rPr lang="zh-TW" altLang="en-US" sz="2000" dirty="0" smtClean="0"/>
              <a:t>課程時間 </a:t>
            </a:r>
            <a:r>
              <a:rPr lang="en-US" altLang="zh-TW" sz="2000" dirty="0" smtClean="0"/>
              <a:t>:</a:t>
            </a:r>
            <a:r>
              <a:rPr lang="zh-TW" altLang="en-US" sz="2000" dirty="0" smtClean="0"/>
              <a:t> </a:t>
            </a:r>
            <a:r>
              <a:rPr lang="en-US" altLang="zh-TW" sz="2000" dirty="0" smtClean="0"/>
              <a:t>2018/7 – 2018/10</a:t>
            </a:r>
          </a:p>
          <a:p>
            <a:pPr marL="0" indent="0">
              <a:lnSpc>
                <a:spcPct val="120000"/>
              </a:lnSpc>
              <a:buNone/>
            </a:pPr>
            <a:r>
              <a:rPr lang="zh-TW" altLang="en-US" sz="2000" dirty="0" smtClean="0"/>
              <a:t>線上自學課程以培養資料分析人才為目標，需要繳交四件專題作品甫完成課程。 </a:t>
            </a:r>
            <a:endParaRPr lang="en-US" altLang="zh-TW" sz="2000" dirty="0" smtClean="0"/>
          </a:p>
          <a:p>
            <a:pPr marL="0" indent="0">
              <a:lnSpc>
                <a:spcPct val="120000"/>
              </a:lnSpc>
              <a:buNone/>
            </a:pPr>
            <a:r>
              <a:rPr lang="zh-TW" altLang="en-US" sz="2000" dirty="0" smtClean="0"/>
              <a:t>作品 </a:t>
            </a:r>
            <a:r>
              <a:rPr lang="en-US" altLang="zh-TW" sz="2000" dirty="0" smtClean="0"/>
              <a:t>:  </a:t>
            </a:r>
          </a:p>
          <a:p>
            <a:pPr lvl="1">
              <a:lnSpc>
                <a:spcPct val="120000"/>
              </a:lnSpc>
            </a:pPr>
            <a:r>
              <a:rPr lang="en-US" altLang="zh-TW" sz="1800" dirty="0" smtClean="0"/>
              <a:t>Explore Weather Trend </a:t>
            </a:r>
            <a:endParaRPr lang="en-US" altLang="zh-TW" sz="1800" dirty="0"/>
          </a:p>
          <a:p>
            <a:pPr lvl="1">
              <a:lnSpc>
                <a:spcPct val="120000"/>
              </a:lnSpc>
            </a:pPr>
            <a:r>
              <a:rPr lang="en-US" altLang="zh-TW" sz="1800" dirty="0" smtClean="0"/>
              <a:t>Explore US </a:t>
            </a:r>
            <a:r>
              <a:rPr lang="en-US" altLang="zh-TW" sz="1800" dirty="0" err="1" smtClean="0"/>
              <a:t>bikeshare</a:t>
            </a:r>
            <a:r>
              <a:rPr lang="en-US" altLang="zh-TW" sz="1800" dirty="0" smtClean="0"/>
              <a:t> data </a:t>
            </a:r>
            <a:endParaRPr lang="en-US" altLang="zh-TW" sz="1800" dirty="0"/>
          </a:p>
          <a:p>
            <a:pPr lvl="1">
              <a:lnSpc>
                <a:spcPct val="120000"/>
              </a:lnSpc>
            </a:pPr>
            <a:r>
              <a:rPr lang="en-US" altLang="zh-TW" sz="1800" dirty="0" err="1" smtClean="0"/>
              <a:t>TMDb</a:t>
            </a:r>
            <a:r>
              <a:rPr lang="en-US" altLang="zh-TW" sz="1800" dirty="0" smtClean="0"/>
              <a:t> movie data investigation </a:t>
            </a:r>
            <a:endParaRPr lang="en-US" altLang="zh-TW" sz="1800" dirty="0"/>
          </a:p>
          <a:p>
            <a:pPr lvl="1">
              <a:lnSpc>
                <a:spcPct val="120000"/>
              </a:lnSpc>
            </a:pPr>
            <a:r>
              <a:rPr lang="en-US" altLang="zh-TW" sz="1800" dirty="0" err="1" smtClean="0"/>
              <a:t>Analyze_ab_test_results_notebook</a:t>
            </a:r>
            <a:r>
              <a:rPr lang="en-US" altLang="zh-TW" sz="1800" dirty="0" smtClean="0"/>
              <a:t> </a:t>
            </a:r>
            <a:endParaRPr lang="zh-TW" altLang="en-US" sz="1800" dirty="0" smtClean="0"/>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t="11853" b="16913"/>
          <a:stretch/>
        </p:blipFill>
        <p:spPr>
          <a:xfrm>
            <a:off x="7680413" y="1676150"/>
            <a:ext cx="3554854" cy="4500813"/>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058" y="4961467"/>
            <a:ext cx="1516074" cy="1135592"/>
          </a:xfrm>
          <a:prstGeom prst="rect">
            <a:avLst/>
          </a:prstGeom>
        </p:spPr>
      </p:pic>
      <p:sp>
        <p:nvSpPr>
          <p:cNvPr id="9" name="標題 1"/>
          <p:cNvSpPr>
            <a:spLocks noGrp="1"/>
          </p:cNvSpPr>
          <p:nvPr>
            <p:ph type="title"/>
          </p:nvPr>
        </p:nvSpPr>
        <p:spPr>
          <a:solidFill>
            <a:srgbClr val="C5E0B4">
              <a:alpha val="60000"/>
            </a:srgbClr>
          </a:solidFill>
          <a:effectLst>
            <a:softEdge rad="127000"/>
          </a:effectLst>
        </p:spPr>
        <p:txBody>
          <a:bodyPr/>
          <a:lstStyle/>
          <a:p>
            <a:r>
              <a:rPr lang="zh-TW" altLang="en-US" dirty="0" smtClean="0"/>
              <a:t>個人能力 </a:t>
            </a:r>
            <a:r>
              <a:rPr lang="en-US" altLang="zh-TW" dirty="0" smtClean="0"/>
              <a:t>–</a:t>
            </a:r>
            <a:r>
              <a:rPr lang="zh-TW" altLang="en-US" dirty="0" smtClean="0"/>
              <a:t> </a:t>
            </a:r>
            <a:r>
              <a:rPr lang="zh-TW" altLang="en-US" sz="3200" dirty="0" smtClean="0">
                <a:latin typeface="微軟正黑體" panose="020B0604030504040204" pitchFamily="34" charset="-120"/>
              </a:rPr>
              <a:t>電腦程式能力</a:t>
            </a:r>
            <a:endParaRPr lang="zh-TW" altLang="en-US" dirty="0"/>
          </a:p>
        </p:txBody>
      </p:sp>
      <p:sp>
        <p:nvSpPr>
          <p:cNvPr id="2" name="頁尾版面配置區 1"/>
          <p:cNvSpPr>
            <a:spLocks noGrp="1"/>
          </p:cNvSpPr>
          <p:nvPr>
            <p:ph type="ftr" sz="quarter" idx="11"/>
          </p:nvPr>
        </p:nvSpPr>
        <p:spPr/>
        <p:txBody>
          <a:bodyPr/>
          <a:lstStyle/>
          <a:p>
            <a:r>
              <a:rPr lang="zh-TW" altLang="en-US" smtClean="0"/>
              <a:t>意藍資訊 自我介紹</a:t>
            </a:r>
            <a:endParaRPr lang="zh-TW" altLang="en-US"/>
          </a:p>
        </p:txBody>
      </p:sp>
      <p:sp>
        <p:nvSpPr>
          <p:cNvPr id="6" name="投影片編號版面配置區 5"/>
          <p:cNvSpPr>
            <a:spLocks noGrp="1"/>
          </p:cNvSpPr>
          <p:nvPr>
            <p:ph type="sldNum" sz="quarter" idx="12"/>
          </p:nvPr>
        </p:nvSpPr>
        <p:spPr/>
        <p:txBody>
          <a:bodyPr/>
          <a:lstStyle/>
          <a:p>
            <a:fld id="{EC979776-A935-409F-A184-83B724D7BCC0}" type="slidenum">
              <a:rPr lang="zh-TW" altLang="en-US" smtClean="0"/>
              <a:t>6</a:t>
            </a:fld>
            <a:endParaRPr lang="zh-TW" altLang="en-US"/>
          </a:p>
        </p:txBody>
      </p:sp>
    </p:spTree>
    <p:extLst>
      <p:ext uri="{BB962C8B-B14F-4D97-AF65-F5344CB8AC3E}">
        <p14:creationId xmlns:p14="http://schemas.microsoft.com/office/powerpoint/2010/main" val="3925706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pPr>
              <a:lnSpc>
                <a:spcPct val="120000"/>
              </a:lnSpc>
            </a:pPr>
            <a:r>
              <a:rPr lang="en-US" altLang="zh-TW" sz="2000" dirty="0" smtClean="0"/>
              <a:t>Google Analytics </a:t>
            </a:r>
            <a:r>
              <a:rPr lang="zh-TW" altLang="en-US" sz="2000" dirty="0" smtClean="0"/>
              <a:t>完成 </a:t>
            </a:r>
            <a:r>
              <a:rPr lang="en-US" altLang="zh-TW" sz="2000" dirty="0" smtClean="0"/>
              <a:t>2016 </a:t>
            </a:r>
            <a:r>
              <a:rPr lang="zh-TW" altLang="en-US" sz="2000" dirty="0" smtClean="0"/>
              <a:t>資訊工業策進會 </a:t>
            </a:r>
            <a:r>
              <a:rPr lang="en-US" altLang="zh-TW" sz="2000" dirty="0" smtClean="0"/>
              <a:t>Google Analytics </a:t>
            </a:r>
            <a:r>
              <a:rPr lang="zh-TW" altLang="en-US" sz="2000" dirty="0" smtClean="0"/>
              <a:t>操作實務班研習</a:t>
            </a:r>
            <a:endParaRPr lang="en-US" altLang="zh-TW" sz="2000" dirty="0" smtClean="0"/>
          </a:p>
          <a:p>
            <a:pPr>
              <a:lnSpc>
                <a:spcPct val="120000"/>
              </a:lnSpc>
            </a:pPr>
            <a:r>
              <a:rPr lang="zh-TW" altLang="en-US" sz="2000" dirty="0" smtClean="0"/>
              <a:t>數位行銷 通過域動行銷 </a:t>
            </a:r>
            <a:r>
              <a:rPr lang="en-US" altLang="zh-TW" sz="2000" dirty="0" smtClean="0"/>
              <a:t>2018 </a:t>
            </a:r>
            <a:r>
              <a:rPr lang="zh-TW" altLang="en-US" sz="2000" dirty="0" smtClean="0"/>
              <a:t>數據行銷認證課程 </a:t>
            </a:r>
            <a:endParaRPr lang="en-US" altLang="zh-TW" sz="2000" dirty="0" smtClean="0"/>
          </a:p>
          <a:p>
            <a:pPr>
              <a:lnSpc>
                <a:spcPct val="120000"/>
              </a:lnSpc>
            </a:pPr>
            <a:r>
              <a:rPr lang="zh-TW" altLang="en-US" sz="2000" dirty="0" smtClean="0"/>
              <a:t>外語領隊</a:t>
            </a:r>
            <a:r>
              <a:rPr lang="en-US" altLang="zh-TW" sz="2000" dirty="0" smtClean="0"/>
              <a:t>(</a:t>
            </a:r>
            <a:r>
              <a:rPr lang="zh-TW" altLang="en-US" sz="2000" dirty="0" smtClean="0"/>
              <a:t>英語</a:t>
            </a:r>
            <a:r>
              <a:rPr lang="en-US" altLang="zh-TW" sz="2000" dirty="0" smtClean="0"/>
              <a:t>) </a:t>
            </a:r>
            <a:r>
              <a:rPr lang="zh-TW" altLang="en-US" sz="2000" dirty="0" smtClean="0"/>
              <a:t>、外</a:t>
            </a:r>
            <a:r>
              <a:rPr lang="zh-TW" altLang="en-US" sz="2000" dirty="0"/>
              <a:t>語</a:t>
            </a:r>
            <a:r>
              <a:rPr lang="zh-TW" altLang="en-US" sz="2000" dirty="0" smtClean="0"/>
              <a:t>導遊</a:t>
            </a:r>
            <a:r>
              <a:rPr lang="en-US" altLang="zh-TW" sz="2000" dirty="0" smtClean="0"/>
              <a:t>(</a:t>
            </a:r>
            <a:r>
              <a:rPr lang="zh-TW" altLang="en-US" sz="2000" dirty="0" smtClean="0"/>
              <a:t>英語</a:t>
            </a:r>
            <a:r>
              <a:rPr lang="en-US" altLang="zh-TW" sz="2000" dirty="0" smtClean="0"/>
              <a:t>) </a:t>
            </a:r>
            <a:r>
              <a:rPr lang="zh-TW" altLang="en-US" sz="2000" dirty="0" smtClean="0"/>
              <a:t>通過 </a:t>
            </a:r>
            <a:r>
              <a:rPr lang="en-US" altLang="zh-TW" sz="2000" dirty="0" smtClean="0"/>
              <a:t>2015 </a:t>
            </a:r>
            <a:r>
              <a:rPr lang="zh-TW" altLang="en-US" sz="2000" dirty="0" smtClean="0"/>
              <a:t>中華民國專門職業與技術人員普通考試領隊人員與導遊人員考試 </a:t>
            </a:r>
            <a:endParaRPr lang="en-US" altLang="zh-TW" sz="2000" dirty="0" smtClean="0"/>
          </a:p>
          <a:p>
            <a:pPr>
              <a:lnSpc>
                <a:spcPct val="120000"/>
              </a:lnSpc>
            </a:pPr>
            <a:r>
              <a:rPr lang="en-US" altLang="zh-TW" sz="2000" dirty="0" err="1" smtClean="0"/>
              <a:t>TOEIC</a:t>
            </a:r>
            <a:r>
              <a:rPr lang="en-US" altLang="zh-TW" sz="2000" dirty="0" smtClean="0"/>
              <a:t> 825 </a:t>
            </a:r>
          </a:p>
          <a:p>
            <a:pPr>
              <a:lnSpc>
                <a:spcPct val="120000"/>
              </a:lnSpc>
            </a:pPr>
            <a:r>
              <a:rPr lang="zh-TW" altLang="en-US" sz="2000" dirty="0" smtClean="0"/>
              <a:t>印尼語檢定 </a:t>
            </a:r>
            <a:r>
              <a:rPr lang="en-US" altLang="zh-TW" sz="2000" dirty="0" smtClean="0"/>
              <a:t>A1 </a:t>
            </a:r>
          </a:p>
          <a:p>
            <a:pPr>
              <a:lnSpc>
                <a:spcPct val="120000"/>
              </a:lnSpc>
            </a:pPr>
            <a:r>
              <a:rPr lang="zh-TW" altLang="en-US" sz="2000" dirty="0" smtClean="0"/>
              <a:t>日文 </a:t>
            </a:r>
            <a:endParaRPr lang="en-US" altLang="zh-TW" sz="2000" dirty="0" smtClean="0"/>
          </a:p>
          <a:p>
            <a:pPr>
              <a:lnSpc>
                <a:spcPct val="120000"/>
              </a:lnSpc>
            </a:pPr>
            <a:r>
              <a:rPr lang="zh-TW" altLang="en-US" sz="2000" dirty="0" smtClean="0"/>
              <a:t>台語</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9902" y="5656802"/>
            <a:ext cx="2166028" cy="972589"/>
          </a:xfrm>
          <a:prstGeom prst="rect">
            <a:avLst/>
          </a:prstGeom>
        </p:spPr>
      </p:pic>
      <p:pic>
        <p:nvPicPr>
          <p:cNvPr id="6" name="圖片 5"/>
          <p:cNvPicPr>
            <a:picLocks noChangeAspect="1"/>
          </p:cNvPicPr>
          <p:nvPr/>
        </p:nvPicPr>
        <p:blipFill rotWithShape="1">
          <a:blip r:embed="rId3" cstate="print">
            <a:extLst>
              <a:ext uri="{28A0092B-C50C-407E-A947-70E740481C1C}">
                <a14:useLocalDpi xmlns:a14="http://schemas.microsoft.com/office/drawing/2010/main" val="0"/>
              </a:ext>
            </a:extLst>
          </a:blip>
          <a:srcRect l="12756" t="10072" r="11629" b="8198"/>
          <a:stretch/>
        </p:blipFill>
        <p:spPr>
          <a:xfrm>
            <a:off x="9508067" y="3837660"/>
            <a:ext cx="1937119" cy="2791731"/>
          </a:xfrm>
          <a:prstGeom prst="rect">
            <a:avLst/>
          </a:prstGeom>
        </p:spPr>
      </p:pic>
      <p:pic>
        <p:nvPicPr>
          <p:cNvPr id="7" name="圖片 6"/>
          <p:cNvPicPr>
            <a:picLocks noChangeAspect="1"/>
          </p:cNvPicPr>
          <p:nvPr/>
        </p:nvPicPr>
        <p:blipFill rotWithShape="1">
          <a:blip r:embed="rId4" cstate="print">
            <a:extLst>
              <a:ext uri="{28A0092B-C50C-407E-A947-70E740481C1C}">
                <a14:useLocalDpi xmlns:a14="http://schemas.microsoft.com/office/drawing/2010/main" val="0"/>
              </a:ext>
            </a:extLst>
          </a:blip>
          <a:srcRect l="7954" t="10988" r="8368" b="12151"/>
          <a:stretch/>
        </p:blipFill>
        <p:spPr>
          <a:xfrm rot="10800000">
            <a:off x="5122332" y="3993058"/>
            <a:ext cx="3826933" cy="2636333"/>
          </a:xfrm>
          <a:prstGeom prst="rect">
            <a:avLst/>
          </a:prstGeom>
        </p:spPr>
      </p:pic>
      <p:sp>
        <p:nvSpPr>
          <p:cNvPr id="9" name="標題 1"/>
          <p:cNvSpPr>
            <a:spLocks noGrp="1"/>
          </p:cNvSpPr>
          <p:nvPr>
            <p:ph type="title"/>
          </p:nvPr>
        </p:nvSpPr>
        <p:spPr>
          <a:solidFill>
            <a:srgbClr val="C5E0B4">
              <a:alpha val="60000"/>
            </a:srgbClr>
          </a:solidFill>
          <a:effectLst>
            <a:softEdge rad="127000"/>
          </a:effectLst>
        </p:spPr>
        <p:txBody>
          <a:bodyPr/>
          <a:lstStyle/>
          <a:p>
            <a:r>
              <a:rPr lang="zh-TW" altLang="en-US" dirty="0" smtClean="0"/>
              <a:t>個人能力 </a:t>
            </a:r>
            <a:r>
              <a:rPr lang="en-US" altLang="zh-TW" dirty="0" smtClean="0"/>
              <a:t>–</a:t>
            </a:r>
            <a:r>
              <a:rPr lang="zh-TW" altLang="en-US" dirty="0" smtClean="0"/>
              <a:t> </a:t>
            </a:r>
            <a:r>
              <a:rPr lang="zh-TW" altLang="en-US" sz="3200" dirty="0" smtClean="0"/>
              <a:t>語言與其他能力</a:t>
            </a:r>
            <a:endParaRPr lang="zh-TW" altLang="en-US" sz="4000" dirty="0"/>
          </a:p>
        </p:txBody>
      </p:sp>
      <p:sp>
        <p:nvSpPr>
          <p:cNvPr id="2" name="頁尾版面配置區 1"/>
          <p:cNvSpPr>
            <a:spLocks noGrp="1"/>
          </p:cNvSpPr>
          <p:nvPr>
            <p:ph type="ftr" sz="quarter" idx="11"/>
          </p:nvPr>
        </p:nvSpPr>
        <p:spPr/>
        <p:txBody>
          <a:bodyPr/>
          <a:lstStyle/>
          <a:p>
            <a:r>
              <a:rPr lang="zh-TW" altLang="en-US" smtClean="0"/>
              <a:t>意藍資訊 自我介紹</a:t>
            </a:r>
            <a:endParaRPr lang="zh-TW" altLang="en-US"/>
          </a:p>
        </p:txBody>
      </p:sp>
      <p:sp>
        <p:nvSpPr>
          <p:cNvPr id="5" name="投影片編號版面配置區 4"/>
          <p:cNvSpPr>
            <a:spLocks noGrp="1"/>
          </p:cNvSpPr>
          <p:nvPr>
            <p:ph type="sldNum" sz="quarter" idx="12"/>
          </p:nvPr>
        </p:nvSpPr>
        <p:spPr/>
        <p:txBody>
          <a:bodyPr/>
          <a:lstStyle/>
          <a:p>
            <a:fld id="{EC979776-A935-409F-A184-83B724D7BCC0}" type="slidenum">
              <a:rPr lang="zh-TW" altLang="en-US" smtClean="0"/>
              <a:t>7</a:t>
            </a:fld>
            <a:endParaRPr lang="zh-TW" altLang="en-US"/>
          </a:p>
        </p:txBody>
      </p:sp>
    </p:spTree>
    <p:extLst>
      <p:ext uri="{BB962C8B-B14F-4D97-AF65-F5344CB8AC3E}">
        <p14:creationId xmlns:p14="http://schemas.microsoft.com/office/powerpoint/2010/main" val="1042098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solidFill>
            <a:srgbClr val="B4C7E7">
              <a:alpha val="60000"/>
            </a:srgbClr>
          </a:solidFill>
          <a:effectLst>
            <a:softEdge rad="127000"/>
          </a:effectLst>
        </p:spPr>
        <p:txBody>
          <a:bodyPr/>
          <a:lstStyle/>
          <a:p>
            <a:r>
              <a:rPr lang="zh-TW" altLang="en-US" dirty="0" smtClean="0"/>
              <a:t>社團</a:t>
            </a:r>
            <a:endParaRPr lang="zh-TW" altLang="en-US" dirty="0"/>
          </a:p>
        </p:txBody>
      </p:sp>
      <p:sp>
        <p:nvSpPr>
          <p:cNvPr id="3" name="內容版面配置區 2"/>
          <p:cNvSpPr>
            <a:spLocks noGrp="1"/>
          </p:cNvSpPr>
          <p:nvPr>
            <p:ph idx="1"/>
          </p:nvPr>
        </p:nvSpPr>
        <p:spPr/>
        <p:txBody>
          <a:bodyPr>
            <a:normAutofit/>
          </a:bodyPr>
          <a:lstStyle/>
          <a:p>
            <a:r>
              <a:rPr lang="zh-TW" altLang="en-US" sz="1800" b="1" dirty="0" smtClean="0"/>
              <a:t>古典吉他社 社長                                     </a:t>
            </a:r>
            <a:r>
              <a:rPr lang="en-US" altLang="zh-TW" sz="1800" dirty="0" smtClean="0"/>
              <a:t>2015/6 </a:t>
            </a:r>
            <a:r>
              <a:rPr lang="en-US" altLang="zh-TW" sz="1800" dirty="0"/>
              <a:t>– 2016/1 </a:t>
            </a:r>
            <a:endParaRPr lang="en-US" altLang="zh-TW" sz="1800" dirty="0" smtClean="0"/>
          </a:p>
          <a:p>
            <a:pPr marL="457200" lvl="1" indent="0">
              <a:buNone/>
            </a:pPr>
            <a:r>
              <a:rPr lang="zh-TW" altLang="en-US" sz="1600" dirty="0" smtClean="0"/>
              <a:t>策畫期末成果發表與社團博覽會，任期內獲得台大</a:t>
            </a:r>
            <a:r>
              <a:rPr lang="zh-TW" altLang="en-US" sz="1600" u="sng" dirty="0" smtClean="0"/>
              <a:t>社團評鑑優等社團 </a:t>
            </a:r>
          </a:p>
          <a:p>
            <a:r>
              <a:rPr lang="zh-TW" altLang="en-US" sz="1800" b="1" dirty="0" smtClean="0"/>
              <a:t>圖書資訊學系羽球隊 隊長                       </a:t>
            </a:r>
            <a:r>
              <a:rPr lang="en-US" altLang="zh-TW" sz="1800" dirty="0" smtClean="0"/>
              <a:t>2016/6 </a:t>
            </a:r>
            <a:r>
              <a:rPr lang="en-US" altLang="zh-TW" sz="1800" dirty="0"/>
              <a:t>– 2017/5 </a:t>
            </a:r>
            <a:endParaRPr lang="en-US" altLang="zh-TW" sz="1800" dirty="0" smtClean="0"/>
          </a:p>
          <a:p>
            <a:pPr marL="457200" lvl="1" indent="0">
              <a:buNone/>
            </a:pPr>
            <a:r>
              <a:rPr lang="zh-TW" altLang="en-US" sz="1600" dirty="0" smtClean="0"/>
              <a:t>重新改造球隊制度與訓練，任內帶領球隊獲得</a:t>
            </a:r>
            <a:r>
              <a:rPr lang="zh-TW" altLang="en-US" sz="1600" u="sng" dirty="0" smtClean="0"/>
              <a:t>３座團體賽冠軍 </a:t>
            </a:r>
          </a:p>
          <a:p>
            <a:r>
              <a:rPr lang="zh-TW" altLang="en-US" sz="1800" b="1" dirty="0" smtClean="0"/>
              <a:t>男生第七宿舍生治會 幹事                       </a:t>
            </a:r>
            <a:r>
              <a:rPr lang="en-US" altLang="zh-TW" sz="1800" dirty="0" smtClean="0"/>
              <a:t>2016/9 </a:t>
            </a:r>
            <a:r>
              <a:rPr lang="en-US" altLang="zh-TW" sz="1800" dirty="0"/>
              <a:t>– 2018/6 </a:t>
            </a:r>
            <a:endParaRPr lang="en-US" altLang="zh-TW" sz="1800" dirty="0" smtClean="0"/>
          </a:p>
          <a:p>
            <a:pPr marL="457200" lvl="1" indent="0">
              <a:buNone/>
            </a:pPr>
            <a:r>
              <a:rPr lang="zh-TW" altLang="en-US" sz="1600" dirty="0"/>
              <a:t>負責宿舍自治組織社群小編，並推廣宿舍與「</a:t>
            </a:r>
            <a:r>
              <a:rPr lang="zh-TW" altLang="en-US" sz="1600" u="sng" dirty="0"/>
              <a:t>自煮運動</a:t>
            </a:r>
            <a:r>
              <a:rPr lang="zh-TW" altLang="en-US" sz="1600" dirty="0"/>
              <a:t>」 讓男生第七宿舍成為台大舊宿舍能自炊的男宿 </a:t>
            </a:r>
            <a:endParaRPr lang="en-US" altLang="zh-TW" sz="1800" dirty="0" smtClean="0"/>
          </a:p>
          <a:p>
            <a:r>
              <a:rPr lang="zh-TW" altLang="en-US" sz="1800" b="1" dirty="0" smtClean="0"/>
              <a:t>台北市立民族國中 教學志工                   </a:t>
            </a:r>
            <a:r>
              <a:rPr lang="en-US" altLang="zh-TW" sz="1800" dirty="0" smtClean="0"/>
              <a:t>2018/3 –</a:t>
            </a:r>
            <a:r>
              <a:rPr lang="zh-TW" altLang="en-US" sz="1800" dirty="0" smtClean="0"/>
              <a:t> </a:t>
            </a:r>
            <a:r>
              <a:rPr lang="en-US" altLang="zh-TW" sz="1800" dirty="0" smtClean="0"/>
              <a:t>2018/4</a:t>
            </a:r>
          </a:p>
          <a:p>
            <a:pPr marL="457200" lvl="1" indent="0">
              <a:buNone/>
            </a:pPr>
            <a:r>
              <a:rPr lang="zh-TW" altLang="en-US" sz="1400" dirty="0" smtClean="0"/>
              <a:t>設計線上資料庫課程，教國中生使用文學資料庫</a:t>
            </a:r>
            <a:endParaRPr lang="en-US" altLang="zh-TW" sz="1400"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6" y="4537736"/>
            <a:ext cx="2214034" cy="2214034"/>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7486" y="4745965"/>
            <a:ext cx="2674406" cy="2005805"/>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1305" y="4745965"/>
            <a:ext cx="2944991" cy="1964861"/>
          </a:xfrm>
          <a:prstGeom prst="rect">
            <a:avLst/>
          </a:prstGeom>
        </p:spPr>
      </p:pic>
      <p:pic>
        <p:nvPicPr>
          <p:cNvPr id="8" name="圖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5710" y="4705021"/>
            <a:ext cx="2674406" cy="2005805"/>
          </a:xfrm>
          <a:prstGeom prst="rect">
            <a:avLst/>
          </a:prstGeom>
        </p:spPr>
      </p:pic>
      <p:sp>
        <p:nvSpPr>
          <p:cNvPr id="5" name="頁尾版面配置區 4"/>
          <p:cNvSpPr>
            <a:spLocks noGrp="1"/>
          </p:cNvSpPr>
          <p:nvPr>
            <p:ph type="ftr" sz="quarter" idx="11"/>
          </p:nvPr>
        </p:nvSpPr>
        <p:spPr/>
        <p:txBody>
          <a:bodyPr/>
          <a:lstStyle/>
          <a:p>
            <a:r>
              <a:rPr lang="zh-TW" altLang="en-US" smtClean="0"/>
              <a:t>意藍資訊 自我介紹</a:t>
            </a:r>
            <a:endParaRPr lang="zh-TW" altLang="en-US"/>
          </a:p>
        </p:txBody>
      </p:sp>
      <p:sp>
        <p:nvSpPr>
          <p:cNvPr id="9" name="投影片編號版面配置區 8"/>
          <p:cNvSpPr>
            <a:spLocks noGrp="1"/>
          </p:cNvSpPr>
          <p:nvPr>
            <p:ph type="sldNum" sz="quarter" idx="12"/>
          </p:nvPr>
        </p:nvSpPr>
        <p:spPr/>
        <p:txBody>
          <a:bodyPr/>
          <a:lstStyle/>
          <a:p>
            <a:fld id="{EC979776-A935-409F-A184-83B724D7BCC0}" type="slidenum">
              <a:rPr lang="zh-TW" altLang="en-US" smtClean="0"/>
              <a:t>8</a:t>
            </a:fld>
            <a:endParaRPr lang="zh-TW" altLang="en-US"/>
          </a:p>
        </p:txBody>
      </p:sp>
    </p:spTree>
    <p:extLst>
      <p:ext uri="{BB962C8B-B14F-4D97-AF65-F5344CB8AC3E}">
        <p14:creationId xmlns:p14="http://schemas.microsoft.com/office/powerpoint/2010/main" val="3384727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514350" indent="-514350">
              <a:lnSpc>
                <a:spcPct val="150000"/>
              </a:lnSpc>
              <a:buAutoNum type="arabicPeriod"/>
            </a:pPr>
            <a:r>
              <a:rPr lang="en-US" altLang="zh-TW" sz="2400" dirty="0" smtClean="0"/>
              <a:t>2017 </a:t>
            </a:r>
            <a:r>
              <a:rPr lang="zh-TW" altLang="en-US" sz="2400" dirty="0" smtClean="0"/>
              <a:t>台灣</a:t>
            </a:r>
            <a:r>
              <a:rPr lang="zh-TW" altLang="en-US" sz="2400" u="sng" dirty="0" smtClean="0"/>
              <a:t>互聯網</a:t>
            </a:r>
            <a:r>
              <a:rPr lang="zh-TW" altLang="en-US" sz="2400" dirty="0" smtClean="0"/>
              <a:t>高峰會</a:t>
            </a:r>
            <a:endParaRPr lang="en-US" altLang="zh-TW" sz="2400" dirty="0" smtClean="0"/>
          </a:p>
          <a:p>
            <a:pPr marL="514350" indent="-514350">
              <a:lnSpc>
                <a:spcPct val="150000"/>
              </a:lnSpc>
              <a:buAutoNum type="arabicPeriod"/>
            </a:pPr>
            <a:r>
              <a:rPr lang="en-US" altLang="zh-TW" sz="2400" dirty="0" smtClean="0"/>
              <a:t>2017 </a:t>
            </a:r>
            <a:r>
              <a:rPr lang="zh-TW" altLang="en-US" sz="2400" dirty="0" smtClean="0"/>
              <a:t>國際</a:t>
            </a:r>
            <a:r>
              <a:rPr lang="zh-TW" altLang="en-US" sz="2400" u="sng" dirty="0" smtClean="0"/>
              <a:t>資料經濟</a:t>
            </a:r>
            <a:r>
              <a:rPr lang="zh-TW" altLang="en-US" sz="2400" dirty="0" smtClean="0"/>
              <a:t>高峰會</a:t>
            </a:r>
            <a:r>
              <a:rPr lang="en-US" altLang="zh-TW" sz="2400" dirty="0" smtClean="0"/>
              <a:t>《2017 International Data Economy Summit》 </a:t>
            </a:r>
          </a:p>
          <a:p>
            <a:pPr marL="514350" indent="-514350">
              <a:lnSpc>
                <a:spcPct val="150000"/>
              </a:lnSpc>
              <a:buAutoNum type="arabicPeriod"/>
            </a:pPr>
            <a:r>
              <a:rPr lang="en-US" altLang="zh-TW" sz="2400" dirty="0" smtClean="0"/>
              <a:t>2018 </a:t>
            </a:r>
            <a:r>
              <a:rPr lang="zh-TW" altLang="en-US" sz="2400" dirty="0" smtClean="0"/>
              <a:t>臺歐協助中小企業、學研機構強化</a:t>
            </a:r>
            <a:r>
              <a:rPr lang="zh-TW" altLang="en-US" sz="2400" u="sng" dirty="0" smtClean="0"/>
              <a:t>智財</a:t>
            </a:r>
            <a:r>
              <a:rPr lang="zh-TW" altLang="en-US" sz="2400" dirty="0" smtClean="0"/>
              <a:t>能力建構研討會</a:t>
            </a:r>
            <a:endParaRPr lang="en-US" altLang="zh-TW" sz="2400" dirty="0" smtClean="0"/>
          </a:p>
          <a:p>
            <a:pPr marL="514350" indent="-514350">
              <a:lnSpc>
                <a:spcPct val="150000"/>
              </a:lnSpc>
              <a:buAutoNum type="arabicPeriod"/>
            </a:pPr>
            <a:r>
              <a:rPr lang="en-US" altLang="zh-TW" sz="2400" dirty="0" smtClean="0"/>
              <a:t>IBM </a:t>
            </a:r>
            <a:r>
              <a:rPr lang="zh-TW" altLang="en-US" sz="2400" u="sng" dirty="0" smtClean="0"/>
              <a:t>科技論壇</a:t>
            </a:r>
            <a:r>
              <a:rPr lang="en-US" altLang="zh-TW" sz="2400" dirty="0" smtClean="0"/>
              <a:t>-</a:t>
            </a:r>
            <a:r>
              <a:rPr lang="zh-TW" altLang="en-US" sz="2400" dirty="0" smtClean="0"/>
              <a:t>迎戰未來 </a:t>
            </a:r>
            <a:endParaRPr lang="en-US" altLang="zh-TW" sz="2400" dirty="0" smtClean="0"/>
          </a:p>
          <a:p>
            <a:pPr marL="514350" indent="-514350">
              <a:lnSpc>
                <a:spcPct val="150000"/>
              </a:lnSpc>
              <a:buAutoNum type="arabicPeriod"/>
            </a:pPr>
            <a:r>
              <a:rPr lang="en-US" altLang="zh-TW" sz="2400" dirty="0" smtClean="0"/>
              <a:t>2018 </a:t>
            </a:r>
            <a:r>
              <a:rPr lang="en-US" altLang="zh-TW" sz="2400" dirty="0" err="1" smtClean="0"/>
              <a:t>TAAA</a:t>
            </a:r>
            <a:r>
              <a:rPr lang="en-US" altLang="zh-TW" sz="2400" dirty="0" smtClean="0"/>
              <a:t> </a:t>
            </a:r>
            <a:r>
              <a:rPr lang="zh-TW" altLang="en-US" sz="2400" u="sng" dirty="0" smtClean="0"/>
              <a:t>廣告</a:t>
            </a:r>
            <a:r>
              <a:rPr lang="zh-TW" altLang="en-US" sz="2400" dirty="0" smtClean="0"/>
              <a:t>體驗營 </a:t>
            </a:r>
            <a:endParaRPr lang="en-US" altLang="zh-TW" sz="2400" dirty="0" smtClean="0"/>
          </a:p>
        </p:txBody>
      </p:sp>
      <p:sp>
        <p:nvSpPr>
          <p:cNvPr id="5" name="標題 1"/>
          <p:cNvSpPr>
            <a:spLocks noGrp="1"/>
          </p:cNvSpPr>
          <p:nvPr>
            <p:ph type="title"/>
          </p:nvPr>
        </p:nvSpPr>
        <p:spPr>
          <a:solidFill>
            <a:srgbClr val="B4C7E7">
              <a:alpha val="60000"/>
            </a:srgbClr>
          </a:solidFill>
          <a:effectLst>
            <a:softEdge rad="127000"/>
          </a:effectLst>
        </p:spPr>
        <p:txBody>
          <a:bodyPr/>
          <a:lstStyle/>
          <a:p>
            <a:r>
              <a:rPr lang="zh-TW" altLang="en-US" dirty="0" smtClean="0"/>
              <a:t>外部活動</a:t>
            </a:r>
            <a:endParaRPr lang="zh-TW" altLang="en-US" dirty="0"/>
          </a:p>
        </p:txBody>
      </p:sp>
      <p:sp>
        <p:nvSpPr>
          <p:cNvPr id="2" name="頁尾版面配置區 1"/>
          <p:cNvSpPr>
            <a:spLocks noGrp="1"/>
          </p:cNvSpPr>
          <p:nvPr>
            <p:ph type="ftr" sz="quarter" idx="11"/>
          </p:nvPr>
        </p:nvSpPr>
        <p:spPr/>
        <p:txBody>
          <a:bodyPr/>
          <a:lstStyle/>
          <a:p>
            <a:r>
              <a:rPr lang="zh-TW" altLang="en-US" smtClean="0"/>
              <a:t>意藍資訊 自我介紹</a:t>
            </a:r>
            <a:endParaRPr lang="zh-TW" altLang="en-US"/>
          </a:p>
        </p:txBody>
      </p:sp>
      <p:sp>
        <p:nvSpPr>
          <p:cNvPr id="4" name="投影片編號版面配置區 3"/>
          <p:cNvSpPr>
            <a:spLocks noGrp="1"/>
          </p:cNvSpPr>
          <p:nvPr>
            <p:ph type="sldNum" sz="quarter" idx="12"/>
          </p:nvPr>
        </p:nvSpPr>
        <p:spPr/>
        <p:txBody>
          <a:bodyPr/>
          <a:lstStyle/>
          <a:p>
            <a:fld id="{EC979776-A935-409F-A184-83B724D7BCC0}" type="slidenum">
              <a:rPr lang="zh-TW" altLang="en-US" smtClean="0"/>
              <a:t>9</a:t>
            </a:fld>
            <a:endParaRPr lang="zh-TW" altLang="en-US"/>
          </a:p>
        </p:txBody>
      </p:sp>
    </p:spTree>
    <p:extLst>
      <p:ext uri="{BB962C8B-B14F-4D97-AF65-F5344CB8AC3E}">
        <p14:creationId xmlns:p14="http://schemas.microsoft.com/office/powerpoint/2010/main" val="388008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702</Words>
  <Application>Microsoft Office PowerPoint</Application>
  <PresentationFormat>寬螢幕</PresentationFormat>
  <Paragraphs>119</Paragraphs>
  <Slides>13</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Gen Jyuu Gothic Light</vt:lpstr>
      <vt:lpstr>微軟正黑體</vt:lpstr>
      <vt:lpstr>微軟正黑體 Light</vt:lpstr>
      <vt:lpstr>新細明體</vt:lpstr>
      <vt:lpstr>Arial</vt:lpstr>
      <vt:lpstr>Calibri</vt:lpstr>
      <vt:lpstr>Office 佈景主題</vt:lpstr>
      <vt:lpstr>自我介紹</vt:lpstr>
      <vt:lpstr>大綱</vt:lpstr>
      <vt:lpstr>學歷</vt:lpstr>
      <vt:lpstr>經歷</vt:lpstr>
      <vt:lpstr>個人能力 – 電腦程式能力</vt:lpstr>
      <vt:lpstr>個人能力 – 電腦程式能力</vt:lpstr>
      <vt:lpstr>個人能力 – 語言與其他能力</vt:lpstr>
      <vt:lpstr>社團</vt:lpstr>
      <vt:lpstr>外部活動</vt:lpstr>
      <vt:lpstr>外部活動</vt:lpstr>
      <vt:lpstr>個性與興趣</vt:lpstr>
      <vt:lpstr>作品介紹</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自我介紹</dc:title>
  <dc:creator>Weber Huang</dc:creator>
  <cp:lastModifiedBy>Weber Huang</cp:lastModifiedBy>
  <cp:revision>78</cp:revision>
  <dcterms:created xsi:type="dcterms:W3CDTF">2019-03-28T06:10:15Z</dcterms:created>
  <dcterms:modified xsi:type="dcterms:W3CDTF">2019-09-23T06:10:25Z</dcterms:modified>
</cp:coreProperties>
</file>