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3" r:id="rId11"/>
    <p:sldId id="264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96F33-3CAD-412B-868E-34B488B7528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31EA63-C13B-4CDD-92CF-256493F16AC9}">
      <dgm:prSet/>
      <dgm:spPr/>
      <dgm:t>
        <a:bodyPr/>
        <a:lstStyle/>
        <a:p>
          <a:r>
            <a:rPr lang="en-US"/>
            <a:t>Data and Graphs</a:t>
          </a:r>
        </a:p>
      </dgm:t>
    </dgm:pt>
    <dgm:pt modelId="{81857A66-0241-4E1B-9D03-0C0B60DE5D3C}" type="parTrans" cxnId="{05CDFC68-FCA5-4DA4-B99E-668BF05382A7}">
      <dgm:prSet/>
      <dgm:spPr/>
      <dgm:t>
        <a:bodyPr/>
        <a:lstStyle/>
        <a:p>
          <a:endParaRPr lang="en-US"/>
        </a:p>
      </dgm:t>
    </dgm:pt>
    <dgm:pt modelId="{45C14158-3B6B-4380-92D5-737977480003}" type="sibTrans" cxnId="{05CDFC68-FCA5-4DA4-B99E-668BF05382A7}">
      <dgm:prSet/>
      <dgm:spPr/>
      <dgm:t>
        <a:bodyPr/>
        <a:lstStyle/>
        <a:p>
          <a:endParaRPr lang="en-US"/>
        </a:p>
      </dgm:t>
    </dgm:pt>
    <dgm:pt modelId="{FFF94186-2FCF-424C-A550-B7C51A09F2E0}">
      <dgm:prSet/>
      <dgm:spPr/>
      <dgm:t>
        <a:bodyPr/>
        <a:lstStyle/>
        <a:p>
          <a:r>
            <a:rPr lang="en-US"/>
            <a:t>Graph Layout Techniques</a:t>
          </a:r>
        </a:p>
      </dgm:t>
    </dgm:pt>
    <dgm:pt modelId="{DCC4AEEA-910D-464B-AB81-6CE1587A0230}" type="parTrans" cxnId="{7C4A800E-14C2-486B-A4C3-527FBCB6FC64}">
      <dgm:prSet/>
      <dgm:spPr/>
      <dgm:t>
        <a:bodyPr/>
        <a:lstStyle/>
        <a:p>
          <a:endParaRPr lang="en-US"/>
        </a:p>
      </dgm:t>
    </dgm:pt>
    <dgm:pt modelId="{1C584861-061C-47E6-A595-6CFF74D2EF82}" type="sibTrans" cxnId="{7C4A800E-14C2-486B-A4C3-527FBCB6FC64}">
      <dgm:prSet/>
      <dgm:spPr/>
      <dgm:t>
        <a:bodyPr/>
        <a:lstStyle/>
        <a:p>
          <a:endParaRPr lang="en-US"/>
        </a:p>
      </dgm:t>
    </dgm:pt>
    <dgm:pt modelId="{D74C4341-0847-487E-A84A-52C8607E179E}">
      <dgm:prSet/>
      <dgm:spPr/>
      <dgm:t>
        <a:bodyPr/>
        <a:lstStyle/>
        <a:p>
          <a:r>
            <a:rPr lang="en-US" dirty="0"/>
            <a:t>Force-directed Techniques</a:t>
          </a:r>
        </a:p>
      </dgm:t>
    </dgm:pt>
    <dgm:pt modelId="{B786E676-1C38-4EBB-9BCA-2FB854AFCE24}" type="parTrans" cxnId="{B486ED83-1173-4B2A-8D30-1E81B21ECA53}">
      <dgm:prSet/>
      <dgm:spPr/>
      <dgm:t>
        <a:bodyPr/>
        <a:lstStyle/>
        <a:p>
          <a:endParaRPr lang="en-US"/>
        </a:p>
      </dgm:t>
    </dgm:pt>
    <dgm:pt modelId="{169EB647-ECD4-42F8-BCE2-706E50432832}" type="sibTrans" cxnId="{B486ED83-1173-4B2A-8D30-1E81B21ECA53}">
      <dgm:prSet/>
      <dgm:spPr/>
      <dgm:t>
        <a:bodyPr/>
        <a:lstStyle/>
        <a:p>
          <a:endParaRPr lang="en-US"/>
        </a:p>
      </dgm:t>
    </dgm:pt>
    <dgm:pt modelId="{3F5E5289-5D3F-4E92-88F6-6BB7E49F2F9E}">
      <dgm:prSet/>
      <dgm:spPr/>
      <dgm:t>
        <a:bodyPr/>
        <a:lstStyle/>
        <a:p>
          <a:r>
            <a:rPr lang="en-US"/>
            <a:t>Multi-dimensional Scaling</a:t>
          </a:r>
        </a:p>
      </dgm:t>
    </dgm:pt>
    <dgm:pt modelId="{36E2F42F-2940-40F6-9BE7-A29C60EE6B32}" type="parTrans" cxnId="{3D30B1E4-9BF6-4FEB-A640-167D377389B4}">
      <dgm:prSet/>
      <dgm:spPr/>
      <dgm:t>
        <a:bodyPr/>
        <a:lstStyle/>
        <a:p>
          <a:endParaRPr lang="en-US"/>
        </a:p>
      </dgm:t>
    </dgm:pt>
    <dgm:pt modelId="{79F655EF-2541-4DCA-A67B-AFF96C1D49A5}" type="sibTrans" cxnId="{3D30B1E4-9BF6-4FEB-A640-167D377389B4}">
      <dgm:prSet/>
      <dgm:spPr/>
      <dgm:t>
        <a:bodyPr/>
        <a:lstStyle/>
        <a:p>
          <a:endParaRPr lang="en-US"/>
        </a:p>
      </dgm:t>
    </dgm:pt>
    <dgm:pt modelId="{819BDE2C-EE85-4810-9CCD-E9F661B206FA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The Pulling Under Constraints Model</a:t>
          </a:r>
        </a:p>
      </dgm:t>
    </dgm:pt>
    <dgm:pt modelId="{C2737149-4D36-4853-AE9F-B07875420FA1}" type="parTrans" cxnId="{F9D6BD6E-19E9-42D7-926D-5A198EC819FF}">
      <dgm:prSet/>
      <dgm:spPr/>
      <dgm:t>
        <a:bodyPr/>
        <a:lstStyle/>
        <a:p>
          <a:endParaRPr lang="en-US"/>
        </a:p>
      </dgm:t>
    </dgm:pt>
    <dgm:pt modelId="{E37C80B1-8896-470A-B5F0-9EA4E5782634}" type="sibTrans" cxnId="{F9D6BD6E-19E9-42D7-926D-5A198EC819FF}">
      <dgm:prSet/>
      <dgm:spPr/>
      <dgm:t>
        <a:bodyPr/>
        <a:lstStyle/>
        <a:p>
          <a:endParaRPr lang="en-US"/>
        </a:p>
      </dgm:t>
    </dgm:pt>
    <dgm:pt modelId="{2B23CD72-87C9-4734-8308-3EA7370B387F}">
      <dgm:prSet/>
      <dgm:spPr/>
      <dgm:t>
        <a:bodyPr/>
        <a:lstStyle/>
        <a:p>
          <a:r>
            <a:rPr lang="en-US" dirty="0"/>
            <a:t>Bipartite Graphs</a:t>
          </a:r>
        </a:p>
      </dgm:t>
    </dgm:pt>
    <dgm:pt modelId="{6277178D-2D6B-4945-B182-9543B4BA4882}" type="parTrans" cxnId="{2C4EC520-623E-4B19-8FA3-005713BA9D37}">
      <dgm:prSet/>
      <dgm:spPr/>
      <dgm:t>
        <a:bodyPr/>
        <a:lstStyle/>
        <a:p>
          <a:endParaRPr lang="en-US"/>
        </a:p>
      </dgm:t>
    </dgm:pt>
    <dgm:pt modelId="{AEA7408B-5D8F-4641-A913-3D4B000D8116}" type="sibTrans" cxnId="{2C4EC520-623E-4B19-8FA3-005713BA9D37}">
      <dgm:prSet/>
      <dgm:spPr/>
      <dgm:t>
        <a:bodyPr/>
        <a:lstStyle/>
        <a:p>
          <a:endParaRPr lang="en-US"/>
        </a:p>
      </dgm:t>
    </dgm:pt>
    <dgm:pt modelId="{8BD57720-7AFE-4CAE-8A27-605855E4254A}">
      <dgm:prSet/>
      <dgm:spPr/>
      <dgm:t>
        <a:bodyPr/>
        <a:lstStyle/>
        <a:p>
          <a:r>
            <a:rPr lang="en-US"/>
            <a:t>Discussion and Concluding Remarks</a:t>
          </a:r>
        </a:p>
      </dgm:t>
    </dgm:pt>
    <dgm:pt modelId="{0D8F4ECC-5E75-45DF-AE9A-E7E9B49CC38C}" type="parTrans" cxnId="{31E315AB-DD6E-4779-8487-14F0CF81168F}">
      <dgm:prSet/>
      <dgm:spPr/>
      <dgm:t>
        <a:bodyPr/>
        <a:lstStyle/>
        <a:p>
          <a:endParaRPr lang="en-US"/>
        </a:p>
      </dgm:t>
    </dgm:pt>
    <dgm:pt modelId="{CD6E5403-11FC-4B47-9885-AAD005347619}" type="sibTrans" cxnId="{31E315AB-DD6E-4779-8487-14F0CF81168F}">
      <dgm:prSet/>
      <dgm:spPr/>
      <dgm:t>
        <a:bodyPr/>
        <a:lstStyle/>
        <a:p>
          <a:endParaRPr lang="en-US"/>
        </a:p>
      </dgm:t>
    </dgm:pt>
    <dgm:pt modelId="{CE8AD443-4DD7-4322-805C-ABA25F20F884}" type="pres">
      <dgm:prSet presAssocID="{F0C96F33-3CAD-412B-868E-34B488B752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289C927-90F2-4F38-8C80-6321862332B5}" type="pres">
      <dgm:prSet presAssocID="{1231EA63-C13B-4CDD-92CF-256493F16AC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55F7E7-A34A-461A-A36A-94773E45FC63}" type="pres">
      <dgm:prSet presAssocID="{45C14158-3B6B-4380-92D5-737977480003}" presName="spacer" presStyleCnt="0"/>
      <dgm:spPr/>
    </dgm:pt>
    <dgm:pt modelId="{8ABE9EC5-CDD2-4003-B509-3C2D62C13F3B}" type="pres">
      <dgm:prSet presAssocID="{FFF94186-2FCF-424C-A550-B7C51A09F2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F6B279-2FD6-45BA-BEAF-85E5CF70C4FC}" type="pres">
      <dgm:prSet presAssocID="{FFF94186-2FCF-424C-A550-B7C51A09F2E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E5AD22-B67F-4078-AD0A-0CDADC81BE2A}" type="pres">
      <dgm:prSet presAssocID="{8BD57720-7AFE-4CAE-8A27-605855E4254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8B7C1C5-360C-48AC-A694-D01C1EF38E32}" type="presOf" srcId="{3F5E5289-5D3F-4E92-88F6-6BB7E49F2F9E}" destId="{F1F6B279-2FD6-45BA-BEAF-85E5CF70C4FC}" srcOrd="0" destOrd="1" presId="urn:microsoft.com/office/officeart/2005/8/layout/vList2"/>
    <dgm:cxn modelId="{05CDFC68-FCA5-4DA4-B99E-668BF05382A7}" srcId="{F0C96F33-3CAD-412B-868E-34B488B75284}" destId="{1231EA63-C13B-4CDD-92CF-256493F16AC9}" srcOrd="0" destOrd="0" parTransId="{81857A66-0241-4E1B-9D03-0C0B60DE5D3C}" sibTransId="{45C14158-3B6B-4380-92D5-737977480003}"/>
    <dgm:cxn modelId="{B486ED83-1173-4B2A-8D30-1E81B21ECA53}" srcId="{FFF94186-2FCF-424C-A550-B7C51A09F2E0}" destId="{D74C4341-0847-487E-A84A-52C8607E179E}" srcOrd="0" destOrd="0" parTransId="{B786E676-1C38-4EBB-9BCA-2FB854AFCE24}" sibTransId="{169EB647-ECD4-42F8-BCE2-706E50432832}"/>
    <dgm:cxn modelId="{F31BD2A6-7534-4007-BF6A-1A210651EA2C}" type="presOf" srcId="{819BDE2C-EE85-4810-9CCD-E9F661B206FA}" destId="{F1F6B279-2FD6-45BA-BEAF-85E5CF70C4FC}" srcOrd="0" destOrd="2" presId="urn:microsoft.com/office/officeart/2005/8/layout/vList2"/>
    <dgm:cxn modelId="{47FAFC7E-A4AF-42C3-93A3-A5AE8C710C60}" type="presOf" srcId="{FFF94186-2FCF-424C-A550-B7C51A09F2E0}" destId="{8ABE9EC5-CDD2-4003-B509-3C2D62C13F3B}" srcOrd="0" destOrd="0" presId="urn:microsoft.com/office/officeart/2005/8/layout/vList2"/>
    <dgm:cxn modelId="{F9D6BD6E-19E9-42D7-926D-5A198EC819FF}" srcId="{FFF94186-2FCF-424C-A550-B7C51A09F2E0}" destId="{819BDE2C-EE85-4810-9CCD-E9F661B206FA}" srcOrd="2" destOrd="0" parTransId="{C2737149-4D36-4853-AE9F-B07875420FA1}" sibTransId="{E37C80B1-8896-470A-B5F0-9EA4E5782634}"/>
    <dgm:cxn modelId="{67E34D91-333C-4E61-ABBF-D3D4058D1F2F}" type="presOf" srcId="{8BD57720-7AFE-4CAE-8A27-605855E4254A}" destId="{9EE5AD22-B67F-4078-AD0A-0CDADC81BE2A}" srcOrd="0" destOrd="0" presId="urn:microsoft.com/office/officeart/2005/8/layout/vList2"/>
    <dgm:cxn modelId="{5AF3AEAC-B3C4-4A04-BF1E-2FB916E7FE6A}" type="presOf" srcId="{2B23CD72-87C9-4734-8308-3EA7370B387F}" destId="{F1F6B279-2FD6-45BA-BEAF-85E5CF70C4FC}" srcOrd="0" destOrd="3" presId="urn:microsoft.com/office/officeart/2005/8/layout/vList2"/>
    <dgm:cxn modelId="{C12319FA-7153-415C-AE30-219428540095}" type="presOf" srcId="{1231EA63-C13B-4CDD-92CF-256493F16AC9}" destId="{A289C927-90F2-4F38-8C80-6321862332B5}" srcOrd="0" destOrd="0" presId="urn:microsoft.com/office/officeart/2005/8/layout/vList2"/>
    <dgm:cxn modelId="{7C4A800E-14C2-486B-A4C3-527FBCB6FC64}" srcId="{F0C96F33-3CAD-412B-868E-34B488B75284}" destId="{FFF94186-2FCF-424C-A550-B7C51A09F2E0}" srcOrd="1" destOrd="0" parTransId="{DCC4AEEA-910D-464B-AB81-6CE1587A0230}" sibTransId="{1C584861-061C-47E6-A595-6CFF74D2EF82}"/>
    <dgm:cxn modelId="{2C4EC520-623E-4B19-8FA3-005713BA9D37}" srcId="{FFF94186-2FCF-424C-A550-B7C51A09F2E0}" destId="{2B23CD72-87C9-4734-8308-3EA7370B387F}" srcOrd="3" destOrd="0" parTransId="{6277178D-2D6B-4945-B182-9543B4BA4882}" sibTransId="{AEA7408B-5D8F-4641-A913-3D4B000D8116}"/>
    <dgm:cxn modelId="{31E315AB-DD6E-4779-8487-14F0CF81168F}" srcId="{F0C96F33-3CAD-412B-868E-34B488B75284}" destId="{8BD57720-7AFE-4CAE-8A27-605855E4254A}" srcOrd="2" destOrd="0" parTransId="{0D8F4ECC-5E75-45DF-AE9A-E7E9B49CC38C}" sibTransId="{CD6E5403-11FC-4B47-9885-AAD005347619}"/>
    <dgm:cxn modelId="{3D30B1E4-9BF6-4FEB-A640-167D377389B4}" srcId="{FFF94186-2FCF-424C-A550-B7C51A09F2E0}" destId="{3F5E5289-5D3F-4E92-88F6-6BB7E49F2F9E}" srcOrd="1" destOrd="0" parTransId="{36E2F42F-2940-40F6-9BE7-A29C60EE6B32}" sibTransId="{79F655EF-2541-4DCA-A67B-AFF96C1D49A5}"/>
    <dgm:cxn modelId="{0D5B1B76-D139-4034-BA71-42275AD91401}" type="presOf" srcId="{F0C96F33-3CAD-412B-868E-34B488B75284}" destId="{CE8AD443-4DD7-4322-805C-ABA25F20F884}" srcOrd="0" destOrd="0" presId="urn:microsoft.com/office/officeart/2005/8/layout/vList2"/>
    <dgm:cxn modelId="{B687E6FA-FC08-407E-9908-9E7A5AEA3F41}" type="presOf" srcId="{D74C4341-0847-487E-A84A-52C8607E179E}" destId="{F1F6B279-2FD6-45BA-BEAF-85E5CF70C4FC}" srcOrd="0" destOrd="0" presId="urn:microsoft.com/office/officeart/2005/8/layout/vList2"/>
    <dgm:cxn modelId="{06020764-C1C1-46DB-8E0E-3E72FDCAA51B}" type="presParOf" srcId="{CE8AD443-4DD7-4322-805C-ABA25F20F884}" destId="{A289C927-90F2-4F38-8C80-6321862332B5}" srcOrd="0" destOrd="0" presId="urn:microsoft.com/office/officeart/2005/8/layout/vList2"/>
    <dgm:cxn modelId="{EE477368-219C-42C9-AE2C-C21D65D96A85}" type="presParOf" srcId="{CE8AD443-4DD7-4322-805C-ABA25F20F884}" destId="{1D55F7E7-A34A-461A-A36A-94773E45FC63}" srcOrd="1" destOrd="0" presId="urn:microsoft.com/office/officeart/2005/8/layout/vList2"/>
    <dgm:cxn modelId="{BB945EBA-7D39-48FA-B3E1-9258D72B939F}" type="presParOf" srcId="{CE8AD443-4DD7-4322-805C-ABA25F20F884}" destId="{8ABE9EC5-CDD2-4003-B509-3C2D62C13F3B}" srcOrd="2" destOrd="0" presId="urn:microsoft.com/office/officeart/2005/8/layout/vList2"/>
    <dgm:cxn modelId="{6090983B-2671-44B6-AB85-910EB128B9C4}" type="presParOf" srcId="{CE8AD443-4DD7-4322-805C-ABA25F20F884}" destId="{F1F6B279-2FD6-45BA-BEAF-85E5CF70C4FC}" srcOrd="3" destOrd="0" presId="urn:microsoft.com/office/officeart/2005/8/layout/vList2"/>
    <dgm:cxn modelId="{E2553E1D-56DF-494E-A2C3-A446952CCFF0}" type="presParOf" srcId="{CE8AD443-4DD7-4322-805C-ABA25F20F884}" destId="{9EE5AD22-B67F-4078-AD0A-0CDADC81BE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9C927-90F2-4F38-8C80-6321862332B5}">
      <dsp:nvSpPr>
        <dsp:cNvPr id="0" name=""/>
        <dsp:cNvSpPr/>
      </dsp:nvSpPr>
      <dsp:spPr>
        <a:xfrm>
          <a:off x="0" y="802827"/>
          <a:ext cx="6513603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Data and Graphs</a:t>
          </a:r>
        </a:p>
      </dsp:txBody>
      <dsp:txXfrm>
        <a:off x="38638" y="841465"/>
        <a:ext cx="6436327" cy="714229"/>
      </dsp:txXfrm>
    </dsp:sp>
    <dsp:sp modelId="{8ABE9EC5-CDD2-4003-B509-3C2D62C13F3B}">
      <dsp:nvSpPr>
        <dsp:cNvPr id="0" name=""/>
        <dsp:cNvSpPr/>
      </dsp:nvSpPr>
      <dsp:spPr>
        <a:xfrm>
          <a:off x="0" y="1689373"/>
          <a:ext cx="6513603" cy="7915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Graph Layout Techniques</a:t>
          </a:r>
        </a:p>
      </dsp:txBody>
      <dsp:txXfrm>
        <a:off x="38638" y="1728011"/>
        <a:ext cx="6436327" cy="714229"/>
      </dsp:txXfrm>
    </dsp:sp>
    <dsp:sp modelId="{F1F6B279-2FD6-45BA-BEAF-85E5CF70C4FC}">
      <dsp:nvSpPr>
        <dsp:cNvPr id="0" name=""/>
        <dsp:cNvSpPr/>
      </dsp:nvSpPr>
      <dsp:spPr>
        <a:xfrm>
          <a:off x="0" y="2480878"/>
          <a:ext cx="6513603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/>
            <a:t>Force-directed Techniques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/>
            <a:t>Multi-dimensional Scaling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solidFill>
                <a:srgbClr val="FF0000"/>
              </a:solidFill>
            </a:rPr>
            <a:t>The Pulling Under Constraints Model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/>
            <a:t>Bipartite Graphs</a:t>
          </a:r>
        </a:p>
      </dsp:txBody>
      <dsp:txXfrm>
        <a:off x="0" y="2480878"/>
        <a:ext cx="6513603" cy="1810215"/>
      </dsp:txXfrm>
    </dsp:sp>
    <dsp:sp modelId="{9EE5AD22-B67F-4078-AD0A-0CDADC81BE2A}">
      <dsp:nvSpPr>
        <dsp:cNvPr id="0" name=""/>
        <dsp:cNvSpPr/>
      </dsp:nvSpPr>
      <dsp:spPr>
        <a:xfrm>
          <a:off x="0" y="4291093"/>
          <a:ext cx="6513603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Discussion and Concluding Remarks</a:t>
          </a:r>
        </a:p>
      </dsp:txBody>
      <dsp:txXfrm>
        <a:off x="38638" y="4329731"/>
        <a:ext cx="6436327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512F-DA3E-47B7-BA34-BE4915767311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69EE8-A082-48B3-9099-5A6422D81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5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16A6-750B-48AA-9B73-665E064C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FDEFA-B460-4F17-BEA9-F54EC83F0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A2B8-08BD-4087-B7DD-8D4D471F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36AC-0424-4A0E-9AC8-392CA7113A54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9F23-D148-4FD5-A3EC-2DE0D653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4454-A10A-420C-ABBF-EF6873DD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8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5087-FC52-44FA-B7EE-D70EB61D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8FD98-CA14-4B9B-BE33-5DC4E29C9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EB2D-B39C-49F5-9214-441B453D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F5D8-1442-4C55-A926-C9EE178E476F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4FA0-22AF-4F83-8BA8-C486A34B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C103-821A-445E-B9A6-F2CE6CFB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A0CDB-EE9F-42A5-82B8-D530AEEA3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1ECBA-7B27-4FA6-89A4-CD2916218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A363-5455-4B7B-9139-68097479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1B1-54C4-4A45-AD75-A0EB6DF40B7D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9B99-2743-4788-B0B2-ADC29E75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AE9A-16C0-41FF-A42D-054E08FE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9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F5AC-5FFC-4864-B6DD-EE93339C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4C47-9BD3-4667-B268-3EF01CB5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CBC9-D11F-4903-A67A-EBF128AA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5E5-4D76-4BD8-9E42-720ECAE6FA58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CEEF-4193-4A9E-8009-29F9348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24BF-143E-48A6-AFB5-95A5C18F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B0A7-0E55-4590-8837-CE0E6753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B792-E904-47F5-96DC-5991E3C8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DACE-9DD3-4E5D-B1C1-F9312F46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C1C6-F9E5-4202-A48E-1C797E96C81C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E5789-D5DE-4F5E-A3F8-59F083F2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DCAD-FDDB-493F-B328-A59296C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6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6E99-CFED-49A6-81D9-A38FE871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82B3-F759-4225-B77F-2A6215302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8475A-55C4-4122-AF1C-9422AE871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C38E4-2106-44C7-A70D-FBD785C8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8737-7A30-4D9F-A262-5E73327AE05D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4C4AE-2AF7-4CC8-8046-AEC93184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55A14-79E0-4B6D-B068-E0253292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3333-A326-408D-B6EC-6D30D8C6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D8B4-6A50-4518-BA5C-0C822620B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72CC9-982E-492E-852A-3D3DE9C29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9AF17-5E89-4462-A200-E3C10119B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C9325-C2F3-47F6-9276-EF1993A32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81A54-18A1-4427-A3BF-B68CCFAF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68F5-E518-4D99-B07E-0D11613FFA74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D0106-52B6-4CF3-ABAE-B361ABE9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676EB-94C6-4A34-BE29-BAD21FD6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D33D-FBD6-49CB-BD57-A809E26B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10B61-9F77-4107-8BEA-4E11D1D7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8CFB-3A10-4CB3-91A6-4026D7C45AC2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56F6A-20BA-4F52-8FE9-9AFC5CA6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E4445-B96D-46B2-B44B-4DE133E2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3972B-C6C1-4A15-9028-A5E23852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40FD-D5B4-4807-98D1-094AFB378197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38A0F-1FCB-48CC-911B-A704203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685C1-9044-4F25-9A34-7F2D8DE4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8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7588-27B1-4531-BEED-D81A162F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D18A-BADA-4B34-BAB0-7B8D0AE5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8FEE-C89C-4900-87BD-E75437051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DDCC7-9B73-4331-A42D-BD506142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A3-02A9-4BF4-80DF-B0E88FEE420B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E6689-CE97-44D7-830F-7F6F6325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6F8DB-3781-478C-989D-E5473C2F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0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0632-2854-4C25-8C77-F66C77C5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FCE66-25F8-4C1D-9DCD-9B89CA59C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06621-50BC-42CC-BFBB-02262AA03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A0606-1EE0-4520-92CD-720D1E2B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407A-E2E6-4A64-9E01-C91219FCDF09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9992-C435-4554-9767-CCC93908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DCCCE-CC10-4040-A914-E1AA1996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3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8E1F6-5100-4165-9687-2FBE1685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815AA-B039-4E23-99CA-015507A6B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BF48-CA4C-49FD-8CB6-A4644BE4B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1907-0854-4C00-A7EA-7EC71AF16EAA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70440-5B9E-42BD-9527-35D513500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Graduate Institute of Data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3001-970D-47A7-BE06-585A64FBD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diagramm-icon-gesch%C3%A4ft-symbol-2008478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umenmagazine.blogspot.com/2012/01/tienes-una-idea.html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eb, object, black, dark&#10;&#10;Description automatically generated">
            <a:extLst>
              <a:ext uri="{FF2B5EF4-FFF2-40B4-BE49-F238E27FC236}">
                <a16:creationId xmlns:a16="http://schemas.microsoft.com/office/drawing/2014/main" id="{8AF82BE6-8D09-4DD0-B3A2-3904AC82F3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2504D-1CCC-4AFF-A922-F2A31280D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/>
              <a:t>Data Visualization Through Their Graph Representation</a:t>
            </a:r>
            <a:endParaRPr lang="zh-TW" alt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6A30D-61A5-4DCB-AE75-1D10205DD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/>
              <a:t>Weber, Huang</a:t>
            </a:r>
          </a:p>
          <a:p>
            <a:r>
              <a:rPr lang="en-US" altLang="zh-TW" sz="2000"/>
              <a:t>GIDS  TMU</a:t>
            </a:r>
            <a:endParaRPr lang="zh-TW" altLang="en-US" sz="20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DA69A-362B-419C-B5B6-E0EA9335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690CFA-E487-4D56-AAA9-135B9520BE09}" type="datetime1">
              <a:rPr lang="en-US" altLang="zh-TW" sz="1000" smtClean="0"/>
              <a:t>11/8/2019</a:t>
            </a:fld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21284-026B-41B9-B621-31EBBAE7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00" smtClean="0"/>
              <a:pPr>
                <a:spcAft>
                  <a:spcPts val="600"/>
                </a:spcAft>
              </a:pPr>
              <a:t>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7863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34C335-0940-42E8-BD21-FAAF4AE67728}"/>
              </a:ext>
            </a:extLst>
          </p:cNvPr>
          <p:cNvSpPr/>
          <p:nvPr/>
        </p:nvSpPr>
        <p:spPr>
          <a:xfrm>
            <a:off x="0" y="0"/>
            <a:ext cx="29704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1E55-55FA-48A6-A572-28256F8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513" y="609600"/>
            <a:ext cx="8205044" cy="97045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b="1" dirty="0" smtClean="0">
                <a:latin typeface="+mn-lt"/>
              </a:rPr>
              <a:t>Force-directed Techniques</a:t>
            </a:r>
            <a:endParaRPr lang="zh-TW" altLang="en-US" sz="4400" b="1" dirty="0"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44" y="1678863"/>
            <a:ext cx="4798381" cy="40592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25D-E23E-4574-A286-621B86D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8C7-F768-4B90-82AD-ACC16DD83F5C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1CC1-3560-4032-8FDF-1B53A59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F7B7-B965-4257-AB74-BD4436C3DFBF}"/>
              </a:ext>
            </a:extLst>
          </p:cNvPr>
          <p:cNvSpPr txBox="1"/>
          <p:nvPr/>
        </p:nvSpPr>
        <p:spPr>
          <a:xfrm>
            <a:off x="76199" y="798286"/>
            <a:ext cx="271417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Data and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Graph Layout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Force-directed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Multi-dimensional Scaling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The Pulling Under Constraints Model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Bipartite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Discussion and Concluding Remarks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6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34C335-0940-42E8-BD21-FAAF4AE67728}"/>
              </a:ext>
            </a:extLst>
          </p:cNvPr>
          <p:cNvSpPr/>
          <p:nvPr/>
        </p:nvSpPr>
        <p:spPr>
          <a:xfrm>
            <a:off x="0" y="0"/>
            <a:ext cx="29704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1E55-55FA-48A6-A572-28256F8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513" y="609600"/>
            <a:ext cx="8205044" cy="970450"/>
          </a:xfrm>
        </p:spPr>
        <p:txBody>
          <a:bodyPr/>
          <a:lstStyle/>
          <a:p>
            <a:r>
              <a:rPr lang="en-US" b="1" dirty="0"/>
              <a:t>Multidimensional Scaling 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4A9A-DDDE-48F3-81EE-2B8D982B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513" y="1732449"/>
            <a:ext cx="8205043" cy="405875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25D-E23E-4574-A286-621B86D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EB79-F101-44EB-B581-AA6C4B4D7CE8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1CC1-3560-4032-8FDF-1B53A59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F7B7-B965-4257-AB74-BD4436C3DFBF}"/>
              </a:ext>
            </a:extLst>
          </p:cNvPr>
          <p:cNvSpPr txBox="1"/>
          <p:nvPr/>
        </p:nvSpPr>
        <p:spPr>
          <a:xfrm>
            <a:off x="76199" y="798286"/>
            <a:ext cx="271417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Data and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Graph Layout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Force-directed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Multi-dimensional Scaling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The Pulling Under Constraints Model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Bipartite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Discussion and Concluding Remarks</a:t>
            </a:r>
          </a:p>
          <a:p>
            <a:endParaRPr lang="zh-TW" altLang="en-US" dirty="0"/>
          </a:p>
        </p:txBody>
      </p:sp>
      <p:pic>
        <p:nvPicPr>
          <p:cNvPr id="9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83" y="1580051"/>
            <a:ext cx="3656881" cy="275034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02" y="1580050"/>
            <a:ext cx="3434716" cy="265695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36" y="4330395"/>
            <a:ext cx="2955255" cy="23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34C335-0940-42E8-BD21-FAAF4AE67728}"/>
              </a:ext>
            </a:extLst>
          </p:cNvPr>
          <p:cNvSpPr/>
          <p:nvPr/>
        </p:nvSpPr>
        <p:spPr>
          <a:xfrm>
            <a:off x="0" y="0"/>
            <a:ext cx="29704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1E55-55FA-48A6-A572-28256F8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513" y="609600"/>
            <a:ext cx="8205044" cy="970450"/>
          </a:xfrm>
        </p:spPr>
        <p:txBody>
          <a:bodyPr/>
          <a:lstStyle/>
          <a:p>
            <a:r>
              <a:rPr lang="en-US" b="1" dirty="0" smtClean="0"/>
              <a:t>Bipartite Graphs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63" y="1731963"/>
            <a:ext cx="4059237" cy="40592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25D-E23E-4574-A286-621B86D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EB79-F101-44EB-B581-AA6C4B4D7CE8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1CC1-3560-4032-8FDF-1B53A59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F7B7-B965-4257-AB74-BD4436C3DFBF}"/>
              </a:ext>
            </a:extLst>
          </p:cNvPr>
          <p:cNvSpPr txBox="1"/>
          <p:nvPr/>
        </p:nvSpPr>
        <p:spPr>
          <a:xfrm>
            <a:off x="76199" y="798286"/>
            <a:ext cx="271417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Data and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Graph Layout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Force-directed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Multi-dimensional Scaling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The Pulling Under Constraints Model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Bipartite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Discussion and Concluding Remarks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3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34C335-0940-42E8-BD21-FAAF4AE67728}"/>
              </a:ext>
            </a:extLst>
          </p:cNvPr>
          <p:cNvSpPr/>
          <p:nvPr/>
        </p:nvSpPr>
        <p:spPr>
          <a:xfrm>
            <a:off x="0" y="0"/>
            <a:ext cx="29704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1E55-55FA-48A6-A572-28256F8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513" y="609600"/>
            <a:ext cx="8205044" cy="970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Discussion and Concluding Remarks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4A9A-DDDE-48F3-81EE-2B8D982B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513" y="1732449"/>
            <a:ext cx="8205043" cy="4058751"/>
          </a:xfrm>
        </p:spPr>
        <p:txBody>
          <a:bodyPr/>
          <a:lstStyle/>
          <a:p>
            <a:r>
              <a:rPr lang="en-US" altLang="zh-TW" dirty="0"/>
              <a:t>In this </a:t>
            </a:r>
            <a:r>
              <a:rPr lang="en-US" altLang="zh-TW" dirty="0" smtClean="0"/>
              <a:t>paper 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problem of data visualization through layouts of their graph representations is considered.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mathematical framework for graph drawing based on force-directed techniques is introduced, and several connections to well-known multivariate analysis techniques such as multidimensional scaling, correspondence, and multiple correspondence analysis are </a:t>
            </a:r>
            <a:r>
              <a:rPr lang="en-US" altLang="zh-TW" dirty="0" smtClean="0"/>
              <a:t>made.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25D-E23E-4574-A286-621B86D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EB79-F101-44EB-B581-AA6C4B4D7CE8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1CC1-3560-4032-8FDF-1B53A59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F7B7-B965-4257-AB74-BD4436C3DFBF}"/>
              </a:ext>
            </a:extLst>
          </p:cNvPr>
          <p:cNvSpPr txBox="1"/>
          <p:nvPr/>
        </p:nvSpPr>
        <p:spPr>
          <a:xfrm>
            <a:off x="76199" y="798286"/>
            <a:ext cx="271417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Data and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Graph Layout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Force-directed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Multi-dimensional Scaling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The Pulling Under Constraints Model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Bipartite Graphs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Discussion and Concluding Remarks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1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91946"/>
            <a:ext cx="10515600" cy="1325563"/>
          </a:xfrm>
        </p:spPr>
        <p:txBody>
          <a:bodyPr/>
          <a:lstStyle/>
          <a:p>
            <a:r>
              <a:rPr lang="en-US" b="1" dirty="0" smtClean="0"/>
              <a:t>Thanks for listening !!</a:t>
            </a:r>
            <a:endParaRPr 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5E5-4D76-4BD8-9E42-720ECAE6FA58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6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CC5B8-8586-49CA-9B36-628F5688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sz="4400">
                <a:solidFill>
                  <a:schemeClr val="accent1"/>
                </a:solidFill>
              </a:rPr>
              <a:t>Summary</a:t>
            </a:r>
            <a:endParaRPr lang="zh-TW" altLang="en-US" sz="4400">
              <a:solidFill>
                <a:schemeClr val="accent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316A-5639-4D4B-AF9C-40D7C35F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TW" sz="2200" dirty="0" smtClean="0"/>
              <a:t>Visual </a:t>
            </a:r>
            <a:r>
              <a:rPr lang="en-US" altLang="zh-TW" sz="2200" dirty="0"/>
              <a:t>data mining techniques have proven to be of particularly high value in exploratory data analysis, as indicated by there search in this area.</a:t>
            </a:r>
          </a:p>
          <a:p>
            <a:r>
              <a:rPr lang="en-US" altLang="zh-TW" sz="2200" dirty="0"/>
              <a:t>In this chapter, we focus on the visual exploration of data through their graph representations. </a:t>
            </a:r>
            <a:endParaRPr lang="zh-TW" alt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6788-C76F-4781-81E2-16571A44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2336BED-779A-4D86-8D78-D3D74C5E24B4}" type="datetime1">
              <a:rPr lang="en-US" altLang="zh-TW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11/8/2019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1F92-529B-41ED-A3BB-8B4A6E0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188CB-1A40-4A28-86E9-27302D49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TW" sz="4400">
                <a:solidFill>
                  <a:srgbClr val="FFFFFF"/>
                </a:solidFill>
              </a:rPr>
              <a:t>Outline</a:t>
            </a:r>
            <a:endParaRPr lang="zh-TW" altLang="en-US" sz="44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6EE-51CE-4A03-BA91-360C9B3D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1D69745-4EA3-4D1C-A3C2-03994A37584D}" type="datetime1">
              <a:rPr lang="en-US" altLang="zh-TW" sz="12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11/8/2019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4559-4266-4CCA-924F-0C3066B4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50A033F-A0BB-4380-917A-283DB73B1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1400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1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34C335-0940-42E8-BD21-FAAF4AE67728}"/>
              </a:ext>
            </a:extLst>
          </p:cNvPr>
          <p:cNvSpPr/>
          <p:nvPr/>
        </p:nvSpPr>
        <p:spPr>
          <a:xfrm>
            <a:off x="0" y="0"/>
            <a:ext cx="29704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1E55-55FA-48A6-A572-28256F8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513" y="609600"/>
            <a:ext cx="8205044" cy="970450"/>
          </a:xfrm>
        </p:spPr>
        <p:txBody>
          <a:bodyPr>
            <a:noAutofit/>
          </a:bodyPr>
          <a:lstStyle/>
          <a:p>
            <a:r>
              <a:rPr lang="en-US" sz="3200" b="1" dirty="0"/>
              <a:t>Graphs are useful entities since they can represent relationships between sets of objects</a:t>
            </a:r>
            <a:endParaRPr lang="zh-TW" altLang="en-US" sz="3200" b="1" dirty="0"/>
          </a:p>
        </p:txBody>
      </p:sp>
      <p:pic>
        <p:nvPicPr>
          <p:cNvPr id="10" name="Content Placeholder 9" descr="A close up of a building&#10;&#10;Description automatically generated">
            <a:extLst>
              <a:ext uri="{FF2B5EF4-FFF2-40B4-BE49-F238E27FC236}">
                <a16:creationId xmlns:a16="http://schemas.microsoft.com/office/drawing/2014/main" id="{EC9C1C02-A0F4-4F46-9AE5-FBBEDE4B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300301" y="3619289"/>
            <a:ext cx="697821" cy="6978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25D-E23E-4574-A286-621B86D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8B86-AEF2-41BD-9AC8-BEAFB41E6391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1CC1-3560-4032-8FDF-1B53A59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F7B7-B965-4257-AB74-BD4436C3DFBF}"/>
              </a:ext>
            </a:extLst>
          </p:cNvPr>
          <p:cNvSpPr txBox="1"/>
          <p:nvPr/>
        </p:nvSpPr>
        <p:spPr>
          <a:xfrm>
            <a:off x="76199" y="798286"/>
            <a:ext cx="271417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Data and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Graph Layout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Force-directed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Multi-dimensional Scaling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The Pulling Under Constraints Model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Bipartite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Discussion and Concluding Remarks</a:t>
            </a:r>
          </a:p>
          <a:p>
            <a:endParaRPr lang="zh-TW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DF086-37FD-4D62-B996-938EEAF9846B}"/>
              </a:ext>
            </a:extLst>
          </p:cNvPr>
          <p:cNvSpPr txBox="1"/>
          <p:nvPr/>
        </p:nvSpPr>
        <p:spPr>
          <a:xfrm>
            <a:off x="3766457" y="2249714"/>
            <a:ext cx="9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Object</a:t>
            </a:r>
            <a:endParaRPr lang="zh-TW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6FEF09-132A-4DD0-A1CB-20BDBF0E2632}"/>
              </a:ext>
            </a:extLst>
          </p:cNvPr>
          <p:cNvSpPr txBox="1"/>
          <p:nvPr/>
        </p:nvSpPr>
        <p:spPr>
          <a:xfrm>
            <a:off x="3766457" y="3059668"/>
            <a:ext cx="9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Object</a:t>
            </a:r>
            <a:endParaRPr lang="zh-TW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435CA-56E3-4236-AD08-8D27B4F18B9D}"/>
              </a:ext>
            </a:extLst>
          </p:cNvPr>
          <p:cNvSpPr txBox="1"/>
          <p:nvPr/>
        </p:nvSpPr>
        <p:spPr>
          <a:xfrm>
            <a:off x="8744857" y="2249714"/>
            <a:ext cx="9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Object</a:t>
            </a:r>
            <a:endParaRPr lang="zh-TW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37CFD-5E24-46DD-A5BB-68122E1993AC}"/>
              </a:ext>
            </a:extLst>
          </p:cNvPr>
          <p:cNvSpPr txBox="1"/>
          <p:nvPr/>
        </p:nvSpPr>
        <p:spPr>
          <a:xfrm>
            <a:off x="8744857" y="3074182"/>
            <a:ext cx="9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Object</a:t>
            </a:r>
            <a:endParaRPr lang="zh-TW" altLang="en-US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ECC5CBC-F55E-4598-8218-3FE2AC5E258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760686" y="2434380"/>
            <a:ext cx="1565827" cy="15338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0558EFD-E249-4513-93C7-AC7100C71B2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60686" y="3244334"/>
            <a:ext cx="1487714" cy="7238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C5BC2A2-F239-4964-806D-06BE2D38D4F9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 flipV="1">
            <a:off x="6998123" y="2434380"/>
            <a:ext cx="1746735" cy="1533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C2D35FD-7B62-4473-AB2C-3439B2E7463A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 flipV="1">
            <a:off x="6998123" y="2434380"/>
            <a:ext cx="1746735" cy="1533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2505A11-2D38-4FFA-BF63-408EFF2E507C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rot="10800000" flipV="1">
            <a:off x="6998123" y="3258848"/>
            <a:ext cx="1746735" cy="709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Down 39">
            <a:extLst>
              <a:ext uri="{FF2B5EF4-FFF2-40B4-BE49-F238E27FC236}">
                <a16:creationId xmlns:a16="http://schemas.microsoft.com/office/drawing/2014/main" id="{1CD0E19C-85DA-4960-9C09-4E13A43F5746}"/>
              </a:ext>
            </a:extLst>
          </p:cNvPr>
          <p:cNvSpPr/>
          <p:nvPr/>
        </p:nvSpPr>
        <p:spPr>
          <a:xfrm>
            <a:off x="6551240" y="4513943"/>
            <a:ext cx="195942" cy="595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9A5DF9E8-C42D-45F5-90D9-C2420A8EE1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l="8314" t="1192" r="6840" b="1424"/>
          <a:stretch/>
        </p:blipFill>
        <p:spPr>
          <a:xfrm>
            <a:off x="5971740" y="5260779"/>
            <a:ext cx="1354941" cy="12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34C335-0940-42E8-BD21-FAAF4AE67728}"/>
              </a:ext>
            </a:extLst>
          </p:cNvPr>
          <p:cNvSpPr/>
          <p:nvPr/>
        </p:nvSpPr>
        <p:spPr>
          <a:xfrm>
            <a:off x="0" y="0"/>
            <a:ext cx="29704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1E55-55FA-48A6-A572-28256F8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513" y="609600"/>
            <a:ext cx="8205044" cy="97045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Example(1/3) P</a:t>
            </a:r>
            <a:r>
              <a:rPr lang="en-US" sz="3600" b="1" dirty="0" smtClean="0"/>
              <a:t>rotein </a:t>
            </a:r>
            <a:r>
              <a:rPr lang="en-US" sz="3600" b="1" dirty="0"/>
              <a:t>interaction network</a:t>
            </a:r>
            <a:endParaRPr lang="zh-TW" alt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25D-E23E-4574-A286-621B86D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8B86-AEF2-41BD-9AC8-BEAFB41E6391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1CC1-3560-4032-8FDF-1B53A59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F7B7-B965-4257-AB74-BD4436C3DFBF}"/>
              </a:ext>
            </a:extLst>
          </p:cNvPr>
          <p:cNvSpPr txBox="1"/>
          <p:nvPr/>
        </p:nvSpPr>
        <p:spPr>
          <a:xfrm>
            <a:off x="76199" y="798286"/>
            <a:ext cx="271417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Data and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Graph Layout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Force-directed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Multi-dimensional Scaling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The Pulling Under Constraints Model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Bipartite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Discussion and Concluding Remarks</a:t>
            </a:r>
          </a:p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99" y="1654175"/>
            <a:ext cx="5515389" cy="4351338"/>
          </a:xfrm>
        </p:spPr>
      </p:pic>
    </p:spTree>
    <p:extLst>
      <p:ext uri="{BB962C8B-B14F-4D97-AF65-F5344CB8AC3E}">
        <p14:creationId xmlns:p14="http://schemas.microsoft.com/office/powerpoint/2010/main" val="14604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34C335-0940-42E8-BD21-FAAF4AE67728}"/>
              </a:ext>
            </a:extLst>
          </p:cNvPr>
          <p:cNvSpPr/>
          <p:nvPr/>
        </p:nvSpPr>
        <p:spPr>
          <a:xfrm>
            <a:off x="0" y="0"/>
            <a:ext cx="29704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1E55-55FA-48A6-A572-28256F8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513" y="609600"/>
            <a:ext cx="8205044" cy="970450"/>
          </a:xfrm>
        </p:spPr>
        <p:txBody>
          <a:bodyPr/>
          <a:lstStyle/>
          <a:p>
            <a:r>
              <a:rPr lang="en-US" altLang="zh-TW" b="1" dirty="0" smtClean="0"/>
              <a:t>Example(2/3) C</a:t>
            </a:r>
            <a:r>
              <a:rPr lang="en-US" b="1" dirty="0" smtClean="0"/>
              <a:t>ontingency </a:t>
            </a:r>
            <a:r>
              <a:rPr lang="en-US" b="1" dirty="0"/>
              <a:t>table</a:t>
            </a:r>
            <a:endParaRPr lang="zh-TW" altLang="en-US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10" y="1580050"/>
            <a:ext cx="6000069" cy="151138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25D-E23E-4574-A286-621B86D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9356-4542-4ABA-8A7E-BF0E342717E4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1CC1-3560-4032-8FDF-1B53A59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F7B7-B965-4257-AB74-BD4436C3DFBF}"/>
              </a:ext>
            </a:extLst>
          </p:cNvPr>
          <p:cNvSpPr txBox="1"/>
          <p:nvPr/>
        </p:nvSpPr>
        <p:spPr>
          <a:xfrm>
            <a:off x="76199" y="798286"/>
            <a:ext cx="271417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Data and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Graph Layout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Force-directed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Multi-dimensional Scaling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The Pulling Under Constraints Model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Bipartite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Discussion and Concluding Remarks</a:t>
            </a:r>
          </a:p>
          <a:p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20" y="3139740"/>
            <a:ext cx="5563247" cy="32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34C335-0940-42E8-BD21-FAAF4AE67728}"/>
              </a:ext>
            </a:extLst>
          </p:cNvPr>
          <p:cNvSpPr/>
          <p:nvPr/>
        </p:nvSpPr>
        <p:spPr>
          <a:xfrm>
            <a:off x="0" y="0"/>
            <a:ext cx="29704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1E55-55FA-48A6-A572-28256F8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513" y="609600"/>
            <a:ext cx="8205044" cy="970450"/>
          </a:xfrm>
        </p:spPr>
        <p:txBody>
          <a:bodyPr/>
          <a:lstStyle/>
          <a:p>
            <a:r>
              <a:rPr lang="en-US" altLang="zh-TW" b="1" dirty="0" smtClean="0"/>
              <a:t>Example(3/3) C</a:t>
            </a:r>
            <a:r>
              <a:rPr lang="en-US" b="1" dirty="0" smtClean="0"/>
              <a:t>orrelation </a:t>
            </a:r>
            <a:r>
              <a:rPr lang="en-US" b="1" dirty="0"/>
              <a:t>matrix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73" y="1731963"/>
            <a:ext cx="5244617" cy="40592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25D-E23E-4574-A286-621B86D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C22B-B36C-4A50-A14F-AB5194F01234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1CC1-3560-4032-8FDF-1B53A59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F7B7-B965-4257-AB74-BD4436C3DFBF}"/>
              </a:ext>
            </a:extLst>
          </p:cNvPr>
          <p:cNvSpPr txBox="1"/>
          <p:nvPr/>
        </p:nvSpPr>
        <p:spPr>
          <a:xfrm>
            <a:off x="76199" y="798286"/>
            <a:ext cx="271417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Data and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Graph Layout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Force-directed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Multi-dimensional Scaling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The Pulling Under Constraints Model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Bipartite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Discussion and Concluding Remarks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81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34C335-0940-42E8-BD21-FAAF4AE67728}"/>
              </a:ext>
            </a:extLst>
          </p:cNvPr>
          <p:cNvSpPr/>
          <p:nvPr/>
        </p:nvSpPr>
        <p:spPr>
          <a:xfrm>
            <a:off x="0" y="0"/>
            <a:ext cx="29704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1E55-55FA-48A6-A572-28256F8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513" y="609600"/>
            <a:ext cx="8205044" cy="9704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Graph drawing/layout identification and rules (1/2)</a:t>
            </a:r>
            <a:endParaRPr lang="zh-TW" alt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4A9A-DDDE-48F3-81EE-2B8D982B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513" y="1732449"/>
            <a:ext cx="8205043" cy="4058751"/>
          </a:xfrm>
        </p:spPr>
        <p:txBody>
          <a:bodyPr/>
          <a:lstStyle/>
          <a:p>
            <a:r>
              <a:rPr lang="en-US" dirty="0" smtClean="0"/>
              <a:t>Given a set of nodes connected by a set of edges, identify the positions of the nodes in some space and calculate the curves that connect them.</a:t>
            </a:r>
          </a:p>
          <a:p>
            <a:r>
              <a:rPr lang="en-US" dirty="0" smtClean="0"/>
              <a:t>Many </a:t>
            </a:r>
            <a:r>
              <a:rPr lang="en-US" dirty="0"/>
              <a:t>layout algorithms are based on a set of </a:t>
            </a:r>
            <a:r>
              <a:rPr lang="en-US" b="1" u="sng" dirty="0"/>
              <a:t>aesthetic rules </a:t>
            </a:r>
            <a:r>
              <a:rPr lang="en-US" dirty="0"/>
              <a:t>that the drawing needs to adhere </a:t>
            </a:r>
            <a:r>
              <a:rPr lang="en-US" dirty="0" smtClean="0"/>
              <a:t>to :</a:t>
            </a:r>
          </a:p>
          <a:p>
            <a:pPr lvl="1"/>
            <a:r>
              <a:rPr lang="en-US" dirty="0" smtClean="0"/>
              <a:t>Nodes </a:t>
            </a:r>
            <a:r>
              <a:rPr lang="en-US" dirty="0"/>
              <a:t>and edges must be evenly </a:t>
            </a:r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Edges </a:t>
            </a:r>
            <a:r>
              <a:rPr lang="en-US" dirty="0"/>
              <a:t>should have similar </a:t>
            </a:r>
            <a:r>
              <a:rPr lang="en-US" dirty="0" smtClean="0"/>
              <a:t>lengths</a:t>
            </a:r>
          </a:p>
          <a:p>
            <a:pPr lvl="1"/>
            <a:r>
              <a:rPr lang="en-US" dirty="0" smtClean="0"/>
              <a:t>Edge </a:t>
            </a:r>
            <a:r>
              <a:rPr lang="en-US" dirty="0"/>
              <a:t>crossings must be kept to a minimum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25D-E23E-4574-A286-621B86D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CC28-12AB-4194-B8FD-AFD214EF170E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1CC1-3560-4032-8FDF-1B53A59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F7B7-B965-4257-AB74-BD4436C3DFBF}"/>
              </a:ext>
            </a:extLst>
          </p:cNvPr>
          <p:cNvSpPr txBox="1"/>
          <p:nvPr/>
        </p:nvSpPr>
        <p:spPr>
          <a:xfrm>
            <a:off x="76199" y="798286"/>
            <a:ext cx="271417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Data and Graphs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Graph Layout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Force-directed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Multi-dimensional Scaling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The Pulling Under Constraints Model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Bipartite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Discussion and Concluding Remarks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21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34C335-0940-42E8-BD21-FAAF4AE67728}"/>
              </a:ext>
            </a:extLst>
          </p:cNvPr>
          <p:cNvSpPr/>
          <p:nvPr/>
        </p:nvSpPr>
        <p:spPr>
          <a:xfrm>
            <a:off x="0" y="0"/>
            <a:ext cx="29704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1E55-55FA-48A6-A572-28256F8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513" y="609600"/>
            <a:ext cx="8205044" cy="970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Graph drawing/layout identification and rules </a:t>
            </a:r>
            <a:r>
              <a:rPr lang="en-US" b="1" dirty="0" smtClean="0"/>
              <a:t>(2/2</a:t>
            </a:r>
            <a:r>
              <a:rPr lang="en-US" b="1" dirty="0"/>
              <a:t>)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4A9A-DDDE-48F3-81EE-2B8D982B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513" y="1732449"/>
            <a:ext cx="8205043" cy="405875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Represent the edges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Rp</a:t>
            </a:r>
            <a:r>
              <a:rPr lang="en-US" altLang="zh-TW" dirty="0" smtClean="0"/>
              <a:t> 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vertices</a:t>
            </a:r>
            <a:r>
              <a:rPr lang="zh-TW" altLang="en-US" dirty="0" smtClean="0"/>
              <a:t>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connecting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points.</a:t>
            </a:r>
          </a:p>
          <a:p>
            <a:pPr lvl="1"/>
            <a:r>
              <a:rPr lang="en-US" altLang="zh-TW" dirty="0" smtClean="0"/>
              <a:t>metric or embedding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25D-E23E-4574-A286-621B86D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CC28-12AB-4194-B8FD-AFD214EF170E}" type="datetime1">
              <a:rPr lang="en-US" altLang="zh-TW" smtClean="0"/>
              <a:t>11/8/2019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1CC1-3560-4032-8FDF-1B53A59E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F7B7-B965-4257-AB74-BD4436C3DFBF}"/>
              </a:ext>
            </a:extLst>
          </p:cNvPr>
          <p:cNvSpPr txBox="1"/>
          <p:nvPr/>
        </p:nvSpPr>
        <p:spPr>
          <a:xfrm>
            <a:off x="76199" y="798286"/>
            <a:ext cx="271417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Data and Graphs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Graph Layout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Force-directed Techniques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Multi-dimensional Scaling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The Pulling Under Constraints Model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Bipartite Graphs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Discussion and Concluding Remarks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07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517</Words>
  <Application>Microsoft Office PowerPoint</Application>
  <PresentationFormat>寬螢幕</PresentationFormat>
  <Paragraphs>137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新細明體</vt:lpstr>
      <vt:lpstr>Arial</vt:lpstr>
      <vt:lpstr>Calibri</vt:lpstr>
      <vt:lpstr>Office Theme</vt:lpstr>
      <vt:lpstr>Data Visualization Through Their Graph Representation</vt:lpstr>
      <vt:lpstr>Summary</vt:lpstr>
      <vt:lpstr>Outline</vt:lpstr>
      <vt:lpstr>Graphs are useful entities since they can represent relationships between sets of objects</vt:lpstr>
      <vt:lpstr>Example(1/3) Protein interaction network</vt:lpstr>
      <vt:lpstr>Example(2/3) Contingency table</vt:lpstr>
      <vt:lpstr>Example(3/3) Correlation matrix</vt:lpstr>
      <vt:lpstr>Graph drawing/layout identification and rules (1/2)</vt:lpstr>
      <vt:lpstr>Graph drawing/layout identification and rules (2/2)</vt:lpstr>
      <vt:lpstr>Force-directed Techniques</vt:lpstr>
      <vt:lpstr>Multidimensional Scaling </vt:lpstr>
      <vt:lpstr>Bipartite Graphs</vt:lpstr>
      <vt:lpstr>Discussion and Concluding Remarks</vt:lpstr>
      <vt:lpstr>Thanks for listening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Through Their Graph Representation</dc:title>
  <dc:creator>Weber Huang</dc:creator>
  <cp:lastModifiedBy>Weber Huang</cp:lastModifiedBy>
  <cp:revision>36</cp:revision>
  <dcterms:created xsi:type="dcterms:W3CDTF">2019-10-28T06:42:10Z</dcterms:created>
  <dcterms:modified xsi:type="dcterms:W3CDTF">2019-11-08T05:13:55Z</dcterms:modified>
</cp:coreProperties>
</file>