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57" r:id="rId4"/>
    <p:sldId id="272" r:id="rId5"/>
    <p:sldId id="268" r:id="rId6"/>
    <p:sldId id="269" r:id="rId7"/>
    <p:sldId id="266" r:id="rId8"/>
    <p:sldId id="267" r:id="rId9"/>
    <p:sldId id="260" r:id="rId10"/>
    <p:sldId id="270" r:id="rId11"/>
    <p:sldId id="271" r:id="rId12"/>
    <p:sldId id="273" r:id="rId13"/>
    <p:sldId id="261" r:id="rId14"/>
    <p:sldId id="262" r:id="rId15"/>
    <p:sldId id="274" r:id="rId16"/>
    <p:sldId id="275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27FFC-FAD9-49EC-AFB9-FA80C9210F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40EC88-A0AE-407F-AFCE-40B907EC1331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2400" b="1" dirty="0" smtClean="0"/>
            <a:t>BOW</a:t>
          </a:r>
          <a:r>
            <a:rPr lang="zh-TW" altLang="en-US" sz="2400" b="1" dirty="0" smtClean="0"/>
            <a:t> </a:t>
          </a:r>
          <a:r>
            <a:rPr lang="en-US" altLang="zh-TW" sz="2400" b="1" dirty="0" smtClean="0"/>
            <a:t>encoder with </a:t>
          </a:r>
          <a:r>
            <a:rPr lang="en-US" sz="2400" b="1" i="0" dirty="0" smtClean="0"/>
            <a:t>COS similarity</a:t>
          </a:r>
          <a:endParaRPr lang="zh-TW" altLang="en-US" sz="2400" b="1" dirty="0"/>
        </a:p>
      </dgm:t>
    </dgm:pt>
    <dgm:pt modelId="{6E736BE0-4139-442F-A29C-A8C983DD26CE}" type="parTrans" cxnId="{8F6512F7-E91E-45F8-9808-7979864A1290}">
      <dgm:prSet/>
      <dgm:spPr/>
      <dgm:t>
        <a:bodyPr/>
        <a:lstStyle/>
        <a:p>
          <a:endParaRPr lang="zh-TW" altLang="en-US"/>
        </a:p>
      </dgm:t>
    </dgm:pt>
    <dgm:pt modelId="{FB3B6D7D-8631-41B7-9C12-C0456CFC56FA}" type="sibTrans" cxnId="{8F6512F7-E91E-45F8-9808-7979864A1290}">
      <dgm:prSet/>
      <dgm:spPr/>
      <dgm:t>
        <a:bodyPr/>
        <a:lstStyle/>
        <a:p>
          <a:endParaRPr lang="zh-TW" altLang="en-US"/>
        </a:p>
      </dgm:t>
    </dgm:pt>
    <dgm:pt modelId="{321D0E2E-D2BF-4FF9-AE5E-02B6F14AFA6D}">
      <dgm:prSet phldrT="[文字]" custT="1"/>
      <dgm:spPr/>
      <dgm:t>
        <a:bodyPr/>
        <a:lstStyle/>
        <a:p>
          <a:r>
            <a:rPr lang="en-US" altLang="zh-TW" sz="2000" dirty="0" smtClean="0"/>
            <a:t>U</a:t>
          </a:r>
          <a:r>
            <a:rPr lang="en-US" altLang="en-US" sz="2000" dirty="0" smtClean="0"/>
            <a:t>nigram to bigram token</a:t>
          </a:r>
          <a:endParaRPr lang="zh-TW" altLang="en-US" sz="2000" dirty="0"/>
        </a:p>
      </dgm:t>
    </dgm:pt>
    <dgm:pt modelId="{F1676AE8-7AF1-42F5-9277-6D74FCE2E091}" type="parTrans" cxnId="{0A7C9D7D-D42E-4337-9EE3-3AE2DEC2E44E}">
      <dgm:prSet/>
      <dgm:spPr/>
      <dgm:t>
        <a:bodyPr/>
        <a:lstStyle/>
        <a:p>
          <a:endParaRPr lang="zh-TW" altLang="en-US"/>
        </a:p>
      </dgm:t>
    </dgm:pt>
    <dgm:pt modelId="{28F88162-2996-4295-A549-AA300FA40272}" type="sibTrans" cxnId="{0A7C9D7D-D42E-4337-9EE3-3AE2DEC2E44E}">
      <dgm:prSet/>
      <dgm:spPr/>
      <dgm:t>
        <a:bodyPr/>
        <a:lstStyle/>
        <a:p>
          <a:endParaRPr lang="zh-TW" altLang="en-US"/>
        </a:p>
      </dgm:t>
    </dgm:pt>
    <dgm:pt modelId="{7BAF278F-9AF3-47E4-91FD-C1D1EAE6DCF4}">
      <dgm:prSet phldrT="[文字]" custT="1"/>
      <dgm:spPr>
        <a:solidFill>
          <a:schemeClr val="accent2"/>
        </a:solidFill>
      </dgm:spPr>
      <dgm:t>
        <a:bodyPr/>
        <a:lstStyle/>
        <a:p>
          <a:r>
            <a:rPr lang="en-US" sz="2400" b="1" i="0" dirty="0" smtClean="0"/>
            <a:t>ESIM(Enhanced Sequential Inference Model)</a:t>
          </a:r>
          <a:endParaRPr lang="zh-TW" altLang="en-US" sz="2400" dirty="0"/>
        </a:p>
      </dgm:t>
    </dgm:pt>
    <dgm:pt modelId="{FA7640E7-4DC1-4CFB-BF1E-1AFBB97CFDD7}" type="parTrans" cxnId="{AE313374-AB15-4F6F-A0B1-FB0361C006D4}">
      <dgm:prSet/>
      <dgm:spPr/>
      <dgm:t>
        <a:bodyPr/>
        <a:lstStyle/>
        <a:p>
          <a:endParaRPr lang="zh-TW" altLang="en-US"/>
        </a:p>
      </dgm:t>
    </dgm:pt>
    <dgm:pt modelId="{F5CDC0B1-4564-4DEE-B66F-005E91724869}" type="sibTrans" cxnId="{AE313374-AB15-4F6F-A0B1-FB0361C006D4}">
      <dgm:prSet/>
      <dgm:spPr/>
      <dgm:t>
        <a:bodyPr/>
        <a:lstStyle/>
        <a:p>
          <a:endParaRPr lang="zh-TW" altLang="en-US"/>
        </a:p>
      </dgm:t>
    </dgm:pt>
    <dgm:pt modelId="{EF22E9E8-1BB4-4167-A4A0-3B394E7832EC}">
      <dgm:prSet phldrT="[文字]" custT="1"/>
      <dgm:spPr/>
      <dgm:t>
        <a:bodyPr/>
        <a:lstStyle/>
        <a:p>
          <a:r>
            <a:rPr lang="en-US" altLang="en-US" sz="1800" dirty="0" err="1" smtClean="0"/>
            <a:t>BiLSTM</a:t>
          </a:r>
          <a:endParaRPr lang="zh-TW" altLang="en-US" sz="1800" dirty="0"/>
        </a:p>
      </dgm:t>
    </dgm:pt>
    <dgm:pt modelId="{A66A58C7-0303-4C7C-9ABB-64E8E42C8B66}" type="parTrans" cxnId="{0276F04B-3054-4B3B-BE4E-E5329FBEF310}">
      <dgm:prSet/>
      <dgm:spPr/>
      <dgm:t>
        <a:bodyPr/>
        <a:lstStyle/>
        <a:p>
          <a:endParaRPr lang="zh-TW" altLang="en-US"/>
        </a:p>
      </dgm:t>
    </dgm:pt>
    <dgm:pt modelId="{411B940F-B314-475C-AEA7-45224144F8C4}" type="sibTrans" cxnId="{0276F04B-3054-4B3B-BE4E-E5329FBEF310}">
      <dgm:prSet/>
      <dgm:spPr/>
      <dgm:t>
        <a:bodyPr/>
        <a:lstStyle/>
        <a:p>
          <a:endParaRPr lang="zh-TW" altLang="en-US"/>
        </a:p>
      </dgm:t>
    </dgm:pt>
    <dgm:pt modelId="{CAAF5BCC-CECC-491D-B844-46A912D3E54D}">
      <dgm:prSet phldrT="[文字]" custT="1"/>
      <dgm:spPr>
        <a:solidFill>
          <a:schemeClr val="accent5"/>
        </a:solidFill>
      </dgm:spPr>
      <dgm:t>
        <a:bodyPr/>
        <a:lstStyle/>
        <a:p>
          <a:r>
            <a:rPr lang="en-US" sz="2400" b="1" i="0" dirty="0" smtClean="0"/>
            <a:t>BERT(Bidirectional Encoder Representations from Transformers)</a:t>
          </a:r>
          <a:r>
            <a:rPr lang="en-US" sz="2400" b="0" i="0" dirty="0" smtClean="0"/>
            <a:t> </a:t>
          </a:r>
          <a:endParaRPr lang="zh-TW" altLang="en-US" sz="2400" dirty="0"/>
        </a:p>
      </dgm:t>
    </dgm:pt>
    <dgm:pt modelId="{503CC093-B02C-4BED-BA2F-64A4765537C8}" type="parTrans" cxnId="{A86F0E2C-217C-48E0-BB52-193B3DC02472}">
      <dgm:prSet/>
      <dgm:spPr/>
      <dgm:t>
        <a:bodyPr/>
        <a:lstStyle/>
        <a:p>
          <a:endParaRPr lang="zh-TW" altLang="en-US"/>
        </a:p>
      </dgm:t>
    </dgm:pt>
    <dgm:pt modelId="{8B1FB430-D04C-4A57-878E-D7CF57685D08}" type="sibTrans" cxnId="{A86F0E2C-217C-48E0-BB52-193B3DC02472}">
      <dgm:prSet/>
      <dgm:spPr/>
      <dgm:t>
        <a:bodyPr/>
        <a:lstStyle/>
        <a:p>
          <a:endParaRPr lang="zh-TW" altLang="en-US"/>
        </a:p>
      </dgm:t>
    </dgm:pt>
    <dgm:pt modelId="{33E866B1-53C5-4ED9-8F1A-4260B1BDA60E}">
      <dgm:prSet phldrT="[文字]" custT="1"/>
      <dgm:spPr/>
      <dgm:t>
        <a:bodyPr/>
        <a:lstStyle/>
        <a:p>
          <a:r>
            <a:rPr lang="en-US" sz="1800" b="0" i="0" dirty="0" smtClean="0"/>
            <a:t>feed-forward layer</a:t>
          </a:r>
          <a:endParaRPr lang="zh-TW" altLang="en-US" sz="1800" dirty="0"/>
        </a:p>
      </dgm:t>
    </dgm:pt>
    <dgm:pt modelId="{6C49A2A4-E730-4BD7-8938-B1D2A9E01C39}" type="parTrans" cxnId="{A7DC5FC4-736F-49D1-A21C-151820B88248}">
      <dgm:prSet/>
      <dgm:spPr/>
      <dgm:t>
        <a:bodyPr/>
        <a:lstStyle/>
        <a:p>
          <a:endParaRPr lang="zh-TW" altLang="en-US"/>
        </a:p>
      </dgm:t>
    </dgm:pt>
    <dgm:pt modelId="{6BD5F026-8CFC-4445-8F10-11B4E7E0525E}" type="sibTrans" cxnId="{A7DC5FC4-736F-49D1-A21C-151820B88248}">
      <dgm:prSet/>
      <dgm:spPr/>
      <dgm:t>
        <a:bodyPr/>
        <a:lstStyle/>
        <a:p>
          <a:endParaRPr lang="zh-TW" altLang="en-US"/>
        </a:p>
      </dgm:t>
    </dgm:pt>
    <dgm:pt modelId="{5EDC082F-B0D6-4624-9F15-ED8979E41ED7}">
      <dgm:prSet phldrT="[文字]" custT="1"/>
      <dgm:spPr/>
      <dgm:t>
        <a:bodyPr/>
        <a:lstStyle/>
        <a:p>
          <a:r>
            <a:rPr lang="en-US" altLang="en-US" sz="2000" dirty="0" smtClean="0"/>
            <a:t>Cosine value </a:t>
          </a:r>
          <a:r>
            <a:rPr lang="en-US" altLang="zh-TW" sz="2000" dirty="0" smtClean="0"/>
            <a:t>&gt;</a:t>
          </a:r>
          <a:r>
            <a:rPr lang="zh-TW" altLang="en-US" sz="2000" dirty="0" smtClean="0"/>
            <a:t> </a:t>
          </a:r>
          <a:r>
            <a:rPr lang="en-US" altLang="en-US" sz="2000" dirty="0" smtClean="0"/>
            <a:t>0.5 as a paraphrase</a:t>
          </a:r>
          <a:endParaRPr lang="zh-TW" altLang="en-US" sz="2000" dirty="0"/>
        </a:p>
      </dgm:t>
    </dgm:pt>
    <dgm:pt modelId="{818C7B17-EE5C-4B24-BF92-7D343E27EDA6}" type="parTrans" cxnId="{819B9CBB-A56A-4739-BBDC-AC45ADF42AA4}">
      <dgm:prSet/>
      <dgm:spPr/>
      <dgm:t>
        <a:bodyPr/>
        <a:lstStyle/>
        <a:p>
          <a:endParaRPr lang="zh-TW" altLang="en-US"/>
        </a:p>
      </dgm:t>
    </dgm:pt>
    <dgm:pt modelId="{F5E78C09-6CF3-46A6-A91F-1E160EB940B0}" type="sibTrans" cxnId="{819B9CBB-A56A-4739-BBDC-AC45ADF42AA4}">
      <dgm:prSet/>
      <dgm:spPr/>
      <dgm:t>
        <a:bodyPr/>
        <a:lstStyle/>
        <a:p>
          <a:endParaRPr lang="zh-TW" altLang="en-US"/>
        </a:p>
      </dgm:t>
    </dgm:pt>
    <dgm:pt modelId="{C41885CD-914C-4D92-B8E9-2015F3F162A9}" type="pres">
      <dgm:prSet presAssocID="{2EF27FFC-FAD9-49EC-AFB9-FA80C9210FBE}" presName="linear" presStyleCnt="0">
        <dgm:presLayoutVars>
          <dgm:animLvl val="lvl"/>
          <dgm:resizeHandles val="exact"/>
        </dgm:presLayoutVars>
      </dgm:prSet>
      <dgm:spPr/>
    </dgm:pt>
    <dgm:pt modelId="{86EAD09F-EF74-46A4-A61C-6AB58E46577E}" type="pres">
      <dgm:prSet presAssocID="{0A40EC88-A0AE-407F-AFCE-40B907EC133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940C58-706D-4E02-A0CB-E08CD4B8B2FA}" type="pres">
      <dgm:prSet presAssocID="{0A40EC88-A0AE-407F-AFCE-40B907EC133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EFB9A4-2C03-42EC-B20E-7E62BC4F6DFB}" type="pres">
      <dgm:prSet presAssocID="{7BAF278F-9AF3-47E4-91FD-C1D1EAE6DCF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E17C58-8FE7-433A-B1EA-AD77A502A45D}" type="pres">
      <dgm:prSet presAssocID="{7BAF278F-9AF3-47E4-91FD-C1D1EAE6DCF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BF622C-A785-4F28-B626-96734B594961}" type="pres">
      <dgm:prSet presAssocID="{CAAF5BCC-CECC-491D-B844-46A912D3E54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FEDA2D9-0A81-4A6B-9E58-526CC93ECCC0}" type="presOf" srcId="{2EF27FFC-FAD9-49EC-AFB9-FA80C9210FBE}" destId="{C41885CD-914C-4D92-B8E9-2015F3F162A9}" srcOrd="0" destOrd="0" presId="urn:microsoft.com/office/officeart/2005/8/layout/vList2"/>
    <dgm:cxn modelId="{C952C07B-08A6-4788-9A3C-230A4930A691}" type="presOf" srcId="{33E866B1-53C5-4ED9-8F1A-4260B1BDA60E}" destId="{3DE17C58-8FE7-433A-B1EA-AD77A502A45D}" srcOrd="0" destOrd="1" presId="urn:microsoft.com/office/officeart/2005/8/layout/vList2"/>
    <dgm:cxn modelId="{0276F04B-3054-4B3B-BE4E-E5329FBEF310}" srcId="{7BAF278F-9AF3-47E4-91FD-C1D1EAE6DCF4}" destId="{EF22E9E8-1BB4-4167-A4A0-3B394E7832EC}" srcOrd="0" destOrd="0" parTransId="{A66A58C7-0303-4C7C-9ABB-64E8E42C8B66}" sibTransId="{411B940F-B314-475C-AEA7-45224144F8C4}"/>
    <dgm:cxn modelId="{0A7C9D7D-D42E-4337-9EE3-3AE2DEC2E44E}" srcId="{0A40EC88-A0AE-407F-AFCE-40B907EC1331}" destId="{321D0E2E-D2BF-4FF9-AE5E-02B6F14AFA6D}" srcOrd="0" destOrd="0" parTransId="{F1676AE8-7AF1-42F5-9277-6D74FCE2E091}" sibTransId="{28F88162-2996-4295-A549-AA300FA40272}"/>
    <dgm:cxn modelId="{F3DC50CF-8BBC-4C61-A5F8-62F7E8FF7071}" type="presOf" srcId="{CAAF5BCC-CECC-491D-B844-46A912D3E54D}" destId="{1EBF622C-A785-4F28-B626-96734B594961}" srcOrd="0" destOrd="0" presId="urn:microsoft.com/office/officeart/2005/8/layout/vList2"/>
    <dgm:cxn modelId="{A86F0E2C-217C-48E0-BB52-193B3DC02472}" srcId="{2EF27FFC-FAD9-49EC-AFB9-FA80C9210FBE}" destId="{CAAF5BCC-CECC-491D-B844-46A912D3E54D}" srcOrd="2" destOrd="0" parTransId="{503CC093-B02C-4BED-BA2F-64A4765537C8}" sibTransId="{8B1FB430-D04C-4A57-878E-D7CF57685D08}"/>
    <dgm:cxn modelId="{AE313374-AB15-4F6F-A0B1-FB0361C006D4}" srcId="{2EF27FFC-FAD9-49EC-AFB9-FA80C9210FBE}" destId="{7BAF278F-9AF3-47E4-91FD-C1D1EAE6DCF4}" srcOrd="1" destOrd="0" parTransId="{FA7640E7-4DC1-4CFB-BF1E-1AFBB97CFDD7}" sibTransId="{F5CDC0B1-4564-4DEE-B66F-005E91724869}"/>
    <dgm:cxn modelId="{819B9CBB-A56A-4739-BBDC-AC45ADF42AA4}" srcId="{0A40EC88-A0AE-407F-AFCE-40B907EC1331}" destId="{5EDC082F-B0D6-4624-9F15-ED8979E41ED7}" srcOrd="1" destOrd="0" parTransId="{818C7B17-EE5C-4B24-BF92-7D343E27EDA6}" sibTransId="{F5E78C09-6CF3-46A6-A91F-1E160EB940B0}"/>
    <dgm:cxn modelId="{A7DC5FC4-736F-49D1-A21C-151820B88248}" srcId="{7BAF278F-9AF3-47E4-91FD-C1D1EAE6DCF4}" destId="{33E866B1-53C5-4ED9-8F1A-4260B1BDA60E}" srcOrd="1" destOrd="0" parTransId="{6C49A2A4-E730-4BD7-8938-B1D2A9E01C39}" sibTransId="{6BD5F026-8CFC-4445-8F10-11B4E7E0525E}"/>
    <dgm:cxn modelId="{A99A2718-D015-4A81-BACE-C9529D8E3663}" type="presOf" srcId="{321D0E2E-D2BF-4FF9-AE5E-02B6F14AFA6D}" destId="{2D940C58-706D-4E02-A0CB-E08CD4B8B2FA}" srcOrd="0" destOrd="0" presId="urn:microsoft.com/office/officeart/2005/8/layout/vList2"/>
    <dgm:cxn modelId="{F9BEE657-F234-45F5-80E0-0734AC842DFF}" type="presOf" srcId="{5EDC082F-B0D6-4624-9F15-ED8979E41ED7}" destId="{2D940C58-706D-4E02-A0CB-E08CD4B8B2FA}" srcOrd="0" destOrd="1" presId="urn:microsoft.com/office/officeart/2005/8/layout/vList2"/>
    <dgm:cxn modelId="{8F6512F7-E91E-45F8-9808-7979864A1290}" srcId="{2EF27FFC-FAD9-49EC-AFB9-FA80C9210FBE}" destId="{0A40EC88-A0AE-407F-AFCE-40B907EC1331}" srcOrd="0" destOrd="0" parTransId="{6E736BE0-4139-442F-A29C-A8C983DD26CE}" sibTransId="{FB3B6D7D-8631-41B7-9C12-C0456CFC56FA}"/>
    <dgm:cxn modelId="{F5A0B3A4-F937-4995-8ECB-76FB5718FBC0}" type="presOf" srcId="{EF22E9E8-1BB4-4167-A4A0-3B394E7832EC}" destId="{3DE17C58-8FE7-433A-B1EA-AD77A502A45D}" srcOrd="0" destOrd="0" presId="urn:microsoft.com/office/officeart/2005/8/layout/vList2"/>
    <dgm:cxn modelId="{564AE921-A2FE-454D-9D02-4378F5E21605}" type="presOf" srcId="{7BAF278F-9AF3-47E4-91FD-C1D1EAE6DCF4}" destId="{33EFB9A4-2C03-42EC-B20E-7E62BC4F6DFB}" srcOrd="0" destOrd="0" presId="urn:microsoft.com/office/officeart/2005/8/layout/vList2"/>
    <dgm:cxn modelId="{FDD5076C-F7FE-4DA3-8629-8F6A3EEE0F6B}" type="presOf" srcId="{0A40EC88-A0AE-407F-AFCE-40B907EC1331}" destId="{86EAD09F-EF74-46A4-A61C-6AB58E46577E}" srcOrd="0" destOrd="0" presId="urn:microsoft.com/office/officeart/2005/8/layout/vList2"/>
    <dgm:cxn modelId="{6BE7D72D-BF7E-4B56-9413-9F0C24B8D6D4}" type="presParOf" srcId="{C41885CD-914C-4D92-B8E9-2015F3F162A9}" destId="{86EAD09F-EF74-46A4-A61C-6AB58E46577E}" srcOrd="0" destOrd="0" presId="urn:microsoft.com/office/officeart/2005/8/layout/vList2"/>
    <dgm:cxn modelId="{03C96BF6-D0F0-4183-ACCD-29509DA3D7AF}" type="presParOf" srcId="{C41885CD-914C-4D92-B8E9-2015F3F162A9}" destId="{2D940C58-706D-4E02-A0CB-E08CD4B8B2FA}" srcOrd="1" destOrd="0" presId="urn:microsoft.com/office/officeart/2005/8/layout/vList2"/>
    <dgm:cxn modelId="{209B1C43-E15B-4B99-8D39-224FBC537DDB}" type="presParOf" srcId="{C41885CD-914C-4D92-B8E9-2015F3F162A9}" destId="{33EFB9A4-2C03-42EC-B20E-7E62BC4F6DFB}" srcOrd="2" destOrd="0" presId="urn:microsoft.com/office/officeart/2005/8/layout/vList2"/>
    <dgm:cxn modelId="{B85C054B-A0A1-4964-A0B6-FBA50ABD0D80}" type="presParOf" srcId="{C41885CD-914C-4D92-B8E9-2015F3F162A9}" destId="{3DE17C58-8FE7-433A-B1EA-AD77A502A45D}" srcOrd="3" destOrd="0" presId="urn:microsoft.com/office/officeart/2005/8/layout/vList2"/>
    <dgm:cxn modelId="{B6D55093-837C-4F22-AD90-1958C38A205F}" type="presParOf" srcId="{C41885CD-914C-4D92-B8E9-2015F3F162A9}" destId="{1EBF622C-A785-4F28-B626-96734B5949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AC890-093D-4CFC-9D44-8DA47B77C5E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ABAD70D-1318-4C43-981B-A285B143CBA2}">
      <dgm:prSet phldrT="[文字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en-US" sz="2400" dirty="0" smtClean="0"/>
            <a:t>Translate Train</a:t>
          </a:r>
          <a:endParaRPr lang="zh-TW" altLang="en-US" sz="2400" dirty="0"/>
        </a:p>
      </dgm:t>
    </dgm:pt>
    <dgm:pt modelId="{4E5DC4EF-690C-4981-853E-9829272B3C0E}" type="parTrans" cxnId="{F92A4C11-9203-4D72-B99B-9CDE25935680}">
      <dgm:prSet/>
      <dgm:spPr/>
      <dgm:t>
        <a:bodyPr/>
        <a:lstStyle/>
        <a:p>
          <a:endParaRPr lang="zh-TW" altLang="en-US"/>
        </a:p>
      </dgm:t>
    </dgm:pt>
    <dgm:pt modelId="{1FD68DDB-AD96-46DB-A937-6E3714B6EB4B}" type="sibTrans" cxnId="{F92A4C11-9203-4D72-B99B-9CDE25935680}">
      <dgm:prSet/>
      <dgm:spPr/>
      <dgm:t>
        <a:bodyPr/>
        <a:lstStyle/>
        <a:p>
          <a:endParaRPr lang="zh-TW" altLang="en-US"/>
        </a:p>
      </dgm:t>
    </dgm:pt>
    <dgm:pt modelId="{32CD63C5-86B5-4BE1-BB8B-8EF5794A5FF1}">
      <dgm:prSet phldrT="[文字]" custT="1"/>
      <dgm:spPr/>
      <dgm:t>
        <a:bodyPr/>
        <a:lstStyle/>
        <a:p>
          <a:r>
            <a:rPr lang="en-US" altLang="en-US" sz="2400" dirty="0" smtClean="0"/>
            <a:t>Translate Test</a:t>
          </a:r>
          <a:endParaRPr lang="zh-TW" altLang="en-US" sz="2400" dirty="0"/>
        </a:p>
      </dgm:t>
    </dgm:pt>
    <dgm:pt modelId="{8A82149A-B9AA-4FBC-9C98-970D64EECCEE}" type="parTrans" cxnId="{8AC36C6C-C666-4F03-9430-85E91C8943FC}">
      <dgm:prSet/>
      <dgm:spPr/>
      <dgm:t>
        <a:bodyPr/>
        <a:lstStyle/>
        <a:p>
          <a:endParaRPr lang="zh-TW" altLang="en-US"/>
        </a:p>
      </dgm:t>
    </dgm:pt>
    <dgm:pt modelId="{30C13C13-4E7B-45C7-8FD2-6E124447E63B}" type="sibTrans" cxnId="{8AC36C6C-C666-4F03-9430-85E91C8943FC}">
      <dgm:prSet/>
      <dgm:spPr/>
      <dgm:t>
        <a:bodyPr/>
        <a:lstStyle/>
        <a:p>
          <a:endParaRPr lang="zh-TW" altLang="en-US"/>
        </a:p>
      </dgm:t>
    </dgm:pt>
    <dgm:pt modelId="{B815D455-F1E7-4F6E-BE3F-28DC5D1F9281}">
      <dgm:prSet phldrT="[文字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en-US" sz="3900" dirty="0" smtClean="0"/>
            <a:t> </a:t>
          </a:r>
          <a:r>
            <a:rPr lang="en-US" altLang="en-US" sz="2400" dirty="0" smtClean="0"/>
            <a:t>Zero Shot</a:t>
          </a:r>
          <a:endParaRPr lang="zh-TW" altLang="en-US" sz="2800" dirty="0"/>
        </a:p>
      </dgm:t>
    </dgm:pt>
    <dgm:pt modelId="{F31AFDEC-51B9-4AB0-BE97-FD0D36EDD7C9}" type="parTrans" cxnId="{66675DAA-B4BD-4136-BFE9-C2F584A6AC90}">
      <dgm:prSet/>
      <dgm:spPr/>
      <dgm:t>
        <a:bodyPr/>
        <a:lstStyle/>
        <a:p>
          <a:endParaRPr lang="zh-TW" altLang="en-US"/>
        </a:p>
      </dgm:t>
    </dgm:pt>
    <dgm:pt modelId="{9F73D8EB-E1A4-47A8-8D29-414B0D64F7A4}" type="sibTrans" cxnId="{66675DAA-B4BD-4136-BFE9-C2F584A6AC90}">
      <dgm:prSet/>
      <dgm:spPr/>
      <dgm:t>
        <a:bodyPr/>
        <a:lstStyle/>
        <a:p>
          <a:endParaRPr lang="zh-TW" altLang="en-US"/>
        </a:p>
      </dgm:t>
    </dgm:pt>
    <dgm:pt modelId="{3997312B-0166-42E5-852B-C5AB4060884A}">
      <dgm:prSet phldrT="[文字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altLang="en-US" sz="2400" dirty="0" smtClean="0"/>
            <a:t>Merged</a:t>
          </a:r>
          <a:endParaRPr lang="zh-TW" altLang="en-US" sz="2400" dirty="0"/>
        </a:p>
      </dgm:t>
    </dgm:pt>
    <dgm:pt modelId="{8439DF94-35E7-4E44-9B44-02B6C0602FF9}" type="parTrans" cxnId="{57915476-4BAE-4B2B-B98E-486355741447}">
      <dgm:prSet/>
      <dgm:spPr/>
      <dgm:t>
        <a:bodyPr/>
        <a:lstStyle/>
        <a:p>
          <a:endParaRPr lang="zh-TW" altLang="en-US"/>
        </a:p>
      </dgm:t>
    </dgm:pt>
    <dgm:pt modelId="{19612AD4-7DB3-42AE-AA70-444BF102AEAE}" type="sibTrans" cxnId="{57915476-4BAE-4B2B-B98E-486355741447}">
      <dgm:prSet/>
      <dgm:spPr/>
      <dgm:t>
        <a:bodyPr/>
        <a:lstStyle/>
        <a:p>
          <a:endParaRPr lang="zh-TW" altLang="en-US"/>
        </a:p>
      </dgm:t>
    </dgm:pt>
    <dgm:pt modelId="{C8E29014-EF81-4935-8FC5-2B48964CEDFE}" type="pres">
      <dgm:prSet presAssocID="{6F9AC890-093D-4CFC-9D44-8DA47B77C5EA}" presName="matrix" presStyleCnt="0">
        <dgm:presLayoutVars>
          <dgm:chMax val="1"/>
          <dgm:dir/>
          <dgm:resizeHandles val="exact"/>
        </dgm:presLayoutVars>
      </dgm:prSet>
      <dgm:spPr/>
    </dgm:pt>
    <dgm:pt modelId="{8F1422A1-D9F2-4518-8005-377D0235C5B5}" type="pres">
      <dgm:prSet presAssocID="{6F9AC890-093D-4CFC-9D44-8DA47B77C5EA}" presName="diamond" presStyleLbl="bgShp" presStyleIdx="0" presStyleCnt="1"/>
      <dgm:spPr/>
    </dgm:pt>
    <dgm:pt modelId="{9A59A519-521A-4A2C-99D3-17D9B79EC718}" type="pres">
      <dgm:prSet presAssocID="{6F9AC890-093D-4CFC-9D44-8DA47B77C5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9E73FA-A1B3-45A6-B434-AE6BB3287355}" type="pres">
      <dgm:prSet presAssocID="{6F9AC890-093D-4CFC-9D44-8DA47B77C5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1A837B-41BB-4091-99BC-4A8E802A252D}" type="pres">
      <dgm:prSet presAssocID="{6F9AC890-093D-4CFC-9D44-8DA47B77C5EA}" presName="quad3" presStyleLbl="node1" presStyleIdx="2" presStyleCnt="4" custLinFactNeighborY="1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A61439-7FB5-4059-AD73-63329C689955}" type="pres">
      <dgm:prSet presAssocID="{6F9AC890-093D-4CFC-9D44-8DA47B77C5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2832CD3-2992-441A-860D-EBECCF389D9A}" type="presOf" srcId="{3997312B-0166-42E5-852B-C5AB4060884A}" destId="{B6A61439-7FB5-4059-AD73-63329C689955}" srcOrd="0" destOrd="0" presId="urn:microsoft.com/office/officeart/2005/8/layout/matrix3"/>
    <dgm:cxn modelId="{2AD5261D-0F06-4096-8A5D-9C98502D6D36}" type="presOf" srcId="{B815D455-F1E7-4F6E-BE3F-28DC5D1F9281}" destId="{881A837B-41BB-4091-99BC-4A8E802A252D}" srcOrd="0" destOrd="0" presId="urn:microsoft.com/office/officeart/2005/8/layout/matrix3"/>
    <dgm:cxn modelId="{EECB34E6-BDAB-4775-A775-9FE4AE61D951}" type="presOf" srcId="{6F9AC890-093D-4CFC-9D44-8DA47B77C5EA}" destId="{C8E29014-EF81-4935-8FC5-2B48964CEDFE}" srcOrd="0" destOrd="0" presId="urn:microsoft.com/office/officeart/2005/8/layout/matrix3"/>
    <dgm:cxn modelId="{AF5BDF83-242C-418D-9422-663230EA6B79}" type="presOf" srcId="{3ABAD70D-1318-4C43-981B-A285B143CBA2}" destId="{9A59A519-521A-4A2C-99D3-17D9B79EC718}" srcOrd="0" destOrd="0" presId="urn:microsoft.com/office/officeart/2005/8/layout/matrix3"/>
    <dgm:cxn modelId="{8AC36C6C-C666-4F03-9430-85E91C8943FC}" srcId="{6F9AC890-093D-4CFC-9D44-8DA47B77C5EA}" destId="{32CD63C5-86B5-4BE1-BB8B-8EF5794A5FF1}" srcOrd="1" destOrd="0" parTransId="{8A82149A-B9AA-4FBC-9C98-970D64EECCEE}" sibTransId="{30C13C13-4E7B-45C7-8FD2-6E124447E63B}"/>
    <dgm:cxn modelId="{F92A4C11-9203-4D72-B99B-9CDE25935680}" srcId="{6F9AC890-093D-4CFC-9D44-8DA47B77C5EA}" destId="{3ABAD70D-1318-4C43-981B-A285B143CBA2}" srcOrd="0" destOrd="0" parTransId="{4E5DC4EF-690C-4981-853E-9829272B3C0E}" sibTransId="{1FD68DDB-AD96-46DB-A937-6E3714B6EB4B}"/>
    <dgm:cxn modelId="{57915476-4BAE-4B2B-B98E-486355741447}" srcId="{6F9AC890-093D-4CFC-9D44-8DA47B77C5EA}" destId="{3997312B-0166-42E5-852B-C5AB4060884A}" srcOrd="3" destOrd="0" parTransId="{8439DF94-35E7-4E44-9B44-02B6C0602FF9}" sibTransId="{19612AD4-7DB3-42AE-AA70-444BF102AEAE}"/>
    <dgm:cxn modelId="{0C43CFD3-093F-4A2F-A7C3-85B60D50C769}" type="presOf" srcId="{32CD63C5-86B5-4BE1-BB8B-8EF5794A5FF1}" destId="{919E73FA-A1B3-45A6-B434-AE6BB3287355}" srcOrd="0" destOrd="0" presId="urn:microsoft.com/office/officeart/2005/8/layout/matrix3"/>
    <dgm:cxn modelId="{66675DAA-B4BD-4136-BFE9-C2F584A6AC90}" srcId="{6F9AC890-093D-4CFC-9D44-8DA47B77C5EA}" destId="{B815D455-F1E7-4F6E-BE3F-28DC5D1F9281}" srcOrd="2" destOrd="0" parTransId="{F31AFDEC-51B9-4AB0-BE97-FD0D36EDD7C9}" sibTransId="{9F73D8EB-E1A4-47A8-8D29-414B0D64F7A4}"/>
    <dgm:cxn modelId="{93325BFA-8093-4D05-B87D-EB5208C53856}" type="presParOf" srcId="{C8E29014-EF81-4935-8FC5-2B48964CEDFE}" destId="{8F1422A1-D9F2-4518-8005-377D0235C5B5}" srcOrd="0" destOrd="0" presId="urn:microsoft.com/office/officeart/2005/8/layout/matrix3"/>
    <dgm:cxn modelId="{10A305DB-7234-4356-AFCC-C17C0D9DB646}" type="presParOf" srcId="{C8E29014-EF81-4935-8FC5-2B48964CEDFE}" destId="{9A59A519-521A-4A2C-99D3-17D9B79EC718}" srcOrd="1" destOrd="0" presId="urn:microsoft.com/office/officeart/2005/8/layout/matrix3"/>
    <dgm:cxn modelId="{136C4CBD-0CED-43C7-AF62-193FFBB5CF04}" type="presParOf" srcId="{C8E29014-EF81-4935-8FC5-2B48964CEDFE}" destId="{919E73FA-A1B3-45A6-B434-AE6BB3287355}" srcOrd="2" destOrd="0" presId="urn:microsoft.com/office/officeart/2005/8/layout/matrix3"/>
    <dgm:cxn modelId="{35BAF2BD-30AF-4FC1-B694-793E9C76B558}" type="presParOf" srcId="{C8E29014-EF81-4935-8FC5-2B48964CEDFE}" destId="{881A837B-41BB-4091-99BC-4A8E802A252D}" srcOrd="3" destOrd="0" presId="urn:microsoft.com/office/officeart/2005/8/layout/matrix3"/>
    <dgm:cxn modelId="{7C5EF9F8-050A-410A-BF8E-0C1CA46BA600}" type="presParOf" srcId="{C8E29014-EF81-4935-8FC5-2B48964CEDFE}" destId="{B6A61439-7FB5-4059-AD73-63329C6899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AD09F-EF74-46A4-A61C-6AB58E46577E}">
      <dsp:nvSpPr>
        <dsp:cNvPr id="0" name=""/>
        <dsp:cNvSpPr/>
      </dsp:nvSpPr>
      <dsp:spPr>
        <a:xfrm>
          <a:off x="0" y="295"/>
          <a:ext cx="7618185" cy="962325"/>
        </a:xfrm>
        <a:prstGeom prst="roundRect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BOW</a:t>
          </a:r>
          <a:r>
            <a:rPr lang="zh-TW" altLang="en-US" sz="2400" b="1" kern="1200" dirty="0" smtClean="0"/>
            <a:t> </a:t>
          </a:r>
          <a:r>
            <a:rPr lang="en-US" altLang="zh-TW" sz="2400" b="1" kern="1200" dirty="0" smtClean="0"/>
            <a:t>encoder with </a:t>
          </a:r>
          <a:r>
            <a:rPr lang="en-US" sz="2400" b="1" i="0" kern="1200" dirty="0" smtClean="0"/>
            <a:t>COS similarity</a:t>
          </a:r>
          <a:endParaRPr lang="zh-TW" altLang="en-US" sz="2400" b="1" kern="1200" dirty="0"/>
        </a:p>
      </dsp:txBody>
      <dsp:txXfrm>
        <a:off x="46977" y="47272"/>
        <a:ext cx="7524231" cy="868371"/>
      </dsp:txXfrm>
    </dsp:sp>
    <dsp:sp modelId="{2D940C58-706D-4E02-A0CB-E08CD4B8B2FA}">
      <dsp:nvSpPr>
        <dsp:cNvPr id="0" name=""/>
        <dsp:cNvSpPr/>
      </dsp:nvSpPr>
      <dsp:spPr>
        <a:xfrm>
          <a:off x="0" y="962621"/>
          <a:ext cx="761818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7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smtClean="0"/>
            <a:t>U</a:t>
          </a:r>
          <a:r>
            <a:rPr lang="en-US" altLang="en-US" sz="2000" kern="1200" dirty="0" smtClean="0"/>
            <a:t>nigram to bigram token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smtClean="0"/>
            <a:t>Cosine value </a:t>
          </a:r>
          <a:r>
            <a:rPr lang="en-US" altLang="zh-TW" sz="2000" kern="1200" dirty="0" smtClean="0"/>
            <a:t>&gt;</a:t>
          </a:r>
          <a:r>
            <a:rPr lang="zh-TW" altLang="en-US" sz="2000" kern="1200" dirty="0" smtClean="0"/>
            <a:t> </a:t>
          </a:r>
          <a:r>
            <a:rPr lang="en-US" altLang="en-US" sz="2000" kern="1200" dirty="0" smtClean="0"/>
            <a:t>0.5 as a paraphrase</a:t>
          </a:r>
          <a:endParaRPr lang="zh-TW" altLang="en-US" sz="2000" kern="1200" dirty="0"/>
        </a:p>
      </dsp:txBody>
      <dsp:txXfrm>
        <a:off x="0" y="962621"/>
        <a:ext cx="7618185" cy="778320"/>
      </dsp:txXfrm>
    </dsp:sp>
    <dsp:sp modelId="{33EFB9A4-2C03-42EC-B20E-7E62BC4F6DFB}">
      <dsp:nvSpPr>
        <dsp:cNvPr id="0" name=""/>
        <dsp:cNvSpPr/>
      </dsp:nvSpPr>
      <dsp:spPr>
        <a:xfrm>
          <a:off x="0" y="1740941"/>
          <a:ext cx="7618185" cy="962325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ESIM(Enhanced Sequential Inference Model)</a:t>
          </a:r>
          <a:endParaRPr lang="zh-TW" altLang="en-US" sz="2400" kern="1200" dirty="0"/>
        </a:p>
      </dsp:txBody>
      <dsp:txXfrm>
        <a:off x="46977" y="1787918"/>
        <a:ext cx="7524231" cy="868371"/>
      </dsp:txXfrm>
    </dsp:sp>
    <dsp:sp modelId="{3DE17C58-8FE7-433A-B1EA-AD77A502A45D}">
      <dsp:nvSpPr>
        <dsp:cNvPr id="0" name=""/>
        <dsp:cNvSpPr/>
      </dsp:nvSpPr>
      <dsp:spPr>
        <a:xfrm>
          <a:off x="0" y="2703266"/>
          <a:ext cx="761818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7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800" kern="1200" dirty="0" err="1" smtClean="0"/>
            <a:t>BiLSTM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smtClean="0"/>
            <a:t>feed-forward layer</a:t>
          </a:r>
          <a:endParaRPr lang="zh-TW" altLang="en-US" sz="1800" kern="1200" dirty="0"/>
        </a:p>
      </dsp:txBody>
      <dsp:txXfrm>
        <a:off x="0" y="2703266"/>
        <a:ext cx="7618185" cy="778320"/>
      </dsp:txXfrm>
    </dsp:sp>
    <dsp:sp modelId="{1EBF622C-A785-4F28-B626-96734B594961}">
      <dsp:nvSpPr>
        <dsp:cNvPr id="0" name=""/>
        <dsp:cNvSpPr/>
      </dsp:nvSpPr>
      <dsp:spPr>
        <a:xfrm>
          <a:off x="0" y="3481586"/>
          <a:ext cx="7618185" cy="962325"/>
        </a:xfrm>
        <a:prstGeom prst="round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BERT(Bidirectional Encoder Representations from Transformers)</a:t>
          </a:r>
          <a:r>
            <a:rPr lang="en-US" sz="2400" b="0" i="0" kern="1200" dirty="0" smtClean="0"/>
            <a:t> </a:t>
          </a:r>
          <a:endParaRPr lang="zh-TW" altLang="en-US" sz="2400" kern="1200" dirty="0"/>
        </a:p>
      </dsp:txBody>
      <dsp:txXfrm>
        <a:off x="46977" y="3528563"/>
        <a:ext cx="7524231" cy="86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422A1-D9F2-4518-8005-377D0235C5B5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9A519-521A-4A2C-99D3-17D9B79EC718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Translate Train</a:t>
          </a:r>
          <a:endParaRPr lang="zh-TW" altLang="en-US" sz="2400" kern="1200" dirty="0"/>
        </a:p>
      </dsp:txBody>
      <dsp:txXfrm>
        <a:off x="1972601" y="617935"/>
        <a:ext cx="1906956" cy="1906956"/>
      </dsp:txXfrm>
    </dsp:sp>
    <dsp:sp modelId="{919E73FA-A1B3-45A6-B434-AE6BB3287355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Translate Test</a:t>
          </a:r>
          <a:endParaRPr lang="zh-TW" altLang="en-US" sz="2400" kern="1200" dirty="0"/>
        </a:p>
      </dsp:txBody>
      <dsp:txXfrm>
        <a:off x="4248442" y="617935"/>
        <a:ext cx="1906956" cy="1906956"/>
      </dsp:txXfrm>
    </dsp:sp>
    <dsp:sp modelId="{881A837B-41BB-4091-99BC-4A8E802A252D}">
      <dsp:nvSpPr>
        <dsp:cNvPr id="0" name=""/>
        <dsp:cNvSpPr/>
      </dsp:nvSpPr>
      <dsp:spPr>
        <a:xfrm>
          <a:off x="1869439" y="2815106"/>
          <a:ext cx="2113280" cy="211328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900" kern="1200" dirty="0" smtClean="0"/>
            <a:t> </a:t>
          </a:r>
          <a:r>
            <a:rPr lang="en-US" altLang="en-US" sz="2400" kern="1200" dirty="0" smtClean="0"/>
            <a:t>Zero Shot</a:t>
          </a:r>
          <a:endParaRPr lang="zh-TW" altLang="en-US" sz="2800" kern="1200" dirty="0"/>
        </a:p>
      </dsp:txBody>
      <dsp:txXfrm>
        <a:off x="1972601" y="2918268"/>
        <a:ext cx="1906956" cy="1906956"/>
      </dsp:txXfrm>
    </dsp:sp>
    <dsp:sp modelId="{B6A61439-7FB5-4059-AD73-63329C689955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4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Merged</a:t>
          </a:r>
          <a:endParaRPr lang="zh-TW" altLang="en-US" sz="2400" kern="1200" dirty="0"/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23BB-9913-48A5-B22E-59614ACCCF9C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9D33A-E408-49C3-A1B6-B4F8DA076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6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062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6517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00485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329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4089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4624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70279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93880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5773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854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8229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7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-datasets/pa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research/people/YuanZhang/" TargetMode="External"/><Relationship Id="rId2" Type="http://schemas.openxmlformats.org/officeDocument/2006/relationships/hyperlink" Target="https://www.linkedin.com/in/yinfei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blog.com/2019/10/releasing-paws-and-paws-x-two-new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B29-B379-49C1-AA8B-F86B85DBD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PAWS-X</a:t>
            </a:r>
            <a:r>
              <a:rPr lang="en-US" altLang="zh-TW" sz="3600" b="1" dirty="0"/>
              <a:t>: A Cross-lingual Adversarial Dataset for Paraphrase Identification</a:t>
            </a:r>
            <a:r>
              <a:rPr lang="en-US" altLang="zh-TW" sz="4800" b="1" dirty="0"/>
              <a:t/>
            </a:r>
            <a:br>
              <a:rPr lang="en-US" altLang="zh-TW" sz="4800" b="1" dirty="0"/>
            </a:br>
            <a:r>
              <a:rPr lang="en-US" altLang="zh-TW" sz="4800" b="1" dirty="0"/>
              <a:t> </a:t>
            </a:r>
            <a:endParaRPr lang="zh-TW" alt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1865-B32F-4412-9429-01C8830D4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Weber Huang (</a:t>
            </a:r>
            <a:r>
              <a:rPr lang="zh-TW" altLang="en-US" dirty="0"/>
              <a:t>黃彥鈞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Graduate Student of Data Science Dept, </a:t>
            </a:r>
            <a:r>
              <a:rPr lang="en-US" altLang="zh-TW" dirty="0" err="1"/>
              <a:t>TMU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4636-A832-45FB-926D-CA1BB88A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407F-7B20-4C6C-8D7A-028929B10B80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424E-7D9F-49D3-A55B-B282E9C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Weber Huang, TMU NLP Lab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4E3C-45DE-48FD-B459-3895EABB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4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41B-0806-45B6-A2D9-990808B9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4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Translating Evaluation Sets</a:t>
            </a:r>
          </a:p>
          <a:p>
            <a:r>
              <a:rPr lang="en-US" altLang="zh-TW" dirty="0" smtClean="0"/>
              <a:t>Obtaining </a:t>
            </a:r>
            <a:r>
              <a:rPr lang="en-US" altLang="zh-TW" dirty="0"/>
              <a:t>human translations on a random sample of 4,000 sentence pairs from the PAWS development set for each of the six </a:t>
            </a:r>
            <a:r>
              <a:rPr lang="en-US" altLang="zh-TW" dirty="0" smtClean="0"/>
              <a:t>languages</a:t>
            </a:r>
          </a:p>
          <a:p>
            <a:r>
              <a:rPr lang="en-US" altLang="zh-TW" dirty="0"/>
              <a:t>A randomly sampled subset is presented and validated by a second worker. The ﬁnal delivery is guaranteed to have less than 5% word level error rate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 The sampled 4,000 pairs are split into new development and test sets, 2,000 pairs for each. </a:t>
            </a:r>
            <a:endParaRPr lang="en-US" altLang="zh-TW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8F9-685E-4270-8E85-9A071406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ADB7-4E4D-4BFE-9487-40AE12F6211F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BA84-917F-4D69-8ED5-82BA75C0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C74F-32E5-422A-A8AF-19435404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755572" y="4195042"/>
            <a:ext cx="1828800" cy="1306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translated data </a:t>
            </a:r>
            <a:endParaRPr lang="en-US" dirty="0"/>
          </a:p>
        </p:txBody>
      </p:sp>
      <p:sp>
        <p:nvSpPr>
          <p:cNvPr id="8" name="向右箭號 7"/>
          <p:cNvSpPr/>
          <p:nvPr/>
        </p:nvSpPr>
        <p:spPr>
          <a:xfrm>
            <a:off x="5772150" y="4627748"/>
            <a:ext cx="449036" cy="44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6466115" y="4195042"/>
            <a:ext cx="2481944" cy="1306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4,000 </a:t>
            </a:r>
            <a:r>
              <a:rPr lang="en-US" dirty="0"/>
              <a:t>sentence </a:t>
            </a:r>
            <a:r>
              <a:rPr lang="en-US" dirty="0" smtClean="0"/>
              <a:t>pairs if each language</a:t>
            </a:r>
            <a:endParaRPr lang="en-US" dirty="0"/>
          </a:p>
        </p:txBody>
      </p:sp>
      <p:sp>
        <p:nvSpPr>
          <p:cNvPr id="10" name="向右箭號 9"/>
          <p:cNvSpPr/>
          <p:nvPr/>
        </p:nvSpPr>
        <p:spPr>
          <a:xfrm rot="20078469">
            <a:off x="9029700" y="4121563"/>
            <a:ext cx="587829" cy="26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 rot="1542434">
            <a:off x="9029732" y="5161684"/>
            <a:ext cx="587829" cy="26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646902" y="3861707"/>
            <a:ext cx="254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development sets </a:t>
            </a:r>
            <a:endParaRPr lang="en-US" altLang="zh-TW" dirty="0" smtClean="0"/>
          </a:p>
          <a:p>
            <a:r>
              <a:rPr lang="en-US" dirty="0" smtClean="0"/>
              <a:t>2000 pairs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646902" y="5222098"/>
            <a:ext cx="235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sets </a:t>
            </a:r>
            <a:r>
              <a:rPr lang="en-US" altLang="zh-TW" dirty="0" smtClean="0"/>
              <a:t> </a:t>
            </a:r>
          </a:p>
          <a:p>
            <a:r>
              <a:rPr lang="en-US" dirty="0" smtClean="0"/>
              <a:t>2000 pairs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869268" y="2759528"/>
            <a:ext cx="7315200" cy="3420836"/>
          </a:xfrm>
        </p:spPr>
        <p:txBody>
          <a:bodyPr/>
          <a:lstStyle/>
          <a:p>
            <a:r>
              <a:rPr lang="en-US" dirty="0"/>
              <a:t> Some sentences could not be </a:t>
            </a:r>
            <a:r>
              <a:rPr lang="en-US" dirty="0" smtClean="0"/>
              <a:t>translated</a:t>
            </a:r>
            <a:r>
              <a:rPr lang="en-US" dirty="0"/>
              <a:t>. Table 2 shows the ﬁnal counts translated to each language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Incompleteness, </a:t>
            </a:r>
            <a:r>
              <a:rPr lang="en-US" dirty="0" smtClean="0"/>
              <a:t>ambiguities</a:t>
            </a:r>
          </a:p>
          <a:p>
            <a:pPr lvl="1"/>
            <a:r>
              <a:rPr lang="en-US" dirty="0" smtClean="0"/>
              <a:t>likely </a:t>
            </a:r>
            <a:r>
              <a:rPr lang="en-US" dirty="0"/>
              <a:t>from the </a:t>
            </a:r>
            <a:r>
              <a:rPr lang="en-US" dirty="0" smtClean="0"/>
              <a:t>Adversarial </a:t>
            </a:r>
            <a:r>
              <a:rPr lang="en-US" dirty="0"/>
              <a:t>generation process when creating PAWS</a:t>
            </a:r>
            <a:endParaRPr lang="en-US" dirty="0" smtClean="0"/>
          </a:p>
          <a:p>
            <a:pPr lvl="1"/>
            <a:r>
              <a:rPr lang="en-US" dirty="0" smtClean="0"/>
              <a:t>&lt; 2%</a:t>
            </a:r>
            <a:endParaRPr lang="en-US" dirty="0"/>
          </a:p>
          <a:p>
            <a:r>
              <a:rPr lang="en-US" dirty="0" smtClean="0"/>
              <a:t>Original </a:t>
            </a:r>
            <a:r>
              <a:rPr lang="en-US" dirty="0"/>
              <a:t>PAWS labels (paraphrase or not paraphrase) are mapped to the translations. Positive pairs account for 44.0% of development sets and 45.4% of test respectively–close to the PAWS label distribution. </a:t>
            </a:r>
            <a:endParaRPr lang="en-US" dirty="0" smtClean="0"/>
          </a:p>
          <a:p>
            <a:r>
              <a:rPr lang="en-US" dirty="0" smtClean="0"/>
              <a:t>Entity mention problem</a:t>
            </a:r>
          </a:p>
          <a:p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06" y="1123837"/>
            <a:ext cx="5639587" cy="140037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1"/>
                </a:solidFill>
              </a:rPr>
              <a:t>Method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8052" y="3400425"/>
            <a:ext cx="2882611" cy="840921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Evaluated Methods</a:t>
            </a:r>
          </a:p>
          <a:p>
            <a:r>
              <a:rPr lang="en-US" altLang="zh-TW" dirty="0"/>
              <a:t>Experiments and Results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9C2D-B8A9-4609-822E-5BB1465E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486369"/>
            <a:ext cx="7315200" cy="12749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PAWS-X :</a:t>
            </a:r>
            <a:r>
              <a:rPr lang="zh-TW" altLang="en-US" b="1" dirty="0" smtClean="0"/>
              <a:t> </a:t>
            </a:r>
            <a:r>
              <a:rPr lang="en-US" altLang="zh-TW" b="1" dirty="0"/>
              <a:t>P</a:t>
            </a:r>
            <a:r>
              <a:rPr lang="en-US" altLang="zh-TW" b="1" dirty="0" smtClean="0"/>
              <a:t>robe </a:t>
            </a:r>
            <a:r>
              <a:rPr lang="en-US" altLang="zh-TW" b="1" dirty="0"/>
              <a:t>models’ ability to capture structure and context in a multilingual setting</a:t>
            </a:r>
            <a:r>
              <a:rPr lang="en-US" altLang="zh-TW" b="1" dirty="0" smtClean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3B6C-2C04-45EB-8E23-6CEA0DF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85AD-58F6-47A4-A5B1-751154028AC5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CC21-2F5E-4B73-9C99-27FB5FCD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810B-8BA4-4FF8-BD37-1E27812D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Evaluated </a:t>
            </a:r>
            <a:r>
              <a:rPr lang="en-US" altLang="zh-TW" sz="2000" dirty="0">
                <a:solidFill>
                  <a:schemeClr val="bg1"/>
                </a:solidFill>
              </a:rPr>
              <a:t>Methods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576768358"/>
              </p:ext>
            </p:extLst>
          </p:nvPr>
        </p:nvGraphicFramePr>
        <p:xfrm>
          <a:off x="3781413" y="1483064"/>
          <a:ext cx="7618185" cy="444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1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2969822839"/>
              </p:ext>
            </p:extLst>
          </p:nvPr>
        </p:nvGraphicFramePr>
        <p:xfrm>
          <a:off x="3200401" y="7150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CAC5-CDD1-49C2-A0EF-F5FE899A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8608-B22A-4C0D-84E4-FE05B19A9D68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FF54-525F-43E3-BECC-7D8BD515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F1DB-B0FA-443A-8EB7-0F54BA28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Evaluated </a:t>
            </a:r>
            <a:r>
              <a:rPr lang="en-US" altLang="zh-TW" sz="2000" dirty="0">
                <a:solidFill>
                  <a:schemeClr val="bg1"/>
                </a:solidFill>
              </a:rPr>
              <a:t>Methods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直線接點 14"/>
          <p:cNvCxnSpPr>
            <a:endCxn id="13" idx="3"/>
          </p:cNvCxnSpPr>
          <p:nvPr/>
        </p:nvCxnSpPr>
        <p:spPr>
          <a:xfrm>
            <a:off x="3445329" y="3424427"/>
            <a:ext cx="788307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342972" y="2509064"/>
            <a:ext cx="1845808" cy="1830726"/>
          </a:xfrm>
          <a:prstGeom prst="ellips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Evaluated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Strategies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964649" y="2981725"/>
            <a:ext cx="13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models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64649" y="3530047"/>
            <a:ext cx="13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Translate Train: </a:t>
            </a:r>
            <a:endParaRPr lang="en-US" b="1" dirty="0" smtClean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training data is machine-translated into each target language to provide data to train each </a:t>
            </a:r>
            <a:r>
              <a:rPr lang="en-US" dirty="0" smtClean="0"/>
              <a:t>model.</a:t>
            </a:r>
          </a:p>
          <a:p>
            <a:r>
              <a:rPr lang="en-US" b="1" dirty="0"/>
              <a:t>Translate Test: </a:t>
            </a:r>
            <a:endParaRPr lang="en-US" b="1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rain </a:t>
            </a:r>
            <a:r>
              <a:rPr lang="en-US" dirty="0"/>
              <a:t>a model using the English training data, and machine-translate all test examples to English for evaluation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Zero Shot: </a:t>
            </a:r>
            <a:endParaRPr lang="en-US" b="1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model is trained on the </a:t>
            </a:r>
            <a:r>
              <a:rPr lang="en-US" u="sng" dirty="0"/>
              <a:t>PAWS English </a:t>
            </a:r>
            <a:r>
              <a:rPr lang="en-US" dirty="0"/>
              <a:t>training data, and then directly evaluated on all others. Machine translation is not involved in this strategy</a:t>
            </a:r>
            <a:r>
              <a:rPr lang="en-US" dirty="0" smtClean="0"/>
              <a:t>.</a:t>
            </a:r>
          </a:p>
          <a:p>
            <a:r>
              <a:rPr lang="en-US" b="1" dirty="0"/>
              <a:t>Merged: </a:t>
            </a:r>
            <a:endParaRPr lang="en-US" b="1" dirty="0" smtClean="0"/>
          </a:p>
          <a:p>
            <a:pPr lvl="1"/>
            <a:r>
              <a:rPr lang="en-US" u="sng" dirty="0"/>
              <a:t>T</a:t>
            </a:r>
            <a:r>
              <a:rPr lang="en-US" u="sng" dirty="0" smtClean="0"/>
              <a:t>rain </a:t>
            </a:r>
            <a:r>
              <a:rPr lang="en-US" u="sng" dirty="0"/>
              <a:t>a multilingual model on all languages</a:t>
            </a:r>
            <a:r>
              <a:rPr lang="en-US" dirty="0"/>
              <a:t>, including the original English pairs and machine-translated data in all other languages.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Evaluated </a:t>
            </a:r>
            <a:r>
              <a:rPr lang="en-US" altLang="zh-TW" sz="2000" dirty="0">
                <a:solidFill>
                  <a:schemeClr val="bg1"/>
                </a:solidFill>
              </a:rPr>
              <a:t>Methods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BERT :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atest </a:t>
            </a:r>
            <a:r>
              <a:rPr lang="en-US" dirty="0"/>
              <a:t>public multilingual BERT base model with 12 layers2 and apply the default </a:t>
            </a:r>
            <a:r>
              <a:rPr lang="en-US" dirty="0" smtClean="0"/>
              <a:t>ﬁne-tuning </a:t>
            </a:r>
            <a:r>
              <a:rPr lang="en-US" dirty="0"/>
              <a:t>strategy with batch size 32 and learning rate 1e-5.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b="1" dirty="0"/>
              <a:t>BOW and </a:t>
            </a:r>
            <a:r>
              <a:rPr lang="en-US" b="1" dirty="0" smtClean="0"/>
              <a:t>ESIM :  </a:t>
            </a:r>
          </a:p>
          <a:p>
            <a:pPr lvl="1"/>
            <a:r>
              <a:rPr lang="en-US" dirty="0" smtClean="0"/>
              <a:t>using their own implementations </a:t>
            </a:r>
            <a:r>
              <a:rPr lang="en-US" dirty="0"/>
              <a:t>and 300 dimensional multilingual word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fastText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Two metrics : </a:t>
            </a:r>
          </a:p>
          <a:p>
            <a:pPr lvl="1"/>
            <a:r>
              <a:rPr lang="en-US" dirty="0" smtClean="0"/>
              <a:t>Classiﬁcation </a:t>
            </a:r>
            <a:r>
              <a:rPr lang="en-US" dirty="0"/>
              <a:t>accuracy </a:t>
            </a:r>
            <a:endParaRPr lang="en-US" dirty="0" smtClean="0"/>
          </a:p>
          <a:p>
            <a:pPr lvl="1"/>
            <a:r>
              <a:rPr lang="en-US" dirty="0" smtClean="0"/>
              <a:t>Area-under-curve </a:t>
            </a:r>
            <a:r>
              <a:rPr lang="en-US" dirty="0"/>
              <a:t>scores of precision-recall curves (</a:t>
            </a:r>
            <a:r>
              <a:rPr lang="en-US" u="sng" dirty="0"/>
              <a:t>AUC-PR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Experiments </a:t>
            </a:r>
            <a:r>
              <a:rPr lang="en-US" altLang="zh-TW" sz="2000" dirty="0">
                <a:solidFill>
                  <a:schemeClr val="bg1"/>
                </a:solidFill>
              </a:rPr>
              <a:t>and </a:t>
            </a:r>
            <a:r>
              <a:rPr lang="en-US" altLang="zh-TW" sz="2000" dirty="0" smtClean="0">
                <a:solidFill>
                  <a:schemeClr val="bg1"/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28" y="238922"/>
            <a:ext cx="7689904" cy="292065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Experiments </a:t>
            </a:r>
            <a:r>
              <a:rPr lang="en-US" altLang="zh-TW" sz="2000" dirty="0">
                <a:solidFill>
                  <a:schemeClr val="bg1"/>
                </a:solidFill>
              </a:rPr>
              <a:t>and </a:t>
            </a:r>
            <a:r>
              <a:rPr lang="en-US" altLang="zh-TW" sz="2000" dirty="0" smtClean="0">
                <a:solidFill>
                  <a:schemeClr val="bg1"/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55" y="3471822"/>
            <a:ext cx="3983113" cy="25697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33003" y="4879022"/>
            <a:ext cx="4115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Training/Evaluation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Language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Error Analysis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4" y="3471822"/>
            <a:ext cx="3449002" cy="11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1"/>
                </a:solidFill>
              </a:rPr>
              <a:t>Conclusion</a:t>
            </a:r>
            <a:endParaRPr lang="en-US" altLang="zh-TW" sz="4800" b="1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8052" y="3400425"/>
            <a:ext cx="2882611" cy="8409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6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experimental results showed that PAWS-X effectively measures sensitivity of models to word order and the efﬁcacy of cross-lingual learning approaches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also leaves considerable headroom as a new challenging benchmark to drive multilingual research on the problem of paraphrase identiﬁcation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PAWS-X dataset, including both the new human translated pairs and the machine translated examples, is available for download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://github.com/google-research-datasets/paws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bg1"/>
                </a:solidFill>
              </a:rPr>
              <a:t>Conclusion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2AB-F80A-4D39-A966-C2EDCE92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the Author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219F-115F-4A05-B35E-80BE563F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Research </a:t>
            </a:r>
          </a:p>
          <a:p>
            <a:r>
              <a:rPr lang="en-US" dirty="0" err="1" smtClean="0">
                <a:hlinkClick r:id="rId2"/>
              </a:rPr>
              <a:t>Yinfei</a:t>
            </a:r>
            <a:r>
              <a:rPr lang="en-US" dirty="0" smtClean="0">
                <a:hlinkClick r:id="rId2"/>
              </a:rPr>
              <a:t> Yang 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>
                <a:hlinkClick r:id="rId3"/>
              </a:rPr>
              <a:t>Yuan Zhang  </a:t>
            </a:r>
            <a:r>
              <a:rPr lang="en-US" dirty="0"/>
              <a:t>, Chris Tar , Jason </a:t>
            </a:r>
            <a:r>
              <a:rPr lang="en-US" dirty="0" err="1"/>
              <a:t>Baldridge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Google AI blog</a:t>
            </a:r>
            <a:endParaRPr lang="en-US" dirty="0" smtClean="0"/>
          </a:p>
          <a:p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42D-0ED3-4375-9307-5415AF02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D6D-3B0C-4754-BD19-4173F53959C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0782-2557-4E2E-A4A3-EDE4D7B3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4BBD-11A5-4479-B223-4CD7200E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chemeClr val="accent1"/>
                </a:solidFill>
              </a:rPr>
              <a:t>Q &amp; A</a:t>
            </a:r>
            <a:endParaRPr lang="en-US" altLang="zh-TW" sz="4800" b="1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0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A33-9361-44CB-B104-1F91118D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AB91-4AEA-4ABB-BEBF-1AAF0B6B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1. Introduction</a:t>
            </a:r>
          </a:p>
          <a:p>
            <a:pPr marL="0" indent="0">
              <a:buNone/>
            </a:pPr>
            <a:r>
              <a:rPr lang="en-US" altLang="zh-TW" dirty="0" smtClean="0"/>
              <a:t>	1-1 Why PAWS-X ?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1-2 What is PAWS-X?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2. Method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2-1 Evaluated Methods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2-2 </a:t>
            </a:r>
            <a:r>
              <a:rPr lang="en-US" altLang="zh-TW" dirty="0" smtClean="0"/>
              <a:t>Experiments </a:t>
            </a:r>
            <a:r>
              <a:rPr lang="en-US" altLang="zh-TW" dirty="0"/>
              <a:t>and </a:t>
            </a:r>
            <a:r>
              <a:rPr lang="en-US" altLang="zh-TW" dirty="0" smtClean="0"/>
              <a:t>Results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3. Conclusion</a:t>
            </a:r>
            <a:endParaRPr lang="en-US" altLang="zh-TW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6DA2-109C-402F-873F-1ACC81EC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3BE3-F5E4-4FD4-A066-89C9F11AB251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40F11-25A0-4D50-AB8E-B87EB477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EA50-5038-47FF-8685-AA4AE835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Introduction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8053" y="3400425"/>
            <a:ext cx="2253946" cy="840921"/>
          </a:xfrm>
        </p:spPr>
        <p:txBody>
          <a:bodyPr/>
          <a:lstStyle/>
          <a:p>
            <a:r>
              <a:rPr lang="en-US" altLang="zh-TW" dirty="0"/>
              <a:t>Why PAWS-X ?</a:t>
            </a:r>
          </a:p>
          <a:p>
            <a:r>
              <a:rPr lang="en-US" altLang="zh-TW" dirty="0" smtClean="0"/>
              <a:t>What </a:t>
            </a:r>
            <a:r>
              <a:rPr lang="en-US" altLang="zh-TW" dirty="0"/>
              <a:t>is PAWS-X?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3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6274" cy="46011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/>
              <a:t>- Why </a:t>
            </a:r>
            <a:r>
              <a:rPr lang="en-US" altLang="zh-TW" sz="2000" dirty="0"/>
              <a:t>PAWS-X ?</a:t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655A-723D-4909-974A-6CB676FD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Adversarial examples have effectively highlighted the deﬁciencies of state-of-the-art models for many natural language processing </a:t>
            </a:r>
            <a:r>
              <a:rPr lang="en-US" altLang="zh-TW" dirty="0" smtClean="0"/>
              <a:t>tasks</a:t>
            </a:r>
          </a:p>
          <a:p>
            <a:r>
              <a:rPr lang="en-US" altLang="zh-TW" dirty="0"/>
              <a:t>PAWS, which has adversarial paraphrase identiﬁcation pairs with high lexical </a:t>
            </a:r>
            <a:r>
              <a:rPr lang="en-US" altLang="zh-TW" dirty="0" smtClean="0"/>
              <a:t>overlap.</a:t>
            </a:r>
          </a:p>
          <a:p>
            <a:pPr lvl="1"/>
            <a:r>
              <a:rPr lang="en-US" altLang="zh-TW" dirty="0" smtClean="0"/>
              <a:t>E.g.  flights </a:t>
            </a:r>
            <a:r>
              <a:rPr lang="en-US" altLang="zh-TW" dirty="0"/>
              <a:t>from New York to </a:t>
            </a:r>
            <a:r>
              <a:rPr lang="en-US" altLang="zh-TW" dirty="0" smtClean="0"/>
              <a:t>Florida  </a:t>
            </a:r>
            <a:r>
              <a:rPr lang="en-US" altLang="zh-TW" dirty="0"/>
              <a:t>vs  </a:t>
            </a:r>
            <a:r>
              <a:rPr lang="en-US" altLang="zh-TW" dirty="0" smtClean="0"/>
              <a:t>flights </a:t>
            </a:r>
            <a:r>
              <a:rPr lang="en-US" altLang="zh-TW" dirty="0"/>
              <a:t>from Florida to New </a:t>
            </a:r>
            <a:r>
              <a:rPr lang="en-US" altLang="zh-TW" dirty="0" smtClean="0"/>
              <a:t>York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Research </a:t>
            </a:r>
            <a:r>
              <a:rPr lang="en-US" altLang="zh-TW" dirty="0"/>
              <a:t>on adversarial examples has generally shown that augmenting training data with good adversarial examples can boost performance for some </a:t>
            </a:r>
            <a:r>
              <a:rPr lang="en-US" altLang="zh-TW" dirty="0" smtClean="0"/>
              <a:t>models</a:t>
            </a:r>
          </a:p>
          <a:p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19DC-1D39-4C3A-B1AE-B519D42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12EB-B831-4682-9A55-48E6409ECA9F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72F8-8AA1-494F-BF3E-BE34969A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20A9-D120-4E60-8702-6E5B7871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68" y="4930161"/>
            <a:ext cx="2514600" cy="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724530"/>
          </a:xfrm>
        </p:spPr>
        <p:txBody>
          <a:bodyPr/>
          <a:lstStyle/>
          <a:p>
            <a:r>
              <a:rPr lang="en-US" dirty="0"/>
              <a:t>Most previous work focuses only on English despite the fact that the problems highlighted by adversarial examples are shared by other languages. 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altLang="zh-TW" dirty="0" smtClean="0"/>
              <a:t>Multi30K</a:t>
            </a:r>
            <a:r>
              <a:rPr lang="zh-TW" altLang="en-US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Opusparcus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498522" y="3600449"/>
            <a:ext cx="1355272" cy="6694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</a:t>
            </a:r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090807" y="3380013"/>
            <a:ext cx="1804307" cy="11103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 - X</a:t>
            </a:r>
            <a:endParaRPr 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262008" y="3842929"/>
            <a:ext cx="1420585" cy="184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151915" y="4781367"/>
            <a:ext cx="329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2920" lvl="1" indent="0">
              <a:buNone/>
            </a:pPr>
            <a:r>
              <a:rPr lang="en-US" altLang="zh-TW" sz="1400" dirty="0"/>
              <a:t>Spanish, French, German, Chinese</a:t>
            </a:r>
            <a:r>
              <a:rPr lang="en-US" altLang="zh-TW" sz="1400" dirty="0" smtClean="0"/>
              <a:t>,</a:t>
            </a:r>
          </a:p>
          <a:p>
            <a:pPr marL="502920" lvl="1" indent="0">
              <a:buNone/>
            </a:pPr>
            <a:r>
              <a:rPr lang="en-US" altLang="zh-TW" sz="1400" dirty="0" smtClean="0"/>
              <a:t> </a:t>
            </a:r>
            <a:r>
              <a:rPr lang="en-US" altLang="zh-TW" sz="1400" dirty="0"/>
              <a:t>Japanese, and Korean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7952015" y="4610752"/>
            <a:ext cx="2016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/>
              <a:t>- Why </a:t>
            </a:r>
            <a:r>
              <a:rPr lang="en-US" altLang="zh-TW" sz="2000" dirty="0"/>
              <a:t>PAWS-X ?</a:t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4498522" y="4412087"/>
            <a:ext cx="1355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636587" y="447359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English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D2A-0E97-4BBA-9820-CC9AE40E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50B5-00F5-45D2-8A8C-68A610ED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4E18-8609-4D7F-A367-D17651842CCC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D24B-256B-41CE-AC36-1BEA5938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Weber Huang, TMU NLP Lab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26ED-B1AB-4B81-99B1-9118711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82889" y="1449073"/>
            <a:ext cx="1485900" cy="148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PAWS-X</a:t>
            </a:r>
            <a:endParaRPr lang="en-US" dirty="0"/>
          </a:p>
        </p:txBody>
      </p:sp>
      <p:sp>
        <p:nvSpPr>
          <p:cNvPr id="8" name="橢圓 7"/>
          <p:cNvSpPr/>
          <p:nvPr/>
        </p:nvSpPr>
        <p:spPr>
          <a:xfrm>
            <a:off x="4509348" y="3378189"/>
            <a:ext cx="2696453" cy="17236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23,659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pairs</a:t>
            </a:r>
          </a:p>
          <a:p>
            <a:pPr algn="ctr"/>
            <a:r>
              <a:rPr lang="en-US" dirty="0" smtClean="0"/>
              <a:t>Human translated data</a:t>
            </a:r>
            <a:endParaRPr lang="en-US" dirty="0"/>
          </a:p>
        </p:txBody>
      </p:sp>
      <p:sp>
        <p:nvSpPr>
          <p:cNvPr id="9" name="橢圓 8"/>
          <p:cNvSpPr/>
          <p:nvPr/>
        </p:nvSpPr>
        <p:spPr>
          <a:xfrm>
            <a:off x="8033658" y="3356201"/>
            <a:ext cx="2874541" cy="17456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49,401 pairs</a:t>
            </a:r>
          </a:p>
          <a:p>
            <a:pPr algn="ctr"/>
            <a:r>
              <a:rPr lang="en-US" dirty="0" smtClean="0"/>
              <a:t>Machine translated data from PAWS</a:t>
            </a:r>
            <a:endParaRPr 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474279" y="2669108"/>
            <a:ext cx="506884" cy="63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8368789" y="2679493"/>
            <a:ext cx="497310" cy="61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D663-B046-4AA7-939E-F36492D8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FE85-7A39-447B-B69F-7719E3DFC841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120C-B3A2-4886-B070-CD41840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30DD-92DA-480C-B891-FFCAD063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232828" y="1425914"/>
            <a:ext cx="1575707" cy="8355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PAWS-X</a:t>
            </a:r>
            <a:endParaRPr lang="en-US" dirty="0"/>
          </a:p>
        </p:txBody>
      </p:sp>
      <p:sp>
        <p:nvSpPr>
          <p:cNvPr id="9" name="右彎箭號 8"/>
          <p:cNvSpPr/>
          <p:nvPr/>
        </p:nvSpPr>
        <p:spPr>
          <a:xfrm>
            <a:off x="5445580" y="1868911"/>
            <a:ext cx="563334" cy="785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710793" y="2833007"/>
            <a:ext cx="1298121" cy="7674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7225364" y="2833006"/>
            <a:ext cx="1298121" cy="76744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743921" y="2833005"/>
            <a:ext cx="1575736" cy="7674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右彎箭號 13"/>
          <p:cNvSpPr/>
          <p:nvPr/>
        </p:nvSpPr>
        <p:spPr>
          <a:xfrm flipH="1">
            <a:off x="8176501" y="1843710"/>
            <a:ext cx="828705" cy="785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95" y="4112446"/>
            <a:ext cx="643706" cy="643706"/>
          </a:xfrm>
        </p:spPr>
      </p:pic>
      <p:pic>
        <p:nvPicPr>
          <p:cNvPr id="18" name="內容版面配置區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07" y="4112446"/>
            <a:ext cx="643706" cy="643706"/>
          </a:xfrm>
          <a:prstGeom prst="rect">
            <a:avLst/>
          </a:prstGeom>
        </p:spPr>
      </p:pic>
      <p:pic>
        <p:nvPicPr>
          <p:cNvPr id="19" name="內容版面配置區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36" y="4112446"/>
            <a:ext cx="643706" cy="6437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94" y="3850095"/>
            <a:ext cx="1066284" cy="106628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41B-0806-45B6-A2D9-990808B9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u="sng" dirty="0"/>
              <a:t>3 advantages </a:t>
            </a:r>
            <a:r>
              <a:rPr lang="en-US" altLang="zh-TW" dirty="0"/>
              <a:t>of </a:t>
            </a:r>
            <a:r>
              <a:rPr lang="en-US" altLang="zh-TW" b="1" dirty="0"/>
              <a:t>translation</a:t>
            </a:r>
            <a:r>
              <a:rPr lang="en-US" altLang="zh-TW" dirty="0"/>
              <a:t> instead of repeating the PAWS data generation approach 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human translation does not require high-quality multilingual part-of-speech taggers or named entity </a:t>
            </a:r>
            <a:r>
              <a:rPr lang="en-US" altLang="zh-TW" dirty="0" smtClean="0"/>
              <a:t>recognizers.</a:t>
            </a:r>
          </a:p>
          <a:p>
            <a:pPr marL="50292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human translators are trained to produce the target sentence while preserving meaning, thereby ensuring high data </a:t>
            </a:r>
            <a:r>
              <a:rPr lang="en-US" altLang="zh-TW" dirty="0" smtClean="0"/>
              <a:t>quality.</a:t>
            </a:r>
          </a:p>
          <a:p>
            <a:pPr marL="50292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the resulting data can provide a new testbed for cross-lingual transfer techniques because examples in all languages are translated from the same sources. 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8F9-685E-4270-8E85-9A071406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ADB7-4E4D-4BFE-9487-40AE12F6211F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BA84-917F-4D69-8ED5-82BA75C0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C74F-32E5-422A-A8AF-19435404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161</TotalTime>
  <Words>892</Words>
  <Application>Microsoft Office PowerPoint</Application>
  <PresentationFormat>寬螢幕</PresentationFormat>
  <Paragraphs>186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Corbel</vt:lpstr>
      <vt:lpstr>Wingdings 2</vt:lpstr>
      <vt:lpstr>框架</vt:lpstr>
      <vt:lpstr>PAWS-X: A Cross-lingual Adversarial Dataset for Paraphrase Identification  </vt:lpstr>
      <vt:lpstr>About the Author</vt:lpstr>
      <vt:lpstr>Outline</vt:lpstr>
      <vt:lpstr>Introduction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Method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Conclusion</vt:lpstr>
      <vt:lpstr>Introduction - Why PAWS-X ? - What is PAWS-X?  Method - Evaluated Methods - Experiments and Results  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I :  PAWS-X: A Cross-lingual Adversarial Dataset for Paraphrase Identification  </dc:title>
  <dc:creator>Weber Huang</dc:creator>
  <cp:lastModifiedBy>Weber Huang</cp:lastModifiedBy>
  <cp:revision>32</cp:revision>
  <dcterms:created xsi:type="dcterms:W3CDTF">2019-10-14T09:29:07Z</dcterms:created>
  <dcterms:modified xsi:type="dcterms:W3CDTF">2019-10-17T12:02:54Z</dcterms:modified>
</cp:coreProperties>
</file>