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57" r:id="rId4"/>
    <p:sldId id="258" r:id="rId5"/>
    <p:sldId id="268" r:id="rId6"/>
    <p:sldId id="269" r:id="rId7"/>
    <p:sldId id="270" r:id="rId8"/>
    <p:sldId id="263" r:id="rId9"/>
    <p:sldId id="264" r:id="rId10"/>
    <p:sldId id="265" r:id="rId11"/>
    <p:sldId id="266" r:id="rId12"/>
    <p:sldId id="267" r:id="rId13"/>
    <p:sldId id="271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78B668C-4522-4FD9-AAE0-2F8A75744F0F}" type="datetimeFigureOut">
              <a:rPr lang="zh-TW" altLang="en-US" smtClean="0"/>
              <a:t>2021/11/13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4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668C-4522-4FD9-AAE0-2F8A75744F0F}" type="datetimeFigureOut">
              <a:rPr lang="zh-TW" altLang="en-US" smtClean="0"/>
              <a:t>2021/11/13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6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668C-4522-4FD9-AAE0-2F8A75744F0F}" type="datetimeFigureOut">
              <a:rPr lang="zh-TW" altLang="en-US" smtClean="0"/>
              <a:t>2021/11/13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85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668C-4522-4FD9-AAE0-2F8A75744F0F}" type="datetimeFigureOut">
              <a:rPr lang="zh-TW" altLang="en-US" smtClean="0"/>
              <a:t>2021/11/13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11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668C-4522-4FD9-AAE0-2F8A75744F0F}" type="datetimeFigureOut">
              <a:rPr lang="zh-TW" altLang="en-US" smtClean="0"/>
              <a:t>2021/11/13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57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668C-4522-4FD9-AAE0-2F8A75744F0F}" type="datetimeFigureOut">
              <a:rPr lang="zh-TW" altLang="en-US" smtClean="0"/>
              <a:t>2021/11/13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90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668C-4522-4FD9-AAE0-2F8A75744F0F}" type="datetimeFigureOut">
              <a:rPr lang="zh-TW" altLang="en-US" smtClean="0"/>
              <a:t>2021/11/13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91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668C-4522-4FD9-AAE0-2F8A75744F0F}" type="datetimeFigureOut">
              <a:rPr lang="zh-TW" altLang="en-US" smtClean="0"/>
              <a:t>2021/11/13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45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668C-4522-4FD9-AAE0-2F8A75744F0F}" type="datetimeFigureOut">
              <a:rPr lang="zh-TW" altLang="en-US" smtClean="0"/>
              <a:t>2021/11/13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17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668C-4522-4FD9-AAE0-2F8A75744F0F}" type="datetimeFigureOut">
              <a:rPr lang="zh-TW" altLang="en-US" smtClean="0"/>
              <a:t>2021/11/13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60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668C-4522-4FD9-AAE0-2F8A75744F0F}" type="datetimeFigureOut">
              <a:rPr lang="zh-TW" altLang="en-US" smtClean="0"/>
              <a:t>2021/11/13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62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78B668C-4522-4FD9-AAE0-2F8A75744F0F}" type="datetimeFigureOut">
              <a:rPr lang="zh-TW" altLang="en-US" smtClean="0"/>
              <a:t>2021/11/13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92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2">
                    <a:lumMod val="75000"/>
                  </a:schemeClr>
                </a:solidFill>
              </a:rPr>
              <a:t>Labeling API </a:t>
            </a:r>
            <a:r>
              <a:rPr lang="en-US" altLang="zh-TW" dirty="0" smtClean="0">
                <a:solidFill>
                  <a:schemeClr val="tx2">
                    <a:lumMod val="75000"/>
                  </a:schemeClr>
                </a:solidFill>
              </a:rPr>
              <a:t>v2.1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Weber Huang 2021-11-10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2110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專案使用方法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使用者可以先透過 </a:t>
            </a:r>
            <a:r>
              <a:rPr lang="en-US" altLang="zh-TW" dirty="0"/>
              <a:t>S</a:t>
            </a:r>
            <a:r>
              <a:rPr lang="en-US" altLang="zh-TW" dirty="0" smtClean="0"/>
              <a:t>wagger UI </a:t>
            </a:r>
            <a:r>
              <a:rPr lang="zh-TW" altLang="en-US" dirty="0" smtClean="0"/>
              <a:t>網頁介面測試 </a:t>
            </a:r>
            <a:r>
              <a:rPr lang="en-US" altLang="zh-TW" dirty="0" smtClean="0"/>
              <a:t>API</a:t>
            </a:r>
            <a:endParaRPr lang="en-US" altLang="zh-TW" dirty="0"/>
          </a:p>
          <a:p>
            <a:r>
              <a:rPr lang="zh-TW" altLang="en-US" dirty="0" smtClean="0"/>
              <a:t>或是經由 </a:t>
            </a:r>
            <a:r>
              <a:rPr lang="en-US" altLang="zh-TW" dirty="0" smtClean="0"/>
              <a:t>CURL </a:t>
            </a:r>
            <a:r>
              <a:rPr lang="zh-TW" altLang="en-US" dirty="0" smtClean="0"/>
              <a:t>方法使用 </a:t>
            </a:r>
            <a:r>
              <a:rPr lang="en-US" altLang="zh-TW" dirty="0" smtClean="0"/>
              <a:t>API</a:t>
            </a:r>
          </a:p>
          <a:p>
            <a:r>
              <a:rPr lang="zh-TW" altLang="en-US" dirty="0" smtClean="0"/>
              <a:t>詳細操作方法請參考 </a:t>
            </a:r>
            <a:r>
              <a:rPr lang="en-US" altLang="zh-TW" dirty="0" smtClean="0"/>
              <a:t>readme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7121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錯誤代碼說明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此專案錯誤代碼分為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</a:t>
            </a:r>
            <a:r>
              <a:rPr lang="zh-TW" altLang="en-US" dirty="0" smtClean="0"/>
              <a:t>錯誤代碼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任務錯誤代碼</a:t>
            </a:r>
            <a:endParaRPr lang="en-US" altLang="zh-TW" dirty="0" smtClean="0"/>
          </a:p>
          <a:p>
            <a:r>
              <a:rPr lang="zh-TW" altLang="en-US" dirty="0" smtClean="0"/>
              <a:t>根據不同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任務，代碼會有不同的訊息</a:t>
            </a:r>
            <a:endParaRPr lang="en-US" altLang="zh-TW" dirty="0" smtClean="0"/>
          </a:p>
          <a:p>
            <a:r>
              <a:rPr lang="zh-TW" altLang="en-US" dirty="0" smtClean="0"/>
              <a:t>代碼詳細內容請參考 </a:t>
            </a:r>
            <a:r>
              <a:rPr lang="en-US" altLang="zh-TW" dirty="0"/>
              <a:t>readme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5559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專案部屬系統需求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系統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Ubuntu 18.04.6 LTS </a:t>
            </a:r>
          </a:p>
          <a:p>
            <a:pPr lvl="1"/>
            <a:r>
              <a:rPr lang="en-US" altLang="zh-TW" dirty="0" smtClean="0"/>
              <a:t>Windows 10 </a:t>
            </a:r>
          </a:p>
          <a:p>
            <a:pPr lvl="1"/>
            <a:r>
              <a:rPr lang="en-US" altLang="zh-TW" dirty="0" smtClean="0"/>
              <a:t>Python :</a:t>
            </a:r>
            <a:r>
              <a:rPr lang="zh-TW" altLang="en-US" dirty="0" smtClean="0"/>
              <a:t> </a:t>
            </a:r>
            <a:r>
              <a:rPr lang="en-US" altLang="zh-TW" dirty="0" smtClean="0"/>
              <a:t>Python 3.8</a:t>
            </a:r>
          </a:p>
          <a:p>
            <a:r>
              <a:rPr lang="en-US" altLang="zh-TW" dirty="0" smtClean="0"/>
              <a:t>CPU</a:t>
            </a:r>
            <a:r>
              <a:rPr lang="zh-TW" altLang="en-US" dirty="0" smtClean="0"/>
              <a:t> </a:t>
            </a:r>
            <a:r>
              <a:rPr lang="en-US" altLang="zh-TW" dirty="0"/>
              <a:t>: Intel(R) Core(TM) i5-8259U </a:t>
            </a:r>
            <a:r>
              <a:rPr lang="zh-TW" altLang="en-US" dirty="0" smtClean="0"/>
              <a:t>同等或以上之處理器</a:t>
            </a:r>
            <a:endParaRPr lang="en-US" altLang="zh-TW" dirty="0" smtClean="0"/>
          </a:p>
          <a:p>
            <a:r>
              <a:rPr lang="en-US" altLang="zh-TW" dirty="0" smtClean="0"/>
              <a:t>RAM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16G </a:t>
            </a:r>
            <a:r>
              <a:rPr lang="zh-TW" altLang="en-US" dirty="0" smtClean="0"/>
              <a:t>同等或以上記憶體配置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25683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資料筆數 </a:t>
            </a:r>
            <a:r>
              <a:rPr lang="en-US" altLang="zh-TW" dirty="0" smtClean="0"/>
              <a:t>: </a:t>
            </a:r>
            <a:r>
              <a:rPr lang="en-US" altLang="zh-TW" dirty="0"/>
              <a:t>39,291,336 rows</a:t>
            </a:r>
          </a:p>
          <a:p>
            <a:r>
              <a:rPr lang="zh-TW" altLang="en-US" dirty="0" smtClean="0"/>
              <a:t>預測模型 </a:t>
            </a:r>
            <a:r>
              <a:rPr lang="en-US" altLang="zh-TW" dirty="0" smtClean="0"/>
              <a:t>: keyword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</a:t>
            </a:r>
            <a:endParaRPr lang="en-US" altLang="zh-TW" dirty="0"/>
          </a:p>
          <a:p>
            <a:r>
              <a:rPr lang="zh-TW" altLang="en-US" dirty="0" smtClean="0"/>
              <a:t>花費貼標時間 </a:t>
            </a:r>
            <a:r>
              <a:rPr lang="en-US" altLang="zh-TW" dirty="0" smtClean="0"/>
              <a:t>: </a:t>
            </a:r>
            <a:r>
              <a:rPr lang="en-US" altLang="zh-TW" dirty="0"/>
              <a:t>149.378 minutes</a:t>
            </a:r>
          </a:p>
          <a:p>
            <a:r>
              <a:rPr lang="zh-TW" altLang="en-US" dirty="0" smtClean="0"/>
              <a:t>最大記憶體使用量 </a:t>
            </a:r>
            <a:r>
              <a:rPr lang="en-US" altLang="zh-TW" dirty="0" smtClean="0"/>
              <a:t>: </a:t>
            </a:r>
            <a:r>
              <a:rPr lang="en-US" altLang="zh-TW" dirty="0"/>
              <a:t>812.38 Mb</a:t>
            </a:r>
          </a:p>
          <a:p>
            <a:pPr marL="4572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386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zh-TW" altLang="en-US" dirty="0" smtClean="0"/>
              <a:t>專案說明</a:t>
            </a:r>
            <a:endParaRPr lang="en-US" altLang="zh-TW" dirty="0" smtClean="0"/>
          </a:p>
          <a:p>
            <a:pPr marL="502920" indent="-457200">
              <a:buFont typeface="+mj-lt"/>
              <a:buAutoNum type="arabicPeriod"/>
            </a:pPr>
            <a:r>
              <a:rPr lang="zh-TW" altLang="en-US" dirty="0" smtClean="0"/>
              <a:t>專案流程</a:t>
            </a:r>
            <a:endParaRPr lang="en-US" altLang="zh-TW" dirty="0" smtClean="0"/>
          </a:p>
          <a:p>
            <a:pPr marL="502920" indent="-457200">
              <a:buFont typeface="+mj-lt"/>
              <a:buAutoNum type="arabicPeriod"/>
            </a:pPr>
            <a:r>
              <a:rPr lang="zh-TW" altLang="en-US" dirty="0" smtClean="0"/>
              <a:t>專案工具</a:t>
            </a:r>
            <a:endParaRPr lang="en-US" altLang="zh-TW" dirty="0" smtClean="0"/>
          </a:p>
          <a:p>
            <a:pPr marL="502920" indent="-457200">
              <a:buFont typeface="+mj-lt"/>
              <a:buAutoNum type="arabicPeriod"/>
            </a:pPr>
            <a:r>
              <a:rPr lang="zh-TW" altLang="en-US" dirty="0"/>
              <a:t>專案環境</a:t>
            </a:r>
            <a:r>
              <a:rPr lang="zh-TW" altLang="en-US" dirty="0" smtClean="0"/>
              <a:t>建立</a:t>
            </a:r>
            <a:endParaRPr lang="en-US" altLang="zh-TW" dirty="0" smtClean="0"/>
          </a:p>
          <a:p>
            <a:pPr marL="502920" indent="-457200">
              <a:buFont typeface="+mj-lt"/>
              <a:buAutoNum type="arabicPeriod"/>
            </a:pPr>
            <a:r>
              <a:rPr lang="zh-TW" altLang="en-US" dirty="0"/>
              <a:t>專案使用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marL="502920" indent="-457200">
              <a:buFont typeface="+mj-lt"/>
              <a:buAutoNum type="arabicPeriod"/>
            </a:pPr>
            <a:r>
              <a:rPr lang="zh-TW" altLang="en-US" dirty="0"/>
              <a:t>錯誤代碼</a:t>
            </a:r>
            <a:r>
              <a:rPr lang="zh-TW" altLang="en-US" dirty="0" smtClean="0"/>
              <a:t>說明</a:t>
            </a:r>
            <a:endParaRPr lang="en-US" altLang="zh-TW" dirty="0" smtClean="0"/>
          </a:p>
          <a:p>
            <a:pPr marL="502920" indent="-457200">
              <a:buFont typeface="+mj-lt"/>
              <a:buAutoNum type="arabicPeriod"/>
            </a:pPr>
            <a:r>
              <a:rPr lang="zh-TW" altLang="en-US" dirty="0"/>
              <a:t>專案部屬需求</a:t>
            </a:r>
            <a:endParaRPr lang="en-US" altLang="zh-TW" dirty="0" smtClean="0"/>
          </a:p>
          <a:p>
            <a:pPr marL="502920" indent="-457200">
              <a:buFont typeface="+mj-lt"/>
              <a:buAutoNum type="arabicPeriod"/>
            </a:pPr>
            <a:endParaRPr lang="en-US" altLang="zh-TW" dirty="0" smtClean="0"/>
          </a:p>
          <a:p>
            <a:pPr marL="502920" indent="-45720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555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專案說</a:t>
            </a:r>
            <a:r>
              <a:rPr lang="zh-TW" altLang="en-US" dirty="0"/>
              <a:t>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zh-TW" altLang="en-US" dirty="0" smtClean="0"/>
              <a:t>此專案為協助進行</a:t>
            </a:r>
            <a:r>
              <a:rPr lang="zh-TW" altLang="en-US" dirty="0"/>
              <a:t>貼標</a:t>
            </a:r>
            <a:r>
              <a:rPr lang="zh-TW" altLang="en-US" dirty="0" smtClean="0"/>
              <a:t>任務，</a:t>
            </a:r>
            <a:r>
              <a:rPr lang="zh-TW" altLang="en-US" dirty="0"/>
              <a:t>支援使用者選擇貼標模型與規則，</a:t>
            </a:r>
            <a:r>
              <a:rPr lang="zh-TW" altLang="en-US" dirty="0" smtClean="0"/>
              <a:t>並且呼叫 </a:t>
            </a:r>
            <a:r>
              <a:rPr lang="en-US" altLang="zh-TW" dirty="0"/>
              <a:t>API </a:t>
            </a:r>
            <a:r>
              <a:rPr lang="zh-TW" altLang="en-US" dirty="0"/>
              <a:t>回傳抽樣結果檢查貼概況。此專案共有四個 </a:t>
            </a:r>
            <a:r>
              <a:rPr lang="en-US" altLang="zh-TW" dirty="0"/>
              <a:t>API </a:t>
            </a:r>
            <a:r>
              <a:rPr lang="zh-TW" altLang="en-US" dirty="0"/>
              <a:t>服務</a:t>
            </a:r>
            <a:r>
              <a:rPr lang="en-US" altLang="zh-TW" dirty="0"/>
              <a:t>: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 err="1"/>
              <a:t>create_task</a:t>
            </a:r>
            <a:r>
              <a:rPr lang="en-US" altLang="zh-TW" dirty="0"/>
              <a:t> : </a:t>
            </a:r>
            <a:r>
              <a:rPr lang="zh-TW" altLang="en-US" dirty="0"/>
              <a:t>依據使用者定義之</a:t>
            </a:r>
            <a:r>
              <a:rPr lang="zh-TW" altLang="en-US" dirty="0" smtClean="0"/>
              <a:t>情況建立、執行任務</a:t>
            </a:r>
            <a:r>
              <a:rPr lang="zh-TW" altLang="en-US" dirty="0"/>
              <a:t>流程 </a:t>
            </a:r>
            <a:r>
              <a:rPr lang="en-US" altLang="zh-TW" dirty="0"/>
              <a:t>(</a:t>
            </a:r>
            <a:r>
              <a:rPr lang="zh-TW" altLang="en-US" dirty="0"/>
              <a:t>貼標 </a:t>
            </a:r>
            <a:r>
              <a:rPr lang="en-US" altLang="zh-TW" dirty="0"/>
              <a:t>-&gt; </a:t>
            </a:r>
            <a:r>
              <a:rPr lang="zh-TW" altLang="en-US" dirty="0"/>
              <a:t>上架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pPr marL="502920" indent="-457200">
              <a:buFont typeface="+mj-lt"/>
              <a:buAutoNum type="arabicPeriod"/>
            </a:pPr>
            <a:r>
              <a:rPr lang="en-US" altLang="zh-TW" dirty="0" err="1"/>
              <a:t>task_list</a:t>
            </a:r>
            <a:r>
              <a:rPr lang="en-US" altLang="zh-TW" dirty="0"/>
              <a:t> : </a:t>
            </a:r>
            <a:r>
              <a:rPr lang="zh-TW" altLang="en-US" dirty="0"/>
              <a:t>回傳</a:t>
            </a:r>
            <a:r>
              <a:rPr lang="zh-TW" altLang="en-US" dirty="0" smtClean="0"/>
              <a:t>近期五筆執行</a:t>
            </a:r>
            <a:r>
              <a:rPr lang="zh-TW" altLang="en-US" dirty="0"/>
              <a:t>之任務與之相關資訊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 err="1"/>
              <a:t>check_status</a:t>
            </a:r>
            <a:r>
              <a:rPr lang="en-US" altLang="zh-TW" dirty="0"/>
              <a:t> : </a:t>
            </a:r>
            <a:r>
              <a:rPr lang="zh-TW" altLang="en-US" dirty="0"/>
              <a:t>輸入任務</a:t>
            </a:r>
            <a:r>
              <a:rPr lang="en-US" altLang="zh-TW" dirty="0"/>
              <a:t>ID</a:t>
            </a:r>
            <a:r>
              <a:rPr lang="zh-TW" altLang="en-US" dirty="0"/>
              <a:t>，檢查任務</a:t>
            </a:r>
            <a:r>
              <a:rPr lang="zh-TW" altLang="en-US" dirty="0" smtClean="0"/>
              <a:t>進度 </a:t>
            </a:r>
            <a:r>
              <a:rPr lang="en-US" altLang="zh-TW" dirty="0" smtClean="0"/>
              <a:t>(</a:t>
            </a:r>
            <a:r>
              <a:rPr lang="zh-TW" altLang="en-US" dirty="0" smtClean="0"/>
              <a:t>貼標與上架任務狀態</a:t>
            </a:r>
            <a:r>
              <a:rPr lang="en-US" altLang="zh-TW" dirty="0" smtClean="0"/>
              <a:t>)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 err="1" smtClean="0"/>
              <a:t>sample_result</a:t>
            </a:r>
            <a:r>
              <a:rPr lang="en-US" altLang="zh-TW" dirty="0" smtClean="0"/>
              <a:t> </a:t>
            </a:r>
            <a:r>
              <a:rPr lang="en-US" altLang="zh-TW" dirty="0"/>
              <a:t>: </a:t>
            </a:r>
            <a:r>
              <a:rPr lang="zh-TW" altLang="en-US" dirty="0"/>
              <a:t>輸入任務</a:t>
            </a:r>
            <a:r>
              <a:rPr lang="en-US" altLang="zh-TW" dirty="0" smtClean="0"/>
              <a:t>ID</a:t>
            </a:r>
            <a:r>
              <a:rPr lang="zh-TW" altLang="en-US" dirty="0" smtClean="0"/>
              <a:t>，</a:t>
            </a:r>
            <a:r>
              <a:rPr lang="zh-TW" altLang="en-US" dirty="0"/>
              <a:t>回傳抽樣之上架資料</a:t>
            </a:r>
          </a:p>
        </p:txBody>
      </p:sp>
    </p:spTree>
    <p:extLst>
      <p:ext uri="{BB962C8B-B14F-4D97-AF65-F5344CB8AC3E}">
        <p14:creationId xmlns:p14="http://schemas.microsoft.com/office/powerpoint/2010/main" val="217735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專案流程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131" y="260658"/>
            <a:ext cx="5390803" cy="6335978"/>
          </a:xfrm>
          <a:prstGeom prst="rect">
            <a:avLst/>
          </a:prstGeom>
        </p:spPr>
      </p:pic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145649" y="2090651"/>
            <a:ext cx="4706511" cy="4038600"/>
          </a:xfrm>
        </p:spPr>
        <p:txBody>
          <a:bodyPr/>
          <a:lstStyle/>
          <a:p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Task flow (celery canvas)</a:t>
            </a:r>
            <a:endParaRPr lang="en-US" altLang="zh-TW" dirty="0"/>
          </a:p>
          <a:p>
            <a:r>
              <a:rPr lang="en-US" altLang="zh-TW" dirty="0" smtClean="0"/>
              <a:t>Label task </a:t>
            </a:r>
          </a:p>
          <a:p>
            <a:r>
              <a:rPr lang="en-US" altLang="zh-TW" dirty="0" smtClean="0"/>
              <a:t>Generate production task</a:t>
            </a:r>
          </a:p>
          <a:p>
            <a:pPr marL="45720" indent="0">
              <a:buNone/>
            </a:pPr>
            <a:r>
              <a:rPr lang="en-US" altLang="zh-TW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271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專案流程</a:t>
            </a:r>
            <a:r>
              <a:rPr lang="en-US" altLang="zh-TW" dirty="0"/>
              <a:t> </a:t>
            </a:r>
            <a:r>
              <a:rPr lang="en-US" altLang="zh-TW" dirty="0" smtClean="0"/>
              <a:t>(API)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28" b="38515"/>
          <a:stretch/>
        </p:blipFill>
        <p:spPr>
          <a:xfrm>
            <a:off x="6828906" y="845320"/>
            <a:ext cx="4807219" cy="5125989"/>
          </a:xfrm>
          <a:prstGeom prst="rect">
            <a:avLst/>
          </a:prstGeom>
        </p:spPr>
      </p:pic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145649" y="2090651"/>
            <a:ext cx="5512846" cy="4038600"/>
          </a:xfrm>
        </p:spPr>
        <p:txBody>
          <a:bodyPr>
            <a:normAutofit fontScale="92500"/>
          </a:bodyPr>
          <a:lstStyle/>
          <a:p>
            <a:r>
              <a:rPr lang="zh-TW" altLang="en-US" dirty="0" smtClean="0"/>
              <a:t>使用者透過 </a:t>
            </a:r>
            <a:r>
              <a:rPr lang="en-US" altLang="zh-TW" dirty="0" err="1" smtClean="0"/>
              <a:t>create_task</a:t>
            </a:r>
            <a:r>
              <a:rPr lang="en-US" altLang="zh-TW" dirty="0" smtClean="0"/>
              <a:t> 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 定義任務配置於 </a:t>
            </a:r>
            <a:r>
              <a:rPr lang="en-US" altLang="zh-TW" dirty="0" smtClean="0"/>
              <a:t>request body</a:t>
            </a:r>
            <a:r>
              <a:rPr lang="zh-TW" altLang="en-US" dirty="0" smtClean="0"/>
              <a:t> ，呼叫非同步任務執行爬取目標</a:t>
            </a:r>
            <a:r>
              <a:rPr lang="zh-TW" altLang="en-US" dirty="0"/>
              <a:t>資料</a:t>
            </a:r>
            <a:r>
              <a:rPr lang="zh-TW" altLang="en-US" dirty="0" smtClean="0"/>
              <a:t>表內容進行貼標與上架流程。</a:t>
            </a:r>
            <a:endParaRPr lang="en-US" altLang="zh-TW" dirty="0" smtClean="0"/>
          </a:p>
          <a:p>
            <a:r>
              <a:rPr lang="zh-TW" altLang="en-US" dirty="0" smtClean="0"/>
              <a:t>執行中任務流程會將任務與結果相關資訊儲存於 </a:t>
            </a:r>
            <a:r>
              <a:rPr lang="en-US" altLang="zh-TW" dirty="0" smtClean="0"/>
              <a:t>state</a:t>
            </a:r>
            <a:r>
              <a:rPr lang="zh-TW" altLang="en-US" dirty="0" smtClean="0"/>
              <a:t> 追蹤資料表，上架結果資料會儲存於結果資料表。</a:t>
            </a:r>
            <a:endParaRPr lang="en-US" altLang="zh-TW" dirty="0" smtClean="0"/>
          </a:p>
          <a:p>
            <a:r>
              <a:rPr lang="zh-TW" altLang="en-US" dirty="0" smtClean="0"/>
              <a:t>使用者</a:t>
            </a:r>
            <a:r>
              <a:rPr lang="zh-TW" altLang="en-US" dirty="0"/>
              <a:t>可以</a:t>
            </a:r>
            <a:r>
              <a:rPr lang="zh-TW" altLang="en-US" dirty="0" smtClean="0"/>
              <a:t>透過 </a:t>
            </a:r>
            <a:r>
              <a:rPr lang="en-US" altLang="zh-TW" dirty="0" err="1" smtClean="0"/>
              <a:t>task_list</a:t>
            </a:r>
            <a:r>
              <a:rPr lang="zh-TW" altLang="en-US" dirty="0" smtClean="0"/>
              <a:t> 訪問 </a:t>
            </a:r>
            <a:r>
              <a:rPr lang="en-US" altLang="zh-TW" dirty="0" smtClean="0"/>
              <a:t>state </a:t>
            </a:r>
            <a:r>
              <a:rPr lang="zh-TW" altLang="en-US" dirty="0" smtClean="0"/>
              <a:t>回傳近期任務資訊；或呼叫 </a:t>
            </a:r>
            <a:r>
              <a:rPr lang="en-US" altLang="zh-TW" dirty="0" err="1" smtClean="0"/>
              <a:t>check_status</a:t>
            </a:r>
            <a:r>
              <a:rPr lang="zh-TW" altLang="en-US" dirty="0" smtClean="0"/>
              <a:t>輸入任務 </a:t>
            </a:r>
            <a:r>
              <a:rPr lang="en-US" altLang="zh-TW" dirty="0" smtClean="0"/>
              <a:t>ID</a:t>
            </a:r>
            <a:r>
              <a:rPr lang="zh-TW" altLang="en-US" dirty="0" smtClean="0"/>
              <a:t> 取得單筆任務資訊</a:t>
            </a:r>
            <a:r>
              <a:rPr lang="zh-TW" altLang="en-US" dirty="0"/>
              <a:t>與結果資訊</a:t>
            </a:r>
            <a:endParaRPr lang="en-US" altLang="zh-TW" dirty="0" smtClean="0"/>
          </a:p>
          <a:p>
            <a:r>
              <a:rPr lang="zh-TW" altLang="en-US" dirty="0" smtClean="0"/>
              <a:t>當任務流程成功執行結束，使用者可以透過</a:t>
            </a:r>
            <a:r>
              <a:rPr lang="en-US" altLang="zh-TW" dirty="0" err="1" smtClean="0"/>
              <a:t>sample_result</a:t>
            </a:r>
            <a:r>
              <a:rPr lang="en-US" altLang="zh-TW" dirty="0" smtClean="0"/>
              <a:t> </a:t>
            </a:r>
            <a:r>
              <a:rPr lang="zh-TW" altLang="en-US" dirty="0" smtClean="0"/>
              <a:t>訪問結果資料表取得上架抽樣結果</a:t>
            </a:r>
            <a:endParaRPr lang="en-US" altLang="zh-TW" dirty="0" smtClean="0"/>
          </a:p>
          <a:p>
            <a:pPr marL="502920" indent="-45720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489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專案流程</a:t>
            </a:r>
            <a:r>
              <a:rPr lang="en-US" altLang="zh-TW" dirty="0"/>
              <a:t> </a:t>
            </a:r>
            <a:r>
              <a:rPr lang="en-US" altLang="zh-TW" dirty="0" smtClean="0"/>
              <a:t>(task flow)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145648" y="2090651"/>
            <a:ext cx="4681573" cy="40386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當使用者透過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建立 </a:t>
            </a:r>
            <a:r>
              <a:rPr lang="en-US" altLang="zh-TW" dirty="0" err="1" smtClean="0"/>
              <a:t>create_task</a:t>
            </a:r>
            <a:r>
              <a:rPr lang="zh-TW" altLang="en-US" dirty="0" smtClean="0"/>
              <a:t> 任務，</a:t>
            </a:r>
            <a:r>
              <a:rPr lang="en-US" altLang="zh-TW" dirty="0" err="1" smtClean="0"/>
              <a:t>create_task</a:t>
            </a:r>
            <a:r>
              <a:rPr lang="en-US" altLang="zh-TW" dirty="0" smtClean="0"/>
              <a:t> </a:t>
            </a:r>
            <a:r>
              <a:rPr lang="zh-TW" altLang="en-US" dirty="0" smtClean="0"/>
              <a:t>會建立一組非同步任務流程。</a:t>
            </a:r>
            <a:endParaRPr lang="en-US" altLang="zh-TW" dirty="0" smtClean="0"/>
          </a:p>
          <a:p>
            <a:r>
              <a:rPr lang="zh-TW" altLang="en-US" dirty="0" smtClean="0"/>
              <a:t>該流程為先建立貼標任務，結束貼標後會將任務參數包含貼標結果共享給上架任務，並根據啟動上架任務</a:t>
            </a:r>
            <a:endParaRPr lang="en-US" altLang="zh-TW" dirty="0" smtClean="0"/>
          </a:p>
          <a:p>
            <a:r>
              <a:rPr lang="zh-TW" altLang="en-US" dirty="0" smtClean="0"/>
              <a:t>上架任務將貼標結果清理為不重複值並輸出至結果資料表，另外會儲存任務驗證資訊至 </a:t>
            </a:r>
            <a:r>
              <a:rPr lang="en-US" altLang="zh-TW" dirty="0" smtClean="0"/>
              <a:t>state</a:t>
            </a:r>
            <a:r>
              <a:rPr lang="zh-TW" altLang="en-US" dirty="0" smtClean="0"/>
              <a:t> 資料表。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" t="62141" r="32437" b="16528"/>
          <a:stretch/>
        </p:blipFill>
        <p:spPr>
          <a:xfrm>
            <a:off x="5918662" y="2383954"/>
            <a:ext cx="5757025" cy="213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51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專案流程</a:t>
            </a:r>
            <a:r>
              <a:rPr lang="en-US" altLang="zh-TW" dirty="0"/>
              <a:t> </a:t>
            </a:r>
            <a:r>
              <a:rPr lang="en-US" altLang="zh-TW" dirty="0" smtClean="0"/>
              <a:t>(tasks)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145648" y="2090651"/>
            <a:ext cx="4681573" cy="4038600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貼標任務接收到使用者定義之資料範圍，任務會透過生成器依據時間索引批次訪問資料庫。</a:t>
            </a:r>
            <a:endParaRPr lang="en-US" altLang="zh-TW" dirty="0" smtClean="0"/>
          </a:p>
          <a:p>
            <a:r>
              <a:rPr lang="zh-TW" altLang="en-US" dirty="0" smtClean="0"/>
              <a:t>處理貼標資料並批次儲存至暫存資料表。</a:t>
            </a:r>
            <a:endParaRPr lang="en-US" altLang="zh-TW" dirty="0" smtClean="0"/>
          </a:p>
          <a:p>
            <a:r>
              <a:rPr lang="zh-TW" altLang="en-US" dirty="0" smtClean="0"/>
              <a:t>過程中也會記錄貼標狀態至 </a:t>
            </a:r>
            <a:r>
              <a:rPr lang="en-US" altLang="zh-TW" dirty="0" smtClean="0"/>
              <a:t>state </a:t>
            </a:r>
            <a:r>
              <a:rPr lang="zh-TW" altLang="en-US" dirty="0" smtClean="0"/>
              <a:t>資料表</a:t>
            </a:r>
            <a:endParaRPr lang="en-US" altLang="zh-TW" dirty="0" smtClean="0"/>
          </a:p>
          <a:p>
            <a:r>
              <a:rPr lang="zh-TW" altLang="en-US" dirty="0" smtClean="0"/>
              <a:t>上架任務根據貼標任務結果與共享參數，將暫存資料表中的貼標結果，清理並輸出至結果資料表。</a:t>
            </a:r>
            <a:endParaRPr lang="en-US" altLang="zh-TW" dirty="0" smtClean="0"/>
          </a:p>
          <a:p>
            <a:r>
              <a:rPr lang="zh-TW" altLang="en-US" dirty="0" smtClean="0"/>
              <a:t>上架任務也會記錄任務狀態與驗證資訊至 </a:t>
            </a:r>
            <a:r>
              <a:rPr lang="en-US" altLang="zh-TW" dirty="0" smtClean="0"/>
              <a:t>state </a:t>
            </a:r>
            <a:r>
              <a:rPr lang="zh-TW" altLang="en-US" dirty="0" smtClean="0"/>
              <a:t>資料表。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80" t="-1" b="51232"/>
          <a:stretch/>
        </p:blipFill>
        <p:spPr>
          <a:xfrm>
            <a:off x="6583679" y="1532313"/>
            <a:ext cx="2369128" cy="425426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80" t="49022" b="16342"/>
          <a:stretch/>
        </p:blipFill>
        <p:spPr>
          <a:xfrm>
            <a:off x="9119059" y="2924107"/>
            <a:ext cx="2244439" cy="286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24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5649" y="2090651"/>
            <a:ext cx="9872871" cy="40386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此專案使用以下環境與工具開發 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Windows 10</a:t>
            </a:r>
          </a:p>
          <a:p>
            <a:pPr lvl="1"/>
            <a:r>
              <a:rPr lang="en-US" altLang="zh-TW" dirty="0" smtClean="0"/>
              <a:t>Docker</a:t>
            </a:r>
          </a:p>
          <a:p>
            <a:pPr lvl="1"/>
            <a:r>
              <a:rPr lang="en-US" altLang="zh-TW" dirty="0" err="1" smtClean="0"/>
              <a:t>Redis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MariaDB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Python 3.8</a:t>
            </a:r>
          </a:p>
          <a:p>
            <a:pPr lvl="1"/>
            <a:r>
              <a:rPr lang="en-US" altLang="zh-TW" dirty="0" smtClean="0"/>
              <a:t>Celery 5.1.2</a:t>
            </a:r>
          </a:p>
          <a:p>
            <a:pPr lvl="1"/>
            <a:r>
              <a:rPr lang="en-US" altLang="zh-TW" dirty="0" err="1" smtClean="0"/>
              <a:t>FastAPI</a:t>
            </a:r>
            <a:r>
              <a:rPr lang="en-US" altLang="zh-TW" dirty="0" smtClean="0"/>
              <a:t> 0.68.1</a:t>
            </a:r>
          </a:p>
          <a:p>
            <a:r>
              <a:rPr lang="zh-TW" altLang="en-US" dirty="0"/>
              <a:t>此</a:t>
            </a:r>
            <a:r>
              <a:rPr lang="zh-TW" altLang="en-US" dirty="0" smtClean="0"/>
              <a:t>專案經由以下環境測試 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smtClean="0"/>
              <a:t>Windows </a:t>
            </a:r>
            <a:r>
              <a:rPr lang="en-US" altLang="zh-TW" dirty="0"/>
              <a:t>10 Python </a:t>
            </a:r>
            <a:r>
              <a:rPr lang="en-US" altLang="zh-TW" dirty="0" smtClean="0"/>
              <a:t>3.8</a:t>
            </a:r>
          </a:p>
          <a:p>
            <a:pPr lvl="1"/>
            <a:r>
              <a:rPr lang="en-US" altLang="zh-TW" dirty="0" smtClean="0"/>
              <a:t>Ubuntu </a:t>
            </a:r>
            <a:r>
              <a:rPr lang="en-US" altLang="zh-TW" dirty="0"/>
              <a:t>18.04.5 LTS Python 3.8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1701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專案環境建立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建立流程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731520" lvl="1" indent="-457200">
              <a:buFont typeface="+mj-lt"/>
              <a:buAutoNum type="arabicPeriod"/>
            </a:pPr>
            <a:r>
              <a:rPr lang="zh-TW" altLang="en-US" dirty="0"/>
              <a:t>先自行創建 </a:t>
            </a:r>
            <a:r>
              <a:rPr lang="en-US" altLang="zh-TW" dirty="0"/>
              <a:t>Docker </a:t>
            </a:r>
          </a:p>
          <a:p>
            <a:pPr marL="731520" lvl="1" indent="-457200">
              <a:buFont typeface="+mj-lt"/>
              <a:buAutoNum type="arabicPeriod"/>
            </a:pPr>
            <a:r>
              <a:rPr lang="zh-TW" altLang="en-US" dirty="0"/>
              <a:t>建立專案</a:t>
            </a:r>
            <a:r>
              <a:rPr lang="zh-TW" altLang="en-US" dirty="0" smtClean="0"/>
              <a:t>環境匯入套件</a:t>
            </a:r>
            <a:endParaRPr lang="en-US" altLang="zh-TW" dirty="0"/>
          </a:p>
          <a:p>
            <a:pPr marL="731520" lvl="1" indent="-457200">
              <a:buFont typeface="+mj-lt"/>
              <a:buAutoNum type="arabicPeriod"/>
            </a:pPr>
            <a:r>
              <a:rPr lang="zh-TW" altLang="en-US" dirty="0"/>
              <a:t>設定環境變數</a:t>
            </a:r>
            <a:endParaRPr lang="en-US" altLang="zh-TW" dirty="0"/>
          </a:p>
          <a:p>
            <a:pPr marL="731520" lvl="1" indent="-457200">
              <a:buFont typeface="+mj-lt"/>
              <a:buAutoNum type="arabicPeriod"/>
            </a:pPr>
            <a:r>
              <a:rPr lang="zh-TW" altLang="en-US" dirty="0"/>
              <a:t>啟動 </a:t>
            </a:r>
            <a:r>
              <a:rPr lang="en-US" altLang="zh-TW" dirty="0"/>
              <a:t>celery worker</a:t>
            </a:r>
          </a:p>
          <a:p>
            <a:pPr marL="731520" lvl="1" indent="-457200">
              <a:buFont typeface="+mj-lt"/>
              <a:buAutoNum type="arabicPeriod"/>
            </a:pPr>
            <a:r>
              <a:rPr lang="zh-TW" altLang="en-US" dirty="0"/>
              <a:t>啟動 </a:t>
            </a:r>
            <a:r>
              <a:rPr lang="en-US" altLang="zh-TW" dirty="0" smtClean="0"/>
              <a:t>API</a:t>
            </a:r>
          </a:p>
          <a:p>
            <a:r>
              <a:rPr lang="zh-TW" altLang="en-US" dirty="0" smtClean="0"/>
              <a:t>詳細建立流程請</a:t>
            </a:r>
            <a:r>
              <a:rPr lang="zh-TW" altLang="en-US" dirty="0" smtClean="0"/>
              <a:t>參考 </a:t>
            </a:r>
            <a:r>
              <a:rPr lang="en-US" altLang="zh-TW" dirty="0" smtClean="0"/>
              <a:t>readme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5147405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281</TotalTime>
  <Words>622</Words>
  <Application>Microsoft Office PowerPoint</Application>
  <PresentationFormat>寬螢幕</PresentationFormat>
  <Paragraphs>79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微軟正黑體</vt:lpstr>
      <vt:lpstr>Arial</vt:lpstr>
      <vt:lpstr>Corbel</vt:lpstr>
      <vt:lpstr>基礎</vt:lpstr>
      <vt:lpstr>Labeling API v2.1</vt:lpstr>
      <vt:lpstr>大綱</vt:lpstr>
      <vt:lpstr>專案說明</vt:lpstr>
      <vt:lpstr>專案流程</vt:lpstr>
      <vt:lpstr>專案流程 (API)</vt:lpstr>
      <vt:lpstr>專案流程 (task flow)</vt:lpstr>
      <vt:lpstr>專案流程 (tasks)</vt:lpstr>
      <vt:lpstr>專案工具</vt:lpstr>
      <vt:lpstr>專案環境建立</vt:lpstr>
      <vt:lpstr>專案使用方法</vt:lpstr>
      <vt:lpstr>錯誤代碼說明</vt:lpstr>
      <vt:lpstr>專案部屬系統需求</vt:lpstr>
      <vt:lpstr>基本測試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Yen-Chun Huang (黃彥鈞)</dc:creator>
  <cp:lastModifiedBy>User</cp:lastModifiedBy>
  <cp:revision>32</cp:revision>
  <dcterms:created xsi:type="dcterms:W3CDTF">2021-11-10T03:04:52Z</dcterms:created>
  <dcterms:modified xsi:type="dcterms:W3CDTF">2021-11-13T14:45:09Z</dcterms:modified>
</cp:coreProperties>
</file>