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4" r:id="rId6"/>
    <p:sldId id="263" r:id="rId7"/>
    <p:sldId id="259" r:id="rId8"/>
    <p:sldId id="262" r:id="rId9"/>
    <p:sldId id="268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2" d="100"/>
          <a:sy n="112" d="100"/>
        </p:scale>
        <p:origin x="4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DEF59-DA39-4906-B9C7-83C423CDEB8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4E4D534-B367-4FD9-B618-978D501BFA9C}">
      <dgm:prSet phldrT="[文字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TW" dirty="0"/>
            <a:t>Data</a:t>
          </a:r>
          <a:endParaRPr lang="zh-TW" altLang="en-US" dirty="0"/>
        </a:p>
      </dgm:t>
    </dgm:pt>
    <dgm:pt modelId="{057244CC-8670-4306-BFC6-B93D818B02DA}" type="parTrans" cxnId="{630FF590-40BD-46C1-85DD-3DADB83C4D31}">
      <dgm:prSet/>
      <dgm:spPr/>
      <dgm:t>
        <a:bodyPr/>
        <a:lstStyle/>
        <a:p>
          <a:endParaRPr lang="zh-TW" altLang="en-US"/>
        </a:p>
      </dgm:t>
    </dgm:pt>
    <dgm:pt modelId="{DEC49BF1-3F8B-4B40-A837-D2040625013A}" type="sibTrans" cxnId="{630FF590-40BD-46C1-85DD-3DADB83C4D31}">
      <dgm:prSet/>
      <dgm:spPr/>
      <dgm:t>
        <a:bodyPr/>
        <a:lstStyle/>
        <a:p>
          <a:endParaRPr lang="zh-TW" altLang="en-US"/>
        </a:p>
      </dgm:t>
    </dgm:pt>
    <dgm:pt modelId="{C268E202-54A7-4898-A25A-30E73A90A4D2}">
      <dgm:prSet phldrT="[文字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dirty="0"/>
            <a:t>annotations</a:t>
          </a:r>
          <a:endParaRPr lang="zh-TW" altLang="en-US" dirty="0"/>
        </a:p>
      </dgm:t>
    </dgm:pt>
    <dgm:pt modelId="{CBF48B8E-8354-47AD-9FBE-5B3729BB3F28}" type="parTrans" cxnId="{372D4DA3-115C-4398-9A0D-19D1B0B7DB6D}">
      <dgm:prSet/>
      <dgm:spPr/>
      <dgm:t>
        <a:bodyPr/>
        <a:lstStyle/>
        <a:p>
          <a:endParaRPr lang="zh-TW" altLang="en-US"/>
        </a:p>
      </dgm:t>
    </dgm:pt>
    <dgm:pt modelId="{8D388D9A-C1CB-439A-98FC-A6A6B9B9D529}" type="sibTrans" cxnId="{372D4DA3-115C-4398-9A0D-19D1B0B7DB6D}">
      <dgm:prSet/>
      <dgm:spPr/>
      <dgm:t>
        <a:bodyPr/>
        <a:lstStyle/>
        <a:p>
          <a:endParaRPr lang="zh-TW" altLang="en-US"/>
        </a:p>
      </dgm:t>
    </dgm:pt>
    <dgm:pt modelId="{68C0EAF4-6D2D-4190-9E21-55650F27C990}">
      <dgm:prSet phldrT="[文字]"/>
      <dgm:spPr/>
      <dgm:t>
        <a:bodyPr/>
        <a:lstStyle/>
        <a:p>
          <a:r>
            <a:rPr lang="en-US" b="1" i="0" u="sng" dirty="0"/>
            <a:t>nugget</a:t>
          </a:r>
          <a:endParaRPr lang="zh-TW" altLang="en-US" b="1" u="sng" dirty="0"/>
        </a:p>
      </dgm:t>
    </dgm:pt>
    <dgm:pt modelId="{8E23FFDD-CAA5-4807-9FC3-EA3EBCF22FB6}" type="parTrans" cxnId="{23D11B1A-04D7-48EF-A110-60328DAE15A9}">
      <dgm:prSet/>
      <dgm:spPr/>
      <dgm:t>
        <a:bodyPr/>
        <a:lstStyle/>
        <a:p>
          <a:endParaRPr lang="zh-TW" altLang="en-US"/>
        </a:p>
      </dgm:t>
    </dgm:pt>
    <dgm:pt modelId="{E190AF91-F28E-4526-9724-7248C23B07EE}" type="sibTrans" cxnId="{23D11B1A-04D7-48EF-A110-60328DAE15A9}">
      <dgm:prSet/>
      <dgm:spPr/>
      <dgm:t>
        <a:bodyPr/>
        <a:lstStyle/>
        <a:p>
          <a:endParaRPr lang="zh-TW" altLang="en-US"/>
        </a:p>
      </dgm:t>
    </dgm:pt>
    <dgm:pt modelId="{215E00B9-DF20-49B5-AF8D-7199655ED835}">
      <dgm:prSet phldrT="[文字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dirty="0"/>
            <a:t>turns</a:t>
          </a:r>
          <a:endParaRPr lang="zh-TW" altLang="en-US" dirty="0"/>
        </a:p>
      </dgm:t>
    </dgm:pt>
    <dgm:pt modelId="{AA0C0CC6-FB3C-4540-8952-A9AC6AF385A6}" type="parTrans" cxnId="{41D5B008-F591-4315-992B-2E4AFD34D96D}">
      <dgm:prSet/>
      <dgm:spPr/>
      <dgm:t>
        <a:bodyPr/>
        <a:lstStyle/>
        <a:p>
          <a:endParaRPr lang="zh-TW" altLang="en-US"/>
        </a:p>
      </dgm:t>
    </dgm:pt>
    <dgm:pt modelId="{6D632700-0B1F-44AE-B2EC-A22213ECA7C2}" type="sibTrans" cxnId="{41D5B008-F591-4315-992B-2E4AFD34D96D}">
      <dgm:prSet/>
      <dgm:spPr/>
      <dgm:t>
        <a:bodyPr/>
        <a:lstStyle/>
        <a:p>
          <a:endParaRPr lang="zh-TW" altLang="en-US"/>
        </a:p>
      </dgm:t>
    </dgm:pt>
    <dgm:pt modelId="{EFE450D1-ED12-44FB-B04C-6A20D51E0449}">
      <dgm:prSet phldrT="[文字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TW" dirty="0"/>
            <a:t>id</a:t>
          </a:r>
          <a:endParaRPr lang="zh-TW" altLang="en-US" dirty="0"/>
        </a:p>
      </dgm:t>
    </dgm:pt>
    <dgm:pt modelId="{07AB3CA1-E87A-47DD-A5BE-1232826DC4E4}" type="parTrans" cxnId="{B0091E3C-124C-4F72-B5B5-6109C0E7CEB8}">
      <dgm:prSet/>
      <dgm:spPr/>
      <dgm:t>
        <a:bodyPr/>
        <a:lstStyle/>
        <a:p>
          <a:endParaRPr lang="zh-TW" altLang="en-US"/>
        </a:p>
      </dgm:t>
    </dgm:pt>
    <dgm:pt modelId="{8EC510B6-4368-4BF7-B391-09A662220B88}" type="sibTrans" cxnId="{B0091E3C-124C-4F72-B5B5-6109C0E7CEB8}">
      <dgm:prSet/>
      <dgm:spPr/>
      <dgm:t>
        <a:bodyPr/>
        <a:lstStyle/>
        <a:p>
          <a:endParaRPr lang="zh-TW" altLang="en-US"/>
        </a:p>
      </dgm:t>
    </dgm:pt>
    <dgm:pt modelId="{0B075EFA-A97B-479F-99DA-6F1DDE0B1BB5}">
      <dgm:prSet phldrT="[文字]"/>
      <dgm:spPr/>
      <dgm:t>
        <a:bodyPr/>
        <a:lstStyle/>
        <a:p>
          <a:r>
            <a:rPr lang="en-US" b="0" i="0" dirty="0"/>
            <a:t>Dial-quality</a:t>
          </a:r>
          <a:endParaRPr lang="zh-TW" altLang="en-US" b="0" dirty="0"/>
        </a:p>
      </dgm:t>
    </dgm:pt>
    <dgm:pt modelId="{A10F8884-04EC-4917-AD9B-6A05A12DEBE9}" type="sibTrans" cxnId="{767C3A72-0E22-4AE5-A0CF-CEB704F0D874}">
      <dgm:prSet/>
      <dgm:spPr/>
      <dgm:t>
        <a:bodyPr/>
        <a:lstStyle/>
        <a:p>
          <a:endParaRPr lang="zh-TW" altLang="en-US"/>
        </a:p>
      </dgm:t>
    </dgm:pt>
    <dgm:pt modelId="{82C2E175-68CE-4E80-893A-B921070AF15E}" type="parTrans" cxnId="{767C3A72-0E22-4AE5-A0CF-CEB704F0D874}">
      <dgm:prSet/>
      <dgm:spPr/>
      <dgm:t>
        <a:bodyPr/>
        <a:lstStyle/>
        <a:p>
          <a:endParaRPr lang="zh-TW" altLang="en-US"/>
        </a:p>
      </dgm:t>
    </dgm:pt>
    <dgm:pt modelId="{AEA6949F-5CF9-46AC-8DBA-D582CD231667}">
      <dgm:prSet phldrT="[文字]"/>
      <dgm:spPr/>
      <dgm:t>
        <a:bodyPr/>
        <a:lstStyle/>
        <a:p>
          <a:r>
            <a:rPr lang="en-US" altLang="zh-TW" dirty="0"/>
            <a:t>sender</a:t>
          </a:r>
          <a:endParaRPr lang="zh-TW" altLang="en-US" dirty="0"/>
        </a:p>
      </dgm:t>
    </dgm:pt>
    <dgm:pt modelId="{CA03A102-3732-4B78-B349-E368607933D2}" type="sibTrans" cxnId="{68ECAD77-0AEF-4DD1-A910-2500EFD84B44}">
      <dgm:prSet/>
      <dgm:spPr/>
      <dgm:t>
        <a:bodyPr/>
        <a:lstStyle/>
        <a:p>
          <a:endParaRPr lang="zh-TW" altLang="en-US"/>
        </a:p>
      </dgm:t>
    </dgm:pt>
    <dgm:pt modelId="{9B111BEF-8498-4ACB-A491-F093D456349F}" type="parTrans" cxnId="{68ECAD77-0AEF-4DD1-A910-2500EFD84B44}">
      <dgm:prSet/>
      <dgm:spPr/>
      <dgm:t>
        <a:bodyPr/>
        <a:lstStyle/>
        <a:p>
          <a:endParaRPr lang="zh-TW" altLang="en-US"/>
        </a:p>
      </dgm:t>
    </dgm:pt>
    <dgm:pt modelId="{546CA771-2D50-4EE5-9F35-C7E9403BBE83}">
      <dgm:prSet phldrT="[文字]"/>
      <dgm:spPr/>
      <dgm:t>
        <a:bodyPr/>
        <a:lstStyle/>
        <a:p>
          <a:r>
            <a:rPr lang="en-US" altLang="zh-TW" dirty="0"/>
            <a:t>utterances</a:t>
          </a:r>
          <a:endParaRPr lang="zh-TW" altLang="en-US" dirty="0"/>
        </a:p>
      </dgm:t>
    </dgm:pt>
    <dgm:pt modelId="{3213E7BA-B705-4634-B53E-CD0372FE71DA}" type="parTrans" cxnId="{77B3A739-9A8C-4009-8103-1D196E6ABA74}">
      <dgm:prSet/>
      <dgm:spPr/>
      <dgm:t>
        <a:bodyPr/>
        <a:lstStyle/>
        <a:p>
          <a:endParaRPr lang="zh-TW" altLang="en-US"/>
        </a:p>
      </dgm:t>
    </dgm:pt>
    <dgm:pt modelId="{78242CCB-B4D6-4149-ABC2-5040D889D9C9}" type="sibTrans" cxnId="{77B3A739-9A8C-4009-8103-1D196E6ABA74}">
      <dgm:prSet/>
      <dgm:spPr/>
      <dgm:t>
        <a:bodyPr/>
        <a:lstStyle/>
        <a:p>
          <a:endParaRPr lang="zh-TW" altLang="en-US"/>
        </a:p>
      </dgm:t>
    </dgm:pt>
    <dgm:pt modelId="{CDFCDA54-4A0C-4FA3-BCE4-72F2E8A6279A}" type="pres">
      <dgm:prSet presAssocID="{E35DEF59-DA39-4906-B9C7-83C423CDEB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A9FC56A-762E-4F2C-A74C-86EDE8F5EE2C}" type="pres">
      <dgm:prSet presAssocID="{B4E4D534-B367-4FD9-B618-978D501BFA9C}" presName="root1" presStyleCnt="0"/>
      <dgm:spPr/>
    </dgm:pt>
    <dgm:pt modelId="{67125670-0496-4474-A7AA-E4F38058DC4B}" type="pres">
      <dgm:prSet presAssocID="{B4E4D534-B367-4FD9-B618-978D501BFA9C}" presName="LevelOneTextNode" presStyleLbl="node0" presStyleIdx="0" presStyleCnt="1" custLinFactNeighborX="-87319" custLinFactNeighborY="-310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711879-CC8D-484E-9A01-51AABF7B5FEA}" type="pres">
      <dgm:prSet presAssocID="{B4E4D534-B367-4FD9-B618-978D501BFA9C}" presName="level2hierChild" presStyleCnt="0"/>
      <dgm:spPr/>
    </dgm:pt>
    <dgm:pt modelId="{CD97A8DA-DFA1-4676-AFA6-874846383FF8}" type="pres">
      <dgm:prSet presAssocID="{CBF48B8E-8354-47AD-9FBE-5B3729BB3F28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79F5EB3D-F212-40D8-A85B-68921DE6E07D}" type="pres">
      <dgm:prSet presAssocID="{CBF48B8E-8354-47AD-9FBE-5B3729BB3F28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724B0F0D-0CC8-4CE5-A4C8-590BF9B497D0}" type="pres">
      <dgm:prSet presAssocID="{C268E202-54A7-4898-A25A-30E73A90A4D2}" presName="root2" presStyleCnt="0"/>
      <dgm:spPr/>
    </dgm:pt>
    <dgm:pt modelId="{AA870287-6359-400C-B569-785403A10E08}" type="pres">
      <dgm:prSet presAssocID="{C268E202-54A7-4898-A25A-30E73A90A4D2}" presName="LevelTwoTextNode" presStyleLbl="node2" presStyleIdx="0" presStyleCnt="3" custLinFactY="100000" custLinFactNeighborX="-45540" custLinFactNeighborY="18711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2F8FA7-C959-41CD-9F40-6D0327E20887}" type="pres">
      <dgm:prSet presAssocID="{C268E202-54A7-4898-A25A-30E73A90A4D2}" presName="level3hierChild" presStyleCnt="0"/>
      <dgm:spPr/>
    </dgm:pt>
    <dgm:pt modelId="{C62ACD9F-5B11-4585-806B-BE53FF297B08}" type="pres">
      <dgm:prSet presAssocID="{82C2E175-68CE-4E80-893A-B921070AF15E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7E8CEDC8-B3A8-4692-9214-37E63FCF83E5}" type="pres">
      <dgm:prSet presAssocID="{82C2E175-68CE-4E80-893A-B921070AF15E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E883E62D-9C96-4DC4-8BE7-D52BD99D1AF5}" type="pres">
      <dgm:prSet presAssocID="{0B075EFA-A97B-479F-99DA-6F1DDE0B1BB5}" presName="root2" presStyleCnt="0"/>
      <dgm:spPr/>
    </dgm:pt>
    <dgm:pt modelId="{BEA5A420-644A-4308-B4FB-0838A4688B76}" type="pres">
      <dgm:prSet presAssocID="{0B075EFA-A97B-479F-99DA-6F1DDE0B1BB5}" presName="LevelTwoTextNode" presStyleLbl="node3" presStyleIdx="0" presStyleCnt="4" custLinFactY="190806" custLinFactNeighborX="-2202" custLinFactNeighborY="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3D0CE3A-071F-4860-80DB-CC0CD2FFD587}" type="pres">
      <dgm:prSet presAssocID="{0B075EFA-A97B-479F-99DA-6F1DDE0B1BB5}" presName="level3hierChild" presStyleCnt="0"/>
      <dgm:spPr/>
    </dgm:pt>
    <dgm:pt modelId="{32DE1020-7FC0-40F1-8962-B323F9B3039C}" type="pres">
      <dgm:prSet presAssocID="{8E23FFDD-CAA5-4807-9FC3-EA3EBCF22FB6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36CCA457-927B-4FEE-825A-A1F4FA0869ED}" type="pres">
      <dgm:prSet presAssocID="{8E23FFDD-CAA5-4807-9FC3-EA3EBCF22FB6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5CBE8988-B7FF-4286-B657-1F291D9E5438}" type="pres">
      <dgm:prSet presAssocID="{68C0EAF4-6D2D-4190-9E21-55650F27C990}" presName="root2" presStyleCnt="0"/>
      <dgm:spPr/>
    </dgm:pt>
    <dgm:pt modelId="{99F3BD87-3E85-4BA0-AD21-108E28AB2041}" type="pres">
      <dgm:prSet presAssocID="{68C0EAF4-6D2D-4190-9E21-55650F27C990}" presName="LevelTwoTextNode" presStyleLbl="node3" presStyleIdx="1" presStyleCnt="4" custLinFactY="67015" custLinFactNeighborX="-1944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621424-55A5-471A-8EC6-62800E0FD467}" type="pres">
      <dgm:prSet presAssocID="{68C0EAF4-6D2D-4190-9E21-55650F27C990}" presName="level3hierChild" presStyleCnt="0"/>
      <dgm:spPr/>
    </dgm:pt>
    <dgm:pt modelId="{36CA7E62-0E12-4F43-8FE7-1ED25829006E}" type="pres">
      <dgm:prSet presAssocID="{AA0C0CC6-FB3C-4540-8952-A9AC6AF385A6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9E369FDF-A427-479F-9ADB-0A369F283741}" type="pres">
      <dgm:prSet presAssocID="{AA0C0CC6-FB3C-4540-8952-A9AC6AF385A6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5802153A-210B-4E08-88B6-C037DB200A9E}" type="pres">
      <dgm:prSet presAssocID="{215E00B9-DF20-49B5-AF8D-7199655ED835}" presName="root2" presStyleCnt="0"/>
      <dgm:spPr/>
    </dgm:pt>
    <dgm:pt modelId="{C9F1E208-5EB7-44A6-B3C0-8AEE816DAB9F}" type="pres">
      <dgm:prSet presAssocID="{215E00B9-DF20-49B5-AF8D-7199655ED835}" presName="LevelTwoTextNode" presStyleLbl="node2" presStyleIdx="1" presStyleCnt="3" custLinFactY="-40402" custLinFactNeighborX="-46386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8FF4D3A-FA3B-44BE-AA2D-49B3A7C8679D}" type="pres">
      <dgm:prSet presAssocID="{215E00B9-DF20-49B5-AF8D-7199655ED835}" presName="level3hierChild" presStyleCnt="0"/>
      <dgm:spPr/>
    </dgm:pt>
    <dgm:pt modelId="{74267004-C4E7-426F-9D96-FB6E5155E4D3}" type="pres">
      <dgm:prSet presAssocID="{9B111BEF-8498-4ACB-A491-F093D456349F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41317238-2F6B-4769-8886-87DE19D65747}" type="pres">
      <dgm:prSet presAssocID="{9B111BEF-8498-4ACB-A491-F093D456349F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0F42DBFC-8F95-495E-8CDD-F322BB0B447D}" type="pres">
      <dgm:prSet presAssocID="{AEA6949F-5CF9-46AC-8DBA-D582CD231667}" presName="root2" presStyleCnt="0"/>
      <dgm:spPr/>
    </dgm:pt>
    <dgm:pt modelId="{98958110-BB72-4680-AD9E-5EB3BA063D02}" type="pres">
      <dgm:prSet presAssocID="{AEA6949F-5CF9-46AC-8DBA-D582CD231667}" presName="LevelTwoTextNode" presStyleLbl="node3" presStyleIdx="2" presStyleCnt="4" custLinFactY="-94206" custLinFactNeighborX="-1784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DA328B-B3B2-43E3-AA16-54369EF00B95}" type="pres">
      <dgm:prSet presAssocID="{AEA6949F-5CF9-46AC-8DBA-D582CD231667}" presName="level3hierChild" presStyleCnt="0"/>
      <dgm:spPr/>
    </dgm:pt>
    <dgm:pt modelId="{262255F8-DA32-4365-A074-09D38E864D97}" type="pres">
      <dgm:prSet presAssocID="{3213E7BA-B705-4634-B53E-CD0372FE71DA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0D8DBAF6-AFD5-4AFE-8486-8D4CBB6A7A4E}" type="pres">
      <dgm:prSet presAssocID="{3213E7BA-B705-4634-B53E-CD0372FE71DA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3248AFD7-2C50-44D8-BD4A-27D2018E6850}" type="pres">
      <dgm:prSet presAssocID="{546CA771-2D50-4EE5-9F35-C7E9403BBE83}" presName="root2" presStyleCnt="0"/>
      <dgm:spPr/>
    </dgm:pt>
    <dgm:pt modelId="{168E0656-1F4C-4ED1-A07E-D06E87514F33}" type="pres">
      <dgm:prSet presAssocID="{546CA771-2D50-4EE5-9F35-C7E9403BBE83}" presName="LevelTwoTextNode" presStyleLbl="node3" presStyleIdx="3" presStyleCnt="4" custLinFactY="-100000" custLinFactNeighborX="-1784" custLinFactNeighborY="-1004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E2F052C-7CA3-481B-ACE1-D4A0CD830CAF}" type="pres">
      <dgm:prSet presAssocID="{546CA771-2D50-4EE5-9F35-C7E9403BBE83}" presName="level3hierChild" presStyleCnt="0"/>
      <dgm:spPr/>
    </dgm:pt>
    <dgm:pt modelId="{41AD1F8E-8EB1-454B-B119-A76D4C94ED4C}" type="pres">
      <dgm:prSet presAssocID="{07AB3CA1-E87A-47DD-A5BE-1232826DC4E4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9FA4A323-4FF2-4C0E-92DB-50AF70B386B6}" type="pres">
      <dgm:prSet presAssocID="{07AB3CA1-E87A-47DD-A5BE-1232826DC4E4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B90E819B-318B-4794-BF83-DAD89912920A}" type="pres">
      <dgm:prSet presAssocID="{EFE450D1-ED12-44FB-B04C-6A20D51E0449}" presName="root2" presStyleCnt="0"/>
      <dgm:spPr/>
    </dgm:pt>
    <dgm:pt modelId="{5C12227D-0C27-4655-9BA3-8A5E28ED9A68}" type="pres">
      <dgm:prSet presAssocID="{EFE450D1-ED12-44FB-B04C-6A20D51E0449}" presName="LevelTwoTextNode" presStyleLbl="node2" presStyleIdx="2" presStyleCnt="3" custLinFactY="-189809" custLinFactNeighborX="-45494" custLinFactNeighborY="-2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93777F-2CC8-4D7E-9889-BEC625DB9CF4}" type="pres">
      <dgm:prSet presAssocID="{EFE450D1-ED12-44FB-B04C-6A20D51E0449}" presName="level3hierChild" presStyleCnt="0"/>
      <dgm:spPr/>
    </dgm:pt>
  </dgm:ptLst>
  <dgm:cxnLst>
    <dgm:cxn modelId="{093B8C48-2978-4FD1-9689-88C7E119F877}" type="presOf" srcId="{B4E4D534-B367-4FD9-B618-978D501BFA9C}" destId="{67125670-0496-4474-A7AA-E4F38058DC4B}" srcOrd="0" destOrd="0" presId="urn:microsoft.com/office/officeart/2005/8/layout/hierarchy2"/>
    <dgm:cxn modelId="{77B3A739-9A8C-4009-8103-1D196E6ABA74}" srcId="{215E00B9-DF20-49B5-AF8D-7199655ED835}" destId="{546CA771-2D50-4EE5-9F35-C7E9403BBE83}" srcOrd="1" destOrd="0" parTransId="{3213E7BA-B705-4634-B53E-CD0372FE71DA}" sibTransId="{78242CCB-B4D6-4149-ABC2-5040D889D9C9}"/>
    <dgm:cxn modelId="{23EB0B0F-F8D8-4458-9811-1EE2A61BB345}" type="presOf" srcId="{82C2E175-68CE-4E80-893A-B921070AF15E}" destId="{7E8CEDC8-B3A8-4692-9214-37E63FCF83E5}" srcOrd="1" destOrd="0" presId="urn:microsoft.com/office/officeart/2005/8/layout/hierarchy2"/>
    <dgm:cxn modelId="{B0091E3C-124C-4F72-B5B5-6109C0E7CEB8}" srcId="{B4E4D534-B367-4FD9-B618-978D501BFA9C}" destId="{EFE450D1-ED12-44FB-B04C-6A20D51E0449}" srcOrd="2" destOrd="0" parTransId="{07AB3CA1-E87A-47DD-A5BE-1232826DC4E4}" sibTransId="{8EC510B6-4368-4BF7-B391-09A662220B88}"/>
    <dgm:cxn modelId="{83EC711A-F571-4402-9EDC-CD9044D2DBE0}" type="presOf" srcId="{AEA6949F-5CF9-46AC-8DBA-D582CD231667}" destId="{98958110-BB72-4680-AD9E-5EB3BA063D02}" srcOrd="0" destOrd="0" presId="urn:microsoft.com/office/officeart/2005/8/layout/hierarchy2"/>
    <dgm:cxn modelId="{15CFE99F-1881-4D21-A98A-152C812FCCA8}" type="presOf" srcId="{215E00B9-DF20-49B5-AF8D-7199655ED835}" destId="{C9F1E208-5EB7-44A6-B3C0-8AEE816DAB9F}" srcOrd="0" destOrd="0" presId="urn:microsoft.com/office/officeart/2005/8/layout/hierarchy2"/>
    <dgm:cxn modelId="{78DEC39B-E50B-4C8A-9DCF-A0B8803C659D}" type="presOf" srcId="{07AB3CA1-E87A-47DD-A5BE-1232826DC4E4}" destId="{41AD1F8E-8EB1-454B-B119-A76D4C94ED4C}" srcOrd="0" destOrd="0" presId="urn:microsoft.com/office/officeart/2005/8/layout/hierarchy2"/>
    <dgm:cxn modelId="{372D4DA3-115C-4398-9A0D-19D1B0B7DB6D}" srcId="{B4E4D534-B367-4FD9-B618-978D501BFA9C}" destId="{C268E202-54A7-4898-A25A-30E73A90A4D2}" srcOrd="0" destOrd="0" parTransId="{CBF48B8E-8354-47AD-9FBE-5B3729BB3F28}" sibTransId="{8D388D9A-C1CB-439A-98FC-A6A6B9B9D529}"/>
    <dgm:cxn modelId="{7364C217-10F0-4077-8C18-28CA259515EC}" type="presOf" srcId="{546CA771-2D50-4EE5-9F35-C7E9403BBE83}" destId="{168E0656-1F4C-4ED1-A07E-D06E87514F33}" srcOrd="0" destOrd="0" presId="urn:microsoft.com/office/officeart/2005/8/layout/hierarchy2"/>
    <dgm:cxn modelId="{A0600EFA-02CB-46B2-BFA2-8D77889A0F9B}" type="presOf" srcId="{EFE450D1-ED12-44FB-B04C-6A20D51E0449}" destId="{5C12227D-0C27-4655-9BA3-8A5E28ED9A68}" srcOrd="0" destOrd="0" presId="urn:microsoft.com/office/officeart/2005/8/layout/hierarchy2"/>
    <dgm:cxn modelId="{D31CAA7F-01CC-48DA-B721-125FB3346438}" type="presOf" srcId="{82C2E175-68CE-4E80-893A-B921070AF15E}" destId="{C62ACD9F-5B11-4585-806B-BE53FF297B08}" srcOrd="0" destOrd="0" presId="urn:microsoft.com/office/officeart/2005/8/layout/hierarchy2"/>
    <dgm:cxn modelId="{A38A38EF-DECA-457C-B0E4-9259CB9454E4}" type="presOf" srcId="{C268E202-54A7-4898-A25A-30E73A90A4D2}" destId="{AA870287-6359-400C-B569-785403A10E08}" srcOrd="0" destOrd="0" presId="urn:microsoft.com/office/officeart/2005/8/layout/hierarchy2"/>
    <dgm:cxn modelId="{41D5B008-F591-4315-992B-2E4AFD34D96D}" srcId="{B4E4D534-B367-4FD9-B618-978D501BFA9C}" destId="{215E00B9-DF20-49B5-AF8D-7199655ED835}" srcOrd="1" destOrd="0" parTransId="{AA0C0CC6-FB3C-4540-8952-A9AC6AF385A6}" sibTransId="{6D632700-0B1F-44AE-B2EC-A22213ECA7C2}"/>
    <dgm:cxn modelId="{80D308E2-900F-46DE-A176-26882E54D64B}" type="presOf" srcId="{3213E7BA-B705-4634-B53E-CD0372FE71DA}" destId="{262255F8-DA32-4365-A074-09D38E864D97}" srcOrd="0" destOrd="0" presId="urn:microsoft.com/office/officeart/2005/8/layout/hierarchy2"/>
    <dgm:cxn modelId="{E8C7D479-AEAF-4B29-9ADF-09D655F183E5}" type="presOf" srcId="{9B111BEF-8498-4ACB-A491-F093D456349F}" destId="{74267004-C4E7-426F-9D96-FB6E5155E4D3}" srcOrd="0" destOrd="0" presId="urn:microsoft.com/office/officeart/2005/8/layout/hierarchy2"/>
    <dgm:cxn modelId="{68ECAD77-0AEF-4DD1-A910-2500EFD84B44}" srcId="{215E00B9-DF20-49B5-AF8D-7199655ED835}" destId="{AEA6949F-5CF9-46AC-8DBA-D582CD231667}" srcOrd="0" destOrd="0" parTransId="{9B111BEF-8498-4ACB-A491-F093D456349F}" sibTransId="{CA03A102-3732-4B78-B349-E368607933D2}"/>
    <dgm:cxn modelId="{04B9A86C-226C-4AE2-B388-C09C4A38A65A}" type="presOf" srcId="{AA0C0CC6-FB3C-4540-8952-A9AC6AF385A6}" destId="{36CA7E62-0E12-4F43-8FE7-1ED25829006E}" srcOrd="0" destOrd="0" presId="urn:microsoft.com/office/officeart/2005/8/layout/hierarchy2"/>
    <dgm:cxn modelId="{D88FCC78-6B45-4461-9A3D-F9AFFF6A3A00}" type="presOf" srcId="{68C0EAF4-6D2D-4190-9E21-55650F27C990}" destId="{99F3BD87-3E85-4BA0-AD21-108E28AB2041}" srcOrd="0" destOrd="0" presId="urn:microsoft.com/office/officeart/2005/8/layout/hierarchy2"/>
    <dgm:cxn modelId="{630FF590-40BD-46C1-85DD-3DADB83C4D31}" srcId="{E35DEF59-DA39-4906-B9C7-83C423CDEB88}" destId="{B4E4D534-B367-4FD9-B618-978D501BFA9C}" srcOrd="0" destOrd="0" parTransId="{057244CC-8670-4306-BFC6-B93D818B02DA}" sibTransId="{DEC49BF1-3F8B-4B40-A837-D2040625013A}"/>
    <dgm:cxn modelId="{29D3C1FF-BC45-4076-8DF2-85E56AF24527}" type="presOf" srcId="{E35DEF59-DA39-4906-B9C7-83C423CDEB88}" destId="{CDFCDA54-4A0C-4FA3-BCE4-72F2E8A6279A}" srcOrd="0" destOrd="0" presId="urn:microsoft.com/office/officeart/2005/8/layout/hierarchy2"/>
    <dgm:cxn modelId="{FE984C9B-D7C6-4C6F-A6A5-7772A8C5FDFA}" type="presOf" srcId="{9B111BEF-8498-4ACB-A491-F093D456349F}" destId="{41317238-2F6B-4769-8886-87DE19D65747}" srcOrd="1" destOrd="0" presId="urn:microsoft.com/office/officeart/2005/8/layout/hierarchy2"/>
    <dgm:cxn modelId="{767C3A72-0E22-4AE5-A0CF-CEB704F0D874}" srcId="{C268E202-54A7-4898-A25A-30E73A90A4D2}" destId="{0B075EFA-A97B-479F-99DA-6F1DDE0B1BB5}" srcOrd="0" destOrd="0" parTransId="{82C2E175-68CE-4E80-893A-B921070AF15E}" sibTransId="{A10F8884-04EC-4917-AD9B-6A05A12DEBE9}"/>
    <dgm:cxn modelId="{A37D93EC-1C6D-4E4F-AE28-8412605D6790}" type="presOf" srcId="{0B075EFA-A97B-479F-99DA-6F1DDE0B1BB5}" destId="{BEA5A420-644A-4308-B4FB-0838A4688B76}" srcOrd="0" destOrd="0" presId="urn:microsoft.com/office/officeart/2005/8/layout/hierarchy2"/>
    <dgm:cxn modelId="{173C6C51-6B8D-4700-8C31-1853C0C36A47}" type="presOf" srcId="{CBF48B8E-8354-47AD-9FBE-5B3729BB3F28}" destId="{79F5EB3D-F212-40D8-A85B-68921DE6E07D}" srcOrd="1" destOrd="0" presId="urn:microsoft.com/office/officeart/2005/8/layout/hierarchy2"/>
    <dgm:cxn modelId="{74D9F888-5C4C-48E3-9DD3-20DD09C817D5}" type="presOf" srcId="{8E23FFDD-CAA5-4807-9FC3-EA3EBCF22FB6}" destId="{32DE1020-7FC0-40F1-8962-B323F9B3039C}" srcOrd="0" destOrd="0" presId="urn:microsoft.com/office/officeart/2005/8/layout/hierarchy2"/>
    <dgm:cxn modelId="{23D11B1A-04D7-48EF-A110-60328DAE15A9}" srcId="{C268E202-54A7-4898-A25A-30E73A90A4D2}" destId="{68C0EAF4-6D2D-4190-9E21-55650F27C990}" srcOrd="1" destOrd="0" parTransId="{8E23FFDD-CAA5-4807-9FC3-EA3EBCF22FB6}" sibTransId="{E190AF91-F28E-4526-9724-7248C23B07EE}"/>
    <dgm:cxn modelId="{5F9868DC-7C2A-4702-A51D-405DDE7178DB}" type="presOf" srcId="{07AB3CA1-E87A-47DD-A5BE-1232826DC4E4}" destId="{9FA4A323-4FF2-4C0E-92DB-50AF70B386B6}" srcOrd="1" destOrd="0" presId="urn:microsoft.com/office/officeart/2005/8/layout/hierarchy2"/>
    <dgm:cxn modelId="{22CA7EF0-F0CF-49DE-90B1-37D3A7EE1602}" type="presOf" srcId="{3213E7BA-B705-4634-B53E-CD0372FE71DA}" destId="{0D8DBAF6-AFD5-4AFE-8486-8D4CBB6A7A4E}" srcOrd="1" destOrd="0" presId="urn:microsoft.com/office/officeart/2005/8/layout/hierarchy2"/>
    <dgm:cxn modelId="{909B970A-CAFE-4013-BFB4-D680C6B8362E}" type="presOf" srcId="{8E23FFDD-CAA5-4807-9FC3-EA3EBCF22FB6}" destId="{36CCA457-927B-4FEE-825A-A1F4FA0869ED}" srcOrd="1" destOrd="0" presId="urn:microsoft.com/office/officeart/2005/8/layout/hierarchy2"/>
    <dgm:cxn modelId="{79F770E7-0222-4D87-B47A-7AABF786905E}" type="presOf" srcId="{CBF48B8E-8354-47AD-9FBE-5B3729BB3F28}" destId="{CD97A8DA-DFA1-4676-AFA6-874846383FF8}" srcOrd="0" destOrd="0" presId="urn:microsoft.com/office/officeart/2005/8/layout/hierarchy2"/>
    <dgm:cxn modelId="{A228DF92-76F7-4566-A263-94E72E4FB1DE}" type="presOf" srcId="{AA0C0CC6-FB3C-4540-8952-A9AC6AF385A6}" destId="{9E369FDF-A427-479F-9ADB-0A369F283741}" srcOrd="1" destOrd="0" presId="urn:microsoft.com/office/officeart/2005/8/layout/hierarchy2"/>
    <dgm:cxn modelId="{7E334F13-B5C4-4FAC-A99A-5D34D11FF0D9}" type="presParOf" srcId="{CDFCDA54-4A0C-4FA3-BCE4-72F2E8A6279A}" destId="{CA9FC56A-762E-4F2C-A74C-86EDE8F5EE2C}" srcOrd="0" destOrd="0" presId="urn:microsoft.com/office/officeart/2005/8/layout/hierarchy2"/>
    <dgm:cxn modelId="{3304E4E7-B961-419D-AD05-DAECFDA1428E}" type="presParOf" srcId="{CA9FC56A-762E-4F2C-A74C-86EDE8F5EE2C}" destId="{67125670-0496-4474-A7AA-E4F38058DC4B}" srcOrd="0" destOrd="0" presId="urn:microsoft.com/office/officeart/2005/8/layout/hierarchy2"/>
    <dgm:cxn modelId="{B4C7582A-3403-4409-B9EA-4771DB9224D6}" type="presParOf" srcId="{CA9FC56A-762E-4F2C-A74C-86EDE8F5EE2C}" destId="{DC711879-CC8D-484E-9A01-51AABF7B5FEA}" srcOrd="1" destOrd="0" presId="urn:microsoft.com/office/officeart/2005/8/layout/hierarchy2"/>
    <dgm:cxn modelId="{A32DD148-116B-4907-804D-98CB40FBA0CE}" type="presParOf" srcId="{DC711879-CC8D-484E-9A01-51AABF7B5FEA}" destId="{CD97A8DA-DFA1-4676-AFA6-874846383FF8}" srcOrd="0" destOrd="0" presId="urn:microsoft.com/office/officeart/2005/8/layout/hierarchy2"/>
    <dgm:cxn modelId="{C0D63D29-1CBB-480E-88E2-C95D38EC4345}" type="presParOf" srcId="{CD97A8DA-DFA1-4676-AFA6-874846383FF8}" destId="{79F5EB3D-F212-40D8-A85B-68921DE6E07D}" srcOrd="0" destOrd="0" presId="urn:microsoft.com/office/officeart/2005/8/layout/hierarchy2"/>
    <dgm:cxn modelId="{499A6E5B-A7D2-4465-8DBF-1FB2157CA154}" type="presParOf" srcId="{DC711879-CC8D-484E-9A01-51AABF7B5FEA}" destId="{724B0F0D-0CC8-4CE5-A4C8-590BF9B497D0}" srcOrd="1" destOrd="0" presId="urn:microsoft.com/office/officeart/2005/8/layout/hierarchy2"/>
    <dgm:cxn modelId="{DB223D23-DD3C-4E6A-B6FF-160CE70D8A4C}" type="presParOf" srcId="{724B0F0D-0CC8-4CE5-A4C8-590BF9B497D0}" destId="{AA870287-6359-400C-B569-785403A10E08}" srcOrd="0" destOrd="0" presId="urn:microsoft.com/office/officeart/2005/8/layout/hierarchy2"/>
    <dgm:cxn modelId="{7A93C769-7624-497D-97E9-F02EC83E0C01}" type="presParOf" srcId="{724B0F0D-0CC8-4CE5-A4C8-590BF9B497D0}" destId="{3C2F8FA7-C959-41CD-9F40-6D0327E20887}" srcOrd="1" destOrd="0" presId="urn:microsoft.com/office/officeart/2005/8/layout/hierarchy2"/>
    <dgm:cxn modelId="{16E52C79-67E6-4384-87B7-145704669608}" type="presParOf" srcId="{3C2F8FA7-C959-41CD-9F40-6D0327E20887}" destId="{C62ACD9F-5B11-4585-806B-BE53FF297B08}" srcOrd="0" destOrd="0" presId="urn:microsoft.com/office/officeart/2005/8/layout/hierarchy2"/>
    <dgm:cxn modelId="{E313C8E9-BFD3-42D1-A94E-8EF936DE0D30}" type="presParOf" srcId="{C62ACD9F-5B11-4585-806B-BE53FF297B08}" destId="{7E8CEDC8-B3A8-4692-9214-37E63FCF83E5}" srcOrd="0" destOrd="0" presId="urn:microsoft.com/office/officeart/2005/8/layout/hierarchy2"/>
    <dgm:cxn modelId="{B2889AA2-D98E-4B68-88F1-7E9D00A72960}" type="presParOf" srcId="{3C2F8FA7-C959-41CD-9F40-6D0327E20887}" destId="{E883E62D-9C96-4DC4-8BE7-D52BD99D1AF5}" srcOrd="1" destOrd="0" presId="urn:microsoft.com/office/officeart/2005/8/layout/hierarchy2"/>
    <dgm:cxn modelId="{079DCB04-BA89-44D9-ABBC-16143E457A80}" type="presParOf" srcId="{E883E62D-9C96-4DC4-8BE7-D52BD99D1AF5}" destId="{BEA5A420-644A-4308-B4FB-0838A4688B76}" srcOrd="0" destOrd="0" presId="urn:microsoft.com/office/officeart/2005/8/layout/hierarchy2"/>
    <dgm:cxn modelId="{4A7B94CA-4873-40BF-AD4B-B7AF61F5AE63}" type="presParOf" srcId="{E883E62D-9C96-4DC4-8BE7-D52BD99D1AF5}" destId="{83D0CE3A-071F-4860-80DB-CC0CD2FFD587}" srcOrd="1" destOrd="0" presId="urn:microsoft.com/office/officeart/2005/8/layout/hierarchy2"/>
    <dgm:cxn modelId="{0E85D175-9BE1-4305-8576-1AEAF10EA193}" type="presParOf" srcId="{3C2F8FA7-C959-41CD-9F40-6D0327E20887}" destId="{32DE1020-7FC0-40F1-8962-B323F9B3039C}" srcOrd="2" destOrd="0" presId="urn:microsoft.com/office/officeart/2005/8/layout/hierarchy2"/>
    <dgm:cxn modelId="{4AB49CDD-02AE-4D03-82FF-2595F3F2F5B0}" type="presParOf" srcId="{32DE1020-7FC0-40F1-8962-B323F9B3039C}" destId="{36CCA457-927B-4FEE-825A-A1F4FA0869ED}" srcOrd="0" destOrd="0" presId="urn:microsoft.com/office/officeart/2005/8/layout/hierarchy2"/>
    <dgm:cxn modelId="{E4B02E49-A451-4297-B798-1A372733A8D1}" type="presParOf" srcId="{3C2F8FA7-C959-41CD-9F40-6D0327E20887}" destId="{5CBE8988-B7FF-4286-B657-1F291D9E5438}" srcOrd="3" destOrd="0" presId="urn:microsoft.com/office/officeart/2005/8/layout/hierarchy2"/>
    <dgm:cxn modelId="{26DE903A-D317-4C4E-89FB-604AB2DAF64D}" type="presParOf" srcId="{5CBE8988-B7FF-4286-B657-1F291D9E5438}" destId="{99F3BD87-3E85-4BA0-AD21-108E28AB2041}" srcOrd="0" destOrd="0" presId="urn:microsoft.com/office/officeart/2005/8/layout/hierarchy2"/>
    <dgm:cxn modelId="{8104DA30-5028-485E-8CE9-A388AE561B32}" type="presParOf" srcId="{5CBE8988-B7FF-4286-B657-1F291D9E5438}" destId="{4E621424-55A5-471A-8EC6-62800E0FD467}" srcOrd="1" destOrd="0" presId="urn:microsoft.com/office/officeart/2005/8/layout/hierarchy2"/>
    <dgm:cxn modelId="{FAE6D867-E0EE-4ED0-B6A9-D9F1D932C458}" type="presParOf" srcId="{DC711879-CC8D-484E-9A01-51AABF7B5FEA}" destId="{36CA7E62-0E12-4F43-8FE7-1ED25829006E}" srcOrd="2" destOrd="0" presId="urn:microsoft.com/office/officeart/2005/8/layout/hierarchy2"/>
    <dgm:cxn modelId="{24B23059-B6EC-4FA2-AAF6-7E09AA8796FE}" type="presParOf" srcId="{36CA7E62-0E12-4F43-8FE7-1ED25829006E}" destId="{9E369FDF-A427-479F-9ADB-0A369F283741}" srcOrd="0" destOrd="0" presId="urn:microsoft.com/office/officeart/2005/8/layout/hierarchy2"/>
    <dgm:cxn modelId="{311C5189-D09D-46B1-802D-07661301FF3F}" type="presParOf" srcId="{DC711879-CC8D-484E-9A01-51AABF7B5FEA}" destId="{5802153A-210B-4E08-88B6-C037DB200A9E}" srcOrd="3" destOrd="0" presId="urn:microsoft.com/office/officeart/2005/8/layout/hierarchy2"/>
    <dgm:cxn modelId="{0FA96000-FD0C-4860-9503-B69AB50E7F0D}" type="presParOf" srcId="{5802153A-210B-4E08-88B6-C037DB200A9E}" destId="{C9F1E208-5EB7-44A6-B3C0-8AEE816DAB9F}" srcOrd="0" destOrd="0" presId="urn:microsoft.com/office/officeart/2005/8/layout/hierarchy2"/>
    <dgm:cxn modelId="{27183798-5566-4DC5-8E6C-F27843B54789}" type="presParOf" srcId="{5802153A-210B-4E08-88B6-C037DB200A9E}" destId="{58FF4D3A-FA3B-44BE-AA2D-49B3A7C8679D}" srcOrd="1" destOrd="0" presId="urn:microsoft.com/office/officeart/2005/8/layout/hierarchy2"/>
    <dgm:cxn modelId="{55439F6B-1D29-4665-AE46-971DA2E10670}" type="presParOf" srcId="{58FF4D3A-FA3B-44BE-AA2D-49B3A7C8679D}" destId="{74267004-C4E7-426F-9D96-FB6E5155E4D3}" srcOrd="0" destOrd="0" presId="urn:microsoft.com/office/officeart/2005/8/layout/hierarchy2"/>
    <dgm:cxn modelId="{416776E4-2F23-4A68-929A-53996B3B7851}" type="presParOf" srcId="{74267004-C4E7-426F-9D96-FB6E5155E4D3}" destId="{41317238-2F6B-4769-8886-87DE19D65747}" srcOrd="0" destOrd="0" presId="urn:microsoft.com/office/officeart/2005/8/layout/hierarchy2"/>
    <dgm:cxn modelId="{02FD60FF-0FAF-458F-8E4B-4CBD5D8CC71C}" type="presParOf" srcId="{58FF4D3A-FA3B-44BE-AA2D-49B3A7C8679D}" destId="{0F42DBFC-8F95-495E-8CDD-F322BB0B447D}" srcOrd="1" destOrd="0" presId="urn:microsoft.com/office/officeart/2005/8/layout/hierarchy2"/>
    <dgm:cxn modelId="{00A207E7-D6A6-4E09-AB14-E0383700D170}" type="presParOf" srcId="{0F42DBFC-8F95-495E-8CDD-F322BB0B447D}" destId="{98958110-BB72-4680-AD9E-5EB3BA063D02}" srcOrd="0" destOrd="0" presId="urn:microsoft.com/office/officeart/2005/8/layout/hierarchy2"/>
    <dgm:cxn modelId="{71E8B055-EC4E-498B-B0EB-F9984C4852A8}" type="presParOf" srcId="{0F42DBFC-8F95-495E-8CDD-F322BB0B447D}" destId="{A1DA328B-B3B2-43E3-AA16-54369EF00B95}" srcOrd="1" destOrd="0" presId="urn:microsoft.com/office/officeart/2005/8/layout/hierarchy2"/>
    <dgm:cxn modelId="{D3986C16-2DAE-4826-8CB7-FC44B9691598}" type="presParOf" srcId="{58FF4D3A-FA3B-44BE-AA2D-49B3A7C8679D}" destId="{262255F8-DA32-4365-A074-09D38E864D97}" srcOrd="2" destOrd="0" presId="urn:microsoft.com/office/officeart/2005/8/layout/hierarchy2"/>
    <dgm:cxn modelId="{637DCBEF-AD23-478B-B0F9-EC42B37843C7}" type="presParOf" srcId="{262255F8-DA32-4365-A074-09D38E864D97}" destId="{0D8DBAF6-AFD5-4AFE-8486-8D4CBB6A7A4E}" srcOrd="0" destOrd="0" presId="urn:microsoft.com/office/officeart/2005/8/layout/hierarchy2"/>
    <dgm:cxn modelId="{CF81E8B0-4BEB-478B-818E-CAA68DC56AE4}" type="presParOf" srcId="{58FF4D3A-FA3B-44BE-AA2D-49B3A7C8679D}" destId="{3248AFD7-2C50-44D8-BD4A-27D2018E6850}" srcOrd="3" destOrd="0" presId="urn:microsoft.com/office/officeart/2005/8/layout/hierarchy2"/>
    <dgm:cxn modelId="{86B3F125-6131-49D6-B817-41B4CA95A914}" type="presParOf" srcId="{3248AFD7-2C50-44D8-BD4A-27D2018E6850}" destId="{168E0656-1F4C-4ED1-A07E-D06E87514F33}" srcOrd="0" destOrd="0" presId="urn:microsoft.com/office/officeart/2005/8/layout/hierarchy2"/>
    <dgm:cxn modelId="{62625B4D-5A71-4102-AAF0-F79E2275CDDB}" type="presParOf" srcId="{3248AFD7-2C50-44D8-BD4A-27D2018E6850}" destId="{BE2F052C-7CA3-481B-ACE1-D4A0CD830CAF}" srcOrd="1" destOrd="0" presId="urn:microsoft.com/office/officeart/2005/8/layout/hierarchy2"/>
    <dgm:cxn modelId="{82C8C377-91F5-41E2-AF79-FD4083688A81}" type="presParOf" srcId="{DC711879-CC8D-484E-9A01-51AABF7B5FEA}" destId="{41AD1F8E-8EB1-454B-B119-A76D4C94ED4C}" srcOrd="4" destOrd="0" presId="urn:microsoft.com/office/officeart/2005/8/layout/hierarchy2"/>
    <dgm:cxn modelId="{1BE73C93-9338-4105-9C00-5698A50B8A92}" type="presParOf" srcId="{41AD1F8E-8EB1-454B-B119-A76D4C94ED4C}" destId="{9FA4A323-4FF2-4C0E-92DB-50AF70B386B6}" srcOrd="0" destOrd="0" presId="urn:microsoft.com/office/officeart/2005/8/layout/hierarchy2"/>
    <dgm:cxn modelId="{8CAC9F2A-A795-46E8-A048-D555BA477DFF}" type="presParOf" srcId="{DC711879-CC8D-484E-9A01-51AABF7B5FEA}" destId="{B90E819B-318B-4794-BF83-DAD89912920A}" srcOrd="5" destOrd="0" presId="urn:microsoft.com/office/officeart/2005/8/layout/hierarchy2"/>
    <dgm:cxn modelId="{F1556160-7AEC-4419-B0CB-9086C60F8204}" type="presParOf" srcId="{B90E819B-318B-4794-BF83-DAD89912920A}" destId="{5C12227D-0C27-4655-9BA3-8A5E28ED9A68}" srcOrd="0" destOrd="0" presId="urn:microsoft.com/office/officeart/2005/8/layout/hierarchy2"/>
    <dgm:cxn modelId="{105FF1EA-E9A9-40BB-A794-DEF91071A07C}" type="presParOf" srcId="{B90E819B-318B-4794-BF83-DAD89912920A}" destId="{D193777F-2CC8-4D7E-9889-BEC625DB9C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25670-0496-4474-A7AA-E4F38058DC4B}">
      <dsp:nvSpPr>
        <dsp:cNvPr id="0" name=""/>
        <dsp:cNvSpPr/>
      </dsp:nvSpPr>
      <dsp:spPr>
        <a:xfrm>
          <a:off x="264608" y="743716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Data</a:t>
          </a:r>
          <a:endParaRPr lang="zh-TW" altLang="en-US" sz="1100" kern="1200" dirty="0"/>
        </a:p>
      </dsp:txBody>
      <dsp:txXfrm>
        <a:off x="275553" y="754661"/>
        <a:ext cx="725506" cy="351808"/>
      </dsp:txXfrm>
    </dsp:sp>
    <dsp:sp modelId="{CD97A8DA-DFA1-4676-AFA6-874846383FF8}">
      <dsp:nvSpPr>
        <dsp:cNvPr id="0" name=""/>
        <dsp:cNvSpPr/>
      </dsp:nvSpPr>
      <dsp:spPr>
        <a:xfrm rot="2500982">
          <a:off x="908409" y="1184781"/>
          <a:ext cx="81840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18404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297151" y="1182229"/>
        <a:ext cx="40920" cy="40920"/>
      </dsp:txXfrm>
    </dsp:sp>
    <dsp:sp modelId="{AA870287-6359-400C-B569-785403A10E08}">
      <dsp:nvSpPr>
        <dsp:cNvPr id="0" name=""/>
        <dsp:cNvSpPr/>
      </dsp:nvSpPr>
      <dsp:spPr>
        <a:xfrm>
          <a:off x="1623218" y="1287963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annotations</a:t>
          </a:r>
          <a:endParaRPr lang="zh-TW" altLang="en-US" sz="1100" kern="1200" dirty="0"/>
        </a:p>
      </dsp:txBody>
      <dsp:txXfrm>
        <a:off x="1634163" y="1298908"/>
        <a:ext cx="725506" cy="351808"/>
      </dsp:txXfrm>
    </dsp:sp>
    <dsp:sp modelId="{C62ACD9F-5B11-4585-806B-BE53FF297B08}">
      <dsp:nvSpPr>
        <dsp:cNvPr id="0" name=""/>
        <dsp:cNvSpPr/>
      </dsp:nvSpPr>
      <dsp:spPr>
        <a:xfrm rot="929380">
          <a:off x="2358876" y="1543212"/>
          <a:ext cx="64634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46341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5888" y="1544961"/>
        <a:ext cx="32317" cy="32317"/>
      </dsp:txXfrm>
    </dsp:sp>
    <dsp:sp modelId="{BEA5A420-644A-4308-B4FB-0838A4688B76}">
      <dsp:nvSpPr>
        <dsp:cNvPr id="0" name=""/>
        <dsp:cNvSpPr/>
      </dsp:nvSpPr>
      <dsp:spPr>
        <a:xfrm>
          <a:off x="2993480" y="1460578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/>
            <a:t>Dial-quality</a:t>
          </a:r>
          <a:endParaRPr lang="zh-TW" altLang="en-US" sz="1100" b="0" kern="1200" dirty="0"/>
        </a:p>
      </dsp:txBody>
      <dsp:txXfrm>
        <a:off x="3004425" y="1471523"/>
        <a:ext cx="725506" cy="351808"/>
      </dsp:txXfrm>
    </dsp:sp>
    <dsp:sp modelId="{32DE1020-7FC0-40F1-8962-B323F9B3039C}">
      <dsp:nvSpPr>
        <dsp:cNvPr id="0" name=""/>
        <dsp:cNvSpPr/>
      </dsp:nvSpPr>
      <dsp:spPr>
        <a:xfrm rot="20368386">
          <a:off x="2349435" y="1339937"/>
          <a:ext cx="66715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67152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6332" y="1341166"/>
        <a:ext cx="33357" cy="33357"/>
      </dsp:txXfrm>
    </dsp:sp>
    <dsp:sp modelId="{99F3BD87-3E85-4BA0-AD21-108E28AB2041}">
      <dsp:nvSpPr>
        <dsp:cNvPr id="0" name=""/>
        <dsp:cNvSpPr/>
      </dsp:nvSpPr>
      <dsp:spPr>
        <a:xfrm>
          <a:off x="2995408" y="1054028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u="sng" kern="1200" dirty="0"/>
            <a:t>nugget</a:t>
          </a:r>
          <a:endParaRPr lang="zh-TW" altLang="en-US" sz="1100" b="1" u="sng" kern="1200" dirty="0"/>
        </a:p>
      </dsp:txBody>
      <dsp:txXfrm>
        <a:off x="3006353" y="1064973"/>
        <a:ext cx="725506" cy="351808"/>
      </dsp:txXfrm>
    </dsp:sp>
    <dsp:sp modelId="{36CA7E62-0E12-4F43-8FE7-1ED25829006E}">
      <dsp:nvSpPr>
        <dsp:cNvPr id="0" name=""/>
        <dsp:cNvSpPr/>
      </dsp:nvSpPr>
      <dsp:spPr>
        <a:xfrm rot="20533742">
          <a:off x="996850" y="815722"/>
          <a:ext cx="63519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3519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298570" y="817750"/>
        <a:ext cx="31759" cy="31759"/>
      </dsp:txXfrm>
    </dsp:sp>
    <dsp:sp modelId="{C9F1E208-5EB7-44A6-B3C0-8AEE816DAB9F}">
      <dsp:nvSpPr>
        <dsp:cNvPr id="0" name=""/>
        <dsp:cNvSpPr/>
      </dsp:nvSpPr>
      <dsp:spPr>
        <a:xfrm>
          <a:off x="1616895" y="549845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turns</a:t>
          </a:r>
          <a:endParaRPr lang="zh-TW" altLang="en-US" sz="1100" kern="1200" dirty="0"/>
        </a:p>
      </dsp:txBody>
      <dsp:txXfrm>
        <a:off x="1627840" y="560790"/>
        <a:ext cx="725506" cy="351808"/>
      </dsp:txXfrm>
    </dsp:sp>
    <dsp:sp modelId="{74267004-C4E7-426F-9D96-FB6E5155E4D3}">
      <dsp:nvSpPr>
        <dsp:cNvPr id="0" name=""/>
        <dsp:cNvSpPr/>
      </dsp:nvSpPr>
      <dsp:spPr>
        <a:xfrm rot="19599762">
          <a:off x="2302021" y="510816"/>
          <a:ext cx="75685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56852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1526" y="509803"/>
        <a:ext cx="37842" cy="37842"/>
      </dsp:txXfrm>
    </dsp:sp>
    <dsp:sp modelId="{98958110-BB72-4680-AD9E-5EB3BA063D02}">
      <dsp:nvSpPr>
        <dsp:cNvPr id="0" name=""/>
        <dsp:cNvSpPr/>
      </dsp:nvSpPr>
      <dsp:spPr>
        <a:xfrm>
          <a:off x="2996604" y="133904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sender</a:t>
          </a:r>
          <a:endParaRPr lang="zh-TW" altLang="en-US" sz="1100" kern="1200" dirty="0"/>
        </a:p>
      </dsp:txBody>
      <dsp:txXfrm>
        <a:off x="3007549" y="144849"/>
        <a:ext cx="725506" cy="351808"/>
      </dsp:txXfrm>
    </dsp:sp>
    <dsp:sp modelId="{262255F8-DA32-4365-A074-09D38E864D97}">
      <dsp:nvSpPr>
        <dsp:cNvPr id="0" name=""/>
        <dsp:cNvSpPr/>
      </dsp:nvSpPr>
      <dsp:spPr>
        <a:xfrm rot="21548236">
          <a:off x="2364256" y="714026"/>
          <a:ext cx="63238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32383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4638" y="716124"/>
        <a:ext cx="31619" cy="31619"/>
      </dsp:txXfrm>
    </dsp:sp>
    <dsp:sp modelId="{168E0656-1F4C-4ED1-A07E-D06E87514F33}">
      <dsp:nvSpPr>
        <dsp:cNvPr id="0" name=""/>
        <dsp:cNvSpPr/>
      </dsp:nvSpPr>
      <dsp:spPr>
        <a:xfrm>
          <a:off x="2996604" y="540324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utterances</a:t>
          </a:r>
          <a:endParaRPr lang="zh-TW" altLang="en-US" sz="1100" kern="1200" dirty="0"/>
        </a:p>
      </dsp:txBody>
      <dsp:txXfrm>
        <a:off x="3007549" y="551269"/>
        <a:ext cx="725506" cy="351808"/>
      </dsp:txXfrm>
    </dsp:sp>
    <dsp:sp modelId="{41AD1F8E-8EB1-454B-B119-A76D4C94ED4C}">
      <dsp:nvSpPr>
        <dsp:cNvPr id="0" name=""/>
        <dsp:cNvSpPr/>
      </dsp:nvSpPr>
      <dsp:spPr>
        <a:xfrm rot="18677935">
          <a:off x="854474" y="564584"/>
          <a:ext cx="92661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2661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294618" y="559326"/>
        <a:ext cx="46330" cy="46330"/>
      </dsp:txXfrm>
    </dsp:sp>
    <dsp:sp modelId="{5C12227D-0C27-4655-9BA3-8A5E28ED9A68}">
      <dsp:nvSpPr>
        <dsp:cNvPr id="0" name=""/>
        <dsp:cNvSpPr/>
      </dsp:nvSpPr>
      <dsp:spPr>
        <a:xfrm>
          <a:off x="1623562" y="47569"/>
          <a:ext cx="747396" cy="37369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id</a:t>
          </a:r>
          <a:endParaRPr lang="zh-TW" altLang="en-US" sz="1100" kern="1200" dirty="0"/>
        </a:p>
      </dsp:txBody>
      <dsp:txXfrm>
        <a:off x="1634507" y="58514"/>
        <a:ext cx="725506" cy="35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2C0A7-F3CB-41ED-BC21-18AFA9CD51B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7ECBE-C869-470A-92A6-6391DE0D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CA5F-A111-42C9-9667-AE6A4E2FA0B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5CAE-252A-49CE-91D5-417ECC13690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2A2-6F37-473C-941D-8C431C50BE8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1B5F-6461-464D-A8F5-1DCBAA4C9D8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F8F5-9D9D-40D3-865C-486D9DD36B34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F651-7F36-439A-BF49-96F7CD7FBE5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C93A-823F-4492-AA9C-7D95EFBD233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1CA9-FB81-411C-9B4E-518965A358A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056E-EAF8-4966-9BF3-37060DF1338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689C-D80E-4C18-A432-3AC100506C0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101C4-7F47-4BB9-9917-13489590266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2148" y="6213992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966C76-F629-4671-AB39-AE425E450E7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811" y="6217920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2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 smtClean="0"/>
              <a:t>TMUNLP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8260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Midterm project presentation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 : </a:t>
            </a:r>
          </a:p>
          <a:p>
            <a:r>
              <a:rPr lang="zh-TW" altLang="en-US" dirty="0" smtClean="0"/>
              <a:t>黃彥鈞、黃顗亘、鄭宇雅、廖容毅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DFC0-E8C6-40E6-BC66-8F579C8492B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Multi-label problem II</a:t>
            </a:r>
            <a:endParaRPr 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Data Cleaning </a:t>
            </a:r>
            <a:r>
              <a:rPr lang="en-US" sz="1400" dirty="0" smtClean="0">
                <a:solidFill>
                  <a:schemeClr val="bg1"/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66D3-63C0-4D24-BA2D-A03ED707EC1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1" t="-1" b="55022"/>
          <a:stretch/>
        </p:blipFill>
        <p:spPr>
          <a:xfrm>
            <a:off x="2092711" y="2386386"/>
            <a:ext cx="8949792" cy="275893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2206534" y="2898725"/>
            <a:ext cx="8283188" cy="875505"/>
            <a:chOff x="1934223" y="3306233"/>
            <a:chExt cx="8283188" cy="875505"/>
          </a:xfrm>
        </p:grpSpPr>
        <p:sp>
          <p:nvSpPr>
            <p:cNvPr id="8" name="圓角矩形 7"/>
            <p:cNvSpPr/>
            <p:nvPr/>
          </p:nvSpPr>
          <p:spPr>
            <a:xfrm>
              <a:off x="5598304" y="3623388"/>
              <a:ext cx="532177" cy="55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6229483" y="3623388"/>
              <a:ext cx="532177" cy="55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6860662" y="3623388"/>
              <a:ext cx="532177" cy="55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7491841" y="3623388"/>
              <a:ext cx="532177" cy="55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8123020" y="3623388"/>
              <a:ext cx="532177" cy="55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8760619" y="3623388"/>
              <a:ext cx="532177" cy="55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9398218" y="3623388"/>
              <a:ext cx="532177" cy="558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934223" y="3621354"/>
              <a:ext cx="1059830" cy="5583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round</a:t>
              </a:r>
              <a:endParaRPr 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81106" y="3306233"/>
              <a:ext cx="4636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CNUG0   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CNUG*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HNUG*     CNUG       HNUG       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CNaN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HNaN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3145405" y="3621354"/>
              <a:ext cx="951948" cy="5583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sender</a:t>
              </a:r>
              <a:endParaRPr lang="en-US" dirty="0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248704" y="3621354"/>
              <a:ext cx="1181051" cy="5583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utterance</a:t>
              </a:r>
              <a:endParaRPr lang="en-US" dirty="0"/>
            </a:p>
          </p:txBody>
        </p:sp>
      </p:grpSp>
      <p:sp>
        <p:nvSpPr>
          <p:cNvPr id="22" name="圓角矩形 21"/>
          <p:cNvSpPr/>
          <p:nvPr/>
        </p:nvSpPr>
        <p:spPr>
          <a:xfrm>
            <a:off x="3269673" y="2356000"/>
            <a:ext cx="307005" cy="336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圓角矩形 22"/>
          <p:cNvSpPr/>
          <p:nvPr/>
        </p:nvSpPr>
        <p:spPr>
          <a:xfrm>
            <a:off x="4092208" y="2355999"/>
            <a:ext cx="278372" cy="336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圓角矩形 23"/>
          <p:cNvSpPr/>
          <p:nvPr/>
        </p:nvSpPr>
        <p:spPr>
          <a:xfrm>
            <a:off x="4901240" y="2355999"/>
            <a:ext cx="1532811" cy="336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圓角矩形 27"/>
          <p:cNvSpPr/>
          <p:nvPr/>
        </p:nvSpPr>
        <p:spPr>
          <a:xfrm>
            <a:off x="7343051" y="2349796"/>
            <a:ext cx="3699452" cy="336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圓角矩形 34"/>
          <p:cNvSpPr/>
          <p:nvPr/>
        </p:nvSpPr>
        <p:spPr>
          <a:xfrm>
            <a:off x="3676646" y="2355999"/>
            <a:ext cx="315594" cy="33666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圓角矩形 35"/>
          <p:cNvSpPr/>
          <p:nvPr/>
        </p:nvSpPr>
        <p:spPr>
          <a:xfrm>
            <a:off x="4485678" y="2349796"/>
            <a:ext cx="300464" cy="33666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圓角矩形 36"/>
          <p:cNvSpPr/>
          <p:nvPr/>
        </p:nvSpPr>
        <p:spPr>
          <a:xfrm>
            <a:off x="6534019" y="2344319"/>
            <a:ext cx="714679" cy="33666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向下箭號 37"/>
          <p:cNvSpPr/>
          <p:nvPr/>
        </p:nvSpPr>
        <p:spPr>
          <a:xfrm>
            <a:off x="2532794" y="2751419"/>
            <a:ext cx="253804" cy="27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向下箭號 40"/>
          <p:cNvSpPr/>
          <p:nvPr/>
        </p:nvSpPr>
        <p:spPr>
          <a:xfrm>
            <a:off x="2532794" y="3937709"/>
            <a:ext cx="253804" cy="27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群組 94"/>
          <p:cNvGrpSpPr/>
          <p:nvPr/>
        </p:nvGrpSpPr>
        <p:grpSpPr>
          <a:xfrm>
            <a:off x="2196444" y="4115463"/>
            <a:ext cx="7688091" cy="1448655"/>
            <a:chOff x="2113796" y="4881985"/>
            <a:chExt cx="9372210" cy="1755132"/>
          </a:xfrm>
        </p:grpSpPr>
        <p:grpSp>
          <p:nvGrpSpPr>
            <p:cNvPr id="56" name="群組 55"/>
            <p:cNvGrpSpPr/>
            <p:nvPr/>
          </p:nvGrpSpPr>
          <p:grpSpPr>
            <a:xfrm>
              <a:off x="2113796" y="5146091"/>
              <a:ext cx="2879060" cy="1491025"/>
              <a:chOff x="2283491" y="5176474"/>
              <a:chExt cx="2879060" cy="149102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2283491" y="5176474"/>
                <a:ext cx="2879060" cy="14910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4" name="圓角矩形 43"/>
              <p:cNvSpPr/>
              <p:nvPr/>
            </p:nvSpPr>
            <p:spPr>
              <a:xfrm>
                <a:off x="2328430" y="5248449"/>
                <a:ext cx="614795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round</a:t>
                </a:r>
                <a:endParaRPr lang="en-US" sz="900" dirty="0"/>
              </a:p>
            </p:txBody>
          </p:sp>
          <p:sp>
            <p:nvSpPr>
              <p:cNvPr id="45" name="圓角矩形 44"/>
              <p:cNvSpPr/>
              <p:nvPr/>
            </p:nvSpPr>
            <p:spPr>
              <a:xfrm>
                <a:off x="2988165" y="5248065"/>
                <a:ext cx="688481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sender</a:t>
                </a:r>
                <a:endParaRPr lang="en-US" sz="900" dirty="0"/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3719607" y="5248065"/>
                <a:ext cx="871443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utterance</a:t>
                </a:r>
                <a:endParaRPr lang="en-US" sz="900" dirty="0"/>
              </a:p>
            </p:txBody>
          </p:sp>
          <p:sp>
            <p:nvSpPr>
              <p:cNvPr id="47" name="圓角矩形 46"/>
              <p:cNvSpPr/>
              <p:nvPr/>
            </p:nvSpPr>
            <p:spPr>
              <a:xfrm>
                <a:off x="4657723" y="5248065"/>
                <a:ext cx="388016" cy="351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49" name="圓角矩形 48"/>
              <p:cNvSpPr/>
              <p:nvPr/>
            </p:nvSpPr>
            <p:spPr>
              <a:xfrm>
                <a:off x="2328430" y="5659091"/>
                <a:ext cx="614795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round</a:t>
                </a:r>
                <a:endParaRPr lang="en-US" sz="900" dirty="0"/>
              </a:p>
            </p:txBody>
          </p:sp>
          <p:sp>
            <p:nvSpPr>
              <p:cNvPr id="50" name="圓角矩形 49"/>
              <p:cNvSpPr/>
              <p:nvPr/>
            </p:nvSpPr>
            <p:spPr>
              <a:xfrm>
                <a:off x="2988165" y="5658707"/>
                <a:ext cx="688481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sender</a:t>
                </a:r>
                <a:endParaRPr lang="en-US" sz="900" dirty="0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3719607" y="5658707"/>
                <a:ext cx="871443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utterance</a:t>
                </a:r>
                <a:endParaRPr lang="en-US" sz="900" dirty="0"/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4657723" y="5658707"/>
                <a:ext cx="388016" cy="351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  <a:endParaRPr lang="en-US" sz="1100" dirty="0"/>
              </a:p>
            </p:txBody>
          </p:sp>
          <p:sp>
            <p:nvSpPr>
              <p:cNvPr id="53" name="橢圓 52"/>
              <p:cNvSpPr/>
              <p:nvPr/>
            </p:nvSpPr>
            <p:spPr>
              <a:xfrm flipV="1">
                <a:off x="3671421" y="6110933"/>
                <a:ext cx="48186" cy="4571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4" name="橢圓 53"/>
              <p:cNvSpPr/>
              <p:nvPr/>
            </p:nvSpPr>
            <p:spPr>
              <a:xfrm flipV="1">
                <a:off x="3671421" y="6317825"/>
                <a:ext cx="48186" cy="4571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5" name="橢圓 54"/>
              <p:cNvSpPr/>
              <p:nvPr/>
            </p:nvSpPr>
            <p:spPr>
              <a:xfrm flipV="1">
                <a:off x="3671421" y="6524718"/>
                <a:ext cx="48186" cy="4571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>
              <a:off x="5089000" y="5146092"/>
              <a:ext cx="2879060" cy="1491025"/>
              <a:chOff x="2283491" y="5176474"/>
              <a:chExt cx="2879060" cy="1491025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283491" y="5176474"/>
                <a:ext cx="2879060" cy="14910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9" name="圓角矩形 58"/>
              <p:cNvSpPr/>
              <p:nvPr/>
            </p:nvSpPr>
            <p:spPr>
              <a:xfrm>
                <a:off x="2328430" y="5248449"/>
                <a:ext cx="614795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round</a:t>
                </a:r>
                <a:endParaRPr lang="en-US" sz="900" dirty="0"/>
              </a:p>
            </p:txBody>
          </p:sp>
          <p:sp>
            <p:nvSpPr>
              <p:cNvPr id="60" name="圓角矩形 59"/>
              <p:cNvSpPr/>
              <p:nvPr/>
            </p:nvSpPr>
            <p:spPr>
              <a:xfrm>
                <a:off x="2988165" y="5248065"/>
                <a:ext cx="688481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sender</a:t>
                </a:r>
                <a:endParaRPr lang="en-US" sz="900" dirty="0"/>
              </a:p>
            </p:txBody>
          </p:sp>
          <p:sp>
            <p:nvSpPr>
              <p:cNvPr id="61" name="圓角矩形 60"/>
              <p:cNvSpPr/>
              <p:nvPr/>
            </p:nvSpPr>
            <p:spPr>
              <a:xfrm>
                <a:off x="3719607" y="5248065"/>
                <a:ext cx="871443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utterance</a:t>
                </a:r>
                <a:endParaRPr lang="en-US" sz="900" dirty="0"/>
              </a:p>
            </p:txBody>
          </p:sp>
          <p:sp>
            <p:nvSpPr>
              <p:cNvPr id="62" name="圓角矩形 61"/>
              <p:cNvSpPr/>
              <p:nvPr/>
            </p:nvSpPr>
            <p:spPr>
              <a:xfrm>
                <a:off x="4657723" y="5248065"/>
                <a:ext cx="388016" cy="351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  <a:endParaRPr lang="en-US" sz="1100" dirty="0"/>
              </a:p>
            </p:txBody>
          </p:sp>
          <p:sp>
            <p:nvSpPr>
              <p:cNvPr id="63" name="圓角矩形 62"/>
              <p:cNvSpPr/>
              <p:nvPr/>
            </p:nvSpPr>
            <p:spPr>
              <a:xfrm>
                <a:off x="2328430" y="5659091"/>
                <a:ext cx="614795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round</a:t>
                </a:r>
                <a:endParaRPr lang="en-US" sz="900" dirty="0"/>
              </a:p>
            </p:txBody>
          </p:sp>
          <p:sp>
            <p:nvSpPr>
              <p:cNvPr id="64" name="圓角矩形 63"/>
              <p:cNvSpPr/>
              <p:nvPr/>
            </p:nvSpPr>
            <p:spPr>
              <a:xfrm>
                <a:off x="2988165" y="5658707"/>
                <a:ext cx="688481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sender</a:t>
                </a:r>
                <a:endParaRPr lang="en-US" sz="900" dirty="0"/>
              </a:p>
            </p:txBody>
          </p:sp>
          <p:sp>
            <p:nvSpPr>
              <p:cNvPr id="65" name="圓角矩形 64"/>
              <p:cNvSpPr/>
              <p:nvPr/>
            </p:nvSpPr>
            <p:spPr>
              <a:xfrm>
                <a:off x="3719607" y="5658707"/>
                <a:ext cx="871443" cy="35194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utterance</a:t>
                </a:r>
                <a:endParaRPr lang="en-US" sz="900" dirty="0"/>
              </a:p>
            </p:txBody>
          </p:sp>
          <p:sp>
            <p:nvSpPr>
              <p:cNvPr id="66" name="圓角矩形 65"/>
              <p:cNvSpPr/>
              <p:nvPr/>
            </p:nvSpPr>
            <p:spPr>
              <a:xfrm>
                <a:off x="4657723" y="5658707"/>
                <a:ext cx="388016" cy="351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0</a:t>
                </a:r>
                <a:endParaRPr lang="en-US" sz="1100" dirty="0"/>
              </a:p>
            </p:txBody>
          </p:sp>
          <p:sp>
            <p:nvSpPr>
              <p:cNvPr id="67" name="橢圓 66"/>
              <p:cNvSpPr/>
              <p:nvPr/>
            </p:nvSpPr>
            <p:spPr>
              <a:xfrm flipV="1">
                <a:off x="3671421" y="6110933"/>
                <a:ext cx="48186" cy="4571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橢圓 67"/>
              <p:cNvSpPr/>
              <p:nvPr/>
            </p:nvSpPr>
            <p:spPr>
              <a:xfrm flipV="1">
                <a:off x="3671421" y="6317825"/>
                <a:ext cx="48186" cy="4571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9" name="橢圓 68"/>
              <p:cNvSpPr/>
              <p:nvPr/>
            </p:nvSpPr>
            <p:spPr>
              <a:xfrm flipV="1">
                <a:off x="3671421" y="6524718"/>
                <a:ext cx="48186" cy="4571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83" name="文字方塊 82"/>
            <p:cNvSpPr txBox="1"/>
            <p:nvPr/>
          </p:nvSpPr>
          <p:spPr>
            <a:xfrm>
              <a:off x="3014412" y="4881985"/>
              <a:ext cx="1071000" cy="260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u="sng" dirty="0" smtClean="0"/>
                <a:t>File_CNUG0</a:t>
              </a:r>
              <a:endParaRPr lang="en-US" sz="900" u="sng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5989616" y="4881985"/>
              <a:ext cx="1071000" cy="260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u="sng" dirty="0" err="1" smtClean="0"/>
                <a:t>File_CNUG</a:t>
              </a:r>
              <a:r>
                <a:rPr lang="en-US" sz="900" u="sng" dirty="0" smtClean="0"/>
                <a:t>*</a:t>
              </a:r>
              <a:endParaRPr lang="en-US" sz="900" u="sng" dirty="0"/>
            </a:p>
          </p:txBody>
        </p:sp>
        <p:sp>
          <p:nvSpPr>
            <p:cNvPr id="88" name="流程圖: 程序 87"/>
            <p:cNvSpPr/>
            <p:nvPr/>
          </p:nvSpPr>
          <p:spPr>
            <a:xfrm>
              <a:off x="8092035" y="5146091"/>
              <a:ext cx="1060057" cy="48223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File_HNUG</a:t>
              </a:r>
              <a:r>
                <a:rPr lang="en-US" sz="900" dirty="0" smtClean="0"/>
                <a:t>*</a:t>
              </a:r>
              <a:endParaRPr lang="en-US" sz="900" dirty="0"/>
            </a:p>
          </p:txBody>
        </p:sp>
        <p:sp>
          <p:nvSpPr>
            <p:cNvPr id="89" name="流程圖: 程序 88"/>
            <p:cNvSpPr/>
            <p:nvPr/>
          </p:nvSpPr>
          <p:spPr>
            <a:xfrm>
              <a:off x="9258992" y="5146091"/>
              <a:ext cx="1060057" cy="48223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File_CNUG</a:t>
              </a:r>
              <a:endParaRPr lang="en-US" sz="900" dirty="0"/>
            </a:p>
          </p:txBody>
        </p:sp>
        <p:sp>
          <p:nvSpPr>
            <p:cNvPr id="90" name="流程圖: 程序 89"/>
            <p:cNvSpPr/>
            <p:nvPr/>
          </p:nvSpPr>
          <p:spPr>
            <a:xfrm>
              <a:off x="8098979" y="5739151"/>
              <a:ext cx="1060057" cy="48223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File_CNaN</a:t>
              </a:r>
              <a:endParaRPr lang="en-US" sz="900" dirty="0"/>
            </a:p>
          </p:txBody>
        </p:sp>
        <p:sp>
          <p:nvSpPr>
            <p:cNvPr id="91" name="流程圖: 程序 90"/>
            <p:cNvSpPr/>
            <p:nvPr/>
          </p:nvSpPr>
          <p:spPr>
            <a:xfrm>
              <a:off x="9255287" y="5747844"/>
              <a:ext cx="1060057" cy="48223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File_HNaN</a:t>
              </a:r>
              <a:endParaRPr lang="en-US" sz="900" dirty="0"/>
            </a:p>
          </p:txBody>
        </p:sp>
        <p:sp>
          <p:nvSpPr>
            <p:cNvPr id="92" name="流程圖: 程序 91"/>
            <p:cNvSpPr/>
            <p:nvPr/>
          </p:nvSpPr>
          <p:spPr>
            <a:xfrm>
              <a:off x="10425949" y="5146090"/>
              <a:ext cx="1060057" cy="48223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File_HNUG</a:t>
              </a:r>
              <a:endParaRPr lang="en-US" sz="900" dirty="0"/>
            </a:p>
          </p:txBody>
        </p:sp>
      </p:grpSp>
      <p:sp>
        <p:nvSpPr>
          <p:cNvPr id="96" name="右彎箭號 95"/>
          <p:cNvSpPr/>
          <p:nvPr/>
        </p:nvSpPr>
        <p:spPr>
          <a:xfrm flipV="1">
            <a:off x="2635268" y="5935192"/>
            <a:ext cx="729752" cy="42585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3576678" y="5966530"/>
            <a:ext cx="3294197" cy="540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Input those file into models respectively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and find out best model for each file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圓角矩形 97"/>
          <p:cNvSpPr/>
          <p:nvPr/>
        </p:nvSpPr>
        <p:spPr>
          <a:xfrm>
            <a:off x="7811382" y="5854638"/>
            <a:ext cx="2678340" cy="76397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 the label and recombine them together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838891" y="2099735"/>
            <a:ext cx="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1</a:t>
            </a:r>
            <a:endParaRPr lang="en-US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845999" y="2970929"/>
            <a:ext cx="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852610" y="4073685"/>
            <a:ext cx="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3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3270191" y="5729270"/>
            <a:ext cx="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4</a:t>
            </a:r>
            <a:endParaRPr lang="en-US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7552671" y="5584344"/>
            <a:ext cx="3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5</a:t>
            </a:r>
            <a:endParaRPr lang="en-US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10547663" y="4619253"/>
            <a:ext cx="86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 similarity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9" name="直線單箭頭接點 108"/>
          <p:cNvCxnSpPr/>
          <p:nvPr/>
        </p:nvCxnSpPr>
        <p:spPr>
          <a:xfrm>
            <a:off x="6976095" y="6249190"/>
            <a:ext cx="733912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H="1" flipV="1">
            <a:off x="10142113" y="3863663"/>
            <a:ext cx="347609" cy="186560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for each </a:t>
            </a:r>
            <a:r>
              <a:rPr lang="en-US" dirty="0" err="1" smtClean="0"/>
              <a:t>nuggeT</a:t>
            </a:r>
            <a:endParaRPr 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Third Round </a:t>
            </a:r>
            <a:r>
              <a:rPr lang="en-US" sz="1400" dirty="0" smtClean="0">
                <a:solidFill>
                  <a:schemeClr val="bg1"/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5D5A-A1D8-4370-BA79-331D8B582E2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1013"/>
              </p:ext>
            </p:extLst>
          </p:nvPr>
        </p:nvGraphicFramePr>
        <p:xfrm>
          <a:off x="2231135" y="2826914"/>
          <a:ext cx="3277387" cy="297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57">
                  <a:extLst>
                    <a:ext uri="{9D8B030D-6E8A-4147-A177-3AD203B41FA5}">
                      <a16:colId xmlns:a16="http://schemas.microsoft.com/office/drawing/2014/main" val="4222096365"/>
                    </a:ext>
                  </a:extLst>
                </a:gridCol>
                <a:gridCol w="2068130">
                  <a:extLst>
                    <a:ext uri="{9D8B030D-6E8A-4147-A177-3AD203B41FA5}">
                      <a16:colId xmlns:a16="http://schemas.microsoft.com/office/drawing/2014/main" val="2293851539"/>
                    </a:ext>
                  </a:extLst>
                </a:gridCol>
              </a:tblGrid>
              <a:tr h="381518">
                <a:tc>
                  <a:txBody>
                    <a:bodyPr/>
                    <a:lstStyle/>
                    <a:p>
                      <a:r>
                        <a:rPr lang="en-US" dirty="0" smtClean="0"/>
                        <a:t>Nugget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7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317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CNUG*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LR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HNUG*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9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HNaN</a:t>
                      </a:r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85823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231135" y="2369713"/>
            <a:ext cx="2104179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fold</a:t>
            </a:r>
            <a:endParaRPr lang="en-US" dirty="0"/>
          </a:p>
        </p:txBody>
      </p:sp>
      <p:graphicFrame>
        <p:nvGraphicFramePr>
          <p:cNvPr id="14" name="內容版面配置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687676"/>
              </p:ext>
            </p:extLst>
          </p:nvPr>
        </p:nvGraphicFramePr>
        <p:xfrm>
          <a:off x="5779492" y="2826914"/>
          <a:ext cx="4181372" cy="2977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76">
                  <a:extLst>
                    <a:ext uri="{9D8B030D-6E8A-4147-A177-3AD203B41FA5}">
                      <a16:colId xmlns:a16="http://schemas.microsoft.com/office/drawing/2014/main" val="4222096365"/>
                    </a:ext>
                  </a:extLst>
                </a:gridCol>
                <a:gridCol w="3036496">
                  <a:extLst>
                    <a:ext uri="{9D8B030D-6E8A-4147-A177-3AD203B41FA5}">
                      <a16:colId xmlns:a16="http://schemas.microsoft.com/office/drawing/2014/main" val="2293851539"/>
                    </a:ext>
                  </a:extLst>
                </a:gridCol>
              </a:tblGrid>
              <a:tr h="381518">
                <a:tc>
                  <a:txBody>
                    <a:bodyPr/>
                    <a:lstStyle/>
                    <a:p>
                      <a:r>
                        <a:rPr lang="en-US" dirty="0" smtClean="0"/>
                        <a:t>Nugget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7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textCNN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317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CNUG*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SVM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HNUG*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9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textCNN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CNaN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textCNN</a:t>
                      </a:r>
                      <a:endParaRPr lang="en-US" sz="1600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HNaN</a:t>
                      </a:r>
                      <a:r>
                        <a:rPr lang="en-US" sz="16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textCNN</a:t>
                      </a:r>
                      <a:endParaRPr lang="en-US" sz="1600" b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8582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779492" y="2369713"/>
            <a:ext cx="2104179" cy="36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/ Dev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progress now</a:t>
            </a:r>
            <a:endParaRPr 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Next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5D5A-A1D8-4370-BA79-331D8B582E27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Seq2seq method building</a:t>
            </a:r>
          </a:p>
          <a:p>
            <a:r>
              <a:rPr lang="en-US" dirty="0" smtClean="0"/>
              <a:t>Similarity Calculation</a:t>
            </a:r>
          </a:p>
        </p:txBody>
      </p:sp>
    </p:spTree>
    <p:extLst>
      <p:ext uri="{BB962C8B-B14F-4D97-AF65-F5344CB8AC3E}">
        <p14:creationId xmlns:p14="http://schemas.microsoft.com/office/powerpoint/2010/main" val="137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790632" y="2397470"/>
            <a:ext cx="8872067" cy="3593517"/>
            <a:chOff x="2029171" y="2246395"/>
            <a:chExt cx="8987594" cy="4353524"/>
          </a:xfrm>
        </p:grpSpPr>
        <p:sp>
          <p:nvSpPr>
            <p:cNvPr id="11" name="流程圖: 結束點 10"/>
            <p:cNvSpPr/>
            <p:nvPr/>
          </p:nvSpPr>
          <p:spPr>
            <a:xfrm>
              <a:off x="2231136" y="2246395"/>
              <a:ext cx="2833845" cy="628153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Competition Description </a:t>
              </a:r>
            </a:p>
          </p:txBody>
        </p:sp>
        <p:sp>
          <p:nvSpPr>
            <p:cNvPr id="12" name="流程圖: 資料 11"/>
            <p:cNvSpPr/>
            <p:nvPr/>
          </p:nvSpPr>
          <p:spPr>
            <a:xfrm>
              <a:off x="2029172" y="4049563"/>
              <a:ext cx="3035809" cy="656722"/>
            </a:xfrm>
            <a:prstGeom prst="flowChartInputOutp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Cleaning I</a:t>
              </a:r>
              <a:endParaRPr 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626338" y="4049563"/>
              <a:ext cx="2383007" cy="6567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Round ML/DL</a:t>
              </a:r>
              <a:endParaRPr 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26339" y="4979716"/>
              <a:ext cx="2383007" cy="6567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Second Round ML/DL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626337" y="5943197"/>
              <a:ext cx="2383007" cy="65672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Third Round ML/DL</a:t>
              </a:r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71078" y="3147979"/>
              <a:ext cx="2553959" cy="6281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</a:t>
              </a:r>
              <a:r>
                <a:rPr lang="en-US" dirty="0"/>
                <a:t>Description </a:t>
              </a:r>
              <a:endParaRPr lang="en-US" dirty="0"/>
            </a:p>
          </p:txBody>
        </p:sp>
        <p:sp>
          <p:nvSpPr>
            <p:cNvPr id="18" name="流程圖: 結束點 17"/>
            <p:cNvSpPr/>
            <p:nvPr/>
          </p:nvSpPr>
          <p:spPr>
            <a:xfrm>
              <a:off x="8904963" y="5938438"/>
              <a:ext cx="2111802" cy="628153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27" name="流程圖: 資料 26"/>
            <p:cNvSpPr/>
            <p:nvPr/>
          </p:nvSpPr>
          <p:spPr>
            <a:xfrm>
              <a:off x="2029171" y="4979716"/>
              <a:ext cx="2965139" cy="656722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Cleaning II</a:t>
              </a:r>
              <a:endParaRPr lang="en-US" dirty="0"/>
            </a:p>
          </p:txBody>
        </p:sp>
        <p:cxnSp>
          <p:nvCxnSpPr>
            <p:cNvPr id="29" name="直線單箭頭接點 28"/>
            <p:cNvCxnSpPr>
              <a:stCxn id="11" idx="2"/>
            </p:cNvCxnSpPr>
            <p:nvPr/>
          </p:nvCxnSpPr>
          <p:spPr>
            <a:xfrm flipH="1">
              <a:off x="3648057" y="2874548"/>
              <a:ext cx="2" cy="273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flipH="1">
              <a:off x="3654417" y="3776132"/>
              <a:ext cx="2" cy="2734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15" idx="3"/>
            </p:cNvCxnSpPr>
            <p:nvPr/>
          </p:nvCxnSpPr>
          <p:spPr>
            <a:xfrm>
              <a:off x="8009344" y="6271558"/>
              <a:ext cx="8956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3808254" y="4492487"/>
              <a:ext cx="1818084" cy="487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27" idx="5"/>
            </p:cNvCxnSpPr>
            <p:nvPr/>
          </p:nvCxnSpPr>
          <p:spPr>
            <a:xfrm>
              <a:off x="4697797" y="5308077"/>
              <a:ext cx="9285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2" idx="5"/>
            </p:cNvCxnSpPr>
            <p:nvPr/>
          </p:nvCxnSpPr>
          <p:spPr>
            <a:xfrm flipV="1">
              <a:off x="4761400" y="4366578"/>
              <a:ext cx="864937" cy="113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流程圖: 資料 44"/>
            <p:cNvSpPr/>
            <p:nvPr/>
          </p:nvSpPr>
          <p:spPr>
            <a:xfrm>
              <a:off x="2029171" y="5931852"/>
              <a:ext cx="2965139" cy="656722"/>
            </a:xfrm>
            <a:prstGeom prst="flowChartInputOutpu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Cleaning III</a:t>
              </a:r>
              <a:endParaRPr lang="en-US" dirty="0"/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4697796" y="6280249"/>
              <a:ext cx="92854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H="1">
              <a:off x="3788754" y="5434841"/>
              <a:ext cx="1818084" cy="487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日期版面配置區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592C-2E59-4F55-83B0-8C856F7507E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43" name="頁尾版面配置區 42"/>
          <p:cNvSpPr>
            <a:spLocks noGrp="1"/>
          </p:cNvSpPr>
          <p:nvPr>
            <p:ph type="ftr" sz="quarter" idx="11"/>
          </p:nvPr>
        </p:nvSpPr>
        <p:spPr>
          <a:xfrm>
            <a:off x="1592108" y="6262025"/>
            <a:ext cx="5901189" cy="320040"/>
          </a:xfrm>
        </p:spPr>
        <p:txBody>
          <a:bodyPr/>
          <a:lstStyle/>
          <a:p>
            <a:r>
              <a:rPr lang="en-US" dirty="0" smtClean="0"/>
              <a:t>TMUNLP</a:t>
            </a:r>
            <a:endParaRPr lang="en-US" dirty="0"/>
          </a:p>
        </p:txBody>
      </p:sp>
      <p:sp>
        <p:nvSpPr>
          <p:cNvPr id="44" name="投影片編號版面配置區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DiaLeval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4760816"/>
            <a:ext cx="7729728" cy="1016952"/>
          </a:xfrm>
        </p:spPr>
        <p:txBody>
          <a:bodyPr/>
          <a:lstStyle/>
          <a:p>
            <a:r>
              <a:rPr lang="en-US" dirty="0"/>
              <a:t>An effective ND system is useful for building effective helpdesk systems that can self-diagnose at the dialogue turn level to improve themselves.</a:t>
            </a:r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Competition Description </a:t>
            </a: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Cleaning 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965297" y="2610915"/>
            <a:ext cx="8261405" cy="1870960"/>
            <a:chOff x="596348" y="2531401"/>
            <a:chExt cx="10757452" cy="3493579"/>
          </a:xfrm>
        </p:grpSpPr>
        <p:sp>
          <p:nvSpPr>
            <p:cNvPr id="5" name="橢圓 4"/>
            <p:cNvSpPr/>
            <p:nvPr/>
          </p:nvSpPr>
          <p:spPr>
            <a:xfrm>
              <a:off x="596348" y="3420849"/>
              <a:ext cx="1967285" cy="116089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NTCIR-15 DialEval-1</a:t>
              </a:r>
            </a:p>
          </p:txBody>
        </p:sp>
        <p:cxnSp>
          <p:nvCxnSpPr>
            <p:cNvPr id="6" name="肘形接點 5"/>
            <p:cNvCxnSpPr/>
            <p:nvPr/>
          </p:nvCxnSpPr>
          <p:spPr>
            <a:xfrm flipV="1">
              <a:off x="2563632" y="3030351"/>
              <a:ext cx="1252993" cy="912613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接點 6"/>
            <p:cNvCxnSpPr/>
            <p:nvPr/>
          </p:nvCxnSpPr>
          <p:spPr>
            <a:xfrm>
              <a:off x="2563632" y="4059625"/>
              <a:ext cx="1252993" cy="912612"/>
            </a:xfrm>
            <a:prstGeom prst="bentConnector3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圓角矩形 7"/>
            <p:cNvSpPr/>
            <p:nvPr/>
          </p:nvSpPr>
          <p:spPr>
            <a:xfrm>
              <a:off x="3816624" y="2531401"/>
              <a:ext cx="2449003" cy="9978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Dialogue Quality (DQ)</a:t>
              </a: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816624" y="4473287"/>
              <a:ext cx="2449003" cy="997899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Nugget Detection (ND)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408752" y="2531401"/>
              <a:ext cx="4945048" cy="155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Given a customer-helpdesk dialogue, return an estimated distribution of dialogue quality ratings for the entire dialogue.</a:t>
              </a:r>
            </a:p>
            <a:p>
              <a:endParaRPr lang="en-US" sz="12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408750" y="4473288"/>
              <a:ext cx="4945048" cy="155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Given a customer-helpdesk dialogue, return an estimated distribution of labels over nugget types (similar to dialogue acts) for each turn. </a:t>
              </a:r>
            </a:p>
            <a:p>
              <a:endParaRPr lang="en-US" sz="12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962108" y="4698400"/>
              <a:ext cx="1784405" cy="120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Data: </a:t>
              </a:r>
              <a:r>
                <a:rPr lang="en-US" sz="1200" dirty="0">
                  <a:solidFill>
                    <a:srgbClr val="FF0000"/>
                  </a:solidFill>
                </a:rPr>
                <a:t>Chinese</a:t>
              </a:r>
              <a:r>
                <a:rPr lang="en-US" sz="1200" dirty="0"/>
                <a:t> and English</a:t>
              </a:r>
            </a:p>
            <a:p>
              <a:endParaRPr lang="en-US" sz="1200" dirty="0"/>
            </a:p>
          </p:txBody>
        </p:sp>
      </p:grp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5ED62-02D1-44DB-AC60-458F8624978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 label Example</a:t>
            </a:r>
            <a:endParaRPr 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Data </a:t>
            </a:r>
            <a:r>
              <a:rPr lang="en-US" sz="1400" dirty="0" smtClean="0">
                <a:solidFill>
                  <a:schemeClr val="bg1"/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06104"/>
              </p:ext>
            </p:extLst>
          </p:nvPr>
        </p:nvGraphicFramePr>
        <p:xfrm>
          <a:off x="6929455" y="2329698"/>
          <a:ext cx="3031409" cy="281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83">
                  <a:extLst>
                    <a:ext uri="{9D8B030D-6E8A-4147-A177-3AD203B41FA5}">
                      <a16:colId xmlns:a16="http://schemas.microsoft.com/office/drawing/2014/main" val="3162208655"/>
                    </a:ext>
                  </a:extLst>
                </a:gridCol>
                <a:gridCol w="2223226">
                  <a:extLst>
                    <a:ext uri="{9D8B030D-6E8A-4147-A177-3AD203B41FA5}">
                      <a16:colId xmlns:a16="http://schemas.microsoft.com/office/drawing/2014/main" val="3867897756"/>
                    </a:ext>
                  </a:extLst>
                </a:gridCol>
              </a:tblGrid>
              <a:tr h="4713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Nugget Labels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40980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9083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6504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74654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95928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regular 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28325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70778"/>
                  </a:ext>
                </a:extLst>
              </a:tr>
              <a:tr h="33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HNaN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Helpdesk Not-a-Nugget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73274"/>
                  </a:ext>
                </a:extLst>
              </a:tr>
            </a:tbl>
          </a:graphicData>
        </a:graphic>
      </p:graphicFrame>
      <p:pic>
        <p:nvPicPr>
          <p:cNvPr id="6" name="內容版面配置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0"/>
          <a:stretch/>
        </p:blipFill>
        <p:spPr>
          <a:xfrm>
            <a:off x="2231136" y="2329698"/>
            <a:ext cx="4352544" cy="2421548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6583680" y="5571949"/>
            <a:ext cx="3462803" cy="889631"/>
            <a:chOff x="5029983" y="5192797"/>
            <a:chExt cx="4930881" cy="1176792"/>
          </a:xfrm>
        </p:grpSpPr>
        <p:grpSp>
          <p:nvGrpSpPr>
            <p:cNvPr id="18" name="群組 17"/>
            <p:cNvGrpSpPr/>
            <p:nvPr/>
          </p:nvGrpSpPr>
          <p:grpSpPr>
            <a:xfrm>
              <a:off x="5029983" y="5192797"/>
              <a:ext cx="1874348" cy="1176792"/>
              <a:chOff x="5435499" y="5168943"/>
              <a:chExt cx="1874348" cy="1176792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5499" y="5168943"/>
                <a:ext cx="1176792" cy="1176792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8061" y="5168943"/>
                <a:ext cx="1176792" cy="1176792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121" y="5168943"/>
                <a:ext cx="1176792" cy="1176792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55" y="5168943"/>
                <a:ext cx="1176792" cy="1176792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5808304" y="5495330"/>
                <a:ext cx="1208435" cy="44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19 </a:t>
                </a:r>
                <a:r>
                  <a:rPr lang="en-US" altLang="zh-TW" sz="8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Annotators</a:t>
                </a:r>
                <a:r>
                  <a:rPr lang="en-US" sz="8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</a:p>
            </p:txBody>
          </p:sp>
        </p:grpSp>
        <p:sp>
          <p:nvSpPr>
            <p:cNvPr id="19" name="圓角矩形圖說文字 18"/>
            <p:cNvSpPr/>
            <p:nvPr/>
          </p:nvSpPr>
          <p:spPr>
            <a:xfrm>
              <a:off x="6904331" y="5279666"/>
              <a:ext cx="3056533" cy="946205"/>
            </a:xfrm>
            <a:prstGeom prst="wedgeRoundRectCallout">
              <a:avLst>
                <a:gd name="adj1" fmla="val -61415"/>
                <a:gd name="adj2" fmla="val -213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There’s 19 Annotators, so every utterance should have 19 labels.</a:t>
              </a:r>
              <a:endParaRPr lang="en-US" sz="1000" dirty="0"/>
            </a:p>
          </p:txBody>
        </p:sp>
      </p:grpSp>
      <p:graphicFrame>
        <p:nvGraphicFramePr>
          <p:cNvPr id="2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895364"/>
              </p:ext>
            </p:extLst>
          </p:nvPr>
        </p:nvGraphicFramePr>
        <p:xfrm>
          <a:off x="2589764" y="4879631"/>
          <a:ext cx="4674562" cy="187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820352" y="5995276"/>
            <a:ext cx="892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4090 </a:t>
            </a:r>
            <a:r>
              <a:rPr lang="en-US" sz="1000" dirty="0" smtClean="0"/>
              <a:t>cases : </a:t>
            </a:r>
          </a:p>
          <a:p>
            <a:r>
              <a:rPr lang="en-US" sz="1000" dirty="0" smtClean="0"/>
              <a:t>Train 3700</a:t>
            </a:r>
          </a:p>
          <a:p>
            <a:r>
              <a:rPr lang="en-US" sz="1000" dirty="0" smtClean="0"/>
              <a:t>Dev   390</a:t>
            </a:r>
            <a:endParaRPr lang="en-US" sz="1000" dirty="0"/>
          </a:p>
        </p:txBody>
      </p:sp>
      <p:sp>
        <p:nvSpPr>
          <p:cNvPr id="23" name="日期版面配置區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D4B8-F132-41BC-A248-460C00C7BD39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Maxing labels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1136" y="2615963"/>
            <a:ext cx="7729728" cy="1361462"/>
          </a:xfrm>
        </p:spPr>
        <p:txBody>
          <a:bodyPr/>
          <a:lstStyle/>
          <a:p>
            <a:r>
              <a:rPr lang="en-US" altLang="zh-TW" dirty="0" smtClean="0"/>
              <a:t>Since there’s 19 labels for each utterance, we </a:t>
            </a:r>
            <a:r>
              <a:rPr lang="en-US" altLang="zh-TW" dirty="0"/>
              <a:t>first </a:t>
            </a:r>
            <a:r>
              <a:rPr lang="en-US" altLang="zh-TW" dirty="0" smtClean="0"/>
              <a:t>counted the </a:t>
            </a:r>
            <a:r>
              <a:rPr lang="en-US" altLang="zh-TW" b="1" dirty="0"/>
              <a:t>maximum nugget</a:t>
            </a:r>
            <a:r>
              <a:rPr lang="zh-TW" altLang="en-US" dirty="0"/>
              <a:t> </a:t>
            </a:r>
            <a:r>
              <a:rPr lang="en-US" altLang="zh-TW" dirty="0"/>
              <a:t>for each utterance (donated as </a:t>
            </a:r>
            <a:r>
              <a:rPr lang="en-US" altLang="zh-TW" b="1" dirty="0" err="1"/>
              <a:t>max_nugget</a:t>
            </a:r>
            <a:r>
              <a:rPr lang="en-US" altLang="zh-TW" dirty="0"/>
              <a:t>) that simplifying the </a:t>
            </a:r>
            <a:r>
              <a:rPr lang="en-US" altLang="zh-TW" u="sng" dirty="0"/>
              <a:t>multi-</a:t>
            </a:r>
            <a:r>
              <a:rPr lang="en-US" altLang="zh-TW" u="sng" dirty="0" err="1"/>
              <a:t>labels_multi_classification</a:t>
            </a:r>
            <a:r>
              <a:rPr lang="en-US" altLang="zh-TW" u="sng" dirty="0"/>
              <a:t> </a:t>
            </a:r>
            <a:r>
              <a:rPr lang="en-US" altLang="zh-TW" dirty="0"/>
              <a:t>into an </a:t>
            </a:r>
            <a:r>
              <a:rPr lang="en-US" altLang="zh-TW" u="sng" dirty="0"/>
              <a:t>single-</a:t>
            </a:r>
            <a:r>
              <a:rPr lang="en-US" altLang="zh-TW" u="sng" dirty="0" err="1"/>
              <a:t>labels_multiple</a:t>
            </a:r>
            <a:r>
              <a:rPr lang="en-US" altLang="zh-TW" u="sng" dirty="0"/>
              <a:t>-classification issue.</a:t>
            </a:r>
          </a:p>
          <a:p>
            <a:endParaRPr 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Data </a:t>
            </a:r>
            <a:r>
              <a:rPr lang="en-US" sz="1400" dirty="0"/>
              <a:t>Cleaning </a:t>
            </a:r>
            <a:r>
              <a:rPr lang="en-US" sz="1400" dirty="0" smtClean="0"/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E96C-0888-4305-A468-15A755902DE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5" name="群組 34"/>
          <p:cNvGrpSpPr/>
          <p:nvPr/>
        </p:nvGrpSpPr>
        <p:grpSpPr>
          <a:xfrm>
            <a:off x="2006561" y="4084857"/>
            <a:ext cx="8855728" cy="1928096"/>
            <a:chOff x="685837" y="4280823"/>
            <a:chExt cx="10144204" cy="2154803"/>
          </a:xfrm>
        </p:grpSpPr>
        <p:grpSp>
          <p:nvGrpSpPr>
            <p:cNvPr id="8" name="群組 7"/>
            <p:cNvGrpSpPr/>
            <p:nvPr/>
          </p:nvGrpSpPr>
          <p:grpSpPr>
            <a:xfrm>
              <a:off x="685837" y="4280823"/>
              <a:ext cx="4240238" cy="2154803"/>
              <a:chOff x="1842510" y="3594730"/>
              <a:chExt cx="4989064" cy="2594929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3177341" y="4120950"/>
                <a:ext cx="612251" cy="6122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743600" y="4706464"/>
                <a:ext cx="516834" cy="524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3484661" y="5206881"/>
                <a:ext cx="409491" cy="4157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3789592" y="4427076"/>
                <a:ext cx="805863" cy="81826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3381890" y="4823531"/>
                <a:ext cx="286246" cy="2906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2524146" y="5318715"/>
                <a:ext cx="857744" cy="8709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4035288" y="5400689"/>
                <a:ext cx="516834" cy="524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3590015" y="5725481"/>
                <a:ext cx="247683" cy="25149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806981" y="4166003"/>
                <a:ext cx="260236" cy="2813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842510" y="4166003"/>
                <a:ext cx="802297" cy="8075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5413460" y="3594730"/>
                <a:ext cx="612251" cy="6122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4979719" y="4180244"/>
                <a:ext cx="516834" cy="524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5720780" y="4680661"/>
                <a:ext cx="409491" cy="4157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6025711" y="3900856"/>
                <a:ext cx="805863" cy="81826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5618009" y="4297311"/>
                <a:ext cx="286246" cy="29065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4760265" y="4792495"/>
                <a:ext cx="857744" cy="87094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6271407" y="4874469"/>
                <a:ext cx="516834" cy="52478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5826134" y="5199261"/>
                <a:ext cx="247683" cy="25149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5043100" y="3639783"/>
                <a:ext cx="260236" cy="28130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4078629" y="3639783"/>
                <a:ext cx="802297" cy="8075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9" name="文字方塊 28"/>
            <p:cNvSpPr txBox="1"/>
            <p:nvPr/>
          </p:nvSpPr>
          <p:spPr>
            <a:xfrm>
              <a:off x="1884219" y="4935523"/>
              <a:ext cx="2296971" cy="93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19 </a:t>
              </a: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Nuggets</a:t>
              </a:r>
            </a:p>
            <a:p>
              <a:pPr algn="ctr"/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(labels)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向右箭號 29"/>
            <p:cNvSpPr/>
            <p:nvPr/>
          </p:nvSpPr>
          <p:spPr>
            <a:xfrm>
              <a:off x="5262684" y="4862244"/>
              <a:ext cx="2779568" cy="116057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Maximum the nugget</a:t>
              </a:r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8269721" y="4794402"/>
              <a:ext cx="2560320" cy="1535234"/>
              <a:chOff x="7758853" y="4698781"/>
              <a:chExt cx="2560320" cy="1535234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7758853" y="4698781"/>
                <a:ext cx="2560320" cy="13323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8268720" y="5010740"/>
                <a:ext cx="1540585" cy="12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1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Nugget</a:t>
                </a:r>
              </a:p>
              <a:p>
                <a:pPr algn="ct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(labels)</a:t>
                </a:r>
              </a:p>
              <a:p>
                <a:endParaRPr lang="en-US" dirty="0">
                  <a:solidFill>
                    <a:schemeClr val="accent2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5334683" y="5913490"/>
              <a:ext cx="3068987" cy="366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each utterance (sentence)</a:t>
              </a:r>
            </a:p>
          </p:txBody>
        </p:sp>
      </p:grp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96"/>
          <a:stretch/>
        </p:blipFill>
        <p:spPr>
          <a:xfrm>
            <a:off x="1828801" y="2233095"/>
            <a:ext cx="10058400" cy="275436"/>
          </a:xfrm>
          <a:prstGeom prst="rect">
            <a:avLst/>
          </a:prstGeom>
        </p:spPr>
      </p:pic>
      <p:cxnSp>
        <p:nvCxnSpPr>
          <p:cNvPr id="38" name="直線接點 37"/>
          <p:cNvCxnSpPr/>
          <p:nvPr/>
        </p:nvCxnSpPr>
        <p:spPr>
          <a:xfrm>
            <a:off x="4107394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944018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5748704" y="2429215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6155501" y="2429215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6556945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6971771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202865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607505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9032384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9455078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9849248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66192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0655555" y="2427784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11078250" y="2423028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11477941" y="2427784"/>
            <a:ext cx="206734" cy="0"/>
          </a:xfrm>
          <a:prstGeom prst="line">
            <a:avLst/>
          </a:prstGeom>
          <a:ln w="76200">
            <a:solidFill>
              <a:srgbClr val="FFFF00">
                <a:alpha val="3215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0387548" y="2508531"/>
            <a:ext cx="0" cy="6797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9661811" y="3188262"/>
            <a:ext cx="1917891" cy="8748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9849247" y="3280811"/>
            <a:ext cx="1628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 Maximum label :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CNaN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smtClean="0"/>
              <a:t>As a new column.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98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multiple-classification I 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81863"/>
              </p:ext>
            </p:extLst>
          </p:nvPr>
        </p:nvGraphicFramePr>
        <p:xfrm>
          <a:off x="2166473" y="3512362"/>
          <a:ext cx="2688460" cy="2828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027">
                  <a:extLst>
                    <a:ext uri="{9D8B030D-6E8A-4147-A177-3AD203B41FA5}">
                      <a16:colId xmlns:a16="http://schemas.microsoft.com/office/drawing/2014/main" val="310411814"/>
                    </a:ext>
                  </a:extLst>
                </a:gridCol>
                <a:gridCol w="364350">
                  <a:extLst>
                    <a:ext uri="{9D8B030D-6E8A-4147-A177-3AD203B41FA5}">
                      <a16:colId xmlns:a16="http://schemas.microsoft.com/office/drawing/2014/main" val="155503812"/>
                    </a:ext>
                  </a:extLst>
                </a:gridCol>
                <a:gridCol w="414033">
                  <a:extLst>
                    <a:ext uri="{9D8B030D-6E8A-4147-A177-3AD203B41FA5}">
                      <a16:colId xmlns:a16="http://schemas.microsoft.com/office/drawing/2014/main" val="1285596111"/>
                    </a:ext>
                  </a:extLst>
                </a:gridCol>
                <a:gridCol w="364350">
                  <a:extLst>
                    <a:ext uri="{9D8B030D-6E8A-4147-A177-3AD203B41FA5}">
                      <a16:colId xmlns:a16="http://schemas.microsoft.com/office/drawing/2014/main" val="3326858691"/>
                    </a:ext>
                  </a:extLst>
                </a:gridCol>
                <a:gridCol w="364350">
                  <a:extLst>
                    <a:ext uri="{9D8B030D-6E8A-4147-A177-3AD203B41FA5}">
                      <a16:colId xmlns:a16="http://schemas.microsoft.com/office/drawing/2014/main" val="1675462522"/>
                    </a:ext>
                  </a:extLst>
                </a:gridCol>
                <a:gridCol w="364350">
                  <a:extLst>
                    <a:ext uri="{9D8B030D-6E8A-4147-A177-3AD203B41FA5}">
                      <a16:colId xmlns:a16="http://schemas.microsoft.com/office/drawing/2014/main" val="4090866527"/>
                    </a:ext>
                  </a:extLst>
                </a:gridCol>
              </a:tblGrid>
              <a:tr h="217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SVC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2109591571"/>
                  </a:ext>
                </a:extLst>
              </a:tr>
              <a:tr h="30281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precision    recall  f1-score   support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81604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3995362389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0       0.69      0.87      0.77       477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23946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       1       0.67      0.17      0.28        23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29424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2       0.87      0.96      0.91       374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34204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3       0.25      0.03      0.05       101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63345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4       0.87      0.91      0.89       662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76594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5       0.00      0.00      0.00        33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89815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6       0.74      0.24      0.36        85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39872"/>
                  </a:ext>
                </a:extLst>
              </a:tr>
              <a:tr h="162468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1490598463"/>
                  </a:ext>
                </a:extLst>
              </a:tr>
              <a:tr h="15545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accuracy                           0.80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00055"/>
                  </a:ext>
                </a:extLst>
              </a:tr>
              <a:tr h="30281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macro </a:t>
                      </a:r>
                      <a:r>
                        <a:rPr lang="en-US" sz="1050" u="none" strike="noStrike" dirty="0" err="1">
                          <a:effectLst/>
                        </a:rPr>
                        <a:t>avg</a:t>
                      </a:r>
                      <a:r>
                        <a:rPr lang="en-US" sz="1050" u="none" strike="noStrike" dirty="0">
                          <a:effectLst/>
                        </a:rPr>
                        <a:t>       0.58      0.45      0.47      1755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35142"/>
                  </a:ext>
                </a:extLst>
              </a:tr>
              <a:tr h="30281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weighted </a:t>
                      </a:r>
                      <a:r>
                        <a:rPr lang="en-US" sz="1050" u="none" strike="noStrike" dirty="0" err="1">
                          <a:effectLst/>
                        </a:rPr>
                        <a:t>avg</a:t>
                      </a:r>
                      <a:r>
                        <a:rPr lang="en-US" sz="1050" u="none" strike="noStrike" dirty="0">
                          <a:effectLst/>
                        </a:rPr>
                        <a:t>       0.76      0.80      0.76      1755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31630"/>
                  </a:ext>
                </a:extLst>
              </a:tr>
            </a:tbl>
          </a:graphicData>
        </a:graphic>
      </p:graphicFrame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First Round </a:t>
            </a:r>
            <a:r>
              <a:rPr lang="en-US" sz="1400" dirty="0" smtClean="0"/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9833-5E16-4CA8-9300-0A1097354FC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70973"/>
              </p:ext>
            </p:extLst>
          </p:nvPr>
        </p:nvGraphicFramePr>
        <p:xfrm>
          <a:off x="4950758" y="3512362"/>
          <a:ext cx="2680104" cy="2828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529">
                  <a:extLst>
                    <a:ext uri="{9D8B030D-6E8A-4147-A177-3AD203B41FA5}">
                      <a16:colId xmlns:a16="http://schemas.microsoft.com/office/drawing/2014/main" val="3282024264"/>
                    </a:ext>
                  </a:extLst>
                </a:gridCol>
                <a:gridCol w="363404">
                  <a:extLst>
                    <a:ext uri="{9D8B030D-6E8A-4147-A177-3AD203B41FA5}">
                      <a16:colId xmlns:a16="http://schemas.microsoft.com/office/drawing/2014/main" val="1681083328"/>
                    </a:ext>
                  </a:extLst>
                </a:gridCol>
                <a:gridCol w="412959">
                  <a:extLst>
                    <a:ext uri="{9D8B030D-6E8A-4147-A177-3AD203B41FA5}">
                      <a16:colId xmlns:a16="http://schemas.microsoft.com/office/drawing/2014/main" val="324293892"/>
                    </a:ext>
                  </a:extLst>
                </a:gridCol>
                <a:gridCol w="363404">
                  <a:extLst>
                    <a:ext uri="{9D8B030D-6E8A-4147-A177-3AD203B41FA5}">
                      <a16:colId xmlns:a16="http://schemas.microsoft.com/office/drawing/2014/main" val="3121576305"/>
                    </a:ext>
                  </a:extLst>
                </a:gridCol>
                <a:gridCol w="363404">
                  <a:extLst>
                    <a:ext uri="{9D8B030D-6E8A-4147-A177-3AD203B41FA5}">
                      <a16:colId xmlns:a16="http://schemas.microsoft.com/office/drawing/2014/main" val="4248165556"/>
                    </a:ext>
                  </a:extLst>
                </a:gridCol>
                <a:gridCol w="363404">
                  <a:extLst>
                    <a:ext uri="{9D8B030D-6E8A-4147-A177-3AD203B41FA5}">
                      <a16:colId xmlns:a16="http://schemas.microsoft.com/office/drawing/2014/main" val="358548801"/>
                    </a:ext>
                  </a:extLst>
                </a:gridCol>
              </a:tblGrid>
              <a:tr h="28552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LogisticRegression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261198465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precision    recall  f1-score   support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84521"/>
                  </a:ext>
                </a:extLst>
              </a:tr>
              <a:tr h="18117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21365827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0       0.68      0.88      0.77       477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502066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1       0.75      0.13      0.22        23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96061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2       0.87      0.95      0.91       374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50983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3       0.22      0.02      0.04       101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25644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4       0.87      0.91      0.89       662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45874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5       0.33      0.03      0.06        33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83222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6       0.86      0.22      0.36        85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93376"/>
                  </a:ext>
                </a:extLst>
              </a:tr>
              <a:tr h="181177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3864768097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accuracy                           0.80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47205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macro avg       0.66      0.45      0.46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26646"/>
                  </a:ext>
                </a:extLst>
              </a:tr>
              <a:tr h="19828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weighted </a:t>
                      </a:r>
                      <a:r>
                        <a:rPr lang="en-US" sz="1050" u="none" strike="noStrike" dirty="0" err="1">
                          <a:effectLst/>
                        </a:rPr>
                        <a:t>avg</a:t>
                      </a:r>
                      <a:r>
                        <a:rPr lang="en-US" sz="1050" u="none" strike="noStrike" dirty="0">
                          <a:effectLst/>
                        </a:rPr>
                        <a:t>       0.77      0.80      0.76      1755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4007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01161"/>
              </p:ext>
            </p:extLst>
          </p:nvPr>
        </p:nvGraphicFramePr>
        <p:xfrm>
          <a:off x="7726688" y="3524490"/>
          <a:ext cx="2639287" cy="2842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041">
                  <a:extLst>
                    <a:ext uri="{9D8B030D-6E8A-4147-A177-3AD203B41FA5}">
                      <a16:colId xmlns:a16="http://schemas.microsoft.com/office/drawing/2014/main" val="129333213"/>
                    </a:ext>
                  </a:extLst>
                </a:gridCol>
                <a:gridCol w="377041">
                  <a:extLst>
                    <a:ext uri="{9D8B030D-6E8A-4147-A177-3AD203B41FA5}">
                      <a16:colId xmlns:a16="http://schemas.microsoft.com/office/drawing/2014/main" val="1981405571"/>
                    </a:ext>
                  </a:extLst>
                </a:gridCol>
                <a:gridCol w="377041">
                  <a:extLst>
                    <a:ext uri="{9D8B030D-6E8A-4147-A177-3AD203B41FA5}">
                      <a16:colId xmlns:a16="http://schemas.microsoft.com/office/drawing/2014/main" val="893214482"/>
                    </a:ext>
                  </a:extLst>
                </a:gridCol>
                <a:gridCol w="377041">
                  <a:extLst>
                    <a:ext uri="{9D8B030D-6E8A-4147-A177-3AD203B41FA5}">
                      <a16:colId xmlns:a16="http://schemas.microsoft.com/office/drawing/2014/main" val="653916055"/>
                    </a:ext>
                  </a:extLst>
                </a:gridCol>
                <a:gridCol w="377041">
                  <a:extLst>
                    <a:ext uri="{9D8B030D-6E8A-4147-A177-3AD203B41FA5}">
                      <a16:colId xmlns:a16="http://schemas.microsoft.com/office/drawing/2014/main" val="3817151134"/>
                    </a:ext>
                  </a:extLst>
                </a:gridCol>
                <a:gridCol w="377041">
                  <a:extLst>
                    <a:ext uri="{9D8B030D-6E8A-4147-A177-3AD203B41FA5}">
                      <a16:colId xmlns:a16="http://schemas.microsoft.com/office/drawing/2014/main" val="2044371710"/>
                    </a:ext>
                  </a:extLst>
                </a:gridCol>
                <a:gridCol w="377041">
                  <a:extLst>
                    <a:ext uri="{9D8B030D-6E8A-4147-A177-3AD203B41FA5}">
                      <a16:colId xmlns:a16="http://schemas.microsoft.com/office/drawing/2014/main" val="564165220"/>
                    </a:ext>
                  </a:extLst>
                </a:gridCol>
              </a:tblGrid>
              <a:tr h="3111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2714822160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precision    recall  f1-score   support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07144"/>
                  </a:ext>
                </a:extLst>
              </a:tr>
              <a:tr h="17719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1063178977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0       0.75      0.75      0.75       477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14004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1       0.69      0.39      0.50        23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69969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       2       0.82      0.93      0.87       374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15076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       3       0.44      0.15      0.22       101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65982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4       0.84      0.94      0.89       662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14151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       5       0.00      0.00      0.00        33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10522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6       0.55      0.42      0.48        85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164"/>
                  </a:ext>
                </a:extLst>
              </a:tr>
              <a:tr h="17719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566379770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accuracy                           0.79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28221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macro avg       0.59      0.51      0.53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10757"/>
                  </a:ext>
                </a:extLst>
              </a:tr>
              <a:tr h="19794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weighted </a:t>
                      </a:r>
                      <a:r>
                        <a:rPr lang="en-US" sz="1050" u="none" strike="noStrike" dirty="0" err="1">
                          <a:effectLst/>
                        </a:rPr>
                        <a:t>avg</a:t>
                      </a:r>
                      <a:r>
                        <a:rPr lang="en-US" sz="1050" u="none" strike="noStrike" dirty="0">
                          <a:effectLst/>
                        </a:rPr>
                        <a:t>       0.76      0.79      0.77      1755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1055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31136" y="2284953"/>
            <a:ext cx="692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</a:t>
            </a:r>
            <a:r>
              <a:rPr lang="en-US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</a:t>
            </a:r>
            <a:r>
              <a:rPr lang="en-US" altLang="zh-CN" dirty="0" err="1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zh-TW" altLang="en-US" dirty="0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</a:t>
            </a:r>
            <a:endParaRPr lang="en-US" altLang="zh-TW" dirty="0" smtClean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DL</a:t>
            </a:r>
            <a:r>
              <a:rPr lang="en-US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word embedding</a:t>
            </a:r>
          </a:p>
          <a:p>
            <a:r>
              <a:rPr lang="en-US" dirty="0" smtClean="0"/>
              <a:t>Input utterance(text), predict </a:t>
            </a:r>
            <a:r>
              <a:rPr lang="en-US" dirty="0" err="1" smtClean="0"/>
              <a:t>max_nugget</a:t>
            </a:r>
            <a:r>
              <a:rPr lang="en-US" dirty="0" smtClean="0"/>
              <a:t>, the top 3 method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9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sender and order INFO</a:t>
            </a:r>
            <a:endParaRPr 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Data Cleaning </a:t>
            </a:r>
            <a:r>
              <a:rPr lang="en-US" sz="1400" dirty="0" smtClean="0"/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Comparison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AD9E-4116-44D8-A317-997887849F9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2625387" y="3002145"/>
            <a:ext cx="7065957" cy="3372356"/>
            <a:chOff x="2231136" y="2608028"/>
            <a:chExt cx="7729727" cy="3888188"/>
          </a:xfrm>
        </p:grpSpPr>
        <p:sp>
          <p:nvSpPr>
            <p:cNvPr id="8" name="矩形 7"/>
            <p:cNvSpPr/>
            <p:nvPr/>
          </p:nvSpPr>
          <p:spPr>
            <a:xfrm>
              <a:off x="2231136" y="2608028"/>
              <a:ext cx="5175770" cy="38881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7529884" y="2608028"/>
              <a:ext cx="2430979" cy="19639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29884" y="4746928"/>
              <a:ext cx="1518700" cy="17492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171562" y="4746928"/>
              <a:ext cx="789301" cy="6281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171562" y="5550011"/>
              <a:ext cx="441566" cy="9462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36106" y="5550011"/>
              <a:ext cx="224757" cy="2385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231136" y="2608028"/>
              <a:ext cx="1017767" cy="403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Case 1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529884" y="2608028"/>
              <a:ext cx="1017767" cy="403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Case </a:t>
              </a:r>
              <a:r>
                <a:rPr lang="en-US" altLang="zh-TW" sz="1400" dirty="0">
                  <a:solidFill>
                    <a:schemeClr val="tx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529884" y="4746928"/>
              <a:ext cx="1017767" cy="403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Case </a:t>
              </a:r>
              <a:r>
                <a:rPr lang="en-US" altLang="zh-TW" sz="1400" dirty="0">
                  <a:solidFill>
                    <a:schemeClr val="tx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3</a:t>
              </a:r>
              <a:endParaRPr lang="en-US" sz="14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133088" y="3542289"/>
              <a:ext cx="1734975" cy="504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Question statement</a:t>
              </a: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4133088" y="4239023"/>
              <a:ext cx="1734975" cy="504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Solution_1</a:t>
              </a:r>
              <a:endParaRPr lang="en-US" sz="1400" dirty="0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133088" y="4921361"/>
              <a:ext cx="1734975" cy="504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Confirmation</a:t>
              </a:r>
              <a:endParaRPr lang="en-US" sz="1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2497901" y="3542289"/>
              <a:ext cx="484236" cy="484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</a:t>
              </a:r>
              <a:endParaRPr lang="en-US" sz="1400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2497901" y="4239023"/>
              <a:ext cx="484236" cy="484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</a:t>
              </a:r>
              <a:endParaRPr lang="en-US" sz="1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2497901" y="4921361"/>
              <a:ext cx="484236" cy="484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3</a:t>
              </a:r>
              <a:endParaRPr lang="en-US" sz="1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461327" y="3124199"/>
              <a:ext cx="699715" cy="34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order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096907" y="3124198"/>
              <a:ext cx="1093305" cy="34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utterance</a:t>
              </a: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5723" y="4208632"/>
              <a:ext cx="613650" cy="613650"/>
            </a:xfrm>
            <a:prstGeom prst="rect">
              <a:avLst/>
            </a:prstGeom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774" y="3471248"/>
              <a:ext cx="720786" cy="720786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774" y="4832390"/>
              <a:ext cx="720786" cy="720786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248903" y="3122839"/>
              <a:ext cx="798310" cy="34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</a:rPr>
                <a:t>sender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9736106" y="5903840"/>
              <a:ext cx="224757" cy="5923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橢圓 29"/>
            <p:cNvSpPr/>
            <p:nvPr/>
          </p:nvSpPr>
          <p:spPr>
            <a:xfrm>
              <a:off x="4381169" y="5736871"/>
              <a:ext cx="103367" cy="10336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橢圓 30"/>
            <p:cNvSpPr/>
            <p:nvPr/>
          </p:nvSpPr>
          <p:spPr>
            <a:xfrm>
              <a:off x="4381169" y="5975410"/>
              <a:ext cx="103367" cy="10336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橢圓 31"/>
            <p:cNvSpPr/>
            <p:nvPr/>
          </p:nvSpPr>
          <p:spPr>
            <a:xfrm>
              <a:off x="4381169" y="6213949"/>
              <a:ext cx="103367" cy="10336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181778" y="3542289"/>
              <a:ext cx="978571" cy="484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CNUG0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181778" y="4249359"/>
              <a:ext cx="978571" cy="484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HNUG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181778" y="4921361"/>
              <a:ext cx="978571" cy="484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CNUG</a:t>
              </a: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096000" y="3120815"/>
              <a:ext cx="1195346" cy="34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accent1">
                      <a:lumMod val="50000"/>
                    </a:schemeClr>
                  </a:solidFill>
                </a:rPr>
                <a:t>max_nugget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0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multiple-classification </a:t>
            </a:r>
            <a:r>
              <a:rPr lang="en-US" altLang="zh-TW" dirty="0" smtClean="0"/>
              <a:t>II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028574"/>
              </p:ext>
            </p:extLst>
          </p:nvPr>
        </p:nvGraphicFramePr>
        <p:xfrm>
          <a:off x="2231136" y="3629903"/>
          <a:ext cx="2583623" cy="2495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89">
                  <a:extLst>
                    <a:ext uri="{9D8B030D-6E8A-4147-A177-3AD203B41FA5}">
                      <a16:colId xmlns:a16="http://schemas.microsoft.com/office/drawing/2014/main" val="1931812363"/>
                    </a:ext>
                  </a:extLst>
                </a:gridCol>
                <a:gridCol w="369089">
                  <a:extLst>
                    <a:ext uri="{9D8B030D-6E8A-4147-A177-3AD203B41FA5}">
                      <a16:colId xmlns:a16="http://schemas.microsoft.com/office/drawing/2014/main" val="4070406639"/>
                    </a:ext>
                  </a:extLst>
                </a:gridCol>
                <a:gridCol w="369089">
                  <a:extLst>
                    <a:ext uri="{9D8B030D-6E8A-4147-A177-3AD203B41FA5}">
                      <a16:colId xmlns:a16="http://schemas.microsoft.com/office/drawing/2014/main" val="3911774937"/>
                    </a:ext>
                  </a:extLst>
                </a:gridCol>
                <a:gridCol w="369089">
                  <a:extLst>
                    <a:ext uri="{9D8B030D-6E8A-4147-A177-3AD203B41FA5}">
                      <a16:colId xmlns:a16="http://schemas.microsoft.com/office/drawing/2014/main" val="2021552883"/>
                    </a:ext>
                  </a:extLst>
                </a:gridCol>
                <a:gridCol w="369089">
                  <a:extLst>
                    <a:ext uri="{9D8B030D-6E8A-4147-A177-3AD203B41FA5}">
                      <a16:colId xmlns:a16="http://schemas.microsoft.com/office/drawing/2014/main" val="665592962"/>
                    </a:ext>
                  </a:extLst>
                </a:gridCol>
                <a:gridCol w="369089">
                  <a:extLst>
                    <a:ext uri="{9D8B030D-6E8A-4147-A177-3AD203B41FA5}">
                      <a16:colId xmlns:a16="http://schemas.microsoft.com/office/drawing/2014/main" val="4171167059"/>
                    </a:ext>
                  </a:extLst>
                </a:gridCol>
                <a:gridCol w="369089">
                  <a:extLst>
                    <a:ext uri="{9D8B030D-6E8A-4147-A177-3AD203B41FA5}">
                      <a16:colId xmlns:a16="http://schemas.microsoft.com/office/drawing/2014/main" val="2343535435"/>
                    </a:ext>
                  </a:extLst>
                </a:gridCol>
              </a:tblGrid>
              <a:tr h="235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1650840676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          precision    recall  f1-score   support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98298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2034450716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0       0.86      0.97      0.91       477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91000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1       0.60      0.39      0.47        23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92818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2       0.97      0.99      0.98       374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55023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3       0.66      0.27      0.38       101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42882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4       0.91      0.96      0.93       662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02539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5       0.13      0.06      0.08        33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8231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6       0.77      0.59      0.67        85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4090"/>
                  </a:ext>
                </a:extLst>
              </a:tr>
              <a:tr h="180435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1215378584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accuracy                           0.89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2964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macro avg       0.70      0.60      0.63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85130"/>
                  </a:ext>
                </a:extLst>
              </a:tr>
              <a:tr h="1726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weighted </a:t>
                      </a:r>
                      <a:r>
                        <a:rPr lang="en-US" sz="1050" u="none" strike="noStrike" dirty="0" err="1">
                          <a:effectLst/>
                        </a:rPr>
                        <a:t>avg</a:t>
                      </a:r>
                      <a:r>
                        <a:rPr lang="en-US" sz="1050" u="none" strike="noStrike" dirty="0">
                          <a:effectLst/>
                        </a:rPr>
                        <a:t>       0.87      0.89      0.87      1755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3268"/>
                  </a:ext>
                </a:extLst>
              </a:tr>
            </a:tbl>
          </a:graphicData>
        </a:graphic>
      </p:graphicFrame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Second Round </a:t>
            </a:r>
            <a:r>
              <a:rPr lang="en-US" sz="1400" dirty="0" smtClean="0">
                <a:solidFill>
                  <a:schemeClr val="bg1"/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III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66D3-63C0-4D24-BA2D-A03ED707EC1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31136" y="2309546"/>
            <a:ext cx="7729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ML: </a:t>
            </a:r>
            <a:r>
              <a:rPr lang="en-US" altLang="zh-CN" dirty="0" err="1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tfidf</a:t>
            </a:r>
            <a:r>
              <a:rPr lang="en-US" altLang="zh-CN" dirty="0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 (decomposition</a:t>
            </a:r>
            <a:r>
              <a:rPr lang="en-US" altLang="zh-CN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) concatenate </a:t>
            </a:r>
            <a:r>
              <a:rPr lang="en-US" dirty="0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sender and </a:t>
            </a:r>
            <a:r>
              <a:rPr lang="en-US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round</a:t>
            </a:r>
            <a:endParaRPr lang="en-US" altLang="zh-TW" dirty="0">
              <a:latin typeface="Calibri" panose="020F0502020204030204" pitchFamily="34" charset="0"/>
              <a:ea typeface="Yuanti SC" panose="0201060004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DL: word </a:t>
            </a:r>
            <a:r>
              <a:rPr lang="en-US" dirty="0" smtClean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embedding layer + sub layer (sender, round)</a:t>
            </a:r>
            <a:endParaRPr lang="en-US" dirty="0" smtClean="0"/>
          </a:p>
          <a:p>
            <a:r>
              <a:rPr lang="en-US" dirty="0" smtClean="0"/>
              <a:t>Input sender, round and utterance(text), predict </a:t>
            </a:r>
            <a:r>
              <a:rPr lang="en-US" dirty="0" err="1" smtClean="0"/>
              <a:t>max_nugget</a:t>
            </a:r>
            <a:r>
              <a:rPr lang="en-US" dirty="0" smtClean="0"/>
              <a:t>, the top 3 method :</a:t>
            </a:r>
            <a:endParaRPr 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5802"/>
              </p:ext>
            </p:extLst>
          </p:nvPr>
        </p:nvGraphicFramePr>
        <p:xfrm>
          <a:off x="4971184" y="3629903"/>
          <a:ext cx="2635332" cy="2499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476">
                  <a:extLst>
                    <a:ext uri="{9D8B030D-6E8A-4147-A177-3AD203B41FA5}">
                      <a16:colId xmlns:a16="http://schemas.microsoft.com/office/drawing/2014/main" val="978628250"/>
                    </a:ext>
                  </a:extLst>
                </a:gridCol>
                <a:gridCol w="376476">
                  <a:extLst>
                    <a:ext uri="{9D8B030D-6E8A-4147-A177-3AD203B41FA5}">
                      <a16:colId xmlns:a16="http://schemas.microsoft.com/office/drawing/2014/main" val="52007082"/>
                    </a:ext>
                  </a:extLst>
                </a:gridCol>
                <a:gridCol w="376476">
                  <a:extLst>
                    <a:ext uri="{9D8B030D-6E8A-4147-A177-3AD203B41FA5}">
                      <a16:colId xmlns:a16="http://schemas.microsoft.com/office/drawing/2014/main" val="1481201728"/>
                    </a:ext>
                  </a:extLst>
                </a:gridCol>
                <a:gridCol w="376476">
                  <a:extLst>
                    <a:ext uri="{9D8B030D-6E8A-4147-A177-3AD203B41FA5}">
                      <a16:colId xmlns:a16="http://schemas.microsoft.com/office/drawing/2014/main" val="2885048931"/>
                    </a:ext>
                  </a:extLst>
                </a:gridCol>
                <a:gridCol w="376476">
                  <a:extLst>
                    <a:ext uri="{9D8B030D-6E8A-4147-A177-3AD203B41FA5}">
                      <a16:colId xmlns:a16="http://schemas.microsoft.com/office/drawing/2014/main" val="166602820"/>
                    </a:ext>
                  </a:extLst>
                </a:gridCol>
                <a:gridCol w="376476">
                  <a:extLst>
                    <a:ext uri="{9D8B030D-6E8A-4147-A177-3AD203B41FA5}">
                      <a16:colId xmlns:a16="http://schemas.microsoft.com/office/drawing/2014/main" val="3337634099"/>
                    </a:ext>
                  </a:extLst>
                </a:gridCol>
                <a:gridCol w="376476">
                  <a:extLst>
                    <a:ext uri="{9D8B030D-6E8A-4147-A177-3AD203B41FA5}">
                      <a16:colId xmlns:a16="http://schemas.microsoft.com/office/drawing/2014/main" val="1387835126"/>
                    </a:ext>
                  </a:extLst>
                </a:gridCol>
              </a:tblGrid>
              <a:tr h="24852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RandomForest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751029241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precision    recall  f1-score   support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10292"/>
                  </a:ext>
                </a:extLst>
              </a:tr>
              <a:tr h="174401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2628362253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0       0.82      0.98      0.90       477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23538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1       0.29      0.09      0.13        23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67421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2       0.95      0.99      0.97       374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708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           3       0.57      0.04      0.07       101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70765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4       0.89      0.99      0.94       662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02845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5       1.00      0.03      0.06        33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96397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6       0.90      0.41      0.56        85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3734"/>
                  </a:ext>
                </a:extLst>
              </a:tr>
              <a:tr h="174401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1824518749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accuracy                           0.88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82024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macro avg       0.77      0.51      0.52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24152"/>
                  </a:ext>
                </a:extLst>
              </a:tr>
              <a:tr h="17258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weighted </a:t>
                      </a:r>
                      <a:r>
                        <a:rPr lang="en-US" sz="1050" u="none" strike="noStrike" dirty="0" err="1">
                          <a:effectLst/>
                        </a:rPr>
                        <a:t>avg</a:t>
                      </a:r>
                      <a:r>
                        <a:rPr lang="en-US" sz="1050" u="none" strike="noStrike" dirty="0">
                          <a:effectLst/>
                        </a:rPr>
                        <a:t>       0.86      0.88      0.84      1755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4032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5600"/>
              </p:ext>
            </p:extLst>
          </p:nvPr>
        </p:nvGraphicFramePr>
        <p:xfrm>
          <a:off x="7762940" y="3629903"/>
          <a:ext cx="2691969" cy="2495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567">
                  <a:extLst>
                    <a:ext uri="{9D8B030D-6E8A-4147-A177-3AD203B41FA5}">
                      <a16:colId xmlns:a16="http://schemas.microsoft.com/office/drawing/2014/main" val="991092495"/>
                    </a:ext>
                  </a:extLst>
                </a:gridCol>
                <a:gridCol w="384567">
                  <a:extLst>
                    <a:ext uri="{9D8B030D-6E8A-4147-A177-3AD203B41FA5}">
                      <a16:colId xmlns:a16="http://schemas.microsoft.com/office/drawing/2014/main" val="1904853769"/>
                    </a:ext>
                  </a:extLst>
                </a:gridCol>
                <a:gridCol w="384567">
                  <a:extLst>
                    <a:ext uri="{9D8B030D-6E8A-4147-A177-3AD203B41FA5}">
                      <a16:colId xmlns:a16="http://schemas.microsoft.com/office/drawing/2014/main" val="2593177689"/>
                    </a:ext>
                  </a:extLst>
                </a:gridCol>
                <a:gridCol w="384567">
                  <a:extLst>
                    <a:ext uri="{9D8B030D-6E8A-4147-A177-3AD203B41FA5}">
                      <a16:colId xmlns:a16="http://schemas.microsoft.com/office/drawing/2014/main" val="4094251163"/>
                    </a:ext>
                  </a:extLst>
                </a:gridCol>
                <a:gridCol w="384567">
                  <a:extLst>
                    <a:ext uri="{9D8B030D-6E8A-4147-A177-3AD203B41FA5}">
                      <a16:colId xmlns:a16="http://schemas.microsoft.com/office/drawing/2014/main" val="504283680"/>
                    </a:ext>
                  </a:extLst>
                </a:gridCol>
                <a:gridCol w="384567">
                  <a:extLst>
                    <a:ext uri="{9D8B030D-6E8A-4147-A177-3AD203B41FA5}">
                      <a16:colId xmlns:a16="http://schemas.microsoft.com/office/drawing/2014/main" val="116942212"/>
                    </a:ext>
                  </a:extLst>
                </a:gridCol>
                <a:gridCol w="384567">
                  <a:extLst>
                    <a:ext uri="{9D8B030D-6E8A-4147-A177-3AD203B41FA5}">
                      <a16:colId xmlns:a16="http://schemas.microsoft.com/office/drawing/2014/main" val="136141291"/>
                    </a:ext>
                  </a:extLst>
                </a:gridCol>
              </a:tblGrid>
              <a:tr h="24755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LogisticRegression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620793887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   precision    recall  f1-score   support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56697"/>
                  </a:ext>
                </a:extLst>
              </a:tr>
              <a:tr h="178571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1258964501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0       0.83      0.96      0.89       477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41636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1       0.33      0.26      0.29        23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01349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2       0.95      0.99      0.97       374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66215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3       0.30      0.03      0.05       101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50357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4       0.88      0.99      0.93       662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23855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5       0.50      0.03      0.06        33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4841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       6       0.88      0.27      0.41        85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48673"/>
                  </a:ext>
                </a:extLst>
              </a:tr>
              <a:tr h="178571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87" marR="8787" marT="8787" marB="0" anchor="ctr"/>
                </a:tc>
                <a:extLst>
                  <a:ext uri="{0D108BD9-81ED-4DB2-BD59-A6C34878D82A}">
                    <a16:rowId xmlns:a16="http://schemas.microsoft.com/office/drawing/2014/main" val="1053780565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 accuracy                           0.87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34757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   macro avg       0.67      0.51      0.52      1755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25222"/>
                  </a:ext>
                </a:extLst>
              </a:tr>
              <a:tr h="1719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weighted </a:t>
                      </a:r>
                      <a:r>
                        <a:rPr lang="en-US" sz="1050" u="none" strike="noStrike" dirty="0" err="1">
                          <a:effectLst/>
                        </a:rPr>
                        <a:t>avg</a:t>
                      </a:r>
                      <a:r>
                        <a:rPr lang="en-US" sz="1050" u="none" strike="noStrike" dirty="0">
                          <a:effectLst/>
                        </a:rPr>
                        <a:t>       0.83      0.87      0.83      1755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87" marR="8787" marT="878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2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Multi-label problem 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problem statement, our mission is kind of dealing the result of 19 annotations for each utterance(sentence). There is no golden standard.</a:t>
            </a:r>
          </a:p>
          <a:p>
            <a:r>
              <a:rPr lang="en-US" dirty="0" smtClean="0"/>
              <a:t>We apply the ‘problem transformation method’ to subset each unique label(7 nuggets) into 7 files in order to find out for each nugget what is the top model we shall choose. It is similar as changing the multi-label into single-label binary classification.</a:t>
            </a:r>
          </a:p>
          <a:p>
            <a:r>
              <a:rPr lang="en-US" dirty="0" smtClean="0"/>
              <a:t> At the end of learning, we re-combine the result each nugget together to a single </a:t>
            </a:r>
            <a:r>
              <a:rPr lang="en-US" dirty="0" err="1" smtClean="0"/>
              <a:t>dataframe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" y="0"/>
            <a:ext cx="1828800" cy="685800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Competition Description </a:t>
            </a: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First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Cleaning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Second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Data Cleaning </a:t>
            </a:r>
            <a:r>
              <a:rPr lang="en-US" sz="1400" dirty="0" smtClean="0">
                <a:solidFill>
                  <a:schemeClr val="bg1"/>
                </a:solidFill>
              </a:rPr>
              <a:t>III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Third Round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ML/DL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Next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66D3-63C0-4D24-BA2D-A03ED707EC1A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183</TotalTime>
  <Words>1227</Words>
  <Application>Microsoft Office PowerPoint</Application>
  <PresentationFormat>寬螢幕</PresentationFormat>
  <Paragraphs>472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Yuanti SC</vt:lpstr>
      <vt:lpstr>微軟正黑體</vt:lpstr>
      <vt:lpstr>新細明體</vt:lpstr>
      <vt:lpstr>Arial</vt:lpstr>
      <vt:lpstr>Arial Rounded MT Bold</vt:lpstr>
      <vt:lpstr>Calibri</vt:lpstr>
      <vt:lpstr>Cooper Black</vt:lpstr>
      <vt:lpstr>Courier New</vt:lpstr>
      <vt:lpstr>Gill Sans MT</vt:lpstr>
      <vt:lpstr>Wingdings</vt:lpstr>
      <vt:lpstr>Parcel</vt:lpstr>
      <vt:lpstr>Midterm project presentation</vt:lpstr>
      <vt:lpstr>Outlines</vt:lpstr>
      <vt:lpstr>Why DiaLeval ?</vt:lpstr>
      <vt:lpstr>Nugget label Example</vt:lpstr>
      <vt:lpstr>Maxing labels</vt:lpstr>
      <vt:lpstr>multiple-classification I </vt:lpstr>
      <vt:lpstr>Adding sender and order INFO</vt:lpstr>
      <vt:lpstr>multiple-classification II</vt:lpstr>
      <vt:lpstr>Dealing Multi-label problem I</vt:lpstr>
      <vt:lpstr>Dealing Multi-label problem II</vt:lpstr>
      <vt:lpstr>Best model for each nuggeT</vt:lpstr>
      <vt:lpstr>On the progress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presentation</dc:title>
  <dc:creator>Weber Huang</dc:creator>
  <cp:lastModifiedBy>Weber Huang</cp:lastModifiedBy>
  <cp:revision>40</cp:revision>
  <dcterms:created xsi:type="dcterms:W3CDTF">2020-04-30T10:06:26Z</dcterms:created>
  <dcterms:modified xsi:type="dcterms:W3CDTF">2020-04-30T13:10:09Z</dcterms:modified>
</cp:coreProperties>
</file>