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76" r:id="rId4"/>
    <p:sldId id="277" r:id="rId5"/>
    <p:sldId id="265" r:id="rId6"/>
    <p:sldId id="279" r:id="rId7"/>
    <p:sldId id="257" r:id="rId8"/>
    <p:sldId id="280" r:id="rId9"/>
    <p:sldId id="266" r:id="rId10"/>
    <p:sldId id="258" r:id="rId11"/>
    <p:sldId id="281" r:id="rId12"/>
    <p:sldId id="284" r:id="rId13"/>
    <p:sldId id="283" r:id="rId14"/>
    <p:sldId id="285" r:id="rId15"/>
    <p:sldId id="272" r:id="rId16"/>
    <p:sldId id="271" r:id="rId17"/>
    <p:sldId id="286" r:id="rId18"/>
    <p:sldId id="28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515"/>
    <a:srgbClr val="FD3131"/>
    <a:srgbClr val="EDA413"/>
    <a:srgbClr val="E636D9"/>
    <a:srgbClr val="B88C00"/>
    <a:srgbClr val="4C3A00"/>
    <a:srgbClr val="765A00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8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9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47BA52-C0DC-4B44-AC06-8561A7C6058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B0D997-518E-41B5-BE73-621DD1E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aleval-1.github.io/dataset/weibo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400" dirty="0"/>
              <a:t>Final project representation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3600" b="1" dirty="0"/>
              <a:t>NTCIR-15 </a:t>
            </a:r>
            <a:br>
              <a:rPr lang="en-US" altLang="zh-TW" sz="3600" b="1" dirty="0"/>
            </a:br>
            <a:r>
              <a:rPr lang="en-US" altLang="zh-TW" sz="2800" b="1" dirty="0"/>
              <a:t>Dialogue Evaluation Task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組員：黃彥鈞、黃顗亘、鄭宇雅、廖容毅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35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906112" y="2598542"/>
            <a:ext cx="7954470" cy="3269179"/>
            <a:chOff x="2128206" y="2379060"/>
            <a:chExt cx="7954470" cy="3269179"/>
          </a:xfrm>
        </p:grpSpPr>
        <p:sp>
          <p:nvSpPr>
            <p:cNvPr id="4" name="圓角矩形 3"/>
            <p:cNvSpPr/>
            <p:nvPr/>
          </p:nvSpPr>
          <p:spPr>
            <a:xfrm>
              <a:off x="2128206" y="2379060"/>
              <a:ext cx="5178902" cy="3220629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Case 1</a:t>
              </a: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7646973" y="2379060"/>
              <a:ext cx="2435703" cy="167100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Case 2</a:t>
              </a: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7646973" y="4329241"/>
              <a:ext cx="1302819" cy="1270447"/>
            </a:xfrm>
            <a:prstGeom prst="roundRect">
              <a:avLst/>
            </a:prstGeom>
            <a:solidFill>
              <a:srgbClr val="B8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Case 3</a:t>
              </a:r>
              <a:endParaRPr 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9289657" y="4329241"/>
              <a:ext cx="793019" cy="773315"/>
            </a:xfrm>
            <a:prstGeom prst="roundRect">
              <a:avLst/>
            </a:prstGeom>
            <a:solidFill>
              <a:srgbClr val="765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4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9289657" y="5325086"/>
              <a:ext cx="331387" cy="323153"/>
            </a:xfrm>
            <a:prstGeom prst="roundRect">
              <a:avLst/>
            </a:prstGeom>
            <a:solidFill>
              <a:srgbClr val="4C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9751289" y="5325085"/>
              <a:ext cx="331387" cy="323153"/>
            </a:xfrm>
            <a:prstGeom prst="roundRect">
              <a:avLst/>
            </a:prstGeom>
            <a:solidFill>
              <a:srgbClr val="4C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30906" y="549680"/>
            <a:ext cx="4632297" cy="1869136"/>
            <a:chOff x="815538" y="572732"/>
            <a:chExt cx="4632297" cy="1869136"/>
          </a:xfrm>
        </p:grpSpPr>
        <p:sp>
          <p:nvSpPr>
            <p:cNvPr id="11" name="文字方塊 10"/>
            <p:cNvSpPr txBox="1"/>
            <p:nvPr/>
          </p:nvSpPr>
          <p:spPr>
            <a:xfrm>
              <a:off x="2146140" y="572732"/>
              <a:ext cx="121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Dialogue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815538" y="914982"/>
              <a:ext cx="4632297" cy="1526886"/>
              <a:chOff x="1386840" y="3402923"/>
              <a:chExt cx="5809090" cy="1913865"/>
            </a:xfrm>
          </p:grpSpPr>
          <p:sp>
            <p:nvSpPr>
              <p:cNvPr id="14" name="圓角矩形 13"/>
              <p:cNvSpPr/>
              <p:nvPr/>
            </p:nvSpPr>
            <p:spPr>
              <a:xfrm>
                <a:off x="1386840" y="3807240"/>
                <a:ext cx="2735249" cy="110523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Chinese dataset</a:t>
                </a:r>
              </a:p>
              <a:p>
                <a:pPr algn="ctr"/>
                <a:r>
                  <a:rPr lang="en-US" dirty="0"/>
                  <a:t>4090 </a:t>
                </a:r>
              </a:p>
            </p:txBody>
          </p:sp>
          <p:cxnSp>
            <p:nvCxnSpPr>
              <p:cNvPr id="15" name="直線單箭頭接點 14"/>
              <p:cNvCxnSpPr>
                <a:stCxn id="14" idx="3"/>
              </p:cNvCxnSpPr>
              <p:nvPr/>
            </p:nvCxnSpPr>
            <p:spPr>
              <a:xfrm flipV="1">
                <a:off x="4122089" y="3807240"/>
                <a:ext cx="911087" cy="552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14" idx="3"/>
              </p:cNvCxnSpPr>
              <p:nvPr/>
            </p:nvCxnSpPr>
            <p:spPr>
              <a:xfrm>
                <a:off x="4122089" y="4359856"/>
                <a:ext cx="911087" cy="552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橢圓 16"/>
              <p:cNvSpPr/>
              <p:nvPr/>
            </p:nvSpPr>
            <p:spPr>
              <a:xfrm>
                <a:off x="5033176" y="3402923"/>
                <a:ext cx="2162754" cy="85874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  <a:p>
                <a:pPr algn="ctr"/>
                <a:r>
                  <a:rPr lang="en-US" dirty="0"/>
                  <a:t>3700</a:t>
                </a: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5033176" y="4458047"/>
                <a:ext cx="2162754" cy="85874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</a:t>
                </a:r>
              </a:p>
              <a:p>
                <a:pPr algn="ctr"/>
                <a:r>
                  <a:rPr lang="en-US" dirty="0"/>
                  <a:t>390</a:t>
                </a: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649233" y="4887417"/>
                <a:ext cx="2859157" cy="327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Crawled from </a:t>
                </a:r>
                <a:r>
                  <a:rPr lang="en-US" sz="1100" dirty="0">
                    <a:hlinkClick r:id="rId2"/>
                  </a:rPr>
                  <a:t>Weibo</a:t>
                </a:r>
                <a:r>
                  <a:rPr lang="en-US" sz="1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02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253065" y="256031"/>
            <a:ext cx="7731014" cy="4795667"/>
            <a:chOff x="1899849" y="1278007"/>
            <a:chExt cx="7731014" cy="4795667"/>
          </a:xfrm>
        </p:grpSpPr>
        <p:grpSp>
          <p:nvGrpSpPr>
            <p:cNvPr id="22" name="群組 21"/>
            <p:cNvGrpSpPr/>
            <p:nvPr/>
          </p:nvGrpSpPr>
          <p:grpSpPr>
            <a:xfrm>
              <a:off x="2382946" y="1739672"/>
              <a:ext cx="7247917" cy="4334002"/>
              <a:chOff x="1775023" y="702327"/>
              <a:chExt cx="7247917" cy="4334002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1775023" y="702327"/>
                <a:ext cx="7247917" cy="4334002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023917" y="907152"/>
                <a:ext cx="57608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id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777514" y="907150"/>
                <a:ext cx="121245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Sender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244511" y="907149"/>
                <a:ext cx="121245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Text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557446" y="907149"/>
                <a:ext cx="1734457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Labels (19)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2023917" y="1371991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2023916" y="2104467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2023916" y="2836942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9763" y="1163853"/>
                <a:ext cx="807184" cy="848684"/>
              </a:xfrm>
              <a:prstGeom prst="rect">
                <a:avLst/>
              </a:prstGeom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778" y="1912837"/>
                <a:ext cx="840120" cy="883314"/>
              </a:xfrm>
              <a:prstGeom prst="rect">
                <a:avLst/>
              </a:prstGeom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437" y="2616407"/>
                <a:ext cx="807184" cy="848684"/>
              </a:xfrm>
              <a:prstGeom prst="rect">
                <a:avLst/>
              </a:prstGeom>
            </p:spPr>
          </p:pic>
          <p:sp>
            <p:nvSpPr>
              <p:cNvPr id="35" name="圓角矩形 34"/>
              <p:cNvSpPr/>
              <p:nvPr/>
            </p:nvSpPr>
            <p:spPr>
              <a:xfrm>
                <a:off x="4072300" y="1371991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提問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_1</a:t>
                </a:r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 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4072299" y="2104467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回覆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_1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37" name="圓角矩形 36"/>
              <p:cNvSpPr/>
              <p:nvPr/>
            </p:nvSpPr>
            <p:spPr>
              <a:xfrm>
                <a:off x="4072299" y="2836942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提問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_2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4632583" y="2656609"/>
                <a:ext cx="123926" cy="139542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>
                <a:off x="5661273" y="1371991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CNUG0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40" name="圓角矩形 39"/>
              <p:cNvSpPr/>
              <p:nvPr/>
            </p:nvSpPr>
            <p:spPr>
              <a:xfrm>
                <a:off x="5661272" y="2104467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41" name="圓角矩形 40"/>
              <p:cNvSpPr/>
              <p:nvPr/>
            </p:nvSpPr>
            <p:spPr>
              <a:xfrm>
                <a:off x="5661272" y="2836942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</a:t>
                </a:r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7102969" y="138387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CNUG0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43" name="圓角矩形 42"/>
              <p:cNvSpPr/>
              <p:nvPr/>
            </p:nvSpPr>
            <p:spPr>
              <a:xfrm>
                <a:off x="7102968" y="2104467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HNaN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7102968" y="2836942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</a:t>
                </a: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8448287" y="30641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8573887" y="30641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8699488" y="30641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2023916" y="3562835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778" y="3371205"/>
                <a:ext cx="840120" cy="883314"/>
              </a:xfrm>
              <a:prstGeom prst="rect">
                <a:avLst/>
              </a:prstGeom>
            </p:spPr>
          </p:pic>
          <p:sp>
            <p:nvSpPr>
              <p:cNvPr id="50" name="圓角矩形 49"/>
              <p:cNvSpPr/>
              <p:nvPr/>
            </p:nvSpPr>
            <p:spPr>
              <a:xfrm>
                <a:off x="4072299" y="3562835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回覆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_2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5661272" y="356283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HNUG*</a:t>
                </a: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7102968" y="356283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HNaN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2023916" y="4294675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437" y="4074140"/>
                <a:ext cx="807184" cy="848684"/>
              </a:xfrm>
              <a:prstGeom prst="rect">
                <a:avLst/>
              </a:prstGeom>
            </p:spPr>
          </p:pic>
          <p:sp>
            <p:nvSpPr>
              <p:cNvPr id="55" name="圓角矩形 54"/>
              <p:cNvSpPr/>
              <p:nvPr/>
            </p:nvSpPr>
            <p:spPr>
              <a:xfrm>
                <a:off x="4072299" y="4294675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任務達成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5661272" y="429467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UG*</a:t>
                </a: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7102968" y="429467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UG*</a:t>
                </a: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1899849" y="1278007"/>
              <a:ext cx="1485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 Black" panose="020B0A04020102020204" pitchFamily="34" charset="0"/>
                  <a:ea typeface="UD Digi Kyokasho NK-B" panose="02020700000000000000" pitchFamily="18" charset="-128"/>
                </a:rPr>
                <a:t>Case 1</a:t>
              </a: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53042" y="0"/>
            <a:ext cx="3720388" cy="1731780"/>
            <a:chOff x="6253042" y="0"/>
            <a:chExt cx="3720388" cy="1731780"/>
          </a:xfrm>
        </p:grpSpPr>
        <p:grpSp>
          <p:nvGrpSpPr>
            <p:cNvPr id="60" name="群組 59"/>
            <p:cNvGrpSpPr/>
            <p:nvPr/>
          </p:nvGrpSpPr>
          <p:grpSpPr>
            <a:xfrm>
              <a:off x="8241650" y="0"/>
              <a:ext cx="1731780" cy="1731780"/>
              <a:chOff x="8517004" y="313332"/>
              <a:chExt cx="1731780" cy="1731780"/>
            </a:xfrm>
          </p:grpSpPr>
          <p:pic>
            <p:nvPicPr>
              <p:cNvPr id="58" name="圖片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7004" y="313332"/>
                <a:ext cx="1731780" cy="1731780"/>
              </a:xfrm>
              <a:prstGeom prst="rect">
                <a:avLst/>
              </a:prstGeom>
            </p:spPr>
          </p:pic>
          <p:sp>
            <p:nvSpPr>
              <p:cNvPr id="59" name="文字方塊 58"/>
              <p:cNvSpPr txBox="1"/>
              <p:nvPr/>
            </p:nvSpPr>
            <p:spPr>
              <a:xfrm>
                <a:off x="9090900" y="954188"/>
                <a:ext cx="58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19</a:t>
                </a:r>
              </a:p>
            </p:txBody>
          </p:sp>
        </p:grpSp>
        <p:cxnSp>
          <p:nvCxnSpPr>
            <p:cNvPr id="62" name="直線單箭頭接點 61"/>
            <p:cNvCxnSpPr>
              <a:endCxn id="58" idx="1"/>
            </p:cNvCxnSpPr>
            <p:nvPr/>
          </p:nvCxnSpPr>
          <p:spPr>
            <a:xfrm flipV="1">
              <a:off x="6253042" y="865890"/>
              <a:ext cx="1988608" cy="226263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圖片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399" y="1536707"/>
            <a:ext cx="3444539" cy="42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群組 114"/>
          <p:cNvGrpSpPr/>
          <p:nvPr/>
        </p:nvGrpSpPr>
        <p:grpSpPr>
          <a:xfrm>
            <a:off x="1029661" y="660827"/>
            <a:ext cx="8737426" cy="1292039"/>
            <a:chOff x="1029661" y="660827"/>
            <a:chExt cx="8737426" cy="1292039"/>
          </a:xfrm>
        </p:grpSpPr>
        <p:sp>
          <p:nvSpPr>
            <p:cNvPr id="16" name="矩形 15"/>
            <p:cNvSpPr/>
            <p:nvPr/>
          </p:nvSpPr>
          <p:spPr>
            <a:xfrm>
              <a:off x="1529643" y="1121869"/>
              <a:ext cx="8237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針對各個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案例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的對話次序提取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輪次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(round)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根據各個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案例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的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輪次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(round)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，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統計各輪次的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最大頻率累計標籤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Round_label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, RL)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，</a:t>
              </a:r>
              <a:r>
                <a:rPr lang="en-US" altLang="zh-TW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/>
              </a:r>
              <a:br>
                <a:rPr lang="en-US" altLang="zh-TW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</a:b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比如第一輪次大多都是顧客提問，所以記做 </a:t>
              </a:r>
              <a:r>
                <a:rPr lang="en-US" altLang="zh-TW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CNUG0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。</a:t>
              </a:r>
              <a:endParaRPr lang="en-US" altLang="zh-TW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19" name="雲朵形圖說文字 18"/>
            <p:cNvSpPr/>
            <p:nvPr/>
          </p:nvSpPr>
          <p:spPr>
            <a:xfrm>
              <a:off x="1029661" y="660827"/>
              <a:ext cx="737667" cy="46104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1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1867220" y="660827"/>
              <a:ext cx="2597204" cy="4072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提取特徵值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610210" y="2025183"/>
            <a:ext cx="9536363" cy="4334002"/>
            <a:chOff x="1579502" y="2008683"/>
            <a:chExt cx="9536363" cy="4334002"/>
          </a:xfrm>
        </p:grpSpPr>
        <p:grpSp>
          <p:nvGrpSpPr>
            <p:cNvPr id="123" name="群組 122"/>
            <p:cNvGrpSpPr/>
            <p:nvPr/>
          </p:nvGrpSpPr>
          <p:grpSpPr>
            <a:xfrm>
              <a:off x="1579502" y="2008683"/>
              <a:ext cx="9536363" cy="4334002"/>
              <a:chOff x="1775023" y="702327"/>
              <a:chExt cx="9536363" cy="4334002"/>
            </a:xfrm>
          </p:grpSpPr>
          <p:sp>
            <p:nvSpPr>
              <p:cNvPr id="125" name="圓角矩形 124"/>
              <p:cNvSpPr/>
              <p:nvPr/>
            </p:nvSpPr>
            <p:spPr>
              <a:xfrm>
                <a:off x="1775023" y="702327"/>
                <a:ext cx="9536363" cy="4334002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2023917" y="907152"/>
                <a:ext cx="57608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id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2777514" y="907150"/>
                <a:ext cx="121245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Sender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6513724" y="925576"/>
                <a:ext cx="1212452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Text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713464" y="925577"/>
                <a:ext cx="1734457" cy="33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Labels (19)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2023917" y="1371991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2023916" y="2104467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2023916" y="2836942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133" name="圖片 1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9763" y="1163853"/>
                <a:ext cx="807184" cy="848684"/>
              </a:xfrm>
              <a:prstGeom prst="rect">
                <a:avLst/>
              </a:prstGeom>
            </p:spPr>
          </p:pic>
          <p:pic>
            <p:nvPicPr>
              <p:cNvPr id="134" name="圖片 1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778" y="1912837"/>
                <a:ext cx="840120" cy="883314"/>
              </a:xfrm>
              <a:prstGeom prst="rect">
                <a:avLst/>
              </a:prstGeom>
            </p:spPr>
          </p:pic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437" y="2616407"/>
                <a:ext cx="807184" cy="848684"/>
              </a:xfrm>
              <a:prstGeom prst="rect">
                <a:avLst/>
              </a:prstGeom>
            </p:spPr>
          </p:pic>
          <p:sp>
            <p:nvSpPr>
              <p:cNvPr id="136" name="圓角矩形 135"/>
              <p:cNvSpPr/>
              <p:nvPr/>
            </p:nvSpPr>
            <p:spPr>
              <a:xfrm>
                <a:off x="6343453" y="1367173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提問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_1</a:t>
                </a:r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 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6343452" y="2099649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回覆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_1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6343452" y="2832124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提問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_2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901796" y="2675036"/>
                <a:ext cx="123926" cy="139542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7819231" y="1367174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CNUG0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7819230" y="2099650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7819230" y="283212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</a:t>
                </a: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9228488" y="1379058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CNUG0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9228487" y="2099650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HNaN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9228487" y="2832125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</a:t>
                </a:r>
              </a:p>
            </p:txBody>
          </p:sp>
          <p:sp>
            <p:nvSpPr>
              <p:cNvPr id="146" name="橢圓 145"/>
              <p:cNvSpPr/>
              <p:nvPr/>
            </p:nvSpPr>
            <p:spPr>
              <a:xfrm>
                <a:off x="10571866" y="3082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橢圓 146"/>
              <p:cNvSpPr/>
              <p:nvPr/>
            </p:nvSpPr>
            <p:spPr>
              <a:xfrm>
                <a:off x="10697466" y="3082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橢圓 147"/>
              <p:cNvSpPr/>
              <p:nvPr/>
            </p:nvSpPr>
            <p:spPr>
              <a:xfrm>
                <a:off x="10823067" y="3082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2023916" y="3562835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150" name="圖片 1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778" y="3371205"/>
                <a:ext cx="840120" cy="883314"/>
              </a:xfrm>
              <a:prstGeom prst="rect">
                <a:avLst/>
              </a:prstGeom>
            </p:spPr>
          </p:pic>
          <p:sp>
            <p:nvSpPr>
              <p:cNvPr id="151" name="圓角矩形 150"/>
              <p:cNvSpPr/>
              <p:nvPr/>
            </p:nvSpPr>
            <p:spPr>
              <a:xfrm>
                <a:off x="6343452" y="3558017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回覆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_2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52" name="圓角矩形 151"/>
              <p:cNvSpPr/>
              <p:nvPr/>
            </p:nvSpPr>
            <p:spPr>
              <a:xfrm>
                <a:off x="7819230" y="3558018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HNUG*</a:t>
                </a:r>
              </a:p>
            </p:txBody>
          </p:sp>
          <p:sp>
            <p:nvSpPr>
              <p:cNvPr id="153" name="圓角矩形 152"/>
              <p:cNvSpPr/>
              <p:nvPr/>
            </p:nvSpPr>
            <p:spPr>
              <a:xfrm>
                <a:off x="9228487" y="3558018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HNaN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54" name="圓角矩形 153"/>
              <p:cNvSpPr/>
              <p:nvPr/>
            </p:nvSpPr>
            <p:spPr>
              <a:xfrm>
                <a:off x="2023916" y="4294675"/>
                <a:ext cx="51579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pic>
            <p:nvPicPr>
              <p:cNvPr id="155" name="圖片 1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437" y="4074140"/>
                <a:ext cx="807184" cy="848684"/>
              </a:xfrm>
              <a:prstGeom prst="rect">
                <a:avLst/>
              </a:prstGeom>
            </p:spPr>
          </p:pic>
          <p:sp>
            <p:nvSpPr>
              <p:cNvPr id="156" name="圓角矩形 155"/>
              <p:cNvSpPr/>
              <p:nvPr/>
            </p:nvSpPr>
            <p:spPr>
              <a:xfrm>
                <a:off x="6343452" y="4289857"/>
                <a:ext cx="1244494" cy="5000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任務達成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57" name="圓角矩形 156"/>
              <p:cNvSpPr/>
              <p:nvPr/>
            </p:nvSpPr>
            <p:spPr>
              <a:xfrm>
                <a:off x="7819230" y="4289858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UG*</a:t>
                </a:r>
              </a:p>
            </p:txBody>
          </p:sp>
          <p:sp>
            <p:nvSpPr>
              <p:cNvPr id="158" name="圓角矩形 157"/>
              <p:cNvSpPr/>
              <p:nvPr/>
            </p:nvSpPr>
            <p:spPr>
              <a:xfrm>
                <a:off x="9228487" y="4289858"/>
                <a:ext cx="1199685" cy="500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UG*</a:t>
                </a:r>
              </a:p>
            </p:txBody>
          </p:sp>
          <p:sp>
            <p:nvSpPr>
              <p:cNvPr id="159" name="文字方塊 158"/>
              <p:cNvSpPr txBox="1"/>
              <p:nvPr/>
            </p:nvSpPr>
            <p:spPr>
              <a:xfrm>
                <a:off x="5107920" y="925576"/>
                <a:ext cx="670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RL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60" name="文字方塊 159"/>
              <p:cNvSpPr txBox="1"/>
              <p:nvPr/>
            </p:nvSpPr>
            <p:spPr>
              <a:xfrm>
                <a:off x="3944809" y="918624"/>
                <a:ext cx="866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Round</a:t>
                </a:r>
                <a:endParaRPr 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>
                <a:off x="4042496" y="1367173"/>
                <a:ext cx="51579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1</a:t>
                </a: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>
                <a:off x="4042495" y="2099649"/>
                <a:ext cx="51579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2</a:t>
                </a: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>
                <a:off x="4042495" y="2832124"/>
                <a:ext cx="51579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3</a:t>
                </a: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>
                <a:off x="4042495" y="3558017"/>
                <a:ext cx="51579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4</a:t>
                </a: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>
                <a:off x="4042495" y="4289857"/>
                <a:ext cx="51579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5</a:t>
                </a: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>
                <a:off x="4892164" y="1367173"/>
                <a:ext cx="119968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CNUG0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>
                <a:off x="4892163" y="2099649"/>
                <a:ext cx="119968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</a:t>
                </a:r>
                <a:endPara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>
                <a:off x="4892163" y="2832124"/>
                <a:ext cx="119968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</a:t>
                </a:r>
              </a:p>
            </p:txBody>
          </p:sp>
          <p:sp>
            <p:nvSpPr>
              <p:cNvPr id="169" name="圓角矩形 168"/>
              <p:cNvSpPr/>
              <p:nvPr/>
            </p:nvSpPr>
            <p:spPr>
              <a:xfrm>
                <a:off x="4892163" y="3558017"/>
                <a:ext cx="119968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HNUG*</a:t>
                </a:r>
              </a:p>
            </p:txBody>
          </p:sp>
          <p:sp>
            <p:nvSpPr>
              <p:cNvPr id="170" name="圓角矩形 169"/>
              <p:cNvSpPr/>
              <p:nvPr/>
            </p:nvSpPr>
            <p:spPr>
              <a:xfrm>
                <a:off x="4892163" y="4289857"/>
                <a:ext cx="1199685" cy="50005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C</a:t>
                </a:r>
                <a:r>
                  <a:rPr lang="en-US" altLang="zh-TW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N</a:t>
                </a:r>
                <a:r>
                  <a:rPr lang="en-US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UG*</a:t>
                </a:r>
              </a:p>
            </p:txBody>
          </p:sp>
        </p:grpSp>
        <p:sp>
          <p:nvSpPr>
            <p:cNvPr id="124" name="圓角矩形 123"/>
            <p:cNvSpPr/>
            <p:nvPr/>
          </p:nvSpPr>
          <p:spPr>
            <a:xfrm>
              <a:off x="3642232" y="2090057"/>
              <a:ext cx="2382050" cy="413912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76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群組 119"/>
          <p:cNvGrpSpPr/>
          <p:nvPr/>
        </p:nvGrpSpPr>
        <p:grpSpPr>
          <a:xfrm>
            <a:off x="1029661" y="661724"/>
            <a:ext cx="6078318" cy="1283794"/>
            <a:chOff x="2818116" y="4335942"/>
            <a:chExt cx="6078318" cy="1283794"/>
          </a:xfrm>
        </p:grpSpPr>
        <p:sp>
          <p:nvSpPr>
            <p:cNvPr id="109" name="雲朵形圖說文字 108"/>
            <p:cNvSpPr/>
            <p:nvPr/>
          </p:nvSpPr>
          <p:spPr>
            <a:xfrm>
              <a:off x="2818116" y="4335942"/>
              <a:ext cx="737667" cy="461042"/>
            </a:xfrm>
            <a:prstGeom prst="cloudCallou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2</a:t>
              </a:r>
            </a:p>
          </p:txBody>
        </p:sp>
        <p:sp>
          <p:nvSpPr>
            <p:cNvPr id="110" name="圓角矩形 109"/>
            <p:cNvSpPr/>
            <p:nvPr/>
          </p:nvSpPr>
          <p:spPr>
            <a:xfrm>
              <a:off x="3655675" y="4335942"/>
              <a:ext cx="2597204" cy="40725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文字前處理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318098" y="4788739"/>
              <a:ext cx="55783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應用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自然語言處理套件 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Jieba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給對話句子做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斷詞</a:t>
              </a:r>
              <a:endParaRPr lang="en-US" altLang="zh-TW" sz="1600" b="1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過濾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停用詞</a:t>
              </a:r>
              <a:r>
                <a:rPr lang="en-US" altLang="zh-TW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出現頻率多但重要性低的詞彙</a:t>
              </a:r>
              <a:r>
                <a:rPr lang="en-US" altLang="zh-TW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去除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標點符號</a:t>
              </a:r>
              <a:endParaRPr lang="en-US" altLang="zh-TW" sz="1600" b="1" u="sng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206" name="圓角矩形 205"/>
          <p:cNvSpPr/>
          <p:nvPr/>
        </p:nvSpPr>
        <p:spPr>
          <a:xfrm>
            <a:off x="1774318" y="2056170"/>
            <a:ext cx="9282313" cy="11372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您好</a:t>
            </a:r>
            <a:r>
              <a:rPr lang="en-US" altLang="zh-CN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您反映的情况我们已认真记录</a:t>
            </a:r>
            <a:r>
              <a:rPr lang="en-US" altLang="zh-CN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会及时向相关部门反馈</a:t>
            </a:r>
            <a:r>
              <a:rPr lang="en-US" altLang="zh-CN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敬请等待</a:t>
            </a:r>
            <a:r>
              <a:rPr lang="en-US" altLang="zh-CN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呵呵</a:t>
            </a:r>
            <a:r>
              <a:rPr lang="en-US" altLang="zh-CN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</a:rPr>
              <a:t>；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1774318" y="3324600"/>
            <a:ext cx="9282313" cy="11756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您好</a:t>
            </a:r>
            <a:r>
              <a:rPr lang="en-US" altLang="zh-CN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您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反映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情况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我们已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认真记录</a:t>
            </a:r>
            <a:r>
              <a:rPr lang="en-US" altLang="zh-CN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会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及时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相关部门反馈</a:t>
            </a:r>
            <a:r>
              <a:rPr lang="en-US" altLang="zh-CN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敬请等待</a:t>
            </a:r>
            <a:r>
              <a:rPr lang="en-US" altLang="zh-CN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CN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呵呵</a:t>
            </a:r>
            <a:r>
              <a:rPr lang="en-US" altLang="zh-CN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CN" altLang="en-US" sz="2000" dirty="0">
                <a:solidFill>
                  <a:srgbClr val="E636D9"/>
                </a:solidFill>
              </a:rPr>
              <a:t>；</a:t>
            </a:r>
            <a:endParaRPr lang="en-US" sz="2000" dirty="0">
              <a:solidFill>
                <a:srgbClr val="E636D9"/>
              </a:solidFill>
            </a:endParaRPr>
          </a:p>
        </p:txBody>
      </p:sp>
      <p:sp>
        <p:nvSpPr>
          <p:cNvPr id="208" name="圓角矩形 207"/>
          <p:cNvSpPr/>
          <p:nvPr/>
        </p:nvSpPr>
        <p:spPr>
          <a:xfrm>
            <a:off x="1777983" y="4615349"/>
            <a:ext cx="9282313" cy="117565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您好</a:t>
            </a:r>
            <a:r>
              <a:rPr lang="zh-TW" altLang="en-US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反映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情况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认真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记录</a:t>
            </a:r>
            <a:r>
              <a:rPr lang="zh-TW" altLang="en-US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相关部门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反馈</a:t>
            </a:r>
            <a:r>
              <a:rPr lang="zh-TW" altLang="en-US" sz="2000" dirty="0">
                <a:solidFill>
                  <a:srgbClr val="E636D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敬请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endParaRPr lang="en-US" sz="2000" dirty="0">
              <a:solidFill>
                <a:srgbClr val="E636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3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群組 120"/>
          <p:cNvGrpSpPr/>
          <p:nvPr/>
        </p:nvGrpSpPr>
        <p:grpSpPr>
          <a:xfrm>
            <a:off x="1028370" y="676963"/>
            <a:ext cx="7458520" cy="1029327"/>
            <a:chOff x="7397083" y="4769702"/>
            <a:chExt cx="7458520" cy="1029327"/>
          </a:xfrm>
        </p:grpSpPr>
        <p:sp>
          <p:nvSpPr>
            <p:cNvPr id="116" name="雲朵形圖說文字 115"/>
            <p:cNvSpPr/>
            <p:nvPr/>
          </p:nvSpPr>
          <p:spPr>
            <a:xfrm>
              <a:off x="7397083" y="4769702"/>
              <a:ext cx="737667" cy="461042"/>
            </a:xfrm>
            <a:prstGeom prst="cloudCallou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3</a:t>
              </a:r>
              <a:endParaRPr 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8234642" y="4769702"/>
              <a:ext cx="2597204" cy="407254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標籤前處理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897065" y="5214254"/>
              <a:ext cx="695853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依據對話發送者，標籤可被分為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顧客標籤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(4)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與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客服標籤</a:t>
              </a:r>
              <a:r>
                <a:rPr lang="en-US" altLang="zh-TW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(3)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。</a:t>
              </a:r>
              <a:endParaRPr lang="en-US" altLang="zh-TW" sz="1600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將類別標籤計算為 </a:t>
              </a:r>
              <a:r>
                <a:rPr lang="zh-TW" altLang="en-US" sz="1600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機率分布 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各標籤欄位為在該輪次對話的</a:t>
              </a:r>
              <a:r>
                <a:rPr lang="zh-TW" altLang="en-US" sz="1600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分布比例</a:t>
              </a:r>
              <a:r>
                <a:rPr lang="zh-TW" altLang="en-US" sz="16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。 </a:t>
              </a:r>
              <a:endParaRPr lang="en-US" altLang="zh-TW" sz="1600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281" name="群組 280"/>
          <p:cNvGrpSpPr/>
          <p:nvPr/>
        </p:nvGrpSpPr>
        <p:grpSpPr>
          <a:xfrm>
            <a:off x="5854170" y="2020256"/>
            <a:ext cx="3272830" cy="4525403"/>
            <a:chOff x="6205591" y="554575"/>
            <a:chExt cx="3848365" cy="5682979"/>
          </a:xfrm>
        </p:grpSpPr>
        <p:grpSp>
          <p:nvGrpSpPr>
            <p:cNvPr id="282" name="群組 281"/>
            <p:cNvGrpSpPr/>
            <p:nvPr/>
          </p:nvGrpSpPr>
          <p:grpSpPr>
            <a:xfrm>
              <a:off x="6205591" y="554575"/>
              <a:ext cx="3848365" cy="2756981"/>
              <a:chOff x="6013482" y="436098"/>
              <a:chExt cx="3848365" cy="2756981"/>
            </a:xfrm>
          </p:grpSpPr>
          <p:grpSp>
            <p:nvGrpSpPr>
              <p:cNvPr id="295" name="群組 294"/>
              <p:cNvGrpSpPr/>
              <p:nvPr/>
            </p:nvGrpSpPr>
            <p:grpSpPr>
              <a:xfrm>
                <a:off x="6424663" y="436098"/>
                <a:ext cx="216131" cy="2364639"/>
                <a:chOff x="6424663" y="872045"/>
                <a:chExt cx="216131" cy="1928692"/>
              </a:xfrm>
            </p:grpSpPr>
            <p:cxnSp>
              <p:nvCxnSpPr>
                <p:cNvPr id="304" name="直線單箭頭接點 303"/>
                <p:cNvCxnSpPr/>
                <p:nvPr/>
              </p:nvCxnSpPr>
              <p:spPr>
                <a:xfrm flipV="1">
                  <a:off x="6532729" y="872045"/>
                  <a:ext cx="0" cy="192869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線接點 304"/>
                <p:cNvCxnSpPr/>
                <p:nvPr/>
              </p:nvCxnSpPr>
              <p:spPr>
                <a:xfrm>
                  <a:off x="6424663" y="1094252"/>
                  <a:ext cx="21613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線接點 305"/>
                <p:cNvCxnSpPr/>
                <p:nvPr/>
              </p:nvCxnSpPr>
              <p:spPr>
                <a:xfrm>
                  <a:off x="6424663" y="1907635"/>
                  <a:ext cx="21613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文字方塊 295"/>
              <p:cNvSpPr txBox="1"/>
              <p:nvPr/>
            </p:nvSpPr>
            <p:spPr>
              <a:xfrm>
                <a:off x="6795538" y="2883876"/>
                <a:ext cx="3066309" cy="309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  C</a:t>
                </a:r>
                <a:r>
                  <a:rPr lang="en-US" altLang="zh-TW" sz="1000" dirty="0"/>
                  <a:t>N</a:t>
                </a:r>
                <a:r>
                  <a:rPr lang="en-US" sz="1000" dirty="0"/>
                  <a:t>UG0</a:t>
                </a:r>
                <a:r>
                  <a:rPr lang="zh-TW" altLang="en-US" sz="1000" dirty="0"/>
                  <a:t>   </a:t>
                </a:r>
                <a:r>
                  <a:rPr lang="en-US" altLang="zh-TW" sz="1000" dirty="0"/>
                  <a:t>CNUG</a:t>
                </a:r>
                <a:r>
                  <a:rPr lang="zh-TW" altLang="en-US" sz="1000" dirty="0"/>
                  <a:t>   </a:t>
                </a:r>
                <a:r>
                  <a:rPr lang="en-US" altLang="zh-TW" sz="1000" dirty="0"/>
                  <a:t>CNUG</a:t>
                </a:r>
                <a:r>
                  <a:rPr lang="zh-TW" altLang="en-US" sz="1000" dirty="0"/>
                  <a:t>*   </a:t>
                </a:r>
                <a:r>
                  <a:rPr lang="en-US" altLang="zh-TW" sz="1000" dirty="0" err="1"/>
                  <a:t>CNaN</a:t>
                </a:r>
                <a:r>
                  <a:rPr lang="zh-TW" altLang="en-US" sz="1000" dirty="0"/>
                  <a:t>              </a:t>
                </a:r>
                <a:endParaRPr lang="en-US" sz="1000" dirty="0"/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6102941" y="554643"/>
                <a:ext cx="394363" cy="32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298" name="文字方塊 297"/>
              <p:cNvSpPr txBox="1"/>
              <p:nvPr/>
            </p:nvSpPr>
            <p:spPr>
              <a:xfrm>
                <a:off x="6013482" y="1551877"/>
                <a:ext cx="465214" cy="32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0.5</a:t>
                </a: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6932607" y="2749506"/>
                <a:ext cx="621876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7554483" y="1551877"/>
                <a:ext cx="621876" cy="12433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8176359" y="2683897"/>
                <a:ext cx="621876" cy="1113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8798235" y="2379057"/>
                <a:ext cx="621876" cy="4161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直線單箭頭接點 302"/>
              <p:cNvCxnSpPr/>
              <p:nvPr/>
            </p:nvCxnSpPr>
            <p:spPr>
              <a:xfrm>
                <a:off x="6532729" y="2800737"/>
                <a:ext cx="332911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群組 282"/>
            <p:cNvGrpSpPr/>
            <p:nvPr/>
          </p:nvGrpSpPr>
          <p:grpSpPr>
            <a:xfrm>
              <a:off x="6222039" y="3470910"/>
              <a:ext cx="3079243" cy="2766644"/>
              <a:chOff x="6013482" y="3384122"/>
              <a:chExt cx="3079243" cy="276664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6424663" y="3384122"/>
                <a:ext cx="216131" cy="2364639"/>
                <a:chOff x="6424663" y="872045"/>
                <a:chExt cx="216131" cy="1928692"/>
              </a:xfrm>
            </p:grpSpPr>
            <p:cxnSp>
              <p:nvCxnSpPr>
                <p:cNvPr id="292" name="直線單箭頭接點 291"/>
                <p:cNvCxnSpPr/>
                <p:nvPr/>
              </p:nvCxnSpPr>
              <p:spPr>
                <a:xfrm flipV="1">
                  <a:off x="6532729" y="872045"/>
                  <a:ext cx="0" cy="192869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線接點 292"/>
                <p:cNvCxnSpPr/>
                <p:nvPr/>
              </p:nvCxnSpPr>
              <p:spPr>
                <a:xfrm>
                  <a:off x="6424663" y="1094252"/>
                  <a:ext cx="21613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接點 293"/>
                <p:cNvCxnSpPr/>
                <p:nvPr/>
              </p:nvCxnSpPr>
              <p:spPr>
                <a:xfrm>
                  <a:off x="6424663" y="1907635"/>
                  <a:ext cx="21613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文字方塊 284"/>
              <p:cNvSpPr txBox="1"/>
              <p:nvPr/>
            </p:nvSpPr>
            <p:spPr>
              <a:xfrm>
                <a:off x="6795538" y="5831900"/>
                <a:ext cx="2146161" cy="31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00" dirty="0"/>
                  <a:t>   </a:t>
                </a:r>
                <a:r>
                  <a:rPr lang="en-US" altLang="zh-TW" sz="1000" dirty="0"/>
                  <a:t>HNUG</a:t>
                </a:r>
                <a:r>
                  <a:rPr lang="zh-TW" altLang="en-US" sz="1000" dirty="0"/>
                  <a:t>    </a:t>
                </a:r>
                <a:r>
                  <a:rPr lang="en-US" altLang="zh-TW" sz="1000" dirty="0"/>
                  <a:t>HNUG</a:t>
                </a:r>
                <a:r>
                  <a:rPr lang="zh-TW" altLang="en-US" sz="1000" dirty="0"/>
                  <a:t>*   </a:t>
                </a:r>
                <a:r>
                  <a:rPr lang="en-US" altLang="zh-TW" sz="1000" dirty="0" err="1"/>
                  <a:t>HNaN</a:t>
                </a:r>
                <a:r>
                  <a:rPr lang="zh-TW" altLang="en-US" sz="1000" dirty="0"/>
                  <a:t>              </a:t>
                </a:r>
                <a:endParaRPr lang="en-US" sz="1000" dirty="0"/>
              </a:p>
            </p:txBody>
          </p:sp>
          <p:sp>
            <p:nvSpPr>
              <p:cNvPr id="286" name="文字方塊 285"/>
              <p:cNvSpPr txBox="1"/>
              <p:nvPr/>
            </p:nvSpPr>
            <p:spPr>
              <a:xfrm>
                <a:off x="6102941" y="3502667"/>
                <a:ext cx="394363" cy="32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287" name="文字方塊 286"/>
              <p:cNvSpPr txBox="1"/>
              <p:nvPr/>
            </p:nvSpPr>
            <p:spPr>
              <a:xfrm>
                <a:off x="6013482" y="4499901"/>
                <a:ext cx="465214" cy="32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0.5</a:t>
                </a: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6932607" y="4353514"/>
                <a:ext cx="621876" cy="1389735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7554483" y="5631921"/>
                <a:ext cx="621876" cy="11132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8176359" y="5383109"/>
                <a:ext cx="621876" cy="36013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直線單箭頭接點 290"/>
              <p:cNvCxnSpPr/>
              <p:nvPr/>
            </p:nvCxnSpPr>
            <p:spPr>
              <a:xfrm>
                <a:off x="6532729" y="5748761"/>
                <a:ext cx="255999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" name="群組 306"/>
          <p:cNvGrpSpPr/>
          <p:nvPr/>
        </p:nvGrpSpPr>
        <p:grpSpPr>
          <a:xfrm>
            <a:off x="5383265" y="2776459"/>
            <a:ext cx="338111" cy="2566641"/>
            <a:chOff x="5795477" y="1703623"/>
            <a:chExt cx="310418" cy="2470505"/>
          </a:xfrm>
        </p:grpSpPr>
        <p:sp>
          <p:nvSpPr>
            <p:cNvPr id="308" name="向右箭號 307"/>
            <p:cNvSpPr/>
            <p:nvPr/>
          </p:nvSpPr>
          <p:spPr>
            <a:xfrm>
              <a:off x="5795478" y="1703623"/>
              <a:ext cx="310417" cy="241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向右箭號 308"/>
            <p:cNvSpPr/>
            <p:nvPr/>
          </p:nvSpPr>
          <p:spPr>
            <a:xfrm>
              <a:off x="5795477" y="3932891"/>
              <a:ext cx="310417" cy="241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群組 309"/>
          <p:cNvGrpSpPr/>
          <p:nvPr/>
        </p:nvGrpSpPr>
        <p:grpSpPr>
          <a:xfrm>
            <a:off x="1934864" y="2184321"/>
            <a:ext cx="2877287" cy="4299139"/>
            <a:chOff x="1913198" y="729038"/>
            <a:chExt cx="3607049" cy="5455581"/>
          </a:xfrm>
        </p:grpSpPr>
        <p:grpSp>
          <p:nvGrpSpPr>
            <p:cNvPr id="311" name="群組 310"/>
            <p:cNvGrpSpPr/>
            <p:nvPr/>
          </p:nvGrpSpPr>
          <p:grpSpPr>
            <a:xfrm>
              <a:off x="1913198" y="729038"/>
              <a:ext cx="3605495" cy="2082375"/>
              <a:chOff x="676195" y="607036"/>
              <a:chExt cx="3605495" cy="2082375"/>
            </a:xfrm>
          </p:grpSpPr>
          <p:sp>
            <p:nvSpPr>
              <p:cNvPr id="334" name="圓角矩形 333"/>
              <p:cNvSpPr/>
              <p:nvPr/>
            </p:nvSpPr>
            <p:spPr>
              <a:xfrm>
                <a:off x="676195" y="60703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35" name="圓角矩形 334"/>
              <p:cNvSpPr/>
              <p:nvPr/>
            </p:nvSpPr>
            <p:spPr>
              <a:xfrm>
                <a:off x="1590247" y="607037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36" name="圓角矩形 335"/>
              <p:cNvSpPr/>
              <p:nvPr/>
            </p:nvSpPr>
            <p:spPr>
              <a:xfrm>
                <a:off x="2504300" y="2313075"/>
                <a:ext cx="861655" cy="37633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CNUG0</a:t>
                </a:r>
              </a:p>
            </p:txBody>
          </p:sp>
          <p:sp>
            <p:nvSpPr>
              <p:cNvPr id="337" name="圓角矩形 336"/>
              <p:cNvSpPr/>
              <p:nvPr/>
            </p:nvSpPr>
            <p:spPr>
              <a:xfrm>
                <a:off x="676195" y="188656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400" dirty="0"/>
              </a:p>
            </p:txBody>
          </p:sp>
          <p:sp>
            <p:nvSpPr>
              <p:cNvPr id="338" name="圓角矩形 337"/>
              <p:cNvSpPr/>
              <p:nvPr/>
            </p:nvSpPr>
            <p:spPr>
              <a:xfrm>
                <a:off x="1590247" y="188656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200" dirty="0"/>
              </a:p>
            </p:txBody>
          </p:sp>
          <p:sp>
            <p:nvSpPr>
              <p:cNvPr id="339" name="圓角矩形 338"/>
              <p:cNvSpPr/>
              <p:nvPr/>
            </p:nvSpPr>
            <p:spPr>
              <a:xfrm>
                <a:off x="676195" y="231307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CNUG*</a:t>
                </a:r>
              </a:p>
            </p:txBody>
          </p:sp>
          <p:sp>
            <p:nvSpPr>
              <p:cNvPr id="340" name="圓角矩形 339"/>
              <p:cNvSpPr/>
              <p:nvPr/>
            </p:nvSpPr>
            <p:spPr>
              <a:xfrm>
                <a:off x="2504300" y="607037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1" name="圓角矩形 340"/>
              <p:cNvSpPr/>
              <p:nvPr/>
            </p:nvSpPr>
            <p:spPr>
              <a:xfrm>
                <a:off x="3418352" y="60703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2" name="圓角矩形 341"/>
              <p:cNvSpPr/>
              <p:nvPr/>
            </p:nvSpPr>
            <p:spPr>
              <a:xfrm>
                <a:off x="676195" y="103354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3" name="圓角矩形 342"/>
              <p:cNvSpPr/>
              <p:nvPr/>
            </p:nvSpPr>
            <p:spPr>
              <a:xfrm>
                <a:off x="1590247" y="10335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4" name="圓角矩形 343"/>
              <p:cNvSpPr/>
              <p:nvPr/>
            </p:nvSpPr>
            <p:spPr>
              <a:xfrm>
                <a:off x="2504300" y="10335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5" name="圓角矩形 344"/>
              <p:cNvSpPr/>
              <p:nvPr/>
            </p:nvSpPr>
            <p:spPr>
              <a:xfrm>
                <a:off x="3418352" y="1033544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6" name="圓角矩形 345"/>
              <p:cNvSpPr/>
              <p:nvPr/>
            </p:nvSpPr>
            <p:spPr>
              <a:xfrm>
                <a:off x="676195" y="146005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7" name="圓角矩形 346"/>
              <p:cNvSpPr/>
              <p:nvPr/>
            </p:nvSpPr>
            <p:spPr>
              <a:xfrm>
                <a:off x="1590247" y="146005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CNUG</a:t>
                </a:r>
                <a:endParaRPr lang="en-US" sz="1400" dirty="0"/>
              </a:p>
            </p:txBody>
          </p:sp>
          <p:sp>
            <p:nvSpPr>
              <p:cNvPr id="348" name="圓角矩形 347"/>
              <p:cNvSpPr/>
              <p:nvPr/>
            </p:nvSpPr>
            <p:spPr>
              <a:xfrm>
                <a:off x="2505983" y="147271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400" dirty="0"/>
              </a:p>
            </p:txBody>
          </p:sp>
          <p:sp>
            <p:nvSpPr>
              <p:cNvPr id="349" name="圓角矩形 348"/>
              <p:cNvSpPr/>
              <p:nvPr/>
            </p:nvSpPr>
            <p:spPr>
              <a:xfrm>
                <a:off x="3420035" y="147271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200" dirty="0"/>
              </a:p>
            </p:txBody>
          </p:sp>
          <p:sp>
            <p:nvSpPr>
              <p:cNvPr id="350" name="圓角矩形 349"/>
              <p:cNvSpPr/>
              <p:nvPr/>
            </p:nvSpPr>
            <p:spPr>
              <a:xfrm>
                <a:off x="2504300" y="189922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400" dirty="0"/>
              </a:p>
            </p:txBody>
          </p:sp>
          <p:sp>
            <p:nvSpPr>
              <p:cNvPr id="351" name="圓角矩形 350"/>
              <p:cNvSpPr/>
              <p:nvPr/>
            </p:nvSpPr>
            <p:spPr>
              <a:xfrm>
                <a:off x="3418352" y="189922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CNaN</a:t>
                </a:r>
                <a:endParaRPr lang="en-US" sz="1200" dirty="0"/>
              </a:p>
            </p:txBody>
          </p:sp>
          <p:sp>
            <p:nvSpPr>
              <p:cNvPr id="352" name="圓角矩形 351"/>
              <p:cNvSpPr/>
              <p:nvPr/>
            </p:nvSpPr>
            <p:spPr>
              <a:xfrm>
                <a:off x="1590247" y="231307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CNUG*</a:t>
                </a:r>
              </a:p>
            </p:txBody>
          </p:sp>
        </p:grpSp>
        <p:grpSp>
          <p:nvGrpSpPr>
            <p:cNvPr id="312" name="群組 311"/>
            <p:cNvGrpSpPr/>
            <p:nvPr/>
          </p:nvGrpSpPr>
          <p:grpSpPr>
            <a:xfrm>
              <a:off x="1916435" y="3607095"/>
              <a:ext cx="3603812" cy="2092268"/>
              <a:chOff x="623798" y="3615158"/>
              <a:chExt cx="3603812" cy="2092268"/>
            </a:xfrm>
          </p:grpSpPr>
          <p:sp>
            <p:nvSpPr>
              <p:cNvPr id="315" name="圓角矩形 314"/>
              <p:cNvSpPr/>
              <p:nvPr/>
            </p:nvSpPr>
            <p:spPr>
              <a:xfrm>
                <a:off x="2451902" y="5331091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/>
                  <a:t>H</a:t>
                </a:r>
                <a:r>
                  <a:rPr lang="en-US" sz="1100" dirty="0"/>
                  <a:t>NUG*</a:t>
                </a:r>
              </a:p>
            </p:txBody>
          </p:sp>
          <p:sp>
            <p:nvSpPr>
              <p:cNvPr id="316" name="圓角矩形 315"/>
              <p:cNvSpPr/>
              <p:nvPr/>
            </p:nvSpPr>
            <p:spPr>
              <a:xfrm>
                <a:off x="623798" y="361515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17" name="圓角矩形 316"/>
              <p:cNvSpPr/>
              <p:nvPr/>
            </p:nvSpPr>
            <p:spPr>
              <a:xfrm>
                <a:off x="623798" y="489468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400" dirty="0"/>
              </a:p>
            </p:txBody>
          </p:sp>
          <p:sp>
            <p:nvSpPr>
              <p:cNvPr id="318" name="圓角矩形 317"/>
              <p:cNvSpPr/>
              <p:nvPr/>
            </p:nvSpPr>
            <p:spPr>
              <a:xfrm>
                <a:off x="1537850" y="4894686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200" dirty="0"/>
              </a:p>
            </p:txBody>
          </p:sp>
          <p:sp>
            <p:nvSpPr>
              <p:cNvPr id="319" name="圓角矩形 318"/>
              <p:cNvSpPr/>
              <p:nvPr/>
            </p:nvSpPr>
            <p:spPr>
              <a:xfrm>
                <a:off x="2451903" y="49073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400" dirty="0"/>
              </a:p>
            </p:txBody>
          </p:sp>
          <p:sp>
            <p:nvSpPr>
              <p:cNvPr id="320" name="圓角矩形 319"/>
              <p:cNvSpPr/>
              <p:nvPr/>
            </p:nvSpPr>
            <p:spPr>
              <a:xfrm>
                <a:off x="3365955" y="49073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200" dirty="0"/>
              </a:p>
            </p:txBody>
          </p:sp>
          <p:sp>
            <p:nvSpPr>
              <p:cNvPr id="321" name="圓角矩形 320"/>
              <p:cNvSpPr/>
              <p:nvPr/>
            </p:nvSpPr>
            <p:spPr>
              <a:xfrm>
                <a:off x="1537850" y="361515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2" name="圓角矩形 321"/>
              <p:cNvSpPr/>
              <p:nvPr/>
            </p:nvSpPr>
            <p:spPr>
              <a:xfrm>
                <a:off x="2451903" y="361515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3" name="圓角矩形 322"/>
              <p:cNvSpPr/>
              <p:nvPr/>
            </p:nvSpPr>
            <p:spPr>
              <a:xfrm>
                <a:off x="3365955" y="361515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4" name="圓角矩形 323"/>
              <p:cNvSpPr/>
              <p:nvPr/>
            </p:nvSpPr>
            <p:spPr>
              <a:xfrm>
                <a:off x="623798" y="40510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5" name="圓角矩形 324"/>
              <p:cNvSpPr/>
              <p:nvPr/>
            </p:nvSpPr>
            <p:spPr>
              <a:xfrm>
                <a:off x="1537850" y="40510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6" name="圓角矩形 325"/>
              <p:cNvSpPr/>
              <p:nvPr/>
            </p:nvSpPr>
            <p:spPr>
              <a:xfrm>
                <a:off x="2451903" y="40510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7" name="圓角矩形 326"/>
              <p:cNvSpPr/>
              <p:nvPr/>
            </p:nvSpPr>
            <p:spPr>
              <a:xfrm>
                <a:off x="3365955" y="405104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8" name="圓角矩形 327"/>
              <p:cNvSpPr/>
              <p:nvPr/>
            </p:nvSpPr>
            <p:spPr>
              <a:xfrm>
                <a:off x="623798" y="447755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29" name="圓角矩形 328"/>
              <p:cNvSpPr/>
              <p:nvPr/>
            </p:nvSpPr>
            <p:spPr>
              <a:xfrm>
                <a:off x="1537850" y="447755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30" name="圓角矩形 329"/>
              <p:cNvSpPr/>
              <p:nvPr/>
            </p:nvSpPr>
            <p:spPr>
              <a:xfrm>
                <a:off x="2451903" y="448083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31" name="圓角矩形 330"/>
              <p:cNvSpPr/>
              <p:nvPr/>
            </p:nvSpPr>
            <p:spPr>
              <a:xfrm>
                <a:off x="3365955" y="4480838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HNUG</a:t>
                </a:r>
                <a:endParaRPr lang="en-US" sz="1400" dirty="0"/>
              </a:p>
            </p:txBody>
          </p:sp>
          <p:sp>
            <p:nvSpPr>
              <p:cNvPr id="332" name="圓角矩形 331"/>
              <p:cNvSpPr/>
              <p:nvPr/>
            </p:nvSpPr>
            <p:spPr>
              <a:xfrm>
                <a:off x="623798" y="532119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400" dirty="0"/>
              </a:p>
            </p:txBody>
          </p:sp>
          <p:sp>
            <p:nvSpPr>
              <p:cNvPr id="333" name="圓角矩形 332"/>
              <p:cNvSpPr/>
              <p:nvPr/>
            </p:nvSpPr>
            <p:spPr>
              <a:xfrm>
                <a:off x="1537850" y="5321195"/>
                <a:ext cx="861655" cy="376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HNaN</a:t>
                </a:r>
                <a:endParaRPr lang="en-US" sz="1200" dirty="0"/>
              </a:p>
            </p:txBody>
          </p:sp>
        </p:grpSp>
        <p:sp>
          <p:nvSpPr>
            <p:cNvPr id="313" name="文字方塊 312"/>
            <p:cNvSpPr txBox="1"/>
            <p:nvPr/>
          </p:nvSpPr>
          <p:spPr>
            <a:xfrm>
              <a:off x="3326268" y="2913701"/>
              <a:ext cx="1133065" cy="39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顧客標籤</a:t>
              </a:r>
              <a:endPara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4" name="文字方塊 313"/>
            <p:cNvSpPr txBox="1"/>
            <p:nvPr/>
          </p:nvSpPr>
          <p:spPr>
            <a:xfrm>
              <a:off x="3339093" y="5794052"/>
              <a:ext cx="1263866" cy="39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客服標籤</a:t>
              </a:r>
              <a:endPara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5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9889" y="279631"/>
            <a:ext cx="11705104" cy="461042"/>
            <a:chOff x="1029661" y="661395"/>
            <a:chExt cx="11705104" cy="461042"/>
          </a:xfrm>
        </p:grpSpPr>
        <p:sp>
          <p:nvSpPr>
            <p:cNvPr id="5" name="矩形 4"/>
            <p:cNvSpPr/>
            <p:nvPr/>
          </p:nvSpPr>
          <p:spPr>
            <a:xfrm>
              <a:off x="3445357" y="686568"/>
              <a:ext cx="92894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機器學習模型只能判讀數字型態格式，因此我們需要將標籤以外的類別資料先進行 </a:t>
              </a:r>
              <a:r>
                <a:rPr lang="zh-TW" altLang="en-US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編碼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。</a:t>
              </a:r>
              <a:endParaRPr lang="en-US" altLang="zh-TW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6" name="雲朵形圖說文字 5"/>
            <p:cNvSpPr/>
            <p:nvPr/>
          </p:nvSpPr>
          <p:spPr>
            <a:xfrm>
              <a:off x="1029661" y="661395"/>
              <a:ext cx="737667" cy="46104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4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867220" y="661395"/>
              <a:ext cx="1578137" cy="4072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特徵編碼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59889" y="993746"/>
            <a:ext cx="8871184" cy="1938370"/>
            <a:chOff x="1698692" y="2491316"/>
            <a:chExt cx="8871184" cy="1938370"/>
          </a:xfrm>
        </p:grpSpPr>
        <p:sp>
          <p:nvSpPr>
            <p:cNvPr id="9" name="雲朵形圖說文字 8"/>
            <p:cNvSpPr/>
            <p:nvPr/>
          </p:nvSpPr>
          <p:spPr>
            <a:xfrm>
              <a:off x="1698692" y="2491316"/>
              <a:ext cx="737667" cy="461042"/>
            </a:xfrm>
            <a:prstGeom prst="cloudCallou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5</a:t>
              </a:r>
              <a:endParaRPr 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536251" y="2491316"/>
              <a:ext cx="1578137" cy="40725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訓練模型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98674" y="2952358"/>
              <a:ext cx="837120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由於 </a:t>
              </a:r>
              <a:r>
                <a:rPr lang="zh-TW" altLang="en-US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顧客與客服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的標籤類型不同，所以我們先將資料依據發送者切為兩個子集。</a:t>
              </a:r>
              <a:endParaRPr lang="en-US" altLang="zh-TW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分別對 </a:t>
              </a:r>
              <a:r>
                <a:rPr lang="zh-TW" altLang="en-US" b="1" u="sng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顧客與客服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子集訓練模型</a:t>
              </a:r>
              <a:endParaRPr lang="en-US" altLang="zh-TW" b="1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我們應用 </a:t>
              </a:r>
              <a:r>
                <a:rPr lang="en-US" altLang="zh-TW" b="1" dirty="0" err="1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Keras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</a:t>
              </a:r>
              <a:r>
                <a:rPr lang="en-US" altLang="zh-TW" b="1" dirty="0" err="1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textCNN</a:t>
              </a:r>
              <a:r>
                <a:rPr lang="zh-TW" altLang="en-US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與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</a:t>
              </a:r>
              <a:r>
                <a:rPr lang="en-US" altLang="zh-TW" b="1" dirty="0" err="1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lstm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方法來訓練，模型細節 </a:t>
              </a:r>
              <a:r>
                <a:rPr lang="en-US" altLang="zh-TW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b="1" dirty="0" err="1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Loss_function</a:t>
              </a:r>
              <a:r>
                <a:rPr lang="en-US" altLang="zh-TW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: customized KLD algorithm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b="1" dirty="0" err="1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Batch_size</a:t>
              </a:r>
              <a:r>
                <a:rPr lang="en-US" altLang="zh-TW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: 64 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； </a:t>
              </a:r>
              <a:r>
                <a:rPr lang="en-US" altLang="zh-TW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Epoch: 100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； </a:t>
              </a:r>
              <a:r>
                <a:rPr lang="en-US" altLang="zh-TW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Validation: 0.2</a:t>
              </a:r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6621087" y="3667225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dNN_01</a:t>
            </a:r>
          </a:p>
        </p:txBody>
      </p:sp>
      <p:sp>
        <p:nvSpPr>
          <p:cNvPr id="13" name="向右箭號 12"/>
          <p:cNvSpPr/>
          <p:nvPr/>
        </p:nvSpPr>
        <p:spPr>
          <a:xfrm flipV="1">
            <a:off x="6141355" y="3885594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908358" y="3011241"/>
            <a:ext cx="4057707" cy="1731441"/>
            <a:chOff x="323922" y="2266973"/>
            <a:chExt cx="4057707" cy="1731441"/>
          </a:xfrm>
        </p:grpSpPr>
        <p:grpSp>
          <p:nvGrpSpPr>
            <p:cNvPr id="15" name="群組 14"/>
            <p:cNvGrpSpPr/>
            <p:nvPr/>
          </p:nvGrpSpPr>
          <p:grpSpPr>
            <a:xfrm>
              <a:off x="338020" y="2266973"/>
              <a:ext cx="4043609" cy="1731441"/>
              <a:chOff x="2000547" y="2301547"/>
              <a:chExt cx="4043609" cy="1731441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CB848B75-D24E-43F0-AA42-3A947D37315B}"/>
                  </a:ext>
                </a:extLst>
              </p:cNvPr>
              <p:cNvGrpSpPr/>
              <p:nvPr/>
            </p:nvGrpSpPr>
            <p:grpSpPr>
              <a:xfrm>
                <a:off x="2000547" y="2574433"/>
                <a:ext cx="4043608" cy="1458555"/>
                <a:chOff x="2231136" y="2450457"/>
                <a:chExt cx="2752703" cy="1458555"/>
              </a:xfrm>
            </p:grpSpPr>
            <p:sp>
              <p:nvSpPr>
                <p:cNvPr id="20" name="矩形: 圓角 2">
                  <a:extLst>
                    <a:ext uri="{FF2B5EF4-FFF2-40B4-BE49-F238E27FC236}">
                      <a16:creationId xmlns:a16="http://schemas.microsoft.com/office/drawing/2014/main" id="{0754DE5A-001C-4ECD-812C-2C6A1C2F7B4B}"/>
                    </a:ext>
                  </a:extLst>
                </p:cNvPr>
                <p:cNvSpPr/>
                <p:nvPr/>
              </p:nvSpPr>
              <p:spPr>
                <a:xfrm>
                  <a:off x="2231136" y="2450457"/>
                  <a:ext cx="2752703" cy="14585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: 圓角 9">
                  <a:extLst>
                    <a:ext uri="{FF2B5EF4-FFF2-40B4-BE49-F238E27FC236}">
                      <a16:creationId xmlns:a16="http://schemas.microsoft.com/office/drawing/2014/main" id="{CEBBD89C-A97D-4137-8D04-77A3F6D81D45}"/>
                    </a:ext>
                  </a:extLst>
                </p:cNvPr>
                <p:cNvSpPr/>
                <p:nvPr/>
              </p:nvSpPr>
              <p:spPr>
                <a:xfrm>
                  <a:off x="2416627" y="2547257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22" name="矩形: 圓角 11">
                  <a:extLst>
                    <a:ext uri="{FF2B5EF4-FFF2-40B4-BE49-F238E27FC236}">
                      <a16:creationId xmlns:a16="http://schemas.microsoft.com/office/drawing/2014/main" id="{2FB16867-2B93-46D5-B0F7-20018B6ECCF5}"/>
                    </a:ext>
                  </a:extLst>
                </p:cNvPr>
                <p:cNvSpPr/>
                <p:nvPr/>
              </p:nvSpPr>
              <p:spPr>
                <a:xfrm>
                  <a:off x="2416627" y="3069032"/>
                  <a:ext cx="970630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23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47060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0.85</a:t>
                  </a:r>
                  <a:endParaRPr lang="zh-TW" altLang="en-US" sz="900" dirty="0"/>
                </a:p>
              </p:txBody>
            </p:sp>
            <p:sp>
              <p:nvSpPr>
                <p:cNvPr id="24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47060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6B82BDF7-7135-42DD-B201-E221D47D4A08}"/>
                    </a:ext>
                  </a:extLst>
                </p:cNvPr>
                <p:cNvGrpSpPr/>
                <p:nvPr/>
              </p:nvGrpSpPr>
              <p:grpSpPr>
                <a:xfrm>
                  <a:off x="3552159" y="3537049"/>
                  <a:ext cx="44728" cy="311022"/>
                  <a:chOff x="7133548" y="2033396"/>
                  <a:chExt cx="44728" cy="311022"/>
                </a:xfrm>
              </p:grpSpPr>
              <p:sp>
                <p:nvSpPr>
                  <p:cNvPr id="32" name="橢圓 31">
                    <a:extLst>
                      <a:ext uri="{FF2B5EF4-FFF2-40B4-BE49-F238E27FC236}">
                        <a16:creationId xmlns:a16="http://schemas.microsoft.com/office/drawing/2014/main" id="{BA3A3180-05E2-4A21-97C2-3571D981213F}"/>
                      </a:ext>
                    </a:extLst>
                  </p:cNvPr>
                  <p:cNvSpPr/>
                  <p:nvPr/>
                </p:nvSpPr>
                <p:spPr>
                  <a:xfrm>
                    <a:off x="7133549" y="2033396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>
                    <a:extLst>
                      <a:ext uri="{FF2B5EF4-FFF2-40B4-BE49-F238E27FC236}">
                        <a16:creationId xmlns:a16="http://schemas.microsoft.com/office/drawing/2014/main" id="{0EDAF80A-3AAB-49CE-9586-41274939C343}"/>
                      </a:ext>
                    </a:extLst>
                  </p:cNvPr>
                  <p:cNvSpPr/>
                  <p:nvPr/>
                </p:nvSpPr>
                <p:spPr>
                  <a:xfrm>
                    <a:off x="7133548" y="2154947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4" name="橢圓 33">
                    <a:extLst>
                      <a:ext uri="{FF2B5EF4-FFF2-40B4-BE49-F238E27FC236}">
                        <a16:creationId xmlns:a16="http://schemas.microsoft.com/office/drawing/2014/main" id="{7B2BF493-3757-4AEE-B5D6-8FE9EFA17B71}"/>
                      </a:ext>
                    </a:extLst>
                  </p:cNvPr>
                  <p:cNvSpPr/>
                  <p:nvPr/>
                </p:nvSpPr>
                <p:spPr>
                  <a:xfrm>
                    <a:off x="7133548" y="2277278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6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83031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sp>
              <p:nvSpPr>
                <p:cNvPr id="27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83031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0.7</a:t>
                  </a:r>
                  <a:endParaRPr lang="zh-TW" altLang="en-US" sz="900" dirty="0"/>
                </a:p>
              </p:txBody>
            </p:sp>
            <p:sp>
              <p:nvSpPr>
                <p:cNvPr id="28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1969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0.15</a:t>
                  </a:r>
                  <a:endParaRPr lang="zh-TW" altLang="en-US" sz="900" dirty="0"/>
                </a:p>
              </p:txBody>
            </p:sp>
            <p:sp>
              <p:nvSpPr>
                <p:cNvPr id="29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19696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0.2</a:t>
                  </a:r>
                  <a:endParaRPr lang="zh-TW" altLang="en-US" sz="900" dirty="0"/>
                </a:p>
              </p:txBody>
            </p:sp>
            <p:sp>
              <p:nvSpPr>
                <p:cNvPr id="30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55667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sp>
              <p:nvSpPr>
                <p:cNvPr id="3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55667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0.1</a:t>
                  </a:r>
                  <a:endParaRPr lang="zh-TW" altLang="en-US" sz="900" dirty="0"/>
                </a:p>
              </p:txBody>
            </p:sp>
          </p:grpSp>
          <p:sp>
            <p:nvSpPr>
              <p:cNvPr id="19" name="文字方塊 18"/>
              <p:cNvSpPr txBox="1"/>
              <p:nvPr/>
            </p:nvSpPr>
            <p:spPr>
              <a:xfrm>
                <a:off x="3777848" y="2301547"/>
                <a:ext cx="2266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CNUG0      CNUG*      CNUG        </a:t>
                </a:r>
                <a:r>
                  <a:rPr lang="en-US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CNaN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</a:t>
                </a:r>
              </a:p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323922" y="2652659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23922" y="319731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931101" y="4918007"/>
            <a:ext cx="3601472" cy="1731441"/>
            <a:chOff x="332642" y="4790340"/>
            <a:chExt cx="3601472" cy="1731441"/>
          </a:xfrm>
        </p:grpSpPr>
        <p:grpSp>
          <p:nvGrpSpPr>
            <p:cNvPr id="36" name="群組 35"/>
            <p:cNvGrpSpPr/>
            <p:nvPr/>
          </p:nvGrpSpPr>
          <p:grpSpPr>
            <a:xfrm>
              <a:off x="353593" y="4790340"/>
              <a:ext cx="3580521" cy="1731441"/>
              <a:chOff x="344117" y="4328344"/>
              <a:chExt cx="3580521" cy="1731441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344117" y="4328344"/>
                <a:ext cx="3580521" cy="1731441"/>
                <a:chOff x="2000547" y="2301547"/>
                <a:chExt cx="3580521" cy="1731441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CB848B75-D24E-43F0-AA42-3A947D37315B}"/>
                    </a:ext>
                  </a:extLst>
                </p:cNvPr>
                <p:cNvGrpSpPr/>
                <p:nvPr/>
              </p:nvGrpSpPr>
              <p:grpSpPr>
                <a:xfrm>
                  <a:off x="2000547" y="2574433"/>
                  <a:ext cx="3515345" cy="1458555"/>
                  <a:chOff x="2231136" y="2450457"/>
                  <a:chExt cx="2393086" cy="1458555"/>
                </a:xfrm>
              </p:grpSpPr>
              <p:sp>
                <p:nvSpPr>
                  <p:cNvPr id="48" name="矩形: 圓角 2">
                    <a:extLst>
                      <a:ext uri="{FF2B5EF4-FFF2-40B4-BE49-F238E27FC236}">
                        <a16:creationId xmlns:a16="http://schemas.microsoft.com/office/drawing/2014/main" id="{0754DE5A-001C-4ECD-812C-2C6A1C2F7B4B}"/>
                      </a:ext>
                    </a:extLst>
                  </p:cNvPr>
                  <p:cNvSpPr/>
                  <p:nvPr/>
                </p:nvSpPr>
                <p:spPr>
                  <a:xfrm>
                    <a:off x="2231136" y="2450457"/>
                    <a:ext cx="2393086" cy="14585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矩形: 圓角 9">
                    <a:extLst>
                      <a:ext uri="{FF2B5EF4-FFF2-40B4-BE49-F238E27FC236}">
                        <a16:creationId xmlns:a16="http://schemas.microsoft.com/office/drawing/2014/main" id="{CEBBD89C-A97D-4137-8D04-77A3F6D81D45}"/>
                      </a:ext>
                    </a:extLst>
                  </p:cNvPr>
                  <p:cNvSpPr/>
                  <p:nvPr/>
                </p:nvSpPr>
                <p:spPr>
                  <a:xfrm>
                    <a:off x="2416627" y="2547257"/>
                    <a:ext cx="970629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sp>
                <p:nvSpPr>
                  <p:cNvPr id="50" name="矩形: 圓角 11">
                    <a:extLst>
                      <a:ext uri="{FF2B5EF4-FFF2-40B4-BE49-F238E27FC236}">
                        <a16:creationId xmlns:a16="http://schemas.microsoft.com/office/drawing/2014/main" id="{2FB16867-2B93-46D5-B0F7-20018B6ECCF5}"/>
                      </a:ext>
                    </a:extLst>
                  </p:cNvPr>
                  <p:cNvSpPr/>
                  <p:nvPr/>
                </p:nvSpPr>
                <p:spPr>
                  <a:xfrm>
                    <a:off x="2416627" y="3069032"/>
                    <a:ext cx="970630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6B82BDF7-7135-42DD-B201-E221D47D4A08}"/>
                      </a:ext>
                    </a:extLst>
                  </p:cNvPr>
                  <p:cNvGrpSpPr/>
                  <p:nvPr/>
                </p:nvGrpSpPr>
                <p:grpSpPr>
                  <a:xfrm>
                    <a:off x="3552159" y="3537049"/>
                    <a:ext cx="44728" cy="311022"/>
                    <a:chOff x="7133548" y="2033396"/>
                    <a:chExt cx="44728" cy="311022"/>
                  </a:xfrm>
                </p:grpSpPr>
                <p:sp>
                  <p:nvSpPr>
                    <p:cNvPr id="52" name="橢圓 51">
                      <a:extLst>
                        <a:ext uri="{FF2B5EF4-FFF2-40B4-BE49-F238E27FC236}">
                          <a16:creationId xmlns:a16="http://schemas.microsoft.com/office/drawing/2014/main" id="{BA3A3180-05E2-4A21-97C2-3571D9812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9" y="2033396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3" name="橢圓 52">
                      <a:extLst>
                        <a:ext uri="{FF2B5EF4-FFF2-40B4-BE49-F238E27FC236}">
                          <a16:creationId xmlns:a16="http://schemas.microsoft.com/office/drawing/2014/main" id="{0EDAF80A-3AAB-49CE-9586-41274939C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154947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4" name="橢圓 53">
                      <a:extLst>
                        <a:ext uri="{FF2B5EF4-FFF2-40B4-BE49-F238E27FC236}">
                          <a16:creationId xmlns:a16="http://schemas.microsoft.com/office/drawing/2014/main" id="{7B2BF493-3757-4AEE-B5D6-8FE9EFA17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277278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47" name="文字方塊 46"/>
                <p:cNvSpPr txBox="1"/>
                <p:nvPr/>
              </p:nvSpPr>
              <p:spPr>
                <a:xfrm>
                  <a:off x="3777848" y="2301547"/>
                  <a:ext cx="18032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HNUG       HNUG*     </a:t>
                  </a:r>
                  <a:r>
                    <a:rPr lang="en-US" sz="10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HNaN</a:t>
                  </a:r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</a:p>
                <a:p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40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222556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0.71</a:t>
                </a:r>
                <a:endParaRPr lang="zh-TW" altLang="en-US" sz="900" dirty="0"/>
              </a:p>
            </p:txBody>
          </p:sp>
          <p:sp>
            <p:nvSpPr>
              <p:cNvPr id="41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750079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0.2</a:t>
                </a:r>
                <a:endParaRPr lang="zh-TW" altLang="en-US" sz="900" dirty="0"/>
              </a:p>
            </p:txBody>
          </p:sp>
          <p:sp>
            <p:nvSpPr>
              <p:cNvPr id="42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77603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0.09</a:t>
                </a:r>
                <a:endParaRPr lang="zh-TW" altLang="en-US" sz="900" dirty="0"/>
              </a:p>
            </p:txBody>
          </p:sp>
          <p:sp>
            <p:nvSpPr>
              <p:cNvPr id="43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225446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0.1</a:t>
                </a:r>
                <a:endParaRPr lang="zh-TW" altLang="en-US" sz="900" dirty="0"/>
              </a:p>
            </p:txBody>
          </p:sp>
          <p:sp>
            <p:nvSpPr>
              <p:cNvPr id="44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752899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0.6</a:t>
                </a:r>
                <a:endParaRPr lang="zh-TW" altLang="en-US" sz="900" dirty="0"/>
              </a:p>
            </p:txBody>
          </p:sp>
          <p:sp>
            <p:nvSpPr>
              <p:cNvPr id="45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77602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0.3</a:t>
                </a:r>
                <a:endParaRPr lang="zh-TW" altLang="en-US" sz="900" dirty="0"/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332642" y="517602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32642" y="5725898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1006737" y="3690238"/>
            <a:ext cx="879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</a:t>
            </a:r>
          </a:p>
          <a:p>
            <a:r>
              <a:rPr lang="en-US" sz="1100" dirty="0"/>
              <a:t>Subset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004342" y="5503368"/>
            <a:ext cx="879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Helpdesk</a:t>
            </a:r>
          </a:p>
          <a:p>
            <a:r>
              <a:rPr lang="en-US" sz="1100" dirty="0"/>
              <a:t>Subset</a:t>
            </a:r>
          </a:p>
        </p:txBody>
      </p:sp>
      <p:sp>
        <p:nvSpPr>
          <p:cNvPr id="57" name="向右箭號 56"/>
          <p:cNvSpPr/>
          <p:nvPr/>
        </p:nvSpPr>
        <p:spPr>
          <a:xfrm flipV="1">
            <a:off x="5638989" y="5819898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圓角矩形 57"/>
          <p:cNvSpPr/>
          <p:nvPr/>
        </p:nvSpPr>
        <p:spPr>
          <a:xfrm>
            <a:off x="6141355" y="5609033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dNN_02</a:t>
            </a:r>
          </a:p>
        </p:txBody>
      </p:sp>
      <p:sp>
        <p:nvSpPr>
          <p:cNvPr id="64" name="橢圓 63"/>
          <p:cNvSpPr/>
          <p:nvPr/>
        </p:nvSpPr>
        <p:spPr>
          <a:xfrm>
            <a:off x="7665431" y="4545878"/>
            <a:ext cx="1259827" cy="79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Mix</a:t>
            </a:r>
          </a:p>
        </p:txBody>
      </p:sp>
      <p:sp>
        <p:nvSpPr>
          <p:cNvPr id="65" name="右彎箭號 64"/>
          <p:cNvSpPr/>
          <p:nvPr/>
        </p:nvSpPr>
        <p:spPr>
          <a:xfrm>
            <a:off x="7021813" y="5118062"/>
            <a:ext cx="401298" cy="390623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右彎箭號 65"/>
          <p:cNvSpPr/>
          <p:nvPr/>
        </p:nvSpPr>
        <p:spPr>
          <a:xfrm flipV="1">
            <a:off x="7021813" y="4460689"/>
            <a:ext cx="401298" cy="402288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9769985" y="4624618"/>
            <a:ext cx="1205713" cy="586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73" name="向右箭號 72"/>
          <p:cNvSpPr/>
          <p:nvPr/>
        </p:nvSpPr>
        <p:spPr>
          <a:xfrm flipV="1">
            <a:off x="9167578" y="4821167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100243" y="3305268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dNN_01</a:t>
            </a:r>
          </a:p>
        </p:txBody>
      </p:sp>
      <p:sp>
        <p:nvSpPr>
          <p:cNvPr id="6" name="向右箭號 5"/>
          <p:cNvSpPr/>
          <p:nvPr/>
        </p:nvSpPr>
        <p:spPr>
          <a:xfrm flipV="1">
            <a:off x="5620511" y="3523637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1387514" y="2649284"/>
            <a:ext cx="4057707" cy="1731441"/>
            <a:chOff x="323922" y="2266973"/>
            <a:chExt cx="4057707" cy="1731441"/>
          </a:xfrm>
        </p:grpSpPr>
        <p:grpSp>
          <p:nvGrpSpPr>
            <p:cNvPr id="8" name="群組 7"/>
            <p:cNvGrpSpPr/>
            <p:nvPr/>
          </p:nvGrpSpPr>
          <p:grpSpPr>
            <a:xfrm>
              <a:off x="338020" y="2266973"/>
              <a:ext cx="4043609" cy="1731441"/>
              <a:chOff x="2000547" y="2301547"/>
              <a:chExt cx="4043609" cy="1731441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CB848B75-D24E-43F0-AA42-3A947D37315B}"/>
                  </a:ext>
                </a:extLst>
              </p:cNvPr>
              <p:cNvGrpSpPr/>
              <p:nvPr/>
            </p:nvGrpSpPr>
            <p:grpSpPr>
              <a:xfrm>
                <a:off x="2000547" y="2574433"/>
                <a:ext cx="4043608" cy="1458555"/>
                <a:chOff x="2231136" y="2450457"/>
                <a:chExt cx="2752703" cy="1458555"/>
              </a:xfrm>
            </p:grpSpPr>
            <p:sp>
              <p:nvSpPr>
                <p:cNvPr id="13" name="矩形: 圓角 2">
                  <a:extLst>
                    <a:ext uri="{FF2B5EF4-FFF2-40B4-BE49-F238E27FC236}">
                      <a16:creationId xmlns:a16="http://schemas.microsoft.com/office/drawing/2014/main" id="{0754DE5A-001C-4ECD-812C-2C6A1C2F7B4B}"/>
                    </a:ext>
                  </a:extLst>
                </p:cNvPr>
                <p:cNvSpPr/>
                <p:nvPr/>
              </p:nvSpPr>
              <p:spPr>
                <a:xfrm>
                  <a:off x="2231136" y="2450457"/>
                  <a:ext cx="2752703" cy="14585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: 圓角 9">
                  <a:extLst>
                    <a:ext uri="{FF2B5EF4-FFF2-40B4-BE49-F238E27FC236}">
                      <a16:creationId xmlns:a16="http://schemas.microsoft.com/office/drawing/2014/main" id="{CEBBD89C-A97D-4137-8D04-77A3F6D81D45}"/>
                    </a:ext>
                  </a:extLst>
                </p:cNvPr>
                <p:cNvSpPr/>
                <p:nvPr/>
              </p:nvSpPr>
              <p:spPr>
                <a:xfrm>
                  <a:off x="2416627" y="2547257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15" name="矩形: 圓角 11">
                  <a:extLst>
                    <a:ext uri="{FF2B5EF4-FFF2-40B4-BE49-F238E27FC236}">
                      <a16:creationId xmlns:a16="http://schemas.microsoft.com/office/drawing/2014/main" id="{2FB16867-2B93-46D5-B0F7-20018B6ECCF5}"/>
                    </a:ext>
                  </a:extLst>
                </p:cNvPr>
                <p:cNvSpPr/>
                <p:nvPr/>
              </p:nvSpPr>
              <p:spPr>
                <a:xfrm>
                  <a:off x="2416627" y="3069032"/>
                  <a:ext cx="970630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16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47060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0.85</a:t>
                  </a:r>
                  <a:endParaRPr lang="zh-TW" altLang="en-US" sz="900" dirty="0"/>
                </a:p>
              </p:txBody>
            </p:sp>
            <p:sp>
              <p:nvSpPr>
                <p:cNvPr id="17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47060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6B82BDF7-7135-42DD-B201-E221D47D4A08}"/>
                    </a:ext>
                  </a:extLst>
                </p:cNvPr>
                <p:cNvGrpSpPr/>
                <p:nvPr/>
              </p:nvGrpSpPr>
              <p:grpSpPr>
                <a:xfrm>
                  <a:off x="3552159" y="3537049"/>
                  <a:ext cx="44728" cy="311022"/>
                  <a:chOff x="7133548" y="2033396"/>
                  <a:chExt cx="44728" cy="311022"/>
                </a:xfrm>
              </p:grpSpPr>
              <p:sp>
                <p:nvSpPr>
                  <p:cNvPr id="25" name="橢圓 24">
                    <a:extLst>
                      <a:ext uri="{FF2B5EF4-FFF2-40B4-BE49-F238E27FC236}">
                        <a16:creationId xmlns:a16="http://schemas.microsoft.com/office/drawing/2014/main" id="{BA3A3180-05E2-4A21-97C2-3571D981213F}"/>
                      </a:ext>
                    </a:extLst>
                  </p:cNvPr>
                  <p:cNvSpPr/>
                  <p:nvPr/>
                </p:nvSpPr>
                <p:spPr>
                  <a:xfrm>
                    <a:off x="7133549" y="2033396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0EDAF80A-3AAB-49CE-9586-41274939C343}"/>
                      </a:ext>
                    </a:extLst>
                  </p:cNvPr>
                  <p:cNvSpPr/>
                  <p:nvPr/>
                </p:nvSpPr>
                <p:spPr>
                  <a:xfrm>
                    <a:off x="7133548" y="2154947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橢圓 26">
                    <a:extLst>
                      <a:ext uri="{FF2B5EF4-FFF2-40B4-BE49-F238E27FC236}">
                        <a16:creationId xmlns:a16="http://schemas.microsoft.com/office/drawing/2014/main" id="{7B2BF493-3757-4AEE-B5D6-8FE9EFA17B71}"/>
                      </a:ext>
                    </a:extLst>
                  </p:cNvPr>
                  <p:cNvSpPr/>
                  <p:nvPr/>
                </p:nvSpPr>
                <p:spPr>
                  <a:xfrm>
                    <a:off x="7133548" y="2277278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83031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sp>
              <p:nvSpPr>
                <p:cNvPr id="20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83031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0.7</a:t>
                  </a:r>
                  <a:endParaRPr lang="zh-TW" altLang="en-US" sz="900" dirty="0"/>
                </a:p>
              </p:txBody>
            </p:sp>
            <p:sp>
              <p:nvSpPr>
                <p:cNvPr id="21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1969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0.15</a:t>
                  </a:r>
                  <a:endParaRPr lang="zh-TW" altLang="en-US" sz="900" dirty="0"/>
                </a:p>
              </p:txBody>
            </p:sp>
            <p:sp>
              <p:nvSpPr>
                <p:cNvPr id="22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19696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0.2</a:t>
                  </a:r>
                  <a:endParaRPr lang="zh-TW" altLang="en-US" sz="900" dirty="0"/>
                </a:p>
              </p:txBody>
            </p:sp>
            <p:sp>
              <p:nvSpPr>
                <p:cNvPr id="23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55667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</a:t>
                  </a:r>
                  <a:endParaRPr lang="zh-TW" altLang="en-US" sz="900" dirty="0"/>
                </a:p>
              </p:txBody>
            </p:sp>
            <p:sp>
              <p:nvSpPr>
                <p:cNvPr id="24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55667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900" dirty="0"/>
                    <a:t>0.1</a:t>
                  </a:r>
                  <a:endParaRPr lang="zh-TW" altLang="en-US" sz="900" dirty="0"/>
                </a:p>
              </p:txBody>
            </p:sp>
          </p:grpSp>
          <p:sp>
            <p:nvSpPr>
              <p:cNvPr id="12" name="文字方塊 11"/>
              <p:cNvSpPr txBox="1"/>
              <p:nvPr/>
            </p:nvSpPr>
            <p:spPr>
              <a:xfrm>
                <a:off x="3777848" y="2301547"/>
                <a:ext cx="2266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CNUG0      CNUG*      CNUG        </a:t>
                </a:r>
                <a:r>
                  <a:rPr lang="en-US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CNaN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</a:t>
                </a:r>
              </a:p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323922" y="2652659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3922" y="319731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410257" y="4556050"/>
            <a:ext cx="3601472" cy="1731441"/>
            <a:chOff x="332642" y="4790340"/>
            <a:chExt cx="3601472" cy="1731441"/>
          </a:xfrm>
        </p:grpSpPr>
        <p:grpSp>
          <p:nvGrpSpPr>
            <p:cNvPr id="29" name="群組 28"/>
            <p:cNvGrpSpPr/>
            <p:nvPr/>
          </p:nvGrpSpPr>
          <p:grpSpPr>
            <a:xfrm>
              <a:off x="353593" y="4790340"/>
              <a:ext cx="3580521" cy="1731441"/>
              <a:chOff x="344117" y="4328344"/>
              <a:chExt cx="3580521" cy="1731441"/>
            </a:xfrm>
          </p:grpSpPr>
          <p:grpSp>
            <p:nvGrpSpPr>
              <p:cNvPr id="32" name="群組 31"/>
              <p:cNvGrpSpPr/>
              <p:nvPr/>
            </p:nvGrpSpPr>
            <p:grpSpPr>
              <a:xfrm>
                <a:off x="344117" y="4328344"/>
                <a:ext cx="3580521" cy="1731441"/>
                <a:chOff x="2000547" y="2301547"/>
                <a:chExt cx="3580521" cy="1731441"/>
              </a:xfrm>
            </p:grpSpPr>
            <p:grpSp>
              <p:nvGrpSpPr>
                <p:cNvPr id="39" name="群組 38">
                  <a:extLst>
                    <a:ext uri="{FF2B5EF4-FFF2-40B4-BE49-F238E27FC236}">
                      <a16:creationId xmlns:a16="http://schemas.microsoft.com/office/drawing/2014/main" id="{CB848B75-D24E-43F0-AA42-3A947D37315B}"/>
                    </a:ext>
                  </a:extLst>
                </p:cNvPr>
                <p:cNvGrpSpPr/>
                <p:nvPr/>
              </p:nvGrpSpPr>
              <p:grpSpPr>
                <a:xfrm>
                  <a:off x="2000547" y="2574433"/>
                  <a:ext cx="3515345" cy="1458555"/>
                  <a:chOff x="2231136" y="2450457"/>
                  <a:chExt cx="2393086" cy="1458555"/>
                </a:xfrm>
              </p:grpSpPr>
              <p:sp>
                <p:nvSpPr>
                  <p:cNvPr id="41" name="矩形: 圓角 2">
                    <a:extLst>
                      <a:ext uri="{FF2B5EF4-FFF2-40B4-BE49-F238E27FC236}">
                        <a16:creationId xmlns:a16="http://schemas.microsoft.com/office/drawing/2014/main" id="{0754DE5A-001C-4ECD-812C-2C6A1C2F7B4B}"/>
                      </a:ext>
                    </a:extLst>
                  </p:cNvPr>
                  <p:cNvSpPr/>
                  <p:nvPr/>
                </p:nvSpPr>
                <p:spPr>
                  <a:xfrm>
                    <a:off x="2231136" y="2450457"/>
                    <a:ext cx="2393086" cy="14585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: 圓角 9">
                    <a:extLst>
                      <a:ext uri="{FF2B5EF4-FFF2-40B4-BE49-F238E27FC236}">
                        <a16:creationId xmlns:a16="http://schemas.microsoft.com/office/drawing/2014/main" id="{CEBBD89C-A97D-4137-8D04-77A3F6D81D45}"/>
                      </a:ext>
                    </a:extLst>
                  </p:cNvPr>
                  <p:cNvSpPr/>
                  <p:nvPr/>
                </p:nvSpPr>
                <p:spPr>
                  <a:xfrm>
                    <a:off x="2416627" y="2547257"/>
                    <a:ext cx="970629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sp>
                <p:nvSpPr>
                  <p:cNvPr id="43" name="矩形: 圓角 11">
                    <a:extLst>
                      <a:ext uri="{FF2B5EF4-FFF2-40B4-BE49-F238E27FC236}">
                        <a16:creationId xmlns:a16="http://schemas.microsoft.com/office/drawing/2014/main" id="{2FB16867-2B93-46D5-B0F7-20018B6ECCF5}"/>
                      </a:ext>
                    </a:extLst>
                  </p:cNvPr>
                  <p:cNvSpPr/>
                  <p:nvPr/>
                </p:nvSpPr>
                <p:spPr>
                  <a:xfrm>
                    <a:off x="2416627" y="3069032"/>
                    <a:ext cx="970630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6B82BDF7-7135-42DD-B201-E221D47D4A08}"/>
                      </a:ext>
                    </a:extLst>
                  </p:cNvPr>
                  <p:cNvGrpSpPr/>
                  <p:nvPr/>
                </p:nvGrpSpPr>
                <p:grpSpPr>
                  <a:xfrm>
                    <a:off x="3552159" y="3537049"/>
                    <a:ext cx="44728" cy="311022"/>
                    <a:chOff x="7133548" y="2033396"/>
                    <a:chExt cx="44728" cy="311022"/>
                  </a:xfrm>
                </p:grpSpPr>
                <p:sp>
                  <p:nvSpPr>
                    <p:cNvPr id="45" name="橢圓 44">
                      <a:extLst>
                        <a:ext uri="{FF2B5EF4-FFF2-40B4-BE49-F238E27FC236}">
                          <a16:creationId xmlns:a16="http://schemas.microsoft.com/office/drawing/2014/main" id="{BA3A3180-05E2-4A21-97C2-3571D9812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9" y="2033396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6" name="橢圓 45">
                      <a:extLst>
                        <a:ext uri="{FF2B5EF4-FFF2-40B4-BE49-F238E27FC236}">
                          <a16:creationId xmlns:a16="http://schemas.microsoft.com/office/drawing/2014/main" id="{0EDAF80A-3AAB-49CE-9586-41274939C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154947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7" name="橢圓 46">
                      <a:extLst>
                        <a:ext uri="{FF2B5EF4-FFF2-40B4-BE49-F238E27FC236}">
                          <a16:creationId xmlns:a16="http://schemas.microsoft.com/office/drawing/2014/main" id="{7B2BF493-3757-4AEE-B5D6-8FE9EFA17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277278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40" name="文字方塊 39"/>
                <p:cNvSpPr txBox="1"/>
                <p:nvPr/>
              </p:nvSpPr>
              <p:spPr>
                <a:xfrm>
                  <a:off x="3777848" y="2301547"/>
                  <a:ext cx="18032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HNUG       HNUG*     </a:t>
                  </a:r>
                  <a:r>
                    <a:rPr lang="en-US" sz="10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HNaN</a:t>
                  </a:r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</a:p>
                <a:p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3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222556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0.71</a:t>
                </a:r>
                <a:endParaRPr lang="zh-TW" altLang="en-US" sz="900" dirty="0"/>
              </a:p>
            </p:txBody>
          </p:sp>
          <p:sp>
            <p:nvSpPr>
              <p:cNvPr id="34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750079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0.2</a:t>
                </a:r>
                <a:endParaRPr lang="zh-TW" altLang="en-US" sz="900" dirty="0"/>
              </a:p>
            </p:txBody>
          </p:sp>
          <p:sp>
            <p:nvSpPr>
              <p:cNvPr id="35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77603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0.09</a:t>
                </a:r>
                <a:endParaRPr lang="zh-TW" altLang="en-US" sz="900" dirty="0"/>
              </a:p>
            </p:txBody>
          </p:sp>
          <p:sp>
            <p:nvSpPr>
              <p:cNvPr id="36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225446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0.1</a:t>
                </a:r>
                <a:endParaRPr lang="zh-TW" altLang="en-US" sz="900" dirty="0"/>
              </a:p>
            </p:txBody>
          </p:sp>
          <p:sp>
            <p:nvSpPr>
              <p:cNvPr id="37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752899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0.6</a:t>
                </a:r>
                <a:endParaRPr lang="zh-TW" altLang="en-US" sz="900" dirty="0"/>
              </a:p>
            </p:txBody>
          </p:sp>
          <p:sp>
            <p:nvSpPr>
              <p:cNvPr id="38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77602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900" dirty="0"/>
                  <a:t>0.3</a:t>
                </a:r>
                <a:endParaRPr lang="zh-TW" altLang="en-US" sz="900" dirty="0"/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332642" y="517602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32642" y="5725898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485893" y="3328281"/>
            <a:ext cx="879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</a:t>
            </a:r>
          </a:p>
          <a:p>
            <a:r>
              <a:rPr lang="en-US" sz="1100" dirty="0"/>
              <a:t>Subset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83498" y="5141411"/>
            <a:ext cx="879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Helpdesk</a:t>
            </a:r>
          </a:p>
          <a:p>
            <a:r>
              <a:rPr lang="en-US" sz="1100" dirty="0"/>
              <a:t>Subset</a:t>
            </a:r>
          </a:p>
        </p:txBody>
      </p:sp>
      <p:sp>
        <p:nvSpPr>
          <p:cNvPr id="50" name="向右箭號 49"/>
          <p:cNvSpPr/>
          <p:nvPr/>
        </p:nvSpPr>
        <p:spPr>
          <a:xfrm flipV="1">
            <a:off x="5118145" y="5457941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圓角矩形 50"/>
          <p:cNvSpPr/>
          <p:nvPr/>
        </p:nvSpPr>
        <p:spPr>
          <a:xfrm>
            <a:off x="5620511" y="5247076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dNN_02</a:t>
            </a:r>
          </a:p>
        </p:txBody>
      </p:sp>
      <p:sp>
        <p:nvSpPr>
          <p:cNvPr id="52" name="右彎箭號 51"/>
          <p:cNvSpPr/>
          <p:nvPr/>
        </p:nvSpPr>
        <p:spPr>
          <a:xfrm rot="5400000">
            <a:off x="9561262" y="3606280"/>
            <a:ext cx="1128093" cy="1046109"/>
          </a:xfrm>
          <a:prstGeom prst="bentArrow">
            <a:avLst>
              <a:gd name="adj1" fmla="val 9913"/>
              <a:gd name="adj2" fmla="val 12672"/>
              <a:gd name="adj3" fmla="val 11746"/>
              <a:gd name="adj4" fmla="val 462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0249240" y="4930513"/>
            <a:ext cx="1205713" cy="9422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result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8088563" y="3303405"/>
            <a:ext cx="1336230" cy="6304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JSD, RNSS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8088563" y="5247075"/>
            <a:ext cx="1336230" cy="6304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JSD, RNSS</a:t>
            </a:r>
          </a:p>
        </p:txBody>
      </p:sp>
      <p:sp>
        <p:nvSpPr>
          <p:cNvPr id="56" name="向右箭號 55"/>
          <p:cNvSpPr/>
          <p:nvPr/>
        </p:nvSpPr>
        <p:spPr>
          <a:xfrm>
            <a:off x="9657161" y="5429899"/>
            <a:ext cx="330135" cy="21074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/>
          <p:cNvSpPr/>
          <p:nvPr/>
        </p:nvSpPr>
        <p:spPr>
          <a:xfrm>
            <a:off x="7144587" y="4183921"/>
            <a:ext cx="1259827" cy="79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Mix</a:t>
            </a:r>
          </a:p>
        </p:txBody>
      </p:sp>
      <p:sp>
        <p:nvSpPr>
          <p:cNvPr id="58" name="右彎箭號 57"/>
          <p:cNvSpPr/>
          <p:nvPr/>
        </p:nvSpPr>
        <p:spPr>
          <a:xfrm>
            <a:off x="6500969" y="4756105"/>
            <a:ext cx="401298" cy="390623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 flipV="1">
            <a:off x="6500969" y="4098732"/>
            <a:ext cx="401298" cy="402288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rot="5400000">
            <a:off x="8528699" y="4749604"/>
            <a:ext cx="453350" cy="340903"/>
          </a:xfrm>
          <a:prstGeom prst="bentArrow">
            <a:avLst>
              <a:gd name="adj1" fmla="val 15945"/>
              <a:gd name="adj2" fmla="val 28396"/>
              <a:gd name="adj3" fmla="val 36318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右彎箭號 60"/>
          <p:cNvSpPr/>
          <p:nvPr/>
        </p:nvSpPr>
        <p:spPr>
          <a:xfrm rot="5400000" flipH="1">
            <a:off x="8569853" y="4041605"/>
            <a:ext cx="387610" cy="357468"/>
          </a:xfrm>
          <a:prstGeom prst="bentArrow">
            <a:avLst>
              <a:gd name="adj1" fmla="val 15945"/>
              <a:gd name="adj2" fmla="val 28396"/>
              <a:gd name="adj3" fmla="val 36318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右彎箭號 64"/>
          <p:cNvSpPr/>
          <p:nvPr/>
        </p:nvSpPr>
        <p:spPr>
          <a:xfrm>
            <a:off x="7735986" y="2346689"/>
            <a:ext cx="1074771" cy="1688199"/>
          </a:xfrm>
          <a:prstGeom prst="bentArrow">
            <a:avLst>
              <a:gd name="adj1" fmla="val 9913"/>
              <a:gd name="adj2" fmla="val 12672"/>
              <a:gd name="adj3" fmla="val 11746"/>
              <a:gd name="adj4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8999397" y="2176914"/>
            <a:ext cx="1205713" cy="586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grpSp>
        <p:nvGrpSpPr>
          <p:cNvPr id="67" name="群組 66"/>
          <p:cNvGrpSpPr/>
          <p:nvPr/>
        </p:nvGrpSpPr>
        <p:grpSpPr>
          <a:xfrm>
            <a:off x="1029661" y="661395"/>
            <a:ext cx="9789390" cy="1107373"/>
            <a:chOff x="1029661" y="661395"/>
            <a:chExt cx="9789390" cy="1107373"/>
          </a:xfrm>
        </p:grpSpPr>
        <p:sp>
          <p:nvSpPr>
            <p:cNvPr id="68" name="矩形 67"/>
            <p:cNvSpPr/>
            <p:nvPr/>
          </p:nvSpPr>
          <p:spPr>
            <a:xfrm>
              <a:off x="1529643" y="1122437"/>
              <a:ext cx="9289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評估標準我們用 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Jensen-Shannon Divergence(JSD)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與 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Root Normalized Sum of Squares(RNSS)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，分數越小越好。</a:t>
              </a:r>
            </a:p>
          </p:txBody>
        </p:sp>
        <p:sp>
          <p:nvSpPr>
            <p:cNvPr id="69" name="雲朵形圖說文字 68"/>
            <p:cNvSpPr/>
            <p:nvPr/>
          </p:nvSpPr>
          <p:spPr>
            <a:xfrm>
              <a:off x="1029661" y="661395"/>
              <a:ext cx="737667" cy="46104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6</a:t>
              </a:r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1867220" y="661395"/>
              <a:ext cx="2597204" cy="4072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結果評估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圓角矩形 70"/>
          <p:cNvSpPr/>
          <p:nvPr/>
        </p:nvSpPr>
        <p:spPr>
          <a:xfrm>
            <a:off x="7954729" y="2922170"/>
            <a:ext cx="3698060" cy="33653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029661" y="661395"/>
            <a:ext cx="9789390" cy="1107373"/>
            <a:chOff x="1029661" y="661395"/>
            <a:chExt cx="9789390" cy="1107373"/>
          </a:xfrm>
        </p:grpSpPr>
        <p:sp>
          <p:nvSpPr>
            <p:cNvPr id="68" name="矩形 67"/>
            <p:cNvSpPr/>
            <p:nvPr/>
          </p:nvSpPr>
          <p:spPr>
            <a:xfrm>
              <a:off x="1529643" y="1122437"/>
              <a:ext cx="9289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評估標準我們用 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Jensen-Shannon Divergence(JSD) 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與 </a:t>
              </a:r>
              <a:r>
                <a:rPr lang="en-US" altLang="zh-TW" b="1" dirty="0">
                  <a:solidFill>
                    <a:srgbClr val="FF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Root Normalized Sum of Squares(RNSS)</a:t>
              </a:r>
              <a:r>
                <a:rPr lang="zh-TW" altLang="en-US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，分數越小越好。</a:t>
              </a:r>
            </a:p>
          </p:txBody>
        </p:sp>
        <p:sp>
          <p:nvSpPr>
            <p:cNvPr id="69" name="雲朵形圖說文字 68"/>
            <p:cNvSpPr/>
            <p:nvPr/>
          </p:nvSpPr>
          <p:spPr>
            <a:xfrm>
              <a:off x="1029661" y="661395"/>
              <a:ext cx="737667" cy="46104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6</a:t>
              </a:r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1867220" y="661395"/>
              <a:ext cx="2597204" cy="4072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結果評估</a:t>
              </a:r>
              <a:endPara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65095"/>
              </p:ext>
            </p:extLst>
          </p:nvPr>
        </p:nvGraphicFramePr>
        <p:xfrm>
          <a:off x="3854469" y="2540079"/>
          <a:ext cx="5870443" cy="118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173">
                  <a:extLst>
                    <a:ext uri="{9D8B030D-6E8A-4147-A177-3AD203B41FA5}">
                      <a16:colId xmlns:a16="http://schemas.microsoft.com/office/drawing/2014/main" val="1747220900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2849505166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2670651771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3347311646"/>
                    </a:ext>
                  </a:extLst>
                </a:gridCol>
              </a:tblGrid>
              <a:tr h="291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56541"/>
                  </a:ext>
                </a:extLst>
              </a:tr>
              <a:tr h="4105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87841"/>
                  </a:ext>
                </a:extLst>
              </a:tr>
              <a:tr h="4105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Helpdesk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47845"/>
                  </a:ext>
                </a:extLst>
              </a:tr>
            </a:tbl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2274073" y="2948795"/>
            <a:ext cx="13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模型準確度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274073" y="4975447"/>
            <a:ext cx="11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ABC2313-86A2-2D42-B36B-4A134BC2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28836"/>
              </p:ext>
            </p:extLst>
          </p:nvPr>
        </p:nvGraphicFramePr>
        <p:xfrm>
          <a:off x="3854468" y="4566731"/>
          <a:ext cx="5870443" cy="1186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173">
                  <a:extLst>
                    <a:ext uri="{9D8B030D-6E8A-4147-A177-3AD203B41FA5}">
                      <a16:colId xmlns:a16="http://schemas.microsoft.com/office/drawing/2014/main" val="1747220900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2849505166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2670651771"/>
                    </a:ext>
                  </a:extLst>
                </a:gridCol>
                <a:gridCol w="1198090">
                  <a:extLst>
                    <a:ext uri="{9D8B030D-6E8A-4147-A177-3AD203B41FA5}">
                      <a16:colId xmlns:a16="http://schemas.microsoft.com/office/drawing/2014/main" val="3347311646"/>
                    </a:ext>
                  </a:extLst>
                </a:gridCol>
              </a:tblGrid>
              <a:tr h="291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56541"/>
                  </a:ext>
                </a:extLst>
              </a:tr>
              <a:tr h="410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87841"/>
                  </a:ext>
                </a:extLst>
              </a:tr>
              <a:tr h="410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RNSS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4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9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 129"/>
          <p:cNvSpPr/>
          <p:nvPr/>
        </p:nvSpPr>
        <p:spPr>
          <a:xfrm>
            <a:off x="1068149" y="1723602"/>
            <a:ext cx="2629912" cy="11086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客服對話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A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1068149" y="3002143"/>
            <a:ext cx="2629912" cy="11086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客服對話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B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1068149" y="4325188"/>
            <a:ext cx="2629912" cy="1108609"/>
          </a:xfrm>
          <a:prstGeom prst="roundRect">
            <a:avLst/>
          </a:prstGeom>
          <a:solidFill>
            <a:srgbClr val="C515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客服對話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90485" y="2832211"/>
            <a:ext cx="2597544" cy="1383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KDDE</a:t>
            </a:r>
            <a:endParaRPr lang="en-US" dirty="0"/>
          </a:p>
        </p:txBody>
      </p:sp>
      <p:cxnSp>
        <p:nvCxnSpPr>
          <p:cNvPr id="135" name="直線單箭頭接點 134"/>
          <p:cNvCxnSpPr>
            <a:stCxn id="136" idx="2"/>
            <a:endCxn id="133" idx="0"/>
          </p:cNvCxnSpPr>
          <p:nvPr/>
        </p:nvCxnSpPr>
        <p:spPr>
          <a:xfrm>
            <a:off x="6077119" y="1042426"/>
            <a:ext cx="12138" cy="1789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252998" y="673094"/>
            <a:ext cx="564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dirty="0" err="1"/>
              <a:t>eras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eep neural network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ialogue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valuation </a:t>
            </a:r>
          </a:p>
        </p:txBody>
      </p:sp>
      <p:sp>
        <p:nvSpPr>
          <p:cNvPr id="143" name="向右箭號 142"/>
          <p:cNvSpPr/>
          <p:nvPr/>
        </p:nvSpPr>
        <p:spPr>
          <a:xfrm>
            <a:off x="4005558" y="3382469"/>
            <a:ext cx="477430" cy="2832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向右箭號 143"/>
          <p:cNvSpPr/>
          <p:nvPr/>
        </p:nvSpPr>
        <p:spPr>
          <a:xfrm rot="2033374">
            <a:off x="4005558" y="2291537"/>
            <a:ext cx="477430" cy="283221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向右箭號 144"/>
          <p:cNvSpPr/>
          <p:nvPr/>
        </p:nvSpPr>
        <p:spPr>
          <a:xfrm rot="19838423">
            <a:off x="4044327" y="4468739"/>
            <a:ext cx="477430" cy="2832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圓角矩形 145"/>
          <p:cNvSpPr/>
          <p:nvPr/>
        </p:nvSpPr>
        <p:spPr>
          <a:xfrm>
            <a:off x="8480453" y="1723602"/>
            <a:ext cx="2629912" cy="11086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Nugget </a:t>
            </a:r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標籤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A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47" name="圓角矩形 146"/>
          <p:cNvSpPr/>
          <p:nvPr/>
        </p:nvSpPr>
        <p:spPr>
          <a:xfrm>
            <a:off x="8480453" y="3002143"/>
            <a:ext cx="2629912" cy="11086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Nugget </a:t>
            </a:r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標籤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B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48" name="圓角矩形 147"/>
          <p:cNvSpPr/>
          <p:nvPr/>
        </p:nvSpPr>
        <p:spPr>
          <a:xfrm>
            <a:off x="8480453" y="4325188"/>
            <a:ext cx="2629912" cy="110860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Nugget </a:t>
            </a:r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標籤 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49" name="向右箭號 148"/>
          <p:cNvSpPr/>
          <p:nvPr/>
        </p:nvSpPr>
        <p:spPr>
          <a:xfrm>
            <a:off x="7695526" y="3382469"/>
            <a:ext cx="477430" cy="2832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向右箭號 149"/>
          <p:cNvSpPr/>
          <p:nvPr/>
        </p:nvSpPr>
        <p:spPr>
          <a:xfrm rot="19491629">
            <a:off x="7695526" y="2291537"/>
            <a:ext cx="477430" cy="283221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向右箭號 150"/>
          <p:cNvSpPr/>
          <p:nvPr/>
        </p:nvSpPr>
        <p:spPr>
          <a:xfrm rot="1953756">
            <a:off x="7734295" y="4468739"/>
            <a:ext cx="477430" cy="2832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文字方塊 152"/>
          <p:cNvSpPr txBox="1"/>
          <p:nvPr/>
        </p:nvSpPr>
        <p:spPr>
          <a:xfrm>
            <a:off x="4365651" y="5553566"/>
            <a:ext cx="42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□  1. </a:t>
            </a:r>
            <a:r>
              <a:rPr lang="zh-TW" alt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我們需要一個更準確的</a:t>
            </a:r>
            <a:r>
              <a:rPr lang="zh-TW" altLang="en-US" sz="1600" b="1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評估依據</a:t>
            </a:r>
            <a:endParaRPr lang="en-US" sz="1600" b="1" dirty="0">
              <a:solidFill>
                <a:srgbClr val="FF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365651" y="5892120"/>
            <a:ext cx="5360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□  </a:t>
            </a:r>
            <a:r>
              <a:rPr lang="en-US" altLang="zh-TW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2</a:t>
            </a:r>
            <a:r>
              <a:rPr 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. </a:t>
            </a:r>
            <a:r>
              <a:rPr lang="zh-TW" alt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我們需要建立一個能</a:t>
            </a:r>
            <a:r>
              <a:rPr lang="zh-TW" altLang="en-US" sz="1600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自動化評估</a:t>
            </a:r>
            <a:r>
              <a:rPr lang="zh-TW" alt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客服資料的</a:t>
            </a:r>
            <a:r>
              <a:rPr lang="zh-TW" altLang="en-US" sz="1600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方法</a:t>
            </a:r>
            <a:endParaRPr lang="en-US" sz="1600" dirty="0">
              <a:solidFill>
                <a:srgbClr val="FF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26" y="5465358"/>
            <a:ext cx="373168" cy="373168"/>
          </a:xfrm>
          <a:prstGeom prst="rect">
            <a:avLst/>
          </a:prstGeom>
        </p:spPr>
      </p:pic>
      <p:pic>
        <p:nvPicPr>
          <p:cNvPr id="156" name="圖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26" y="5821219"/>
            <a:ext cx="373168" cy="3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3562184" y="3352325"/>
            <a:ext cx="605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Thanks for listening </a:t>
            </a:r>
            <a:r>
              <a:rPr lang="en-US" altLang="zh-TW" sz="3600" dirty="0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!!</a:t>
            </a:r>
            <a:endParaRPr lang="en-US" sz="36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86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2" y="1477570"/>
            <a:ext cx="2873991" cy="28739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53" y="2042854"/>
            <a:ext cx="974312" cy="974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70" y="1889969"/>
            <a:ext cx="1201215" cy="1201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3" y="1796432"/>
            <a:ext cx="1307766" cy="130776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185554" y="3104198"/>
            <a:ext cx="690162" cy="108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448924" y="3110705"/>
            <a:ext cx="573058" cy="107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142389" y="3172078"/>
            <a:ext cx="0" cy="981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4651445" y="4128481"/>
            <a:ext cx="2975579" cy="1290335"/>
            <a:chOff x="4651445" y="4128481"/>
            <a:chExt cx="2975579" cy="129033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45" y="4128481"/>
              <a:ext cx="1290335" cy="129033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370" y="4128481"/>
              <a:ext cx="1290335" cy="129033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689" y="4128481"/>
              <a:ext cx="1290335" cy="1290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2" y="1477570"/>
            <a:ext cx="2873991" cy="28739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53" y="2042854"/>
            <a:ext cx="974312" cy="974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70" y="1889969"/>
            <a:ext cx="1201215" cy="1201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3" y="1796432"/>
            <a:ext cx="1307766" cy="130776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185554" y="3104198"/>
            <a:ext cx="690162" cy="108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448924" y="3110705"/>
            <a:ext cx="573058" cy="107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142389" y="3172078"/>
            <a:ext cx="0" cy="981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4651445" y="4128481"/>
            <a:ext cx="2975579" cy="1290335"/>
            <a:chOff x="4651445" y="4128481"/>
            <a:chExt cx="2975579" cy="129033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45" y="4128481"/>
              <a:ext cx="1290335" cy="129033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370" y="4128481"/>
              <a:ext cx="1290335" cy="129033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689" y="4128481"/>
              <a:ext cx="1290335" cy="1290335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4073303" y="3863777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夏季限定優惠券能延期使用嗎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Q_Q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 rot="20705607">
            <a:off x="3318177" y="3191624"/>
            <a:ext cx="291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請問該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商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品是否有大尺碼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?</a:t>
            </a:r>
            <a:endParaRPr lang="en-US" dirty="0">
              <a:solidFill>
                <a:schemeClr val="bg2">
                  <a:lumMod val="50000"/>
                </a:schemeClr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43077" y="3335552"/>
            <a:ext cx="390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我的電信網路被停權了</a:t>
            </a:r>
            <a:r>
              <a:rPr lang="en-US" altLang="zh-TW" sz="2800" b="1" dirty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!!</a:t>
            </a:r>
            <a:endParaRPr lang="en-US" sz="2800" b="1" dirty="0">
              <a:solidFill>
                <a:srgbClr val="FF0000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 rot="826009">
            <a:off x="5931840" y="2486223"/>
            <a:ext cx="451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貴公司服務真</a:t>
            </a:r>
            <a:r>
              <a:rPr lang="en-US" altLang="zh-TW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TMD</a:t>
            </a:r>
            <a:r>
              <a:rPr lang="zh-TW" altLang="en-US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爛到家</a:t>
            </a:r>
            <a:r>
              <a:rPr lang="en-US" altLang="zh-TW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!!!</a:t>
            </a:r>
            <a:endParaRPr lang="en-US" sz="2400" dirty="0">
              <a:solidFill>
                <a:srgbClr val="C00000"/>
              </a:solidFill>
              <a:latin typeface="Snap ITC" panose="04040A07060A02020202" pitchFamily="82" charset="0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6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2" y="1477570"/>
            <a:ext cx="2873991" cy="28739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53" y="2042854"/>
            <a:ext cx="974312" cy="974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70" y="1889969"/>
            <a:ext cx="1201215" cy="1201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3" y="1796432"/>
            <a:ext cx="1307766" cy="130776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185554" y="3104198"/>
            <a:ext cx="690162" cy="108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448924" y="3110705"/>
            <a:ext cx="573058" cy="107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142389" y="3172078"/>
            <a:ext cx="0" cy="981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4651445" y="4128481"/>
            <a:ext cx="2975579" cy="1290335"/>
            <a:chOff x="4651445" y="4128481"/>
            <a:chExt cx="2975579" cy="129033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45" y="4128481"/>
              <a:ext cx="1290335" cy="129033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370" y="4128481"/>
              <a:ext cx="1290335" cy="129033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689" y="4128481"/>
              <a:ext cx="1290335" cy="1290335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4073303" y="3863777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夏季限定優惠券能延期使用嗎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Q_Q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 rot="20705607">
            <a:off x="3318177" y="3191624"/>
            <a:ext cx="291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請問該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商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品是否有大尺碼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?</a:t>
            </a:r>
            <a:endParaRPr lang="en-US" dirty="0">
              <a:solidFill>
                <a:schemeClr val="bg2">
                  <a:lumMod val="50000"/>
                </a:schemeClr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43077" y="3335552"/>
            <a:ext cx="390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我的電信網路被停權了</a:t>
            </a:r>
            <a:r>
              <a:rPr lang="en-US" altLang="zh-TW" sz="2800" b="1" dirty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!!</a:t>
            </a:r>
            <a:endParaRPr lang="en-US" sz="2800" b="1" dirty="0">
              <a:solidFill>
                <a:srgbClr val="FF0000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 rot="826009">
            <a:off x="5931840" y="2486223"/>
            <a:ext cx="451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貴公司服務真</a:t>
            </a:r>
            <a:r>
              <a:rPr lang="en-US" altLang="zh-TW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TMD</a:t>
            </a:r>
            <a:r>
              <a:rPr lang="zh-TW" altLang="en-US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爛到家</a:t>
            </a:r>
            <a:r>
              <a:rPr lang="en-US" altLang="zh-TW" sz="2400" dirty="0">
                <a:solidFill>
                  <a:srgbClr val="C00000"/>
                </a:solidFill>
                <a:latin typeface="Snap ITC" panose="04040A07060A02020202" pitchFamily="82" charset="0"/>
                <a:ea typeface="UD Digi Kyokasho NK-B" panose="02020700000000000000" pitchFamily="18" charset="-128"/>
              </a:rPr>
              <a:t>!!!</a:t>
            </a:r>
            <a:endParaRPr lang="en-US" sz="2400" dirty="0">
              <a:solidFill>
                <a:srgbClr val="C00000"/>
              </a:solidFill>
              <a:latin typeface="Snap ITC" panose="04040A07060A02020202" pitchFamily="82" charset="0"/>
              <a:ea typeface="UD Digi Kyokasho NK-B" panose="02020700000000000000" pitchFamily="18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42DFBA2-32E3-8B49-B70A-974BC67EF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48" y="107528"/>
            <a:ext cx="9044663" cy="72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0" y="2103438"/>
            <a:ext cx="6291579" cy="3932237"/>
          </a:xfrm>
        </p:spPr>
      </p:pic>
    </p:spTree>
    <p:extLst>
      <p:ext uri="{BB962C8B-B14F-4D97-AF65-F5344CB8AC3E}">
        <p14:creationId xmlns:p14="http://schemas.microsoft.com/office/powerpoint/2010/main" val="2731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5" y="3107341"/>
            <a:ext cx="3540265" cy="354026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254833" y="2655029"/>
            <a:ext cx="2058748" cy="1783072"/>
            <a:chOff x="4155935" y="4367384"/>
            <a:chExt cx="2803292" cy="22739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935" y="4367384"/>
              <a:ext cx="1809490" cy="180949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37" y="4379337"/>
              <a:ext cx="1809490" cy="180949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36" y="4831818"/>
              <a:ext cx="1809490" cy="1809490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6704934" y="3906059"/>
            <a:ext cx="2058748" cy="1783072"/>
            <a:chOff x="4155935" y="4367384"/>
            <a:chExt cx="2803292" cy="227392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935" y="4367384"/>
              <a:ext cx="1809490" cy="180949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37" y="4379337"/>
              <a:ext cx="1809490" cy="180949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36" y="4831818"/>
              <a:ext cx="1809490" cy="1809490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4159642" y="3977947"/>
            <a:ext cx="2058748" cy="1783072"/>
            <a:chOff x="4155935" y="4367384"/>
            <a:chExt cx="2803292" cy="2273924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935" y="4367384"/>
              <a:ext cx="1809490" cy="180949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37" y="4379337"/>
              <a:ext cx="1809490" cy="180949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36" y="4831818"/>
              <a:ext cx="1809490" cy="1809490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4084">
            <a:off x="8863433" y="4314201"/>
            <a:ext cx="2163340" cy="2163340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BF5EAFA-AD0A-684B-A42D-FA1663E0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96" y="1513212"/>
            <a:ext cx="3239554" cy="3239554"/>
          </a:xfrm>
        </p:spPr>
      </p:pic>
      <p:grpSp>
        <p:nvGrpSpPr>
          <p:cNvPr id="12" name="群組 11"/>
          <p:cNvGrpSpPr/>
          <p:nvPr/>
        </p:nvGrpSpPr>
        <p:grpSpPr>
          <a:xfrm>
            <a:off x="4751600" y="1513212"/>
            <a:ext cx="5023129" cy="4756092"/>
            <a:chOff x="5237122" y="1616386"/>
            <a:chExt cx="5023129" cy="475609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570" y="1616386"/>
              <a:ext cx="3928681" cy="392868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122" y="4183582"/>
              <a:ext cx="2188896" cy="2188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73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96" y="1513212"/>
            <a:ext cx="3239554" cy="3239554"/>
          </a:xfrm>
        </p:spPr>
      </p:pic>
      <p:grpSp>
        <p:nvGrpSpPr>
          <p:cNvPr id="12" name="群組 11"/>
          <p:cNvGrpSpPr/>
          <p:nvPr/>
        </p:nvGrpSpPr>
        <p:grpSpPr>
          <a:xfrm>
            <a:off x="4751600" y="1513212"/>
            <a:ext cx="5023129" cy="4756092"/>
            <a:chOff x="5237122" y="1616386"/>
            <a:chExt cx="5023129" cy="475609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570" y="1616386"/>
              <a:ext cx="3928681" cy="392868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122" y="4183582"/>
              <a:ext cx="2188896" cy="2188896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1569856"/>
            <a:ext cx="4042223" cy="40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88856" y="1804523"/>
            <a:ext cx="760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1. </a:t>
            </a:r>
            <a:r>
              <a:rPr lang="zh-TW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我們需要一個更準確的</a:t>
            </a:r>
            <a:r>
              <a:rPr lang="zh-TW" altLang="en-US" sz="2400" b="1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評估依據</a:t>
            </a:r>
            <a:endParaRPr lang="en-US" sz="2400" b="1" dirty="0">
              <a:solidFill>
                <a:srgbClr val="FF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88856" y="2524715"/>
            <a:ext cx="726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2</a:t>
            </a:r>
            <a:r>
              <a:rPr 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. </a:t>
            </a:r>
            <a:r>
              <a:rPr lang="zh-TW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我們需要建立一個能</a:t>
            </a:r>
            <a:r>
              <a:rPr lang="zh-TW" altLang="en-US" sz="2400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自動化評估</a:t>
            </a:r>
            <a:r>
              <a:rPr lang="zh-TW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客服資料的</a:t>
            </a:r>
            <a:r>
              <a:rPr lang="zh-TW" altLang="en-US" sz="2400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方法</a:t>
            </a:r>
            <a:endParaRPr lang="en-US" sz="2400" dirty="0">
              <a:solidFill>
                <a:srgbClr val="FF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6" name="雲朵形圖說文字 5"/>
          <p:cNvSpPr/>
          <p:nvPr/>
        </p:nvSpPr>
        <p:spPr>
          <a:xfrm>
            <a:off x="1335187" y="295777"/>
            <a:ext cx="10471093" cy="3940821"/>
          </a:xfrm>
          <a:prstGeom prst="cloudCallout">
            <a:avLst>
              <a:gd name="adj1" fmla="val -27750"/>
              <a:gd name="adj2" fmla="val 59703"/>
            </a:avLst>
          </a:prstGeom>
          <a:noFill/>
          <a:ln w="28575"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59" y="4215950"/>
            <a:ext cx="2642050" cy="26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669</TotalTime>
  <Words>801</Words>
  <Application>Microsoft Office PowerPoint</Application>
  <PresentationFormat>寬螢幕</PresentationFormat>
  <Paragraphs>270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宋体</vt:lpstr>
      <vt:lpstr>UD Digi Kyokasho N-B</vt:lpstr>
      <vt:lpstr>UD Digi Kyokasho NK-B</vt:lpstr>
      <vt:lpstr>Yu Gothic Medium</vt:lpstr>
      <vt:lpstr>微軟正黑體</vt:lpstr>
      <vt:lpstr>新細明體</vt:lpstr>
      <vt:lpstr>標楷體</vt:lpstr>
      <vt:lpstr>Arial</vt:lpstr>
      <vt:lpstr>Arial Black</vt:lpstr>
      <vt:lpstr>Calibri</vt:lpstr>
      <vt:lpstr>Century Gothic</vt:lpstr>
      <vt:lpstr>Garamond</vt:lpstr>
      <vt:lpstr>Snap ITC</vt:lpstr>
      <vt:lpstr>肥皂</vt:lpstr>
      <vt:lpstr>Final project representation NTCIR-15  Dialogue Evaluation Task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智慧客服評估</dc:title>
  <dc:creator>Weber Huang</dc:creator>
  <cp:lastModifiedBy>Weber Huang</cp:lastModifiedBy>
  <cp:revision>75</cp:revision>
  <dcterms:created xsi:type="dcterms:W3CDTF">2020-06-16T03:48:46Z</dcterms:created>
  <dcterms:modified xsi:type="dcterms:W3CDTF">2020-07-02T13:54:25Z</dcterms:modified>
</cp:coreProperties>
</file>