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9" r:id="rId5"/>
    <p:sldId id="262" r:id="rId6"/>
    <p:sldId id="275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er Huang" userId="20bfa99d8456790a" providerId="LiveId" clId="{A3440A70-F590-40F5-A29A-97F543AB5C4C}"/>
    <pc:docChg chg="modSld">
      <pc:chgData name="Weber Huang" userId="20bfa99d8456790a" providerId="LiveId" clId="{A3440A70-F590-40F5-A29A-97F543AB5C4C}" dt="2020-05-14T03:02:36.983" v="3" actId="20577"/>
      <pc:docMkLst>
        <pc:docMk/>
      </pc:docMkLst>
      <pc:sldChg chg="modSp mod">
        <pc:chgData name="Weber Huang" userId="20bfa99d8456790a" providerId="LiveId" clId="{A3440A70-F590-40F5-A29A-97F543AB5C4C}" dt="2020-05-14T03:02:36.983" v="3" actId="20577"/>
        <pc:sldMkLst>
          <pc:docMk/>
          <pc:sldMk cId="3486577428" sldId="256"/>
        </pc:sldMkLst>
        <pc:spChg chg="mod">
          <ac:chgData name="Weber Huang" userId="20bfa99d8456790a" providerId="LiveId" clId="{A3440A70-F590-40F5-A29A-97F543AB5C4C}" dt="2020-05-14T03:02:36.983" v="3" actId="20577"/>
          <ac:spMkLst>
            <pc:docMk/>
            <pc:sldMk cId="348657742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E59E8F-6123-4561-BAFC-04179EDCBAB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/>
              <a:t>Team presentation-4</a:t>
            </a:r>
            <a:br>
              <a:rPr lang="en-US" altLang="zh-TW" dirty="0"/>
            </a:br>
            <a:r>
              <a:rPr lang="en-US" sz="4000" b="1" dirty="0"/>
              <a:t>NTCIR</a:t>
            </a:r>
            <a:r>
              <a:rPr lang="en-US" altLang="zh-TW" sz="4000" b="1" dirty="0"/>
              <a:t>-15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Dialogue Evaluation Task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組員 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: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黃彥鈞、黃顗亘、鄭宇雅、廖容毅</a:t>
            </a:r>
            <a:endParaRPr 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57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8678" y="2873963"/>
            <a:ext cx="7434644" cy="111007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7475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Approaches and Progress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(single-label)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Approaches and Progress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(multi-label)</a:t>
            </a:r>
          </a:p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2339" y="321756"/>
            <a:ext cx="7729728" cy="118872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282826"/>
              </p:ext>
            </p:extLst>
          </p:nvPr>
        </p:nvGraphicFramePr>
        <p:xfrm>
          <a:off x="159448" y="1955742"/>
          <a:ext cx="2976707" cy="458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00">
                  <a:extLst>
                    <a:ext uri="{9D8B030D-6E8A-4147-A177-3AD203B41FA5}">
                      <a16:colId xmlns:a16="http://schemas.microsoft.com/office/drawing/2014/main" val="3162208655"/>
                    </a:ext>
                  </a:extLst>
                </a:gridCol>
                <a:gridCol w="2183107">
                  <a:extLst>
                    <a:ext uri="{9D8B030D-6E8A-4147-A177-3AD203B41FA5}">
                      <a16:colId xmlns:a16="http://schemas.microsoft.com/office/drawing/2014/main" val="3867897756"/>
                    </a:ext>
                  </a:extLst>
                </a:gridCol>
              </a:tblGrid>
              <a:tr h="5269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Nugget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40980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9083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6504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74654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5928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28325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0778"/>
                  </a:ext>
                </a:extLst>
              </a:tr>
              <a:tr h="579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732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4513D5A-9FCD-5745-8B0E-7F64928F27C1}"/>
              </a:ext>
            </a:extLst>
          </p:cNvPr>
          <p:cNvSpPr txBox="1"/>
          <p:nvPr/>
        </p:nvSpPr>
        <p:spPr>
          <a:xfrm>
            <a:off x="9211697" y="158641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</a:t>
            </a:r>
            <a:endParaRPr kumimoji="1" lang="zh-TW" altLang="en-US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F96621-6449-A648-B96A-2A1E0AB4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75" y="2100262"/>
            <a:ext cx="7110435" cy="445934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2EA9D7F1-FE47-CD49-9191-D125F46CBBB6}"/>
              </a:ext>
            </a:extLst>
          </p:cNvPr>
          <p:cNvCxnSpPr>
            <a:cxnSpLocks/>
          </p:cNvCxnSpPr>
          <p:nvPr/>
        </p:nvCxnSpPr>
        <p:spPr>
          <a:xfrm>
            <a:off x="10001249" y="1955742"/>
            <a:ext cx="0" cy="387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5E7030-9B48-CF4C-8637-E7363497ABD0}"/>
              </a:ext>
            </a:extLst>
          </p:cNvPr>
          <p:cNvSpPr txBox="1"/>
          <p:nvPr/>
        </p:nvSpPr>
        <p:spPr>
          <a:xfrm>
            <a:off x="3925707" y="16207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該對話的第幾個輪次</a:t>
            </a:r>
            <a:endParaRPr kumimoji="1" lang="zh-TW" altLang="en-US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A698600A-ED0F-FC4D-9E3A-F0AEB2FB926F}"/>
              </a:ext>
            </a:extLst>
          </p:cNvPr>
          <p:cNvCxnSpPr>
            <a:cxnSpLocks/>
          </p:cNvCxnSpPr>
          <p:nvPr/>
        </p:nvCxnSpPr>
        <p:spPr>
          <a:xfrm>
            <a:off x="4715259" y="1990035"/>
            <a:ext cx="0" cy="387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5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86CD28-2643-594D-B49C-36320F7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37995"/>
              </p:ext>
            </p:extLst>
          </p:nvPr>
        </p:nvGraphicFramePr>
        <p:xfrm>
          <a:off x="1115567" y="4118811"/>
          <a:ext cx="5092729" cy="25867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3655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090862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2010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88509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6903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A2DC688C-B41D-4440-B61E-53A4A4207318}"/>
              </a:ext>
            </a:extLst>
          </p:cNvPr>
          <p:cNvSpPr txBox="1"/>
          <p:nvPr/>
        </p:nvSpPr>
        <p:spPr>
          <a:xfrm>
            <a:off x="1115567" y="3624770"/>
            <a:ext cx="278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macro average</a:t>
            </a:r>
            <a:endParaRPr kumimoji="1" lang="zh-TW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B0BEFE-5B5D-8B4C-85C9-13A9F2230B53}"/>
              </a:ext>
            </a:extLst>
          </p:cNvPr>
          <p:cNvSpPr txBox="1"/>
          <p:nvPr/>
        </p:nvSpPr>
        <p:spPr>
          <a:xfrm>
            <a:off x="6602521" y="3624770"/>
            <a:ext cx="278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 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BB26942-C8DF-2F43-9B5B-18114B03C96A}"/>
              </a:ext>
            </a:extLst>
          </p:cNvPr>
          <p:cNvSpPr txBox="1">
            <a:spLocks/>
          </p:cNvSpPr>
          <p:nvPr/>
        </p:nvSpPr>
        <p:spPr>
          <a:xfrm>
            <a:off x="1115567" y="1631335"/>
            <a:ext cx="9960864" cy="179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將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texts(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對話內容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加入模型中，以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位標註者標註最多的標籤作為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來預測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方法</a:t>
            </a:r>
            <a:r>
              <a:rPr lang="en-US" altLang="zh-CN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(1.)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特徵選取</a:t>
            </a:r>
            <a:endParaRPr lang="en-US" altLang="zh-CN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           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DL: Neural network layer</a:t>
            </a:r>
          </a:p>
          <a:p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BERT, LSTM, SVM, Logistic regression, Random Forest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效能較高</a:t>
            </a:r>
            <a:endParaRPr lang="en-US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2797217-1382-3E43-A940-D99CD75BA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9173"/>
              </p:ext>
            </p:extLst>
          </p:nvPr>
        </p:nvGraphicFramePr>
        <p:xfrm>
          <a:off x="6602521" y="4118811"/>
          <a:ext cx="5092729" cy="25867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655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090862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3899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20103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88509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2" y="1631335"/>
            <a:ext cx="11691937" cy="17976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將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texts(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對話內容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round(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輪次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sender(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發送人</a:t>
            </a:r>
            <a:r>
              <a:rPr lang="en-US" altLang="zh-CN" sz="2000" b="1" dirty="0">
                <a:solidFill>
                  <a:schemeClr val="tx2"/>
                </a:solidFill>
                <a:highlight>
                  <a:srgbClr val="FFFF00"/>
                </a:highlight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加入模型中，以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位標註者標註最多的標籤作為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來預測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方法</a:t>
            </a:r>
            <a:r>
              <a:rPr lang="en-US" altLang="zh-CN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(1.)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特徵選取</a:t>
            </a:r>
            <a:endParaRPr lang="en-US" altLang="zh-CN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           </a:t>
            </a:r>
            <a:r>
              <a:rPr lang="zh-TW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DL: Neural network layer concatenation</a:t>
            </a:r>
          </a:p>
          <a:p>
            <a:r>
              <a:rPr 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LSTM, Random Forest, CNN </a:t>
            </a:r>
            <a:r>
              <a:rPr lang="zh-CN" altLang="en-US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效能較高</a:t>
            </a:r>
            <a:endParaRPr lang="en-US" sz="2000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D74FF769-2892-5D44-9F6A-9ED0BE3C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31787"/>
              </p:ext>
            </p:extLst>
          </p:nvPr>
        </p:nvGraphicFramePr>
        <p:xfrm>
          <a:off x="2243138" y="3429000"/>
          <a:ext cx="8833295" cy="1584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951060B-B925-4841-A3FE-CB7D2A70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78907"/>
              </p:ext>
            </p:extLst>
          </p:nvPr>
        </p:nvGraphicFramePr>
        <p:xfrm>
          <a:off x="2243136" y="5198094"/>
          <a:ext cx="8833295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6659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766659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496E54C2-8639-0C46-922F-B24BF3768440}"/>
              </a:ext>
            </a:extLst>
          </p:cNvPr>
          <p:cNvSpPr txBox="1"/>
          <p:nvPr/>
        </p:nvSpPr>
        <p:spPr>
          <a:xfrm>
            <a:off x="828675" y="3847514"/>
            <a:ext cx="1018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macro</a:t>
            </a:r>
          </a:p>
          <a:p>
            <a:r>
              <a:rPr kumimoji="1" lang="en-US" altLang="zh-TW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A6D057-2751-C143-8524-5AB2A455A88F}"/>
              </a:ext>
            </a:extLst>
          </p:cNvPr>
          <p:cNvSpPr txBox="1"/>
          <p:nvPr/>
        </p:nvSpPr>
        <p:spPr>
          <a:xfrm>
            <a:off x="828675" y="5616608"/>
            <a:ext cx="11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</a:t>
            </a:r>
          </a:p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8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(</a:t>
            </a:r>
            <a:r>
              <a:rPr lang="en-US" cap="none" dirty="0"/>
              <a:t>single-label</a:t>
            </a:r>
            <a:r>
              <a:rPr lang="en-US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2" y="1631335"/>
            <a:ext cx="11691937" cy="118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比較</a:t>
            </a:r>
            <a:r>
              <a:rPr lang="en-US" altLang="zh-TW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LSTM, Random Forest, CNN</a:t>
            </a:r>
            <a:r>
              <a:rPr lang="zh-TW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有無加入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輪次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sender(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發送人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至模型中，</a:t>
            </a:r>
            <a:r>
              <a:rPr lang="en-US" altLang="zh-CN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performance</a:t>
            </a:r>
            <a:r>
              <a:rPr lang="zh-CN" alt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的結果？</a:t>
            </a:r>
            <a:endParaRPr lang="en-US" altLang="zh-CN" sz="2000" b="1" dirty="0">
              <a:solidFill>
                <a:schemeClr val="tx2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在各項指標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(P/R/F1)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中，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performance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都有明顯提升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86CD28-2643-594D-B49C-36320F7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60842"/>
              </p:ext>
            </p:extLst>
          </p:nvPr>
        </p:nvGraphicFramePr>
        <p:xfrm>
          <a:off x="2637548" y="3108949"/>
          <a:ext cx="6916902" cy="3052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927">
                  <a:extLst>
                    <a:ext uri="{9D8B030D-6E8A-4147-A177-3AD203B41FA5}">
                      <a16:colId xmlns:a16="http://schemas.microsoft.com/office/drawing/2014/main" val="1896821835"/>
                    </a:ext>
                  </a:extLst>
                </a:gridCol>
                <a:gridCol w="1113927">
                  <a:extLst>
                    <a:ext uri="{9D8B030D-6E8A-4147-A177-3AD203B41FA5}">
                      <a16:colId xmlns:a16="http://schemas.microsoft.com/office/drawing/2014/main" val="3027060328"/>
                    </a:ext>
                  </a:extLst>
                </a:gridCol>
                <a:gridCol w="1368335">
                  <a:extLst>
                    <a:ext uri="{9D8B030D-6E8A-4147-A177-3AD203B41FA5}">
                      <a16:colId xmlns:a16="http://schemas.microsoft.com/office/drawing/2014/main" val="359242722"/>
                    </a:ext>
                  </a:extLst>
                </a:gridCol>
                <a:gridCol w="1042736">
                  <a:extLst>
                    <a:ext uri="{9D8B030D-6E8A-4147-A177-3AD203B41FA5}">
                      <a16:colId xmlns:a16="http://schemas.microsoft.com/office/drawing/2014/main" val="4220061912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2499548749"/>
                    </a:ext>
                  </a:extLst>
                </a:gridCol>
                <a:gridCol w="1171071">
                  <a:extLst>
                    <a:ext uri="{9D8B030D-6E8A-4147-A177-3AD203B41FA5}">
                      <a16:colId xmlns:a16="http://schemas.microsoft.com/office/drawing/2014/main" val="196808630"/>
                    </a:ext>
                  </a:extLst>
                </a:gridCol>
              </a:tblGrid>
              <a:tr h="437147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3927"/>
                  </a:ext>
                </a:extLst>
              </a:tr>
              <a:tr h="433137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texts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18767"/>
                  </a:ext>
                </a:extLst>
              </a:tr>
              <a:tr h="449179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43471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77341"/>
                  </a:ext>
                </a:extLst>
              </a:tr>
              <a:tr h="433137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texts,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round,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43190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92274"/>
                  </a:ext>
                </a:extLst>
              </a:tr>
              <a:tr h="433137">
                <a:tc vMerge="1"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2663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D426573-739E-5D4D-B4B0-3BAB00C0B487}"/>
              </a:ext>
            </a:extLst>
          </p:cNvPr>
          <p:cNvSpPr txBox="1"/>
          <p:nvPr/>
        </p:nvSpPr>
        <p:spPr>
          <a:xfrm>
            <a:off x="936082" y="4281011"/>
            <a:ext cx="1175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weighted</a:t>
            </a:r>
          </a:p>
          <a:p>
            <a:r>
              <a:rPr kumimoji="1" lang="en-US" altLang="zh-TW" sz="2000" b="1" dirty="0">
                <a:solidFill>
                  <a:schemeClr val="accent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average</a:t>
            </a:r>
            <a:endParaRPr kumimoji="1" lang="zh-TW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</a:t>
            </a:r>
            <a:r>
              <a:rPr lang="en-US" cap="none" dirty="0"/>
              <a:t>(multi-label</a:t>
            </a:r>
            <a:r>
              <a:rPr lang="en-US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115567" y="1783735"/>
            <a:ext cx="9960864" cy="423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共有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個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，將每個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分開訓練模型，分別找出效能最佳的作為預測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為什麼需要做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multi-label?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(1.)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因為有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位標註者，而每一位標註的結果都同樣的重要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(2.)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資料分布不平均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zh-TW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如何進行機器學習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? 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Problem Transformation Method</a:t>
            </a:r>
            <a:r>
              <a:rPr lang="zh-TW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endParaRPr lang="en-US" altLang="zh-CN" sz="1800" b="1" dirty="0">
              <a:solidFill>
                <a:srgbClr val="FF0000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Algorithm Independent </a:t>
            </a: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Instance-based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757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Approaches and Progress </a:t>
            </a:r>
            <a:r>
              <a:rPr lang="en-US" cap="none" dirty="0"/>
              <a:t>(multi-label</a:t>
            </a:r>
            <a:r>
              <a:rPr lang="en-US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115567" y="1783736"/>
            <a:ext cx="9960864" cy="105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10-fold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Label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重新編碼：</a:t>
            </a:r>
            <a:r>
              <a:rPr lang="en" altLang="zh-TW" sz="20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0:CNUG, 1:CNUG *, 2:CNUG0, 3:CNaN, 4:HNUG, 5:HNUG *, 6:HNaN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EBDA076-C7C9-D242-8811-4424E6EF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50158"/>
              </p:ext>
            </p:extLst>
          </p:nvPr>
        </p:nvGraphicFramePr>
        <p:xfrm>
          <a:off x="2243999" y="3056483"/>
          <a:ext cx="7703999" cy="3182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0259">
                  <a:extLst>
                    <a:ext uri="{9D8B030D-6E8A-4147-A177-3AD203B41FA5}">
                      <a16:colId xmlns:a16="http://schemas.microsoft.com/office/drawing/2014/main" val="2291006451"/>
                    </a:ext>
                  </a:extLst>
                </a:gridCol>
                <a:gridCol w="1250259">
                  <a:extLst>
                    <a:ext uri="{9D8B030D-6E8A-4147-A177-3AD203B41FA5}">
                      <a16:colId xmlns:a16="http://schemas.microsoft.com/office/drawing/2014/main" val="2264318412"/>
                    </a:ext>
                  </a:extLst>
                </a:gridCol>
                <a:gridCol w="1394428">
                  <a:extLst>
                    <a:ext uri="{9D8B030D-6E8A-4147-A177-3AD203B41FA5}">
                      <a16:colId xmlns:a16="http://schemas.microsoft.com/office/drawing/2014/main" val="2249428841"/>
                    </a:ext>
                  </a:extLst>
                </a:gridCol>
                <a:gridCol w="1106098">
                  <a:extLst>
                    <a:ext uri="{9D8B030D-6E8A-4147-A177-3AD203B41FA5}">
                      <a16:colId xmlns:a16="http://schemas.microsoft.com/office/drawing/2014/main" val="860929756"/>
                    </a:ext>
                  </a:extLst>
                </a:gridCol>
                <a:gridCol w="1250259">
                  <a:extLst>
                    <a:ext uri="{9D8B030D-6E8A-4147-A177-3AD203B41FA5}">
                      <a16:colId xmlns:a16="http://schemas.microsoft.com/office/drawing/2014/main" val="3207468670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3291526684"/>
                    </a:ext>
                  </a:extLst>
                </a:gridCol>
              </a:tblGrid>
              <a:tr h="397800">
                <a:tc>
                  <a:txBody>
                    <a:bodyPr/>
                    <a:lstStyle/>
                    <a:p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60900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0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148179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1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0.2814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0.9330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374153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2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0.7868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749228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3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175945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4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6437302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5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0.8059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86729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6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446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7" y="371170"/>
            <a:ext cx="9960864" cy="118872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C8A710D-E415-B94D-A1A7-2EBC0BB50720}"/>
              </a:ext>
            </a:extLst>
          </p:cNvPr>
          <p:cNvSpPr txBox="1">
            <a:spLocks/>
          </p:cNvSpPr>
          <p:nvPr/>
        </p:nvSpPr>
        <p:spPr>
          <a:xfrm>
            <a:off x="1453132" y="2155210"/>
            <a:ext cx="9285733" cy="423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計算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multi-label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合併後數列的相似度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利用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JSD)</a:t>
            </a: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嘗試更多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data representation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的方法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嘗試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r>
              <a:rPr lang="en" altLang="zh-TW" sz="2000" dirty="0" err="1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sequence_based</a:t>
            </a:r>
            <a:r>
              <a:rPr lang="en" altLang="zh-TW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method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，將每組對話前面的輪次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(round)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資訊納入模型考量</a:t>
            </a: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515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1262</TotalTime>
  <Words>638</Words>
  <Application>Microsoft Office PowerPoint</Application>
  <PresentationFormat>寬螢幕</PresentationFormat>
  <Paragraphs>250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Yuanti SC</vt:lpstr>
      <vt:lpstr>Arial</vt:lpstr>
      <vt:lpstr>Calibri</vt:lpstr>
      <vt:lpstr>Parcel</vt:lpstr>
      <vt:lpstr>Team presentation-4 NTCIR-15  Dialogue Evaluation Task</vt:lpstr>
      <vt:lpstr>Outlines</vt:lpstr>
      <vt:lpstr>Data Description</vt:lpstr>
      <vt:lpstr>Approaches and Progress (single-label)</vt:lpstr>
      <vt:lpstr>Approaches and Progress (single-label)</vt:lpstr>
      <vt:lpstr>Approaches and Progress (single-label)</vt:lpstr>
      <vt:lpstr>Approaches and Progress (multi-label)</vt:lpstr>
      <vt:lpstr>Approaches and Progress (multi-label)</vt:lpstr>
      <vt:lpstr>NEXT STEPS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presentation-1 NTCIR-15  Dialogue Evaluation Task</dc:title>
  <dc:creator>Weber Huang</dc:creator>
  <cp:lastModifiedBy>Weber Huang</cp:lastModifiedBy>
  <cp:revision>58</cp:revision>
  <dcterms:created xsi:type="dcterms:W3CDTF">2020-04-08T03:15:21Z</dcterms:created>
  <dcterms:modified xsi:type="dcterms:W3CDTF">2020-05-14T03:02:54Z</dcterms:modified>
</cp:coreProperties>
</file>