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4" r:id="rId6"/>
    <p:sldId id="260" r:id="rId7"/>
    <p:sldId id="263" r:id="rId8"/>
    <p:sldId id="262" r:id="rId9"/>
    <p:sldId id="266" r:id="rId10"/>
    <p:sldId id="261"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0" d="100"/>
          <a:sy n="90" d="100"/>
        </p:scale>
        <p:origin x="84"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5DEF59-DA39-4906-B9C7-83C423CDEB8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TW" altLang="en-US"/>
        </a:p>
      </dgm:t>
    </dgm:pt>
    <dgm:pt modelId="{B4E4D534-B367-4FD9-B618-978D501BFA9C}">
      <dgm:prSet phldrT="[文字]"/>
      <dgm:spPr>
        <a:solidFill>
          <a:schemeClr val="accent1">
            <a:lumMod val="50000"/>
          </a:schemeClr>
        </a:solidFill>
      </dgm:spPr>
      <dgm:t>
        <a:bodyPr/>
        <a:lstStyle/>
        <a:p>
          <a:r>
            <a:rPr lang="en-US" altLang="zh-TW" dirty="0"/>
            <a:t>Data</a:t>
          </a:r>
          <a:endParaRPr lang="zh-TW" altLang="en-US" dirty="0"/>
        </a:p>
      </dgm:t>
    </dgm:pt>
    <dgm:pt modelId="{057244CC-8670-4306-BFC6-B93D818B02DA}" type="parTrans" cxnId="{630FF590-40BD-46C1-85DD-3DADB83C4D31}">
      <dgm:prSet/>
      <dgm:spPr/>
      <dgm:t>
        <a:bodyPr/>
        <a:lstStyle/>
        <a:p>
          <a:endParaRPr lang="zh-TW" altLang="en-US"/>
        </a:p>
      </dgm:t>
    </dgm:pt>
    <dgm:pt modelId="{DEC49BF1-3F8B-4B40-A837-D2040625013A}" type="sibTrans" cxnId="{630FF590-40BD-46C1-85DD-3DADB83C4D31}">
      <dgm:prSet/>
      <dgm:spPr/>
      <dgm:t>
        <a:bodyPr/>
        <a:lstStyle/>
        <a:p>
          <a:endParaRPr lang="zh-TW" altLang="en-US"/>
        </a:p>
      </dgm:t>
    </dgm:pt>
    <dgm:pt modelId="{C268E202-54A7-4898-A25A-30E73A90A4D2}">
      <dgm:prSet phldrT="[文字]"/>
      <dgm:spPr>
        <a:solidFill>
          <a:schemeClr val="accent1">
            <a:lumMod val="75000"/>
          </a:schemeClr>
        </a:solidFill>
      </dgm:spPr>
      <dgm:t>
        <a:bodyPr/>
        <a:lstStyle/>
        <a:p>
          <a:r>
            <a:rPr lang="en-US" altLang="zh-TW" dirty="0"/>
            <a:t>annotations</a:t>
          </a:r>
          <a:endParaRPr lang="zh-TW" altLang="en-US" dirty="0"/>
        </a:p>
      </dgm:t>
    </dgm:pt>
    <dgm:pt modelId="{CBF48B8E-8354-47AD-9FBE-5B3729BB3F28}" type="parTrans" cxnId="{372D4DA3-115C-4398-9A0D-19D1B0B7DB6D}">
      <dgm:prSet/>
      <dgm:spPr/>
      <dgm:t>
        <a:bodyPr/>
        <a:lstStyle/>
        <a:p>
          <a:endParaRPr lang="zh-TW" altLang="en-US"/>
        </a:p>
      </dgm:t>
    </dgm:pt>
    <dgm:pt modelId="{8D388D9A-C1CB-439A-98FC-A6A6B9B9D529}" type="sibTrans" cxnId="{372D4DA3-115C-4398-9A0D-19D1B0B7DB6D}">
      <dgm:prSet/>
      <dgm:spPr/>
      <dgm:t>
        <a:bodyPr/>
        <a:lstStyle/>
        <a:p>
          <a:endParaRPr lang="zh-TW" altLang="en-US"/>
        </a:p>
      </dgm:t>
    </dgm:pt>
    <dgm:pt modelId="{68C0EAF4-6D2D-4190-9E21-55650F27C990}">
      <dgm:prSet phldrT="[文字]"/>
      <dgm:spPr/>
      <dgm:t>
        <a:bodyPr/>
        <a:lstStyle/>
        <a:p>
          <a:r>
            <a:rPr lang="en-US" b="1" i="0" u="sng" dirty="0"/>
            <a:t>nugget</a:t>
          </a:r>
          <a:endParaRPr lang="zh-TW" altLang="en-US" b="1" u="sng" dirty="0"/>
        </a:p>
      </dgm:t>
    </dgm:pt>
    <dgm:pt modelId="{8E23FFDD-CAA5-4807-9FC3-EA3EBCF22FB6}" type="parTrans" cxnId="{23D11B1A-04D7-48EF-A110-60328DAE15A9}">
      <dgm:prSet/>
      <dgm:spPr/>
      <dgm:t>
        <a:bodyPr/>
        <a:lstStyle/>
        <a:p>
          <a:endParaRPr lang="zh-TW" altLang="en-US"/>
        </a:p>
      </dgm:t>
    </dgm:pt>
    <dgm:pt modelId="{E190AF91-F28E-4526-9724-7248C23B07EE}" type="sibTrans" cxnId="{23D11B1A-04D7-48EF-A110-60328DAE15A9}">
      <dgm:prSet/>
      <dgm:spPr/>
      <dgm:t>
        <a:bodyPr/>
        <a:lstStyle/>
        <a:p>
          <a:endParaRPr lang="zh-TW" altLang="en-US"/>
        </a:p>
      </dgm:t>
    </dgm:pt>
    <dgm:pt modelId="{215E00B9-DF20-49B5-AF8D-7199655ED835}">
      <dgm:prSet phldrT="[文字]"/>
      <dgm:spPr>
        <a:solidFill>
          <a:schemeClr val="accent1">
            <a:lumMod val="75000"/>
          </a:schemeClr>
        </a:solidFill>
      </dgm:spPr>
      <dgm:t>
        <a:bodyPr/>
        <a:lstStyle/>
        <a:p>
          <a:r>
            <a:rPr lang="en-US" altLang="zh-TW" dirty="0"/>
            <a:t>turns</a:t>
          </a:r>
          <a:endParaRPr lang="zh-TW" altLang="en-US" dirty="0"/>
        </a:p>
      </dgm:t>
    </dgm:pt>
    <dgm:pt modelId="{AA0C0CC6-FB3C-4540-8952-A9AC6AF385A6}" type="parTrans" cxnId="{41D5B008-F591-4315-992B-2E4AFD34D96D}">
      <dgm:prSet/>
      <dgm:spPr/>
      <dgm:t>
        <a:bodyPr/>
        <a:lstStyle/>
        <a:p>
          <a:endParaRPr lang="zh-TW" altLang="en-US"/>
        </a:p>
      </dgm:t>
    </dgm:pt>
    <dgm:pt modelId="{6D632700-0B1F-44AE-B2EC-A22213ECA7C2}" type="sibTrans" cxnId="{41D5B008-F591-4315-992B-2E4AFD34D96D}">
      <dgm:prSet/>
      <dgm:spPr/>
      <dgm:t>
        <a:bodyPr/>
        <a:lstStyle/>
        <a:p>
          <a:endParaRPr lang="zh-TW" altLang="en-US"/>
        </a:p>
      </dgm:t>
    </dgm:pt>
    <dgm:pt modelId="{EFE450D1-ED12-44FB-B04C-6A20D51E0449}">
      <dgm:prSet phldrT="[文字]"/>
      <dgm:spPr>
        <a:solidFill>
          <a:schemeClr val="accent1">
            <a:lumMod val="75000"/>
          </a:schemeClr>
        </a:solidFill>
      </dgm:spPr>
      <dgm:t>
        <a:bodyPr/>
        <a:lstStyle/>
        <a:p>
          <a:r>
            <a:rPr lang="en-US" altLang="zh-TW" dirty="0"/>
            <a:t>id</a:t>
          </a:r>
          <a:endParaRPr lang="zh-TW" altLang="en-US" dirty="0"/>
        </a:p>
      </dgm:t>
    </dgm:pt>
    <dgm:pt modelId="{07AB3CA1-E87A-47DD-A5BE-1232826DC4E4}" type="parTrans" cxnId="{B0091E3C-124C-4F72-B5B5-6109C0E7CEB8}">
      <dgm:prSet/>
      <dgm:spPr/>
      <dgm:t>
        <a:bodyPr/>
        <a:lstStyle/>
        <a:p>
          <a:endParaRPr lang="zh-TW" altLang="en-US"/>
        </a:p>
      </dgm:t>
    </dgm:pt>
    <dgm:pt modelId="{8EC510B6-4368-4BF7-B391-09A662220B88}" type="sibTrans" cxnId="{B0091E3C-124C-4F72-B5B5-6109C0E7CEB8}">
      <dgm:prSet/>
      <dgm:spPr/>
      <dgm:t>
        <a:bodyPr/>
        <a:lstStyle/>
        <a:p>
          <a:endParaRPr lang="zh-TW" altLang="en-US"/>
        </a:p>
      </dgm:t>
    </dgm:pt>
    <dgm:pt modelId="{0B075EFA-A97B-479F-99DA-6F1DDE0B1BB5}">
      <dgm:prSet phldrT="[文字]"/>
      <dgm:spPr/>
      <dgm:t>
        <a:bodyPr/>
        <a:lstStyle/>
        <a:p>
          <a:r>
            <a:rPr lang="en-US" b="0" i="0" dirty="0"/>
            <a:t>Dial-quality</a:t>
          </a:r>
          <a:endParaRPr lang="zh-TW" altLang="en-US" b="0" dirty="0"/>
        </a:p>
      </dgm:t>
    </dgm:pt>
    <dgm:pt modelId="{A10F8884-04EC-4917-AD9B-6A05A12DEBE9}" type="sibTrans" cxnId="{767C3A72-0E22-4AE5-A0CF-CEB704F0D874}">
      <dgm:prSet/>
      <dgm:spPr/>
      <dgm:t>
        <a:bodyPr/>
        <a:lstStyle/>
        <a:p>
          <a:endParaRPr lang="zh-TW" altLang="en-US"/>
        </a:p>
      </dgm:t>
    </dgm:pt>
    <dgm:pt modelId="{82C2E175-68CE-4E80-893A-B921070AF15E}" type="parTrans" cxnId="{767C3A72-0E22-4AE5-A0CF-CEB704F0D874}">
      <dgm:prSet/>
      <dgm:spPr/>
      <dgm:t>
        <a:bodyPr/>
        <a:lstStyle/>
        <a:p>
          <a:endParaRPr lang="zh-TW" altLang="en-US"/>
        </a:p>
      </dgm:t>
    </dgm:pt>
    <dgm:pt modelId="{AEA6949F-5CF9-46AC-8DBA-D582CD231667}">
      <dgm:prSet phldrT="[文字]"/>
      <dgm:spPr/>
      <dgm:t>
        <a:bodyPr/>
        <a:lstStyle/>
        <a:p>
          <a:r>
            <a:rPr lang="en-US" altLang="zh-TW" dirty="0"/>
            <a:t>sender</a:t>
          </a:r>
          <a:endParaRPr lang="zh-TW" altLang="en-US" dirty="0"/>
        </a:p>
      </dgm:t>
    </dgm:pt>
    <dgm:pt modelId="{CA03A102-3732-4B78-B349-E368607933D2}" type="sibTrans" cxnId="{68ECAD77-0AEF-4DD1-A910-2500EFD84B44}">
      <dgm:prSet/>
      <dgm:spPr/>
      <dgm:t>
        <a:bodyPr/>
        <a:lstStyle/>
        <a:p>
          <a:endParaRPr lang="zh-TW" altLang="en-US"/>
        </a:p>
      </dgm:t>
    </dgm:pt>
    <dgm:pt modelId="{9B111BEF-8498-4ACB-A491-F093D456349F}" type="parTrans" cxnId="{68ECAD77-0AEF-4DD1-A910-2500EFD84B44}">
      <dgm:prSet/>
      <dgm:spPr/>
      <dgm:t>
        <a:bodyPr/>
        <a:lstStyle/>
        <a:p>
          <a:endParaRPr lang="zh-TW" altLang="en-US"/>
        </a:p>
      </dgm:t>
    </dgm:pt>
    <dgm:pt modelId="{546CA771-2D50-4EE5-9F35-C7E9403BBE83}">
      <dgm:prSet phldrT="[文字]"/>
      <dgm:spPr/>
      <dgm:t>
        <a:bodyPr/>
        <a:lstStyle/>
        <a:p>
          <a:r>
            <a:rPr lang="en-US" altLang="zh-TW" dirty="0"/>
            <a:t>utterances</a:t>
          </a:r>
          <a:endParaRPr lang="zh-TW" altLang="en-US" dirty="0"/>
        </a:p>
      </dgm:t>
    </dgm:pt>
    <dgm:pt modelId="{3213E7BA-B705-4634-B53E-CD0372FE71DA}" type="parTrans" cxnId="{77B3A739-9A8C-4009-8103-1D196E6ABA74}">
      <dgm:prSet/>
      <dgm:spPr/>
      <dgm:t>
        <a:bodyPr/>
        <a:lstStyle/>
        <a:p>
          <a:endParaRPr lang="zh-TW" altLang="en-US"/>
        </a:p>
      </dgm:t>
    </dgm:pt>
    <dgm:pt modelId="{78242CCB-B4D6-4149-ABC2-5040D889D9C9}" type="sibTrans" cxnId="{77B3A739-9A8C-4009-8103-1D196E6ABA74}">
      <dgm:prSet/>
      <dgm:spPr/>
      <dgm:t>
        <a:bodyPr/>
        <a:lstStyle/>
        <a:p>
          <a:endParaRPr lang="zh-TW" altLang="en-US"/>
        </a:p>
      </dgm:t>
    </dgm:pt>
    <dgm:pt modelId="{CDFCDA54-4A0C-4FA3-BCE4-72F2E8A6279A}" type="pres">
      <dgm:prSet presAssocID="{E35DEF59-DA39-4906-B9C7-83C423CDEB88}" presName="diagram" presStyleCnt="0">
        <dgm:presLayoutVars>
          <dgm:chPref val="1"/>
          <dgm:dir/>
          <dgm:animOne val="branch"/>
          <dgm:animLvl val="lvl"/>
          <dgm:resizeHandles val="exact"/>
        </dgm:presLayoutVars>
      </dgm:prSet>
      <dgm:spPr/>
    </dgm:pt>
    <dgm:pt modelId="{CA9FC56A-762E-4F2C-A74C-86EDE8F5EE2C}" type="pres">
      <dgm:prSet presAssocID="{B4E4D534-B367-4FD9-B618-978D501BFA9C}" presName="root1" presStyleCnt="0"/>
      <dgm:spPr/>
    </dgm:pt>
    <dgm:pt modelId="{67125670-0496-4474-A7AA-E4F38058DC4B}" type="pres">
      <dgm:prSet presAssocID="{B4E4D534-B367-4FD9-B618-978D501BFA9C}" presName="LevelOneTextNode" presStyleLbl="node0" presStyleIdx="0" presStyleCnt="1" custLinFactNeighborX="-87319" custLinFactNeighborY="-31023">
        <dgm:presLayoutVars>
          <dgm:chPref val="3"/>
        </dgm:presLayoutVars>
      </dgm:prSet>
      <dgm:spPr/>
    </dgm:pt>
    <dgm:pt modelId="{DC711879-CC8D-484E-9A01-51AABF7B5FEA}" type="pres">
      <dgm:prSet presAssocID="{B4E4D534-B367-4FD9-B618-978D501BFA9C}" presName="level2hierChild" presStyleCnt="0"/>
      <dgm:spPr/>
    </dgm:pt>
    <dgm:pt modelId="{CD97A8DA-DFA1-4676-AFA6-874846383FF8}" type="pres">
      <dgm:prSet presAssocID="{CBF48B8E-8354-47AD-9FBE-5B3729BB3F28}" presName="conn2-1" presStyleLbl="parChTrans1D2" presStyleIdx="0" presStyleCnt="3"/>
      <dgm:spPr/>
    </dgm:pt>
    <dgm:pt modelId="{79F5EB3D-F212-40D8-A85B-68921DE6E07D}" type="pres">
      <dgm:prSet presAssocID="{CBF48B8E-8354-47AD-9FBE-5B3729BB3F28}" presName="connTx" presStyleLbl="parChTrans1D2" presStyleIdx="0" presStyleCnt="3"/>
      <dgm:spPr/>
    </dgm:pt>
    <dgm:pt modelId="{724B0F0D-0CC8-4CE5-A4C8-590BF9B497D0}" type="pres">
      <dgm:prSet presAssocID="{C268E202-54A7-4898-A25A-30E73A90A4D2}" presName="root2" presStyleCnt="0"/>
      <dgm:spPr/>
    </dgm:pt>
    <dgm:pt modelId="{AA870287-6359-400C-B569-785403A10E08}" type="pres">
      <dgm:prSet presAssocID="{C268E202-54A7-4898-A25A-30E73A90A4D2}" presName="LevelTwoTextNode" presStyleLbl="node2" presStyleIdx="0" presStyleCnt="3" custLinFactY="100000" custLinFactNeighborX="-45540" custLinFactNeighborY="187115">
        <dgm:presLayoutVars>
          <dgm:chPref val="3"/>
        </dgm:presLayoutVars>
      </dgm:prSet>
      <dgm:spPr/>
    </dgm:pt>
    <dgm:pt modelId="{3C2F8FA7-C959-41CD-9F40-6D0327E20887}" type="pres">
      <dgm:prSet presAssocID="{C268E202-54A7-4898-A25A-30E73A90A4D2}" presName="level3hierChild" presStyleCnt="0"/>
      <dgm:spPr/>
    </dgm:pt>
    <dgm:pt modelId="{C62ACD9F-5B11-4585-806B-BE53FF297B08}" type="pres">
      <dgm:prSet presAssocID="{82C2E175-68CE-4E80-893A-B921070AF15E}" presName="conn2-1" presStyleLbl="parChTrans1D3" presStyleIdx="0" presStyleCnt="4"/>
      <dgm:spPr/>
    </dgm:pt>
    <dgm:pt modelId="{7E8CEDC8-B3A8-4692-9214-37E63FCF83E5}" type="pres">
      <dgm:prSet presAssocID="{82C2E175-68CE-4E80-893A-B921070AF15E}" presName="connTx" presStyleLbl="parChTrans1D3" presStyleIdx="0" presStyleCnt="4"/>
      <dgm:spPr/>
    </dgm:pt>
    <dgm:pt modelId="{E883E62D-9C96-4DC4-8BE7-D52BD99D1AF5}" type="pres">
      <dgm:prSet presAssocID="{0B075EFA-A97B-479F-99DA-6F1DDE0B1BB5}" presName="root2" presStyleCnt="0"/>
      <dgm:spPr/>
    </dgm:pt>
    <dgm:pt modelId="{BEA5A420-644A-4308-B4FB-0838A4688B76}" type="pres">
      <dgm:prSet presAssocID="{0B075EFA-A97B-479F-99DA-6F1DDE0B1BB5}" presName="LevelTwoTextNode" presStyleLbl="node3" presStyleIdx="0" presStyleCnt="4" custLinFactY="190806" custLinFactNeighborX="-2202" custLinFactNeighborY="200000">
        <dgm:presLayoutVars>
          <dgm:chPref val="3"/>
        </dgm:presLayoutVars>
      </dgm:prSet>
      <dgm:spPr/>
    </dgm:pt>
    <dgm:pt modelId="{83D0CE3A-071F-4860-80DB-CC0CD2FFD587}" type="pres">
      <dgm:prSet presAssocID="{0B075EFA-A97B-479F-99DA-6F1DDE0B1BB5}" presName="level3hierChild" presStyleCnt="0"/>
      <dgm:spPr/>
    </dgm:pt>
    <dgm:pt modelId="{32DE1020-7FC0-40F1-8962-B323F9B3039C}" type="pres">
      <dgm:prSet presAssocID="{8E23FFDD-CAA5-4807-9FC3-EA3EBCF22FB6}" presName="conn2-1" presStyleLbl="parChTrans1D3" presStyleIdx="1" presStyleCnt="4"/>
      <dgm:spPr/>
    </dgm:pt>
    <dgm:pt modelId="{36CCA457-927B-4FEE-825A-A1F4FA0869ED}" type="pres">
      <dgm:prSet presAssocID="{8E23FFDD-CAA5-4807-9FC3-EA3EBCF22FB6}" presName="connTx" presStyleLbl="parChTrans1D3" presStyleIdx="1" presStyleCnt="4"/>
      <dgm:spPr/>
    </dgm:pt>
    <dgm:pt modelId="{5CBE8988-B7FF-4286-B657-1F291D9E5438}" type="pres">
      <dgm:prSet presAssocID="{68C0EAF4-6D2D-4190-9E21-55650F27C990}" presName="root2" presStyleCnt="0"/>
      <dgm:spPr/>
    </dgm:pt>
    <dgm:pt modelId="{99F3BD87-3E85-4BA0-AD21-108E28AB2041}" type="pres">
      <dgm:prSet presAssocID="{68C0EAF4-6D2D-4190-9E21-55650F27C990}" presName="LevelTwoTextNode" presStyleLbl="node3" presStyleIdx="1" presStyleCnt="4" custLinFactY="67015" custLinFactNeighborX="-1944" custLinFactNeighborY="100000">
        <dgm:presLayoutVars>
          <dgm:chPref val="3"/>
        </dgm:presLayoutVars>
      </dgm:prSet>
      <dgm:spPr/>
    </dgm:pt>
    <dgm:pt modelId="{4E621424-55A5-471A-8EC6-62800E0FD467}" type="pres">
      <dgm:prSet presAssocID="{68C0EAF4-6D2D-4190-9E21-55650F27C990}" presName="level3hierChild" presStyleCnt="0"/>
      <dgm:spPr/>
    </dgm:pt>
    <dgm:pt modelId="{36CA7E62-0E12-4F43-8FE7-1ED25829006E}" type="pres">
      <dgm:prSet presAssocID="{AA0C0CC6-FB3C-4540-8952-A9AC6AF385A6}" presName="conn2-1" presStyleLbl="parChTrans1D2" presStyleIdx="1" presStyleCnt="3"/>
      <dgm:spPr/>
    </dgm:pt>
    <dgm:pt modelId="{9E369FDF-A427-479F-9ADB-0A369F283741}" type="pres">
      <dgm:prSet presAssocID="{AA0C0CC6-FB3C-4540-8952-A9AC6AF385A6}" presName="connTx" presStyleLbl="parChTrans1D2" presStyleIdx="1" presStyleCnt="3"/>
      <dgm:spPr/>
    </dgm:pt>
    <dgm:pt modelId="{5802153A-210B-4E08-88B6-C037DB200A9E}" type="pres">
      <dgm:prSet presAssocID="{215E00B9-DF20-49B5-AF8D-7199655ED835}" presName="root2" presStyleCnt="0"/>
      <dgm:spPr/>
    </dgm:pt>
    <dgm:pt modelId="{C9F1E208-5EB7-44A6-B3C0-8AEE816DAB9F}" type="pres">
      <dgm:prSet presAssocID="{215E00B9-DF20-49B5-AF8D-7199655ED835}" presName="LevelTwoTextNode" presStyleLbl="node2" presStyleIdx="1" presStyleCnt="3" custLinFactY="-40402" custLinFactNeighborX="-46386" custLinFactNeighborY="-100000">
        <dgm:presLayoutVars>
          <dgm:chPref val="3"/>
        </dgm:presLayoutVars>
      </dgm:prSet>
      <dgm:spPr/>
    </dgm:pt>
    <dgm:pt modelId="{58FF4D3A-FA3B-44BE-AA2D-49B3A7C8679D}" type="pres">
      <dgm:prSet presAssocID="{215E00B9-DF20-49B5-AF8D-7199655ED835}" presName="level3hierChild" presStyleCnt="0"/>
      <dgm:spPr/>
    </dgm:pt>
    <dgm:pt modelId="{74267004-C4E7-426F-9D96-FB6E5155E4D3}" type="pres">
      <dgm:prSet presAssocID="{9B111BEF-8498-4ACB-A491-F093D456349F}" presName="conn2-1" presStyleLbl="parChTrans1D3" presStyleIdx="2" presStyleCnt="4"/>
      <dgm:spPr/>
    </dgm:pt>
    <dgm:pt modelId="{41317238-2F6B-4769-8886-87DE19D65747}" type="pres">
      <dgm:prSet presAssocID="{9B111BEF-8498-4ACB-A491-F093D456349F}" presName="connTx" presStyleLbl="parChTrans1D3" presStyleIdx="2" presStyleCnt="4"/>
      <dgm:spPr/>
    </dgm:pt>
    <dgm:pt modelId="{0F42DBFC-8F95-495E-8CDD-F322BB0B447D}" type="pres">
      <dgm:prSet presAssocID="{AEA6949F-5CF9-46AC-8DBA-D582CD231667}" presName="root2" presStyleCnt="0"/>
      <dgm:spPr/>
    </dgm:pt>
    <dgm:pt modelId="{98958110-BB72-4680-AD9E-5EB3BA063D02}" type="pres">
      <dgm:prSet presAssocID="{AEA6949F-5CF9-46AC-8DBA-D582CD231667}" presName="LevelTwoTextNode" presStyleLbl="node3" presStyleIdx="2" presStyleCnt="4" custLinFactY="-94206" custLinFactNeighborX="-1784" custLinFactNeighborY="-100000">
        <dgm:presLayoutVars>
          <dgm:chPref val="3"/>
        </dgm:presLayoutVars>
      </dgm:prSet>
      <dgm:spPr/>
    </dgm:pt>
    <dgm:pt modelId="{A1DA328B-B3B2-43E3-AA16-54369EF00B95}" type="pres">
      <dgm:prSet presAssocID="{AEA6949F-5CF9-46AC-8DBA-D582CD231667}" presName="level3hierChild" presStyleCnt="0"/>
      <dgm:spPr/>
    </dgm:pt>
    <dgm:pt modelId="{262255F8-DA32-4365-A074-09D38E864D97}" type="pres">
      <dgm:prSet presAssocID="{3213E7BA-B705-4634-B53E-CD0372FE71DA}" presName="conn2-1" presStyleLbl="parChTrans1D3" presStyleIdx="3" presStyleCnt="4"/>
      <dgm:spPr/>
    </dgm:pt>
    <dgm:pt modelId="{0D8DBAF6-AFD5-4AFE-8486-8D4CBB6A7A4E}" type="pres">
      <dgm:prSet presAssocID="{3213E7BA-B705-4634-B53E-CD0372FE71DA}" presName="connTx" presStyleLbl="parChTrans1D3" presStyleIdx="3" presStyleCnt="4"/>
      <dgm:spPr/>
    </dgm:pt>
    <dgm:pt modelId="{3248AFD7-2C50-44D8-BD4A-27D2018E6850}" type="pres">
      <dgm:prSet presAssocID="{546CA771-2D50-4EE5-9F35-C7E9403BBE83}" presName="root2" presStyleCnt="0"/>
      <dgm:spPr/>
    </dgm:pt>
    <dgm:pt modelId="{168E0656-1F4C-4ED1-A07E-D06E87514F33}" type="pres">
      <dgm:prSet presAssocID="{546CA771-2D50-4EE5-9F35-C7E9403BBE83}" presName="LevelTwoTextNode" presStyleLbl="node3" presStyleIdx="3" presStyleCnt="4" custLinFactY="-100000" custLinFactNeighborX="-1784" custLinFactNeighborY="-100450">
        <dgm:presLayoutVars>
          <dgm:chPref val="3"/>
        </dgm:presLayoutVars>
      </dgm:prSet>
      <dgm:spPr/>
    </dgm:pt>
    <dgm:pt modelId="{BE2F052C-7CA3-481B-ACE1-D4A0CD830CAF}" type="pres">
      <dgm:prSet presAssocID="{546CA771-2D50-4EE5-9F35-C7E9403BBE83}" presName="level3hierChild" presStyleCnt="0"/>
      <dgm:spPr/>
    </dgm:pt>
    <dgm:pt modelId="{41AD1F8E-8EB1-454B-B119-A76D4C94ED4C}" type="pres">
      <dgm:prSet presAssocID="{07AB3CA1-E87A-47DD-A5BE-1232826DC4E4}" presName="conn2-1" presStyleLbl="parChTrans1D2" presStyleIdx="2" presStyleCnt="3"/>
      <dgm:spPr/>
    </dgm:pt>
    <dgm:pt modelId="{9FA4A323-4FF2-4C0E-92DB-50AF70B386B6}" type="pres">
      <dgm:prSet presAssocID="{07AB3CA1-E87A-47DD-A5BE-1232826DC4E4}" presName="connTx" presStyleLbl="parChTrans1D2" presStyleIdx="2" presStyleCnt="3"/>
      <dgm:spPr/>
    </dgm:pt>
    <dgm:pt modelId="{B90E819B-318B-4794-BF83-DAD89912920A}" type="pres">
      <dgm:prSet presAssocID="{EFE450D1-ED12-44FB-B04C-6A20D51E0449}" presName="root2" presStyleCnt="0"/>
      <dgm:spPr/>
    </dgm:pt>
    <dgm:pt modelId="{5C12227D-0C27-4655-9BA3-8A5E28ED9A68}" type="pres">
      <dgm:prSet presAssocID="{EFE450D1-ED12-44FB-B04C-6A20D51E0449}" presName="LevelTwoTextNode" presStyleLbl="node2" presStyleIdx="2" presStyleCnt="3" custLinFactY="-189809" custLinFactNeighborX="-45494" custLinFactNeighborY="-200000">
        <dgm:presLayoutVars>
          <dgm:chPref val="3"/>
        </dgm:presLayoutVars>
      </dgm:prSet>
      <dgm:spPr/>
    </dgm:pt>
    <dgm:pt modelId="{D193777F-2CC8-4D7E-9889-BEC625DB9CF4}" type="pres">
      <dgm:prSet presAssocID="{EFE450D1-ED12-44FB-B04C-6A20D51E0449}" presName="level3hierChild" presStyleCnt="0"/>
      <dgm:spPr/>
    </dgm:pt>
  </dgm:ptLst>
  <dgm:cxnLst>
    <dgm:cxn modelId="{41D5B008-F591-4315-992B-2E4AFD34D96D}" srcId="{B4E4D534-B367-4FD9-B618-978D501BFA9C}" destId="{215E00B9-DF20-49B5-AF8D-7199655ED835}" srcOrd="1" destOrd="0" parTransId="{AA0C0CC6-FB3C-4540-8952-A9AC6AF385A6}" sibTransId="{6D632700-0B1F-44AE-B2EC-A22213ECA7C2}"/>
    <dgm:cxn modelId="{909B970A-CAFE-4013-BFB4-D680C6B8362E}" type="presOf" srcId="{8E23FFDD-CAA5-4807-9FC3-EA3EBCF22FB6}" destId="{36CCA457-927B-4FEE-825A-A1F4FA0869ED}" srcOrd="1" destOrd="0" presId="urn:microsoft.com/office/officeart/2005/8/layout/hierarchy2"/>
    <dgm:cxn modelId="{23EB0B0F-F8D8-4458-9811-1EE2A61BB345}" type="presOf" srcId="{82C2E175-68CE-4E80-893A-B921070AF15E}" destId="{7E8CEDC8-B3A8-4692-9214-37E63FCF83E5}" srcOrd="1" destOrd="0" presId="urn:microsoft.com/office/officeart/2005/8/layout/hierarchy2"/>
    <dgm:cxn modelId="{7364C217-10F0-4077-8C18-28CA259515EC}" type="presOf" srcId="{546CA771-2D50-4EE5-9F35-C7E9403BBE83}" destId="{168E0656-1F4C-4ED1-A07E-D06E87514F33}" srcOrd="0" destOrd="0" presId="urn:microsoft.com/office/officeart/2005/8/layout/hierarchy2"/>
    <dgm:cxn modelId="{23D11B1A-04D7-48EF-A110-60328DAE15A9}" srcId="{C268E202-54A7-4898-A25A-30E73A90A4D2}" destId="{68C0EAF4-6D2D-4190-9E21-55650F27C990}" srcOrd="1" destOrd="0" parTransId="{8E23FFDD-CAA5-4807-9FC3-EA3EBCF22FB6}" sibTransId="{E190AF91-F28E-4526-9724-7248C23B07EE}"/>
    <dgm:cxn modelId="{83EC711A-F571-4402-9EDC-CD9044D2DBE0}" type="presOf" srcId="{AEA6949F-5CF9-46AC-8DBA-D582CD231667}" destId="{98958110-BB72-4680-AD9E-5EB3BA063D02}" srcOrd="0" destOrd="0" presId="urn:microsoft.com/office/officeart/2005/8/layout/hierarchy2"/>
    <dgm:cxn modelId="{77B3A739-9A8C-4009-8103-1D196E6ABA74}" srcId="{215E00B9-DF20-49B5-AF8D-7199655ED835}" destId="{546CA771-2D50-4EE5-9F35-C7E9403BBE83}" srcOrd="1" destOrd="0" parTransId="{3213E7BA-B705-4634-B53E-CD0372FE71DA}" sibTransId="{78242CCB-B4D6-4149-ABC2-5040D889D9C9}"/>
    <dgm:cxn modelId="{B0091E3C-124C-4F72-B5B5-6109C0E7CEB8}" srcId="{B4E4D534-B367-4FD9-B618-978D501BFA9C}" destId="{EFE450D1-ED12-44FB-B04C-6A20D51E0449}" srcOrd="2" destOrd="0" parTransId="{07AB3CA1-E87A-47DD-A5BE-1232826DC4E4}" sibTransId="{8EC510B6-4368-4BF7-B391-09A662220B88}"/>
    <dgm:cxn modelId="{093B8C48-2978-4FD1-9689-88C7E119F877}" type="presOf" srcId="{B4E4D534-B367-4FD9-B618-978D501BFA9C}" destId="{67125670-0496-4474-A7AA-E4F38058DC4B}" srcOrd="0" destOrd="0" presId="urn:microsoft.com/office/officeart/2005/8/layout/hierarchy2"/>
    <dgm:cxn modelId="{04B9A86C-226C-4AE2-B388-C09C4A38A65A}" type="presOf" srcId="{AA0C0CC6-FB3C-4540-8952-A9AC6AF385A6}" destId="{36CA7E62-0E12-4F43-8FE7-1ED25829006E}" srcOrd="0" destOrd="0" presId="urn:microsoft.com/office/officeart/2005/8/layout/hierarchy2"/>
    <dgm:cxn modelId="{173C6C51-6B8D-4700-8C31-1853C0C36A47}" type="presOf" srcId="{CBF48B8E-8354-47AD-9FBE-5B3729BB3F28}" destId="{79F5EB3D-F212-40D8-A85B-68921DE6E07D}" srcOrd="1" destOrd="0" presId="urn:microsoft.com/office/officeart/2005/8/layout/hierarchy2"/>
    <dgm:cxn modelId="{767C3A72-0E22-4AE5-A0CF-CEB704F0D874}" srcId="{C268E202-54A7-4898-A25A-30E73A90A4D2}" destId="{0B075EFA-A97B-479F-99DA-6F1DDE0B1BB5}" srcOrd="0" destOrd="0" parTransId="{82C2E175-68CE-4E80-893A-B921070AF15E}" sibTransId="{A10F8884-04EC-4917-AD9B-6A05A12DEBE9}"/>
    <dgm:cxn modelId="{68ECAD77-0AEF-4DD1-A910-2500EFD84B44}" srcId="{215E00B9-DF20-49B5-AF8D-7199655ED835}" destId="{AEA6949F-5CF9-46AC-8DBA-D582CD231667}" srcOrd="0" destOrd="0" parTransId="{9B111BEF-8498-4ACB-A491-F093D456349F}" sibTransId="{CA03A102-3732-4B78-B349-E368607933D2}"/>
    <dgm:cxn modelId="{D88FCC78-6B45-4461-9A3D-F9AFFF6A3A00}" type="presOf" srcId="{68C0EAF4-6D2D-4190-9E21-55650F27C990}" destId="{99F3BD87-3E85-4BA0-AD21-108E28AB2041}" srcOrd="0" destOrd="0" presId="urn:microsoft.com/office/officeart/2005/8/layout/hierarchy2"/>
    <dgm:cxn modelId="{E8C7D479-AEAF-4B29-9ADF-09D655F183E5}" type="presOf" srcId="{9B111BEF-8498-4ACB-A491-F093D456349F}" destId="{74267004-C4E7-426F-9D96-FB6E5155E4D3}" srcOrd="0" destOrd="0" presId="urn:microsoft.com/office/officeart/2005/8/layout/hierarchy2"/>
    <dgm:cxn modelId="{D31CAA7F-01CC-48DA-B721-125FB3346438}" type="presOf" srcId="{82C2E175-68CE-4E80-893A-B921070AF15E}" destId="{C62ACD9F-5B11-4585-806B-BE53FF297B08}" srcOrd="0" destOrd="0" presId="urn:microsoft.com/office/officeart/2005/8/layout/hierarchy2"/>
    <dgm:cxn modelId="{74D9F888-5C4C-48E3-9DD3-20DD09C817D5}" type="presOf" srcId="{8E23FFDD-CAA5-4807-9FC3-EA3EBCF22FB6}" destId="{32DE1020-7FC0-40F1-8962-B323F9B3039C}" srcOrd="0" destOrd="0" presId="urn:microsoft.com/office/officeart/2005/8/layout/hierarchy2"/>
    <dgm:cxn modelId="{630FF590-40BD-46C1-85DD-3DADB83C4D31}" srcId="{E35DEF59-DA39-4906-B9C7-83C423CDEB88}" destId="{B4E4D534-B367-4FD9-B618-978D501BFA9C}" srcOrd="0" destOrd="0" parTransId="{057244CC-8670-4306-BFC6-B93D818B02DA}" sibTransId="{DEC49BF1-3F8B-4B40-A837-D2040625013A}"/>
    <dgm:cxn modelId="{A228DF92-76F7-4566-A263-94E72E4FB1DE}" type="presOf" srcId="{AA0C0CC6-FB3C-4540-8952-A9AC6AF385A6}" destId="{9E369FDF-A427-479F-9ADB-0A369F283741}" srcOrd="1" destOrd="0" presId="urn:microsoft.com/office/officeart/2005/8/layout/hierarchy2"/>
    <dgm:cxn modelId="{FE984C9B-D7C6-4C6F-A6A5-7772A8C5FDFA}" type="presOf" srcId="{9B111BEF-8498-4ACB-A491-F093D456349F}" destId="{41317238-2F6B-4769-8886-87DE19D65747}" srcOrd="1" destOrd="0" presId="urn:microsoft.com/office/officeart/2005/8/layout/hierarchy2"/>
    <dgm:cxn modelId="{78DEC39B-E50B-4C8A-9DCF-A0B8803C659D}" type="presOf" srcId="{07AB3CA1-E87A-47DD-A5BE-1232826DC4E4}" destId="{41AD1F8E-8EB1-454B-B119-A76D4C94ED4C}" srcOrd="0" destOrd="0" presId="urn:microsoft.com/office/officeart/2005/8/layout/hierarchy2"/>
    <dgm:cxn modelId="{15CFE99F-1881-4D21-A98A-152C812FCCA8}" type="presOf" srcId="{215E00B9-DF20-49B5-AF8D-7199655ED835}" destId="{C9F1E208-5EB7-44A6-B3C0-8AEE816DAB9F}" srcOrd="0" destOrd="0" presId="urn:microsoft.com/office/officeart/2005/8/layout/hierarchy2"/>
    <dgm:cxn modelId="{372D4DA3-115C-4398-9A0D-19D1B0B7DB6D}" srcId="{B4E4D534-B367-4FD9-B618-978D501BFA9C}" destId="{C268E202-54A7-4898-A25A-30E73A90A4D2}" srcOrd="0" destOrd="0" parTransId="{CBF48B8E-8354-47AD-9FBE-5B3729BB3F28}" sibTransId="{8D388D9A-C1CB-439A-98FC-A6A6B9B9D529}"/>
    <dgm:cxn modelId="{5F9868DC-7C2A-4702-A51D-405DDE7178DB}" type="presOf" srcId="{07AB3CA1-E87A-47DD-A5BE-1232826DC4E4}" destId="{9FA4A323-4FF2-4C0E-92DB-50AF70B386B6}" srcOrd="1" destOrd="0" presId="urn:microsoft.com/office/officeart/2005/8/layout/hierarchy2"/>
    <dgm:cxn modelId="{80D308E2-900F-46DE-A176-26882E54D64B}" type="presOf" srcId="{3213E7BA-B705-4634-B53E-CD0372FE71DA}" destId="{262255F8-DA32-4365-A074-09D38E864D97}" srcOrd="0" destOrd="0" presId="urn:microsoft.com/office/officeart/2005/8/layout/hierarchy2"/>
    <dgm:cxn modelId="{79F770E7-0222-4D87-B47A-7AABF786905E}" type="presOf" srcId="{CBF48B8E-8354-47AD-9FBE-5B3729BB3F28}" destId="{CD97A8DA-DFA1-4676-AFA6-874846383FF8}" srcOrd="0" destOrd="0" presId="urn:microsoft.com/office/officeart/2005/8/layout/hierarchy2"/>
    <dgm:cxn modelId="{A37D93EC-1C6D-4E4F-AE28-8412605D6790}" type="presOf" srcId="{0B075EFA-A97B-479F-99DA-6F1DDE0B1BB5}" destId="{BEA5A420-644A-4308-B4FB-0838A4688B76}" srcOrd="0" destOrd="0" presId="urn:microsoft.com/office/officeart/2005/8/layout/hierarchy2"/>
    <dgm:cxn modelId="{A38A38EF-DECA-457C-B0E4-9259CB9454E4}" type="presOf" srcId="{C268E202-54A7-4898-A25A-30E73A90A4D2}" destId="{AA870287-6359-400C-B569-785403A10E08}" srcOrd="0" destOrd="0" presId="urn:microsoft.com/office/officeart/2005/8/layout/hierarchy2"/>
    <dgm:cxn modelId="{22CA7EF0-F0CF-49DE-90B1-37D3A7EE1602}" type="presOf" srcId="{3213E7BA-B705-4634-B53E-CD0372FE71DA}" destId="{0D8DBAF6-AFD5-4AFE-8486-8D4CBB6A7A4E}" srcOrd="1" destOrd="0" presId="urn:microsoft.com/office/officeart/2005/8/layout/hierarchy2"/>
    <dgm:cxn modelId="{A0600EFA-02CB-46B2-BFA2-8D77889A0F9B}" type="presOf" srcId="{EFE450D1-ED12-44FB-B04C-6A20D51E0449}" destId="{5C12227D-0C27-4655-9BA3-8A5E28ED9A68}" srcOrd="0" destOrd="0" presId="urn:microsoft.com/office/officeart/2005/8/layout/hierarchy2"/>
    <dgm:cxn modelId="{29D3C1FF-BC45-4076-8DF2-85E56AF24527}" type="presOf" srcId="{E35DEF59-DA39-4906-B9C7-83C423CDEB88}" destId="{CDFCDA54-4A0C-4FA3-BCE4-72F2E8A6279A}" srcOrd="0" destOrd="0" presId="urn:microsoft.com/office/officeart/2005/8/layout/hierarchy2"/>
    <dgm:cxn modelId="{7E334F13-B5C4-4FAC-A99A-5D34D11FF0D9}" type="presParOf" srcId="{CDFCDA54-4A0C-4FA3-BCE4-72F2E8A6279A}" destId="{CA9FC56A-762E-4F2C-A74C-86EDE8F5EE2C}" srcOrd="0" destOrd="0" presId="urn:microsoft.com/office/officeart/2005/8/layout/hierarchy2"/>
    <dgm:cxn modelId="{3304E4E7-B961-419D-AD05-DAECFDA1428E}" type="presParOf" srcId="{CA9FC56A-762E-4F2C-A74C-86EDE8F5EE2C}" destId="{67125670-0496-4474-A7AA-E4F38058DC4B}" srcOrd="0" destOrd="0" presId="urn:microsoft.com/office/officeart/2005/8/layout/hierarchy2"/>
    <dgm:cxn modelId="{B4C7582A-3403-4409-B9EA-4771DB9224D6}" type="presParOf" srcId="{CA9FC56A-762E-4F2C-A74C-86EDE8F5EE2C}" destId="{DC711879-CC8D-484E-9A01-51AABF7B5FEA}" srcOrd="1" destOrd="0" presId="urn:microsoft.com/office/officeart/2005/8/layout/hierarchy2"/>
    <dgm:cxn modelId="{A32DD148-116B-4907-804D-98CB40FBA0CE}" type="presParOf" srcId="{DC711879-CC8D-484E-9A01-51AABF7B5FEA}" destId="{CD97A8DA-DFA1-4676-AFA6-874846383FF8}" srcOrd="0" destOrd="0" presId="urn:microsoft.com/office/officeart/2005/8/layout/hierarchy2"/>
    <dgm:cxn modelId="{C0D63D29-1CBB-480E-88E2-C95D38EC4345}" type="presParOf" srcId="{CD97A8DA-DFA1-4676-AFA6-874846383FF8}" destId="{79F5EB3D-F212-40D8-A85B-68921DE6E07D}" srcOrd="0" destOrd="0" presId="urn:microsoft.com/office/officeart/2005/8/layout/hierarchy2"/>
    <dgm:cxn modelId="{499A6E5B-A7D2-4465-8DBF-1FB2157CA154}" type="presParOf" srcId="{DC711879-CC8D-484E-9A01-51AABF7B5FEA}" destId="{724B0F0D-0CC8-4CE5-A4C8-590BF9B497D0}" srcOrd="1" destOrd="0" presId="urn:microsoft.com/office/officeart/2005/8/layout/hierarchy2"/>
    <dgm:cxn modelId="{DB223D23-DD3C-4E6A-B6FF-160CE70D8A4C}" type="presParOf" srcId="{724B0F0D-0CC8-4CE5-A4C8-590BF9B497D0}" destId="{AA870287-6359-400C-B569-785403A10E08}" srcOrd="0" destOrd="0" presId="urn:microsoft.com/office/officeart/2005/8/layout/hierarchy2"/>
    <dgm:cxn modelId="{7A93C769-7624-497D-97E9-F02EC83E0C01}" type="presParOf" srcId="{724B0F0D-0CC8-4CE5-A4C8-590BF9B497D0}" destId="{3C2F8FA7-C959-41CD-9F40-6D0327E20887}" srcOrd="1" destOrd="0" presId="urn:microsoft.com/office/officeart/2005/8/layout/hierarchy2"/>
    <dgm:cxn modelId="{16E52C79-67E6-4384-87B7-145704669608}" type="presParOf" srcId="{3C2F8FA7-C959-41CD-9F40-6D0327E20887}" destId="{C62ACD9F-5B11-4585-806B-BE53FF297B08}" srcOrd="0" destOrd="0" presId="urn:microsoft.com/office/officeart/2005/8/layout/hierarchy2"/>
    <dgm:cxn modelId="{E313C8E9-BFD3-42D1-A94E-8EF936DE0D30}" type="presParOf" srcId="{C62ACD9F-5B11-4585-806B-BE53FF297B08}" destId="{7E8CEDC8-B3A8-4692-9214-37E63FCF83E5}" srcOrd="0" destOrd="0" presId="urn:microsoft.com/office/officeart/2005/8/layout/hierarchy2"/>
    <dgm:cxn modelId="{B2889AA2-D98E-4B68-88F1-7E9D00A72960}" type="presParOf" srcId="{3C2F8FA7-C959-41CD-9F40-6D0327E20887}" destId="{E883E62D-9C96-4DC4-8BE7-D52BD99D1AF5}" srcOrd="1" destOrd="0" presId="urn:microsoft.com/office/officeart/2005/8/layout/hierarchy2"/>
    <dgm:cxn modelId="{079DCB04-BA89-44D9-ABBC-16143E457A80}" type="presParOf" srcId="{E883E62D-9C96-4DC4-8BE7-D52BD99D1AF5}" destId="{BEA5A420-644A-4308-B4FB-0838A4688B76}" srcOrd="0" destOrd="0" presId="urn:microsoft.com/office/officeart/2005/8/layout/hierarchy2"/>
    <dgm:cxn modelId="{4A7B94CA-4873-40BF-AD4B-B7AF61F5AE63}" type="presParOf" srcId="{E883E62D-9C96-4DC4-8BE7-D52BD99D1AF5}" destId="{83D0CE3A-071F-4860-80DB-CC0CD2FFD587}" srcOrd="1" destOrd="0" presId="urn:microsoft.com/office/officeart/2005/8/layout/hierarchy2"/>
    <dgm:cxn modelId="{0E85D175-9BE1-4305-8576-1AEAF10EA193}" type="presParOf" srcId="{3C2F8FA7-C959-41CD-9F40-6D0327E20887}" destId="{32DE1020-7FC0-40F1-8962-B323F9B3039C}" srcOrd="2" destOrd="0" presId="urn:microsoft.com/office/officeart/2005/8/layout/hierarchy2"/>
    <dgm:cxn modelId="{4AB49CDD-02AE-4D03-82FF-2595F3F2F5B0}" type="presParOf" srcId="{32DE1020-7FC0-40F1-8962-B323F9B3039C}" destId="{36CCA457-927B-4FEE-825A-A1F4FA0869ED}" srcOrd="0" destOrd="0" presId="urn:microsoft.com/office/officeart/2005/8/layout/hierarchy2"/>
    <dgm:cxn modelId="{E4B02E49-A451-4297-B798-1A372733A8D1}" type="presParOf" srcId="{3C2F8FA7-C959-41CD-9F40-6D0327E20887}" destId="{5CBE8988-B7FF-4286-B657-1F291D9E5438}" srcOrd="3" destOrd="0" presId="urn:microsoft.com/office/officeart/2005/8/layout/hierarchy2"/>
    <dgm:cxn modelId="{26DE903A-D317-4C4E-89FB-604AB2DAF64D}" type="presParOf" srcId="{5CBE8988-B7FF-4286-B657-1F291D9E5438}" destId="{99F3BD87-3E85-4BA0-AD21-108E28AB2041}" srcOrd="0" destOrd="0" presId="urn:microsoft.com/office/officeart/2005/8/layout/hierarchy2"/>
    <dgm:cxn modelId="{8104DA30-5028-485E-8CE9-A388AE561B32}" type="presParOf" srcId="{5CBE8988-B7FF-4286-B657-1F291D9E5438}" destId="{4E621424-55A5-471A-8EC6-62800E0FD467}" srcOrd="1" destOrd="0" presId="urn:microsoft.com/office/officeart/2005/8/layout/hierarchy2"/>
    <dgm:cxn modelId="{FAE6D867-E0EE-4ED0-B6A9-D9F1D932C458}" type="presParOf" srcId="{DC711879-CC8D-484E-9A01-51AABF7B5FEA}" destId="{36CA7E62-0E12-4F43-8FE7-1ED25829006E}" srcOrd="2" destOrd="0" presId="urn:microsoft.com/office/officeart/2005/8/layout/hierarchy2"/>
    <dgm:cxn modelId="{24B23059-B6EC-4FA2-AAF6-7E09AA8796FE}" type="presParOf" srcId="{36CA7E62-0E12-4F43-8FE7-1ED25829006E}" destId="{9E369FDF-A427-479F-9ADB-0A369F283741}" srcOrd="0" destOrd="0" presId="urn:microsoft.com/office/officeart/2005/8/layout/hierarchy2"/>
    <dgm:cxn modelId="{311C5189-D09D-46B1-802D-07661301FF3F}" type="presParOf" srcId="{DC711879-CC8D-484E-9A01-51AABF7B5FEA}" destId="{5802153A-210B-4E08-88B6-C037DB200A9E}" srcOrd="3" destOrd="0" presId="urn:microsoft.com/office/officeart/2005/8/layout/hierarchy2"/>
    <dgm:cxn modelId="{0FA96000-FD0C-4860-9503-B69AB50E7F0D}" type="presParOf" srcId="{5802153A-210B-4E08-88B6-C037DB200A9E}" destId="{C9F1E208-5EB7-44A6-B3C0-8AEE816DAB9F}" srcOrd="0" destOrd="0" presId="urn:microsoft.com/office/officeart/2005/8/layout/hierarchy2"/>
    <dgm:cxn modelId="{27183798-5566-4DC5-8E6C-F27843B54789}" type="presParOf" srcId="{5802153A-210B-4E08-88B6-C037DB200A9E}" destId="{58FF4D3A-FA3B-44BE-AA2D-49B3A7C8679D}" srcOrd="1" destOrd="0" presId="urn:microsoft.com/office/officeart/2005/8/layout/hierarchy2"/>
    <dgm:cxn modelId="{55439F6B-1D29-4665-AE46-971DA2E10670}" type="presParOf" srcId="{58FF4D3A-FA3B-44BE-AA2D-49B3A7C8679D}" destId="{74267004-C4E7-426F-9D96-FB6E5155E4D3}" srcOrd="0" destOrd="0" presId="urn:microsoft.com/office/officeart/2005/8/layout/hierarchy2"/>
    <dgm:cxn modelId="{416776E4-2F23-4A68-929A-53996B3B7851}" type="presParOf" srcId="{74267004-C4E7-426F-9D96-FB6E5155E4D3}" destId="{41317238-2F6B-4769-8886-87DE19D65747}" srcOrd="0" destOrd="0" presId="urn:microsoft.com/office/officeart/2005/8/layout/hierarchy2"/>
    <dgm:cxn modelId="{02FD60FF-0FAF-458F-8E4B-4CBD5D8CC71C}" type="presParOf" srcId="{58FF4D3A-FA3B-44BE-AA2D-49B3A7C8679D}" destId="{0F42DBFC-8F95-495E-8CDD-F322BB0B447D}" srcOrd="1" destOrd="0" presId="urn:microsoft.com/office/officeart/2005/8/layout/hierarchy2"/>
    <dgm:cxn modelId="{00A207E7-D6A6-4E09-AB14-E0383700D170}" type="presParOf" srcId="{0F42DBFC-8F95-495E-8CDD-F322BB0B447D}" destId="{98958110-BB72-4680-AD9E-5EB3BA063D02}" srcOrd="0" destOrd="0" presId="urn:microsoft.com/office/officeart/2005/8/layout/hierarchy2"/>
    <dgm:cxn modelId="{71E8B055-EC4E-498B-B0EB-F9984C4852A8}" type="presParOf" srcId="{0F42DBFC-8F95-495E-8CDD-F322BB0B447D}" destId="{A1DA328B-B3B2-43E3-AA16-54369EF00B95}" srcOrd="1" destOrd="0" presId="urn:microsoft.com/office/officeart/2005/8/layout/hierarchy2"/>
    <dgm:cxn modelId="{D3986C16-2DAE-4826-8CB7-FC44B9691598}" type="presParOf" srcId="{58FF4D3A-FA3B-44BE-AA2D-49B3A7C8679D}" destId="{262255F8-DA32-4365-A074-09D38E864D97}" srcOrd="2" destOrd="0" presId="urn:microsoft.com/office/officeart/2005/8/layout/hierarchy2"/>
    <dgm:cxn modelId="{637DCBEF-AD23-478B-B0F9-EC42B37843C7}" type="presParOf" srcId="{262255F8-DA32-4365-A074-09D38E864D97}" destId="{0D8DBAF6-AFD5-4AFE-8486-8D4CBB6A7A4E}" srcOrd="0" destOrd="0" presId="urn:microsoft.com/office/officeart/2005/8/layout/hierarchy2"/>
    <dgm:cxn modelId="{CF81E8B0-4BEB-478B-818E-CAA68DC56AE4}" type="presParOf" srcId="{58FF4D3A-FA3B-44BE-AA2D-49B3A7C8679D}" destId="{3248AFD7-2C50-44D8-BD4A-27D2018E6850}" srcOrd="3" destOrd="0" presId="urn:microsoft.com/office/officeart/2005/8/layout/hierarchy2"/>
    <dgm:cxn modelId="{86B3F125-6131-49D6-B817-41B4CA95A914}" type="presParOf" srcId="{3248AFD7-2C50-44D8-BD4A-27D2018E6850}" destId="{168E0656-1F4C-4ED1-A07E-D06E87514F33}" srcOrd="0" destOrd="0" presId="urn:microsoft.com/office/officeart/2005/8/layout/hierarchy2"/>
    <dgm:cxn modelId="{62625B4D-5A71-4102-AAF0-F79E2275CDDB}" type="presParOf" srcId="{3248AFD7-2C50-44D8-BD4A-27D2018E6850}" destId="{BE2F052C-7CA3-481B-ACE1-D4A0CD830CAF}" srcOrd="1" destOrd="0" presId="urn:microsoft.com/office/officeart/2005/8/layout/hierarchy2"/>
    <dgm:cxn modelId="{82C8C377-91F5-41E2-AF79-FD4083688A81}" type="presParOf" srcId="{DC711879-CC8D-484E-9A01-51AABF7B5FEA}" destId="{41AD1F8E-8EB1-454B-B119-A76D4C94ED4C}" srcOrd="4" destOrd="0" presId="urn:microsoft.com/office/officeart/2005/8/layout/hierarchy2"/>
    <dgm:cxn modelId="{1BE73C93-9338-4105-9C00-5698A50B8A92}" type="presParOf" srcId="{41AD1F8E-8EB1-454B-B119-A76D4C94ED4C}" destId="{9FA4A323-4FF2-4C0E-92DB-50AF70B386B6}" srcOrd="0" destOrd="0" presId="urn:microsoft.com/office/officeart/2005/8/layout/hierarchy2"/>
    <dgm:cxn modelId="{8CAC9F2A-A795-46E8-A048-D555BA477DFF}" type="presParOf" srcId="{DC711879-CC8D-484E-9A01-51AABF7B5FEA}" destId="{B90E819B-318B-4794-BF83-DAD89912920A}" srcOrd="5" destOrd="0" presId="urn:microsoft.com/office/officeart/2005/8/layout/hierarchy2"/>
    <dgm:cxn modelId="{F1556160-7AEC-4419-B0CB-9086C60F8204}" type="presParOf" srcId="{B90E819B-318B-4794-BF83-DAD89912920A}" destId="{5C12227D-0C27-4655-9BA3-8A5E28ED9A68}" srcOrd="0" destOrd="0" presId="urn:microsoft.com/office/officeart/2005/8/layout/hierarchy2"/>
    <dgm:cxn modelId="{105FF1EA-E9A9-40BB-A794-DEF91071A07C}" type="presParOf" srcId="{B90E819B-318B-4794-BF83-DAD89912920A}" destId="{D193777F-2CC8-4D7E-9889-BEC625DB9CF4}"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25670-0496-4474-A7AA-E4F38058DC4B}">
      <dsp:nvSpPr>
        <dsp:cNvPr id="0" name=""/>
        <dsp:cNvSpPr/>
      </dsp:nvSpPr>
      <dsp:spPr>
        <a:xfrm>
          <a:off x="452577" y="1043606"/>
          <a:ext cx="1048770" cy="524385"/>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TW" sz="1500" kern="1200" dirty="0"/>
            <a:t>Data</a:t>
          </a:r>
          <a:endParaRPr lang="zh-TW" altLang="en-US" sz="1500" kern="1200" dirty="0"/>
        </a:p>
      </dsp:txBody>
      <dsp:txXfrm>
        <a:off x="467936" y="1058965"/>
        <a:ext cx="1018052" cy="493667"/>
      </dsp:txXfrm>
    </dsp:sp>
    <dsp:sp modelId="{CD97A8DA-DFA1-4676-AFA6-874846383FF8}">
      <dsp:nvSpPr>
        <dsp:cNvPr id="0" name=""/>
        <dsp:cNvSpPr/>
      </dsp:nvSpPr>
      <dsp:spPr>
        <a:xfrm rot="2500982">
          <a:off x="1355979" y="1669743"/>
          <a:ext cx="1148410" cy="35815"/>
        </a:xfrm>
        <a:custGeom>
          <a:avLst/>
          <a:gdLst/>
          <a:ahLst/>
          <a:cxnLst/>
          <a:rect l="0" t="0" r="0" b="0"/>
          <a:pathLst>
            <a:path>
              <a:moveTo>
                <a:pt x="0" y="17907"/>
              </a:moveTo>
              <a:lnTo>
                <a:pt x="1148410" y="1790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1901474" y="1658940"/>
        <a:ext cx="57420" cy="57420"/>
      </dsp:txXfrm>
    </dsp:sp>
    <dsp:sp modelId="{AA870287-6359-400C-B569-785403A10E08}">
      <dsp:nvSpPr>
        <dsp:cNvPr id="0" name=""/>
        <dsp:cNvSpPr/>
      </dsp:nvSpPr>
      <dsp:spPr>
        <a:xfrm>
          <a:off x="2359021" y="1807310"/>
          <a:ext cx="1048770" cy="524385"/>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TW" sz="1500" kern="1200" dirty="0"/>
            <a:t>annotations</a:t>
          </a:r>
          <a:endParaRPr lang="zh-TW" altLang="en-US" sz="1500" kern="1200" dirty="0"/>
        </a:p>
      </dsp:txBody>
      <dsp:txXfrm>
        <a:off x="2374380" y="1822669"/>
        <a:ext cx="1018052" cy="493667"/>
      </dsp:txXfrm>
    </dsp:sp>
    <dsp:sp modelId="{C62ACD9F-5B11-4585-806B-BE53FF297B08}">
      <dsp:nvSpPr>
        <dsp:cNvPr id="0" name=""/>
        <dsp:cNvSpPr/>
      </dsp:nvSpPr>
      <dsp:spPr>
        <a:xfrm rot="929380">
          <a:off x="3391320" y="2172704"/>
          <a:ext cx="906966" cy="35815"/>
        </a:xfrm>
        <a:custGeom>
          <a:avLst/>
          <a:gdLst/>
          <a:ahLst/>
          <a:cxnLst/>
          <a:rect l="0" t="0" r="0" b="0"/>
          <a:pathLst>
            <a:path>
              <a:moveTo>
                <a:pt x="0" y="17907"/>
              </a:moveTo>
              <a:lnTo>
                <a:pt x="906966" y="1790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3822129" y="2167938"/>
        <a:ext cx="45348" cy="45348"/>
      </dsp:txXfrm>
    </dsp:sp>
    <dsp:sp modelId="{BEA5A420-644A-4308-B4FB-0838A4688B76}">
      <dsp:nvSpPr>
        <dsp:cNvPr id="0" name=""/>
        <dsp:cNvSpPr/>
      </dsp:nvSpPr>
      <dsp:spPr>
        <a:xfrm>
          <a:off x="4281815" y="2049529"/>
          <a:ext cx="1048770" cy="5243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i="0" kern="1200" dirty="0"/>
            <a:t>Dial-quality</a:t>
          </a:r>
          <a:endParaRPr lang="zh-TW" altLang="en-US" sz="1500" b="0" kern="1200" dirty="0"/>
        </a:p>
      </dsp:txBody>
      <dsp:txXfrm>
        <a:off x="4297174" y="2064888"/>
        <a:ext cx="1018052" cy="493667"/>
      </dsp:txXfrm>
    </dsp:sp>
    <dsp:sp modelId="{32DE1020-7FC0-40F1-8962-B323F9B3039C}">
      <dsp:nvSpPr>
        <dsp:cNvPr id="0" name=""/>
        <dsp:cNvSpPr/>
      </dsp:nvSpPr>
      <dsp:spPr>
        <a:xfrm rot="20368386">
          <a:off x="3378071" y="1887462"/>
          <a:ext cx="936169" cy="35815"/>
        </a:xfrm>
        <a:custGeom>
          <a:avLst/>
          <a:gdLst/>
          <a:ahLst/>
          <a:cxnLst/>
          <a:rect l="0" t="0" r="0" b="0"/>
          <a:pathLst>
            <a:path>
              <a:moveTo>
                <a:pt x="0" y="17907"/>
              </a:moveTo>
              <a:lnTo>
                <a:pt x="936169" y="1790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3822752" y="1881966"/>
        <a:ext cx="46808" cy="46808"/>
      </dsp:txXfrm>
    </dsp:sp>
    <dsp:sp modelId="{99F3BD87-3E85-4BA0-AD21-108E28AB2041}">
      <dsp:nvSpPr>
        <dsp:cNvPr id="0" name=""/>
        <dsp:cNvSpPr/>
      </dsp:nvSpPr>
      <dsp:spPr>
        <a:xfrm>
          <a:off x="4284521" y="1479045"/>
          <a:ext cx="1048770" cy="5243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i="0" u="sng" kern="1200" dirty="0"/>
            <a:t>nugget</a:t>
          </a:r>
          <a:endParaRPr lang="zh-TW" altLang="en-US" sz="1500" b="1" u="sng" kern="1200" dirty="0"/>
        </a:p>
      </dsp:txBody>
      <dsp:txXfrm>
        <a:off x="4299880" y="1494404"/>
        <a:ext cx="1018052" cy="493667"/>
      </dsp:txXfrm>
    </dsp:sp>
    <dsp:sp modelId="{36CA7E62-0E12-4F43-8FE7-1ED25829006E}">
      <dsp:nvSpPr>
        <dsp:cNvPr id="0" name=""/>
        <dsp:cNvSpPr/>
      </dsp:nvSpPr>
      <dsp:spPr>
        <a:xfrm rot="20533742">
          <a:off x="1480082" y="1151868"/>
          <a:ext cx="891331" cy="35815"/>
        </a:xfrm>
        <a:custGeom>
          <a:avLst/>
          <a:gdLst/>
          <a:ahLst/>
          <a:cxnLst/>
          <a:rect l="0" t="0" r="0" b="0"/>
          <a:pathLst>
            <a:path>
              <a:moveTo>
                <a:pt x="0" y="17907"/>
              </a:moveTo>
              <a:lnTo>
                <a:pt x="891331" y="1790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1903465" y="1147493"/>
        <a:ext cx="44566" cy="44566"/>
      </dsp:txXfrm>
    </dsp:sp>
    <dsp:sp modelId="{C9F1E208-5EB7-44A6-B3C0-8AEE816DAB9F}">
      <dsp:nvSpPr>
        <dsp:cNvPr id="0" name=""/>
        <dsp:cNvSpPr/>
      </dsp:nvSpPr>
      <dsp:spPr>
        <a:xfrm>
          <a:off x="2350148" y="771560"/>
          <a:ext cx="1048770" cy="524385"/>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TW" sz="1500" kern="1200" dirty="0"/>
            <a:t>turns</a:t>
          </a:r>
          <a:endParaRPr lang="zh-TW" altLang="en-US" sz="1500" kern="1200" dirty="0"/>
        </a:p>
      </dsp:txBody>
      <dsp:txXfrm>
        <a:off x="2365507" y="786919"/>
        <a:ext cx="1018052" cy="493667"/>
      </dsp:txXfrm>
    </dsp:sp>
    <dsp:sp modelId="{74267004-C4E7-426F-9D96-FB6E5155E4D3}">
      <dsp:nvSpPr>
        <dsp:cNvPr id="0" name=""/>
        <dsp:cNvSpPr/>
      </dsp:nvSpPr>
      <dsp:spPr>
        <a:xfrm rot="19599762">
          <a:off x="3311539" y="724015"/>
          <a:ext cx="1062039" cy="35815"/>
        </a:xfrm>
        <a:custGeom>
          <a:avLst/>
          <a:gdLst/>
          <a:ahLst/>
          <a:cxnLst/>
          <a:rect l="0" t="0" r="0" b="0"/>
          <a:pathLst>
            <a:path>
              <a:moveTo>
                <a:pt x="0" y="17907"/>
              </a:moveTo>
              <a:lnTo>
                <a:pt x="1062039" y="1790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3816008" y="715371"/>
        <a:ext cx="53101" cy="53101"/>
      </dsp:txXfrm>
    </dsp:sp>
    <dsp:sp modelId="{98958110-BB72-4680-AD9E-5EB3BA063D02}">
      <dsp:nvSpPr>
        <dsp:cNvPr id="0" name=""/>
        <dsp:cNvSpPr/>
      </dsp:nvSpPr>
      <dsp:spPr>
        <a:xfrm>
          <a:off x="4286199" y="187899"/>
          <a:ext cx="1048770" cy="5243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TW" sz="1500" kern="1200" dirty="0"/>
            <a:t>sender</a:t>
          </a:r>
          <a:endParaRPr lang="zh-TW" altLang="en-US" sz="1500" kern="1200" dirty="0"/>
        </a:p>
      </dsp:txBody>
      <dsp:txXfrm>
        <a:off x="4301558" y="203258"/>
        <a:ext cx="1018052" cy="493667"/>
      </dsp:txXfrm>
    </dsp:sp>
    <dsp:sp modelId="{262255F8-DA32-4365-A074-09D38E864D97}">
      <dsp:nvSpPr>
        <dsp:cNvPr id="0" name=""/>
        <dsp:cNvSpPr/>
      </dsp:nvSpPr>
      <dsp:spPr>
        <a:xfrm rot="21548236">
          <a:off x="3398868" y="1009165"/>
          <a:ext cx="887381" cy="35815"/>
        </a:xfrm>
        <a:custGeom>
          <a:avLst/>
          <a:gdLst/>
          <a:ahLst/>
          <a:cxnLst/>
          <a:rect l="0" t="0" r="0" b="0"/>
          <a:pathLst>
            <a:path>
              <a:moveTo>
                <a:pt x="0" y="17907"/>
              </a:moveTo>
              <a:lnTo>
                <a:pt x="887381" y="1790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3820374" y="1004888"/>
        <a:ext cx="44369" cy="44369"/>
      </dsp:txXfrm>
    </dsp:sp>
    <dsp:sp modelId="{168E0656-1F4C-4ED1-A07E-D06E87514F33}">
      <dsp:nvSpPr>
        <dsp:cNvPr id="0" name=""/>
        <dsp:cNvSpPr/>
      </dsp:nvSpPr>
      <dsp:spPr>
        <a:xfrm>
          <a:off x="4286199" y="758199"/>
          <a:ext cx="1048770" cy="5243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TW" sz="1500" kern="1200" dirty="0"/>
            <a:t>utterances</a:t>
          </a:r>
          <a:endParaRPr lang="zh-TW" altLang="en-US" sz="1500" kern="1200" dirty="0"/>
        </a:p>
      </dsp:txBody>
      <dsp:txXfrm>
        <a:off x="4301558" y="773558"/>
        <a:ext cx="1018052" cy="493667"/>
      </dsp:txXfrm>
    </dsp:sp>
    <dsp:sp modelId="{41AD1F8E-8EB1-454B-B119-A76D4C94ED4C}">
      <dsp:nvSpPr>
        <dsp:cNvPr id="0" name=""/>
        <dsp:cNvSpPr/>
      </dsp:nvSpPr>
      <dsp:spPr>
        <a:xfrm rot="18677935">
          <a:off x="1280295" y="799463"/>
          <a:ext cx="1300261" cy="35815"/>
        </a:xfrm>
        <a:custGeom>
          <a:avLst/>
          <a:gdLst/>
          <a:ahLst/>
          <a:cxnLst/>
          <a:rect l="0" t="0" r="0" b="0"/>
          <a:pathLst>
            <a:path>
              <a:moveTo>
                <a:pt x="0" y="17907"/>
              </a:moveTo>
              <a:lnTo>
                <a:pt x="1300261" y="1790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1897919" y="784864"/>
        <a:ext cx="65013" cy="65013"/>
      </dsp:txXfrm>
    </dsp:sp>
    <dsp:sp modelId="{5C12227D-0C27-4655-9BA3-8A5E28ED9A68}">
      <dsp:nvSpPr>
        <dsp:cNvPr id="0" name=""/>
        <dsp:cNvSpPr/>
      </dsp:nvSpPr>
      <dsp:spPr>
        <a:xfrm>
          <a:off x="2359503" y="66750"/>
          <a:ext cx="1048770" cy="524385"/>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TW" sz="1500" kern="1200" dirty="0"/>
            <a:t>id</a:t>
          </a:r>
          <a:endParaRPr lang="zh-TW" altLang="en-US" sz="1500" kern="1200" dirty="0"/>
        </a:p>
      </dsp:txBody>
      <dsp:txXfrm>
        <a:off x="2374862" y="82109"/>
        <a:ext cx="1018052" cy="4936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7" name="Date Placeholder 6"/>
          <p:cNvSpPr>
            <a:spLocks noGrp="1"/>
          </p:cNvSpPr>
          <p:nvPr>
            <p:ph type="dt" sz="half" idx="10"/>
          </p:nvPr>
        </p:nvSpPr>
        <p:spPr/>
        <p:txBody>
          <a:bodyPr/>
          <a:lstStyle/>
          <a:p>
            <a:fld id="{90E59E8F-6123-4561-BAFC-04179EDCBAB7}" type="datetimeFigureOut">
              <a:rPr lang="en-US" smtClean="0"/>
              <a:t>4/9/2020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1D664A-04AB-43E8-ADEE-2A4FC8B8F411}" type="slidenum">
              <a:rPr lang="en-US" smtClean="0"/>
              <a:t>‹#›</a:t>
            </a:fld>
            <a:endParaRPr lang="en-US"/>
          </a:p>
        </p:txBody>
      </p:sp>
    </p:spTree>
    <p:extLst>
      <p:ext uri="{BB962C8B-B14F-4D97-AF65-F5344CB8AC3E}">
        <p14:creationId xmlns:p14="http://schemas.microsoft.com/office/powerpoint/2010/main" val="12702681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0E59E8F-6123-4561-BAFC-04179EDCBAB7}"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D664A-04AB-43E8-ADEE-2A4FC8B8F411}" type="slidenum">
              <a:rPr lang="en-US" smtClean="0"/>
              <a:t>‹#›</a:t>
            </a:fld>
            <a:endParaRPr lang="en-US"/>
          </a:p>
        </p:txBody>
      </p:sp>
    </p:spTree>
    <p:extLst>
      <p:ext uri="{BB962C8B-B14F-4D97-AF65-F5344CB8AC3E}">
        <p14:creationId xmlns:p14="http://schemas.microsoft.com/office/powerpoint/2010/main" val="291438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0E59E8F-6123-4561-BAFC-04179EDCBAB7}"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D664A-04AB-43E8-ADEE-2A4FC8B8F411}" type="slidenum">
              <a:rPr lang="en-US" smtClean="0"/>
              <a:t>‹#›</a:t>
            </a:fld>
            <a:endParaRPr lang="en-US"/>
          </a:p>
        </p:txBody>
      </p:sp>
    </p:spTree>
    <p:extLst>
      <p:ext uri="{BB962C8B-B14F-4D97-AF65-F5344CB8AC3E}">
        <p14:creationId xmlns:p14="http://schemas.microsoft.com/office/powerpoint/2010/main" val="65160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0E59E8F-6123-4561-BAFC-04179EDCBAB7}" type="datetimeFigureOut">
              <a:rPr lang="en-US" smtClean="0"/>
              <a:t>4/9/2020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1D664A-04AB-43E8-ADEE-2A4FC8B8F411}" type="slidenum">
              <a:rPr lang="en-US" smtClean="0"/>
              <a:t>‹#›</a:t>
            </a:fld>
            <a:endParaRPr lang="en-US"/>
          </a:p>
        </p:txBody>
      </p:sp>
    </p:spTree>
    <p:extLst>
      <p:ext uri="{BB962C8B-B14F-4D97-AF65-F5344CB8AC3E}">
        <p14:creationId xmlns:p14="http://schemas.microsoft.com/office/powerpoint/2010/main" val="339128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7" name="Date Placeholder 6"/>
          <p:cNvSpPr>
            <a:spLocks noGrp="1"/>
          </p:cNvSpPr>
          <p:nvPr>
            <p:ph type="dt" sz="half" idx="10"/>
          </p:nvPr>
        </p:nvSpPr>
        <p:spPr/>
        <p:txBody>
          <a:bodyPr/>
          <a:lstStyle/>
          <a:p>
            <a:fld id="{90E59E8F-6123-4561-BAFC-04179EDCBAB7}" type="datetimeFigureOut">
              <a:rPr lang="en-US" smtClean="0"/>
              <a:t>4/9/2020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1D664A-04AB-43E8-ADEE-2A4FC8B8F411}" type="slidenum">
              <a:rPr lang="en-US" smtClean="0"/>
              <a:t>‹#›</a:t>
            </a:fld>
            <a:endParaRPr lang="en-US"/>
          </a:p>
        </p:txBody>
      </p:sp>
    </p:spTree>
    <p:extLst>
      <p:ext uri="{BB962C8B-B14F-4D97-AF65-F5344CB8AC3E}">
        <p14:creationId xmlns:p14="http://schemas.microsoft.com/office/powerpoint/2010/main" val="342847808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8" name="Date Placeholder 7"/>
          <p:cNvSpPr>
            <a:spLocks noGrp="1"/>
          </p:cNvSpPr>
          <p:nvPr>
            <p:ph type="dt" sz="half" idx="10"/>
          </p:nvPr>
        </p:nvSpPr>
        <p:spPr/>
        <p:txBody>
          <a:bodyPr/>
          <a:lstStyle/>
          <a:p>
            <a:fld id="{90E59E8F-6123-4561-BAFC-04179EDCBAB7}" type="datetimeFigureOut">
              <a:rPr lang="en-US" smtClean="0"/>
              <a:t>4/9/2020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61D664A-04AB-43E8-ADEE-2A4FC8B8F411}" type="slidenum">
              <a:rPr lang="en-US" smtClean="0"/>
              <a:t>‹#›</a:t>
            </a:fld>
            <a:endParaRPr lang="en-US"/>
          </a:p>
        </p:txBody>
      </p:sp>
    </p:spTree>
    <p:extLst>
      <p:ext uri="{BB962C8B-B14F-4D97-AF65-F5344CB8AC3E}">
        <p14:creationId xmlns:p14="http://schemas.microsoft.com/office/powerpoint/2010/main" val="690947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583436" y="3143250"/>
            <a:ext cx="4270248" cy="259677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7" name="Date Placeholder 6"/>
          <p:cNvSpPr>
            <a:spLocks noGrp="1"/>
          </p:cNvSpPr>
          <p:nvPr>
            <p:ph type="dt" sz="half" idx="10"/>
          </p:nvPr>
        </p:nvSpPr>
        <p:spPr/>
        <p:txBody>
          <a:bodyPr/>
          <a:lstStyle/>
          <a:p>
            <a:fld id="{90E59E8F-6123-4561-BAFC-04179EDCBAB7}" type="datetimeFigureOut">
              <a:rPr lang="en-US" smtClean="0"/>
              <a:t>4/9/2020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1D664A-04AB-43E8-ADEE-2A4FC8B8F411}" type="slidenum">
              <a:rPr lang="en-US" smtClean="0"/>
              <a:t>‹#›</a:t>
            </a:fld>
            <a:endParaRPr 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853435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90E59E8F-6123-4561-BAFC-04179EDCBAB7}" type="datetimeFigureOut">
              <a:rPr lang="en-US" smtClean="0"/>
              <a:t>4/9/2020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1D664A-04AB-43E8-ADEE-2A4FC8B8F411}" type="slidenum">
              <a:rPr lang="en-US" smtClean="0"/>
              <a:t>‹#›</a:t>
            </a:fld>
            <a:endParaRPr lang="en-US"/>
          </a:p>
        </p:txBody>
      </p:sp>
    </p:spTree>
    <p:extLst>
      <p:ext uri="{BB962C8B-B14F-4D97-AF65-F5344CB8AC3E}">
        <p14:creationId xmlns:p14="http://schemas.microsoft.com/office/powerpoint/2010/main" val="175572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59E8F-6123-4561-BAFC-04179EDCBAB7}" type="datetimeFigureOut">
              <a:rPr lang="en-US" smtClean="0"/>
              <a:t>4/9/2020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1D664A-04AB-43E8-ADEE-2A4FC8B8F411}" type="slidenum">
              <a:rPr lang="en-US" smtClean="0"/>
              <a:t>‹#›</a:t>
            </a:fld>
            <a:endParaRPr lang="en-US"/>
          </a:p>
        </p:txBody>
      </p:sp>
    </p:spTree>
    <p:extLst>
      <p:ext uri="{BB962C8B-B14F-4D97-AF65-F5344CB8AC3E}">
        <p14:creationId xmlns:p14="http://schemas.microsoft.com/office/powerpoint/2010/main" val="2701701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9" name="Date Placeholder 8"/>
          <p:cNvSpPr>
            <a:spLocks noGrp="1"/>
          </p:cNvSpPr>
          <p:nvPr>
            <p:ph type="dt" sz="half" idx="10"/>
          </p:nvPr>
        </p:nvSpPr>
        <p:spPr/>
        <p:txBody>
          <a:bodyPr/>
          <a:lstStyle/>
          <a:p>
            <a:fld id="{90E59E8F-6123-4561-BAFC-04179EDCBAB7}" type="datetimeFigureOut">
              <a:rPr lang="en-US" smtClean="0"/>
              <a:t>4/9/2020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61D664A-04AB-43E8-ADEE-2A4FC8B8F411}" type="slidenum">
              <a:rPr lang="en-US" smtClean="0"/>
              <a:t>‹#›</a:t>
            </a:fld>
            <a:endParaRPr lang="en-US"/>
          </a:p>
        </p:txBody>
      </p:sp>
    </p:spTree>
    <p:extLst>
      <p:ext uri="{BB962C8B-B14F-4D97-AF65-F5344CB8AC3E}">
        <p14:creationId xmlns:p14="http://schemas.microsoft.com/office/powerpoint/2010/main" val="1798195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0E59E8F-6123-4561-BAFC-04179EDCBAB7}" type="datetimeFigureOut">
              <a:rPr lang="en-US" smtClean="0"/>
              <a:t>4/9/2020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61D664A-04AB-43E8-ADEE-2A4FC8B8F411}" type="slidenum">
              <a:rPr lang="en-US" smtClean="0"/>
              <a:t>‹#›</a:t>
            </a:fld>
            <a:endParaRPr lang="en-US"/>
          </a:p>
        </p:txBody>
      </p:sp>
    </p:spTree>
    <p:extLst>
      <p:ext uri="{BB962C8B-B14F-4D97-AF65-F5344CB8AC3E}">
        <p14:creationId xmlns:p14="http://schemas.microsoft.com/office/powerpoint/2010/main" val="1289639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0E59E8F-6123-4561-BAFC-04179EDCBAB7}" type="datetimeFigureOut">
              <a:rPr lang="en-US" smtClean="0"/>
              <a:t>4/9/2020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61D664A-04AB-43E8-ADEE-2A4FC8B8F411}" type="slidenum">
              <a:rPr lang="en-US" smtClean="0"/>
              <a:t>‹#›</a:t>
            </a:fld>
            <a:endParaRPr lang="en-US"/>
          </a:p>
        </p:txBody>
      </p:sp>
    </p:spTree>
    <p:extLst>
      <p:ext uri="{BB962C8B-B14F-4D97-AF65-F5344CB8AC3E}">
        <p14:creationId xmlns:p14="http://schemas.microsoft.com/office/powerpoint/2010/main" val="21142694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dialeval-1.github.io/dataset/weibo.com"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en-US" altLang="zh-TW" sz="2700" dirty="0"/>
              <a:t>Team presentation-1</a:t>
            </a:r>
            <a:br>
              <a:rPr lang="en-US" altLang="zh-TW" dirty="0"/>
            </a:br>
            <a:r>
              <a:rPr lang="en-US" sz="4000" b="1" dirty="0"/>
              <a:t>NTCIR</a:t>
            </a:r>
            <a:r>
              <a:rPr lang="en-US" altLang="zh-TW" sz="4000" b="1" dirty="0"/>
              <a:t>-15</a:t>
            </a:r>
            <a:r>
              <a:rPr lang="en-US" sz="4000" b="1" dirty="0"/>
              <a:t> </a:t>
            </a:r>
            <a:br>
              <a:rPr lang="en-US" sz="4000" b="1" dirty="0"/>
            </a:br>
            <a:r>
              <a:rPr lang="en-US" sz="3100" b="1" dirty="0"/>
              <a:t>Dialogue Evaluation Task</a:t>
            </a:r>
            <a:endParaRPr lang="en-US" dirty="0"/>
          </a:p>
        </p:txBody>
      </p:sp>
      <p:sp>
        <p:nvSpPr>
          <p:cNvPr id="3" name="副標題 2"/>
          <p:cNvSpPr>
            <a:spLocks noGrp="1"/>
          </p:cNvSpPr>
          <p:nvPr>
            <p:ph type="subTitle" idx="1"/>
          </p:nvPr>
        </p:nvSpPr>
        <p:spPr/>
        <p:txBody>
          <a:bodyPr/>
          <a:lstStyle/>
          <a:p>
            <a:r>
              <a:rPr lang="zh-TW" altLang="en-US" dirty="0"/>
              <a:t>組員 </a:t>
            </a:r>
            <a:r>
              <a:rPr lang="en-US" altLang="zh-TW" dirty="0"/>
              <a:t>:</a:t>
            </a:r>
            <a:r>
              <a:rPr lang="zh-TW" altLang="en-US" dirty="0"/>
              <a:t> 黃彥鈞、黃顗亘、鄭宇</a:t>
            </a:r>
            <a:r>
              <a:rPr lang="zh-TW" altLang="en-US"/>
              <a:t>雅、廖容毅</a:t>
            </a:r>
            <a:endParaRPr lang="en-US" dirty="0"/>
          </a:p>
        </p:txBody>
      </p:sp>
    </p:spTree>
    <p:extLst>
      <p:ext uri="{BB962C8B-B14F-4D97-AF65-F5344CB8AC3E}">
        <p14:creationId xmlns:p14="http://schemas.microsoft.com/office/powerpoint/2010/main" val="3486577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Approaches and Progress(III)</a:t>
            </a:r>
          </a:p>
        </p:txBody>
      </p:sp>
      <p:sp>
        <p:nvSpPr>
          <p:cNvPr id="4" name="矩形 3"/>
          <p:cNvSpPr/>
          <p:nvPr/>
        </p:nvSpPr>
        <p:spPr>
          <a:xfrm>
            <a:off x="2231136" y="2608028"/>
            <a:ext cx="5175770" cy="388818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7529884" y="2608028"/>
            <a:ext cx="2430979" cy="1963972"/>
          </a:xfrm>
          <a:prstGeom prst="rect">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7529884" y="4746928"/>
            <a:ext cx="1518700" cy="1749288"/>
          </a:xfrm>
          <a:prstGeom prst="rect">
            <a:avLst/>
          </a:prstGeom>
          <a:solidFill>
            <a:schemeClr val="accent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9171562" y="4746928"/>
            <a:ext cx="789301" cy="628155"/>
          </a:xfrm>
          <a:prstGeom prst="rect">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9171562" y="5550011"/>
            <a:ext cx="441566" cy="946205"/>
          </a:xfrm>
          <a:prstGeom prst="rect">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9736106" y="5550011"/>
            <a:ext cx="224757" cy="238544"/>
          </a:xfrm>
          <a:prstGeom prst="rect">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文字方塊 9"/>
          <p:cNvSpPr txBox="1"/>
          <p:nvPr/>
        </p:nvSpPr>
        <p:spPr>
          <a:xfrm>
            <a:off x="2231136" y="2608028"/>
            <a:ext cx="1017767" cy="369332"/>
          </a:xfrm>
          <a:prstGeom prst="rect">
            <a:avLst/>
          </a:prstGeom>
          <a:noFill/>
        </p:spPr>
        <p:txBody>
          <a:bodyPr wrap="square" rtlCol="0">
            <a:spAutoFit/>
          </a:bodyPr>
          <a:lstStyle/>
          <a:p>
            <a:r>
              <a:rPr lang="en-US" dirty="0">
                <a:solidFill>
                  <a:schemeClr val="accent1">
                    <a:lumMod val="50000"/>
                  </a:schemeClr>
                </a:solidFill>
                <a:latin typeface="Arial Rounded MT Bold" panose="020F0704030504030204" pitchFamily="34" charset="0"/>
              </a:rPr>
              <a:t>Case 1</a:t>
            </a:r>
          </a:p>
        </p:txBody>
      </p:sp>
      <p:sp>
        <p:nvSpPr>
          <p:cNvPr id="11" name="文字方塊 10"/>
          <p:cNvSpPr txBox="1"/>
          <p:nvPr/>
        </p:nvSpPr>
        <p:spPr>
          <a:xfrm>
            <a:off x="7529884" y="2608028"/>
            <a:ext cx="1017767" cy="369332"/>
          </a:xfrm>
          <a:prstGeom prst="rect">
            <a:avLst/>
          </a:prstGeom>
          <a:noFill/>
        </p:spPr>
        <p:txBody>
          <a:bodyPr wrap="square" rtlCol="0">
            <a:spAutoFit/>
          </a:bodyPr>
          <a:lstStyle/>
          <a:p>
            <a:r>
              <a:rPr lang="en-US" dirty="0">
                <a:solidFill>
                  <a:schemeClr val="tx2">
                    <a:lumMod val="50000"/>
                  </a:schemeClr>
                </a:solidFill>
                <a:latin typeface="Arial Rounded MT Bold" panose="020F0704030504030204" pitchFamily="34" charset="0"/>
              </a:rPr>
              <a:t>Case </a:t>
            </a:r>
            <a:r>
              <a:rPr lang="en-US" altLang="zh-TW" dirty="0">
                <a:solidFill>
                  <a:schemeClr val="tx2">
                    <a:lumMod val="50000"/>
                  </a:schemeClr>
                </a:solidFill>
                <a:latin typeface="Arial Rounded MT Bold" panose="020F0704030504030204" pitchFamily="34" charset="0"/>
              </a:rPr>
              <a:t>2</a:t>
            </a:r>
            <a:endParaRPr lang="en-US" dirty="0">
              <a:solidFill>
                <a:schemeClr val="tx2">
                  <a:lumMod val="50000"/>
                </a:schemeClr>
              </a:solidFill>
              <a:latin typeface="Arial Rounded MT Bold" panose="020F0704030504030204" pitchFamily="34" charset="0"/>
            </a:endParaRPr>
          </a:p>
        </p:txBody>
      </p:sp>
      <p:sp>
        <p:nvSpPr>
          <p:cNvPr id="12" name="文字方塊 11"/>
          <p:cNvSpPr txBox="1"/>
          <p:nvPr/>
        </p:nvSpPr>
        <p:spPr>
          <a:xfrm>
            <a:off x="7529884" y="4746928"/>
            <a:ext cx="1017767" cy="369332"/>
          </a:xfrm>
          <a:prstGeom prst="rect">
            <a:avLst/>
          </a:prstGeom>
          <a:noFill/>
        </p:spPr>
        <p:txBody>
          <a:bodyPr wrap="square" rtlCol="0">
            <a:spAutoFit/>
          </a:bodyPr>
          <a:lstStyle/>
          <a:p>
            <a:r>
              <a:rPr lang="en-US" dirty="0">
                <a:solidFill>
                  <a:schemeClr val="tx2">
                    <a:lumMod val="50000"/>
                  </a:schemeClr>
                </a:solidFill>
                <a:latin typeface="Arial Rounded MT Bold" panose="020F0704030504030204" pitchFamily="34" charset="0"/>
              </a:rPr>
              <a:t>Case </a:t>
            </a:r>
            <a:r>
              <a:rPr lang="en-US" altLang="zh-TW" dirty="0">
                <a:solidFill>
                  <a:schemeClr val="tx2">
                    <a:lumMod val="50000"/>
                  </a:schemeClr>
                </a:solidFill>
                <a:latin typeface="Arial Rounded MT Bold" panose="020F0704030504030204" pitchFamily="34" charset="0"/>
              </a:rPr>
              <a:t>3</a:t>
            </a:r>
            <a:endParaRPr lang="en-US" dirty="0">
              <a:solidFill>
                <a:schemeClr val="tx2">
                  <a:lumMod val="50000"/>
                </a:schemeClr>
              </a:solidFill>
              <a:latin typeface="Arial Rounded MT Bold" panose="020F0704030504030204" pitchFamily="34" charset="0"/>
            </a:endParaRPr>
          </a:p>
        </p:txBody>
      </p:sp>
      <p:sp>
        <p:nvSpPr>
          <p:cNvPr id="14" name="圓角矩形 13"/>
          <p:cNvSpPr/>
          <p:nvPr/>
        </p:nvSpPr>
        <p:spPr>
          <a:xfrm>
            <a:off x="4133088" y="3542289"/>
            <a:ext cx="1734975" cy="504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Question statement</a:t>
            </a:r>
          </a:p>
        </p:txBody>
      </p:sp>
      <p:sp>
        <p:nvSpPr>
          <p:cNvPr id="15" name="圓角矩形 14"/>
          <p:cNvSpPr/>
          <p:nvPr/>
        </p:nvSpPr>
        <p:spPr>
          <a:xfrm>
            <a:off x="4133088" y="4239023"/>
            <a:ext cx="1734975" cy="504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Solution_1</a:t>
            </a:r>
            <a:endParaRPr lang="en-US" dirty="0"/>
          </a:p>
        </p:txBody>
      </p:sp>
      <p:sp>
        <p:nvSpPr>
          <p:cNvPr id="16" name="圓角矩形 15"/>
          <p:cNvSpPr/>
          <p:nvPr/>
        </p:nvSpPr>
        <p:spPr>
          <a:xfrm>
            <a:off x="4133088" y="4921361"/>
            <a:ext cx="1734975" cy="504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Confirmation</a:t>
            </a:r>
            <a:endParaRPr lang="en-US" dirty="0"/>
          </a:p>
        </p:txBody>
      </p:sp>
      <p:sp>
        <p:nvSpPr>
          <p:cNvPr id="17" name="橢圓 16"/>
          <p:cNvSpPr/>
          <p:nvPr/>
        </p:nvSpPr>
        <p:spPr>
          <a:xfrm>
            <a:off x="2497901" y="3542289"/>
            <a:ext cx="484236" cy="484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en-US" dirty="0"/>
          </a:p>
        </p:txBody>
      </p:sp>
      <p:sp>
        <p:nvSpPr>
          <p:cNvPr id="18" name="橢圓 17"/>
          <p:cNvSpPr/>
          <p:nvPr/>
        </p:nvSpPr>
        <p:spPr>
          <a:xfrm>
            <a:off x="2497901" y="4239023"/>
            <a:ext cx="484236" cy="484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a:t>
            </a:r>
            <a:endParaRPr lang="en-US" dirty="0"/>
          </a:p>
        </p:txBody>
      </p:sp>
      <p:sp>
        <p:nvSpPr>
          <p:cNvPr id="19" name="橢圓 18"/>
          <p:cNvSpPr/>
          <p:nvPr/>
        </p:nvSpPr>
        <p:spPr>
          <a:xfrm>
            <a:off x="2497901" y="4921361"/>
            <a:ext cx="484236" cy="484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3</a:t>
            </a:r>
            <a:endParaRPr lang="en-US" dirty="0"/>
          </a:p>
        </p:txBody>
      </p:sp>
      <p:sp>
        <p:nvSpPr>
          <p:cNvPr id="20" name="文字方塊 19"/>
          <p:cNvSpPr txBox="1"/>
          <p:nvPr/>
        </p:nvSpPr>
        <p:spPr>
          <a:xfrm>
            <a:off x="2461326" y="3124199"/>
            <a:ext cx="699715" cy="307777"/>
          </a:xfrm>
          <a:prstGeom prst="rect">
            <a:avLst/>
          </a:prstGeom>
          <a:noFill/>
        </p:spPr>
        <p:txBody>
          <a:bodyPr wrap="square" rtlCol="0">
            <a:spAutoFit/>
          </a:bodyPr>
          <a:lstStyle/>
          <a:p>
            <a:r>
              <a:rPr lang="en-US" sz="1400" dirty="0">
                <a:solidFill>
                  <a:schemeClr val="accent1">
                    <a:lumMod val="50000"/>
                  </a:schemeClr>
                </a:solidFill>
              </a:rPr>
              <a:t>order</a:t>
            </a:r>
          </a:p>
        </p:txBody>
      </p:sp>
      <p:sp>
        <p:nvSpPr>
          <p:cNvPr id="21" name="文字方塊 20"/>
          <p:cNvSpPr txBox="1"/>
          <p:nvPr/>
        </p:nvSpPr>
        <p:spPr>
          <a:xfrm>
            <a:off x="4096907" y="3124198"/>
            <a:ext cx="1093305" cy="307777"/>
          </a:xfrm>
          <a:prstGeom prst="rect">
            <a:avLst/>
          </a:prstGeom>
          <a:noFill/>
        </p:spPr>
        <p:txBody>
          <a:bodyPr wrap="square" rtlCol="0">
            <a:spAutoFit/>
          </a:bodyPr>
          <a:lstStyle/>
          <a:p>
            <a:r>
              <a:rPr lang="en-US" sz="1400" dirty="0">
                <a:solidFill>
                  <a:schemeClr val="accent1">
                    <a:lumMod val="50000"/>
                  </a:schemeClr>
                </a:solidFill>
              </a:rPr>
              <a:t>utterance</a:t>
            </a:r>
          </a:p>
        </p:txBody>
      </p:sp>
      <p:pic>
        <p:nvPicPr>
          <p:cNvPr id="22" name="圖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5723" y="4208632"/>
            <a:ext cx="613650" cy="613650"/>
          </a:xfrm>
          <a:prstGeom prst="rect">
            <a:avLst/>
          </a:prstGeom>
        </p:spPr>
      </p:pic>
      <p:pic>
        <p:nvPicPr>
          <p:cNvPr id="23" name="圖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1774" y="3471248"/>
            <a:ext cx="720786" cy="720786"/>
          </a:xfrm>
          <a:prstGeom prst="rect">
            <a:avLst/>
          </a:prstGeom>
        </p:spPr>
      </p:pic>
      <p:pic>
        <p:nvPicPr>
          <p:cNvPr id="24" name="圖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1774" y="4832390"/>
            <a:ext cx="720786" cy="720786"/>
          </a:xfrm>
          <a:prstGeom prst="rect">
            <a:avLst/>
          </a:prstGeom>
        </p:spPr>
      </p:pic>
      <p:sp>
        <p:nvSpPr>
          <p:cNvPr id="25" name="文字方塊 24"/>
          <p:cNvSpPr txBox="1"/>
          <p:nvPr/>
        </p:nvSpPr>
        <p:spPr>
          <a:xfrm>
            <a:off x="3248903" y="3122839"/>
            <a:ext cx="798310" cy="307777"/>
          </a:xfrm>
          <a:prstGeom prst="rect">
            <a:avLst/>
          </a:prstGeom>
          <a:noFill/>
        </p:spPr>
        <p:txBody>
          <a:bodyPr wrap="square" rtlCol="0">
            <a:spAutoFit/>
          </a:bodyPr>
          <a:lstStyle/>
          <a:p>
            <a:r>
              <a:rPr lang="en-US" sz="1400" dirty="0">
                <a:solidFill>
                  <a:schemeClr val="accent1">
                    <a:lumMod val="50000"/>
                  </a:schemeClr>
                </a:solidFill>
              </a:rPr>
              <a:t>sender</a:t>
            </a:r>
          </a:p>
        </p:txBody>
      </p:sp>
      <p:sp>
        <p:nvSpPr>
          <p:cNvPr id="27" name="矩形 26"/>
          <p:cNvSpPr/>
          <p:nvPr/>
        </p:nvSpPr>
        <p:spPr>
          <a:xfrm>
            <a:off x="9736106" y="5903840"/>
            <a:ext cx="224757" cy="592375"/>
          </a:xfrm>
          <a:prstGeom prst="rect">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橢圓 32"/>
          <p:cNvSpPr/>
          <p:nvPr/>
        </p:nvSpPr>
        <p:spPr>
          <a:xfrm>
            <a:off x="4381169" y="5736871"/>
            <a:ext cx="103367" cy="103367"/>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橢圓 33"/>
          <p:cNvSpPr/>
          <p:nvPr/>
        </p:nvSpPr>
        <p:spPr>
          <a:xfrm>
            <a:off x="4381169" y="5975410"/>
            <a:ext cx="103367" cy="103367"/>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橢圓 34"/>
          <p:cNvSpPr/>
          <p:nvPr/>
        </p:nvSpPr>
        <p:spPr>
          <a:xfrm>
            <a:off x="4381169" y="6213949"/>
            <a:ext cx="103367" cy="103367"/>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p:cNvSpPr/>
          <p:nvPr/>
        </p:nvSpPr>
        <p:spPr>
          <a:xfrm>
            <a:off x="6181778" y="3542289"/>
            <a:ext cx="978571" cy="484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CNUG0</a:t>
            </a:r>
          </a:p>
        </p:txBody>
      </p:sp>
      <p:sp>
        <p:nvSpPr>
          <p:cNvPr id="37" name="矩形 36"/>
          <p:cNvSpPr/>
          <p:nvPr/>
        </p:nvSpPr>
        <p:spPr>
          <a:xfrm>
            <a:off x="6181778" y="4249359"/>
            <a:ext cx="978571" cy="484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HNUG</a:t>
            </a:r>
          </a:p>
        </p:txBody>
      </p:sp>
      <p:sp>
        <p:nvSpPr>
          <p:cNvPr id="38" name="矩形 37"/>
          <p:cNvSpPr/>
          <p:nvPr/>
        </p:nvSpPr>
        <p:spPr>
          <a:xfrm>
            <a:off x="6181778" y="4921361"/>
            <a:ext cx="978571" cy="484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CNUG</a:t>
            </a:r>
          </a:p>
        </p:txBody>
      </p:sp>
      <p:sp>
        <p:nvSpPr>
          <p:cNvPr id="39" name="文字方塊 38"/>
          <p:cNvSpPr txBox="1"/>
          <p:nvPr/>
        </p:nvSpPr>
        <p:spPr>
          <a:xfrm>
            <a:off x="6096000" y="3120815"/>
            <a:ext cx="1195346" cy="307777"/>
          </a:xfrm>
          <a:prstGeom prst="rect">
            <a:avLst/>
          </a:prstGeom>
          <a:noFill/>
        </p:spPr>
        <p:txBody>
          <a:bodyPr wrap="square" rtlCol="0">
            <a:spAutoFit/>
          </a:bodyPr>
          <a:lstStyle/>
          <a:p>
            <a:r>
              <a:rPr lang="en-US" sz="1400" dirty="0" err="1">
                <a:solidFill>
                  <a:schemeClr val="accent1">
                    <a:lumMod val="50000"/>
                  </a:schemeClr>
                </a:solidFill>
              </a:rPr>
              <a:t>max_nugget</a:t>
            </a:r>
            <a:endParaRPr lang="en-US" sz="1400" dirty="0">
              <a:solidFill>
                <a:schemeClr val="accent1">
                  <a:lumMod val="50000"/>
                </a:schemeClr>
              </a:solidFill>
            </a:endParaRPr>
          </a:p>
        </p:txBody>
      </p:sp>
    </p:spTree>
    <p:extLst>
      <p:ext uri="{BB962C8B-B14F-4D97-AF65-F5344CB8AC3E}">
        <p14:creationId xmlns:p14="http://schemas.microsoft.com/office/powerpoint/2010/main" val="250562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Approaches and Progress(IV)</a:t>
            </a:r>
          </a:p>
        </p:txBody>
      </p:sp>
      <p:pic>
        <p:nvPicPr>
          <p:cNvPr id="4" name="內容版面配置區 3">
            <a:extLst>
              <a:ext uri="{FF2B5EF4-FFF2-40B4-BE49-F238E27FC236}">
                <a16:creationId xmlns:a16="http://schemas.microsoft.com/office/drawing/2014/main" id="{F69349BD-2D2A-7C4A-AD82-042968C92867}"/>
              </a:ext>
            </a:extLst>
          </p:cNvPr>
          <p:cNvPicPr>
            <a:picLocks noGrp="1" noChangeAspect="1"/>
          </p:cNvPicPr>
          <p:nvPr>
            <p:ph idx="1"/>
          </p:nvPr>
        </p:nvPicPr>
        <p:blipFill>
          <a:blip r:embed="rId2"/>
          <a:stretch>
            <a:fillRect/>
          </a:stretch>
        </p:blipFill>
        <p:spPr>
          <a:xfrm>
            <a:off x="2162703" y="2208293"/>
            <a:ext cx="3933297" cy="4649705"/>
          </a:xfrm>
          <a:prstGeom prst="rect">
            <a:avLst/>
          </a:prstGeom>
        </p:spPr>
      </p:pic>
      <p:pic>
        <p:nvPicPr>
          <p:cNvPr id="5" name="圖片 4">
            <a:extLst>
              <a:ext uri="{FF2B5EF4-FFF2-40B4-BE49-F238E27FC236}">
                <a16:creationId xmlns:a16="http://schemas.microsoft.com/office/drawing/2014/main" id="{2AFCBEAB-4AE0-C645-AEA5-9F5293707820}"/>
              </a:ext>
            </a:extLst>
          </p:cNvPr>
          <p:cNvPicPr>
            <a:picLocks noChangeAspect="1"/>
          </p:cNvPicPr>
          <p:nvPr/>
        </p:nvPicPr>
        <p:blipFill>
          <a:blip r:embed="rId3"/>
          <a:stretch>
            <a:fillRect/>
          </a:stretch>
        </p:blipFill>
        <p:spPr>
          <a:xfrm>
            <a:off x="6096000" y="2208292"/>
            <a:ext cx="3952659" cy="4649705"/>
          </a:xfrm>
          <a:prstGeom prst="rect">
            <a:avLst/>
          </a:prstGeom>
        </p:spPr>
      </p:pic>
    </p:spTree>
    <p:extLst>
      <p:ext uri="{BB962C8B-B14F-4D97-AF65-F5344CB8AC3E}">
        <p14:creationId xmlns:p14="http://schemas.microsoft.com/office/powerpoint/2010/main" val="2198137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Approaches and Progress</a:t>
            </a:r>
            <a:r>
              <a:rPr lang="en-US"/>
              <a:t>(V)</a:t>
            </a:r>
            <a:endParaRPr lang="en-US" dirty="0"/>
          </a:p>
        </p:txBody>
      </p:sp>
      <p:sp>
        <p:nvSpPr>
          <p:cNvPr id="3" name="內容版面配置區 2"/>
          <p:cNvSpPr>
            <a:spLocks noGrp="1"/>
          </p:cNvSpPr>
          <p:nvPr>
            <p:ph idx="1"/>
          </p:nvPr>
        </p:nvSpPr>
        <p:spPr/>
        <p:txBody>
          <a:bodyPr/>
          <a:lstStyle/>
          <a:p>
            <a:r>
              <a:rPr lang="en-US" dirty="0"/>
              <a:t>Next steps : </a:t>
            </a:r>
          </a:p>
          <a:p>
            <a:r>
              <a:rPr lang="en-US" dirty="0"/>
              <a:t>Input the distribution for each nugget of each utterance directly to see how is the outcome.</a:t>
            </a:r>
          </a:p>
          <a:p>
            <a:r>
              <a:rPr lang="en-US" dirty="0"/>
              <a:t>Try to weight different </a:t>
            </a:r>
            <a:r>
              <a:rPr lang="en-US" dirty="0" err="1"/>
              <a:t>max_nugget</a:t>
            </a:r>
            <a:r>
              <a:rPr lang="en-US" dirty="0"/>
              <a:t> depends on each order of utterance.</a:t>
            </a:r>
          </a:p>
          <a:p>
            <a:r>
              <a:rPr lang="en-US" dirty="0"/>
              <a:t>Try </a:t>
            </a:r>
            <a:r>
              <a:rPr lang="en-US" dirty="0" err="1"/>
              <a:t>sequence_based</a:t>
            </a:r>
            <a:r>
              <a:rPr lang="en-US" dirty="0"/>
              <a:t> method to optimize the neural network</a:t>
            </a:r>
            <a:r>
              <a:rPr lang="zh-TW" altLang="en-US" dirty="0"/>
              <a:t> </a:t>
            </a:r>
            <a:r>
              <a:rPr lang="en-US" altLang="zh-TW"/>
              <a:t>method.</a:t>
            </a:r>
            <a:endParaRPr lang="en-US" dirty="0"/>
          </a:p>
        </p:txBody>
      </p:sp>
    </p:spTree>
    <p:extLst>
      <p:ext uri="{BB962C8B-B14F-4D97-AF65-F5344CB8AC3E}">
        <p14:creationId xmlns:p14="http://schemas.microsoft.com/office/powerpoint/2010/main" val="241553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Outlines</a:t>
            </a:r>
          </a:p>
        </p:txBody>
      </p:sp>
      <p:sp>
        <p:nvSpPr>
          <p:cNvPr id="3" name="內容版面配置區 2"/>
          <p:cNvSpPr>
            <a:spLocks noGrp="1"/>
          </p:cNvSpPr>
          <p:nvPr>
            <p:ph idx="1"/>
          </p:nvPr>
        </p:nvSpPr>
        <p:spPr/>
        <p:txBody>
          <a:bodyPr/>
          <a:lstStyle/>
          <a:p>
            <a:r>
              <a:rPr lang="en-US" dirty="0"/>
              <a:t>Competition Introduction</a:t>
            </a:r>
          </a:p>
          <a:p>
            <a:r>
              <a:rPr lang="en-US" dirty="0"/>
              <a:t>Data Description</a:t>
            </a:r>
          </a:p>
          <a:p>
            <a:r>
              <a:rPr lang="en-US" dirty="0"/>
              <a:t>Evaluation </a:t>
            </a:r>
          </a:p>
          <a:p>
            <a:r>
              <a:rPr lang="en-US" dirty="0"/>
              <a:t>Approaches and Progress</a:t>
            </a:r>
          </a:p>
        </p:txBody>
      </p:sp>
    </p:spTree>
    <p:extLst>
      <p:ext uri="{BB962C8B-B14F-4D97-AF65-F5344CB8AC3E}">
        <p14:creationId xmlns:p14="http://schemas.microsoft.com/office/powerpoint/2010/main" val="1380360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Competition Introduction(I)</a:t>
            </a:r>
          </a:p>
        </p:txBody>
      </p:sp>
      <p:sp>
        <p:nvSpPr>
          <p:cNvPr id="4" name="橢圓 3"/>
          <p:cNvSpPr/>
          <p:nvPr/>
        </p:nvSpPr>
        <p:spPr>
          <a:xfrm>
            <a:off x="596348" y="3420849"/>
            <a:ext cx="1967285" cy="1160890"/>
          </a:xfrm>
          <a:prstGeom prst="ellipse">
            <a:avLst/>
          </a:prstGeom>
          <a:solidFill>
            <a:schemeClr val="accent1">
              <a:lumMod val="5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NTCIR-15 DialEval-1</a:t>
            </a:r>
          </a:p>
        </p:txBody>
      </p:sp>
      <p:cxnSp>
        <p:nvCxnSpPr>
          <p:cNvPr id="5" name="肘形接點 4"/>
          <p:cNvCxnSpPr/>
          <p:nvPr/>
        </p:nvCxnSpPr>
        <p:spPr>
          <a:xfrm flipV="1">
            <a:off x="2563632" y="3030351"/>
            <a:ext cx="1252993" cy="912613"/>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 name="肘形接點 5"/>
          <p:cNvCxnSpPr/>
          <p:nvPr/>
        </p:nvCxnSpPr>
        <p:spPr>
          <a:xfrm>
            <a:off x="2563632" y="4059625"/>
            <a:ext cx="1252993" cy="912612"/>
          </a:xfrm>
          <a:prstGeom prst="bentConnector3">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圓角矩形 6"/>
          <p:cNvSpPr/>
          <p:nvPr/>
        </p:nvSpPr>
        <p:spPr>
          <a:xfrm>
            <a:off x="3816624" y="2531401"/>
            <a:ext cx="2449003" cy="997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Dialogue Quality (DQ)</a:t>
            </a:r>
          </a:p>
        </p:txBody>
      </p:sp>
      <p:sp>
        <p:nvSpPr>
          <p:cNvPr id="8" name="圓角矩形 7"/>
          <p:cNvSpPr/>
          <p:nvPr/>
        </p:nvSpPr>
        <p:spPr>
          <a:xfrm>
            <a:off x="3816624" y="4473287"/>
            <a:ext cx="2449003" cy="997899"/>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Nugget Detection (ND)</a:t>
            </a:r>
          </a:p>
        </p:txBody>
      </p:sp>
      <p:sp>
        <p:nvSpPr>
          <p:cNvPr id="9" name="文字方塊 8"/>
          <p:cNvSpPr txBox="1"/>
          <p:nvPr/>
        </p:nvSpPr>
        <p:spPr>
          <a:xfrm>
            <a:off x="6408751" y="2531401"/>
            <a:ext cx="4945049" cy="1200329"/>
          </a:xfrm>
          <a:prstGeom prst="rect">
            <a:avLst/>
          </a:prstGeom>
          <a:noFill/>
        </p:spPr>
        <p:txBody>
          <a:bodyPr wrap="square" rtlCol="0">
            <a:spAutoFit/>
          </a:bodyPr>
          <a:lstStyle/>
          <a:p>
            <a:r>
              <a:rPr lang="en-US" dirty="0"/>
              <a:t>Given a customer-helpdesk dialogue, return an estimated distribution of dialogue quality ratings for the entire dialogue.</a:t>
            </a:r>
          </a:p>
          <a:p>
            <a:endParaRPr lang="en-US" dirty="0"/>
          </a:p>
        </p:txBody>
      </p:sp>
      <p:sp>
        <p:nvSpPr>
          <p:cNvPr id="10" name="文字方塊 9"/>
          <p:cNvSpPr txBox="1"/>
          <p:nvPr/>
        </p:nvSpPr>
        <p:spPr>
          <a:xfrm>
            <a:off x="6408750" y="4473287"/>
            <a:ext cx="4945049" cy="1200329"/>
          </a:xfrm>
          <a:prstGeom prst="rect">
            <a:avLst/>
          </a:prstGeom>
          <a:noFill/>
        </p:spPr>
        <p:txBody>
          <a:bodyPr wrap="square" rtlCol="0">
            <a:spAutoFit/>
          </a:bodyPr>
          <a:lstStyle/>
          <a:p>
            <a:r>
              <a:rPr lang="en-US" dirty="0">
                <a:solidFill>
                  <a:srgbClr val="FF0000"/>
                </a:solidFill>
              </a:rPr>
              <a:t>Given a customer-helpdesk dialogue, return an estimated distribution of labels over nugget types (similar to dialogue acts) for each turn. </a:t>
            </a:r>
          </a:p>
          <a:p>
            <a:endParaRPr lang="en-US" dirty="0"/>
          </a:p>
        </p:txBody>
      </p:sp>
      <p:sp>
        <p:nvSpPr>
          <p:cNvPr id="11" name="文字方塊 10"/>
          <p:cNvSpPr txBox="1"/>
          <p:nvPr/>
        </p:nvSpPr>
        <p:spPr>
          <a:xfrm>
            <a:off x="962108" y="4698400"/>
            <a:ext cx="1784404" cy="923330"/>
          </a:xfrm>
          <a:prstGeom prst="rect">
            <a:avLst/>
          </a:prstGeom>
          <a:noFill/>
        </p:spPr>
        <p:txBody>
          <a:bodyPr wrap="square" rtlCol="0">
            <a:spAutoFit/>
          </a:bodyPr>
          <a:lstStyle/>
          <a:p>
            <a:r>
              <a:rPr lang="en-US" dirty="0"/>
              <a:t>Data: </a:t>
            </a:r>
            <a:r>
              <a:rPr lang="en-US" dirty="0">
                <a:solidFill>
                  <a:srgbClr val="FF0000"/>
                </a:solidFill>
              </a:rPr>
              <a:t>Chinese</a:t>
            </a:r>
            <a:r>
              <a:rPr lang="en-US" dirty="0"/>
              <a:t> and English</a:t>
            </a:r>
          </a:p>
          <a:p>
            <a:endParaRPr lang="en-US" dirty="0"/>
          </a:p>
        </p:txBody>
      </p:sp>
      <p:sp>
        <p:nvSpPr>
          <p:cNvPr id="12" name="文字方塊 11"/>
          <p:cNvSpPr txBox="1"/>
          <p:nvPr/>
        </p:nvSpPr>
        <p:spPr>
          <a:xfrm>
            <a:off x="3323644" y="5730959"/>
            <a:ext cx="8030155" cy="307777"/>
          </a:xfrm>
          <a:prstGeom prst="rect">
            <a:avLst/>
          </a:prstGeom>
          <a:noFill/>
        </p:spPr>
        <p:txBody>
          <a:bodyPr wrap="square" rtlCol="0">
            <a:spAutoFit/>
          </a:bodyPr>
          <a:lstStyle/>
          <a:p>
            <a:r>
              <a:rPr lang="en-US" altLang="zh-TW" sz="1400" dirty="0"/>
              <a:t>Noted that the dataset is provided by the University of </a:t>
            </a:r>
            <a:r>
              <a:rPr lang="en-US" altLang="zh-TW" sz="1400" dirty="0" err="1"/>
              <a:t>Waseda</a:t>
            </a:r>
            <a:r>
              <a:rPr lang="en-US" altLang="zh-TW" sz="1400" dirty="0"/>
              <a:t>, Japan </a:t>
            </a:r>
            <a:endParaRPr lang="en-US" sz="1400" dirty="0"/>
          </a:p>
        </p:txBody>
      </p:sp>
    </p:spTree>
    <p:extLst>
      <p:ext uri="{BB962C8B-B14F-4D97-AF65-F5344CB8AC3E}">
        <p14:creationId xmlns:p14="http://schemas.microsoft.com/office/powerpoint/2010/main" val="29209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Competition Introduction(II)</a:t>
            </a: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3999" y="2235905"/>
            <a:ext cx="665922" cy="665922"/>
          </a:xfrm>
          <a:prstGeom prst="rect">
            <a:avLst/>
          </a:prstGeom>
        </p:spPr>
      </p:pic>
      <p:sp>
        <p:nvSpPr>
          <p:cNvPr id="5" name="向右箭號 4"/>
          <p:cNvSpPr/>
          <p:nvPr/>
        </p:nvSpPr>
        <p:spPr>
          <a:xfrm>
            <a:off x="3590718" y="2478421"/>
            <a:ext cx="644056" cy="180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群組 16"/>
          <p:cNvGrpSpPr/>
          <p:nvPr/>
        </p:nvGrpSpPr>
        <p:grpSpPr>
          <a:xfrm>
            <a:off x="4739719" y="1988422"/>
            <a:ext cx="2023217" cy="1176792"/>
            <a:chOff x="3631588" y="2011680"/>
            <a:chExt cx="2023217" cy="1176792"/>
          </a:xfrm>
        </p:grpSpPr>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1588" y="2011680"/>
              <a:ext cx="1176792" cy="1176792"/>
            </a:xfrm>
            <a:prstGeom prst="rect">
              <a:avLst/>
            </a:prstGeom>
          </p:spPr>
        </p:pic>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4150" y="2011680"/>
              <a:ext cx="1176792" cy="1176792"/>
            </a:xfrm>
            <a:prstGeom prst="rect">
              <a:avLst/>
            </a:prstGeom>
          </p:spPr>
        </p:pic>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1210" y="2011680"/>
              <a:ext cx="1176792" cy="1176792"/>
            </a:xfrm>
            <a:prstGeom prst="rect">
              <a:avLst/>
            </a:prstGeom>
          </p:spPr>
        </p:pic>
        <p:pic>
          <p:nvPicPr>
            <p:cNvPr id="9" name="圖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9144" y="2011680"/>
              <a:ext cx="1176792" cy="1176792"/>
            </a:xfrm>
            <a:prstGeom prst="rect">
              <a:avLst/>
            </a:prstGeom>
          </p:spPr>
        </p:pic>
        <p:sp>
          <p:nvSpPr>
            <p:cNvPr id="10" name="橢圓 9"/>
            <p:cNvSpPr/>
            <p:nvPr/>
          </p:nvSpPr>
          <p:spPr>
            <a:xfrm>
              <a:off x="5248688" y="2553757"/>
              <a:ext cx="78125" cy="7812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橢圓 10"/>
            <p:cNvSpPr/>
            <p:nvPr/>
          </p:nvSpPr>
          <p:spPr>
            <a:xfrm>
              <a:off x="5415067" y="2553757"/>
              <a:ext cx="78125" cy="7812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橢圓 11"/>
            <p:cNvSpPr/>
            <p:nvPr/>
          </p:nvSpPr>
          <p:spPr>
            <a:xfrm>
              <a:off x="5576680" y="2553757"/>
              <a:ext cx="78125" cy="7812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文字方塊 12"/>
            <p:cNvSpPr txBox="1"/>
            <p:nvPr/>
          </p:nvSpPr>
          <p:spPr>
            <a:xfrm>
              <a:off x="4004393" y="2338067"/>
              <a:ext cx="1208435" cy="261610"/>
            </a:xfrm>
            <a:prstGeom prst="rect">
              <a:avLst/>
            </a:prstGeom>
            <a:noFill/>
          </p:spPr>
          <p:txBody>
            <a:bodyPr wrap="square" rtlCol="0">
              <a:spAutoFit/>
            </a:bodyPr>
            <a:lstStyle/>
            <a:p>
              <a:r>
                <a:rPr lang="en-US" sz="1050" b="1" dirty="0">
                  <a:solidFill>
                    <a:schemeClr val="bg1"/>
                  </a:solidFill>
                  <a:latin typeface="Arial Rounded MT Bold" panose="020F0704030504030204" pitchFamily="34" charset="0"/>
                </a:rPr>
                <a:t>19 </a:t>
              </a:r>
              <a:r>
                <a:rPr lang="en-US" altLang="zh-TW" sz="1050" b="1" dirty="0">
                  <a:solidFill>
                    <a:schemeClr val="bg1"/>
                  </a:solidFill>
                  <a:latin typeface="Arial Rounded MT Bold" panose="020F0704030504030204" pitchFamily="34" charset="0"/>
                </a:rPr>
                <a:t>Annotators</a:t>
              </a:r>
              <a:r>
                <a:rPr lang="en-US" sz="1050" b="1" dirty="0">
                  <a:solidFill>
                    <a:schemeClr val="bg1"/>
                  </a:solidFill>
                  <a:latin typeface="Arial Rounded MT Bold" panose="020F0704030504030204" pitchFamily="34" charset="0"/>
                </a:rPr>
                <a:t> </a:t>
              </a:r>
            </a:p>
          </p:txBody>
        </p:sp>
      </p:grpSp>
      <p:sp>
        <p:nvSpPr>
          <p:cNvPr id="14" name="向右箭號 13"/>
          <p:cNvSpPr/>
          <p:nvPr/>
        </p:nvSpPr>
        <p:spPr>
          <a:xfrm>
            <a:off x="7267881" y="2446209"/>
            <a:ext cx="644056" cy="180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等腰三角形 17"/>
          <p:cNvSpPr/>
          <p:nvPr/>
        </p:nvSpPr>
        <p:spPr>
          <a:xfrm>
            <a:off x="2303808" y="2961062"/>
            <a:ext cx="146304" cy="15902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圖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848" y="3294704"/>
            <a:ext cx="4289980" cy="2446138"/>
          </a:xfrm>
          <a:prstGeom prst="rect">
            <a:avLst/>
          </a:prstGeom>
        </p:spPr>
      </p:pic>
      <p:sp>
        <p:nvSpPr>
          <p:cNvPr id="20" name="等腰三角形 19"/>
          <p:cNvSpPr/>
          <p:nvPr/>
        </p:nvSpPr>
        <p:spPr>
          <a:xfrm>
            <a:off x="9237346" y="2956286"/>
            <a:ext cx="146304" cy="15902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圖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7537" y="2221888"/>
            <a:ext cx="665922" cy="665922"/>
          </a:xfrm>
          <a:prstGeom prst="rect">
            <a:avLst/>
          </a:prstGeom>
        </p:spPr>
      </p:pic>
      <p:pic>
        <p:nvPicPr>
          <p:cNvPr id="22" name="內容版面配置區 5"/>
          <p:cNvPicPr>
            <a:picLocks noGrp="1" noChangeAspect="1"/>
          </p:cNvPicPr>
          <p:nvPr>
            <p:ph idx="1"/>
          </p:nvPr>
        </p:nvPicPr>
        <p:blipFill rotWithShape="1">
          <a:blip r:embed="rId5">
            <a:extLst>
              <a:ext uri="{28A0092B-C50C-407E-A947-70E740481C1C}">
                <a14:useLocalDpi xmlns:a14="http://schemas.microsoft.com/office/drawing/2010/main" val="0"/>
              </a:ext>
            </a:extLst>
          </a:blip>
          <a:srcRect t="11580"/>
          <a:stretch/>
        </p:blipFill>
        <p:spPr>
          <a:xfrm>
            <a:off x="6974663" y="3294704"/>
            <a:ext cx="4525365" cy="2517698"/>
          </a:xfrm>
        </p:spPr>
      </p:pic>
    </p:spTree>
    <p:extLst>
      <p:ext uri="{BB962C8B-B14F-4D97-AF65-F5344CB8AC3E}">
        <p14:creationId xmlns:p14="http://schemas.microsoft.com/office/powerpoint/2010/main" val="2272341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Data Description(I)</a:t>
            </a:r>
          </a:p>
        </p:txBody>
      </p:sp>
      <p:graphicFrame>
        <p:nvGraphicFramePr>
          <p:cNvPr id="4" name="內容版面配置區 3"/>
          <p:cNvGraphicFramePr>
            <a:graphicFrameLocks/>
          </p:cNvGraphicFramePr>
          <p:nvPr>
            <p:extLst>
              <p:ext uri="{D42A27DB-BD31-4B8C-83A1-F6EECF244321}">
                <p14:modId xmlns:p14="http://schemas.microsoft.com/office/powerpoint/2010/main" val="3196579866"/>
              </p:ext>
            </p:extLst>
          </p:nvPr>
        </p:nvGraphicFramePr>
        <p:xfrm>
          <a:off x="2231136" y="2231143"/>
          <a:ext cx="2976707" cy="4580502"/>
        </p:xfrm>
        <a:graphic>
          <a:graphicData uri="http://schemas.openxmlformats.org/drawingml/2006/table">
            <a:tbl>
              <a:tblPr firstRow="1" bandRow="1">
                <a:tableStyleId>{5C22544A-7EE6-4342-B048-85BDC9FD1C3A}</a:tableStyleId>
              </a:tblPr>
              <a:tblGrid>
                <a:gridCol w="793600">
                  <a:extLst>
                    <a:ext uri="{9D8B030D-6E8A-4147-A177-3AD203B41FA5}">
                      <a16:colId xmlns:a16="http://schemas.microsoft.com/office/drawing/2014/main" val="3162208655"/>
                    </a:ext>
                  </a:extLst>
                </a:gridCol>
                <a:gridCol w="2183107">
                  <a:extLst>
                    <a:ext uri="{9D8B030D-6E8A-4147-A177-3AD203B41FA5}">
                      <a16:colId xmlns:a16="http://schemas.microsoft.com/office/drawing/2014/main" val="3867897756"/>
                    </a:ext>
                  </a:extLst>
                </a:gridCol>
              </a:tblGrid>
              <a:tr h="526956">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Nugget Labels</a:t>
                      </a:r>
                    </a:p>
                  </a:txBody>
                  <a:tcPr/>
                </a:tc>
                <a:tc hMerge="1">
                  <a:txBody>
                    <a:bodyPr/>
                    <a:lstStyle/>
                    <a:p>
                      <a:endParaRPr lang="en-US" dirty="0"/>
                    </a:p>
                  </a:txBody>
                  <a:tcPr/>
                </a:tc>
                <a:extLst>
                  <a:ext uri="{0D108BD9-81ED-4DB2-BD59-A6C34878D82A}">
                    <a16:rowId xmlns:a16="http://schemas.microsoft.com/office/drawing/2014/main" val="2387940980"/>
                  </a:ext>
                </a:extLst>
              </a:tr>
              <a:tr h="579078">
                <a:tc>
                  <a:txBody>
                    <a:bodyPr/>
                    <a:lstStyle/>
                    <a:p>
                      <a:pPr algn="ctr"/>
                      <a:r>
                        <a:rPr lang="en-US" sz="1200" dirty="0"/>
                        <a:t>CNUG0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Customer trigger</a:t>
                      </a:r>
                    </a:p>
                  </a:txBody>
                  <a:tcPr/>
                </a:tc>
                <a:extLst>
                  <a:ext uri="{0D108BD9-81ED-4DB2-BD59-A6C34878D82A}">
                    <a16:rowId xmlns:a16="http://schemas.microsoft.com/office/drawing/2014/main" val="605889083"/>
                  </a:ext>
                </a:extLst>
              </a:tr>
              <a:tr h="579078">
                <a:tc>
                  <a:txBody>
                    <a:bodyPr/>
                    <a:lstStyle/>
                    <a:p>
                      <a:pPr algn="ctr"/>
                      <a:r>
                        <a:rPr lang="en-US" sz="1200" dirty="0"/>
                        <a:t>CNUG*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Customer goal</a:t>
                      </a:r>
                    </a:p>
                  </a:txBody>
                  <a:tcPr/>
                </a:tc>
                <a:extLst>
                  <a:ext uri="{0D108BD9-81ED-4DB2-BD59-A6C34878D82A}">
                    <a16:rowId xmlns:a16="http://schemas.microsoft.com/office/drawing/2014/main" val="206606504"/>
                  </a:ext>
                </a:extLst>
              </a:tr>
              <a:tr h="579078">
                <a:tc>
                  <a:txBody>
                    <a:bodyPr/>
                    <a:lstStyle/>
                    <a:p>
                      <a:pPr algn="ctr"/>
                      <a:r>
                        <a:rPr lang="en-US" sz="1200" dirty="0"/>
                        <a:t>HNUG*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Helpdesk goal</a:t>
                      </a:r>
                    </a:p>
                  </a:txBody>
                  <a:tcPr/>
                </a:tc>
                <a:extLst>
                  <a:ext uri="{0D108BD9-81ED-4DB2-BD59-A6C34878D82A}">
                    <a16:rowId xmlns:a16="http://schemas.microsoft.com/office/drawing/2014/main" val="2815274654"/>
                  </a:ext>
                </a:extLst>
              </a:tr>
              <a:tr h="579078">
                <a:tc>
                  <a:txBody>
                    <a:bodyPr/>
                    <a:lstStyle/>
                    <a:p>
                      <a:pPr algn="ctr"/>
                      <a:r>
                        <a:rPr lang="en-US" sz="1200" dirty="0"/>
                        <a:t>CNUG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Customer regular nugget</a:t>
                      </a:r>
                    </a:p>
                  </a:txBody>
                  <a:tcPr/>
                </a:tc>
                <a:extLst>
                  <a:ext uri="{0D108BD9-81ED-4DB2-BD59-A6C34878D82A}">
                    <a16:rowId xmlns:a16="http://schemas.microsoft.com/office/drawing/2014/main" val="2806695928"/>
                  </a:ext>
                </a:extLst>
              </a:tr>
              <a:tr h="579078">
                <a:tc>
                  <a:txBody>
                    <a:bodyPr/>
                    <a:lstStyle/>
                    <a:p>
                      <a:pPr algn="ctr"/>
                      <a:r>
                        <a:rPr lang="en-US" sz="1200" dirty="0"/>
                        <a:t>HNUG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Helpdesk regular nugget</a:t>
                      </a:r>
                    </a:p>
                  </a:txBody>
                  <a:tcPr/>
                </a:tc>
                <a:extLst>
                  <a:ext uri="{0D108BD9-81ED-4DB2-BD59-A6C34878D82A}">
                    <a16:rowId xmlns:a16="http://schemas.microsoft.com/office/drawing/2014/main" val="2926428325"/>
                  </a:ext>
                </a:extLst>
              </a:tr>
              <a:tr h="579078">
                <a:tc>
                  <a:txBody>
                    <a:bodyPr/>
                    <a:lstStyle/>
                    <a:p>
                      <a:pPr algn="ctr"/>
                      <a:r>
                        <a:rPr lang="en-US" sz="1200" dirty="0" err="1"/>
                        <a:t>CNaN</a:t>
                      </a:r>
                      <a:endParaRPr lang="en-US" sz="1200" dirty="0"/>
                    </a:p>
                  </a:txBody>
                  <a:tcPr/>
                </a:tc>
                <a:tc>
                  <a:txBody>
                    <a:bodyPr/>
                    <a:lstStyle/>
                    <a:p>
                      <a:r>
                        <a:rPr lang="en-US" sz="1200" dirty="0"/>
                        <a:t>Customer Not-a-Nugget</a:t>
                      </a:r>
                    </a:p>
                  </a:txBody>
                  <a:tcPr/>
                </a:tc>
                <a:extLst>
                  <a:ext uri="{0D108BD9-81ED-4DB2-BD59-A6C34878D82A}">
                    <a16:rowId xmlns:a16="http://schemas.microsoft.com/office/drawing/2014/main" val="3134170778"/>
                  </a:ext>
                </a:extLst>
              </a:tr>
              <a:tr h="579078">
                <a:tc>
                  <a:txBody>
                    <a:bodyPr/>
                    <a:lstStyle/>
                    <a:p>
                      <a:pPr algn="ctr"/>
                      <a:r>
                        <a:rPr lang="en-US" sz="1200" dirty="0" err="1"/>
                        <a:t>HNaN</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Helpdesk Not-a-Nugget</a:t>
                      </a:r>
                    </a:p>
                  </a:txBody>
                  <a:tcPr/>
                </a:tc>
                <a:extLst>
                  <a:ext uri="{0D108BD9-81ED-4DB2-BD59-A6C34878D82A}">
                    <a16:rowId xmlns:a16="http://schemas.microsoft.com/office/drawing/2014/main" val="2195473274"/>
                  </a:ext>
                </a:extLst>
              </a:tr>
            </a:tbl>
          </a:graphicData>
        </a:graphic>
      </p:graphicFrame>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9333" y="2231143"/>
            <a:ext cx="4671531" cy="1989877"/>
          </a:xfrm>
          <a:prstGeom prst="rect">
            <a:avLst/>
          </a:prstGeom>
        </p:spPr>
      </p:pic>
      <p:pic>
        <p:nvPicPr>
          <p:cNvPr id="6" name="內容版面配置區 4">
            <a:extLst>
              <a:ext uri="{FF2B5EF4-FFF2-40B4-BE49-F238E27FC236}">
                <a16:creationId xmlns:a16="http://schemas.microsoft.com/office/drawing/2014/main" id="{B765B72E-E4BB-9042-86B3-54CF1E9CDFB8}"/>
              </a:ext>
            </a:extLst>
          </p:cNvPr>
          <p:cNvPicPr>
            <a:picLocks noChangeAspect="1"/>
          </p:cNvPicPr>
          <p:nvPr/>
        </p:nvPicPr>
        <p:blipFill>
          <a:blip r:embed="rId3"/>
          <a:stretch>
            <a:fillRect/>
          </a:stretch>
        </p:blipFill>
        <p:spPr>
          <a:xfrm>
            <a:off x="5684778" y="4245995"/>
            <a:ext cx="4276086" cy="2565653"/>
          </a:xfrm>
          <a:prstGeom prst="rect">
            <a:avLst/>
          </a:prstGeom>
        </p:spPr>
      </p:pic>
    </p:spTree>
    <p:extLst>
      <p:ext uri="{BB962C8B-B14F-4D97-AF65-F5344CB8AC3E}">
        <p14:creationId xmlns:p14="http://schemas.microsoft.com/office/powerpoint/2010/main" val="3728751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Data Description(II)</a:t>
            </a:r>
          </a:p>
        </p:txBody>
      </p:sp>
      <p:grpSp>
        <p:nvGrpSpPr>
          <p:cNvPr id="11" name="群組 10"/>
          <p:cNvGrpSpPr/>
          <p:nvPr/>
        </p:nvGrpSpPr>
        <p:grpSpPr>
          <a:xfrm>
            <a:off x="1641282" y="2507822"/>
            <a:ext cx="4632297" cy="1526886"/>
            <a:chOff x="1386840" y="3402923"/>
            <a:chExt cx="5809090" cy="1913865"/>
          </a:xfrm>
        </p:grpSpPr>
        <p:sp>
          <p:nvSpPr>
            <p:cNvPr id="4" name="圓角矩形 3"/>
            <p:cNvSpPr/>
            <p:nvPr/>
          </p:nvSpPr>
          <p:spPr>
            <a:xfrm>
              <a:off x="1386840" y="3807240"/>
              <a:ext cx="2735249" cy="1105231"/>
            </a:xfrm>
            <a:prstGeom prst="roundRect">
              <a:avLst/>
            </a:prstGeom>
            <a:solidFill>
              <a:schemeClr val="tx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Chinese dataset</a:t>
              </a:r>
            </a:p>
            <a:p>
              <a:pPr algn="ctr"/>
              <a:r>
                <a:rPr lang="en-US" dirty="0"/>
                <a:t>4090 </a:t>
              </a:r>
            </a:p>
          </p:txBody>
        </p:sp>
        <p:cxnSp>
          <p:nvCxnSpPr>
            <p:cNvPr id="5" name="直線單箭頭接點 4"/>
            <p:cNvCxnSpPr>
              <a:stCxn id="4" idx="3"/>
            </p:cNvCxnSpPr>
            <p:nvPr/>
          </p:nvCxnSpPr>
          <p:spPr>
            <a:xfrm flipV="1">
              <a:off x="4122089" y="3807240"/>
              <a:ext cx="911087" cy="552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a:stCxn id="4" idx="3"/>
            </p:cNvCxnSpPr>
            <p:nvPr/>
          </p:nvCxnSpPr>
          <p:spPr>
            <a:xfrm>
              <a:off x="4122089" y="4359856"/>
              <a:ext cx="911087" cy="552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5033176" y="3402923"/>
              <a:ext cx="2162754" cy="858741"/>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a:t>
              </a:r>
            </a:p>
            <a:p>
              <a:pPr algn="ctr"/>
              <a:r>
                <a:rPr lang="en-US" dirty="0"/>
                <a:t>3700</a:t>
              </a:r>
            </a:p>
          </p:txBody>
        </p:sp>
        <p:sp>
          <p:nvSpPr>
            <p:cNvPr id="8" name="橢圓 7"/>
            <p:cNvSpPr/>
            <p:nvPr/>
          </p:nvSpPr>
          <p:spPr>
            <a:xfrm>
              <a:off x="5033176" y="4458047"/>
              <a:ext cx="2162754" cy="858741"/>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a:t>
              </a:r>
            </a:p>
            <a:p>
              <a:pPr algn="ctr"/>
              <a:r>
                <a:rPr lang="en-US" dirty="0"/>
                <a:t>390</a:t>
              </a:r>
            </a:p>
          </p:txBody>
        </p:sp>
        <p:sp>
          <p:nvSpPr>
            <p:cNvPr id="9" name="文字方塊 8"/>
            <p:cNvSpPr txBox="1"/>
            <p:nvPr/>
          </p:nvSpPr>
          <p:spPr>
            <a:xfrm>
              <a:off x="1649233" y="4887417"/>
              <a:ext cx="2859157" cy="327913"/>
            </a:xfrm>
            <a:prstGeom prst="rect">
              <a:avLst/>
            </a:prstGeom>
            <a:noFill/>
          </p:spPr>
          <p:txBody>
            <a:bodyPr wrap="square" rtlCol="0">
              <a:spAutoFit/>
            </a:bodyPr>
            <a:lstStyle/>
            <a:p>
              <a:r>
                <a:rPr lang="en-US" sz="1100" dirty="0"/>
                <a:t>Crawled from </a:t>
              </a:r>
              <a:r>
                <a:rPr lang="en-US" sz="1100" dirty="0">
                  <a:hlinkClick r:id="rId2"/>
                </a:rPr>
                <a:t>Weibo</a:t>
              </a:r>
              <a:r>
                <a:rPr lang="en-US" sz="1100" dirty="0"/>
                <a:t>.</a:t>
              </a:r>
            </a:p>
          </p:txBody>
        </p:sp>
      </p:grpSp>
      <p:graphicFrame>
        <p:nvGraphicFramePr>
          <p:cNvPr id="10" name="內容版面配置區 3"/>
          <p:cNvGraphicFramePr>
            <a:graphicFrameLocks noGrp="1"/>
          </p:cNvGraphicFramePr>
          <p:nvPr>
            <p:ph idx="1"/>
            <p:extLst>
              <p:ext uri="{D42A27DB-BD31-4B8C-83A1-F6EECF244321}">
                <p14:modId xmlns:p14="http://schemas.microsoft.com/office/powerpoint/2010/main" val="3011080423"/>
              </p:ext>
            </p:extLst>
          </p:nvPr>
        </p:nvGraphicFramePr>
        <p:xfrm>
          <a:off x="4548951" y="3774418"/>
          <a:ext cx="6722033" cy="2635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0598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Evaluation</a:t>
            </a:r>
          </a:p>
        </p:txBody>
      </p:sp>
      <p:sp>
        <p:nvSpPr>
          <p:cNvPr id="3" name="內容版面配置區 2"/>
          <p:cNvSpPr>
            <a:spLocks noGrp="1"/>
          </p:cNvSpPr>
          <p:nvPr>
            <p:ph idx="1"/>
          </p:nvPr>
        </p:nvSpPr>
        <p:spPr/>
        <p:txBody>
          <a:bodyPr>
            <a:normAutofit fontScale="92500" lnSpcReduction="20000"/>
          </a:bodyPr>
          <a:lstStyle/>
          <a:p>
            <a:r>
              <a:rPr lang="en-US" dirty="0"/>
              <a:t>During the data annotation, we noticed that annotators’ assessment of dialogues are highly subjective and are hard to consolidate them into one gold label. Thus, we proposed to preserve the diverse views in the annotations “as is” and leverage them at the step of evaluation measure calculation.</a:t>
            </a:r>
          </a:p>
          <a:p>
            <a:r>
              <a:rPr lang="en-US" dirty="0"/>
              <a:t>Instead of judging whether the estimated label is equal to the gold label, we compare the difference between the estimated distributions and the gold distributions calculated by 19 annotators’ annotations.</a:t>
            </a:r>
          </a:p>
          <a:p>
            <a:r>
              <a:rPr lang="en-US" dirty="0"/>
              <a:t>Nugget:</a:t>
            </a:r>
          </a:p>
          <a:p>
            <a:pPr lvl="1"/>
            <a:r>
              <a:rPr lang="en-US" b="1" dirty="0"/>
              <a:t>RNSS</a:t>
            </a:r>
            <a:r>
              <a:rPr lang="en-US" dirty="0"/>
              <a:t>: Root </a:t>
            </a:r>
            <a:r>
              <a:rPr lang="en-US" dirty="0" err="1"/>
              <a:t>Normalised</a:t>
            </a:r>
            <a:r>
              <a:rPr lang="en-US" dirty="0"/>
              <a:t> Sum of Squared errors</a:t>
            </a:r>
          </a:p>
          <a:p>
            <a:pPr lvl="1"/>
            <a:r>
              <a:rPr lang="en-US" b="1" dirty="0"/>
              <a:t>JSD</a:t>
            </a:r>
            <a:r>
              <a:rPr lang="en-US" dirty="0"/>
              <a:t>: Jensen-Shannon divergence</a:t>
            </a:r>
          </a:p>
          <a:p>
            <a:endParaRPr lang="en-US" dirty="0"/>
          </a:p>
        </p:txBody>
      </p:sp>
    </p:spTree>
    <p:extLst>
      <p:ext uri="{BB962C8B-B14F-4D97-AF65-F5344CB8AC3E}">
        <p14:creationId xmlns:p14="http://schemas.microsoft.com/office/powerpoint/2010/main" val="475493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Approaches and Progress(I)</a:t>
            </a:r>
          </a:p>
        </p:txBody>
      </p:sp>
      <p:sp>
        <p:nvSpPr>
          <p:cNvPr id="3" name="內容版面配置區 2"/>
          <p:cNvSpPr>
            <a:spLocks noGrp="1"/>
          </p:cNvSpPr>
          <p:nvPr>
            <p:ph idx="1"/>
          </p:nvPr>
        </p:nvSpPr>
        <p:spPr>
          <a:xfrm>
            <a:off x="2231136" y="2159970"/>
            <a:ext cx="7729728" cy="3101983"/>
          </a:xfrm>
        </p:spPr>
        <p:txBody>
          <a:bodyPr/>
          <a:lstStyle/>
          <a:p>
            <a:pPr marL="0" indent="0">
              <a:buNone/>
            </a:pPr>
            <a:r>
              <a:rPr lang="en-US" dirty="0"/>
              <a:t>For preprocessing,</a:t>
            </a:r>
          </a:p>
          <a:p>
            <a:r>
              <a:rPr lang="en-US" dirty="0"/>
              <a:t>The main obstacle we are facing now is about the </a:t>
            </a:r>
            <a:r>
              <a:rPr lang="en-US" b="1" u="sng" dirty="0"/>
              <a:t>ambiguous</a:t>
            </a:r>
            <a:r>
              <a:rPr lang="zh-TW" altLang="en-US" b="1" u="sng" dirty="0"/>
              <a:t> </a:t>
            </a:r>
            <a:r>
              <a:rPr lang="en-US" altLang="zh-TW" b="1" u="sng" dirty="0"/>
              <a:t>evaluation method</a:t>
            </a:r>
            <a:r>
              <a:rPr lang="en-US" altLang="zh-TW" dirty="0"/>
              <a:t>… So we are first accumulating the </a:t>
            </a:r>
            <a:r>
              <a:rPr lang="en-US" altLang="zh-TW" b="1" dirty="0"/>
              <a:t>maximum nugget</a:t>
            </a:r>
            <a:r>
              <a:rPr lang="zh-TW" altLang="en-US" dirty="0"/>
              <a:t> </a:t>
            </a:r>
            <a:r>
              <a:rPr lang="en-US" altLang="zh-TW" dirty="0"/>
              <a:t>for each utterance (donated as </a:t>
            </a:r>
            <a:r>
              <a:rPr lang="en-US" altLang="zh-TW" b="1" dirty="0" err="1"/>
              <a:t>max_nugget</a:t>
            </a:r>
            <a:r>
              <a:rPr lang="en-US" altLang="zh-TW" dirty="0"/>
              <a:t>) that simplifying the </a:t>
            </a:r>
            <a:r>
              <a:rPr lang="en-US" altLang="zh-TW" u="sng" dirty="0"/>
              <a:t>multi-</a:t>
            </a:r>
            <a:r>
              <a:rPr lang="en-US" altLang="zh-TW" u="sng" dirty="0" err="1"/>
              <a:t>labels_multi_classification</a:t>
            </a:r>
            <a:r>
              <a:rPr lang="en-US" altLang="zh-TW" u="sng" dirty="0"/>
              <a:t> </a:t>
            </a:r>
            <a:r>
              <a:rPr lang="en-US" altLang="zh-TW" dirty="0"/>
              <a:t>into an </a:t>
            </a:r>
            <a:r>
              <a:rPr lang="en-US" altLang="zh-TW" u="sng" dirty="0"/>
              <a:t>single-</a:t>
            </a:r>
            <a:r>
              <a:rPr lang="en-US" altLang="zh-TW" u="sng" dirty="0" err="1"/>
              <a:t>labels_multiple</a:t>
            </a:r>
            <a:r>
              <a:rPr lang="en-US" altLang="zh-TW" u="sng" dirty="0"/>
              <a:t>-classification issue.</a:t>
            </a:r>
          </a:p>
          <a:p>
            <a:pPr marL="0" indent="0">
              <a:buNone/>
            </a:pPr>
            <a:endParaRPr lang="en-US" dirty="0"/>
          </a:p>
        </p:txBody>
      </p:sp>
      <p:grpSp>
        <p:nvGrpSpPr>
          <p:cNvPr id="25" name="群組 24"/>
          <p:cNvGrpSpPr/>
          <p:nvPr/>
        </p:nvGrpSpPr>
        <p:grpSpPr>
          <a:xfrm>
            <a:off x="685837" y="4280823"/>
            <a:ext cx="4240238" cy="2154803"/>
            <a:chOff x="1842510" y="3594730"/>
            <a:chExt cx="4989064" cy="2594929"/>
          </a:xfrm>
        </p:grpSpPr>
        <p:sp>
          <p:nvSpPr>
            <p:cNvPr id="4" name="橢圓 3"/>
            <p:cNvSpPr/>
            <p:nvPr/>
          </p:nvSpPr>
          <p:spPr>
            <a:xfrm>
              <a:off x="3177341" y="4120950"/>
              <a:ext cx="612251" cy="6122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橢圓 4"/>
            <p:cNvSpPr/>
            <p:nvPr/>
          </p:nvSpPr>
          <p:spPr>
            <a:xfrm>
              <a:off x="2743600" y="4706464"/>
              <a:ext cx="516834" cy="5247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橢圓 5"/>
            <p:cNvSpPr/>
            <p:nvPr/>
          </p:nvSpPr>
          <p:spPr>
            <a:xfrm>
              <a:off x="3484661" y="5206881"/>
              <a:ext cx="409491" cy="4157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橢圓 6"/>
            <p:cNvSpPr/>
            <p:nvPr/>
          </p:nvSpPr>
          <p:spPr>
            <a:xfrm>
              <a:off x="3789592" y="4427076"/>
              <a:ext cx="805863" cy="8182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橢圓 7"/>
            <p:cNvSpPr/>
            <p:nvPr/>
          </p:nvSpPr>
          <p:spPr>
            <a:xfrm>
              <a:off x="3381890" y="4823531"/>
              <a:ext cx="286246" cy="2906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橢圓 8"/>
            <p:cNvSpPr/>
            <p:nvPr/>
          </p:nvSpPr>
          <p:spPr>
            <a:xfrm>
              <a:off x="2524146" y="5318715"/>
              <a:ext cx="857744" cy="8709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橢圓 9"/>
            <p:cNvSpPr/>
            <p:nvPr/>
          </p:nvSpPr>
          <p:spPr>
            <a:xfrm>
              <a:off x="4035288" y="5400689"/>
              <a:ext cx="516834" cy="5247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橢圓 10"/>
            <p:cNvSpPr/>
            <p:nvPr/>
          </p:nvSpPr>
          <p:spPr>
            <a:xfrm>
              <a:off x="3590015" y="5725481"/>
              <a:ext cx="247683" cy="2514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橢圓 11"/>
            <p:cNvSpPr/>
            <p:nvPr/>
          </p:nvSpPr>
          <p:spPr>
            <a:xfrm>
              <a:off x="2806981" y="4166003"/>
              <a:ext cx="260236" cy="281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橢圓 13"/>
            <p:cNvSpPr/>
            <p:nvPr/>
          </p:nvSpPr>
          <p:spPr>
            <a:xfrm>
              <a:off x="1842510" y="4166003"/>
              <a:ext cx="802297" cy="80752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橢圓 14"/>
            <p:cNvSpPr/>
            <p:nvPr/>
          </p:nvSpPr>
          <p:spPr>
            <a:xfrm>
              <a:off x="5413460" y="3594730"/>
              <a:ext cx="612251" cy="6122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橢圓 15"/>
            <p:cNvSpPr/>
            <p:nvPr/>
          </p:nvSpPr>
          <p:spPr>
            <a:xfrm>
              <a:off x="4979719" y="4180244"/>
              <a:ext cx="516834" cy="5247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橢圓 16"/>
            <p:cNvSpPr/>
            <p:nvPr/>
          </p:nvSpPr>
          <p:spPr>
            <a:xfrm>
              <a:off x="5720780" y="4680661"/>
              <a:ext cx="409491" cy="4157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橢圓 17"/>
            <p:cNvSpPr/>
            <p:nvPr/>
          </p:nvSpPr>
          <p:spPr>
            <a:xfrm>
              <a:off x="6025711" y="3900856"/>
              <a:ext cx="805863" cy="8182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橢圓 18"/>
            <p:cNvSpPr/>
            <p:nvPr/>
          </p:nvSpPr>
          <p:spPr>
            <a:xfrm>
              <a:off x="5618009" y="4297311"/>
              <a:ext cx="286246" cy="2906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橢圓 19"/>
            <p:cNvSpPr/>
            <p:nvPr/>
          </p:nvSpPr>
          <p:spPr>
            <a:xfrm>
              <a:off x="4760265" y="4792495"/>
              <a:ext cx="857744" cy="8709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橢圓 20"/>
            <p:cNvSpPr/>
            <p:nvPr/>
          </p:nvSpPr>
          <p:spPr>
            <a:xfrm>
              <a:off x="6271407" y="4874469"/>
              <a:ext cx="516834" cy="5247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橢圓 21"/>
            <p:cNvSpPr/>
            <p:nvPr/>
          </p:nvSpPr>
          <p:spPr>
            <a:xfrm>
              <a:off x="5826134" y="5199261"/>
              <a:ext cx="247683" cy="2514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橢圓 22"/>
            <p:cNvSpPr/>
            <p:nvPr/>
          </p:nvSpPr>
          <p:spPr>
            <a:xfrm>
              <a:off x="5043100" y="3639783"/>
              <a:ext cx="260236" cy="281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橢圓 23"/>
            <p:cNvSpPr/>
            <p:nvPr/>
          </p:nvSpPr>
          <p:spPr>
            <a:xfrm>
              <a:off x="4078629" y="3639783"/>
              <a:ext cx="802297" cy="80752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文字方塊 25"/>
          <p:cNvSpPr txBox="1"/>
          <p:nvPr/>
        </p:nvSpPr>
        <p:spPr>
          <a:xfrm>
            <a:off x="2096536" y="4969215"/>
            <a:ext cx="2296971" cy="523220"/>
          </a:xfrm>
          <a:prstGeom prst="rect">
            <a:avLst/>
          </a:prstGeom>
          <a:noFill/>
        </p:spPr>
        <p:txBody>
          <a:bodyPr wrap="square" rtlCol="0">
            <a:spAutoFit/>
          </a:bodyPr>
          <a:lstStyle/>
          <a:p>
            <a:r>
              <a:rPr lang="en-US" sz="2800" dirty="0">
                <a:solidFill>
                  <a:schemeClr val="accent1">
                    <a:lumMod val="50000"/>
                  </a:schemeClr>
                </a:solidFill>
                <a:latin typeface="Arial Rounded MT Bold" panose="020F0704030504030204" pitchFamily="34" charset="0"/>
              </a:rPr>
              <a:t>19 Nuggets</a:t>
            </a:r>
          </a:p>
        </p:txBody>
      </p:sp>
      <p:sp>
        <p:nvSpPr>
          <p:cNvPr id="28" name="向右箭號 27"/>
          <p:cNvSpPr/>
          <p:nvPr/>
        </p:nvSpPr>
        <p:spPr>
          <a:xfrm>
            <a:off x="5262684" y="4862244"/>
            <a:ext cx="2779568" cy="1160572"/>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Maximum the nugget</a:t>
            </a:r>
          </a:p>
        </p:txBody>
      </p:sp>
      <p:grpSp>
        <p:nvGrpSpPr>
          <p:cNvPr id="32" name="群組 31"/>
          <p:cNvGrpSpPr/>
          <p:nvPr/>
        </p:nvGrpSpPr>
        <p:grpSpPr>
          <a:xfrm>
            <a:off x="8269721" y="4794402"/>
            <a:ext cx="2560320" cy="1332386"/>
            <a:chOff x="7758853" y="4698781"/>
            <a:chExt cx="2560320" cy="1332386"/>
          </a:xfrm>
        </p:grpSpPr>
        <p:sp>
          <p:nvSpPr>
            <p:cNvPr id="29" name="橢圓 28"/>
            <p:cNvSpPr/>
            <p:nvPr/>
          </p:nvSpPr>
          <p:spPr>
            <a:xfrm>
              <a:off x="7758853" y="4698781"/>
              <a:ext cx="2560320" cy="133238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文字方塊 29"/>
            <p:cNvSpPr txBox="1"/>
            <p:nvPr/>
          </p:nvSpPr>
          <p:spPr>
            <a:xfrm>
              <a:off x="8268720" y="5124371"/>
              <a:ext cx="1540585" cy="461665"/>
            </a:xfrm>
            <a:prstGeom prst="rect">
              <a:avLst/>
            </a:prstGeom>
            <a:noFill/>
          </p:spPr>
          <p:txBody>
            <a:bodyPr wrap="square" rtlCol="0">
              <a:spAutoFit/>
            </a:bodyPr>
            <a:lstStyle/>
            <a:p>
              <a:r>
                <a:rPr lang="en-US" sz="2400" dirty="0">
                  <a:solidFill>
                    <a:schemeClr val="accent2">
                      <a:lumMod val="50000"/>
                    </a:schemeClr>
                  </a:solidFill>
                  <a:latin typeface="Arial Rounded MT Bold" panose="020F0704030504030204" pitchFamily="34" charset="0"/>
                </a:rPr>
                <a:t>1 Nugget</a:t>
              </a:r>
            </a:p>
          </p:txBody>
        </p:sp>
      </p:grpSp>
      <p:sp>
        <p:nvSpPr>
          <p:cNvPr id="31" name="文字方塊 30"/>
          <p:cNvSpPr txBox="1"/>
          <p:nvPr/>
        </p:nvSpPr>
        <p:spPr>
          <a:xfrm>
            <a:off x="4561506" y="6266349"/>
            <a:ext cx="3068987" cy="338554"/>
          </a:xfrm>
          <a:prstGeom prst="rect">
            <a:avLst/>
          </a:prstGeom>
          <a:noFill/>
        </p:spPr>
        <p:txBody>
          <a:bodyPr wrap="square" rtlCol="0">
            <a:spAutoFit/>
          </a:bodyPr>
          <a:lstStyle/>
          <a:p>
            <a:r>
              <a:rPr lang="en-US" sz="1600" dirty="0"/>
              <a:t>For each utterance (sentence)</a:t>
            </a:r>
          </a:p>
        </p:txBody>
      </p:sp>
    </p:spTree>
    <p:extLst>
      <p:ext uri="{BB962C8B-B14F-4D97-AF65-F5344CB8AC3E}">
        <p14:creationId xmlns:p14="http://schemas.microsoft.com/office/powerpoint/2010/main" val="424608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Approaches and Progress(II)</a:t>
            </a:r>
          </a:p>
        </p:txBody>
      </p:sp>
      <p:sp>
        <p:nvSpPr>
          <p:cNvPr id="3" name="內容版面配置區 2"/>
          <p:cNvSpPr>
            <a:spLocks noGrp="1"/>
          </p:cNvSpPr>
          <p:nvPr>
            <p:ph idx="1"/>
          </p:nvPr>
        </p:nvSpPr>
        <p:spPr>
          <a:xfrm>
            <a:off x="2231136" y="2153412"/>
            <a:ext cx="7729728" cy="4704588"/>
          </a:xfrm>
        </p:spPr>
        <p:txBody>
          <a:bodyPr>
            <a:normAutofit fontScale="92500" lnSpcReduction="10000"/>
          </a:bodyPr>
          <a:lstStyle/>
          <a:p>
            <a:r>
              <a:rPr lang="en-US" sz="1700" dirty="0"/>
              <a:t>First, we decided not do any of optional preprocessing and just load the utterance as text dataset to see the outcome of the baseline ML(Top model and Bottom model) : </a:t>
            </a:r>
          </a:p>
          <a:p>
            <a:endParaRPr lang="en-US" sz="1700" dirty="0"/>
          </a:p>
          <a:p>
            <a:endParaRPr lang="en-US" sz="1700" dirty="0"/>
          </a:p>
          <a:p>
            <a:endParaRPr lang="en-US" sz="1700" dirty="0"/>
          </a:p>
          <a:p>
            <a:endParaRPr lang="en-US" sz="1700" dirty="0"/>
          </a:p>
          <a:p>
            <a:endParaRPr lang="en-US" sz="1700" dirty="0"/>
          </a:p>
          <a:p>
            <a:endParaRPr lang="en-US" sz="1700" dirty="0"/>
          </a:p>
          <a:p>
            <a:endParaRPr lang="en-US" sz="1700" dirty="0"/>
          </a:p>
          <a:p>
            <a:endParaRPr lang="en-US" sz="1700" dirty="0"/>
          </a:p>
          <a:p>
            <a:endParaRPr lang="en-US" sz="1700" dirty="0"/>
          </a:p>
          <a:p>
            <a:r>
              <a:rPr lang="en-US" sz="1700" dirty="0"/>
              <a:t>Secondly, we are aimed to generate the </a:t>
            </a:r>
            <a:r>
              <a:rPr lang="en-US" sz="1700" b="1" u="sng" dirty="0"/>
              <a:t>order</a:t>
            </a:r>
            <a:r>
              <a:rPr lang="en-US" sz="1700" dirty="0"/>
              <a:t> for each utterance in each case, noted that each case has been tagged by case’s id. Although it is a simple way but it is very important.</a:t>
            </a:r>
          </a:p>
          <a:p>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2876560537"/>
              </p:ext>
            </p:extLst>
          </p:nvPr>
        </p:nvGraphicFramePr>
        <p:xfrm>
          <a:off x="4584723" y="3347498"/>
          <a:ext cx="2905407" cy="2435629"/>
        </p:xfrm>
        <a:graphic>
          <a:graphicData uri="http://schemas.openxmlformats.org/drawingml/2006/table">
            <a:tbl>
              <a:tblPr>
                <a:tableStyleId>{5C22544A-7EE6-4342-B048-85BDC9FD1C3A}</a:tableStyleId>
              </a:tblPr>
              <a:tblGrid>
                <a:gridCol w="888430">
                  <a:extLst>
                    <a:ext uri="{9D8B030D-6E8A-4147-A177-3AD203B41FA5}">
                      <a16:colId xmlns:a16="http://schemas.microsoft.com/office/drawing/2014/main" val="125934961"/>
                    </a:ext>
                  </a:extLst>
                </a:gridCol>
                <a:gridCol w="396192">
                  <a:extLst>
                    <a:ext uri="{9D8B030D-6E8A-4147-A177-3AD203B41FA5}">
                      <a16:colId xmlns:a16="http://schemas.microsoft.com/office/drawing/2014/main" val="855346360"/>
                    </a:ext>
                  </a:extLst>
                </a:gridCol>
                <a:gridCol w="828401">
                  <a:extLst>
                    <a:ext uri="{9D8B030D-6E8A-4147-A177-3AD203B41FA5}">
                      <a16:colId xmlns:a16="http://schemas.microsoft.com/office/drawing/2014/main" val="3020838276"/>
                    </a:ext>
                  </a:extLst>
                </a:gridCol>
                <a:gridCol w="396192">
                  <a:extLst>
                    <a:ext uri="{9D8B030D-6E8A-4147-A177-3AD203B41FA5}">
                      <a16:colId xmlns:a16="http://schemas.microsoft.com/office/drawing/2014/main" val="302947716"/>
                    </a:ext>
                  </a:extLst>
                </a:gridCol>
                <a:gridCol w="396192">
                  <a:extLst>
                    <a:ext uri="{9D8B030D-6E8A-4147-A177-3AD203B41FA5}">
                      <a16:colId xmlns:a16="http://schemas.microsoft.com/office/drawing/2014/main" val="2667983376"/>
                    </a:ext>
                  </a:extLst>
                </a:gridCol>
              </a:tblGrid>
              <a:tr h="248149">
                <a:tc>
                  <a:txBody>
                    <a:bodyPr/>
                    <a:lstStyle/>
                    <a:p>
                      <a:pPr algn="l" fontAlgn="ctr"/>
                      <a:r>
                        <a:rPr lang="en-US" sz="1200" u="none" strike="noStrike">
                          <a:effectLst/>
                        </a:rPr>
                        <a:t>SVC</a:t>
                      </a:r>
                      <a:endParaRPr lang="en-US" sz="1200" b="1" i="0" u="none" strike="noStrike">
                        <a:solidFill>
                          <a:srgbClr val="000000"/>
                        </a:solidFill>
                        <a:effectLst/>
                        <a:latin typeface="Courier New" panose="02070309020205020404" pitchFamily="49" charset="0"/>
                      </a:endParaRPr>
                    </a:p>
                  </a:txBody>
                  <a:tcPr marL="8787" marR="8787" marT="8787" marB="0" anchor="ctr">
                    <a:solidFill>
                      <a:schemeClr val="accent2">
                        <a:lumMod val="20000"/>
                        <a:lumOff val="80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extLst>
                  <a:ext uri="{0D108BD9-81ED-4DB2-BD59-A6C34878D82A}">
                    <a16:rowId xmlns:a16="http://schemas.microsoft.com/office/drawing/2014/main" val="4262118338"/>
                  </a:ext>
                </a:extLst>
              </a:tr>
              <a:tr h="172326">
                <a:tc gridSpan="5">
                  <a:txBody>
                    <a:bodyPr/>
                    <a:lstStyle/>
                    <a:p>
                      <a:pPr algn="l" fontAlgn="ctr"/>
                      <a:r>
                        <a:rPr lang="en-US" sz="1050" u="none" strike="noStrike" dirty="0">
                          <a:effectLst/>
                        </a:rPr>
                        <a:t>              precision    recall  f1-score   support</a:t>
                      </a:r>
                      <a:endParaRPr lang="en-US" sz="1050" b="0" i="0" u="none" strike="noStrike" dirty="0">
                        <a:solidFill>
                          <a:srgbClr val="000000"/>
                        </a:solidFill>
                        <a:effectLst/>
                        <a:latin typeface="Courier New" panose="02070309020205020404" pitchFamily="49" charset="0"/>
                      </a:endParaRPr>
                    </a:p>
                  </a:txBody>
                  <a:tcPr marL="8787" marR="8787" marT="8787" marB="0" anchor="c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6979261"/>
                  </a:ext>
                </a:extLst>
              </a:tr>
              <a:tr h="144754">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extLst>
                  <a:ext uri="{0D108BD9-81ED-4DB2-BD59-A6C34878D82A}">
                    <a16:rowId xmlns:a16="http://schemas.microsoft.com/office/drawing/2014/main" val="2052836976"/>
                  </a:ext>
                </a:extLst>
              </a:tr>
              <a:tr h="172326">
                <a:tc gridSpan="5">
                  <a:txBody>
                    <a:bodyPr/>
                    <a:lstStyle/>
                    <a:p>
                      <a:pPr algn="l" fontAlgn="ctr"/>
                      <a:r>
                        <a:rPr lang="en-US" sz="1050" u="none" strike="noStrike">
                          <a:effectLst/>
                        </a:rPr>
                        <a:t>           0       0.69      0.87      0.77       477</a:t>
                      </a:r>
                      <a:endParaRPr lang="en-US" sz="1050" b="0" i="0" u="none" strike="noStrike">
                        <a:solidFill>
                          <a:srgbClr val="000000"/>
                        </a:solidFill>
                        <a:effectLst/>
                        <a:latin typeface="Courier New" panose="02070309020205020404" pitchFamily="49" charset="0"/>
                      </a:endParaRPr>
                    </a:p>
                  </a:txBody>
                  <a:tcPr marL="8787" marR="8787" marT="8787" marB="0" anchor="c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153721"/>
                  </a:ext>
                </a:extLst>
              </a:tr>
              <a:tr h="172326">
                <a:tc gridSpan="5">
                  <a:txBody>
                    <a:bodyPr/>
                    <a:lstStyle/>
                    <a:p>
                      <a:pPr algn="l" fontAlgn="ctr"/>
                      <a:r>
                        <a:rPr lang="en-US" sz="1050" u="none" strike="noStrike">
                          <a:effectLst/>
                        </a:rPr>
                        <a:t>           1       0.67      0.17      0.28        23</a:t>
                      </a:r>
                      <a:endParaRPr lang="en-US" sz="1050" b="0" i="0" u="none" strike="noStrike">
                        <a:solidFill>
                          <a:srgbClr val="000000"/>
                        </a:solidFill>
                        <a:effectLst/>
                        <a:latin typeface="Courier New" panose="02070309020205020404" pitchFamily="49" charset="0"/>
                      </a:endParaRPr>
                    </a:p>
                  </a:txBody>
                  <a:tcPr marL="8787" marR="8787" marT="8787" marB="0" anchor="c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33237348"/>
                  </a:ext>
                </a:extLst>
              </a:tr>
              <a:tr h="172326">
                <a:tc gridSpan="5">
                  <a:txBody>
                    <a:bodyPr/>
                    <a:lstStyle/>
                    <a:p>
                      <a:pPr algn="l" fontAlgn="ctr"/>
                      <a:r>
                        <a:rPr lang="en-US" sz="1050" u="none" strike="noStrike">
                          <a:effectLst/>
                        </a:rPr>
                        <a:t>           2       0.87      0.96      0.91       374</a:t>
                      </a:r>
                      <a:endParaRPr lang="en-US" sz="1050" b="0" i="0" u="none" strike="noStrike">
                        <a:solidFill>
                          <a:srgbClr val="000000"/>
                        </a:solidFill>
                        <a:effectLst/>
                        <a:latin typeface="Courier New" panose="02070309020205020404" pitchFamily="49" charset="0"/>
                      </a:endParaRPr>
                    </a:p>
                  </a:txBody>
                  <a:tcPr marL="8787" marR="8787" marT="8787" marB="0" anchor="c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375441"/>
                  </a:ext>
                </a:extLst>
              </a:tr>
              <a:tr h="172326">
                <a:tc gridSpan="5">
                  <a:txBody>
                    <a:bodyPr/>
                    <a:lstStyle/>
                    <a:p>
                      <a:pPr algn="l" fontAlgn="ctr"/>
                      <a:r>
                        <a:rPr lang="en-US" sz="1050" u="none" strike="noStrike">
                          <a:effectLst/>
                        </a:rPr>
                        <a:t>           3       0.25      0.03      0.05       101</a:t>
                      </a:r>
                      <a:endParaRPr lang="en-US" sz="1050" b="0" i="0" u="none" strike="noStrike">
                        <a:solidFill>
                          <a:srgbClr val="000000"/>
                        </a:solidFill>
                        <a:effectLst/>
                        <a:latin typeface="Courier New" panose="02070309020205020404" pitchFamily="49" charset="0"/>
                      </a:endParaRPr>
                    </a:p>
                  </a:txBody>
                  <a:tcPr marL="8787" marR="8787" marT="8787" marB="0" anchor="c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3842582"/>
                  </a:ext>
                </a:extLst>
              </a:tr>
              <a:tr h="172326">
                <a:tc gridSpan="5">
                  <a:txBody>
                    <a:bodyPr/>
                    <a:lstStyle/>
                    <a:p>
                      <a:pPr algn="l" fontAlgn="ctr"/>
                      <a:r>
                        <a:rPr lang="en-US" sz="1050" u="none" strike="noStrike" dirty="0">
                          <a:effectLst/>
                        </a:rPr>
                        <a:t>           4       0.87      0.91      0.89       662</a:t>
                      </a:r>
                      <a:endParaRPr lang="en-US" sz="1050" b="0" i="0" u="none" strike="noStrike" dirty="0">
                        <a:solidFill>
                          <a:srgbClr val="000000"/>
                        </a:solidFill>
                        <a:effectLst/>
                        <a:latin typeface="Courier New" panose="02070309020205020404" pitchFamily="49" charset="0"/>
                      </a:endParaRPr>
                    </a:p>
                  </a:txBody>
                  <a:tcPr marL="8787" marR="8787" marT="8787" marB="0" anchor="c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98536574"/>
                  </a:ext>
                </a:extLst>
              </a:tr>
              <a:tr h="172326">
                <a:tc gridSpan="5">
                  <a:txBody>
                    <a:bodyPr/>
                    <a:lstStyle/>
                    <a:p>
                      <a:pPr algn="l" fontAlgn="ctr"/>
                      <a:r>
                        <a:rPr lang="en-US" sz="1050" u="none" strike="noStrike" dirty="0">
                          <a:effectLst/>
                        </a:rPr>
                        <a:t>           5       0.00      0.00      0.00        33</a:t>
                      </a:r>
                      <a:endParaRPr lang="en-US" sz="1050" b="0" i="0" u="none" strike="noStrike" dirty="0">
                        <a:solidFill>
                          <a:srgbClr val="000000"/>
                        </a:solidFill>
                        <a:effectLst/>
                        <a:latin typeface="Courier New" panose="02070309020205020404" pitchFamily="49" charset="0"/>
                      </a:endParaRPr>
                    </a:p>
                  </a:txBody>
                  <a:tcPr marL="8787" marR="8787" marT="8787" marB="0" anchor="c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18297639"/>
                  </a:ext>
                </a:extLst>
              </a:tr>
              <a:tr h="172326">
                <a:tc gridSpan="5">
                  <a:txBody>
                    <a:bodyPr/>
                    <a:lstStyle/>
                    <a:p>
                      <a:pPr algn="l" fontAlgn="ctr"/>
                      <a:r>
                        <a:rPr lang="en-US" sz="1050" u="none" strike="noStrike">
                          <a:effectLst/>
                        </a:rPr>
                        <a:t>           6       0.74      0.24      0.36        85</a:t>
                      </a:r>
                      <a:endParaRPr lang="en-US" sz="1050" b="0" i="0" u="none" strike="noStrike">
                        <a:solidFill>
                          <a:srgbClr val="000000"/>
                        </a:solidFill>
                        <a:effectLst/>
                        <a:latin typeface="Courier New" panose="02070309020205020404" pitchFamily="49" charset="0"/>
                      </a:endParaRPr>
                    </a:p>
                  </a:txBody>
                  <a:tcPr marL="8787" marR="8787" marT="8787" marB="0" anchor="c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6939984"/>
                  </a:ext>
                </a:extLst>
              </a:tr>
              <a:tr h="144754">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extLst>
                  <a:ext uri="{0D108BD9-81ED-4DB2-BD59-A6C34878D82A}">
                    <a16:rowId xmlns:a16="http://schemas.microsoft.com/office/drawing/2014/main" val="3472205565"/>
                  </a:ext>
                </a:extLst>
              </a:tr>
              <a:tr h="172326">
                <a:tc gridSpan="5">
                  <a:txBody>
                    <a:bodyPr/>
                    <a:lstStyle/>
                    <a:p>
                      <a:pPr algn="l" fontAlgn="ctr"/>
                      <a:r>
                        <a:rPr lang="en-US" sz="1050" u="none" strike="noStrike" dirty="0">
                          <a:effectLst/>
                        </a:rPr>
                        <a:t>    accuracy                           0.80      1755</a:t>
                      </a:r>
                      <a:endParaRPr lang="en-US" sz="1050" b="0" i="0" u="none" strike="noStrike" dirty="0">
                        <a:solidFill>
                          <a:srgbClr val="000000"/>
                        </a:solidFill>
                        <a:effectLst/>
                        <a:latin typeface="Courier New" panose="02070309020205020404" pitchFamily="49" charset="0"/>
                      </a:endParaRPr>
                    </a:p>
                  </a:txBody>
                  <a:tcPr marL="8787" marR="8787" marT="8787" marB="0" anchor="c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83043995"/>
                  </a:ext>
                </a:extLst>
              </a:tr>
              <a:tr h="172326">
                <a:tc gridSpan="5">
                  <a:txBody>
                    <a:bodyPr/>
                    <a:lstStyle/>
                    <a:p>
                      <a:pPr algn="l" fontAlgn="ctr"/>
                      <a:r>
                        <a:rPr lang="en-US" sz="1050" u="none" strike="noStrike">
                          <a:effectLst/>
                        </a:rPr>
                        <a:t>   macro avg       0.58      0.45      0.47      1755</a:t>
                      </a:r>
                      <a:endParaRPr lang="en-US" sz="1050" b="0" i="0" u="none" strike="noStrike">
                        <a:solidFill>
                          <a:srgbClr val="000000"/>
                        </a:solidFill>
                        <a:effectLst/>
                        <a:latin typeface="Courier New" panose="02070309020205020404" pitchFamily="49" charset="0"/>
                      </a:endParaRPr>
                    </a:p>
                  </a:txBody>
                  <a:tcPr marL="8787" marR="8787" marT="8787" marB="0" anchor="c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66615632"/>
                  </a:ext>
                </a:extLst>
              </a:tr>
              <a:tr h="172326">
                <a:tc gridSpan="5">
                  <a:txBody>
                    <a:bodyPr/>
                    <a:lstStyle/>
                    <a:p>
                      <a:pPr algn="l" fontAlgn="ctr"/>
                      <a:r>
                        <a:rPr lang="en-US" sz="1050" u="none" strike="noStrike" dirty="0">
                          <a:effectLst/>
                        </a:rPr>
                        <a:t>weighted </a:t>
                      </a:r>
                      <a:r>
                        <a:rPr lang="en-US" sz="1050" u="none" strike="noStrike" dirty="0" err="1">
                          <a:effectLst/>
                        </a:rPr>
                        <a:t>avg</a:t>
                      </a:r>
                      <a:r>
                        <a:rPr lang="en-US" sz="1050" u="none" strike="noStrike" dirty="0">
                          <a:effectLst/>
                        </a:rPr>
                        <a:t>       0.76      0.80      0.76      1755</a:t>
                      </a:r>
                      <a:endParaRPr lang="en-US" sz="1050" b="0" i="0" u="none" strike="noStrike" dirty="0">
                        <a:solidFill>
                          <a:srgbClr val="000000"/>
                        </a:solidFill>
                        <a:effectLst/>
                        <a:latin typeface="Courier New" panose="02070309020205020404" pitchFamily="49" charset="0"/>
                      </a:endParaRPr>
                    </a:p>
                  </a:txBody>
                  <a:tcPr marL="8787" marR="8787" marT="8787" marB="0" anchor="c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55030820"/>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648767482"/>
              </p:ext>
            </p:extLst>
          </p:nvPr>
        </p:nvGraphicFramePr>
        <p:xfrm>
          <a:off x="7657107" y="3347498"/>
          <a:ext cx="2862469" cy="2464308"/>
        </p:xfrm>
        <a:graphic>
          <a:graphicData uri="http://schemas.openxmlformats.org/drawingml/2006/table">
            <a:tbl>
              <a:tblPr>
                <a:tableStyleId>{5C22544A-7EE6-4342-B048-85BDC9FD1C3A}</a:tableStyleId>
              </a:tblPr>
              <a:tblGrid>
                <a:gridCol w="875300">
                  <a:extLst>
                    <a:ext uri="{9D8B030D-6E8A-4147-A177-3AD203B41FA5}">
                      <a16:colId xmlns:a16="http://schemas.microsoft.com/office/drawing/2014/main" val="2959511811"/>
                    </a:ext>
                  </a:extLst>
                </a:gridCol>
                <a:gridCol w="390337">
                  <a:extLst>
                    <a:ext uri="{9D8B030D-6E8A-4147-A177-3AD203B41FA5}">
                      <a16:colId xmlns:a16="http://schemas.microsoft.com/office/drawing/2014/main" val="4228677082"/>
                    </a:ext>
                  </a:extLst>
                </a:gridCol>
                <a:gridCol w="816158">
                  <a:extLst>
                    <a:ext uri="{9D8B030D-6E8A-4147-A177-3AD203B41FA5}">
                      <a16:colId xmlns:a16="http://schemas.microsoft.com/office/drawing/2014/main" val="2597750412"/>
                    </a:ext>
                  </a:extLst>
                </a:gridCol>
                <a:gridCol w="390337">
                  <a:extLst>
                    <a:ext uri="{9D8B030D-6E8A-4147-A177-3AD203B41FA5}">
                      <a16:colId xmlns:a16="http://schemas.microsoft.com/office/drawing/2014/main" val="1537195133"/>
                    </a:ext>
                  </a:extLst>
                </a:gridCol>
                <a:gridCol w="390337">
                  <a:extLst>
                    <a:ext uri="{9D8B030D-6E8A-4147-A177-3AD203B41FA5}">
                      <a16:colId xmlns:a16="http://schemas.microsoft.com/office/drawing/2014/main" val="132837803"/>
                    </a:ext>
                  </a:extLst>
                </a:gridCol>
              </a:tblGrid>
              <a:tr h="246178">
                <a:tc>
                  <a:txBody>
                    <a:bodyPr/>
                    <a:lstStyle/>
                    <a:p>
                      <a:pPr algn="l" fontAlgn="ctr"/>
                      <a:r>
                        <a:rPr lang="en-US" sz="1200" u="none" strike="noStrike">
                          <a:solidFill>
                            <a:schemeClr val="tx1"/>
                          </a:solidFill>
                          <a:effectLst/>
                        </a:rPr>
                        <a:t> KNN</a:t>
                      </a:r>
                      <a:endParaRPr lang="en-US" sz="1200" b="1" i="0" u="none" strike="noStrike">
                        <a:solidFill>
                          <a:schemeClr val="tx1"/>
                        </a:solidFill>
                        <a:effectLst/>
                        <a:latin typeface="Courier New" panose="02070309020205020404" pitchFamily="49" charset="0"/>
                      </a:endParaRPr>
                    </a:p>
                  </a:txBody>
                  <a:tcPr marL="8787" marR="8787" marT="8787" marB="0" anchor="ctr"/>
                </a:tc>
                <a:tc>
                  <a:txBody>
                    <a:bodyPr/>
                    <a:lstStyle/>
                    <a:p>
                      <a:pPr algn="l" fontAlgn="ctr"/>
                      <a:endParaRPr lang="en-US" sz="900" b="0" i="0" u="none" strike="noStrike">
                        <a:solidFill>
                          <a:schemeClr val="tx1"/>
                        </a:solidFill>
                        <a:effectLst/>
                        <a:latin typeface="Calibri" panose="020F0502020204030204" pitchFamily="34" charset="0"/>
                      </a:endParaRPr>
                    </a:p>
                  </a:txBody>
                  <a:tcPr marL="8787" marR="8787" marT="8787" marB="0" anchor="ctr"/>
                </a:tc>
                <a:tc>
                  <a:txBody>
                    <a:bodyPr/>
                    <a:lstStyle/>
                    <a:p>
                      <a:pPr algn="l" fontAlgn="ctr"/>
                      <a:endParaRPr lang="en-US" sz="900" b="0" i="0" u="none" strike="noStrike">
                        <a:solidFill>
                          <a:schemeClr val="tx1"/>
                        </a:solidFill>
                        <a:effectLst/>
                        <a:latin typeface="Calibri" panose="020F0502020204030204" pitchFamily="34" charset="0"/>
                      </a:endParaRPr>
                    </a:p>
                  </a:txBody>
                  <a:tcPr marL="8787" marR="8787" marT="8787" marB="0" anchor="ctr"/>
                </a:tc>
                <a:tc>
                  <a:txBody>
                    <a:bodyPr/>
                    <a:lstStyle/>
                    <a:p>
                      <a:pPr algn="l" fontAlgn="ctr"/>
                      <a:endParaRPr lang="en-US" sz="1050" b="0" i="0" u="none" strike="noStrike">
                        <a:solidFill>
                          <a:schemeClr val="tx1"/>
                        </a:solidFill>
                        <a:effectLst/>
                        <a:latin typeface="Calibri" panose="020F0502020204030204" pitchFamily="34" charset="0"/>
                      </a:endParaRPr>
                    </a:p>
                  </a:txBody>
                  <a:tcPr marL="8787" marR="8787" marT="8787" marB="0" anchor="ctr"/>
                </a:tc>
                <a:tc>
                  <a:txBody>
                    <a:bodyPr/>
                    <a:lstStyle/>
                    <a:p>
                      <a:pPr algn="l" fontAlgn="ctr"/>
                      <a:endParaRPr lang="en-US" sz="1050" b="0" i="0" u="none" strike="noStrike">
                        <a:solidFill>
                          <a:schemeClr val="tx1"/>
                        </a:solidFill>
                        <a:effectLst/>
                        <a:latin typeface="Calibri" panose="020F0502020204030204" pitchFamily="34" charset="0"/>
                      </a:endParaRPr>
                    </a:p>
                  </a:txBody>
                  <a:tcPr marL="8787" marR="8787" marT="8787" marB="0" anchor="ctr"/>
                </a:tc>
                <a:extLst>
                  <a:ext uri="{0D108BD9-81ED-4DB2-BD59-A6C34878D82A}">
                    <a16:rowId xmlns:a16="http://schemas.microsoft.com/office/drawing/2014/main" val="2702155012"/>
                  </a:ext>
                </a:extLst>
              </a:tr>
              <a:tr h="170956">
                <a:tc gridSpan="5">
                  <a:txBody>
                    <a:bodyPr/>
                    <a:lstStyle/>
                    <a:p>
                      <a:pPr algn="l" fontAlgn="ctr"/>
                      <a:r>
                        <a:rPr lang="en-US" sz="1050" u="none" strike="noStrike">
                          <a:solidFill>
                            <a:schemeClr val="tx1"/>
                          </a:solidFill>
                          <a:effectLst/>
                        </a:rPr>
                        <a:t>              precision    recall  f1-score   support</a:t>
                      </a:r>
                      <a:endParaRPr lang="en-US" sz="1050" b="0" i="0" u="none" strike="noStrike">
                        <a:solidFill>
                          <a:schemeClr val="tx1"/>
                        </a:solidFill>
                        <a:effectLst/>
                        <a:latin typeface="Courier New" panose="02070309020205020404" pitchFamily="49" charset="0"/>
                      </a:endParaRPr>
                    </a:p>
                  </a:txBody>
                  <a:tcPr marL="8787" marR="8787" marT="878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93056007"/>
                  </a:ext>
                </a:extLst>
              </a:tr>
              <a:tr h="154465">
                <a:tc>
                  <a:txBody>
                    <a:bodyPr/>
                    <a:lstStyle/>
                    <a:p>
                      <a:pPr algn="l" fontAlgn="ctr"/>
                      <a:endParaRPr lang="en-US" sz="900" b="0" i="0" u="none" strike="noStrike">
                        <a:solidFill>
                          <a:schemeClr val="tx1"/>
                        </a:solidFill>
                        <a:effectLst/>
                        <a:latin typeface="Calibri" panose="020F0502020204030204" pitchFamily="34" charset="0"/>
                      </a:endParaRPr>
                    </a:p>
                  </a:txBody>
                  <a:tcPr marL="8787" marR="8787" marT="8787" marB="0" anchor="ctr"/>
                </a:tc>
                <a:tc>
                  <a:txBody>
                    <a:bodyPr/>
                    <a:lstStyle/>
                    <a:p>
                      <a:pPr algn="l" fontAlgn="ctr"/>
                      <a:endParaRPr lang="en-US" sz="900" b="0" i="0" u="none" strike="noStrike">
                        <a:solidFill>
                          <a:schemeClr val="tx1"/>
                        </a:solidFill>
                        <a:effectLst/>
                        <a:latin typeface="Calibri" panose="020F0502020204030204" pitchFamily="34" charset="0"/>
                      </a:endParaRPr>
                    </a:p>
                  </a:txBody>
                  <a:tcPr marL="8787" marR="8787" marT="8787" marB="0" anchor="ctr"/>
                </a:tc>
                <a:tc>
                  <a:txBody>
                    <a:bodyPr/>
                    <a:lstStyle/>
                    <a:p>
                      <a:pPr algn="l" fontAlgn="ctr"/>
                      <a:endParaRPr lang="en-US" sz="900" b="0" i="0" u="none" strike="noStrike">
                        <a:solidFill>
                          <a:schemeClr val="tx1"/>
                        </a:solidFill>
                        <a:effectLst/>
                        <a:latin typeface="Calibri" panose="020F0502020204030204" pitchFamily="34" charset="0"/>
                      </a:endParaRPr>
                    </a:p>
                  </a:txBody>
                  <a:tcPr marL="8787" marR="8787" marT="8787" marB="0" anchor="ctr"/>
                </a:tc>
                <a:tc>
                  <a:txBody>
                    <a:bodyPr/>
                    <a:lstStyle/>
                    <a:p>
                      <a:pPr algn="l" fontAlgn="ctr"/>
                      <a:endParaRPr lang="en-US" sz="1050" b="0" i="0" u="none" strike="noStrike">
                        <a:solidFill>
                          <a:schemeClr val="tx1"/>
                        </a:solidFill>
                        <a:effectLst/>
                        <a:latin typeface="Calibri" panose="020F0502020204030204" pitchFamily="34" charset="0"/>
                      </a:endParaRPr>
                    </a:p>
                  </a:txBody>
                  <a:tcPr marL="8787" marR="8787" marT="8787" marB="0" anchor="ctr"/>
                </a:tc>
                <a:tc>
                  <a:txBody>
                    <a:bodyPr/>
                    <a:lstStyle/>
                    <a:p>
                      <a:pPr algn="l" fontAlgn="ctr"/>
                      <a:endParaRPr lang="en-US" sz="1050" b="0" i="0" u="none" strike="noStrike">
                        <a:solidFill>
                          <a:schemeClr val="tx1"/>
                        </a:solidFill>
                        <a:effectLst/>
                        <a:latin typeface="Calibri" panose="020F0502020204030204" pitchFamily="34" charset="0"/>
                      </a:endParaRPr>
                    </a:p>
                  </a:txBody>
                  <a:tcPr marL="8787" marR="8787" marT="8787" marB="0" anchor="ctr"/>
                </a:tc>
                <a:extLst>
                  <a:ext uri="{0D108BD9-81ED-4DB2-BD59-A6C34878D82A}">
                    <a16:rowId xmlns:a16="http://schemas.microsoft.com/office/drawing/2014/main" val="965352012"/>
                  </a:ext>
                </a:extLst>
              </a:tr>
              <a:tr h="170956">
                <a:tc gridSpan="5">
                  <a:txBody>
                    <a:bodyPr/>
                    <a:lstStyle/>
                    <a:p>
                      <a:pPr algn="l" fontAlgn="ctr"/>
                      <a:r>
                        <a:rPr lang="en-US" sz="1050" u="none" strike="noStrike">
                          <a:solidFill>
                            <a:schemeClr val="tx1"/>
                          </a:solidFill>
                          <a:effectLst/>
                        </a:rPr>
                        <a:t>           0       0.37      0.51      0.43       477</a:t>
                      </a:r>
                      <a:endParaRPr lang="en-US" sz="1050" b="0" i="0" u="none" strike="noStrike">
                        <a:solidFill>
                          <a:schemeClr val="tx1"/>
                        </a:solidFill>
                        <a:effectLst/>
                        <a:latin typeface="Courier New" panose="02070309020205020404" pitchFamily="49" charset="0"/>
                      </a:endParaRPr>
                    </a:p>
                  </a:txBody>
                  <a:tcPr marL="8787" marR="8787" marT="878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9190602"/>
                  </a:ext>
                </a:extLst>
              </a:tr>
              <a:tr h="170956">
                <a:tc gridSpan="5">
                  <a:txBody>
                    <a:bodyPr/>
                    <a:lstStyle/>
                    <a:p>
                      <a:pPr algn="l" fontAlgn="ctr"/>
                      <a:r>
                        <a:rPr lang="en-US" sz="1050" u="none" strike="noStrike">
                          <a:solidFill>
                            <a:schemeClr val="tx1"/>
                          </a:solidFill>
                          <a:effectLst/>
                        </a:rPr>
                        <a:t>           1       0.21      0.13      0.16        23</a:t>
                      </a:r>
                      <a:endParaRPr lang="en-US" sz="1050" b="0" i="0" u="none" strike="noStrike">
                        <a:solidFill>
                          <a:schemeClr val="tx1"/>
                        </a:solidFill>
                        <a:effectLst/>
                        <a:latin typeface="Courier New" panose="02070309020205020404" pitchFamily="49" charset="0"/>
                      </a:endParaRPr>
                    </a:p>
                  </a:txBody>
                  <a:tcPr marL="8787" marR="8787" marT="878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01433081"/>
                  </a:ext>
                </a:extLst>
              </a:tr>
              <a:tr h="170956">
                <a:tc gridSpan="5">
                  <a:txBody>
                    <a:bodyPr/>
                    <a:lstStyle/>
                    <a:p>
                      <a:pPr algn="l" fontAlgn="ctr"/>
                      <a:r>
                        <a:rPr lang="en-US" sz="1050" u="none" strike="noStrike" dirty="0">
                          <a:solidFill>
                            <a:schemeClr val="tx1"/>
                          </a:solidFill>
                          <a:effectLst/>
                        </a:rPr>
                        <a:t>           2       0.83      0.05      0.10       374</a:t>
                      </a:r>
                      <a:endParaRPr lang="en-US" sz="1050" b="0" i="0" u="none" strike="noStrike" dirty="0">
                        <a:solidFill>
                          <a:schemeClr val="tx1"/>
                        </a:solidFill>
                        <a:effectLst/>
                        <a:latin typeface="Courier New" panose="02070309020205020404" pitchFamily="49" charset="0"/>
                      </a:endParaRPr>
                    </a:p>
                  </a:txBody>
                  <a:tcPr marL="8787" marR="8787" marT="878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72328485"/>
                  </a:ext>
                </a:extLst>
              </a:tr>
              <a:tr h="170956">
                <a:tc gridSpan="5">
                  <a:txBody>
                    <a:bodyPr/>
                    <a:lstStyle/>
                    <a:p>
                      <a:pPr algn="l" fontAlgn="ctr"/>
                      <a:r>
                        <a:rPr lang="en-US" sz="1050" u="none" strike="noStrike" dirty="0">
                          <a:solidFill>
                            <a:schemeClr val="tx1"/>
                          </a:solidFill>
                          <a:effectLst/>
                        </a:rPr>
                        <a:t>           3       0.05      0.15      0.07       101</a:t>
                      </a:r>
                      <a:endParaRPr lang="en-US" sz="1050" b="0" i="0" u="none" strike="noStrike" dirty="0">
                        <a:solidFill>
                          <a:schemeClr val="tx1"/>
                        </a:solidFill>
                        <a:effectLst/>
                        <a:latin typeface="Courier New" panose="02070309020205020404" pitchFamily="49" charset="0"/>
                      </a:endParaRPr>
                    </a:p>
                  </a:txBody>
                  <a:tcPr marL="8787" marR="8787" marT="878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62549198"/>
                  </a:ext>
                </a:extLst>
              </a:tr>
              <a:tr h="170956">
                <a:tc gridSpan="5">
                  <a:txBody>
                    <a:bodyPr/>
                    <a:lstStyle/>
                    <a:p>
                      <a:pPr algn="l" fontAlgn="ctr"/>
                      <a:r>
                        <a:rPr lang="en-US" sz="1050" u="none" strike="noStrike">
                          <a:solidFill>
                            <a:schemeClr val="tx1"/>
                          </a:solidFill>
                          <a:effectLst/>
                        </a:rPr>
                        <a:t>           4       0.84      0.41      0.55       662</a:t>
                      </a:r>
                      <a:endParaRPr lang="en-US" sz="1050" b="0" i="0" u="none" strike="noStrike">
                        <a:solidFill>
                          <a:schemeClr val="tx1"/>
                        </a:solidFill>
                        <a:effectLst/>
                        <a:latin typeface="Courier New" panose="02070309020205020404" pitchFamily="49" charset="0"/>
                      </a:endParaRPr>
                    </a:p>
                  </a:txBody>
                  <a:tcPr marL="8787" marR="8787" marT="878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6123822"/>
                  </a:ext>
                </a:extLst>
              </a:tr>
              <a:tr h="170956">
                <a:tc gridSpan="5">
                  <a:txBody>
                    <a:bodyPr/>
                    <a:lstStyle/>
                    <a:p>
                      <a:pPr algn="l" fontAlgn="ctr"/>
                      <a:r>
                        <a:rPr lang="en-US" sz="1050" u="none" strike="noStrike">
                          <a:solidFill>
                            <a:schemeClr val="tx1"/>
                          </a:solidFill>
                          <a:effectLst/>
                        </a:rPr>
                        <a:t>           5       0.33      0.03      0.06        33</a:t>
                      </a:r>
                      <a:endParaRPr lang="en-US" sz="1050" b="0" i="0" u="none" strike="noStrike">
                        <a:solidFill>
                          <a:schemeClr val="tx1"/>
                        </a:solidFill>
                        <a:effectLst/>
                        <a:latin typeface="Courier New" panose="02070309020205020404" pitchFamily="49" charset="0"/>
                      </a:endParaRPr>
                    </a:p>
                  </a:txBody>
                  <a:tcPr marL="8787" marR="8787" marT="878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48059611"/>
                  </a:ext>
                </a:extLst>
              </a:tr>
              <a:tr h="170956">
                <a:tc gridSpan="5">
                  <a:txBody>
                    <a:bodyPr/>
                    <a:lstStyle/>
                    <a:p>
                      <a:pPr algn="l" fontAlgn="ctr"/>
                      <a:r>
                        <a:rPr lang="en-US" sz="1050" u="none" strike="noStrike">
                          <a:solidFill>
                            <a:schemeClr val="tx1"/>
                          </a:solidFill>
                          <a:effectLst/>
                        </a:rPr>
                        <a:t>           6       0.10      0.52      0.17        85</a:t>
                      </a:r>
                      <a:endParaRPr lang="en-US" sz="1050" b="0" i="0" u="none" strike="noStrike">
                        <a:solidFill>
                          <a:schemeClr val="tx1"/>
                        </a:solidFill>
                        <a:effectLst/>
                        <a:latin typeface="Courier New" panose="02070309020205020404" pitchFamily="49" charset="0"/>
                      </a:endParaRPr>
                    </a:p>
                  </a:txBody>
                  <a:tcPr marL="8787" marR="8787" marT="878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74320000"/>
                  </a:ext>
                </a:extLst>
              </a:tr>
              <a:tr h="154465">
                <a:tc>
                  <a:txBody>
                    <a:bodyPr/>
                    <a:lstStyle/>
                    <a:p>
                      <a:pPr algn="l" fontAlgn="ctr"/>
                      <a:endParaRPr lang="en-US" sz="900" b="0" i="0" u="none" strike="noStrike">
                        <a:solidFill>
                          <a:schemeClr val="tx1"/>
                        </a:solidFill>
                        <a:effectLst/>
                        <a:latin typeface="Calibri" panose="020F0502020204030204" pitchFamily="34" charset="0"/>
                      </a:endParaRPr>
                    </a:p>
                  </a:txBody>
                  <a:tcPr marL="8787" marR="8787" marT="8787" marB="0" anchor="ctr"/>
                </a:tc>
                <a:tc>
                  <a:txBody>
                    <a:bodyPr/>
                    <a:lstStyle/>
                    <a:p>
                      <a:pPr algn="l" fontAlgn="ctr"/>
                      <a:endParaRPr lang="en-US" sz="900" b="0" i="0" u="none" strike="noStrike">
                        <a:solidFill>
                          <a:schemeClr val="tx1"/>
                        </a:solidFill>
                        <a:effectLst/>
                        <a:latin typeface="Calibri" panose="020F0502020204030204" pitchFamily="34" charset="0"/>
                      </a:endParaRPr>
                    </a:p>
                  </a:txBody>
                  <a:tcPr marL="8787" marR="8787" marT="8787" marB="0" anchor="ctr"/>
                </a:tc>
                <a:tc>
                  <a:txBody>
                    <a:bodyPr/>
                    <a:lstStyle/>
                    <a:p>
                      <a:pPr algn="l" fontAlgn="ctr"/>
                      <a:endParaRPr lang="en-US" sz="900" b="0" i="0" u="none" strike="noStrike">
                        <a:solidFill>
                          <a:schemeClr val="tx1"/>
                        </a:solidFill>
                        <a:effectLst/>
                        <a:latin typeface="Calibri" panose="020F0502020204030204" pitchFamily="34" charset="0"/>
                      </a:endParaRPr>
                    </a:p>
                  </a:txBody>
                  <a:tcPr marL="8787" marR="8787" marT="8787" marB="0" anchor="ctr"/>
                </a:tc>
                <a:tc>
                  <a:txBody>
                    <a:bodyPr/>
                    <a:lstStyle/>
                    <a:p>
                      <a:pPr algn="l" fontAlgn="ctr"/>
                      <a:endParaRPr lang="en-US" sz="1050" b="0" i="0" u="none" strike="noStrike">
                        <a:solidFill>
                          <a:schemeClr val="tx1"/>
                        </a:solidFill>
                        <a:effectLst/>
                        <a:latin typeface="Calibri" panose="020F0502020204030204" pitchFamily="34" charset="0"/>
                      </a:endParaRPr>
                    </a:p>
                  </a:txBody>
                  <a:tcPr marL="8787" marR="8787" marT="8787" marB="0" anchor="ctr"/>
                </a:tc>
                <a:tc>
                  <a:txBody>
                    <a:bodyPr/>
                    <a:lstStyle/>
                    <a:p>
                      <a:pPr algn="l" fontAlgn="ctr"/>
                      <a:endParaRPr lang="en-US" sz="1050" b="0" i="0" u="none" strike="noStrike">
                        <a:solidFill>
                          <a:schemeClr val="tx1"/>
                        </a:solidFill>
                        <a:effectLst/>
                        <a:latin typeface="Calibri" panose="020F0502020204030204" pitchFamily="34" charset="0"/>
                      </a:endParaRPr>
                    </a:p>
                  </a:txBody>
                  <a:tcPr marL="8787" marR="8787" marT="8787" marB="0" anchor="ctr"/>
                </a:tc>
                <a:extLst>
                  <a:ext uri="{0D108BD9-81ED-4DB2-BD59-A6C34878D82A}">
                    <a16:rowId xmlns:a16="http://schemas.microsoft.com/office/drawing/2014/main" val="356692324"/>
                  </a:ext>
                </a:extLst>
              </a:tr>
              <a:tr h="170956">
                <a:tc gridSpan="5">
                  <a:txBody>
                    <a:bodyPr/>
                    <a:lstStyle/>
                    <a:p>
                      <a:pPr algn="l" fontAlgn="ctr"/>
                      <a:r>
                        <a:rPr lang="en-US" sz="1050" u="none" strike="noStrike">
                          <a:solidFill>
                            <a:schemeClr val="tx1"/>
                          </a:solidFill>
                          <a:effectLst/>
                        </a:rPr>
                        <a:t>    accuracy                           0.34      1755</a:t>
                      </a:r>
                      <a:endParaRPr lang="en-US" sz="1050" b="0" i="0" u="none" strike="noStrike">
                        <a:solidFill>
                          <a:schemeClr val="tx1"/>
                        </a:solidFill>
                        <a:effectLst/>
                        <a:latin typeface="Courier New" panose="02070309020205020404" pitchFamily="49" charset="0"/>
                      </a:endParaRPr>
                    </a:p>
                  </a:txBody>
                  <a:tcPr marL="8787" marR="8787" marT="878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83199382"/>
                  </a:ext>
                </a:extLst>
              </a:tr>
              <a:tr h="170956">
                <a:tc gridSpan="5">
                  <a:txBody>
                    <a:bodyPr/>
                    <a:lstStyle/>
                    <a:p>
                      <a:pPr algn="l" fontAlgn="ctr"/>
                      <a:r>
                        <a:rPr lang="en-US" sz="1050" u="none" strike="noStrike">
                          <a:solidFill>
                            <a:schemeClr val="tx1"/>
                          </a:solidFill>
                          <a:effectLst/>
                        </a:rPr>
                        <a:t>   macro avg       0.39      0.26      0.22      1755</a:t>
                      </a:r>
                      <a:endParaRPr lang="en-US" sz="1050" b="0" i="0" u="none" strike="noStrike">
                        <a:solidFill>
                          <a:schemeClr val="tx1"/>
                        </a:solidFill>
                        <a:effectLst/>
                        <a:latin typeface="Courier New" panose="02070309020205020404" pitchFamily="49" charset="0"/>
                      </a:endParaRPr>
                    </a:p>
                  </a:txBody>
                  <a:tcPr marL="8787" marR="8787" marT="878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63265312"/>
                  </a:ext>
                </a:extLst>
              </a:tr>
              <a:tr h="170956">
                <a:tc gridSpan="5">
                  <a:txBody>
                    <a:bodyPr/>
                    <a:lstStyle/>
                    <a:p>
                      <a:pPr algn="l" fontAlgn="ctr"/>
                      <a:r>
                        <a:rPr lang="en-US" sz="1050" u="none" strike="noStrike" dirty="0">
                          <a:solidFill>
                            <a:schemeClr val="tx1"/>
                          </a:solidFill>
                          <a:effectLst/>
                        </a:rPr>
                        <a:t>weighted </a:t>
                      </a:r>
                      <a:r>
                        <a:rPr lang="en-US" sz="1050" u="none" strike="noStrike" dirty="0" err="1">
                          <a:solidFill>
                            <a:schemeClr val="tx1"/>
                          </a:solidFill>
                          <a:effectLst/>
                        </a:rPr>
                        <a:t>avg</a:t>
                      </a:r>
                      <a:r>
                        <a:rPr lang="en-US" sz="1050" u="none" strike="noStrike" dirty="0">
                          <a:solidFill>
                            <a:schemeClr val="tx1"/>
                          </a:solidFill>
                          <a:effectLst/>
                        </a:rPr>
                        <a:t>       0.61      0.34      0.36      1755</a:t>
                      </a:r>
                      <a:endParaRPr lang="en-US" sz="1050" b="0" i="0" u="none" strike="noStrike" dirty="0">
                        <a:solidFill>
                          <a:schemeClr val="tx1"/>
                        </a:solidFill>
                        <a:effectLst/>
                        <a:latin typeface="Courier New" panose="02070309020205020404" pitchFamily="49" charset="0"/>
                      </a:endParaRPr>
                    </a:p>
                  </a:txBody>
                  <a:tcPr marL="8787" marR="8787" marT="878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57291587"/>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78327877"/>
              </p:ext>
            </p:extLst>
          </p:nvPr>
        </p:nvGraphicFramePr>
        <p:xfrm>
          <a:off x="1914386" y="3206591"/>
          <a:ext cx="2437628" cy="2580281"/>
        </p:xfrm>
        <a:graphic>
          <a:graphicData uri="http://schemas.openxmlformats.org/drawingml/2006/table">
            <a:tbl>
              <a:tblPr>
                <a:tableStyleId>{5C22544A-7EE6-4342-B048-85BDC9FD1C3A}</a:tableStyleId>
              </a:tblPr>
              <a:tblGrid>
                <a:gridCol w="1369503">
                  <a:extLst>
                    <a:ext uri="{9D8B030D-6E8A-4147-A177-3AD203B41FA5}">
                      <a16:colId xmlns:a16="http://schemas.microsoft.com/office/drawing/2014/main" val="3310176507"/>
                    </a:ext>
                  </a:extLst>
                </a:gridCol>
                <a:gridCol w="1068125">
                  <a:extLst>
                    <a:ext uri="{9D8B030D-6E8A-4147-A177-3AD203B41FA5}">
                      <a16:colId xmlns:a16="http://schemas.microsoft.com/office/drawing/2014/main" val="4012782342"/>
                    </a:ext>
                  </a:extLst>
                </a:gridCol>
              </a:tblGrid>
              <a:tr h="238125">
                <a:tc>
                  <a:txBody>
                    <a:bodyPr/>
                    <a:lstStyle/>
                    <a:p>
                      <a:pPr algn="l" fontAlgn="ctr"/>
                      <a:endParaRPr lang="en-US" sz="1100" b="0" i="0" u="none" strike="noStrike">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tc>
                  <a:txBody>
                    <a:bodyPr/>
                    <a:lstStyle/>
                    <a:p>
                      <a:pPr algn="ctr" fontAlgn="ctr"/>
                      <a:r>
                        <a:rPr lang="en-US" sz="1100" u="none" strike="noStrike" dirty="0">
                          <a:effectLst/>
                        </a:rPr>
                        <a:t>accuracy</a:t>
                      </a:r>
                      <a:endParaRPr lang="en-US" sz="1100" b="0" i="0" u="none" strike="noStrike" dirty="0">
                        <a:solidFill>
                          <a:srgbClr val="000000"/>
                        </a:solidFill>
                        <a:effectLst/>
                        <a:latin typeface="Courier New" panose="02070309020205020404" pitchFamily="49"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001256515"/>
                  </a:ext>
                </a:extLst>
              </a:tr>
              <a:tr h="238125">
                <a:tc>
                  <a:txBody>
                    <a:bodyPr/>
                    <a:lstStyle/>
                    <a:p>
                      <a:pPr algn="l" fontAlgn="ctr"/>
                      <a:r>
                        <a:rPr lang="en-US" sz="1200" u="none" strike="noStrike">
                          <a:effectLst/>
                        </a:rPr>
                        <a:t>BernoulliNB</a:t>
                      </a:r>
                      <a:endParaRPr lang="en-US" sz="1200" b="0" i="0" u="none" strike="noStrike">
                        <a:solidFill>
                          <a:srgbClr val="000000"/>
                        </a:solidFill>
                        <a:effectLst/>
                        <a:latin typeface="Courier New" panose="02070309020205020404" pitchFamily="49" charset="0"/>
                      </a:endParaRPr>
                    </a:p>
                  </a:txBody>
                  <a:tcPr marL="9525" marR="9525" marT="9525" marB="0" anchor="ctr">
                    <a:solidFill>
                      <a:schemeClr val="accent2">
                        <a:lumMod val="40000"/>
                        <a:lumOff val="60000"/>
                      </a:schemeClr>
                    </a:solidFill>
                  </a:tcPr>
                </a:tc>
                <a:tc>
                  <a:txBody>
                    <a:bodyPr/>
                    <a:lstStyle/>
                    <a:p>
                      <a:pPr algn="ctr" fontAlgn="ctr"/>
                      <a:r>
                        <a:rPr lang="en-US" sz="1100" u="none" strike="noStrike" dirty="0">
                          <a:effectLst/>
                        </a:rPr>
                        <a:t>0.77</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2694260915"/>
                  </a:ext>
                </a:extLst>
              </a:tr>
              <a:tr h="238125">
                <a:tc>
                  <a:txBody>
                    <a:bodyPr/>
                    <a:lstStyle/>
                    <a:p>
                      <a:pPr algn="l" fontAlgn="ctr"/>
                      <a:r>
                        <a:rPr lang="en-US" sz="1200" u="none" strike="noStrike">
                          <a:effectLst/>
                        </a:rPr>
                        <a:t>MultinomialNB</a:t>
                      </a:r>
                      <a:endParaRPr lang="en-US" sz="1200" b="0" i="0" u="none" strike="noStrike">
                        <a:solidFill>
                          <a:srgbClr val="000000"/>
                        </a:solidFill>
                        <a:effectLst/>
                        <a:latin typeface="Courier New" panose="02070309020205020404" pitchFamily="49" charset="0"/>
                      </a:endParaRPr>
                    </a:p>
                  </a:txBody>
                  <a:tcPr marL="9525" marR="9525" marT="9525" marB="0" anchor="ctr">
                    <a:solidFill>
                      <a:schemeClr val="accent2">
                        <a:lumMod val="40000"/>
                        <a:lumOff val="60000"/>
                      </a:schemeClr>
                    </a:solidFill>
                  </a:tcPr>
                </a:tc>
                <a:tc>
                  <a:txBody>
                    <a:bodyPr/>
                    <a:lstStyle/>
                    <a:p>
                      <a:pPr algn="ctr" fontAlgn="ctr"/>
                      <a:r>
                        <a:rPr lang="en-US" sz="1100" u="none" strike="noStrike" dirty="0">
                          <a:effectLst/>
                        </a:rPr>
                        <a:t>0.68</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871528519"/>
                  </a:ext>
                </a:extLst>
              </a:tr>
              <a:tr h="238125">
                <a:tc>
                  <a:txBody>
                    <a:bodyPr/>
                    <a:lstStyle/>
                    <a:p>
                      <a:pPr algn="l" fontAlgn="ctr"/>
                      <a:r>
                        <a:rPr lang="en-US" sz="1200" u="none" strike="noStrike" dirty="0">
                          <a:effectLst/>
                        </a:rPr>
                        <a:t>SVC</a:t>
                      </a:r>
                      <a:endParaRPr lang="en-US" sz="1200" b="0" i="0" u="none" strike="noStrike" dirty="0">
                        <a:solidFill>
                          <a:srgbClr val="000000"/>
                        </a:solidFill>
                        <a:effectLst/>
                        <a:latin typeface="Courier New" panose="02070309020205020404" pitchFamily="49" charset="0"/>
                      </a:endParaRPr>
                    </a:p>
                  </a:txBody>
                  <a:tcPr marL="9525" marR="9525" marT="9525" marB="0" anchor="ctr">
                    <a:solidFill>
                      <a:schemeClr val="accent2">
                        <a:lumMod val="40000"/>
                        <a:lumOff val="60000"/>
                      </a:schemeClr>
                    </a:solidFill>
                  </a:tcPr>
                </a:tc>
                <a:tc>
                  <a:txBody>
                    <a:bodyPr/>
                    <a:lstStyle/>
                    <a:p>
                      <a:pPr algn="ctr" fontAlgn="ctr"/>
                      <a:r>
                        <a:rPr lang="en-US" sz="1100" u="none" strike="noStrike" dirty="0">
                          <a:effectLst/>
                        </a:rPr>
                        <a:t>0.8</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25359088"/>
                  </a:ext>
                </a:extLst>
              </a:tr>
              <a:tr h="238125">
                <a:tc>
                  <a:txBody>
                    <a:bodyPr/>
                    <a:lstStyle/>
                    <a:p>
                      <a:pPr algn="l" fontAlgn="ctr"/>
                      <a:r>
                        <a:rPr lang="en-US" sz="1200" u="none" strike="noStrike">
                          <a:effectLst/>
                        </a:rPr>
                        <a:t>LogisticRegression</a:t>
                      </a:r>
                      <a:endParaRPr lang="en-US" sz="1200" b="0" i="0" u="none" strike="noStrike">
                        <a:solidFill>
                          <a:srgbClr val="000000"/>
                        </a:solidFill>
                        <a:effectLst/>
                        <a:latin typeface="Courier New" panose="02070309020205020404" pitchFamily="49" charset="0"/>
                      </a:endParaRPr>
                    </a:p>
                  </a:txBody>
                  <a:tcPr marL="9525" marR="9525" marT="9525" marB="0" anchor="ctr">
                    <a:solidFill>
                      <a:schemeClr val="accent2">
                        <a:lumMod val="40000"/>
                        <a:lumOff val="60000"/>
                      </a:schemeClr>
                    </a:solidFill>
                  </a:tcPr>
                </a:tc>
                <a:tc>
                  <a:txBody>
                    <a:bodyPr/>
                    <a:lstStyle/>
                    <a:p>
                      <a:pPr algn="ctr" fontAlgn="ctr"/>
                      <a:r>
                        <a:rPr lang="en-US" sz="1100" u="none" strike="noStrike" dirty="0">
                          <a:effectLst/>
                        </a:rPr>
                        <a:t>0.8</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2548632281"/>
                  </a:ext>
                </a:extLst>
              </a:tr>
              <a:tr h="238125">
                <a:tc>
                  <a:txBody>
                    <a:bodyPr/>
                    <a:lstStyle/>
                    <a:p>
                      <a:pPr algn="l" fontAlgn="ctr"/>
                      <a:r>
                        <a:rPr lang="en-US" sz="1200" u="none" strike="noStrike">
                          <a:effectLst/>
                        </a:rPr>
                        <a:t>RandomForest</a:t>
                      </a:r>
                      <a:endParaRPr lang="en-US" sz="1200" b="0" i="0" u="none" strike="noStrike">
                        <a:solidFill>
                          <a:srgbClr val="000000"/>
                        </a:solidFill>
                        <a:effectLst/>
                        <a:latin typeface="Courier New" panose="02070309020205020404" pitchFamily="49" charset="0"/>
                      </a:endParaRPr>
                    </a:p>
                  </a:txBody>
                  <a:tcPr marL="9525" marR="9525" marT="9525" marB="0" anchor="ctr">
                    <a:solidFill>
                      <a:schemeClr val="accent2">
                        <a:lumMod val="40000"/>
                        <a:lumOff val="60000"/>
                      </a:schemeClr>
                    </a:solidFill>
                  </a:tcPr>
                </a:tc>
                <a:tc>
                  <a:txBody>
                    <a:bodyPr/>
                    <a:lstStyle/>
                    <a:p>
                      <a:pPr algn="ctr" fontAlgn="ctr"/>
                      <a:r>
                        <a:rPr lang="en-US" sz="1100" u="none" strike="noStrike" dirty="0">
                          <a:effectLst/>
                        </a:rPr>
                        <a:t>0.77</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494328900"/>
                  </a:ext>
                </a:extLst>
              </a:tr>
              <a:tr h="238125">
                <a:tc>
                  <a:txBody>
                    <a:bodyPr/>
                    <a:lstStyle/>
                    <a:p>
                      <a:pPr algn="l" fontAlgn="ctr"/>
                      <a:r>
                        <a:rPr lang="en-US" sz="1200" u="none" strike="noStrike">
                          <a:effectLst/>
                        </a:rPr>
                        <a:t>KNN</a:t>
                      </a:r>
                      <a:endParaRPr lang="en-US" sz="1200" b="0" i="0" u="none" strike="noStrike">
                        <a:solidFill>
                          <a:srgbClr val="000000"/>
                        </a:solidFill>
                        <a:effectLst/>
                        <a:latin typeface="Courier New" panose="02070309020205020404" pitchFamily="49" charset="0"/>
                      </a:endParaRPr>
                    </a:p>
                  </a:txBody>
                  <a:tcPr marL="9525" marR="9525" marT="9525" marB="0" anchor="ctr">
                    <a:solidFill>
                      <a:schemeClr val="accent2">
                        <a:lumMod val="40000"/>
                        <a:lumOff val="60000"/>
                      </a:schemeClr>
                    </a:solidFill>
                  </a:tcPr>
                </a:tc>
                <a:tc>
                  <a:txBody>
                    <a:bodyPr/>
                    <a:lstStyle/>
                    <a:p>
                      <a:pPr algn="ctr" fontAlgn="ctr"/>
                      <a:r>
                        <a:rPr lang="en-US" sz="1100" u="none" strike="noStrike" dirty="0">
                          <a:effectLst/>
                        </a:rPr>
                        <a:t>0.34</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509624283"/>
                  </a:ext>
                </a:extLst>
              </a:tr>
              <a:tr h="275231">
                <a:tc>
                  <a:txBody>
                    <a:bodyPr/>
                    <a:lstStyle/>
                    <a:p>
                      <a:pPr algn="l" fontAlgn="ctr"/>
                      <a:r>
                        <a:rPr lang="en-US" sz="1200" u="none" strike="noStrike">
                          <a:effectLst/>
                        </a:rPr>
                        <a:t>DecisionTree</a:t>
                      </a:r>
                      <a:endParaRPr lang="en-US" sz="1200" b="0" i="0" u="none" strike="noStrike">
                        <a:solidFill>
                          <a:srgbClr val="000000"/>
                        </a:solidFill>
                        <a:effectLst/>
                        <a:latin typeface="Courier New" panose="02070309020205020404" pitchFamily="49" charset="0"/>
                      </a:endParaRPr>
                    </a:p>
                  </a:txBody>
                  <a:tcPr marL="9525" marR="9525" marT="9525" marB="0" anchor="ctr">
                    <a:solidFill>
                      <a:schemeClr val="accent2">
                        <a:lumMod val="40000"/>
                        <a:lumOff val="60000"/>
                      </a:schemeClr>
                    </a:solidFill>
                  </a:tcPr>
                </a:tc>
                <a:tc>
                  <a:txBody>
                    <a:bodyPr/>
                    <a:lstStyle/>
                    <a:p>
                      <a:pPr algn="ctr" fontAlgn="ctr"/>
                      <a:r>
                        <a:rPr lang="en-US" sz="1100" u="none" strike="noStrike" dirty="0">
                          <a:effectLst/>
                        </a:rPr>
                        <a:t>0.7</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508882952"/>
                  </a:ext>
                </a:extLst>
              </a:tr>
              <a:tr h="200025">
                <a:tc>
                  <a:txBody>
                    <a:bodyPr/>
                    <a:lstStyle/>
                    <a:p>
                      <a:pPr algn="l" fontAlgn="ctr"/>
                      <a:r>
                        <a:rPr lang="en-US" sz="1100" u="none" strike="noStrike">
                          <a:effectLst/>
                        </a:rPr>
                        <a:t>xgboost</a:t>
                      </a:r>
                      <a:endParaRPr lang="en-US" sz="1100" b="0" i="0" u="none" strike="noStrike">
                        <a:solidFill>
                          <a:srgbClr val="000000"/>
                        </a:solidFill>
                        <a:effectLst/>
                        <a:latin typeface="Courier New" panose="02070309020205020404" pitchFamily="49" charset="0"/>
                      </a:endParaRPr>
                    </a:p>
                  </a:txBody>
                  <a:tcPr marL="9525" marR="9525" marT="9525" marB="0" anchor="ctr">
                    <a:solidFill>
                      <a:schemeClr val="accent2">
                        <a:lumMod val="40000"/>
                        <a:lumOff val="60000"/>
                      </a:schemeClr>
                    </a:solidFill>
                  </a:tcPr>
                </a:tc>
                <a:tc>
                  <a:txBody>
                    <a:bodyPr/>
                    <a:lstStyle/>
                    <a:p>
                      <a:pPr algn="ctr" fontAlgn="ctr"/>
                      <a:r>
                        <a:rPr lang="en-US" sz="1100" u="none" strike="noStrike" dirty="0">
                          <a:effectLst/>
                        </a:rPr>
                        <a:t>0.77</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540085615"/>
                  </a:ext>
                </a:extLst>
              </a:tr>
              <a:tr h="238125">
                <a:tc>
                  <a:txBody>
                    <a:bodyPr/>
                    <a:lstStyle/>
                    <a:p>
                      <a:pPr algn="l" fontAlgn="ctr"/>
                      <a:r>
                        <a:rPr lang="en-US" sz="1200" u="none" strike="noStrike" dirty="0">
                          <a:effectLst/>
                        </a:rPr>
                        <a:t>CNN</a:t>
                      </a:r>
                      <a:endParaRPr lang="en-US" sz="1200" b="0" i="0" u="none" strike="noStrike" dirty="0">
                        <a:solidFill>
                          <a:srgbClr val="000000"/>
                        </a:solidFill>
                        <a:effectLst/>
                        <a:latin typeface="Courier New" panose="02070309020205020404" pitchFamily="49" charset="0"/>
                      </a:endParaRPr>
                    </a:p>
                  </a:txBody>
                  <a:tcPr marL="9525" marR="9525" marT="9525" marB="0" anchor="ctr">
                    <a:solidFill>
                      <a:schemeClr val="accent2">
                        <a:lumMod val="40000"/>
                        <a:lumOff val="60000"/>
                      </a:schemeClr>
                    </a:solidFill>
                  </a:tcPr>
                </a:tc>
                <a:tc>
                  <a:txBody>
                    <a:bodyPr/>
                    <a:lstStyle/>
                    <a:p>
                      <a:pPr algn="ctr" fontAlgn="ctr"/>
                      <a:r>
                        <a:rPr lang="en-US" sz="1100" u="none" strike="noStrike" dirty="0">
                          <a:effectLst/>
                        </a:rPr>
                        <a:t>0.75</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183694660"/>
                  </a:ext>
                </a:extLst>
              </a:tr>
              <a:tr h="200025">
                <a:tc>
                  <a:txBody>
                    <a:bodyPr/>
                    <a:lstStyle/>
                    <a:p>
                      <a:pPr algn="l" fontAlgn="ctr"/>
                      <a:r>
                        <a:rPr lang="en-US" sz="1100" u="none" strike="noStrike" dirty="0">
                          <a:effectLst/>
                        </a:rPr>
                        <a:t>LSTM</a:t>
                      </a:r>
                      <a:endParaRPr lang="en-US" sz="1100" b="0" i="0" u="none" strike="noStrike" dirty="0">
                        <a:solidFill>
                          <a:srgbClr val="000000"/>
                        </a:solidFill>
                        <a:effectLst/>
                        <a:latin typeface="Courier New" panose="02070309020205020404" pitchFamily="49" charset="0"/>
                      </a:endParaRPr>
                    </a:p>
                  </a:txBody>
                  <a:tcPr marL="9525" marR="9525" marT="9525" marB="0" anchor="ctr">
                    <a:solidFill>
                      <a:schemeClr val="accent2">
                        <a:lumMod val="40000"/>
                        <a:lumOff val="60000"/>
                      </a:schemeClr>
                    </a:solidFill>
                  </a:tcPr>
                </a:tc>
                <a:tc>
                  <a:txBody>
                    <a:bodyPr/>
                    <a:lstStyle/>
                    <a:p>
                      <a:pPr algn="ctr" fontAlgn="ctr"/>
                      <a:r>
                        <a:rPr lang="en-US" sz="1100" u="none" strike="noStrike" dirty="0">
                          <a:effectLst/>
                        </a:rPr>
                        <a:t>0.76</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2342571753"/>
                  </a:ext>
                </a:extLst>
              </a:tr>
            </a:tbl>
          </a:graphicData>
        </a:graphic>
      </p:graphicFrame>
      <p:sp>
        <p:nvSpPr>
          <p:cNvPr id="7" name="文字方塊 6"/>
          <p:cNvSpPr txBox="1"/>
          <p:nvPr/>
        </p:nvSpPr>
        <p:spPr>
          <a:xfrm>
            <a:off x="5293691" y="2767054"/>
            <a:ext cx="2363416" cy="369332"/>
          </a:xfrm>
          <a:prstGeom prst="rect">
            <a:avLst/>
          </a:prstGeom>
          <a:noFill/>
        </p:spPr>
        <p:txBody>
          <a:bodyPr wrap="square" rtlCol="0">
            <a:spAutoFit/>
          </a:bodyPr>
          <a:lstStyle/>
          <a:p>
            <a:r>
              <a:rPr lang="en-US" b="1" dirty="0"/>
              <a:t>First outcome</a:t>
            </a:r>
          </a:p>
        </p:txBody>
      </p:sp>
    </p:spTree>
    <p:extLst>
      <p:ext uri="{BB962C8B-B14F-4D97-AF65-F5344CB8AC3E}">
        <p14:creationId xmlns:p14="http://schemas.microsoft.com/office/powerpoint/2010/main" val="97989393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包裹</Template>
  <TotalTime>177</TotalTime>
  <Words>664</Words>
  <Application>Microsoft Office PowerPoint</Application>
  <PresentationFormat>Widescreen</PresentationFormat>
  <Paragraphs>143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Rounded MT Bold</vt:lpstr>
      <vt:lpstr>Calibri</vt:lpstr>
      <vt:lpstr>Courier New</vt:lpstr>
      <vt:lpstr>Parcel</vt:lpstr>
      <vt:lpstr>Team presentation-1 NTCIR-15  Dialogue Evaluation Task</vt:lpstr>
      <vt:lpstr>Outlines</vt:lpstr>
      <vt:lpstr>Competition Introduction(I)</vt:lpstr>
      <vt:lpstr>Competition Introduction(II)</vt:lpstr>
      <vt:lpstr>Data Description(I)</vt:lpstr>
      <vt:lpstr>Data Description(II)</vt:lpstr>
      <vt:lpstr>Evaluation</vt:lpstr>
      <vt:lpstr>Approaches and Progress(I)</vt:lpstr>
      <vt:lpstr>Approaches and Progress(II)</vt:lpstr>
      <vt:lpstr>Approaches and Progress(III)</vt:lpstr>
      <vt:lpstr>Approaches and Progress(IV)</vt:lpstr>
      <vt:lpstr>Approaches and Progress(V)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presentation-1 NTCIR-15  Dialogue Evaluation Task</dc:title>
  <dc:creator>Weber Huang</dc:creator>
  <cp:lastModifiedBy>Weber Huang</cp:lastModifiedBy>
  <cp:revision>37</cp:revision>
  <dcterms:created xsi:type="dcterms:W3CDTF">2020-04-08T03:15:21Z</dcterms:created>
  <dcterms:modified xsi:type="dcterms:W3CDTF">2020-04-09T00:38:04Z</dcterms:modified>
</cp:coreProperties>
</file>