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3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dirty="0"/>
              <a:t>Team </a:t>
            </a:r>
            <a:r>
              <a:rPr lang="en-US" altLang="zh-TW" sz="2700" dirty="0" smtClean="0"/>
              <a:t>presentation-6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sz="4000" b="1" dirty="0"/>
              <a:t>NTCIR</a:t>
            </a:r>
            <a:r>
              <a:rPr lang="en-US" altLang="zh-TW" sz="4000" b="1" dirty="0"/>
              <a:t>-15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3100" b="1" dirty="0"/>
              <a:t>Dialogue Evaluation Task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組員 </a:t>
            </a:r>
            <a: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:</a:t>
            </a: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黃彥鈞、黃顗亘、鄭宇雅、廖容毅</a:t>
            </a:r>
            <a:endParaRPr 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B5DB75-D833-4A88-ABA9-6814DC0C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D31B-4188-4D4D-8F11-EE71D37CC53F}" type="datetime1">
              <a:rPr lang="en-US" altLang="zh-TW" smtClean="0"/>
              <a:t>6/11/2020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3FFF90-EA1A-4099-AC0C-FAE4E249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DE0D2-DD20-4085-A6FD-A17FD440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5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last presentation, we introduced how to generate the </a:t>
            </a:r>
            <a:r>
              <a:rPr lang="en-US" b="1" u="sng" dirty="0" smtClean="0"/>
              <a:t>probability distribution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each utterances of the Dialogue Dataset, how to build a model that can directly predict </a:t>
            </a:r>
            <a:r>
              <a:rPr lang="en-US" dirty="0"/>
              <a:t>probability </a:t>
            </a:r>
            <a:r>
              <a:rPr lang="en-US" dirty="0" smtClean="0"/>
              <a:t>distribution, and implement customize loss function.</a:t>
            </a:r>
          </a:p>
          <a:p>
            <a:r>
              <a:rPr lang="en-US" dirty="0" smtClean="0"/>
              <a:t>In this presentation, we will talk about the output evaluation process and NCTIR-14 (STC) Chinese nugget detection subtask history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2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process</a:t>
            </a:r>
          </a:p>
          <a:p>
            <a:r>
              <a:rPr lang="en-US" dirty="0" smtClean="0"/>
              <a:t>NTCIR-14 STC ND </a:t>
            </a:r>
          </a:p>
        </p:txBody>
      </p:sp>
    </p:spTree>
    <p:extLst>
      <p:ext uri="{BB962C8B-B14F-4D97-AF65-F5344CB8AC3E}">
        <p14:creationId xmlns:p14="http://schemas.microsoft.com/office/powerpoint/2010/main" val="37619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process I</a:t>
            </a:r>
            <a:endParaRPr lang="en-US" dirty="0"/>
          </a:p>
        </p:txBody>
      </p:sp>
      <p:pic>
        <p:nvPicPr>
          <p:cNvPr id="39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042" y="3038517"/>
            <a:ext cx="2337708" cy="1041223"/>
          </a:xfrm>
          <a:prstGeom prst="rect">
            <a:avLst/>
          </a:prstGeom>
        </p:spPr>
      </p:pic>
      <p:pic>
        <p:nvPicPr>
          <p:cNvPr id="40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042" y="4093780"/>
            <a:ext cx="2337708" cy="1019404"/>
          </a:xfrm>
          <a:prstGeom prst="rect">
            <a:avLst/>
          </a:prstGeom>
        </p:spPr>
      </p:pic>
      <p:sp>
        <p:nvSpPr>
          <p:cNvPr id="41" name="圓角矩形 40"/>
          <p:cNvSpPr/>
          <p:nvPr/>
        </p:nvSpPr>
        <p:spPr>
          <a:xfrm>
            <a:off x="6852940" y="3795834"/>
            <a:ext cx="1336230" cy="630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dNN</a:t>
            </a:r>
            <a:endParaRPr lang="en-US" dirty="0"/>
          </a:p>
        </p:txBody>
      </p:sp>
      <p:sp>
        <p:nvSpPr>
          <p:cNvPr id="43" name="向右箭號 42"/>
          <p:cNvSpPr/>
          <p:nvPr/>
        </p:nvSpPr>
        <p:spPr>
          <a:xfrm rot="7641875">
            <a:off x="6172117" y="4595552"/>
            <a:ext cx="648122" cy="15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文字方塊 26"/>
          <p:cNvSpPr txBox="1"/>
          <p:nvPr/>
        </p:nvSpPr>
        <p:spPr>
          <a:xfrm>
            <a:off x="6096000" y="5141404"/>
            <a:ext cx="9725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Output </a:t>
            </a:r>
            <a:r>
              <a:rPr lang="en-US" sz="1100" dirty="0" smtClean="0"/>
              <a:t>dev </a:t>
            </a:r>
            <a:r>
              <a:rPr lang="en-US" sz="1100" dirty="0" smtClean="0"/>
              <a:t>p</a:t>
            </a:r>
            <a:r>
              <a:rPr lang="en-US" sz="1100" dirty="0" smtClean="0"/>
              <a:t>robability estimation</a:t>
            </a:r>
          </a:p>
        </p:txBody>
      </p:sp>
      <p:sp>
        <p:nvSpPr>
          <p:cNvPr id="46" name="向右箭號 45"/>
          <p:cNvSpPr/>
          <p:nvPr/>
        </p:nvSpPr>
        <p:spPr>
          <a:xfrm>
            <a:off x="6288456" y="3804721"/>
            <a:ext cx="396693" cy="170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1" name="群組 50"/>
          <p:cNvGrpSpPr/>
          <p:nvPr/>
        </p:nvGrpSpPr>
        <p:grpSpPr>
          <a:xfrm>
            <a:off x="208411" y="2251974"/>
            <a:ext cx="5792391" cy="1936025"/>
            <a:chOff x="445882" y="3182135"/>
            <a:chExt cx="5733939" cy="2410758"/>
          </a:xfrm>
        </p:grpSpPr>
        <p:grpSp>
          <p:nvGrpSpPr>
            <p:cNvPr id="38" name="群組 37"/>
            <p:cNvGrpSpPr/>
            <p:nvPr/>
          </p:nvGrpSpPr>
          <p:grpSpPr>
            <a:xfrm>
              <a:off x="475552" y="3182135"/>
              <a:ext cx="5704269" cy="2410758"/>
              <a:chOff x="2000545" y="2301547"/>
              <a:chExt cx="5704269" cy="2410758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CB848B75-D24E-43F0-AA42-3A947D37315B}"/>
                  </a:ext>
                </a:extLst>
              </p:cNvPr>
              <p:cNvGrpSpPr/>
              <p:nvPr/>
            </p:nvGrpSpPr>
            <p:grpSpPr>
              <a:xfrm>
                <a:off x="2000545" y="2574433"/>
                <a:ext cx="5704269" cy="2137872"/>
                <a:chOff x="2231135" y="2450457"/>
                <a:chExt cx="3883205" cy="2137872"/>
              </a:xfrm>
            </p:grpSpPr>
            <p:sp>
              <p:nvSpPr>
                <p:cNvPr id="5" name="矩形: 圓角 2">
                  <a:extLst>
                    <a:ext uri="{FF2B5EF4-FFF2-40B4-BE49-F238E27FC236}">
                      <a16:creationId xmlns:a16="http://schemas.microsoft.com/office/drawing/2014/main" id="{0754DE5A-001C-4ECD-812C-2C6A1C2F7B4B}"/>
                    </a:ext>
                  </a:extLst>
                </p:cNvPr>
                <p:cNvSpPr/>
                <p:nvPr/>
              </p:nvSpPr>
              <p:spPr>
                <a:xfrm>
                  <a:off x="2231135" y="2450457"/>
                  <a:ext cx="3883205" cy="213787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/>
                </a:p>
              </p:txBody>
            </p:sp>
            <p:sp>
              <p:nvSpPr>
                <p:cNvPr id="6" name="矩形: 圓角 9">
                  <a:extLst>
                    <a:ext uri="{FF2B5EF4-FFF2-40B4-BE49-F238E27FC236}">
                      <a16:creationId xmlns:a16="http://schemas.microsoft.com/office/drawing/2014/main" id="{CEBBD89C-A97D-4137-8D04-77A3F6D81D45}"/>
                    </a:ext>
                  </a:extLst>
                </p:cNvPr>
                <p:cNvSpPr/>
                <p:nvPr/>
              </p:nvSpPr>
              <p:spPr>
                <a:xfrm>
                  <a:off x="2416627" y="2547257"/>
                  <a:ext cx="970629" cy="40821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/>
                    <a:t>features</a:t>
                  </a:r>
                  <a:endParaRPr lang="zh-TW" altLang="en-US" dirty="0"/>
                </a:p>
              </p:txBody>
            </p:sp>
            <p:sp>
              <p:nvSpPr>
                <p:cNvPr id="7" name="矩形: 圓角 10">
                  <a:extLst>
                    <a:ext uri="{FF2B5EF4-FFF2-40B4-BE49-F238E27FC236}">
                      <a16:creationId xmlns:a16="http://schemas.microsoft.com/office/drawing/2014/main" id="{6F58616B-33EE-4D7C-9ADB-0C0F65B39770}"/>
                    </a:ext>
                  </a:extLst>
                </p:cNvPr>
                <p:cNvSpPr/>
                <p:nvPr/>
              </p:nvSpPr>
              <p:spPr>
                <a:xfrm>
                  <a:off x="2416627" y="3034769"/>
                  <a:ext cx="970629" cy="40821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/>
                    <a:t>features</a:t>
                  </a:r>
                  <a:endParaRPr lang="zh-TW" altLang="en-US" dirty="0"/>
                </a:p>
              </p:txBody>
            </p:sp>
            <p:sp>
              <p:nvSpPr>
                <p:cNvPr id="8" name="矩形: 圓角 11">
                  <a:extLst>
                    <a:ext uri="{FF2B5EF4-FFF2-40B4-BE49-F238E27FC236}">
                      <a16:creationId xmlns:a16="http://schemas.microsoft.com/office/drawing/2014/main" id="{2FB16867-2B93-46D5-B0F7-20018B6ECCF5}"/>
                    </a:ext>
                  </a:extLst>
                </p:cNvPr>
                <p:cNvSpPr/>
                <p:nvPr/>
              </p:nvSpPr>
              <p:spPr>
                <a:xfrm>
                  <a:off x="2416627" y="3522281"/>
                  <a:ext cx="970630" cy="40821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/>
                    <a:t>features</a:t>
                  </a:r>
                  <a:endParaRPr lang="zh-TW" altLang="en-US" dirty="0"/>
                </a:p>
              </p:txBody>
            </p:sp>
            <p:sp>
              <p:nvSpPr>
                <p:cNvPr id="9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3470607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0.85</a:t>
                  </a:r>
                  <a:endParaRPr lang="zh-TW" altLang="en-US" sz="1000" dirty="0"/>
                </a:p>
              </p:txBody>
            </p:sp>
            <p:sp>
              <p:nvSpPr>
                <p:cNvPr id="10" name="矩形: 圓角 13">
                  <a:extLst>
                    <a:ext uri="{FF2B5EF4-FFF2-40B4-BE49-F238E27FC236}">
                      <a16:creationId xmlns:a16="http://schemas.microsoft.com/office/drawing/2014/main" id="{8457B3B2-A9F2-4449-948C-0B33F9D3ACF8}"/>
                    </a:ext>
                  </a:extLst>
                </p:cNvPr>
                <p:cNvSpPr/>
                <p:nvPr/>
              </p:nvSpPr>
              <p:spPr>
                <a:xfrm>
                  <a:off x="3470607" y="3038528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11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3470607" y="3535663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6B82BDF7-7135-42DD-B201-E221D47D4A08}"/>
                    </a:ext>
                  </a:extLst>
                </p:cNvPr>
                <p:cNvGrpSpPr/>
                <p:nvPr/>
              </p:nvGrpSpPr>
              <p:grpSpPr>
                <a:xfrm>
                  <a:off x="2986251" y="4100001"/>
                  <a:ext cx="30818" cy="371006"/>
                  <a:chOff x="6567640" y="2596348"/>
                  <a:chExt cx="30818" cy="371006"/>
                </a:xfrm>
              </p:grpSpPr>
              <p:sp>
                <p:nvSpPr>
                  <p:cNvPr id="13" name="橢圓 12">
                    <a:extLst>
                      <a:ext uri="{FF2B5EF4-FFF2-40B4-BE49-F238E27FC236}">
                        <a16:creationId xmlns:a16="http://schemas.microsoft.com/office/drawing/2014/main" id="{BA3A3180-05E2-4A21-97C2-3571D981213F}"/>
                      </a:ext>
                    </a:extLst>
                  </p:cNvPr>
                  <p:cNvSpPr/>
                  <p:nvPr/>
                </p:nvSpPr>
                <p:spPr>
                  <a:xfrm>
                    <a:off x="6567640" y="2596348"/>
                    <a:ext cx="30809" cy="6076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" name="橢圓 13">
                    <a:extLst>
                      <a:ext uri="{FF2B5EF4-FFF2-40B4-BE49-F238E27FC236}">
                        <a16:creationId xmlns:a16="http://schemas.microsoft.com/office/drawing/2014/main" id="{0EDAF80A-3AAB-49CE-9586-41274939C343}"/>
                      </a:ext>
                    </a:extLst>
                  </p:cNvPr>
                  <p:cNvSpPr/>
                  <p:nvPr/>
                </p:nvSpPr>
                <p:spPr>
                  <a:xfrm>
                    <a:off x="6567649" y="2751469"/>
                    <a:ext cx="30809" cy="6076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" name="橢圓 14">
                    <a:extLst>
                      <a:ext uri="{FF2B5EF4-FFF2-40B4-BE49-F238E27FC236}">
                        <a16:creationId xmlns:a16="http://schemas.microsoft.com/office/drawing/2014/main" id="{7B2BF493-3757-4AEE-B5D6-8FE9EFA17B71}"/>
                      </a:ext>
                    </a:extLst>
                  </p:cNvPr>
                  <p:cNvSpPr/>
                  <p:nvPr/>
                </p:nvSpPr>
                <p:spPr>
                  <a:xfrm>
                    <a:off x="6567640" y="2906591"/>
                    <a:ext cx="30809" cy="607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6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3830317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17" name="矩形: 圓角 13">
                  <a:extLst>
                    <a:ext uri="{FF2B5EF4-FFF2-40B4-BE49-F238E27FC236}">
                      <a16:creationId xmlns:a16="http://schemas.microsoft.com/office/drawing/2014/main" id="{8457B3B2-A9F2-4449-948C-0B33F9D3ACF8}"/>
                    </a:ext>
                  </a:extLst>
                </p:cNvPr>
                <p:cNvSpPr/>
                <p:nvPr/>
              </p:nvSpPr>
              <p:spPr>
                <a:xfrm>
                  <a:off x="3830317" y="3038528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18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3830317" y="3535663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0.7</a:t>
                  </a:r>
                  <a:endParaRPr lang="zh-TW" altLang="en-US" sz="1000" dirty="0"/>
                </a:p>
              </p:txBody>
            </p:sp>
            <p:sp>
              <p:nvSpPr>
                <p:cNvPr id="19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4196963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0.15</a:t>
                  </a:r>
                  <a:endParaRPr lang="zh-TW" altLang="en-US" sz="1000" dirty="0"/>
                </a:p>
              </p:txBody>
            </p:sp>
            <p:sp>
              <p:nvSpPr>
                <p:cNvPr id="20" name="矩形: 圓角 13">
                  <a:extLst>
                    <a:ext uri="{FF2B5EF4-FFF2-40B4-BE49-F238E27FC236}">
                      <a16:creationId xmlns:a16="http://schemas.microsoft.com/office/drawing/2014/main" id="{8457B3B2-A9F2-4449-948C-0B33F9D3ACF8}"/>
                    </a:ext>
                  </a:extLst>
                </p:cNvPr>
                <p:cNvSpPr/>
                <p:nvPr/>
              </p:nvSpPr>
              <p:spPr>
                <a:xfrm>
                  <a:off x="4196963" y="3038528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21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4196963" y="3535663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0.2</a:t>
                  </a:r>
                  <a:endParaRPr lang="zh-TW" altLang="en-US" sz="1000" dirty="0"/>
                </a:p>
              </p:txBody>
            </p:sp>
            <p:sp>
              <p:nvSpPr>
                <p:cNvPr id="22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4556673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23" name="矩形: 圓角 13">
                  <a:extLst>
                    <a:ext uri="{FF2B5EF4-FFF2-40B4-BE49-F238E27FC236}">
                      <a16:creationId xmlns:a16="http://schemas.microsoft.com/office/drawing/2014/main" id="{8457B3B2-A9F2-4449-948C-0B33F9D3ACF8}"/>
                    </a:ext>
                  </a:extLst>
                </p:cNvPr>
                <p:cNvSpPr/>
                <p:nvPr/>
              </p:nvSpPr>
              <p:spPr>
                <a:xfrm>
                  <a:off x="4556673" y="3038528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24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4556673" y="3535663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0.1</a:t>
                  </a:r>
                  <a:endParaRPr lang="zh-TW" altLang="en-US" sz="1000" dirty="0"/>
                </a:p>
              </p:txBody>
            </p:sp>
            <p:sp>
              <p:nvSpPr>
                <p:cNvPr id="25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4910763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26" name="矩形: 圓角 13">
                  <a:extLst>
                    <a:ext uri="{FF2B5EF4-FFF2-40B4-BE49-F238E27FC236}">
                      <a16:creationId xmlns:a16="http://schemas.microsoft.com/office/drawing/2014/main" id="{8457B3B2-A9F2-4449-948C-0B33F9D3ACF8}"/>
                    </a:ext>
                  </a:extLst>
                </p:cNvPr>
                <p:cNvSpPr/>
                <p:nvPr/>
              </p:nvSpPr>
              <p:spPr>
                <a:xfrm>
                  <a:off x="4910763" y="3038528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0.71</a:t>
                  </a:r>
                  <a:endParaRPr lang="zh-TW" altLang="en-US" sz="1000" dirty="0"/>
                </a:p>
              </p:txBody>
            </p:sp>
            <p:sp>
              <p:nvSpPr>
                <p:cNvPr id="27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4910763" y="353190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28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5269877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/>
                    <a:t>0</a:t>
                  </a:r>
                  <a:endParaRPr lang="en-US" altLang="zh-TW" sz="1000" dirty="0" smtClean="0"/>
                </a:p>
              </p:txBody>
            </p:sp>
            <p:sp>
              <p:nvSpPr>
                <p:cNvPr id="29" name="矩形: 圓角 13">
                  <a:extLst>
                    <a:ext uri="{FF2B5EF4-FFF2-40B4-BE49-F238E27FC236}">
                      <a16:creationId xmlns:a16="http://schemas.microsoft.com/office/drawing/2014/main" id="{8457B3B2-A9F2-4449-948C-0B33F9D3ACF8}"/>
                    </a:ext>
                  </a:extLst>
                </p:cNvPr>
                <p:cNvSpPr/>
                <p:nvPr/>
              </p:nvSpPr>
              <p:spPr>
                <a:xfrm>
                  <a:off x="5269877" y="3038528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0.2</a:t>
                  </a:r>
                  <a:endParaRPr lang="zh-TW" altLang="en-US" sz="1000" dirty="0"/>
                </a:p>
              </p:txBody>
            </p:sp>
            <p:sp>
              <p:nvSpPr>
                <p:cNvPr id="30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5269877" y="353190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31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5628991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32" name="矩形: 圓角 13">
                  <a:extLst>
                    <a:ext uri="{FF2B5EF4-FFF2-40B4-BE49-F238E27FC236}">
                      <a16:creationId xmlns:a16="http://schemas.microsoft.com/office/drawing/2014/main" id="{8457B3B2-A9F2-4449-948C-0B33F9D3ACF8}"/>
                    </a:ext>
                  </a:extLst>
                </p:cNvPr>
                <p:cNvSpPr/>
                <p:nvPr/>
              </p:nvSpPr>
              <p:spPr>
                <a:xfrm>
                  <a:off x="5628991" y="3038528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0.09</a:t>
                  </a:r>
                  <a:endParaRPr lang="zh-TW" altLang="en-US" sz="1000" dirty="0"/>
                </a:p>
              </p:txBody>
            </p:sp>
            <p:sp>
              <p:nvSpPr>
                <p:cNvPr id="33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5628991" y="353190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</p:grpSp>
          <p:sp>
            <p:nvSpPr>
              <p:cNvPr id="37" name="文字方塊 36"/>
              <p:cNvSpPr txBox="1"/>
              <p:nvPr/>
            </p:nvSpPr>
            <p:spPr>
              <a:xfrm>
                <a:off x="3777847" y="2301547"/>
                <a:ext cx="37838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CNUG0 </a:t>
                </a:r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CNUG</a:t>
                </a:r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* </a:t>
                </a:r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CNUG        </a:t>
                </a:r>
                <a:r>
                  <a:rPr lang="en-US" sz="10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CNaN</a:t>
                </a:r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HNUG </a:t>
                </a:r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HNUG</a:t>
                </a:r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     </a:t>
                </a:r>
                <a:r>
                  <a:rPr lang="en-US" sz="10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HNaN</a:t>
                </a:r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7" name="文字方塊 46"/>
            <p:cNvSpPr txBox="1"/>
            <p:nvPr/>
          </p:nvSpPr>
          <p:spPr>
            <a:xfrm>
              <a:off x="445882" y="3590703"/>
              <a:ext cx="30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45882" y="4077238"/>
              <a:ext cx="30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45882" y="4555120"/>
              <a:ext cx="30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214353" y="4726120"/>
            <a:ext cx="5750751" cy="1519435"/>
            <a:chOff x="214353" y="4726120"/>
            <a:chExt cx="5750751" cy="1519435"/>
          </a:xfrm>
        </p:grpSpPr>
        <p:grpSp>
          <p:nvGrpSpPr>
            <p:cNvPr id="52" name="群組 51"/>
            <p:cNvGrpSpPr/>
            <p:nvPr/>
          </p:nvGrpSpPr>
          <p:grpSpPr>
            <a:xfrm>
              <a:off x="214353" y="4726120"/>
              <a:ext cx="5750751" cy="1519435"/>
              <a:chOff x="445882" y="3455021"/>
              <a:chExt cx="5733939" cy="2137872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CB848B75-D24E-43F0-AA42-3A947D37315B}"/>
                  </a:ext>
                </a:extLst>
              </p:cNvPr>
              <p:cNvGrpSpPr/>
              <p:nvPr/>
            </p:nvGrpSpPr>
            <p:grpSpPr>
              <a:xfrm>
                <a:off x="475552" y="3455021"/>
                <a:ext cx="5704269" cy="2137872"/>
                <a:chOff x="2231135" y="2450457"/>
                <a:chExt cx="3883205" cy="2137872"/>
              </a:xfrm>
            </p:grpSpPr>
            <p:sp>
              <p:nvSpPr>
                <p:cNvPr id="59" name="矩形: 圓角 2">
                  <a:extLst>
                    <a:ext uri="{FF2B5EF4-FFF2-40B4-BE49-F238E27FC236}">
                      <a16:creationId xmlns:a16="http://schemas.microsoft.com/office/drawing/2014/main" id="{0754DE5A-001C-4ECD-812C-2C6A1C2F7B4B}"/>
                    </a:ext>
                  </a:extLst>
                </p:cNvPr>
                <p:cNvSpPr/>
                <p:nvPr/>
              </p:nvSpPr>
              <p:spPr>
                <a:xfrm>
                  <a:off x="2231135" y="2450457"/>
                  <a:ext cx="3883205" cy="213787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/>
                </a:p>
              </p:txBody>
            </p:sp>
            <p:sp>
              <p:nvSpPr>
                <p:cNvPr id="60" name="矩形: 圓角 9">
                  <a:extLst>
                    <a:ext uri="{FF2B5EF4-FFF2-40B4-BE49-F238E27FC236}">
                      <a16:creationId xmlns:a16="http://schemas.microsoft.com/office/drawing/2014/main" id="{CEBBD89C-A97D-4137-8D04-77A3F6D81D45}"/>
                    </a:ext>
                  </a:extLst>
                </p:cNvPr>
                <p:cNvSpPr/>
                <p:nvPr/>
              </p:nvSpPr>
              <p:spPr>
                <a:xfrm>
                  <a:off x="2416627" y="2547257"/>
                  <a:ext cx="970629" cy="40821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/>
                    <a:t>features</a:t>
                  </a:r>
                  <a:endParaRPr lang="zh-TW" altLang="en-US" dirty="0"/>
                </a:p>
              </p:txBody>
            </p:sp>
            <p:sp>
              <p:nvSpPr>
                <p:cNvPr id="61" name="矩形: 圓角 10">
                  <a:extLst>
                    <a:ext uri="{FF2B5EF4-FFF2-40B4-BE49-F238E27FC236}">
                      <a16:creationId xmlns:a16="http://schemas.microsoft.com/office/drawing/2014/main" id="{6F58616B-33EE-4D7C-9ADB-0C0F65B39770}"/>
                    </a:ext>
                  </a:extLst>
                </p:cNvPr>
                <p:cNvSpPr/>
                <p:nvPr/>
              </p:nvSpPr>
              <p:spPr>
                <a:xfrm>
                  <a:off x="2416627" y="3034769"/>
                  <a:ext cx="970629" cy="40821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/>
                    <a:t>features</a:t>
                  </a:r>
                  <a:endParaRPr lang="zh-TW" altLang="en-US" dirty="0"/>
                </a:p>
              </p:txBody>
            </p:sp>
            <p:sp>
              <p:nvSpPr>
                <p:cNvPr id="62" name="矩形: 圓角 11">
                  <a:extLst>
                    <a:ext uri="{FF2B5EF4-FFF2-40B4-BE49-F238E27FC236}">
                      <a16:creationId xmlns:a16="http://schemas.microsoft.com/office/drawing/2014/main" id="{2FB16867-2B93-46D5-B0F7-20018B6ECCF5}"/>
                    </a:ext>
                  </a:extLst>
                </p:cNvPr>
                <p:cNvSpPr/>
                <p:nvPr/>
              </p:nvSpPr>
              <p:spPr>
                <a:xfrm>
                  <a:off x="2416627" y="3522281"/>
                  <a:ext cx="970630" cy="40821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/>
                    <a:t>features</a:t>
                  </a:r>
                  <a:endParaRPr lang="zh-TW" altLang="en-US" dirty="0"/>
                </a:p>
              </p:txBody>
            </p:sp>
            <p:sp>
              <p:nvSpPr>
                <p:cNvPr id="63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3470607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0.85</a:t>
                  </a:r>
                  <a:endParaRPr lang="zh-TW" altLang="en-US" sz="1000" dirty="0"/>
                </a:p>
              </p:txBody>
            </p:sp>
            <p:sp>
              <p:nvSpPr>
                <p:cNvPr id="64" name="矩形: 圓角 13">
                  <a:extLst>
                    <a:ext uri="{FF2B5EF4-FFF2-40B4-BE49-F238E27FC236}">
                      <a16:creationId xmlns:a16="http://schemas.microsoft.com/office/drawing/2014/main" id="{8457B3B2-A9F2-4449-948C-0B33F9D3ACF8}"/>
                    </a:ext>
                  </a:extLst>
                </p:cNvPr>
                <p:cNvSpPr/>
                <p:nvPr/>
              </p:nvSpPr>
              <p:spPr>
                <a:xfrm>
                  <a:off x="3470607" y="3038528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65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3470607" y="3535663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67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3830317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68" name="矩形: 圓角 13">
                  <a:extLst>
                    <a:ext uri="{FF2B5EF4-FFF2-40B4-BE49-F238E27FC236}">
                      <a16:creationId xmlns:a16="http://schemas.microsoft.com/office/drawing/2014/main" id="{8457B3B2-A9F2-4449-948C-0B33F9D3ACF8}"/>
                    </a:ext>
                  </a:extLst>
                </p:cNvPr>
                <p:cNvSpPr/>
                <p:nvPr/>
              </p:nvSpPr>
              <p:spPr>
                <a:xfrm>
                  <a:off x="3830317" y="3038528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69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3830317" y="3535663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0.7</a:t>
                  </a:r>
                  <a:endParaRPr lang="zh-TW" altLang="en-US" sz="1000" dirty="0"/>
                </a:p>
              </p:txBody>
            </p:sp>
            <p:sp>
              <p:nvSpPr>
                <p:cNvPr id="70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4196963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0.15</a:t>
                  </a:r>
                  <a:endParaRPr lang="zh-TW" altLang="en-US" sz="1000" dirty="0"/>
                </a:p>
              </p:txBody>
            </p:sp>
            <p:sp>
              <p:nvSpPr>
                <p:cNvPr id="71" name="矩形: 圓角 13">
                  <a:extLst>
                    <a:ext uri="{FF2B5EF4-FFF2-40B4-BE49-F238E27FC236}">
                      <a16:creationId xmlns:a16="http://schemas.microsoft.com/office/drawing/2014/main" id="{8457B3B2-A9F2-4449-948C-0B33F9D3ACF8}"/>
                    </a:ext>
                  </a:extLst>
                </p:cNvPr>
                <p:cNvSpPr/>
                <p:nvPr/>
              </p:nvSpPr>
              <p:spPr>
                <a:xfrm>
                  <a:off x="4196963" y="3038528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72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4196963" y="3535663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0.2</a:t>
                  </a:r>
                  <a:endParaRPr lang="zh-TW" altLang="en-US" sz="1000" dirty="0"/>
                </a:p>
              </p:txBody>
            </p:sp>
            <p:sp>
              <p:nvSpPr>
                <p:cNvPr id="73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4556673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74" name="矩形: 圓角 13">
                  <a:extLst>
                    <a:ext uri="{FF2B5EF4-FFF2-40B4-BE49-F238E27FC236}">
                      <a16:creationId xmlns:a16="http://schemas.microsoft.com/office/drawing/2014/main" id="{8457B3B2-A9F2-4449-948C-0B33F9D3ACF8}"/>
                    </a:ext>
                  </a:extLst>
                </p:cNvPr>
                <p:cNvSpPr/>
                <p:nvPr/>
              </p:nvSpPr>
              <p:spPr>
                <a:xfrm>
                  <a:off x="4556673" y="3038528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75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4556673" y="3535663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0.1</a:t>
                  </a:r>
                  <a:endParaRPr lang="zh-TW" altLang="en-US" sz="1000" dirty="0"/>
                </a:p>
              </p:txBody>
            </p:sp>
            <p:sp>
              <p:nvSpPr>
                <p:cNvPr id="76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4910763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77" name="矩形: 圓角 13">
                  <a:extLst>
                    <a:ext uri="{FF2B5EF4-FFF2-40B4-BE49-F238E27FC236}">
                      <a16:creationId xmlns:a16="http://schemas.microsoft.com/office/drawing/2014/main" id="{8457B3B2-A9F2-4449-948C-0B33F9D3ACF8}"/>
                    </a:ext>
                  </a:extLst>
                </p:cNvPr>
                <p:cNvSpPr/>
                <p:nvPr/>
              </p:nvSpPr>
              <p:spPr>
                <a:xfrm>
                  <a:off x="4910763" y="3038528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0.71</a:t>
                  </a:r>
                  <a:endParaRPr lang="zh-TW" altLang="en-US" sz="1000" dirty="0"/>
                </a:p>
              </p:txBody>
            </p:sp>
            <p:sp>
              <p:nvSpPr>
                <p:cNvPr id="78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4910763" y="353190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79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5269877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/>
                    <a:t>0</a:t>
                  </a:r>
                  <a:endParaRPr lang="en-US" altLang="zh-TW" sz="1000" dirty="0" smtClean="0"/>
                </a:p>
              </p:txBody>
            </p:sp>
            <p:sp>
              <p:nvSpPr>
                <p:cNvPr id="80" name="矩形: 圓角 13">
                  <a:extLst>
                    <a:ext uri="{FF2B5EF4-FFF2-40B4-BE49-F238E27FC236}">
                      <a16:creationId xmlns:a16="http://schemas.microsoft.com/office/drawing/2014/main" id="{8457B3B2-A9F2-4449-948C-0B33F9D3ACF8}"/>
                    </a:ext>
                  </a:extLst>
                </p:cNvPr>
                <p:cNvSpPr/>
                <p:nvPr/>
              </p:nvSpPr>
              <p:spPr>
                <a:xfrm>
                  <a:off x="5269877" y="3038528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0.2</a:t>
                  </a:r>
                  <a:endParaRPr lang="zh-TW" altLang="en-US" sz="1000" dirty="0"/>
                </a:p>
              </p:txBody>
            </p:sp>
            <p:sp>
              <p:nvSpPr>
                <p:cNvPr id="81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5269877" y="353190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82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5628991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83" name="矩形: 圓角 13">
                  <a:extLst>
                    <a:ext uri="{FF2B5EF4-FFF2-40B4-BE49-F238E27FC236}">
                      <a16:creationId xmlns:a16="http://schemas.microsoft.com/office/drawing/2014/main" id="{8457B3B2-A9F2-4449-948C-0B33F9D3ACF8}"/>
                    </a:ext>
                  </a:extLst>
                </p:cNvPr>
                <p:cNvSpPr/>
                <p:nvPr/>
              </p:nvSpPr>
              <p:spPr>
                <a:xfrm>
                  <a:off x="5628991" y="3038528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0.09</a:t>
                  </a:r>
                  <a:endParaRPr lang="zh-TW" altLang="en-US" sz="1000" dirty="0"/>
                </a:p>
              </p:txBody>
            </p:sp>
            <p:sp>
              <p:nvSpPr>
                <p:cNvPr id="84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5628991" y="353190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</p:grpSp>
          <p:sp>
            <p:nvSpPr>
              <p:cNvPr id="54" name="文字方塊 53"/>
              <p:cNvSpPr txBox="1"/>
              <p:nvPr/>
            </p:nvSpPr>
            <p:spPr>
              <a:xfrm>
                <a:off x="445882" y="3590703"/>
                <a:ext cx="302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445882" y="4077238"/>
                <a:ext cx="302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en-US" dirty="0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445882" y="4555120"/>
                <a:ext cx="302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en-US" dirty="0"/>
              </a:p>
            </p:txBody>
          </p:sp>
        </p:grp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BA3A3180-05E2-4A21-97C2-3571D981213F}"/>
                </a:ext>
              </a:extLst>
            </p:cNvPr>
            <p:cNvSpPr/>
            <p:nvPr/>
          </p:nvSpPr>
          <p:spPr>
            <a:xfrm>
              <a:off x="1408390" y="5882916"/>
              <a:ext cx="45719" cy="487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0EDAF80A-3AAB-49CE-9586-41274939C343}"/>
                </a:ext>
              </a:extLst>
            </p:cNvPr>
            <p:cNvSpPr/>
            <p:nvPr/>
          </p:nvSpPr>
          <p:spPr>
            <a:xfrm>
              <a:off x="1408403" y="6007490"/>
              <a:ext cx="45719" cy="487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7B2BF493-3757-4AEE-B5D6-8FE9EFA17B71}"/>
                </a:ext>
              </a:extLst>
            </p:cNvPr>
            <p:cNvSpPr/>
            <p:nvPr/>
          </p:nvSpPr>
          <p:spPr>
            <a:xfrm>
              <a:off x="1408390" y="6132065"/>
              <a:ext cx="45719" cy="487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116" name="右彎箭號 115"/>
          <p:cNvSpPr/>
          <p:nvPr/>
        </p:nvSpPr>
        <p:spPr>
          <a:xfrm rot="16200000" flipV="1">
            <a:off x="7618054" y="3844119"/>
            <a:ext cx="889505" cy="3686385"/>
          </a:xfrm>
          <a:prstGeom prst="bentArrow">
            <a:avLst>
              <a:gd name="adj1" fmla="val 10322"/>
              <a:gd name="adj2" fmla="val 19663"/>
              <a:gd name="adj3" fmla="val 1966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文字方塊 26"/>
          <p:cNvSpPr txBox="1"/>
          <p:nvPr/>
        </p:nvSpPr>
        <p:spPr>
          <a:xfrm>
            <a:off x="8298180" y="6255310"/>
            <a:ext cx="1965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Calculate divergence scores</a:t>
            </a:r>
            <a:br>
              <a:rPr lang="en-US" sz="1100" dirty="0" smtClean="0"/>
            </a:br>
            <a:r>
              <a:rPr lang="en-US" sz="1100" dirty="0" smtClean="0"/>
              <a:t>b</a:t>
            </a:r>
            <a:r>
              <a:rPr lang="en-US" sz="1100" dirty="0" smtClean="0"/>
              <a:t>etween Estimation and Truth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29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直線接點 136"/>
          <p:cNvCxnSpPr/>
          <p:nvPr/>
        </p:nvCxnSpPr>
        <p:spPr>
          <a:xfrm>
            <a:off x="7299016" y="2330506"/>
            <a:ext cx="31820" cy="4313055"/>
          </a:xfrm>
          <a:prstGeom prst="line">
            <a:avLst/>
          </a:prstGeom>
          <a:ln w="571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process II</a:t>
            </a:r>
            <a:endParaRPr 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5752286" y="3394280"/>
            <a:ext cx="1336230" cy="630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dNN_01</a:t>
            </a:r>
            <a:endParaRPr lang="en-US" dirty="0"/>
          </a:p>
        </p:txBody>
      </p:sp>
      <p:sp>
        <p:nvSpPr>
          <p:cNvPr id="46" name="向右箭號 45"/>
          <p:cNvSpPr/>
          <p:nvPr/>
        </p:nvSpPr>
        <p:spPr>
          <a:xfrm flipV="1">
            <a:off x="5272554" y="3612649"/>
            <a:ext cx="360087" cy="19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1039557" y="2738296"/>
            <a:ext cx="4057707" cy="1731441"/>
            <a:chOff x="323922" y="2266973"/>
            <a:chExt cx="4057707" cy="1731441"/>
          </a:xfrm>
        </p:grpSpPr>
        <p:grpSp>
          <p:nvGrpSpPr>
            <p:cNvPr id="38" name="群組 37"/>
            <p:cNvGrpSpPr/>
            <p:nvPr/>
          </p:nvGrpSpPr>
          <p:grpSpPr>
            <a:xfrm>
              <a:off x="338020" y="2266973"/>
              <a:ext cx="4043609" cy="1731441"/>
              <a:chOff x="2000547" y="2301547"/>
              <a:chExt cx="4043609" cy="1731441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CB848B75-D24E-43F0-AA42-3A947D37315B}"/>
                  </a:ext>
                </a:extLst>
              </p:cNvPr>
              <p:cNvGrpSpPr/>
              <p:nvPr/>
            </p:nvGrpSpPr>
            <p:grpSpPr>
              <a:xfrm>
                <a:off x="2000547" y="2574433"/>
                <a:ext cx="4043608" cy="1458555"/>
                <a:chOff x="2231136" y="2450457"/>
                <a:chExt cx="2752703" cy="1458555"/>
              </a:xfrm>
            </p:grpSpPr>
            <p:sp>
              <p:nvSpPr>
                <p:cNvPr id="5" name="矩形: 圓角 2">
                  <a:extLst>
                    <a:ext uri="{FF2B5EF4-FFF2-40B4-BE49-F238E27FC236}">
                      <a16:creationId xmlns:a16="http://schemas.microsoft.com/office/drawing/2014/main" id="{0754DE5A-001C-4ECD-812C-2C6A1C2F7B4B}"/>
                    </a:ext>
                  </a:extLst>
                </p:cNvPr>
                <p:cNvSpPr/>
                <p:nvPr/>
              </p:nvSpPr>
              <p:spPr>
                <a:xfrm>
                  <a:off x="2231136" y="2450457"/>
                  <a:ext cx="2752703" cy="145855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/>
                </a:p>
              </p:txBody>
            </p:sp>
            <p:sp>
              <p:nvSpPr>
                <p:cNvPr id="6" name="矩形: 圓角 9">
                  <a:extLst>
                    <a:ext uri="{FF2B5EF4-FFF2-40B4-BE49-F238E27FC236}">
                      <a16:creationId xmlns:a16="http://schemas.microsoft.com/office/drawing/2014/main" id="{CEBBD89C-A97D-4137-8D04-77A3F6D81D45}"/>
                    </a:ext>
                  </a:extLst>
                </p:cNvPr>
                <p:cNvSpPr/>
                <p:nvPr/>
              </p:nvSpPr>
              <p:spPr>
                <a:xfrm>
                  <a:off x="2416627" y="2547257"/>
                  <a:ext cx="970629" cy="40821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/>
                    <a:t>features</a:t>
                  </a:r>
                  <a:endParaRPr lang="zh-TW" altLang="en-US" dirty="0"/>
                </a:p>
              </p:txBody>
            </p:sp>
            <p:sp>
              <p:nvSpPr>
                <p:cNvPr id="8" name="矩形: 圓角 11">
                  <a:extLst>
                    <a:ext uri="{FF2B5EF4-FFF2-40B4-BE49-F238E27FC236}">
                      <a16:creationId xmlns:a16="http://schemas.microsoft.com/office/drawing/2014/main" id="{2FB16867-2B93-46D5-B0F7-20018B6ECCF5}"/>
                    </a:ext>
                  </a:extLst>
                </p:cNvPr>
                <p:cNvSpPr/>
                <p:nvPr/>
              </p:nvSpPr>
              <p:spPr>
                <a:xfrm>
                  <a:off x="2416627" y="3069032"/>
                  <a:ext cx="970630" cy="40821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/>
                    <a:t>features</a:t>
                  </a:r>
                  <a:endParaRPr lang="zh-TW" altLang="en-US" dirty="0"/>
                </a:p>
              </p:txBody>
            </p:sp>
            <p:sp>
              <p:nvSpPr>
                <p:cNvPr id="9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3470607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0.85</a:t>
                  </a:r>
                  <a:endParaRPr lang="zh-TW" altLang="en-US" sz="1000" dirty="0"/>
                </a:p>
              </p:txBody>
            </p:sp>
            <p:sp>
              <p:nvSpPr>
                <p:cNvPr id="11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3470607" y="308241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6B82BDF7-7135-42DD-B201-E221D47D4A08}"/>
                    </a:ext>
                  </a:extLst>
                </p:cNvPr>
                <p:cNvGrpSpPr/>
                <p:nvPr/>
              </p:nvGrpSpPr>
              <p:grpSpPr>
                <a:xfrm>
                  <a:off x="3552159" y="3537049"/>
                  <a:ext cx="44728" cy="311022"/>
                  <a:chOff x="7133548" y="2033396"/>
                  <a:chExt cx="44728" cy="311022"/>
                </a:xfrm>
              </p:grpSpPr>
              <p:sp>
                <p:nvSpPr>
                  <p:cNvPr id="13" name="橢圓 12">
                    <a:extLst>
                      <a:ext uri="{FF2B5EF4-FFF2-40B4-BE49-F238E27FC236}">
                        <a16:creationId xmlns:a16="http://schemas.microsoft.com/office/drawing/2014/main" id="{BA3A3180-05E2-4A21-97C2-3571D981213F}"/>
                      </a:ext>
                    </a:extLst>
                  </p:cNvPr>
                  <p:cNvSpPr/>
                  <p:nvPr/>
                </p:nvSpPr>
                <p:spPr>
                  <a:xfrm>
                    <a:off x="7133549" y="2033396"/>
                    <a:ext cx="44727" cy="671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" name="橢圓 13">
                    <a:extLst>
                      <a:ext uri="{FF2B5EF4-FFF2-40B4-BE49-F238E27FC236}">
                        <a16:creationId xmlns:a16="http://schemas.microsoft.com/office/drawing/2014/main" id="{0EDAF80A-3AAB-49CE-9586-41274939C343}"/>
                      </a:ext>
                    </a:extLst>
                  </p:cNvPr>
                  <p:cNvSpPr/>
                  <p:nvPr/>
                </p:nvSpPr>
                <p:spPr>
                  <a:xfrm>
                    <a:off x="7133548" y="2154947"/>
                    <a:ext cx="44727" cy="671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" name="橢圓 14">
                    <a:extLst>
                      <a:ext uri="{FF2B5EF4-FFF2-40B4-BE49-F238E27FC236}">
                        <a16:creationId xmlns:a16="http://schemas.microsoft.com/office/drawing/2014/main" id="{7B2BF493-3757-4AEE-B5D6-8FE9EFA17B71}"/>
                      </a:ext>
                    </a:extLst>
                  </p:cNvPr>
                  <p:cNvSpPr/>
                  <p:nvPr/>
                </p:nvSpPr>
                <p:spPr>
                  <a:xfrm>
                    <a:off x="7133548" y="2277278"/>
                    <a:ext cx="44727" cy="671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6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3830317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18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3830317" y="308241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0.7</a:t>
                  </a:r>
                  <a:endParaRPr lang="zh-TW" altLang="en-US" sz="1000" dirty="0"/>
                </a:p>
              </p:txBody>
            </p:sp>
            <p:sp>
              <p:nvSpPr>
                <p:cNvPr id="19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4196963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0.15</a:t>
                  </a:r>
                  <a:endParaRPr lang="zh-TW" altLang="en-US" sz="1000" dirty="0"/>
                </a:p>
              </p:txBody>
            </p:sp>
            <p:sp>
              <p:nvSpPr>
                <p:cNvPr id="21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4196963" y="308241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0.2</a:t>
                  </a:r>
                  <a:endParaRPr lang="zh-TW" altLang="en-US" sz="1000" dirty="0"/>
                </a:p>
              </p:txBody>
            </p:sp>
            <p:sp>
              <p:nvSpPr>
                <p:cNvPr id="22" name="矩形: 圓角 12">
                  <a:extLst>
                    <a:ext uri="{FF2B5EF4-FFF2-40B4-BE49-F238E27FC236}">
                      <a16:creationId xmlns:a16="http://schemas.microsoft.com/office/drawing/2014/main" id="{F6F7D237-930E-421B-BEF8-379C9F9CA92E}"/>
                    </a:ext>
                  </a:extLst>
                </p:cNvPr>
                <p:cNvSpPr/>
                <p:nvPr/>
              </p:nvSpPr>
              <p:spPr>
                <a:xfrm>
                  <a:off x="4556673" y="2551016"/>
                  <a:ext cx="308407" cy="40821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</a:t>
                  </a:r>
                  <a:endParaRPr lang="zh-TW" altLang="en-US" sz="1000" dirty="0"/>
                </a:p>
              </p:txBody>
            </p:sp>
            <p:sp>
              <p:nvSpPr>
                <p:cNvPr id="24" name="矩形: 圓角 14">
                  <a:extLst>
                    <a:ext uri="{FF2B5EF4-FFF2-40B4-BE49-F238E27FC236}">
                      <a16:creationId xmlns:a16="http://schemas.microsoft.com/office/drawing/2014/main" id="{BC2EB7DE-2366-4DC4-9425-964D2C2988B0}"/>
                    </a:ext>
                  </a:extLst>
                </p:cNvPr>
                <p:cNvSpPr/>
                <p:nvPr/>
              </p:nvSpPr>
              <p:spPr>
                <a:xfrm>
                  <a:off x="4556673" y="3082414"/>
                  <a:ext cx="308407" cy="39859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00" dirty="0" smtClean="0"/>
                    <a:t>0.1</a:t>
                  </a:r>
                  <a:endParaRPr lang="zh-TW" altLang="en-US" sz="1000" dirty="0"/>
                </a:p>
              </p:txBody>
            </p:sp>
          </p:grpSp>
          <p:sp>
            <p:nvSpPr>
              <p:cNvPr id="37" name="文字方塊 36"/>
              <p:cNvSpPr txBox="1"/>
              <p:nvPr/>
            </p:nvSpPr>
            <p:spPr>
              <a:xfrm>
                <a:off x="3777848" y="2301547"/>
                <a:ext cx="22663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CNUG0 </a:t>
                </a:r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CNUG</a:t>
                </a:r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* </a:t>
                </a:r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CNUG        </a:t>
                </a:r>
                <a:r>
                  <a:rPr lang="en-US" sz="10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CNaN</a:t>
                </a:r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</a:t>
                </a:r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16" name="文字方塊 115"/>
            <p:cNvSpPr txBox="1"/>
            <p:nvPr/>
          </p:nvSpPr>
          <p:spPr>
            <a:xfrm>
              <a:off x="323922" y="2652659"/>
              <a:ext cx="30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323922" y="3197316"/>
              <a:ext cx="30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1062300" y="4645062"/>
            <a:ext cx="3601472" cy="1731441"/>
            <a:chOff x="332642" y="4790340"/>
            <a:chExt cx="3601472" cy="1731441"/>
          </a:xfrm>
        </p:grpSpPr>
        <p:grpSp>
          <p:nvGrpSpPr>
            <p:cNvPr id="3" name="群組 2"/>
            <p:cNvGrpSpPr/>
            <p:nvPr/>
          </p:nvGrpSpPr>
          <p:grpSpPr>
            <a:xfrm>
              <a:off x="353593" y="4790340"/>
              <a:ext cx="3580521" cy="1731441"/>
              <a:chOff x="344117" y="4328344"/>
              <a:chExt cx="3580521" cy="1731441"/>
            </a:xfrm>
          </p:grpSpPr>
          <p:grpSp>
            <p:nvGrpSpPr>
              <p:cNvPr id="89" name="群組 88"/>
              <p:cNvGrpSpPr/>
              <p:nvPr/>
            </p:nvGrpSpPr>
            <p:grpSpPr>
              <a:xfrm>
                <a:off x="344117" y="4328344"/>
                <a:ext cx="3580521" cy="1731441"/>
                <a:chOff x="2000547" y="2301547"/>
                <a:chExt cx="3580521" cy="1731441"/>
              </a:xfrm>
            </p:grpSpPr>
            <p:grpSp>
              <p:nvGrpSpPr>
                <p:cNvPr id="90" name="群組 89">
                  <a:extLst>
                    <a:ext uri="{FF2B5EF4-FFF2-40B4-BE49-F238E27FC236}">
                      <a16:creationId xmlns:a16="http://schemas.microsoft.com/office/drawing/2014/main" id="{CB848B75-D24E-43F0-AA42-3A947D37315B}"/>
                    </a:ext>
                  </a:extLst>
                </p:cNvPr>
                <p:cNvGrpSpPr/>
                <p:nvPr/>
              </p:nvGrpSpPr>
              <p:grpSpPr>
                <a:xfrm>
                  <a:off x="2000547" y="2574433"/>
                  <a:ext cx="3515345" cy="1458555"/>
                  <a:chOff x="2231136" y="2450457"/>
                  <a:chExt cx="2393086" cy="1458555"/>
                </a:xfrm>
              </p:grpSpPr>
              <p:sp>
                <p:nvSpPr>
                  <p:cNvPr id="92" name="矩形: 圓角 2">
                    <a:extLst>
                      <a:ext uri="{FF2B5EF4-FFF2-40B4-BE49-F238E27FC236}">
                        <a16:creationId xmlns:a16="http://schemas.microsoft.com/office/drawing/2014/main" id="{0754DE5A-001C-4ECD-812C-2C6A1C2F7B4B}"/>
                      </a:ext>
                    </a:extLst>
                  </p:cNvPr>
                  <p:cNvSpPr/>
                  <p:nvPr/>
                </p:nvSpPr>
                <p:spPr>
                  <a:xfrm>
                    <a:off x="2231136" y="2450457"/>
                    <a:ext cx="2393086" cy="145855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3" name="矩形: 圓角 9">
                    <a:extLst>
                      <a:ext uri="{FF2B5EF4-FFF2-40B4-BE49-F238E27FC236}">
                        <a16:creationId xmlns:a16="http://schemas.microsoft.com/office/drawing/2014/main" id="{CEBBD89C-A97D-4137-8D04-77A3F6D81D45}"/>
                      </a:ext>
                    </a:extLst>
                  </p:cNvPr>
                  <p:cNvSpPr/>
                  <p:nvPr/>
                </p:nvSpPr>
                <p:spPr>
                  <a:xfrm>
                    <a:off x="2416627" y="2547257"/>
                    <a:ext cx="970629" cy="408214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TW" dirty="0"/>
                      <a:t>features</a:t>
                    </a:r>
                    <a:endParaRPr lang="zh-TW" altLang="en-US" dirty="0"/>
                  </a:p>
                </p:txBody>
              </p:sp>
              <p:sp>
                <p:nvSpPr>
                  <p:cNvPr id="94" name="矩形: 圓角 11">
                    <a:extLst>
                      <a:ext uri="{FF2B5EF4-FFF2-40B4-BE49-F238E27FC236}">
                        <a16:creationId xmlns:a16="http://schemas.microsoft.com/office/drawing/2014/main" id="{2FB16867-2B93-46D5-B0F7-20018B6ECCF5}"/>
                      </a:ext>
                    </a:extLst>
                  </p:cNvPr>
                  <p:cNvSpPr/>
                  <p:nvPr/>
                </p:nvSpPr>
                <p:spPr>
                  <a:xfrm>
                    <a:off x="2416627" y="3069032"/>
                    <a:ext cx="970630" cy="408214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TW" dirty="0"/>
                      <a:t>features</a:t>
                    </a:r>
                    <a:endParaRPr lang="zh-TW" altLang="en-US" dirty="0"/>
                  </a:p>
                </p:txBody>
              </p:sp>
              <p:grpSp>
                <p:nvGrpSpPr>
                  <p:cNvPr id="97" name="群組 96">
                    <a:extLst>
                      <a:ext uri="{FF2B5EF4-FFF2-40B4-BE49-F238E27FC236}">
                        <a16:creationId xmlns:a16="http://schemas.microsoft.com/office/drawing/2014/main" id="{6B82BDF7-7135-42DD-B201-E221D47D4A08}"/>
                      </a:ext>
                    </a:extLst>
                  </p:cNvPr>
                  <p:cNvGrpSpPr/>
                  <p:nvPr/>
                </p:nvGrpSpPr>
                <p:grpSpPr>
                  <a:xfrm>
                    <a:off x="3552159" y="3537049"/>
                    <a:ext cx="44728" cy="311022"/>
                    <a:chOff x="7133548" y="2033396"/>
                    <a:chExt cx="44728" cy="311022"/>
                  </a:xfrm>
                </p:grpSpPr>
                <p:sp>
                  <p:nvSpPr>
                    <p:cNvPr id="104" name="橢圓 103">
                      <a:extLst>
                        <a:ext uri="{FF2B5EF4-FFF2-40B4-BE49-F238E27FC236}">
                          <a16:creationId xmlns:a16="http://schemas.microsoft.com/office/drawing/2014/main" id="{BA3A3180-05E2-4A21-97C2-3571D9812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3549" y="2033396"/>
                      <a:ext cx="44727" cy="671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05" name="橢圓 104">
                      <a:extLst>
                        <a:ext uri="{FF2B5EF4-FFF2-40B4-BE49-F238E27FC236}">
                          <a16:creationId xmlns:a16="http://schemas.microsoft.com/office/drawing/2014/main" id="{0EDAF80A-3AAB-49CE-9586-41274939C3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3548" y="2154947"/>
                      <a:ext cx="44727" cy="671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06" name="橢圓 105">
                      <a:extLst>
                        <a:ext uri="{FF2B5EF4-FFF2-40B4-BE49-F238E27FC236}">
                          <a16:creationId xmlns:a16="http://schemas.microsoft.com/office/drawing/2014/main" id="{7B2BF493-3757-4AEE-B5D6-8FE9EFA17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3548" y="2277278"/>
                      <a:ext cx="44727" cy="671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sp>
              <p:nvSpPr>
                <p:cNvPr id="91" name="文字方塊 90"/>
                <p:cNvSpPr txBox="1"/>
                <p:nvPr/>
              </p:nvSpPr>
              <p:spPr>
                <a:xfrm>
                  <a:off x="3777848" y="2301547"/>
                  <a:ext cx="18032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HNUG       HNUG</a:t>
                  </a:r>
                  <a:r>
                    <a:rPr 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*     </a:t>
                  </a:r>
                  <a:r>
                    <a:rPr lang="en-US" sz="1000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HNaN</a:t>
                  </a:r>
                  <a:r>
                    <a:rPr lang="en-US" sz="10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</a:t>
                  </a:r>
                  <a:endParaRPr lang="en-US"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r>
                    <a:rPr lang="en-US" sz="10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endParaRPr lang="en-US"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10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2178653" y="4702794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1000" dirty="0" smtClean="0"/>
                  <a:t>0.71</a:t>
                </a:r>
                <a:endParaRPr lang="zh-TW" altLang="en-US" sz="1000" dirty="0"/>
              </a:p>
            </p:txBody>
          </p:sp>
          <p:sp>
            <p:nvSpPr>
              <p:cNvPr id="111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2706176" y="4702794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1000" dirty="0" smtClean="0"/>
                  <a:t>0.2</a:t>
                </a:r>
                <a:endParaRPr lang="zh-TW" altLang="en-US" sz="1000" dirty="0"/>
              </a:p>
            </p:txBody>
          </p:sp>
          <p:sp>
            <p:nvSpPr>
              <p:cNvPr id="112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3233700" y="4702794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1000" dirty="0" smtClean="0"/>
                  <a:t>0.09</a:t>
                </a:r>
                <a:endParaRPr lang="zh-TW" altLang="en-US" sz="1000" dirty="0"/>
              </a:p>
            </p:txBody>
          </p:sp>
          <p:sp>
            <p:nvSpPr>
              <p:cNvPr id="113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2172289" y="5236871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1000" dirty="0" smtClean="0"/>
                  <a:t>0.1</a:t>
                </a:r>
                <a:endParaRPr lang="zh-TW" altLang="en-US" sz="1000" dirty="0"/>
              </a:p>
            </p:txBody>
          </p:sp>
          <p:sp>
            <p:nvSpPr>
              <p:cNvPr id="114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2699812" y="5236871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1000" dirty="0" smtClean="0"/>
                  <a:t>0.6</a:t>
                </a:r>
                <a:endParaRPr lang="zh-TW" altLang="en-US" sz="1000" dirty="0"/>
              </a:p>
            </p:txBody>
          </p:sp>
          <p:sp>
            <p:nvSpPr>
              <p:cNvPr id="115" name="矩形: 圓角 13">
                <a:extLst>
                  <a:ext uri="{FF2B5EF4-FFF2-40B4-BE49-F238E27FC236}">
                    <a16:creationId xmlns:a16="http://schemas.microsoft.com/office/drawing/2014/main" id="{8457B3B2-A9F2-4449-948C-0B33F9D3ACF8}"/>
                  </a:ext>
                </a:extLst>
              </p:cNvPr>
              <p:cNvSpPr/>
              <p:nvPr/>
            </p:nvSpPr>
            <p:spPr>
              <a:xfrm>
                <a:off x="3227336" y="5236871"/>
                <a:ext cx="453037" cy="40821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1000" dirty="0" smtClean="0"/>
                  <a:t>0.3</a:t>
                </a:r>
                <a:endParaRPr lang="zh-TW" altLang="en-US" sz="1000" dirty="0"/>
              </a:p>
            </p:txBody>
          </p:sp>
        </p:grpSp>
        <p:sp>
          <p:nvSpPr>
            <p:cNvPr id="118" name="文字方塊 117"/>
            <p:cNvSpPr txBox="1"/>
            <p:nvPr/>
          </p:nvSpPr>
          <p:spPr>
            <a:xfrm>
              <a:off x="332642" y="5176026"/>
              <a:ext cx="30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332642" y="5725898"/>
              <a:ext cx="30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137936" y="3417293"/>
            <a:ext cx="87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</a:t>
            </a:r>
          </a:p>
          <a:p>
            <a:r>
              <a:rPr lang="en-US" sz="1200" dirty="0" smtClean="0"/>
              <a:t>Nugget</a:t>
            </a:r>
          </a:p>
          <a:p>
            <a:r>
              <a:rPr lang="en-US" sz="1200" dirty="0" smtClean="0"/>
              <a:t>Subset</a:t>
            </a:r>
            <a:endParaRPr lang="en-US" sz="12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135541" y="5230423"/>
            <a:ext cx="87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Helpdesk</a:t>
            </a:r>
          </a:p>
          <a:p>
            <a:r>
              <a:rPr lang="en-US" sz="1200" dirty="0" smtClean="0"/>
              <a:t>Nugget</a:t>
            </a:r>
          </a:p>
          <a:p>
            <a:r>
              <a:rPr lang="en-US" sz="1200" dirty="0" smtClean="0"/>
              <a:t>Subset</a:t>
            </a:r>
            <a:endParaRPr lang="en-US" sz="1200" dirty="0"/>
          </a:p>
        </p:txBody>
      </p:sp>
      <p:sp>
        <p:nvSpPr>
          <p:cNvPr id="121" name="向右箭號 120"/>
          <p:cNvSpPr/>
          <p:nvPr/>
        </p:nvSpPr>
        <p:spPr>
          <a:xfrm flipV="1">
            <a:off x="4770188" y="5546953"/>
            <a:ext cx="360087" cy="19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2" name="圓角矩形 121"/>
          <p:cNvSpPr/>
          <p:nvPr/>
        </p:nvSpPr>
        <p:spPr>
          <a:xfrm>
            <a:off x="5272554" y="5336088"/>
            <a:ext cx="1336230" cy="630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dNN_02</a:t>
            </a:r>
            <a:endParaRPr lang="en-US" dirty="0"/>
          </a:p>
        </p:txBody>
      </p:sp>
      <p:sp>
        <p:nvSpPr>
          <p:cNvPr id="123" name="右彎箭號 122"/>
          <p:cNvSpPr/>
          <p:nvPr/>
        </p:nvSpPr>
        <p:spPr>
          <a:xfrm rot="5400000">
            <a:off x="9213305" y="3695292"/>
            <a:ext cx="1128093" cy="1046109"/>
          </a:xfrm>
          <a:prstGeom prst="bentArrow">
            <a:avLst>
              <a:gd name="adj1" fmla="val 9913"/>
              <a:gd name="adj2" fmla="val 12672"/>
              <a:gd name="adj3" fmla="val 11746"/>
              <a:gd name="adj4" fmla="val 46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圓角矩形 123"/>
          <p:cNvSpPr/>
          <p:nvPr/>
        </p:nvSpPr>
        <p:spPr>
          <a:xfrm>
            <a:off x="9901283" y="5019525"/>
            <a:ext cx="1205713" cy="9422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Mean result</a:t>
            </a:r>
            <a:endParaRPr lang="en-US" dirty="0"/>
          </a:p>
        </p:txBody>
      </p:sp>
      <p:sp>
        <p:nvSpPr>
          <p:cNvPr id="127" name="圓角矩形 126"/>
          <p:cNvSpPr/>
          <p:nvPr/>
        </p:nvSpPr>
        <p:spPr>
          <a:xfrm>
            <a:off x="7740606" y="3392417"/>
            <a:ext cx="1336230" cy="6304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JSD, RNSS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7740606" y="5336087"/>
            <a:ext cx="1336230" cy="6304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JSD, RNSS</a:t>
            </a:r>
            <a:endParaRPr lang="en-US" dirty="0"/>
          </a:p>
        </p:txBody>
      </p:sp>
      <p:sp>
        <p:nvSpPr>
          <p:cNvPr id="129" name="向右箭號 128"/>
          <p:cNvSpPr/>
          <p:nvPr/>
        </p:nvSpPr>
        <p:spPr>
          <a:xfrm>
            <a:off x="9309204" y="5518911"/>
            <a:ext cx="330135" cy="210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橢圓 129"/>
          <p:cNvSpPr/>
          <p:nvPr/>
        </p:nvSpPr>
        <p:spPr>
          <a:xfrm>
            <a:off x="6796630" y="4272933"/>
            <a:ext cx="1259827" cy="792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Submission</a:t>
            </a:r>
            <a:endParaRPr lang="en-US" sz="1200" dirty="0"/>
          </a:p>
        </p:txBody>
      </p:sp>
      <p:sp>
        <p:nvSpPr>
          <p:cNvPr id="132" name="右彎箭號 131"/>
          <p:cNvSpPr/>
          <p:nvPr/>
        </p:nvSpPr>
        <p:spPr>
          <a:xfrm>
            <a:off x="6153012" y="4845117"/>
            <a:ext cx="401298" cy="390623"/>
          </a:xfrm>
          <a:prstGeom prst="bentArrow">
            <a:avLst>
              <a:gd name="adj1" fmla="val 1671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右彎箭號 132"/>
          <p:cNvSpPr/>
          <p:nvPr/>
        </p:nvSpPr>
        <p:spPr>
          <a:xfrm flipV="1">
            <a:off x="6153012" y="4187744"/>
            <a:ext cx="401298" cy="402288"/>
          </a:xfrm>
          <a:prstGeom prst="bentArrow">
            <a:avLst>
              <a:gd name="adj1" fmla="val 1671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右彎箭號 133"/>
          <p:cNvSpPr/>
          <p:nvPr/>
        </p:nvSpPr>
        <p:spPr>
          <a:xfrm rot="5400000">
            <a:off x="8180742" y="4838616"/>
            <a:ext cx="453350" cy="340903"/>
          </a:xfrm>
          <a:prstGeom prst="bentArrow">
            <a:avLst>
              <a:gd name="adj1" fmla="val 15945"/>
              <a:gd name="adj2" fmla="val 28396"/>
              <a:gd name="adj3" fmla="val 36318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右彎箭號 134"/>
          <p:cNvSpPr/>
          <p:nvPr/>
        </p:nvSpPr>
        <p:spPr>
          <a:xfrm rot="5400000" flipH="1">
            <a:off x="8221896" y="4130617"/>
            <a:ext cx="387610" cy="357468"/>
          </a:xfrm>
          <a:prstGeom prst="bentArrow">
            <a:avLst>
              <a:gd name="adj1" fmla="val 15945"/>
              <a:gd name="adj2" fmla="val 28396"/>
              <a:gd name="adj3" fmla="val 36318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5258841" y="4469737"/>
            <a:ext cx="1583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Output and</a:t>
            </a: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Bind the data 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8526991" y="4444448"/>
            <a:ext cx="1583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Calculate</a:t>
            </a: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respectively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7326064" y="2331982"/>
            <a:ext cx="82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Official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Evaluation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NTCIR-14 STC ND </a:t>
            </a:r>
            <a:r>
              <a:rPr lang="en-US" altLang="zh-TW" dirty="0" smtClean="0"/>
              <a:t>I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surveyed the NTCIR-14 STC Nugget Detection subtask page in order to enlarge the dataset, and we found out that the </a:t>
            </a:r>
            <a:r>
              <a:rPr lang="en-US" dirty="0"/>
              <a:t>NTCIR-14 </a:t>
            </a:r>
            <a:r>
              <a:rPr lang="en-US" dirty="0" smtClean="0"/>
              <a:t> training dataset are totally as same as our current dataset (even the label type and evaluation method)</a:t>
            </a:r>
          </a:p>
          <a:p>
            <a:r>
              <a:rPr lang="en-US" dirty="0" smtClean="0"/>
              <a:t>So, we then surveyed the proceeding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overview paper of the STC task to dive into the former scores and methods of </a:t>
            </a:r>
            <a:r>
              <a:rPr lang="en-US" dirty="0" smtClean="0"/>
              <a:t> last year’s </a:t>
            </a:r>
            <a:r>
              <a:rPr lang="en-US" dirty="0"/>
              <a:t>Nugget Detection subtask </a:t>
            </a:r>
            <a:r>
              <a:rPr lang="en-US" dirty="0" smtClean="0"/>
              <a:t>participants.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NTCIR-14 STC </a:t>
            </a:r>
            <a:r>
              <a:rPr lang="en-US" dirty="0" smtClean="0"/>
              <a:t>ND</a:t>
            </a:r>
            <a:r>
              <a:rPr lang="zh-TW" altLang="en-US" dirty="0" smtClean="0"/>
              <a:t> </a:t>
            </a:r>
            <a:r>
              <a:rPr lang="en-US" altLang="zh-TW" dirty="0" smtClean="0"/>
              <a:t>II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52" y="2394585"/>
            <a:ext cx="5857495" cy="3101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字方塊 4"/>
          <p:cNvSpPr txBox="1"/>
          <p:nvPr/>
        </p:nvSpPr>
        <p:spPr>
          <a:xfrm>
            <a:off x="2849880" y="5599233"/>
            <a:ext cx="681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NTCIR-14 testing results (noted that BL is an abbreviation of baseline which was released by organizer)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070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NTCIR-14 STC ND</a:t>
            </a:r>
            <a:r>
              <a:rPr lang="zh-TW" altLang="en-US" dirty="0"/>
              <a:t> </a:t>
            </a:r>
            <a:r>
              <a:rPr lang="en-US" altLang="zh-TW" dirty="0" smtClean="0"/>
              <a:t>III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BL-</a:t>
            </a:r>
            <a:r>
              <a:rPr lang="en-US" dirty="0" err="1"/>
              <a:t>lstm</a:t>
            </a:r>
            <a:r>
              <a:rPr lang="en-US" dirty="0"/>
              <a:t> </a:t>
            </a:r>
            <a:r>
              <a:rPr lang="en-US" dirty="0" smtClean="0"/>
              <a:t>:  A </a:t>
            </a:r>
            <a:r>
              <a:rPr lang="en-US" dirty="0"/>
              <a:t>baseline model 4 which leverages Bidirectional Long Short-term Memory </a:t>
            </a:r>
            <a:endParaRPr lang="en-US" dirty="0" smtClean="0"/>
          </a:p>
          <a:p>
            <a:r>
              <a:rPr lang="en-US" dirty="0" smtClean="0"/>
              <a:t>BL-uniform :  </a:t>
            </a:r>
            <a:r>
              <a:rPr lang="en-US" dirty="0"/>
              <a:t>A baseline model which always predict the uniform distribution. </a:t>
            </a:r>
            <a:endParaRPr lang="en-US" dirty="0" smtClean="0"/>
          </a:p>
          <a:p>
            <a:r>
              <a:rPr lang="en-US" dirty="0" smtClean="0"/>
              <a:t>BL-popularity : A </a:t>
            </a:r>
            <a:r>
              <a:rPr lang="en-US" dirty="0"/>
              <a:t>baseline model which predicts the probability of the other labels except the most popular label as 0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7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NTCIR-14 STC ND</a:t>
            </a:r>
            <a:r>
              <a:rPr lang="zh-TW" altLang="en-US" dirty="0"/>
              <a:t> </a:t>
            </a:r>
            <a:r>
              <a:rPr lang="en-US" altLang="zh-TW" dirty="0" smtClean="0"/>
              <a:t>IV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3 methods 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SLSTC Run-2</a:t>
            </a:r>
            <a:r>
              <a:rPr lang="en-US" dirty="0"/>
              <a:t>: </a:t>
            </a:r>
            <a:r>
              <a:rPr lang="en-US" dirty="0" smtClean="0"/>
              <a:t>Bi-LSTM </a:t>
            </a:r>
            <a:r>
              <a:rPr lang="en-US" dirty="0"/>
              <a:t>Baseline with BERT </a:t>
            </a:r>
            <a:r>
              <a:rPr lang="en-US" dirty="0" smtClean="0"/>
              <a:t>Embedding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BL-</a:t>
            </a:r>
            <a:r>
              <a:rPr lang="en-US" dirty="0" err="1" smtClean="0"/>
              <a:t>lstm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WUST Run-0 : I</a:t>
            </a:r>
            <a:r>
              <a:rPr lang="en-US" dirty="0" smtClean="0"/>
              <a:t>nserting </a:t>
            </a:r>
            <a:r>
              <a:rPr lang="en-US" dirty="0"/>
              <a:t>an extra attention layer into the LSTM </a:t>
            </a:r>
            <a:r>
              <a:rPr lang="en-US" dirty="0" smtClean="0"/>
              <a:t>BL before </a:t>
            </a:r>
            <a:r>
              <a:rPr lang="en-US" dirty="0"/>
              <a:t>the output layer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638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299</TotalTime>
  <Words>406</Words>
  <Application>Microsoft Office PowerPoint</Application>
  <PresentationFormat>寬螢幕</PresentationFormat>
  <Paragraphs>131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Yuanti SC</vt:lpstr>
      <vt:lpstr>微軟正黑體</vt:lpstr>
      <vt:lpstr>Arial</vt:lpstr>
      <vt:lpstr>Calibri</vt:lpstr>
      <vt:lpstr>Gill Sans MT</vt:lpstr>
      <vt:lpstr>Parcel</vt:lpstr>
      <vt:lpstr>Team presentation-6 NTCIR-15  Dialogue Evaluation Task</vt:lpstr>
      <vt:lpstr>Summary</vt:lpstr>
      <vt:lpstr>Outlines</vt:lpstr>
      <vt:lpstr>Evaluation process I</vt:lpstr>
      <vt:lpstr>Evaluation process II</vt:lpstr>
      <vt:lpstr>NTCIR-14 STC ND I</vt:lpstr>
      <vt:lpstr>NTCIR-14 STC ND II </vt:lpstr>
      <vt:lpstr>NTCIR-14 STC ND III</vt:lpstr>
      <vt:lpstr>NTCIR-14 STC ND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presentation-6 NTCIR-15  Dialogue Evaluation Task</dc:title>
  <dc:creator>Weber Huang</dc:creator>
  <cp:lastModifiedBy>Weber Huang</cp:lastModifiedBy>
  <cp:revision>17</cp:revision>
  <dcterms:created xsi:type="dcterms:W3CDTF">2020-06-11T06:45:24Z</dcterms:created>
  <dcterms:modified xsi:type="dcterms:W3CDTF">2020-06-11T11:44:53Z</dcterms:modified>
</cp:coreProperties>
</file>