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Julien" initials="SJ" lastIdx="1" clrIdx="0">
    <p:extLst>
      <p:ext uri="{19B8F6BF-5375-455C-9EA6-DF929625EA0E}">
        <p15:presenceInfo xmlns:p15="http://schemas.microsoft.com/office/powerpoint/2012/main" userId="8e8592ef2ad11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B92-0AC5-4CEE-8503-63CB4695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5628-3447-4D8B-B115-F27386A4C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1912-8F6B-4DA1-B202-B93B8D2B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FB2D-30C9-494E-9600-A01CA7A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B03E-73C1-45F1-85B3-2C4558E8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6684-E212-4D55-9B46-6905085E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43B3D-A091-401F-8644-C38AE8D2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B231-69DA-4701-ACA9-37DA3094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0FC8-9ECB-4C75-8C10-62C8A19E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050A-9A16-4B0D-90BB-52CA53BE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4F541-EB83-40C6-B206-70076598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6B6BA-9747-4240-9D0F-73B7191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EC22A-CA40-4F1A-9154-A5578C93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5A72-99E7-4809-82E3-C350ADC9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A145-FCA9-4E67-BA2F-09A1F849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27F6-4F2E-4FA2-B15F-1CB9138D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1145-0E46-43C8-B29A-7C84C9CF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DFC8-7055-4059-BDEC-6C940BE7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807-E7EC-4C0E-8BD3-E47BF310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5AE8-D99B-43D4-AD10-726401FD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0306-BD39-44FA-9F1C-F69A6215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F444-E9B0-4FE7-BA82-7A1092EB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5756-795C-44A2-86A2-E1D39B78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8C19-3FC3-4D12-B503-D04AB43A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7BD1-C261-4652-A48C-BA929A92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3765-5EA0-48F2-9CDB-C62AAA7E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2D16-177A-4EFB-8E39-7026DAD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7E039-5DCD-4A33-B50E-D4EAA4F9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97C1-1DD8-4D1C-97BF-F8F5C42E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4722-FF62-4772-9C53-DBD2F319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D8F28-07F7-4400-A3B3-2751BDA8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66E6-8066-4D22-9D46-383B5F41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C6DB-E4A8-4AF9-ADD7-ED30713C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47EE3-9E23-4BEF-A635-5BD3DD5E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8EFC4-45CC-4237-A133-37C46F98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DF8B4-AE23-419C-8976-62D2DFE29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0A9B5-482E-4305-BED1-74D2F1E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BAE14-1460-4A70-B6F9-C362E42A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A7FA4-5402-42C5-B917-635A0F27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4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0AB7-2CC3-45A9-982E-C013512E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8A22B-0B60-49A8-9EFF-F18426C9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89A3-0B3F-4E8D-8525-F26B58E6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0AB73-B54F-4B84-B62B-D7C6D3D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7F4A6-3B39-41E8-B945-A9C8330D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1C32-EAAE-431C-B563-D3EBCBAA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F01A-B869-4C39-AC16-BCB0BED5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D2DA-DC1C-45F2-A26C-D93C87CC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D829-8C4E-4070-A166-0CF082D4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79580-838D-45D3-8132-76F2D148E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0751-3A38-493F-BDA1-B4BA9EFD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C9A41-E502-4CAD-BEB5-ED664CC9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1B53-5D34-4729-A8EE-E0815EBF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14F2-FC61-4E2C-890F-67049C8A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CF7C1-4890-46EA-A77B-18CFA9C79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ECC6-EB7A-47AD-A662-C9E95D52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4A1E2-F511-4059-975E-BC2EE00F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B52C-2F86-48C4-9A5F-05D8974C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3C9F-389E-4119-8A6C-C1E3291B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73C1F-644F-4EB9-A7EA-CF974533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2B9D-00F4-47E8-9918-F808784C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EEB6-E810-49D3-AD3F-D3A6B8EC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3151-9FA9-4141-B9D5-48642B0BD2F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FB37-A3C4-40FF-9226-D28B1B334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45AB-931B-484B-A443-22BA94F0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F88F-A41B-4874-B72C-A8E5814B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xnav.nlm.nih.gov/REST/interaction/interaction.json?rxcui=88014&amp;sources=ONCHigh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rximage.nlm.nih.gov/api/rximage/1/rxnav?&amp;resolution=600&amp;imprint=dp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rxnav.nlm.nih.gov/REST/rxclass/class/byRxcui.json?rxcui=7052&amp;relaSource=NDFRT&amp;relas=may_trea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0CC-F5EA-4FEA-9B62-418EF1E1D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Meds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8EBBC-BE66-4276-9AB1-0EABC8F43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work-flow</a:t>
            </a:r>
          </a:p>
        </p:txBody>
      </p:sp>
    </p:spTree>
    <p:extLst>
      <p:ext uri="{BB962C8B-B14F-4D97-AF65-F5344CB8AC3E}">
        <p14:creationId xmlns:p14="http://schemas.microsoft.com/office/powerpoint/2010/main" val="130414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ADA02-AC03-4441-B01F-0F762667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6" y="1556411"/>
            <a:ext cx="1706715" cy="301684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F338A72-8EB1-47AA-9D42-581EEA6ECEEC}"/>
              </a:ext>
            </a:extLst>
          </p:cNvPr>
          <p:cNvSpPr/>
          <p:nvPr/>
        </p:nvSpPr>
        <p:spPr>
          <a:xfrm>
            <a:off x="2210305" y="3429000"/>
            <a:ext cx="1332238" cy="1862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E4C07-027C-4459-82BB-95EED884750F}"/>
              </a:ext>
            </a:extLst>
          </p:cNvPr>
          <p:cNvSpPr/>
          <p:nvPr/>
        </p:nvSpPr>
        <p:spPr>
          <a:xfrm>
            <a:off x="3742379" y="1556412"/>
            <a:ext cx="1706713" cy="223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BFD65F-32FF-496C-BFBF-ECDCADE66BC0}"/>
              </a:ext>
            </a:extLst>
          </p:cNvPr>
          <p:cNvSpPr/>
          <p:nvPr/>
        </p:nvSpPr>
        <p:spPr>
          <a:xfrm>
            <a:off x="3742379" y="1780356"/>
            <a:ext cx="1706713" cy="223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Inscription: </a:t>
            </a:r>
            <a:r>
              <a:rPr lang="en-US" sz="1200" dirty="0" err="1">
                <a:solidFill>
                  <a:schemeClr val="tx1"/>
                </a:solidFill>
              </a:rPr>
              <a:t>dp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2392A-926D-4098-B087-8781A4577FF7}"/>
              </a:ext>
            </a:extLst>
          </p:cNvPr>
          <p:cNvSpPr/>
          <p:nvPr/>
        </p:nvSpPr>
        <p:spPr>
          <a:xfrm>
            <a:off x="3742378" y="2004300"/>
            <a:ext cx="1706714" cy="223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Shape spinner \/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7D84B-DB23-4867-BCB5-60673A06AB3E}"/>
              </a:ext>
            </a:extLst>
          </p:cNvPr>
          <p:cNvSpPr/>
          <p:nvPr/>
        </p:nvSpPr>
        <p:spPr>
          <a:xfrm>
            <a:off x="3742378" y="2228244"/>
            <a:ext cx="1706714" cy="223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Color spinner \/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086D03-5244-4E77-BFEC-B3D423A8990B}"/>
              </a:ext>
            </a:extLst>
          </p:cNvPr>
          <p:cNvSpPr/>
          <p:nvPr/>
        </p:nvSpPr>
        <p:spPr>
          <a:xfrm>
            <a:off x="5449092" y="2583026"/>
            <a:ext cx="929806" cy="22394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033305-07C6-4159-9218-EAD9D877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365" y="1556410"/>
            <a:ext cx="1646733" cy="14520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6742B0-01A4-48E1-9CAC-BA52CDA34261}"/>
              </a:ext>
            </a:extLst>
          </p:cNvPr>
          <p:cNvSpPr txBox="1"/>
          <p:nvPr/>
        </p:nvSpPr>
        <p:spPr>
          <a:xfrm>
            <a:off x="6528365" y="3008426"/>
            <a:ext cx="1646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Uses</a:t>
            </a:r>
            <a:r>
              <a:rPr lang="en-US" sz="800" dirty="0"/>
              <a:t>: </a:t>
            </a:r>
            <a:r>
              <a:rPr lang="en-US" sz="800" b="1" dirty="0"/>
              <a:t>Sedative</a:t>
            </a:r>
            <a:endParaRPr lang="en-US" sz="800" dirty="0"/>
          </a:p>
          <a:p>
            <a:r>
              <a:rPr lang="en-US" sz="800" u="sng" dirty="0"/>
              <a:t>Breastfeeding</a:t>
            </a:r>
            <a:r>
              <a:rPr lang="en-US" sz="800" dirty="0"/>
              <a:t>: not </a:t>
            </a:r>
            <a:r>
              <a:rPr lang="en-US" sz="800" b="1" dirty="0"/>
              <a:t>advised</a:t>
            </a:r>
          </a:p>
          <a:p>
            <a:r>
              <a:rPr lang="en-US" sz="800" u="sng" dirty="0"/>
              <a:t>Active ingredient</a:t>
            </a:r>
            <a:r>
              <a:rPr lang="en-US" sz="800" dirty="0"/>
              <a:t>: </a:t>
            </a:r>
            <a:r>
              <a:rPr lang="en-US" sz="800" b="1" dirty="0"/>
              <a:t>Hydrochloric</a:t>
            </a:r>
            <a:r>
              <a:rPr lang="en-US" sz="800" dirty="0"/>
              <a:t> </a:t>
            </a:r>
            <a:r>
              <a:rPr lang="en-US" sz="800" b="1" dirty="0"/>
              <a:t>acid</a:t>
            </a:r>
          </a:p>
          <a:p>
            <a:r>
              <a:rPr lang="en-US" sz="800" u="sng" dirty="0"/>
              <a:t>Prescription only</a:t>
            </a:r>
            <a:r>
              <a:rPr lang="en-US" sz="800" dirty="0"/>
              <a:t>: </a:t>
            </a:r>
            <a:r>
              <a:rPr lang="en-US" sz="800" b="1" dirty="0"/>
              <a:t>yes</a:t>
            </a:r>
          </a:p>
          <a:p>
            <a:r>
              <a:rPr lang="en-US" sz="800" u="sng" dirty="0"/>
              <a:t>Gender specific</a:t>
            </a:r>
            <a:r>
              <a:rPr lang="en-US" sz="800" dirty="0"/>
              <a:t>: </a:t>
            </a:r>
            <a:r>
              <a:rPr lang="en-US" sz="800" b="1" dirty="0"/>
              <a:t>female only</a:t>
            </a:r>
          </a:p>
          <a:p>
            <a:r>
              <a:rPr lang="en-US" sz="800" u="sng" dirty="0"/>
              <a:t>Narcotic</a:t>
            </a:r>
            <a:r>
              <a:rPr lang="en-US" sz="800" dirty="0"/>
              <a:t>: </a:t>
            </a:r>
            <a:r>
              <a:rPr lang="en-US" sz="800" b="1" dirty="0"/>
              <a:t>yes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B583D6-8AF6-4AE4-B40A-BEA7F937506E}"/>
              </a:ext>
            </a:extLst>
          </p:cNvPr>
          <p:cNvSpPr/>
          <p:nvPr/>
        </p:nvSpPr>
        <p:spPr>
          <a:xfrm>
            <a:off x="6600566" y="4002771"/>
            <a:ext cx="1502330" cy="22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Drug interactions (3)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86D5DE-5DD2-49AC-8B94-71B20C774627}"/>
              </a:ext>
            </a:extLst>
          </p:cNvPr>
          <p:cNvSpPr txBox="1"/>
          <p:nvPr/>
        </p:nvSpPr>
        <p:spPr>
          <a:xfrm>
            <a:off x="9341928" y="2670530"/>
            <a:ext cx="9458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Xanadu : </a:t>
            </a:r>
          </a:p>
          <a:p>
            <a:endParaRPr lang="en-US" sz="1050" dirty="0"/>
          </a:p>
          <a:p>
            <a:r>
              <a:rPr lang="en-US" sz="1050" dirty="0"/>
              <a:t>Birth control: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526E83-48DE-46DC-8D8B-BA30E6CA5CC2}"/>
              </a:ext>
            </a:extLst>
          </p:cNvPr>
          <p:cNvSpPr txBox="1"/>
          <p:nvPr/>
        </p:nvSpPr>
        <p:spPr>
          <a:xfrm>
            <a:off x="9571083" y="2321383"/>
            <a:ext cx="1248402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Drug    -  Symptom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254700-AF31-4705-9B25-89FB87737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976" y="1564324"/>
            <a:ext cx="1706715" cy="3843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79A9BE-E565-472D-85D6-9DCB21100CFE}"/>
              </a:ext>
            </a:extLst>
          </p:cNvPr>
          <p:cNvSpPr txBox="1"/>
          <p:nvPr/>
        </p:nvSpPr>
        <p:spPr>
          <a:xfrm>
            <a:off x="9389635" y="1976380"/>
            <a:ext cx="161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Drug interactions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C34B0-5D46-4097-9747-6E62A3C5031D}"/>
              </a:ext>
            </a:extLst>
          </p:cNvPr>
          <p:cNvSpPr txBox="1"/>
          <p:nvPr/>
        </p:nvSpPr>
        <p:spPr>
          <a:xfrm>
            <a:off x="10195284" y="2707022"/>
            <a:ext cx="853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Death</a:t>
            </a:r>
          </a:p>
          <a:p>
            <a:endParaRPr lang="en-US" sz="1000" dirty="0"/>
          </a:p>
          <a:p>
            <a:r>
              <a:rPr lang="en-US" sz="1000" dirty="0"/>
              <a:t>Balding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5A117B1-9E48-42D1-AE73-496F0DB7BC26}"/>
              </a:ext>
            </a:extLst>
          </p:cNvPr>
          <p:cNvSpPr/>
          <p:nvPr/>
        </p:nvSpPr>
        <p:spPr>
          <a:xfrm>
            <a:off x="8035820" y="4045160"/>
            <a:ext cx="1201262" cy="181669"/>
          </a:xfrm>
          <a:prstGeom prst="rightArrow">
            <a:avLst>
              <a:gd name="adj1" fmla="val 90000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747283-238F-4056-813C-408027D81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379" y="2452188"/>
            <a:ext cx="1706714" cy="8953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F50237-6FA4-4104-ACAF-F94D349C2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940" y="3347973"/>
            <a:ext cx="1679832" cy="7555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AF6011-E70C-47B7-AFEA-87494266C099}"/>
              </a:ext>
            </a:extLst>
          </p:cNvPr>
          <p:cNvSpPr txBox="1"/>
          <p:nvPr/>
        </p:nvSpPr>
        <p:spPr>
          <a:xfrm>
            <a:off x="744661" y="413696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Activity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EC3C9-8522-4DBE-B831-CDE0B1A5D0DF}"/>
              </a:ext>
            </a:extLst>
          </p:cNvPr>
          <p:cNvSpPr txBox="1"/>
          <p:nvPr/>
        </p:nvSpPr>
        <p:spPr>
          <a:xfrm>
            <a:off x="3640446" y="442550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Activity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07994-3301-4E73-9B65-8865B1A0D46B}"/>
              </a:ext>
            </a:extLst>
          </p:cNvPr>
          <p:cNvSpPr txBox="1"/>
          <p:nvPr/>
        </p:nvSpPr>
        <p:spPr>
          <a:xfrm>
            <a:off x="6414321" y="413696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RxInfo</a:t>
            </a:r>
            <a:r>
              <a:rPr lang="en-US" dirty="0"/>
              <a:t> Fragment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DB42-F427-4732-A46F-FD921AA4FCB7}"/>
              </a:ext>
            </a:extLst>
          </p:cNvPr>
          <p:cNvSpPr txBox="1"/>
          <p:nvPr/>
        </p:nvSpPr>
        <p:spPr>
          <a:xfrm>
            <a:off x="9189870" y="413696"/>
            <a:ext cx="21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Fragment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8C558EA-64ED-424E-BFE6-D99DABD6C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566" y="4261361"/>
            <a:ext cx="1511939" cy="2804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587FB73-AABE-42FC-B5BC-C5B558983A19}"/>
              </a:ext>
            </a:extLst>
          </p:cNvPr>
          <p:cNvSpPr txBox="1"/>
          <p:nvPr/>
        </p:nvSpPr>
        <p:spPr>
          <a:xfrm>
            <a:off x="3263369" y="5220127"/>
            <a:ext cx="2014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Api</a:t>
            </a:r>
            <a:r>
              <a:rPr lang="en-US" sz="1100" dirty="0"/>
              <a:t> request gets list of names and images based on search parameters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8BD05C-D388-4998-A70C-B567F9C5162A}"/>
              </a:ext>
            </a:extLst>
          </p:cNvPr>
          <p:cNvSpPr txBox="1"/>
          <p:nvPr/>
        </p:nvSpPr>
        <p:spPr>
          <a:xfrm>
            <a:off x="5855390" y="5278152"/>
            <a:ext cx="2464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Multiple </a:t>
            </a:r>
            <a:r>
              <a:rPr lang="en-US" sz="1100" dirty="0" err="1"/>
              <a:t>Api</a:t>
            </a:r>
            <a:r>
              <a:rPr lang="en-US" sz="1100" dirty="0"/>
              <a:t> calls get all required fields and count of interactions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4DBD63-1037-4BD3-8D60-288A452BCD7E}"/>
              </a:ext>
            </a:extLst>
          </p:cNvPr>
          <p:cNvSpPr txBox="1"/>
          <p:nvPr/>
        </p:nvSpPr>
        <p:spPr>
          <a:xfrm>
            <a:off x="8701940" y="5408654"/>
            <a:ext cx="2552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Api</a:t>
            </a:r>
            <a:r>
              <a:rPr lang="en-US" sz="1100" dirty="0"/>
              <a:t> call to </a:t>
            </a:r>
            <a:r>
              <a:rPr lang="en-US" sz="1100" dirty="0" err="1"/>
              <a:t>RxNav</a:t>
            </a:r>
            <a:r>
              <a:rPr lang="en-US" sz="1100" dirty="0"/>
              <a:t> using </a:t>
            </a:r>
            <a:r>
              <a:rPr lang="en-US" sz="1100" dirty="0" err="1"/>
              <a:t>rxcui</a:t>
            </a:r>
            <a:r>
              <a:rPr lang="en-US" sz="1100" dirty="0"/>
              <a:t> as parameter</a:t>
            </a:r>
          </a:p>
          <a:p>
            <a:endParaRPr lang="en-US" sz="11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1D9965E-7975-4F73-A83F-4C5F01A1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718" y="5982673"/>
            <a:ext cx="2552937" cy="405199"/>
          </a:xfrm>
          <a:prstGeom prst="rect">
            <a:avLst/>
          </a:prstGeom>
          <a:solidFill>
            <a:srgbClr val="D8D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4FBA"/>
                </a:solidFill>
                <a:effectLst/>
                <a:latin typeface="Arial Unicode MS"/>
                <a:hlinkClick r:id="rId8"/>
              </a:rPr>
              <a:t>https://rxnav.nlm.nih.gov/REST/interaction/interaction.json?rxcui=88014&amp;sources=ONCHigh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3B67B0BF-4320-4672-9747-4EA1CAB0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08" y="5812823"/>
            <a:ext cx="2508191" cy="820697"/>
          </a:xfrm>
          <a:prstGeom prst="rect">
            <a:avLst/>
          </a:prstGeom>
          <a:solidFill>
            <a:srgbClr val="D8D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4FBA"/>
                </a:solidFill>
                <a:latin typeface="Arial Unicode MS"/>
                <a:hlinkClick r:id="rId9"/>
              </a:rPr>
              <a:t>https://rxnav.nlm.nih.gov/REST/rxclass/class/byRxcui.json?rxcui=7052&amp;relaSource=NDFRT&amp;relas=may_treat</a:t>
            </a:r>
            <a:endParaRPr lang="en-US" sz="900" dirty="0">
              <a:solidFill>
                <a:srgbClr val="004FBA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A29F0E2F-023A-4F6E-9F9C-57FA755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601" y="5762010"/>
            <a:ext cx="2437339" cy="820697"/>
          </a:xfrm>
          <a:prstGeom prst="rect">
            <a:avLst/>
          </a:prstGeom>
          <a:solidFill>
            <a:srgbClr val="D8D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004FBA"/>
                </a:solidFill>
                <a:latin typeface="Arial Unicode MS"/>
                <a:hlinkClick r:id="rId10"/>
              </a:rPr>
              <a:t>https://rximage.nlm.nih.gov/api/rximage/1/rxnav?&amp;resolution=600&amp;imprint=dp&amp;rLimit=8 </a:t>
            </a:r>
            <a:endParaRPr lang="en-US" altLang="en-US" sz="900" dirty="0">
              <a:solidFill>
                <a:srgbClr val="004FBA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4FBA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3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ADA02-AC03-4441-B01F-0F762667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6" y="1556411"/>
            <a:ext cx="1706715" cy="301684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F338A72-8EB1-47AA-9D42-581EEA6ECEEC}"/>
              </a:ext>
            </a:extLst>
          </p:cNvPr>
          <p:cNvSpPr/>
          <p:nvPr/>
        </p:nvSpPr>
        <p:spPr>
          <a:xfrm>
            <a:off x="2246639" y="4021694"/>
            <a:ext cx="1332238" cy="1862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033305-07C6-4159-9218-EAD9D877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365" y="1556410"/>
            <a:ext cx="1646733" cy="14520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6742B0-01A4-48E1-9CAC-BA52CDA34261}"/>
              </a:ext>
            </a:extLst>
          </p:cNvPr>
          <p:cNvSpPr txBox="1"/>
          <p:nvPr/>
        </p:nvSpPr>
        <p:spPr>
          <a:xfrm>
            <a:off x="6528365" y="3008426"/>
            <a:ext cx="1646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Sedative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Breastfeeding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not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advised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ingredient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Hydrochloric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Prescription only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Gender specific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female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Narcotic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B583D6-8AF6-4AE4-B40A-BEA7F937506E}"/>
              </a:ext>
            </a:extLst>
          </p:cNvPr>
          <p:cNvSpPr/>
          <p:nvPr/>
        </p:nvSpPr>
        <p:spPr>
          <a:xfrm>
            <a:off x="6600566" y="4079744"/>
            <a:ext cx="1502330" cy="22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Drug interactions (3)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86D5DE-5DD2-49AC-8B94-71B20C774627}"/>
              </a:ext>
            </a:extLst>
          </p:cNvPr>
          <p:cNvSpPr txBox="1"/>
          <p:nvPr/>
        </p:nvSpPr>
        <p:spPr>
          <a:xfrm>
            <a:off x="9341928" y="2670530"/>
            <a:ext cx="9458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Xanadu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Birth control: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254700-AF31-4705-9B25-89FB87737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976" y="1564324"/>
            <a:ext cx="1706715" cy="3843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F727D2-15E7-4C1F-9527-7F2D83DE7196}"/>
              </a:ext>
            </a:extLst>
          </p:cNvPr>
          <p:cNvSpPr/>
          <p:nvPr/>
        </p:nvSpPr>
        <p:spPr>
          <a:xfrm>
            <a:off x="3737940" y="1564324"/>
            <a:ext cx="1679832" cy="41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medicines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C9757D-9C68-4BA5-A681-318CACDDECDE}"/>
              </a:ext>
            </a:extLst>
          </p:cNvPr>
          <p:cNvSpPr/>
          <p:nvPr/>
        </p:nvSpPr>
        <p:spPr>
          <a:xfrm>
            <a:off x="5015511" y="4207905"/>
            <a:ext cx="295675" cy="26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83E77-8AEF-4417-8472-9E2822BE7F4F}"/>
              </a:ext>
            </a:extLst>
          </p:cNvPr>
          <p:cNvSpPr txBox="1"/>
          <p:nvPr/>
        </p:nvSpPr>
        <p:spPr>
          <a:xfrm>
            <a:off x="10287782" y="2677082"/>
            <a:ext cx="853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E35741-4BAA-4BD3-89D2-9736FA2CC459}"/>
              </a:ext>
            </a:extLst>
          </p:cNvPr>
          <p:cNvSpPr txBox="1"/>
          <p:nvPr/>
        </p:nvSpPr>
        <p:spPr>
          <a:xfrm>
            <a:off x="9571083" y="2321383"/>
            <a:ext cx="1248402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Drug    -  Symptom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72EE07-E4E0-4A01-9B5E-BB19C11A5A8C}"/>
              </a:ext>
            </a:extLst>
          </p:cNvPr>
          <p:cNvSpPr txBox="1"/>
          <p:nvPr/>
        </p:nvSpPr>
        <p:spPr>
          <a:xfrm>
            <a:off x="9389635" y="1976380"/>
            <a:ext cx="161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Drug interactions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836439-3CC1-47A8-87CD-DA0BC5CCE08E}"/>
              </a:ext>
            </a:extLst>
          </p:cNvPr>
          <p:cNvSpPr txBox="1"/>
          <p:nvPr/>
        </p:nvSpPr>
        <p:spPr>
          <a:xfrm>
            <a:off x="3444057" y="374407"/>
            <a:ext cx="217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 Cabinet Activity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4A0207-E25E-4D3B-B1AC-068EA5E059B6}"/>
              </a:ext>
            </a:extLst>
          </p:cNvPr>
          <p:cNvSpPr txBox="1"/>
          <p:nvPr/>
        </p:nvSpPr>
        <p:spPr>
          <a:xfrm>
            <a:off x="6414321" y="413696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RxInfo</a:t>
            </a:r>
            <a:r>
              <a:rPr lang="en-US" dirty="0"/>
              <a:t> Fragment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84612-8E3C-438A-AD3E-44FC7AEF8969}"/>
              </a:ext>
            </a:extLst>
          </p:cNvPr>
          <p:cNvSpPr txBox="1"/>
          <p:nvPr/>
        </p:nvSpPr>
        <p:spPr>
          <a:xfrm>
            <a:off x="9189870" y="413696"/>
            <a:ext cx="21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Fragment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1C4A7E-9193-4309-8056-F33A5438D3DF}"/>
              </a:ext>
            </a:extLst>
          </p:cNvPr>
          <p:cNvSpPr txBox="1"/>
          <p:nvPr/>
        </p:nvSpPr>
        <p:spPr>
          <a:xfrm>
            <a:off x="744661" y="413696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Activity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0366A0-D797-4580-993E-4FC27724D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636" y="1976023"/>
            <a:ext cx="1646733" cy="210372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086D03-5244-4E77-BFEC-B3D423A8990B}"/>
              </a:ext>
            </a:extLst>
          </p:cNvPr>
          <p:cNvSpPr/>
          <p:nvPr/>
        </p:nvSpPr>
        <p:spPr>
          <a:xfrm>
            <a:off x="4699066" y="2583026"/>
            <a:ext cx="1679832" cy="41205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6F6E10-1C77-4452-B1DC-3515D57A4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231" y="1564324"/>
            <a:ext cx="1689435" cy="3016849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35A117B1-9E48-42D1-AE73-496F0DB7BC26}"/>
              </a:ext>
            </a:extLst>
          </p:cNvPr>
          <p:cNvSpPr/>
          <p:nvPr/>
        </p:nvSpPr>
        <p:spPr>
          <a:xfrm>
            <a:off x="8167231" y="4047795"/>
            <a:ext cx="1005236" cy="2240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A8EE-4AEC-4113-9D0C-0557AE7B234D}"/>
              </a:ext>
            </a:extLst>
          </p:cNvPr>
          <p:cNvSpPr txBox="1"/>
          <p:nvPr/>
        </p:nvSpPr>
        <p:spPr>
          <a:xfrm>
            <a:off x="2689391" y="5428532"/>
            <a:ext cx="209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</a:t>
            </a:r>
            <a:r>
              <a:rPr lang="en-US" sz="1200" dirty="0" err="1"/>
              <a:t>sql</a:t>
            </a:r>
            <a:r>
              <a:rPr lang="en-US" sz="1200" dirty="0"/>
              <a:t>-lite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EA0C2-087D-4C88-BBAF-7F9B54F4EDCF}"/>
              </a:ext>
            </a:extLst>
          </p:cNvPr>
          <p:cNvSpPr txBox="1"/>
          <p:nvPr/>
        </p:nvSpPr>
        <p:spPr>
          <a:xfrm>
            <a:off x="5417772" y="5494238"/>
            <a:ext cx="209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</a:t>
            </a:r>
            <a:r>
              <a:rPr lang="en-US" sz="1200" dirty="0" err="1"/>
              <a:t>rxcui</a:t>
            </a:r>
            <a:r>
              <a:rPr lang="en-US" sz="1200" dirty="0"/>
              <a:t> or name to get info from API</a:t>
            </a:r>
          </a:p>
        </p:txBody>
      </p:sp>
    </p:spTree>
    <p:extLst>
      <p:ext uri="{BB962C8B-B14F-4D97-AF65-F5344CB8AC3E}">
        <p14:creationId xmlns:p14="http://schemas.microsoft.com/office/powerpoint/2010/main" val="26407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ADA02-AC03-4441-B01F-0F762667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6" y="1556411"/>
            <a:ext cx="1706715" cy="301684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F338A72-8EB1-47AA-9D42-581EEA6ECEEC}"/>
              </a:ext>
            </a:extLst>
          </p:cNvPr>
          <p:cNvSpPr/>
          <p:nvPr/>
        </p:nvSpPr>
        <p:spPr>
          <a:xfrm>
            <a:off x="2246639" y="4021694"/>
            <a:ext cx="1332238" cy="1862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086D03-5244-4E77-BFEC-B3D423A8990B}"/>
              </a:ext>
            </a:extLst>
          </p:cNvPr>
          <p:cNvSpPr/>
          <p:nvPr/>
        </p:nvSpPr>
        <p:spPr>
          <a:xfrm>
            <a:off x="5432077" y="2083915"/>
            <a:ext cx="1051286" cy="22394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254700-AF31-4705-9B25-89FB87737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976" y="1564324"/>
            <a:ext cx="1706715" cy="38431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35A117B1-9E48-42D1-AE73-496F0DB7BC26}"/>
              </a:ext>
            </a:extLst>
          </p:cNvPr>
          <p:cNvSpPr/>
          <p:nvPr/>
        </p:nvSpPr>
        <p:spPr>
          <a:xfrm>
            <a:off x="8207730" y="2616187"/>
            <a:ext cx="1005236" cy="18166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747283-238F-4056-813C-408027D8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378" y="1976380"/>
            <a:ext cx="1357338" cy="7120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F50237-6FA4-4104-ACAF-F94D349C2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88" y="2723960"/>
            <a:ext cx="1391828" cy="6259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F727D2-15E7-4C1F-9527-7F2D83DE7196}"/>
              </a:ext>
            </a:extLst>
          </p:cNvPr>
          <p:cNvSpPr/>
          <p:nvPr/>
        </p:nvSpPr>
        <p:spPr>
          <a:xfrm>
            <a:off x="3737940" y="1564324"/>
            <a:ext cx="1679832" cy="41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medicines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C9757D-9C68-4BA5-A681-318CACDDECDE}"/>
              </a:ext>
            </a:extLst>
          </p:cNvPr>
          <p:cNvSpPr/>
          <p:nvPr/>
        </p:nvSpPr>
        <p:spPr>
          <a:xfrm>
            <a:off x="5015511" y="4207905"/>
            <a:ext cx="295675" cy="26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A1911-6C44-46AA-915F-96473E6CD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193" y="1556411"/>
            <a:ext cx="1716455" cy="2961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E8E04-34AC-49E8-A1F2-C48D1AB45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6144" y="1948639"/>
            <a:ext cx="1651158" cy="259688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28F4193-81CE-4561-B266-8E3AFFBFE7FA}"/>
              </a:ext>
            </a:extLst>
          </p:cNvPr>
          <p:cNvSpPr/>
          <p:nvPr/>
        </p:nvSpPr>
        <p:spPr>
          <a:xfrm>
            <a:off x="9460168" y="4207905"/>
            <a:ext cx="1502330" cy="22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Save to my Meds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F2F2D8-4B04-4FEF-B967-7E904886AF1E}"/>
              </a:ext>
            </a:extLst>
          </p:cNvPr>
          <p:cNvCxnSpPr>
            <a:cxnSpLocks/>
          </p:cNvCxnSpPr>
          <p:nvPr/>
        </p:nvCxnSpPr>
        <p:spPr>
          <a:xfrm rot="5400000" flipH="1">
            <a:off x="6704977" y="1046035"/>
            <a:ext cx="1195570" cy="5797921"/>
          </a:xfrm>
          <a:prstGeom prst="bentConnector3">
            <a:avLst>
              <a:gd name="adj1" fmla="val -19121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1246DDC-A820-4A75-97F0-6150F5C96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6666" y="1968299"/>
            <a:ext cx="303609" cy="2814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86239B-8CB9-4837-BD51-31A1C3E6A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774" y="2356426"/>
            <a:ext cx="303609" cy="28145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1016E60-5614-4DCC-9CE5-99BD2FB5D4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6668" y="2693607"/>
            <a:ext cx="303609" cy="2814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AE38AE-5954-477D-ACBB-17600DB4F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774" y="3059030"/>
            <a:ext cx="303609" cy="281457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FEAF31E3-5671-4317-A251-334D3F15324F}"/>
              </a:ext>
            </a:extLst>
          </p:cNvPr>
          <p:cNvSpPr/>
          <p:nvPr/>
        </p:nvSpPr>
        <p:spPr>
          <a:xfrm>
            <a:off x="5349207" y="4228701"/>
            <a:ext cx="1051286" cy="22394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D3B85-CA95-4BB0-9B48-3EC1CEBED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9884443" y="5787742"/>
            <a:ext cx="326890" cy="3181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4583B2-BFB4-4690-87A7-2413773F4B84}"/>
              </a:ext>
            </a:extLst>
          </p:cNvPr>
          <p:cNvSpPr txBox="1"/>
          <p:nvPr/>
        </p:nvSpPr>
        <p:spPr>
          <a:xfrm>
            <a:off x="8863430" y="5177051"/>
            <a:ext cx="244884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If it is in meds, don’t show save, show delete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1DDF0-F69F-4855-A7BB-005121D292F3}"/>
              </a:ext>
            </a:extLst>
          </p:cNvPr>
          <p:cNvSpPr txBox="1"/>
          <p:nvPr/>
        </p:nvSpPr>
        <p:spPr>
          <a:xfrm>
            <a:off x="744661" y="413696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Activity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FBF3E-2AE2-46E9-A595-4CFAD3DE656D}"/>
              </a:ext>
            </a:extLst>
          </p:cNvPr>
          <p:cNvSpPr txBox="1"/>
          <p:nvPr/>
        </p:nvSpPr>
        <p:spPr>
          <a:xfrm>
            <a:off x="3444057" y="374407"/>
            <a:ext cx="217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 Cabinet Activity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E33BBF-3613-4248-A6A2-57E7FDD357F8}"/>
              </a:ext>
            </a:extLst>
          </p:cNvPr>
          <p:cNvSpPr txBox="1"/>
          <p:nvPr/>
        </p:nvSpPr>
        <p:spPr>
          <a:xfrm>
            <a:off x="6483363" y="374407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Activity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4BC061-0D21-4C91-BB66-811D9FC781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6144" y="1551959"/>
            <a:ext cx="1688547" cy="301526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4370CE-6099-4DF9-B07F-9CD8A9F30F0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087854" y="4443473"/>
            <a:ext cx="834490" cy="733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8E559D-3130-4BD6-9076-05CF48C9D61D}"/>
              </a:ext>
            </a:extLst>
          </p:cNvPr>
          <p:cNvSpPr txBox="1"/>
          <p:nvPr/>
        </p:nvSpPr>
        <p:spPr>
          <a:xfrm>
            <a:off x="9212966" y="374407"/>
            <a:ext cx="18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RxInfo</a:t>
            </a:r>
            <a:r>
              <a:rPr lang="en-US" dirty="0"/>
              <a:t> Fragment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650CF-5E39-41FE-BD8D-4883AE7B0252}"/>
              </a:ext>
            </a:extLst>
          </p:cNvPr>
          <p:cNvSpPr txBox="1"/>
          <p:nvPr/>
        </p:nvSpPr>
        <p:spPr>
          <a:xfrm>
            <a:off x="4248950" y="5409744"/>
            <a:ext cx="23434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Store info in </a:t>
            </a:r>
            <a:r>
              <a:rPr lang="en-US" dirty="0" err="1"/>
              <a:t>sql</a:t>
            </a:r>
            <a:r>
              <a:rPr lang="en-US" dirty="0"/>
              <a:t>-lite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AA331E-55DC-47F0-ADB7-0ED5CE765E00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5349207" y="4886524"/>
            <a:ext cx="71489" cy="5232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281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Smart Meds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Julien</dc:creator>
  <cp:lastModifiedBy>Steven Julien</cp:lastModifiedBy>
  <cp:revision>16</cp:revision>
  <dcterms:created xsi:type="dcterms:W3CDTF">2018-02-02T23:14:17Z</dcterms:created>
  <dcterms:modified xsi:type="dcterms:W3CDTF">2018-02-03T03:05:34Z</dcterms:modified>
</cp:coreProperties>
</file>