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3" r:id="rId6"/>
    <p:sldId id="301" r:id="rId7"/>
    <p:sldId id="277" r:id="rId8"/>
    <p:sldId id="302" r:id="rId9"/>
    <p:sldId id="303" r:id="rId10"/>
    <p:sldId id="304" r:id="rId11"/>
    <p:sldId id="282" r:id="rId12"/>
    <p:sldId id="265" r:id="rId13"/>
    <p:sldId id="270" r:id="rId14"/>
    <p:sldId id="281" r:id="rId1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Overpass Mono" panose="020B0604020202020204" charset="0"/>
      <p:regular r:id="rId21"/>
      <p:bold r:id="rId22"/>
    </p:embeddedFont>
    <p:embeddedFont>
      <p:font typeface="Barlow" panose="020B0604020202020204" charset="0"/>
      <p:regular r:id="rId23"/>
      <p:bold r:id="rId24"/>
      <p:italic r:id="rId25"/>
      <p:boldItalic r:id="rId26"/>
    </p:embeddedFont>
    <p:embeddedFont>
      <p:font typeface="Anaheim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5B4301-56F3-4B65-81F4-F4D00CF885D3}">
  <a:tblStyle styleId="{BB5B4301-56F3-4B65-81F4-F4D00CF88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55978-C4F9-403B-BA49-9021CFD915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>
        <p:scale>
          <a:sx n="100" d="100"/>
          <a:sy n="100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dec9ae1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dec9ae1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99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66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75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7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9" r:id="rId7"/>
    <p:sldLayoutId id="2147483661" r:id="rId8"/>
    <p:sldLayoutId id="2147483662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Grammaire" TargetMode="External"/><Relationship Id="rId3" Type="http://schemas.openxmlformats.org/officeDocument/2006/relationships/hyperlink" Target="https://fr.wikipedia.org/wiki/Programmation_informatique" TargetMode="External"/><Relationship Id="rId7" Type="http://schemas.openxmlformats.org/officeDocument/2006/relationships/hyperlink" Target="https://fr.wikipedia.org/wiki/Vocabulai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Alphabet" TargetMode="External"/><Relationship Id="rId11" Type="http://schemas.openxmlformats.org/officeDocument/2006/relationships/hyperlink" Target="https://fr.wikipedia.org/wiki/Syntaxe" TargetMode="External"/><Relationship Id="rId5" Type="http://schemas.openxmlformats.org/officeDocument/2006/relationships/hyperlink" Target="https://fr.wikipedia.org/wiki/Programme_informatique" TargetMode="External"/><Relationship Id="rId10" Type="http://schemas.openxmlformats.org/officeDocument/2006/relationships/hyperlink" Target="https://fr.wikipedia.org/wiki/Environnement_(informatique)" TargetMode="External"/><Relationship Id="rId4" Type="http://schemas.openxmlformats.org/officeDocument/2006/relationships/hyperlink" Target="https://fr.wikipedia.org/wiki/Algorithme" TargetMode="External"/><Relationship Id="rId9" Type="http://schemas.openxmlformats.org/officeDocument/2006/relationships/hyperlink" Target="https://fr.wikipedia.org/wiki/Sens_(linguistique)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529389" y="1353093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PYTHON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</a:rPr>
              <a:t>Presenté par: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	</a:t>
            </a:r>
            <a:r>
              <a:rPr lang="en" dirty="0" smtClean="0">
                <a:solidFill>
                  <a:schemeClr val="dk2"/>
                </a:solidFill>
              </a:rPr>
              <a:t>Youssef Ouroui</a:t>
            </a:r>
            <a:endParaRPr sz="2100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53" y="77354"/>
            <a:ext cx="2132422" cy="1233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definition</a:t>
            </a:r>
            <a:endParaRPr dirty="0"/>
          </a:p>
        </p:txBody>
      </p:sp>
      <p:sp>
        <p:nvSpPr>
          <p:cNvPr id="926" name="Google Shape;926;p54"/>
          <p:cNvSpPr txBox="1"/>
          <p:nvPr/>
        </p:nvSpPr>
        <p:spPr>
          <a:xfrm>
            <a:off x="1733550" y="1181625"/>
            <a:ext cx="653415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fr-FR" sz="1600" dirty="0" smtClean="0">
                <a:solidFill>
                  <a:schemeClr val="bg1"/>
                </a:solidFill>
                <a:latin typeface="Overpass Mono" panose="020B0604020202020204" charset="0"/>
              </a:rPr>
              <a:t>	Python 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est un langage de programmation interprété, multi-paradigme et multiplateformes. Il favorise la programmation impérative structurée, fonctionnelle et orientée </a:t>
            </a:r>
            <a:r>
              <a:rPr lang="fr-FR" sz="1600" dirty="0" smtClean="0">
                <a:solidFill>
                  <a:schemeClr val="bg1"/>
                </a:solidFill>
                <a:latin typeface="Overpass Mono" panose="020B0604020202020204" charset="0"/>
              </a:rPr>
              <a:t>objet</a:t>
            </a:r>
            <a:r>
              <a:rPr lang="fr-FR" sz="2200" dirty="0" smtClean="0"/>
              <a:t>.</a:t>
            </a:r>
            <a:endParaRPr sz="22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3723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Usages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94158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Data Science </a:t>
            </a:r>
            <a:endParaRPr lang="fr-FR" sz="1600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marL="28575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chemeClr val="bg1"/>
                </a:solidFill>
                <a:latin typeface="Overpass Mono" panose="020B0604020202020204" charset="0"/>
              </a:rPr>
              <a:t>Machine 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Learning</a:t>
            </a:r>
          </a:p>
          <a:p>
            <a:pPr marL="28575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analyse 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de données et data 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visualisation</a:t>
            </a:r>
            <a:endParaRPr lang="fr-FR" sz="1600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marL="285750" lvl="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le 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Scripting 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et l’automatisation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.</a:t>
            </a:r>
          </a:p>
          <a:p>
            <a:pPr marL="285750" lvl="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Intelligence artificielle</a:t>
            </a:r>
          </a:p>
          <a:p>
            <a:pPr marL="285750" lvl="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sym typeface="Anaheim"/>
              </a:rPr>
              <a:t>Web </a:t>
            </a:r>
            <a:r>
              <a:rPr lang="fr-FR" sz="1600" dirty="0" smtClean="0">
                <a:solidFill>
                  <a:schemeClr val="bg1"/>
                </a:solidFill>
                <a:latin typeface="Overpass Mono" panose="020B0604020202020204" charset="0"/>
                <a:sym typeface="Anaheim"/>
              </a:rPr>
              <a:t>développement</a:t>
            </a:r>
            <a:endParaRPr lang="fr-FR" sz="1600" dirty="0">
              <a:solidFill>
                <a:schemeClr val="bg1"/>
              </a:solidFill>
              <a:latin typeface="Overpass Mono" panose="020B0604020202020204" charset="0"/>
              <a:sym typeface="Anaheim"/>
            </a:endParaRPr>
          </a:p>
          <a:p>
            <a:pPr marL="285750" lvl="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sym typeface="Anaheim"/>
              </a:rPr>
              <a:t>Sécurité informatique</a:t>
            </a:r>
          </a:p>
          <a:p>
            <a:pPr marL="285750" lvl="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sym typeface="Anaheim"/>
              </a:rPr>
              <a:t>Bio informatique</a:t>
            </a:r>
          </a:p>
          <a:p>
            <a:pPr marL="285750" lvl="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sym typeface="Anaheim"/>
              </a:rPr>
              <a:t>Game </a:t>
            </a:r>
            <a:r>
              <a:rPr lang="fr-FR" sz="1600" dirty="0" smtClean="0">
                <a:solidFill>
                  <a:schemeClr val="bg1"/>
                </a:solidFill>
                <a:latin typeface="Overpass Mono" panose="020B0604020202020204" charset="0"/>
                <a:sym typeface="Anaheim"/>
              </a:rPr>
              <a:t>développement</a:t>
            </a:r>
            <a:endParaRPr lang="fr-FR" sz="1600" dirty="0">
              <a:solidFill>
                <a:schemeClr val="bg1"/>
              </a:solidFill>
              <a:latin typeface="Overpass Mono" panose="020B0604020202020204" charset="0"/>
              <a:sym typeface="Anahei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5" y="1012200"/>
            <a:ext cx="1924439" cy="1285875"/>
          </a:xfrm>
          <a:prstGeom prst="rect">
            <a:avLst/>
          </a:prstGeom>
        </p:spPr>
      </p:pic>
      <p:grpSp>
        <p:nvGrpSpPr>
          <p:cNvPr id="5" name="Google Shape;483;p37"/>
          <p:cNvGrpSpPr/>
          <p:nvPr/>
        </p:nvGrpSpPr>
        <p:grpSpPr>
          <a:xfrm>
            <a:off x="5035429" y="2537692"/>
            <a:ext cx="858761" cy="774103"/>
            <a:chOff x="-2128678" y="-581024"/>
            <a:chExt cx="858761" cy="774103"/>
          </a:xfrm>
        </p:grpSpPr>
        <p:sp>
          <p:nvSpPr>
            <p:cNvPr id="6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78" y="2699999"/>
            <a:ext cx="2687238" cy="1449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3023700" y="1096625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$</a:t>
            </a:r>
            <a:r>
              <a:rPr lang="fr-FR" b="0" dirty="0" smtClean="0"/>
              <a:t>94,000</a:t>
            </a:r>
            <a:endParaRPr dirty="0"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1"/>
          </p:nvPr>
        </p:nvSpPr>
        <p:spPr>
          <a:xfrm>
            <a:off x="3023550" y="16349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ython developer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subTitle" idx="2"/>
          </p:nvPr>
        </p:nvSpPr>
        <p:spPr>
          <a:xfrm>
            <a:off x="3023550" y="2850438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</a:t>
            </a:r>
            <a:r>
              <a:rPr lang="en" dirty="0" smtClean="0"/>
              <a:t>achine learning</a:t>
            </a:r>
            <a:endParaRPr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3023700" y="2312127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algn="l"/>
            <a:r>
              <a:rPr lang="en" dirty="0"/>
              <a:t>$</a:t>
            </a:r>
            <a:r>
              <a:rPr lang="en" dirty="0" smtClean="0"/>
              <a:t>93,000</a:t>
            </a:r>
            <a:endParaRPr dirty="0"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3023550" y="4204818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</a:t>
            </a:r>
            <a:r>
              <a:rPr lang="en" dirty="0" smtClean="0"/>
              <a:t>ecurity engenner</a:t>
            </a: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3023700" y="3527628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$96,290</a:t>
            </a:r>
            <a:endParaRPr dirty="0"/>
          </a:p>
        </p:txBody>
      </p:sp>
      <p:sp>
        <p:nvSpPr>
          <p:cNvPr id="8" name="Google Shape;919;p53"/>
          <p:cNvSpPr txBox="1">
            <a:spLocks/>
          </p:cNvSpPr>
          <p:nvPr/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sz="3000" dirty="0" smtClean="0">
                <a:solidFill>
                  <a:schemeClr val="dk2"/>
                </a:solidFill>
              </a:rPr>
              <a:t>Salaires</a:t>
            </a:r>
            <a:r>
              <a:rPr lang="fr-FR" sz="2400" dirty="0" smtClean="0">
                <a:solidFill>
                  <a:schemeClr val="dk2"/>
                </a:solidFill>
              </a:rPr>
              <a:t>(moyen)/année</a:t>
            </a:r>
            <a:r>
              <a:rPr lang="fr-FR" dirty="0" smtClean="0"/>
              <a:t> Usa</a:t>
            </a:r>
            <a:endParaRPr lang="fr-FR" dirty="0"/>
          </a:p>
        </p:txBody>
      </p:sp>
      <p:grpSp>
        <p:nvGrpSpPr>
          <p:cNvPr id="9" name="Google Shape;5507;p64"/>
          <p:cNvGrpSpPr/>
          <p:nvPr/>
        </p:nvGrpSpPr>
        <p:grpSpPr>
          <a:xfrm rot="5400000">
            <a:off x="6893583" y="2720520"/>
            <a:ext cx="1262334" cy="2876550"/>
            <a:chOff x="2593102" y="2288778"/>
            <a:chExt cx="204663" cy="363007"/>
          </a:xfrm>
        </p:grpSpPr>
        <p:sp>
          <p:nvSpPr>
            <p:cNvPr id="10" name="Google Shape;5508;p64"/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09;p64"/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10;p64"/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11;p64"/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12;p64"/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13;p64"/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14;p64"/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15;p64"/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16;p64"/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6453635" y="3853276"/>
            <a:ext cx="2227707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Anaheim"/>
                <a:cs typeface="Anaheim"/>
                <a:sym typeface="Anaheim"/>
              </a:rPr>
              <a:t>Stackoverflow,com</a:t>
            </a:r>
            <a:endParaRPr lang="en-US" dirty="0">
              <a:solidFill>
                <a:schemeClr val="tx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66775" y="1343025"/>
            <a:ext cx="6848475" cy="228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/>
              <a:t>	Le </a:t>
            </a:r>
            <a:r>
              <a:rPr lang="fr-FR" dirty="0"/>
              <a:t>langage python est l'un des langages de programmation les plus accessibles disponibles car il a une syntaxe simplifiée et non compliquée, ce qui met davantage l'accent sur le langage naturel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170799" y="301170"/>
            <a:ext cx="667792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Merci</a:t>
            </a:r>
            <a:br>
              <a:rPr lang="en" dirty="0" smtClean="0"/>
            </a:br>
            <a:r>
              <a:rPr lang="en" dirty="0" smtClean="0"/>
              <a:t>pour votre attention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Youssef Ouroui</a:t>
            </a: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1250" y="3076575"/>
            <a:ext cx="4200525" cy="1038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Contenu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0" y="2162325"/>
            <a:ext cx="4677102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latin typeface="Overpass Mono"/>
                <a:ea typeface="Overpass Mono"/>
                <a:cs typeface="Overpass Mono"/>
                <a:sym typeface="Overpass Mono"/>
              </a:rPr>
              <a:t>Langage de programmation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740365" y="2255175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02</a:t>
            </a:r>
            <a:br>
              <a:rPr lang="en" dirty="0"/>
            </a:b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02251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418518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Conclusion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75" y="196337"/>
            <a:ext cx="2132422" cy="1233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 smtClean="0"/>
              <a:t>—</a:t>
            </a:r>
            <a:r>
              <a:rPr lang="fr-FR" i="1" dirty="0"/>
              <a:t>Martin </a:t>
            </a:r>
            <a:r>
              <a:rPr lang="fr-FR" i="1" dirty="0" smtClean="0"/>
              <a:t>Fowler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138854" y="2282105"/>
            <a:ext cx="5176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rgbClr val="222635"/>
                </a:solidFill>
                <a:latin typeface="Cambria" panose="02040503050406030204" pitchFamily="18" charset="0"/>
              </a:rPr>
              <a:t>Any fool can write code that a computer can understand. Good programmers write code that humans can understand.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98708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dirty="0" smtClean="0"/>
              <a:t>Langage </a:t>
            </a:r>
            <a:r>
              <a:rPr lang="en" dirty="0"/>
              <a:t>de programmation</a:t>
            </a:r>
            <a:br>
              <a:rPr lang="en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axes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48737" y="2058049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Definition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37036" y="209166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2997" y="340987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Histoire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23024" y="2116523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Evolution</a:t>
            </a: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90;p34"/>
          <p:cNvSpPr/>
          <p:nvPr/>
        </p:nvSpPr>
        <p:spPr>
          <a:xfrm>
            <a:off x="7833056" y="2216625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03;p34"/>
          <p:cNvSpPr/>
          <p:nvPr/>
        </p:nvSpPr>
        <p:spPr>
          <a:xfrm>
            <a:off x="8030927" y="1918950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04;p34"/>
          <p:cNvSpPr/>
          <p:nvPr/>
        </p:nvSpPr>
        <p:spPr>
          <a:xfrm>
            <a:off x="8346587" y="2216624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05;p34"/>
          <p:cNvSpPr/>
          <p:nvPr/>
        </p:nvSpPr>
        <p:spPr>
          <a:xfrm>
            <a:off x="8045678" y="2514350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06;p34"/>
          <p:cNvSpPr/>
          <p:nvPr/>
        </p:nvSpPr>
        <p:spPr>
          <a:xfrm rot="5400000">
            <a:off x="7115678" y="191980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416;p34"/>
          <p:cNvGrpSpPr/>
          <p:nvPr/>
        </p:nvGrpSpPr>
        <p:grpSpPr>
          <a:xfrm>
            <a:off x="7274294" y="2078623"/>
            <a:ext cx="456169" cy="455755"/>
            <a:chOff x="858739" y="828453"/>
            <a:chExt cx="456169" cy="455755"/>
          </a:xfrm>
        </p:grpSpPr>
        <p:sp>
          <p:nvSpPr>
            <p:cNvPr id="5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Definition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0" y="896451"/>
            <a:ext cx="6926318" cy="360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Overpass Mono" panose="020B0604020202020204" charset="0"/>
              </a:rPr>
              <a:t> Un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 langage de 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hlinkClick r:id="rId3" tooltip="Programmation informatique"/>
              </a:rPr>
              <a:t>programmation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 est une notation conventionnelle destinée à formuler des 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hlinkClick r:id="rId4" tooltip="Algorithme"/>
              </a:rPr>
              <a:t>algorithmes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 et produire des 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hlinkClick r:id="rId5" tooltip="Programme informatique"/>
              </a:rPr>
              <a:t>programmes informatiques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 qui les appliquent. D'une manière similaire à une langue naturelle, un langage de programmation est composé d'un 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hlinkClick r:id="rId6" tooltip="Alphabet"/>
              </a:rPr>
              <a:t>alphabet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, d'un 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hlinkClick r:id="rId7" tooltip="Vocabulaire"/>
              </a:rPr>
              <a:t>vocabulaire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, de règles de 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hlinkClick r:id="rId8" tooltip="Grammaire"/>
              </a:rPr>
              <a:t>grammaire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, de 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hlinkClick r:id="rId9" tooltip="Sens (linguistique)"/>
              </a:rPr>
              <a:t>significations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, mais aussi d'un 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hlinkClick r:id="rId10" tooltip="Environnement (informatique)"/>
              </a:rPr>
              <a:t>environnement de traduction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 censé rendre sa 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  <a:hlinkClick r:id="rId11" tooltip="Syntaxe"/>
              </a:rPr>
              <a:t>syntaxe</a:t>
            </a:r>
            <a:r>
              <a:rPr lang="fr-FR" sz="1600" dirty="0">
                <a:solidFill>
                  <a:schemeClr val="bg1"/>
                </a:solidFill>
                <a:latin typeface="Overpass Mono" panose="020B0604020202020204" charset="0"/>
              </a:rPr>
              <a:t> compréhensible par la machine</a:t>
            </a:r>
            <a:endParaRPr sz="1600" dirty="0">
              <a:solidFill>
                <a:schemeClr val="bg1"/>
              </a:solidFill>
              <a:latin typeface="Overpass Mono" panose="020B0604020202020204" charset="0"/>
              <a:ea typeface="Anaheim"/>
              <a:cs typeface="Anaheim"/>
              <a:sym typeface="Anaheim"/>
            </a:endParaRPr>
          </a:p>
        </p:txBody>
      </p:sp>
      <p:cxnSp>
        <p:nvCxnSpPr>
          <p:cNvPr id="3" name="Elbow Connector 2"/>
          <p:cNvCxnSpPr/>
          <p:nvPr/>
        </p:nvCxnSpPr>
        <p:spPr>
          <a:xfrm>
            <a:off x="1786759" y="1849821"/>
            <a:ext cx="5139558" cy="777563"/>
          </a:xfrm>
          <a:prstGeom prst="bentConnector3">
            <a:avLst>
              <a:gd name="adj1" fmla="val 9049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926317" y="872224"/>
            <a:ext cx="2003164" cy="3626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Overpass Mono" panose="020B0604020202020204" charset="0"/>
              </a:rPr>
              <a:t>une suite finie et non ambiguë d'instructions et d’opérations permettant de résoudre une classe de </a:t>
            </a:r>
            <a:r>
              <a:rPr lang="fr-FR" dirty="0" smtClean="0">
                <a:latin typeface="Overpass Mono" panose="020B0604020202020204" charset="0"/>
              </a:rPr>
              <a:t>problèmes.</a:t>
            </a:r>
            <a:endParaRPr lang="fr-FR" dirty="0"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1221002" y="2589275"/>
            <a:ext cx="9144000" cy="51208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smtClean="0"/>
              <a:t>1950                                   1972</a:t>
            </a:r>
            <a:endParaRPr lang="fr-FR" dirty="0"/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566890" y="1585773"/>
            <a:ext cx="2786159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fr-FR" sz="2000" b="1" dirty="0">
                <a:solidFill>
                  <a:schemeClr val="bg1"/>
                </a:solidFill>
                <a:latin typeface="Overpass Mono" panose="020B0604020202020204" charset="0"/>
              </a:rPr>
              <a:t>Dennis </a:t>
            </a:r>
            <a:r>
              <a:rPr lang="fr-FR" sz="2000" b="1" dirty="0">
                <a:solidFill>
                  <a:schemeClr val="bg1"/>
                </a:solidFill>
                <a:latin typeface="Overpass Mono" panose="020B0604020202020204" charset="0"/>
              </a:rPr>
              <a:t>Ritchie</a:t>
            </a:r>
            <a:endParaRPr sz="2000" b="1" dirty="0">
              <a:solidFill>
                <a:schemeClr val="bg1"/>
              </a:solidFill>
              <a:latin typeface="Overpass Mono" panose="020B0604020202020204" charset="0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Histoire</a:t>
            </a:r>
            <a:endParaRPr dirty="0"/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86737" y="2606809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1991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1994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" name="Google Shape;753;p48"/>
          <p:cNvSpPr txBox="1"/>
          <p:nvPr/>
        </p:nvSpPr>
        <p:spPr>
          <a:xfrm flipH="1">
            <a:off x="874583" y="3518580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FORTRAN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1" name="Google Shape;754;p48"/>
          <p:cNvSpPr txBox="1"/>
          <p:nvPr/>
        </p:nvSpPr>
        <p:spPr>
          <a:xfrm flipH="1">
            <a:off x="1047567" y="3949400"/>
            <a:ext cx="2076633" cy="61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2" name="Google Shape;754;p48"/>
          <p:cNvSpPr txBox="1"/>
          <p:nvPr/>
        </p:nvSpPr>
        <p:spPr>
          <a:xfrm flipH="1">
            <a:off x="1080808" y="3900130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fr-FR" sz="2000" b="1" dirty="0">
                <a:solidFill>
                  <a:schemeClr val="bg1"/>
                </a:solidFill>
                <a:latin typeface="Overpass Mono" panose="020B0604020202020204" charset="0"/>
              </a:rPr>
              <a:t>John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sz="2000" b="1" dirty="0">
                <a:solidFill>
                  <a:schemeClr val="bg1"/>
                </a:solidFill>
                <a:latin typeface="Overpass Mono" panose="020B0604020202020204" charset="0"/>
              </a:rPr>
              <a:t>Backup</a:t>
            </a:r>
            <a:endParaRPr sz="2000" b="1" dirty="0">
              <a:solidFill>
                <a:schemeClr val="bg1"/>
              </a:solidFill>
              <a:latin typeface="Overpass Mono" panose="020B0604020202020204" charset="0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Google Shape;759;p48"/>
          <p:cNvSpPr txBox="1"/>
          <p:nvPr/>
        </p:nvSpPr>
        <p:spPr>
          <a:xfrm flipH="1">
            <a:off x="2689505" y="1362791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C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6" name="Google Shape;754;p48"/>
          <p:cNvSpPr txBox="1"/>
          <p:nvPr/>
        </p:nvSpPr>
        <p:spPr>
          <a:xfrm flipH="1">
            <a:off x="6283837" y="1757374"/>
            <a:ext cx="2488688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fr-FR" sz="2000" b="1" dirty="0" err="1">
                <a:solidFill>
                  <a:schemeClr val="bg1"/>
                </a:solidFill>
                <a:latin typeface="Overpass Mono" panose="020B0604020202020204" charset="0"/>
              </a:rPr>
              <a:t>Rasmus</a:t>
            </a:r>
            <a:r>
              <a:rPr lang="fr-FR" b="1" dirty="0"/>
              <a:t> </a:t>
            </a:r>
            <a:r>
              <a:rPr lang="fr-FR" sz="2000" b="1" dirty="0" err="1">
                <a:solidFill>
                  <a:schemeClr val="bg1"/>
                </a:solidFill>
                <a:latin typeface="Overpass Mono" panose="020B0604020202020204" charset="0"/>
              </a:rPr>
              <a:t>Lerdorf</a:t>
            </a:r>
            <a:endParaRPr sz="2000" b="1" dirty="0">
              <a:solidFill>
                <a:schemeClr val="bg1"/>
              </a:solidFill>
              <a:latin typeface="Overpass Mono" panose="020B0604020202020204" charset="0"/>
              <a:sym typeface="Anaheim"/>
            </a:endParaRPr>
          </a:p>
        </p:txBody>
      </p:sp>
      <p:sp>
        <p:nvSpPr>
          <p:cNvPr id="27" name="Google Shape;753;p48"/>
          <p:cNvSpPr txBox="1"/>
          <p:nvPr/>
        </p:nvSpPr>
        <p:spPr>
          <a:xfrm flipH="1">
            <a:off x="6064384" y="1185188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PHP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8" name="Google Shape;754;p48"/>
          <p:cNvSpPr txBox="1"/>
          <p:nvPr/>
        </p:nvSpPr>
        <p:spPr>
          <a:xfrm flipH="1">
            <a:off x="4450489" y="3949400"/>
            <a:ext cx="2764636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fr-FR" sz="2000" b="1" dirty="0">
                <a:solidFill>
                  <a:schemeClr val="bg1"/>
                </a:solidFill>
                <a:latin typeface="Overpass Mono" panose="020B0604020202020204" charset="0"/>
              </a:rPr>
              <a:t>Guido</a:t>
            </a:r>
            <a:r>
              <a:rPr lang="fr-FR" b="1" dirty="0">
                <a:solidFill>
                  <a:schemeClr val="bg1"/>
                </a:solidFill>
                <a:latin typeface="Overpass Mono" panose="020B0604020202020204" charset="0"/>
              </a:rPr>
              <a:t> </a:t>
            </a:r>
            <a:r>
              <a:rPr lang="fr-FR" sz="2000" b="1" dirty="0">
                <a:solidFill>
                  <a:schemeClr val="bg1"/>
                </a:solidFill>
                <a:latin typeface="Overpass Mono" panose="020B0604020202020204" charset="0"/>
              </a:rPr>
              <a:t>van</a:t>
            </a:r>
            <a:r>
              <a:rPr lang="fr-FR" b="1" dirty="0">
                <a:solidFill>
                  <a:schemeClr val="bg1"/>
                </a:solidFill>
                <a:latin typeface="Overpass Mono" panose="020B0604020202020204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Overpass Mono" panose="020B0604020202020204" charset="0"/>
              </a:rPr>
              <a:t>Rossum</a:t>
            </a:r>
            <a:endParaRPr sz="2000" b="1" dirty="0">
              <a:solidFill>
                <a:schemeClr val="bg1"/>
              </a:solidFill>
              <a:latin typeface="Overpass Mono" panose="020B0604020202020204" charset="0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 Mono" panose="020B0604020202020204" charset="0"/>
              <a:ea typeface="Anaheim"/>
              <a:cs typeface="Anaheim"/>
              <a:sym typeface="Anaheim"/>
            </a:endParaRPr>
          </a:p>
        </p:txBody>
      </p:sp>
      <p:sp>
        <p:nvSpPr>
          <p:cNvPr id="29" name="Google Shape;753;p48"/>
          <p:cNvSpPr txBox="1"/>
          <p:nvPr/>
        </p:nvSpPr>
        <p:spPr>
          <a:xfrm flipH="1">
            <a:off x="4286368" y="3553150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49" y="3855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Evolution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35664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3784" y="2138063"/>
            <a:ext cx="4069242" cy="100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Programmation procédurale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201251" y="2273363"/>
            <a:ext cx="561975" cy="533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009" y="2036627"/>
            <a:ext cx="4069242" cy="100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Programmation procédurale</a:t>
            </a:r>
          </a:p>
        </p:txBody>
      </p:sp>
    </p:spTree>
    <p:extLst>
      <p:ext uri="{BB962C8B-B14F-4D97-AF65-F5344CB8AC3E}">
        <p14:creationId xmlns:p14="http://schemas.microsoft.com/office/powerpoint/2010/main" val="30200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98708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dirty="0" smtClean="0"/>
              <a:t>python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2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289</Words>
  <Application>Microsoft Office PowerPoint</Application>
  <PresentationFormat>On-screen Show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Courier New</vt:lpstr>
      <vt:lpstr>Cambria</vt:lpstr>
      <vt:lpstr>Overpass Mono</vt:lpstr>
      <vt:lpstr>Arial</vt:lpstr>
      <vt:lpstr>Barlow</vt:lpstr>
      <vt:lpstr>Anaheim</vt:lpstr>
      <vt:lpstr>Arial</vt:lpstr>
      <vt:lpstr>Programming Lesson by Slidesgo</vt:lpstr>
      <vt:lpstr>PYTHON </vt:lpstr>
      <vt:lpstr>Contenu</vt:lpstr>
      <vt:lpstr>—Martin Fowler  </vt:lpstr>
      <vt:lpstr>Langage de programmation </vt:lpstr>
      <vt:lpstr>axes</vt:lpstr>
      <vt:lpstr>Definition</vt:lpstr>
      <vt:lpstr>Histoire</vt:lpstr>
      <vt:lpstr>Evolution</vt:lpstr>
      <vt:lpstr>python </vt:lpstr>
      <vt:lpstr>definition</vt:lpstr>
      <vt:lpstr>Usages</vt:lpstr>
      <vt:lpstr>$94,000</vt:lpstr>
      <vt:lpstr>Conclusion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cp:lastModifiedBy>OURAOUI ABDERRAHMANE</cp:lastModifiedBy>
  <cp:revision>18</cp:revision>
  <dcterms:modified xsi:type="dcterms:W3CDTF">2022-01-27T20:57:42Z</dcterms:modified>
</cp:coreProperties>
</file>