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315" r:id="rId3"/>
    <p:sldId id="261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01" r:id="rId37"/>
    <p:sldId id="302" r:id="rId38"/>
    <p:sldId id="303" r:id="rId39"/>
    <p:sldId id="314" r:id="rId40"/>
    <p:sldId id="306" r:id="rId41"/>
    <p:sldId id="307" r:id="rId42"/>
    <p:sldId id="308" r:id="rId43"/>
    <p:sldId id="313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anda Vilel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2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É possível usar variáveis ​​Sass em seletores e nomes de propriedade usando interpolação.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546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4275" y="41610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Curso Less</a:t>
            </a:r>
            <a:endParaRPr lang="en"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" name="Picture 1" descr="LESS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21" y="1003161"/>
            <a:ext cx="5976143" cy="2667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propriedades aninhadas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nav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font: {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family: "Times New Roman", Times, serif;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style: italic;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size: 30px;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weight: bold;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pseudo-elements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9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color: #ffa;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a:hover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color: #faf;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pseudo-elements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9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color: #ffa;</a:t>
            </a:r>
          </a:p>
          <a:p>
            <a:pPr marL="45720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&amp;:hover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color: #faf;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variables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@width: 100%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@font-size: 1.2rem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@background: #962acd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@color: #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fff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border-style: solid 1px @color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err="1" smtClean="0"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background: @background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color: @color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width: @width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font-size: @font-size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variables - boolean e null 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 dirty="0">
              <a:latin typeface="Lato"/>
              <a:ea typeface="Lato"/>
              <a:cs typeface="Lato"/>
              <a:sym typeface="Lato"/>
            </a:endParaRP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@color-light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false;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@color-dark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true;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@color-dark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null;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variables - listas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@animals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puma, sea-slug, egret, salamander;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@animals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puma sea-slug egret salamander;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@animals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"puma", "sea-slug", "egret", "salamander";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variables - maps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 dirty="0" smtClean="0">
                <a:latin typeface="Consolas"/>
                <a:ea typeface="Consolas"/>
                <a:cs typeface="Consolas"/>
                <a:sym typeface="Consolas"/>
              </a:rPr>
              <a:t>@social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: (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facebook: #3b5998,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flickr: #0063db,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github: #4183c4,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googleplus: #dd4b39,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instagram: #517fa4,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linkedin: #007bb6,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pinterest: #cb2027,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soundcloud: #f60,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twitter: #00aced,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youtube: #b00</a:t>
            </a:r>
            <a:br>
              <a:rPr lang="en" sz="12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interpolation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selectors and property names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554550" y="1381075"/>
            <a:ext cx="3558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@name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destaque;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@attr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border;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78571"/>
            </a:pP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p.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'@{$name}</a:t>
            </a: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78571"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~'@{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400" dirty="0" err="1" smtClean="0"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color: blue;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5443075" y="1381075"/>
            <a:ext cx="3043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/>
            </a:r>
            <a:br>
              <a:rPr lang="en"/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p.destaque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border-color: blue;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property values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554550" y="1381075"/>
            <a:ext cx="437808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@font-size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12px;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@line-height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30px;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font: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~'@{$font-size}/~'@{$line-height}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5443075" y="1381075"/>
            <a:ext cx="3043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font: 12px/30px;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O </a:t>
            </a:r>
            <a:r>
              <a:rPr lang="fr-FR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que </a:t>
            </a:r>
            <a:r>
              <a:rPr lang="fr-FR" sz="3000" dirty="0" err="1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é</a:t>
            </a:r>
            <a:r>
              <a:rPr lang="fr-FR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LESS</a:t>
            </a:r>
            <a:endParaRPr lang="en"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791277"/>
            <a:ext cx="8520599" cy="27775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•"/>
            </a:pPr>
            <a:r>
              <a:rPr lang="pt-BR" sz="1000" dirty="0" smtClean="0"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pt-BR" sz="1000" dirty="0" err="1" smtClean="0">
                <a:latin typeface="Consolas"/>
                <a:ea typeface="Consolas"/>
                <a:cs typeface="Consolas"/>
                <a:sym typeface="Consolas"/>
              </a:rPr>
              <a:t>pré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-processador LESS foi criado em 2009 por Alexis </a:t>
            </a:r>
            <a:r>
              <a:rPr lang="pt-BR" sz="1000" dirty="0" err="1">
                <a:latin typeface="Consolas"/>
                <a:ea typeface="Consolas"/>
                <a:cs typeface="Consolas"/>
                <a:sym typeface="Consolas"/>
              </a:rPr>
              <a:t>Sellier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 e escrito em </a:t>
            </a:r>
            <a:r>
              <a:rPr lang="pt-BR" sz="1000" dirty="0" err="1">
                <a:latin typeface="Consolas"/>
                <a:ea typeface="Consolas"/>
                <a:cs typeface="Consolas"/>
                <a:sym typeface="Consolas"/>
              </a:rPr>
              <a:t>Ruby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 mas logo em seguida foi portado para </a:t>
            </a:r>
            <a:r>
              <a:rPr lang="pt-BR" sz="1000" dirty="0" err="1"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. A grosso modo, o LESS estende o CSS, fornecendo mecanismos disponíveis em linguagens de programação mais tradicionais que não estão disponíveis no CSS, através destes mecanismos, como variáveis, loops, funções e </a:t>
            </a:r>
            <a:r>
              <a:rPr lang="pt-BR" sz="1000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, é possível produzir o código de forma rápida, com manutenção fácil, prática e de baixo custo.</a:t>
            </a:r>
          </a:p>
          <a:p>
            <a:pPr marL="171450" lvl="0" indent="-171450">
              <a:buFontTx/>
              <a:buChar char="•"/>
            </a:pPr>
            <a:r>
              <a:rPr lang="pt-BR" sz="1000" dirty="0" smtClean="0"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implementação oficial do LESS é open-</a:t>
            </a:r>
            <a:r>
              <a:rPr lang="pt-BR" sz="1000" dirty="0" err="1"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 e codificada em </a:t>
            </a:r>
            <a:r>
              <a:rPr lang="pt-BR" sz="1000" dirty="0" err="1">
                <a:latin typeface="Consolas"/>
                <a:ea typeface="Consolas"/>
                <a:cs typeface="Consolas"/>
                <a:sym typeface="Consolas"/>
              </a:rPr>
              <a:t>JavaScrit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, no entanto, existem várias implementações em outras linguagens como Python, Java, PHP, </a:t>
            </a:r>
            <a:r>
              <a:rPr lang="pt-BR" sz="1000" dirty="0" err="1"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 e muitas outras. Neste curso utilizaremos o módulo </a:t>
            </a:r>
            <a:r>
              <a:rPr lang="pt-BR" sz="1000" dirty="0" err="1">
                <a:latin typeface="Consolas"/>
                <a:ea typeface="Consolas"/>
                <a:cs typeface="Consolas"/>
                <a:sym typeface="Consolas"/>
              </a:rPr>
              <a:t>lessc</a:t>
            </a:r>
            <a:r>
              <a:rPr lang="pt-BR" sz="1000" dirty="0">
                <a:latin typeface="Consolas"/>
                <a:ea typeface="Consolas"/>
                <a:cs typeface="Consolas"/>
                <a:sym typeface="Consolas"/>
              </a:rPr>
              <a:t> do Node, para compilar nossos arquivos LESS.</a:t>
            </a:r>
            <a:endParaRPr lang="en" sz="1000" dirty="0">
              <a:solidFill>
                <a:srgbClr val="FFFFFF"/>
              </a:solidFill>
              <a:highlight>
                <a:srgbClr val="CD6799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1866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extend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554550" y="1381075"/>
            <a:ext cx="3006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.msg {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border: 1px solid;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padding: 4px;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text-align: center;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.msg-error {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msg;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border-color: #ff0000de;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color: #ff0000de;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.msg-alert {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msg 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border-color: #ff8e00de;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color: #ff8e00de;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5540900" y="1381075"/>
            <a:ext cx="266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msg-error {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border: 1px solid;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padding: 4px;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text-align: </a:t>
            </a: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center;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: #ff0000de;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color: #ff0000de;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.msg-alert 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border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: 1px solid;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padding: 4px;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text-align: center;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border-color: #ff8e00de;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color: #ff8e00de;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extend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554550" y="1381075"/>
            <a:ext cx="3006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a:hover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text-decoration: underline;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.hoverlink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@extend a:hover;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5540900" y="1381075"/>
            <a:ext cx="266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a:hover, .hoverlink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text-decoration: underline;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extend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554550" y="1381075"/>
            <a:ext cx="3006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.error {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border: 1px #f00;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background-color: #fdd;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.attention {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font-size: 3em;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background-color: #ff0;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.seriousError {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error;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attention;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border-width: 3px;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5540900" y="1381075"/>
            <a:ext cx="266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error {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border: 1px #f00;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background-color: #fdd; 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attention {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font-size: 3em;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background-color: #ff0; 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/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.seriousError 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border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: 1px #f00;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background-color: #fdd</a:t>
            </a: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font-size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: 3em;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background-color: #ff0</a:t>
            </a: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border-width: 3px; </a:t>
            </a:r>
            <a:br>
              <a:rPr lang="en" sz="1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operators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Lato"/>
              <a:buAutoNum type="arabicPeriod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Number </a:t>
            </a:r>
            <a:r>
              <a:rPr lang="en" sz="1200" dirty="0" smtClean="0">
                <a:latin typeface="Lato"/>
                <a:ea typeface="Lato"/>
                <a:cs typeface="Lato"/>
                <a:sym typeface="Lato"/>
              </a:rPr>
              <a:t>Operations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Lato"/>
              <a:buAutoNum type="arabicPeriod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Color </a:t>
            </a:r>
            <a:r>
              <a:rPr lang="en" sz="1200" dirty="0" smtClean="0">
                <a:latin typeface="Lato"/>
                <a:ea typeface="Lato"/>
                <a:cs typeface="Lato"/>
                <a:sym typeface="Lato"/>
              </a:rPr>
              <a:t>Operations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Lato"/>
              <a:buAutoNum type="arabicPeriod"/>
            </a:pPr>
            <a:r>
              <a:rPr lang="en" sz="1200" dirty="0" smtClean="0">
                <a:latin typeface="Lato"/>
                <a:ea typeface="Lato"/>
                <a:cs typeface="Lato"/>
                <a:sym typeface="Lato"/>
              </a:rPr>
              <a:t>String Operations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Lato"/>
              <a:buAutoNum type="arabicPeriod"/>
            </a:pPr>
            <a:r>
              <a:rPr lang="en" sz="1200" dirty="0" smtClean="0">
                <a:latin typeface="Lato"/>
                <a:ea typeface="Lato"/>
                <a:cs typeface="Lato"/>
                <a:sym typeface="Lato"/>
              </a:rPr>
              <a:t>Boolean 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Operations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Font typeface="Lato"/>
              <a:buAutoNum type="arabicPeriod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List Operations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subtraction &amp; negative numbers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55000"/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1111"/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 - pode significar muitas coisas em CSS e em Sass:</a:t>
            </a:r>
          </a:p>
          <a:p>
            <a:pPr marL="457200" lvl="0" indent="-3429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ct val="100000"/>
              <a:buFont typeface="Lato"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Um operador de subtração (como na 5px - 3px)</a:t>
            </a:r>
          </a:p>
          <a:p>
            <a:pPr marL="457200" lvl="0" indent="-3429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ct val="100000"/>
              <a:buFont typeface="Lato"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 início de um número negativo (como em -3px)</a:t>
            </a:r>
          </a:p>
          <a:p>
            <a:pPr marL="457200" lvl="0" indent="-3429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ct val="100000"/>
              <a:buFont typeface="Lato"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Um operador de negação unária (como em - </a:t>
            </a:r>
            <a:r>
              <a:rPr lang="en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@var</a:t>
            </a: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-3429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666666"/>
              </a:buClr>
              <a:buSzPct val="100000"/>
              <a:buFont typeface="Lato"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Parte de um identificador (fonte-size)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division and /</a:t>
            </a:r>
          </a:p>
          <a:p>
            <a:pPr lvl="0" algn="ctr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6666"/>
              <a:buFont typeface="Arial"/>
              <a:buNone/>
            </a:pPr>
            <a:endParaRPr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Lato"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 o valor ou qualquer parte dele é armazenado em uma variável ou retornado por uma função.</a:t>
            </a:r>
            <a:b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Lato"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 o valor estiver entre parênteses, a menos que esses parênteses estejam fora de uma lista e o valor dentro.</a:t>
            </a:r>
            <a:b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rtl="0">
              <a:spcBef>
                <a:spcPts val="0"/>
              </a:spcBef>
              <a:buClr>
                <a:srgbClr val="666666"/>
              </a:buClr>
              <a:buFont typeface="Lato"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 o valor é usado como parte de outra expressão aritmética.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division and /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554550" y="1381075"/>
            <a:ext cx="4495984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>
              <a:lnSpc>
                <a:spcPct val="100000"/>
              </a:lnSpc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b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font: 10px/8px bold italic serif;</a:t>
            </a:r>
            <a:b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 smtClean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@width</a:t>
            </a: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1000px;</a:t>
            </a:r>
            <a:b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width: </a:t>
            </a:r>
            <a:r>
              <a:rPr lang="en" sz="1200" dirty="0" smtClean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@width/2</a:t>
            </a: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width: round(1.5)/2;</a:t>
            </a:r>
            <a:b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height: (500px/2);</a:t>
            </a:r>
            <a:b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margin-left: 5px + 8px/2px;</a:t>
            </a:r>
            <a:b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font: (italic bold 10px/8px);</a:t>
            </a:r>
            <a:b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font-size: </a:t>
            </a:r>
            <a:r>
              <a:rPr lang="en-US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~'@{$base-size}/~'@{$line-height};</a:t>
            </a:r>
            <a:r>
              <a:rPr lang="en" sz="1200" dirty="0" smtClean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5540900" y="1381075"/>
            <a:ext cx="266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font: 10px/8px;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width: 500px;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height: 250px;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margin-left: 9px;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font-size: 20px/22px; 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color operations</a:t>
            </a:r>
          </a:p>
          <a:p>
            <a:pPr lvl="0" algn="ctr" rtl="0">
              <a:spcBef>
                <a:spcPts val="0"/>
              </a:spcBef>
              <a:buNone/>
            </a:pPr>
            <a:endParaRPr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Lato"/>
                <a:ea typeface="Lato"/>
                <a:cs typeface="Lato"/>
                <a:sym typeface="Lato"/>
              </a:rPr>
              <a:t>Todas as operações aritméticas são suportadas para valores de cor , onde trabalham por partes. Exemplo:</a:t>
            </a: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84C5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b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  color: #010203 + #040506;</a:t>
            </a:r>
            <a:b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rgbClr val="484C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Lato"/>
                <a:ea typeface="Lato"/>
                <a:cs typeface="Lato"/>
                <a:sym typeface="Lato"/>
              </a:rPr>
              <a:t>01 + 04 = 05, 02 + 05 = 07 e 03 + 06 = 09: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84C5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b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  color: #050709; 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color operations</a:t>
            </a:r>
          </a:p>
          <a:p>
            <a:pPr lvl="0" algn="ctr" rtl="0">
              <a:spcBef>
                <a:spcPts val="0"/>
              </a:spcBef>
              <a:buNone/>
            </a:pPr>
            <a:endParaRPr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  color: #010203 * 2;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rgbClr val="484C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84C55"/>
                </a:solidFill>
                <a:latin typeface="Lato"/>
                <a:ea typeface="Lato"/>
                <a:cs typeface="Lato"/>
                <a:sym typeface="Lato"/>
              </a:rPr>
              <a:t>01 * 2 = 02, 02 * 2 = 04, and 03 * 2 = 06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484C5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  color: #020406;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rgbClr val="484C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color operations</a:t>
            </a:r>
          </a:p>
          <a:p>
            <a:pPr lvl="0" algn="ctr" rtl="0">
              <a:spcBef>
                <a:spcPts val="0"/>
              </a:spcBef>
              <a:buNone/>
            </a:pPr>
            <a:endParaRPr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  color: rgba(255, 0, 0, 0.75) + rgba(0, 255, 0, 0.75);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 dirty="0">
              <a:solidFill>
                <a:srgbClr val="484C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  color: rgba(255, 255, 0, 0.75);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 dirty="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400" dirty="0">
              <a:solidFill>
                <a:srgbClr val="484C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203C7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" sz="1400" dirty="0">
                <a:solidFill>
                  <a:srgbClr val="484C55"/>
                </a:solidFill>
                <a:latin typeface="Lato"/>
                <a:ea typeface="Lato"/>
                <a:cs typeface="Lato"/>
                <a:sym typeface="Lato"/>
              </a:rPr>
              <a:t> Cores em RGB e RGBA devem ter o mesmo valor de alfa para que a as operações sejam realizadas com eles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 dirty="0">
              <a:solidFill>
                <a:srgbClr val="484C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instalação - </a:t>
            </a:r>
            <a:r>
              <a:rPr lang="en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lessc</a:t>
            </a:r>
            <a:endParaRPr lang="en"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npm install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less</a:t>
            </a:r>
            <a:endParaRPr lang="en" sz="2400" dirty="0"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https://www.npmjs.com/package/node-sass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String operations</a:t>
            </a:r>
          </a:p>
          <a:p>
            <a:pPr lvl="0" algn="ctr" rtl="0">
              <a:spcBef>
                <a:spcPts val="0"/>
              </a:spcBef>
              <a:buNone/>
            </a:pPr>
            <a:endParaRPr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  cursor: e + -resize;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rgbClr val="484C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rgbClr val="484C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  cursor: e-resize;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84C5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rgbClr val="484C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mixins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11700" y="11598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Mixins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 permitem definir estilos que podem ser reutilizados em toda a folha de estilo.</a:t>
            </a:r>
          </a:p>
          <a:p>
            <a:pPr lvl="0"/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@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mixin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border-radius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(@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radius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{</a:t>
            </a:r>
            <a:br>
              <a:rPr lang="pt-BR" sz="14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     -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webkit-border-radius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: @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radius</a:t>
            </a: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;</a:t>
            </a:r>
            <a:br>
              <a:rPr lang="pt-BR" sz="14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moz-border-radius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: @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radius</a:t>
            </a: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;</a:t>
            </a:r>
            <a:br>
              <a:rPr lang="pt-BR" sz="14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ms-border-radius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: @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radius</a:t>
            </a: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;</a:t>
            </a:r>
            <a:br>
              <a:rPr lang="pt-BR" sz="14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border-radius</a:t>
            </a:r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: @</a:t>
            </a:r>
            <a:r>
              <a:rPr lang="pt-BR" sz="1400" dirty="0" err="1">
                <a:latin typeface="Lato"/>
                <a:ea typeface="Lato"/>
                <a:cs typeface="Lato"/>
                <a:sym typeface="Lato"/>
              </a:rPr>
              <a:t>radius</a:t>
            </a: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;</a:t>
            </a:r>
            <a:br>
              <a:rPr lang="pt-BR" sz="14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pt-BR" sz="1400" dirty="0" smtClean="0">
                <a:latin typeface="Lato"/>
                <a:ea typeface="Lato"/>
                <a:cs typeface="Lato"/>
                <a:sym typeface="Lato"/>
              </a:rPr>
              <a:t>}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utilizando mixins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554550" y="1381075"/>
            <a:ext cx="3367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.box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dirty="0" smtClean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border-radius(10px</a:t>
            </a: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5540900" y="1381075"/>
            <a:ext cx="2987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.box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-webkit-border-radius: 10px;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-moz-border-radius: 10px;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-ms-border-radius: 10px;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border-radius: 10px;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functions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lvl="0">
              <a:lnSpc>
                <a:spcPct val="60000"/>
              </a:lnSpc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Algumas funções do </a:t>
            </a: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LESS</a:t>
            </a:r>
            <a:br>
              <a:rPr lang="en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ceil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lvl="0">
              <a:lnSpc>
                <a:spcPct val="60000"/>
              </a:lnSpc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floor()</a:t>
            </a:r>
          </a:p>
          <a:p>
            <a:pPr lvl="0">
              <a:lnSpc>
                <a:spcPct val="60000"/>
              </a:lnSpc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percentage()</a:t>
            </a:r>
          </a:p>
          <a:p>
            <a:pPr lvl="0">
              <a:lnSpc>
                <a:spcPct val="60000"/>
              </a:lnSpc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round()</a:t>
            </a:r>
          </a:p>
          <a:p>
            <a:pPr lvl="0">
              <a:lnSpc>
                <a:spcPct val="60000"/>
              </a:lnSpc>
            </a:pP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sqrt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lvl="0">
              <a:lnSpc>
                <a:spcPct val="60000"/>
              </a:lnSpc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abs()</a:t>
            </a:r>
          </a:p>
          <a:p>
            <a:pPr lvl="0">
              <a:lnSpc>
                <a:spcPct val="60000"/>
              </a:lnSpc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sin()</a:t>
            </a:r>
          </a:p>
          <a:p>
            <a:pPr lvl="0">
              <a:lnSpc>
                <a:spcPct val="60000"/>
              </a:lnSpc>
            </a:pP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asin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lvl="0">
              <a:lnSpc>
                <a:spcPct val="60000"/>
              </a:lnSpc>
            </a:pP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cos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lvl="0">
              <a:lnSpc>
                <a:spcPct val="60000"/>
              </a:lnSpc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60000"/>
              </a:lnSpc>
            </a:pP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err="1" smtClean="0">
                <a:latin typeface="Lato"/>
                <a:ea typeface="Lato"/>
                <a:cs typeface="Lato"/>
                <a:sym typeface="Lato"/>
              </a:rPr>
              <a:t>acos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lvl="0">
              <a:lnSpc>
                <a:spcPct val="60000"/>
              </a:lnSpc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tan()</a:t>
            </a:r>
          </a:p>
          <a:p>
            <a:pPr lvl="0">
              <a:lnSpc>
                <a:spcPct val="60000"/>
              </a:lnSpc>
            </a:pP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atan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lvl="0">
              <a:lnSpc>
                <a:spcPct val="60000"/>
              </a:lnSpc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pi()</a:t>
            </a:r>
          </a:p>
          <a:p>
            <a:pPr lvl="0">
              <a:lnSpc>
                <a:spcPct val="60000"/>
              </a:lnSpc>
            </a:pP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pow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lvl="0">
              <a:lnSpc>
                <a:spcPct val="60000"/>
              </a:lnSpc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mod()</a:t>
            </a:r>
          </a:p>
          <a:p>
            <a:pPr lvl="0">
              <a:lnSpc>
                <a:spcPct val="60000"/>
              </a:lnSpc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min()</a:t>
            </a:r>
          </a:p>
          <a:p>
            <a:pPr lvl="0">
              <a:lnSpc>
                <a:spcPct val="60000"/>
              </a:lnSpc>
            </a:pP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max()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4443454" y="4434147"/>
            <a:ext cx="4613700" cy="5505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US" sz="1800" dirty="0">
                <a:solidFill>
                  <a:srgbClr val="203C71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http://</a:t>
            </a:r>
            <a:r>
              <a:rPr lang="en-US" sz="1800" dirty="0" err="1">
                <a:solidFill>
                  <a:srgbClr val="203C71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lesscss.org</a:t>
            </a:r>
            <a:r>
              <a:rPr lang="en-US" sz="1800" dirty="0">
                <a:solidFill>
                  <a:srgbClr val="203C71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/functions/#list-functions</a:t>
            </a:r>
            <a:endParaRPr lang="en" sz="1800" dirty="0">
              <a:solidFill>
                <a:srgbClr val="203C71"/>
              </a:solidFill>
              <a:highlight>
                <a:srgbClr val="CD6799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criando uma função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calc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-fluid(@target, @container) {</a:t>
            </a:r>
          </a:p>
          <a:p>
            <a:pPr lvl="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return (@target / @container) * 100%;</a:t>
            </a:r>
          </a:p>
          <a:p>
            <a:pPr lvl="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usando uma função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554550" y="1381075"/>
            <a:ext cx="396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div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width: </a:t>
            </a: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@calc-fluid(650px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1000px);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5540900" y="1381075"/>
            <a:ext cx="2987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div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width: 65%;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11700" y="452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conditionals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554550" y="1304875"/>
            <a:ext cx="3168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/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@template: dark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header 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  when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(@template: == dark) 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  color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: #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fff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  background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: #222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when(@template: == light) 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color: #333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background: #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fff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540900" y="1304875"/>
            <a:ext cx="2987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header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color: #fff;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background: #222;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iteration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554549" y="1304875"/>
            <a:ext cx="4261077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/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loop(@counter) when (@counter &gt; 0)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.loop((@counter - 1));    // next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iteration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width: (10px * @counter); // code for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each iteration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div {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.loop(5); // launch the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loop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9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5540900" y="1304875"/>
            <a:ext cx="2987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/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div {</a:t>
            </a:r>
            <a:b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200" dirty="0" err="1"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de-DE" sz="1200" dirty="0">
                <a:latin typeface="Consolas"/>
                <a:ea typeface="Consolas"/>
                <a:cs typeface="Consolas"/>
                <a:sym typeface="Consolas"/>
              </a:rPr>
              <a:t>: 10px</a:t>
            </a: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200" dirty="0" err="1"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de-DE" sz="1200" dirty="0">
                <a:latin typeface="Consolas"/>
                <a:ea typeface="Consolas"/>
                <a:cs typeface="Consolas"/>
                <a:sym typeface="Consolas"/>
              </a:rPr>
              <a:t>: 20px</a:t>
            </a: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200" dirty="0" err="1"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de-DE" sz="1200" dirty="0">
                <a:latin typeface="Consolas"/>
                <a:ea typeface="Consolas"/>
                <a:cs typeface="Consolas"/>
                <a:sym typeface="Consolas"/>
              </a:rPr>
              <a:t>: 30px</a:t>
            </a: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200" dirty="0" err="1"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de-DE" sz="1200" dirty="0">
                <a:latin typeface="Consolas"/>
                <a:ea typeface="Consolas"/>
                <a:cs typeface="Consolas"/>
                <a:sym typeface="Consolas"/>
              </a:rPr>
              <a:t>: 40px</a:t>
            </a: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200" dirty="0" err="1"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de-DE" sz="1200" dirty="0">
                <a:latin typeface="Consolas"/>
                <a:ea typeface="Consolas"/>
                <a:cs typeface="Consolas"/>
                <a:sym typeface="Consolas"/>
              </a:rPr>
              <a:t>: 50px</a:t>
            </a: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2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2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 smtClean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iteration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554550" y="1304875"/>
            <a:ext cx="3853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.generate-columns(4)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generate-columns(@n, @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: 1) when (@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=&lt; @n) 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.column-@{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width: (@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* 100% / @n)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.generate-columns(@n, (@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+ 1))</a:t>
            </a: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5018450" y="1304875"/>
            <a:ext cx="381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.puma-icon {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background-image: url('/images/puma.png'); 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.sea-slug-icon {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background-image: url('/images/sea-slug.png');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.egret-icon {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background-image: url('/images/egret.png');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.salamander-icon {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background-image: url('/images/salamander.png'); 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@media</a:t>
            </a:r>
            <a:endParaRPr lang="en"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" name="Shape 356"/>
          <p:cNvSpPr txBox="1">
            <a:spLocks noGrp="1"/>
          </p:cNvSpPr>
          <p:nvPr>
            <p:ph type="body" idx="1"/>
          </p:nvPr>
        </p:nvSpPr>
        <p:spPr>
          <a:xfrm>
            <a:off x="554550" y="1304875"/>
            <a:ext cx="3853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.sidebar {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width: 30%;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@media screen and (orientation: landscape) {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   width: 40%;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.container {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width: 90%;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@media screen and (orientation: landscape) {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   width: 100%;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hape 357"/>
          <p:cNvSpPr txBox="1">
            <a:spLocks/>
          </p:cNvSpPr>
          <p:nvPr/>
        </p:nvSpPr>
        <p:spPr>
          <a:xfrm>
            <a:off x="5018450" y="1304875"/>
            <a:ext cx="3813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9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.sidebar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width: 30%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container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width: 90%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9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media screen and (orientation: landscape)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.sidebar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width: 40%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.container 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width: 90%</a:t>
            </a: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9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US" sz="10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12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11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14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1200" dirty="0" smtClean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sz="10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10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10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9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9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900" dirty="0" smtClean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272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.less</a:t>
            </a:r>
            <a:endParaRPr lang="en"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54550" y="1381075"/>
            <a:ext cx="3558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@branco: #FFF;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body{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color: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@branco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 smtClean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443075" y="1381075"/>
            <a:ext cx="3043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body {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color: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#FFF;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mixins + media + interpolation + content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554550" y="1196825"/>
            <a:ext cx="8179800" cy="372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 smtClean="0">
                <a:latin typeface="Consolas"/>
                <a:ea typeface="Consolas"/>
                <a:cs typeface="Consolas"/>
                <a:sym typeface="Consolas"/>
              </a:rPr>
              <a:t>@tablet-width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: 768px;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 smtClean="0">
                <a:latin typeface="Consolas"/>
                <a:ea typeface="Consolas"/>
                <a:cs typeface="Consolas"/>
                <a:sym typeface="Consolas"/>
              </a:rPr>
              <a:t>@desktop-width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: 1024px;</a:t>
            </a:r>
            <a:br>
              <a:rPr lang="en" sz="900" dirty="0">
                <a:latin typeface="Consolas"/>
                <a:ea typeface="Consolas"/>
                <a:cs typeface="Consolas"/>
                <a:sym typeface="Consolas"/>
              </a:rPr>
            </a:br>
            <a:endParaRPr lang="en"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 smtClean="0">
                <a:latin typeface="Consolas"/>
                <a:ea typeface="Consolas"/>
                <a:cs typeface="Consolas"/>
                <a:sym typeface="Consolas"/>
              </a:rPr>
              <a:t>.landscape 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@media screen and (orientation: landscape)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@content;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 smtClean="0">
                <a:latin typeface="Consolas"/>
                <a:ea typeface="Consolas"/>
                <a:cs typeface="Consolas"/>
                <a:sym typeface="Consolas"/>
              </a:rPr>
              <a:t>.tablet 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36500"/>
              </a:lnSpc>
              <a:spcAft>
                <a:spcPts val="0"/>
              </a:spcAft>
              <a:buClr>
                <a:srgbClr val="000000"/>
              </a:buClr>
              <a:buSzPct val="122222"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@media (min-width: 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900" dirty="0" smtClean="0">
                <a:latin typeface="Consolas"/>
                <a:ea typeface="Consolas"/>
                <a:cs typeface="Consolas"/>
                <a:sym typeface="Consolas"/>
              </a:rPr>
              <a:t>tablet-width) 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@content;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 smtClean="0">
                <a:latin typeface="Consolas"/>
                <a:ea typeface="Consolas"/>
                <a:cs typeface="Consolas"/>
                <a:sym typeface="Consolas"/>
              </a:rPr>
              <a:t>.desktop 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36500"/>
              </a:lnSpc>
              <a:spcAft>
                <a:spcPts val="0"/>
              </a:spcAft>
              <a:buClr>
                <a:srgbClr val="000000"/>
              </a:buClr>
              <a:buSzPct val="122222"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@media (min-width: 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900" dirty="0" smtClean="0">
                <a:latin typeface="Consolas"/>
                <a:ea typeface="Consolas"/>
                <a:cs typeface="Consolas"/>
                <a:sym typeface="Consolas"/>
              </a:rPr>
              <a:t>desktop-width) 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@content;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mixins + media + interpolation + content</a:t>
            </a:r>
          </a:p>
          <a:p>
            <a:pPr lvl="0" algn="l" rtl="0">
              <a:spcBef>
                <a:spcPts val="0"/>
              </a:spcBef>
              <a:buNone/>
            </a:pPr>
            <a:endParaRPr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554550" y="1304875"/>
            <a:ext cx="3853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Sass</a:t>
            </a:r>
          </a:p>
          <a:p>
            <a:pPr lv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header {</a:t>
            </a:r>
          </a:p>
          <a:p>
            <a:pPr lv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indent="38735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padding: 3em;	</a:t>
            </a:r>
          </a:p>
          <a:p>
            <a:pPr lv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6985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dirty="0" smtClean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tablet </a:t>
            </a:r>
            <a:r>
              <a:rPr lang="en" sz="1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 indent="38735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padding: 2em;</a:t>
            </a:r>
          </a:p>
          <a:p>
            <a:pPr marL="457200" lvl="0" indent="-6985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lvl="0" indent="-6985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5018450" y="1304875"/>
            <a:ext cx="381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</a:p>
          <a:p>
            <a:pPr lv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header {</a:t>
            </a:r>
          </a:p>
          <a:p>
            <a:pPr lv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indent="38735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padding: 3em;	</a:t>
            </a:r>
          </a:p>
          <a:p>
            <a:pPr lvl="0" indent="38735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@media (min-width: 768px )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header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padding: 2em;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indent="38735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@import</a:t>
            </a:r>
            <a:endParaRPr lang="en" sz="30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@import 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foo.css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";                         </a:t>
            </a:r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/importando 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um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arquivo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CSS</a:t>
            </a:r>
            <a:b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@import "</a:t>
            </a:r>
            <a:r>
              <a:rPr lang="it-IT" sz="1200" dirty="0" err="1" smtClean="0">
                <a:latin typeface="Consolas"/>
                <a:ea typeface="Consolas"/>
                <a:cs typeface="Consolas"/>
                <a:sym typeface="Consolas"/>
              </a:rPr>
              <a:t>foo.less</a:t>
            </a:r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;                        </a:t>
            </a:r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/importando 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um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arquivo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LESS</a:t>
            </a:r>
            <a:b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import "http://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foo.com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/bar";              </a:t>
            </a:r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/importa 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arquivo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 via </a:t>
            </a:r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http</a:t>
            </a:r>
            <a:b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200" dirty="0" smtClean="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import @import 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("http://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fonts.googleapis.com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css?family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Droid+Sans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");  //importa via </a:t>
            </a:r>
            <a:r>
              <a:rPr lang="it-IT" sz="1200" dirty="0" err="1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it-IT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O</a:t>
            </a:r>
            <a:r>
              <a:rPr lang="en" sz="48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brigado!</a:t>
            </a:r>
            <a:endParaRPr lang="en" sz="4800" dirty="0">
              <a:solidFill>
                <a:srgbClr val="203C7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 smtClean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“compilando” </a:t>
            </a: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alterações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highlight>
                <a:srgbClr val="CD6799"/>
              </a:highlight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CD6799"/>
                </a:highlight>
                <a:latin typeface="Lato"/>
                <a:ea typeface="Lato"/>
                <a:cs typeface="Lato"/>
                <a:sym typeface="Lato"/>
              </a:rPr>
              <a:t>node</a:t>
            </a:r>
          </a:p>
          <a:p>
            <a:pPr lvl="0" algn="ctr"/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lessc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exemplo1.less exemplo1.css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selectors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nav {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width: 100%;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background: #000;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nav ul {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list-style: none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nav li {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color: #fff;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display: inline-block;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selectors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nav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width: 100%;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background: #000;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ul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list-style: none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li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color: #fff;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display: inline-block;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use com moderação!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dirty="0">
                <a:solidFill>
                  <a:srgbClr val="203C71"/>
                </a:solidFill>
                <a:latin typeface="Droid Serif"/>
                <a:ea typeface="Droid Serif"/>
                <a:cs typeface="Droid Serif"/>
                <a:sym typeface="Droid Serif"/>
              </a:rPr>
              <a:t>propriedades aninhadas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nav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font-family: "Times New Roman", Times, serif;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font-style: italic;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font-size: 30px;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font-weight: bold;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785</Words>
  <Application>Microsoft Macintosh PowerPoint</Application>
  <PresentationFormat>On-screen Show (16:9)</PresentationFormat>
  <Paragraphs>433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Lato</vt:lpstr>
      <vt:lpstr>Droid Serif</vt:lpstr>
      <vt:lpstr>simple-light-2</vt:lpstr>
      <vt:lpstr>PowerPoint Presentation</vt:lpstr>
      <vt:lpstr>O que é LESS</vt:lpstr>
      <vt:lpstr>instalação - lessc</vt:lpstr>
      <vt:lpstr>.less</vt:lpstr>
      <vt:lpstr>“compilando” alterações</vt:lpstr>
      <vt:lpstr>selectors</vt:lpstr>
      <vt:lpstr>selectors</vt:lpstr>
      <vt:lpstr>use com moderação!</vt:lpstr>
      <vt:lpstr>propriedades aninhadas</vt:lpstr>
      <vt:lpstr>propriedades aninhadas</vt:lpstr>
      <vt:lpstr>pseudo-elements</vt:lpstr>
      <vt:lpstr>pseudo-elements</vt:lpstr>
      <vt:lpstr>variables</vt:lpstr>
      <vt:lpstr>variables - boolean e null </vt:lpstr>
      <vt:lpstr>variables - listas</vt:lpstr>
      <vt:lpstr>variables - maps</vt:lpstr>
      <vt:lpstr>interpolation</vt:lpstr>
      <vt:lpstr>selectors and property names</vt:lpstr>
      <vt:lpstr>property values</vt:lpstr>
      <vt:lpstr>extend</vt:lpstr>
      <vt:lpstr>extend</vt:lpstr>
      <vt:lpstr>extend</vt:lpstr>
      <vt:lpstr>operators</vt:lpstr>
      <vt:lpstr>subtraction &amp; negative numbers</vt:lpstr>
      <vt:lpstr>division and / </vt:lpstr>
      <vt:lpstr>division and /</vt:lpstr>
      <vt:lpstr>color operations </vt:lpstr>
      <vt:lpstr>color operations </vt:lpstr>
      <vt:lpstr>color operations </vt:lpstr>
      <vt:lpstr>String operations </vt:lpstr>
      <vt:lpstr>mixins</vt:lpstr>
      <vt:lpstr>utilizando mixins</vt:lpstr>
      <vt:lpstr>functions</vt:lpstr>
      <vt:lpstr>criando uma função</vt:lpstr>
      <vt:lpstr>usando uma função</vt:lpstr>
      <vt:lpstr>conditionals</vt:lpstr>
      <vt:lpstr>iteration</vt:lpstr>
      <vt:lpstr>iteration</vt:lpstr>
      <vt:lpstr>@media</vt:lpstr>
      <vt:lpstr>mixins + media + interpolation + content</vt:lpstr>
      <vt:lpstr>mixins + media + interpolation + content </vt:lpstr>
      <vt:lpstr>@import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Caio Norder</cp:lastModifiedBy>
  <cp:revision>39</cp:revision>
  <dcterms:modified xsi:type="dcterms:W3CDTF">2016-07-25T18:18:03Z</dcterms:modified>
</cp:coreProperties>
</file>