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77450" cy="75628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76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880" y="40600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600" y="1769400"/>
            <a:ext cx="5496480" cy="43855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89600" y="1769400"/>
            <a:ext cx="5496480" cy="4385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876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760" cy="585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880" y="40600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76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966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840" y="6888960"/>
            <a:ext cx="234756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90B042A-3C81-4A7C-AA11-CAF4C8634EA4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2743200" y="1474560"/>
            <a:ext cx="4663440" cy="392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solidFill>
                  <a:srgbClr val="ffffff"/>
                </a:solidFill>
                <a:latin typeface="Avenir LT Std 35 Light"/>
              </a:rPr>
              <a:t>Let hangout  = </a:t>
            </a:r>
            <a:r>
              <a:rPr lang="en-US" sz="4400">
                <a:solidFill>
                  <a:srgbClr val="ffffff"/>
                </a:solidFill>
                <a:latin typeface="Avenir LT Std 35 Light"/>
              </a:rPr>
              <a:t>	</a:t>
            </a:r>
            <a:r>
              <a:rPr lang="en-US" sz="4400">
                <a:solidFill>
                  <a:srgbClr val="ffffff"/>
                </a:solidFill>
                <a:latin typeface="Avenir LT Std 35 Light"/>
              </a:rPr>
              <a:t>[</a:t>
            </a:r>
            <a:r>
              <a:rPr lang="en-US" sz="4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4400">
                <a:solidFill>
                  <a:srgbClr val="ffffff"/>
                </a:solidFill>
                <a:latin typeface="Avenir LT Std 35 Light"/>
              </a:rPr>
              <a:t>    'Clientes', </a:t>
            </a:r>
            <a:r>
              <a:rPr lang="en-US" sz="4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4400">
                <a:solidFill>
                  <a:srgbClr val="ffffff"/>
                </a:solidFill>
                <a:latin typeface="Avenir LT Std 35 Light"/>
              </a:rPr>
              <a:t>    'Contrato', </a:t>
            </a:r>
            <a:r>
              <a:rPr lang="en-US" sz="4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4400">
                <a:solidFill>
                  <a:srgbClr val="ffffff"/>
                </a:solidFill>
                <a:latin typeface="Avenir LT Std 35 Light"/>
              </a:rPr>
              <a:t>    'Hora técnica',</a:t>
            </a:r>
            <a:r>
              <a:rPr lang="en-US" sz="4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4400">
                <a:solidFill>
                  <a:srgbClr val="ffffff"/>
                </a:solidFill>
                <a:latin typeface="Avenir LT Std 35 Light"/>
              </a:rPr>
              <a:t>	</a:t>
            </a:r>
            <a:r>
              <a:rPr lang="en-US" sz="4400">
                <a:solidFill>
                  <a:srgbClr val="ffffff"/>
                </a:solidFill>
                <a:latin typeface="Avenir LT Std 35 Light"/>
              </a:rPr>
              <a:t> 'Por que Santa Web'</a:t>
            </a:r>
            <a:r>
              <a:rPr lang="en-US" sz="4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4400">
                <a:solidFill>
                  <a:srgbClr val="ffffff"/>
                </a:solidFill>
                <a:latin typeface="Avenir LT Std 35 Light"/>
              </a:rPr>
              <a:t>];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3556080" y="966960"/>
            <a:ext cx="3519720" cy="731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solidFill>
                  <a:srgbClr val="ffffff"/>
                </a:solidFill>
                <a:latin typeface="Center Medium"/>
              </a:rPr>
              <a:t>Quem sou eu: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3556080" y="1884960"/>
            <a:ext cx="5914800" cy="4385520"/>
          </a:xfrm>
          <a:prstGeom prst="rect">
            <a:avLst/>
          </a:prstGeom>
        </p:spPr>
        <p:txBody>
          <a:bodyPr lIns="0" rIns="0" tIns="0" bIns="0"/>
          <a:p>
            <a:r>
              <a:rPr lang="en-US" sz="2400">
                <a:solidFill>
                  <a:srgbClr val="ffffff"/>
                </a:solidFill>
                <a:latin typeface="Avenir LT Std 35 Light"/>
              </a:rPr>
              <a:t>Denis Manzetti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Avenir LT Std 35 Light"/>
              </a:rPr>
              <a:t>Natural de Ubatuba – SP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Avenir LT Std 35 Light"/>
              </a:rPr>
              <a:t>Fundador da SW Digital e SW Labs. 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1400">
                <a:solidFill>
                  <a:srgbClr val="ffffff"/>
                </a:solidFill>
                <a:latin typeface="Avenir LT Std 35 Light"/>
              </a:rPr>
              <a:t>Duas organizações com foco no compartilhamento de informação, conhecimento e oportunidades! A mais open-source das agencias, haha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Avenir LT Std 35 Light"/>
              </a:rPr>
              <a:t>21 anos. Até sábado que vem :'(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Avenir LT Std 35 Light"/>
              </a:rPr>
              <a:t>Desenvolvedor Front-end e autônomo há 7 anos, e  há 1 ano, em relacionamento sério com Node.js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Avenir LT Std 35 Light"/>
              </a:rPr>
              <a:t>Evangelista do empreendedorismo e agora de Node.js, por que o que é bonito é pra se mostrar.</a:t>
            </a:r>
            <a:endParaRPr/>
          </a:p>
        </p:txBody>
      </p:sp>
      <p:pic>
        <p:nvPicPr>
          <p:cNvPr id="42" name="" descr=""/>
          <p:cNvPicPr/>
          <p:nvPr/>
        </p:nvPicPr>
        <p:blipFill>
          <a:blip r:embed="rId1"/>
          <a:stretch>
            <a:fillRect/>
          </a:stretch>
        </p:blipFill>
        <p:spPr>
          <a:xfrm rot="5408400">
            <a:off x="-673560" y="2128680"/>
            <a:ext cx="5018400" cy="282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3383280" y="506160"/>
            <a:ext cx="3291840" cy="717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400">
                <a:solidFill>
                  <a:srgbClr val="ffffff"/>
                </a:solidFill>
                <a:latin typeface="Avenir LT Std 35 Light"/>
              </a:rPr>
              <a:t>let roteiro[0] =  {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    </a:t>
            </a:r>
            <a:r>
              <a:rPr b="1" lang="en-US" sz="2400">
                <a:solidFill>
                  <a:srgbClr val="ffffff"/>
                </a:solidFill>
                <a:latin typeface="Avenir LT Std 35 Light"/>
              </a:rPr>
              <a:t>clientes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 = [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         'tipos de clientes',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         'brilhar os olhos',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         'escutar',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         'empatia',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         'apresentação',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         {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         burocratas = [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             'os sócios',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	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       'a esposa',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	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       'o folgado',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             'o desconfiado',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             'o tal PJ',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	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	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  'CLT'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         ]}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   ]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};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
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3474720" y="1950120"/>
            <a:ext cx="4389120" cy="30639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400">
                <a:solidFill>
                  <a:srgbClr val="ffffff"/>
                </a:solidFill>
                <a:latin typeface="Avenir LT Std 35 Light"/>
              </a:rPr>
              <a:t>Let roteiro[1] = {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    </a:t>
            </a:r>
            <a:r>
              <a:rPr b="1" lang="en-US" sz="2400">
                <a:solidFill>
                  <a:srgbClr val="ffffff"/>
                </a:solidFill>
                <a:latin typeface="Avenir LT Std 35 Light"/>
              </a:rPr>
              <a:t>contrato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 = [ 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        'quando fazer',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        'modelos',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        'tipos de licença',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Avenir LT Std 35 Light"/>
              </a:rPr>
              <a:t>	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  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'como receber sempre',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Avenir LT Std 35 Light"/>
              </a:rPr>
              <a:t>        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'nao recebi, e agora',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Avenir LT Std 35 Light"/>
              </a:rPr>
              <a:t>    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] 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}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3200400" y="2013840"/>
            <a:ext cx="4297680" cy="2757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400">
                <a:solidFill>
                  <a:srgbClr val="ffffff"/>
                </a:solidFill>
                <a:latin typeface="Avenir LT Std 35 Light"/>
              </a:rPr>
              <a:t>let roteiro[2] = {</a:t>
            </a:r>
            <a:endParaRPr/>
          </a:p>
          <a:p>
            <a:endParaRPr/>
          </a:p>
          <a:p>
            <a:r>
              <a:rPr lang="en-US" sz="2400">
                <a:solidFill>
                  <a:srgbClr val="ffffff"/>
                </a:solidFill>
                <a:latin typeface="Avenir LT Std 35 Light"/>
              </a:rPr>
              <a:t>    </a:t>
            </a:r>
            <a:r>
              <a:rPr b="1" lang="en-US" sz="2400">
                <a:solidFill>
                  <a:srgbClr val="ffffff"/>
                </a:solidFill>
                <a:latin typeface="Avenir LT Std 35 Light"/>
              </a:rPr>
              <a:t>horaTecnica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 = [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    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    'como calcular',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        'orçando com precisao',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        'negociando sem perder'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     ],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Avenir LT Std 35 Light"/>
              </a:rPr>
              <a:t>
</a:t>
            </a:r>
            <a:r>
              <a:rPr lang="en-US" sz="2400">
                <a:solidFill>
                  <a:srgbClr val="ffffff"/>
                </a:solidFill>
                <a:latin typeface="Avenir LT Std 35 Light"/>
              </a:rPr>
              <a:t>}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solidFill>
                  <a:srgbClr val="ffffff"/>
                </a:solidFill>
                <a:latin typeface="Arial"/>
              </a:rPr>
              <a:t>Exemplo contrato: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3200">
                <a:solidFill>
                  <a:srgbClr val="ffffff"/>
                </a:solidFill>
                <a:latin typeface="Verdana"/>
              </a:rPr>
              <a:t>CONTRATO DE PRESTAÇÃO DE SERVIÇOS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algn="just"/>
            <a:r>
              <a:rPr lang="en-US" sz="3200">
                <a:solidFill>
                  <a:srgbClr val="ffffff"/>
                </a:solidFill>
                <a:latin typeface="Verdana"/>
                <a:ea typeface="Verdana"/>
              </a:rPr>
              <a:t>Partes: São partes deste contrato Denis Manzetti, sob o nome fantasia de SW Labs, com endereço na Rua XXXXX XXXXXX, nº XXXX, em São Paulo/SP, portador do RG nº  XXXXXXXXXXe do CPF nº XXXXXXXXXX, doravante designado prestador de serviços, e CLIENTE.NAME do  CPF nº XXXXXXXXXXX </a:t>
            </a:r>
            <a:r>
              <a:rPr lang="en-US" sz="3200">
                <a:solidFill>
                  <a:srgbClr val="ffffff"/>
                </a:solidFill>
                <a:latin typeface="Center Regular"/>
                <a:ea typeface="Center Regular"/>
              </a:rPr>
              <a:t>e do RG nº </a:t>
            </a:r>
            <a:r>
              <a:rPr lang="en-US" sz="3200">
                <a:solidFill>
                  <a:srgbClr val="ffffff"/>
                </a:solidFill>
                <a:latin typeface="Verdana"/>
                <a:ea typeface="Verdana"/>
              </a:rPr>
              <a:t>XXXXXXXX, doravante designado cliente.</a:t>
            </a:r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r>
              <a:rPr b="1" lang="en-US" sz="3200">
                <a:solidFill>
                  <a:srgbClr val="ffffff"/>
                </a:solidFill>
                <a:latin typeface="Verdana"/>
              </a:rPr>
              <a:t>1. Do prestador de serviços:</a:t>
            </a:r>
            <a:endParaRPr/>
          </a:p>
          <a:p>
            <a:pPr algn="just"/>
            <a:endParaRPr/>
          </a:p>
          <a:p>
            <a:pPr algn="just"/>
            <a:r>
              <a:rPr lang="en-US" sz="3200">
                <a:solidFill>
                  <a:srgbClr val="ffffff"/>
                </a:solidFill>
                <a:latin typeface="Verdana"/>
              </a:rPr>
              <a:t>O prestador de serviços deve entregar ao cliente uma plataforma que incluí:</a:t>
            </a:r>
            <a:endParaRPr/>
          </a:p>
          <a:p>
            <a:endParaRPr/>
          </a:p>
          <a:p>
            <a:pPr algn="just"/>
            <a:r>
              <a:rPr b="1" lang="en-US" sz="3200">
                <a:solidFill>
                  <a:srgbClr val="ffffff"/>
                </a:solidFill>
                <a:latin typeface="Verdana"/>
                <a:ea typeface="Verdana"/>
              </a:rPr>
              <a:t>1.1.</a:t>
            </a:r>
            <a:r>
              <a:rPr lang="en-US" sz="3200">
                <a:solidFill>
                  <a:srgbClr val="ffffff"/>
                </a:solidFill>
                <a:latin typeface="Verdana"/>
              </a:rPr>
              <a:t> Criar nova “webTV” no mesmo domínio da plataforma, com seu respectivo nome após a “/” do endereço. Ex: “dominio.com.br/webtv-em-questao”. </a:t>
            </a:r>
            <a:endParaRPr/>
          </a:p>
          <a:p>
            <a:pPr algn="just"/>
            <a:endParaRPr/>
          </a:p>
          <a:p>
            <a:pPr algn="just"/>
            <a:r>
              <a:rPr lang="en-US" sz="3200">
                <a:solidFill>
                  <a:srgbClr val="ffffff"/>
                </a:solidFill>
                <a:latin typeface="Verdana"/>
              </a:rPr>
              <a:t>1.1.1. A arquitetura desses subsites incluem as seguintes telas:</a:t>
            </a:r>
            <a:endParaRPr/>
          </a:p>
          <a:p>
            <a:pPr algn="just"/>
            <a:r>
              <a:rPr lang="en-US" sz="3200">
                <a:solidFill>
                  <a:srgbClr val="ffffff"/>
                </a:solidFill>
                <a:latin typeface="Verdana"/>
              </a:rPr>
              <a:t>Página inicial, Institucional, Canais, Canal, Video, Nota Legal, Termos de Uso, Calendário, Ao Vivo Transmitindo, Ao Vivo Sem Transmissão, Login, Cadastro, Painel Administrativo de Usuário e Contato.</a:t>
            </a:r>
            <a:endParaRPr/>
          </a:p>
          <a:p>
            <a:pPr algn="just"/>
            <a:endParaRPr/>
          </a:p>
          <a:p>
            <a:pPr algn="just"/>
            <a:endParaRPr/>
          </a:p>
          <a:p>
            <a:r>
              <a:rPr lang="en-US" sz="3200">
                <a:solidFill>
                  <a:srgbClr val="ffffff"/>
                </a:solidFill>
                <a:latin typeface="Verdana"/>
              </a:rPr>
              <a:t>    </a:t>
            </a:r>
            <a:r>
              <a:rPr lang="en-US" sz="3200">
                <a:solidFill>
                  <a:srgbClr val="ffffff"/>
                </a:solidFill>
                <a:latin typeface="Verdana"/>
              </a:rPr>
              <a:t>Denis Miranda Manzetti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3640" y="182880"/>
            <a:ext cx="9068760" cy="7315200"/>
          </a:xfrm>
          <a:prstGeom prst="rect">
            <a:avLst/>
          </a:prstGeom>
        </p:spPr>
        <p:txBody>
          <a:bodyPr lIns="0" rIns="0" tIns="0" bIns="0"/>
          <a:p>
            <a:pPr algn="just"/>
            <a:r>
              <a:rPr b="1" lang="en-US" sz="3200">
                <a:solidFill>
                  <a:srgbClr val="ffffff"/>
                </a:solidFill>
                <a:latin typeface="Verdana"/>
                <a:ea typeface="Verdana"/>
              </a:rPr>
              <a:t>1.2.</a:t>
            </a:r>
            <a:r>
              <a:rPr lang="en-US" sz="3200">
                <a:solidFill>
                  <a:srgbClr val="ffffff"/>
                </a:solidFill>
                <a:latin typeface="Verdana"/>
              </a:rPr>
              <a:t> Dentro do painel administrativo GERAL</a:t>
            </a:r>
            <a:r>
              <a:rPr lang="en-US" sz="3200">
                <a:solidFill>
                  <a:srgbClr val="ffffff"/>
                </a:solidFill>
                <a:latin typeface="Verdana"/>
              </a:rPr>
              <a:t>	</a:t>
            </a:r>
            <a:r>
              <a:rPr lang="en-US" sz="3200">
                <a:solidFill>
                  <a:srgbClr val="ffffff"/>
                </a:solidFill>
                <a:latin typeface="Verdana"/>
              </a:rPr>
              <a:t> de cada “webTV”, deverá incluir:</a:t>
            </a:r>
            <a:endParaRPr/>
          </a:p>
          <a:p>
            <a:pPr algn="just"/>
            <a:endParaRPr/>
          </a:p>
          <a:p>
            <a:pPr algn="just"/>
            <a:r>
              <a:rPr lang="en-US" sz="3200">
                <a:solidFill>
                  <a:srgbClr val="ffffff"/>
                </a:solidFill>
                <a:latin typeface="Verdana"/>
              </a:rPr>
              <a:t>1.2.1. Informações da instituição com dados de utilidade pública como telefone,                         horário de funcionamento e etc.</a:t>
            </a:r>
            <a:endParaRPr/>
          </a:p>
          <a:p>
            <a:pPr algn="just"/>
            <a:endParaRPr/>
          </a:p>
          <a:p>
            <a:pPr algn="just"/>
            <a:r>
              <a:rPr lang="en-US" sz="3200">
                <a:solidFill>
                  <a:srgbClr val="ffffff"/>
                </a:solidFill>
                <a:latin typeface="Verdana"/>
              </a:rPr>
              <a:t>1.2.2. Gerenciar vídeos e incluir novos videos com os campos de  descrição, tags, data da reunião, video (link ou upload) e restrito (sim ou não). </a:t>
            </a:r>
            <a:endParaRPr/>
          </a:p>
          <a:p>
            <a:pPr algn="just"/>
            <a:endParaRPr/>
          </a:p>
          <a:p>
            <a:pPr algn="just"/>
            <a:r>
              <a:rPr lang="en-US" sz="3200">
                <a:solidFill>
                  <a:srgbClr val="ffffff"/>
                </a:solidFill>
                <a:latin typeface="Verdana"/>
              </a:rPr>
              <a:t>1.2.3. Páginas com conteúdo dinâmico: página Inicial (com/sem banner), Institucional (informações da instituição),     Canal (descrição do canal), Contato (e-mail para onde é enviado os formulários de contato do site)</a:t>
            </a:r>
            <a:endParaRPr/>
          </a:p>
          <a:p>
            <a:pPr algn="just"/>
            <a:endParaRPr/>
          </a:p>
          <a:p>
            <a:pPr algn="just"/>
            <a:r>
              <a:rPr lang="en-US" sz="3200">
                <a:solidFill>
                  <a:srgbClr val="ffffff"/>
                </a:solidFill>
                <a:latin typeface="Verdana"/>
              </a:rPr>
              <a:t>1.2.4. Gerenciar categorias com imagem da categoria e descrição.</a:t>
            </a:r>
            <a:endParaRPr/>
          </a:p>
          <a:p>
            <a:pPr algn="just"/>
            <a:endParaRPr/>
          </a:p>
          <a:p>
            <a:pPr algn="just"/>
            <a:r>
              <a:rPr lang="en-US" sz="3200">
                <a:solidFill>
                  <a:srgbClr val="ffffff"/>
                </a:solidFill>
                <a:latin typeface="Verdana"/>
              </a:rPr>
              <a:t>1.2.5. Alterar, excluir e editar informações de cadastro dos usuários inclusive marcar os membros que pertencem a equipe da “webTV” em questão, garantindo a estes usuários acesso aos videos restritos.</a:t>
            </a:r>
            <a:endParaRPr/>
          </a:p>
          <a:p>
            <a:pPr algn="just"/>
            <a:endParaRPr/>
          </a:p>
          <a:p>
            <a:pPr algn="just"/>
            <a:r>
              <a:rPr lang="en-US" sz="3200">
                <a:solidFill>
                  <a:srgbClr val="ffffff"/>
                </a:solidFill>
                <a:latin typeface="Verdana"/>
              </a:rPr>
              <a:t>1.2.6. Exportar as bases de clientes cadastrados. (opção de filtrar os membros da    equipe)</a:t>
            </a:r>
            <a:endParaRPr/>
          </a:p>
          <a:p>
            <a:pPr algn="just"/>
            <a:endParaRPr/>
          </a:p>
          <a:p>
            <a:pPr algn="just"/>
            <a:r>
              <a:rPr lang="en-US" sz="3200">
                <a:solidFill>
                  <a:srgbClr val="ffffff"/>
                </a:solidFill>
                <a:latin typeface="Verdana"/>
              </a:rPr>
              <a:t>1.2.7. Inserir logomarca de empresas parceiras perto do rodapé.</a:t>
            </a:r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r>
              <a:rPr b="1" lang="en-US" sz="3200">
                <a:solidFill>
                  <a:srgbClr val="ffffff"/>
                </a:solidFill>
                <a:latin typeface="Verdana"/>
              </a:rPr>
              <a:t>2. Do cliente:</a:t>
            </a:r>
            <a:endParaRPr/>
          </a:p>
          <a:p>
            <a:pPr algn="just"/>
            <a:endParaRPr/>
          </a:p>
          <a:p>
            <a:pPr algn="just"/>
            <a:r>
              <a:rPr lang="en-US" sz="3200">
                <a:solidFill>
                  <a:srgbClr val="ffffff"/>
                </a:solidFill>
                <a:latin typeface="Verdana"/>
              </a:rPr>
              <a:t>2.1. O cliente deverá pagar a quantia de R$ $$$$$$$$ (–-- VALOR POR EXTENSO –--) que será parcelada em 10 parcelas de R$ $$$$ (–-- VALOR POR EXTENSO –--) com vencimento de cada parcela até o dia 10 de cada mês, sendo a primeira parcela em fevereiro de 2015.</a:t>
            </a:r>
            <a:endParaRPr/>
          </a:p>
          <a:p>
            <a:pPr algn="just"/>
            <a:endParaRPr/>
          </a:p>
          <a:p>
            <a:pPr algn="just"/>
            <a:r>
              <a:rPr lang="en-US" sz="3200">
                <a:solidFill>
                  <a:srgbClr val="ffffff"/>
                </a:solidFill>
                <a:latin typeface="Verdana"/>
              </a:rPr>
              <a:t>2.2 As mensalidades deverão ser pagas até a data de vencimento que foi estabelecida neste contrato. Em caso de atraso terá acréscimo de 0.243% de juros ao dia, que serão cobrados na fatura do mês seguinte.</a:t>
            </a:r>
            <a:endParaRPr/>
          </a:p>
          <a:p>
            <a:pPr algn="just"/>
            <a:endParaRPr/>
          </a:p>
          <a:p>
            <a:pPr algn="just"/>
            <a:r>
              <a:rPr lang="en-US" sz="3200">
                <a:solidFill>
                  <a:srgbClr val="ffffff"/>
                </a:solidFill>
                <a:latin typeface="Verdana"/>
              </a:rPr>
              <a:t>2.3 Caso o cliente atrase qualquer parcela por mais de 45 dias, sem justificativa e consentimento do prestador de serviço, dá ao direito do prestador de serviço suspender as atividades, e caso o projeto já esteja publicado e em produção, retirar o serviço do ar, até a quitação da dívida pendente.</a:t>
            </a:r>
            <a:endParaRPr/>
          </a:p>
          <a:p>
            <a:pPr algn="just"/>
            <a:endParaRPr/>
          </a:p>
          <a:p>
            <a:pPr algn="just"/>
            <a:r>
              <a:rPr b="1" lang="en-US" sz="3200">
                <a:solidFill>
                  <a:srgbClr val="ffffff"/>
                </a:solidFill>
                <a:latin typeface="Verdana"/>
              </a:rPr>
              <a:t>3. O pagamento:</a:t>
            </a:r>
            <a:endParaRPr/>
          </a:p>
          <a:p>
            <a:pPr algn="just"/>
            <a:r>
              <a:rPr lang="en-US" sz="3200">
                <a:solidFill>
                  <a:srgbClr val="ffffff"/>
                </a:solidFill>
                <a:latin typeface="Verdana"/>
              </a:rPr>
              <a:t>Após a entrega da “plataforma” pelo prestador de serviços e e ser efetuado o respectivo pagamento, como descrito no Item 2 do contrato, essa “plataforma” passa a pertencer unicamente ao cliente.</a:t>
            </a:r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r>
              <a:rPr lang="en-US" sz="3200">
                <a:solidFill>
                  <a:srgbClr val="ffffff"/>
                </a:solidFill>
                <a:latin typeface="Verdana"/>
              </a:rPr>
              <a:t> 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3640" y="182880"/>
            <a:ext cx="9068760" cy="7315200"/>
          </a:xfrm>
          <a:prstGeom prst="rect">
            <a:avLst/>
          </a:prstGeom>
        </p:spPr>
        <p:txBody>
          <a:bodyPr lIns="0" rIns="0" tIns="0" bIns="0"/>
          <a:p>
            <a:pPr algn="just"/>
            <a:r>
              <a:rPr b="1" lang="en-US" sz="3200">
                <a:solidFill>
                  <a:srgbClr val="ffffff"/>
                </a:solidFill>
                <a:latin typeface="Verdana"/>
              </a:rPr>
              <a:t>4. Prazos:</a:t>
            </a:r>
            <a:endParaRPr/>
          </a:p>
          <a:p>
            <a:pPr algn="just"/>
            <a:endParaRPr/>
          </a:p>
          <a:p>
            <a:pPr algn="just"/>
            <a:r>
              <a:rPr lang="en-US" sz="3200">
                <a:solidFill>
                  <a:srgbClr val="ffffff"/>
                </a:solidFill>
                <a:latin typeface="Verdana"/>
              </a:rPr>
              <a:t>O prazo previsto para entrega do projeto é de até XX dias, tendo o prestador de serviços como dever informar o cliente de qualquer alteração, e mantê-lo atualizado quanto ao processo de desenvolvimento e em qual etapa do projeto se encontra.</a:t>
            </a:r>
            <a:endParaRPr/>
          </a:p>
          <a:p>
            <a:pPr algn="just"/>
            <a:endParaRPr/>
          </a:p>
          <a:p>
            <a:pPr algn="just"/>
            <a:r>
              <a:rPr b="1" lang="en-US" sz="3200">
                <a:solidFill>
                  <a:srgbClr val="ffffff"/>
                </a:solidFill>
                <a:latin typeface="Verdana"/>
              </a:rPr>
              <a:t>4. As ampliações e novos serviços:</a:t>
            </a:r>
            <a:endParaRPr/>
          </a:p>
          <a:p>
            <a:pPr algn="just"/>
            <a:endParaRPr/>
          </a:p>
          <a:p>
            <a:pPr algn="just"/>
            <a:r>
              <a:rPr lang="en-US" sz="3200">
                <a:solidFill>
                  <a:srgbClr val="ffffff"/>
                </a:solidFill>
                <a:latin typeface="Verdana"/>
              </a:rPr>
              <a:t>Querendo o cliente ampliar e/ou incluir novas funcionalidades que não se encontram descritas neste documento, serão novos produtos, portanto não se enquadrando nos termos desse contrato.</a:t>
            </a:r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r>
              <a:rPr b="1" lang="en-US" sz="3200">
                <a:solidFill>
                  <a:srgbClr val="ffffff"/>
                </a:solidFill>
                <a:latin typeface="Verdana"/>
              </a:rPr>
              <a:t>5. A rescisão contratual:</a:t>
            </a:r>
            <a:endParaRPr/>
          </a:p>
          <a:p>
            <a:pPr algn="just"/>
            <a:r>
              <a:rPr lang="en-US" sz="3200">
                <a:solidFill>
                  <a:srgbClr val="ffffff"/>
                </a:solidFill>
                <a:latin typeface="Verdana"/>
              </a:rPr>
              <a:t>A rescisão contratual pode ser feita por qualquer uma das partes, quitando-se os débitos ou serviços pendentes do mês corrente.</a:t>
            </a:r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endParaRPr/>
          </a:p>
          <a:p>
            <a:pPr algn="r"/>
            <a:r>
              <a:rPr lang="en-US" sz="3200">
                <a:solidFill>
                  <a:srgbClr val="ffffff"/>
                </a:solidFill>
                <a:latin typeface="Verdana"/>
              </a:rPr>
              <a:t>São Paulo, 10 de Fevereiro de 2016</a:t>
            </a:r>
            <a:endParaRPr/>
          </a:p>
          <a:p>
            <a:r>
              <a:rPr lang="en-US" sz="3200">
                <a:solidFill>
                  <a:srgbClr val="ffffff"/>
                </a:solidFill>
                <a:latin typeface="Verdana"/>
              </a:rPr>
              <a:t>___________________________________</a:t>
            </a:r>
            <a:endParaRPr/>
          </a:p>
          <a:p>
            <a:r>
              <a:rPr lang="en-US" sz="3200">
                <a:solidFill>
                  <a:srgbClr val="ffffff"/>
                </a:solidFill>
                <a:latin typeface="Verdana"/>
              </a:rPr>
              <a:t>         </a:t>
            </a:r>
            <a:r>
              <a:rPr lang="en-US" sz="3200">
                <a:solidFill>
                  <a:srgbClr val="ffffff"/>
                </a:solidFill>
                <a:latin typeface="Verdana"/>
                <a:ea typeface="Verdana"/>
              </a:rPr>
              <a:t>ASSINATURA DO CLIENTE</a:t>
            </a:r>
            <a:endParaRPr/>
          </a:p>
          <a:p>
            <a:r>
              <a:rPr lang="en-US" sz="3200">
                <a:solidFill>
                  <a:srgbClr val="ffffff"/>
                </a:solidFill>
                <a:latin typeface="Verdana"/>
              </a:rPr>
              <a:t>               </a:t>
            </a:r>
            <a:r>
              <a:rPr lang="en-US" sz="3200">
                <a:solidFill>
                  <a:srgbClr val="ffffff"/>
                </a:solidFill>
                <a:latin typeface="Verdana"/>
                <a:ea typeface="Verdana"/>
              </a:rPr>
              <a:t>NOME DO CLIENTE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 sz="3200">
                <a:solidFill>
                  <a:srgbClr val="ffffff"/>
                </a:solidFill>
                <a:latin typeface="Verdana"/>
              </a:rPr>
              <a:t>___________________________________</a:t>
            </a:r>
            <a:endParaRPr/>
          </a:p>
          <a:p>
            <a:r>
              <a:rPr lang="en-US" sz="3200">
                <a:solidFill>
                  <a:srgbClr val="ffffff"/>
                </a:solidFill>
                <a:latin typeface="Verdana"/>
              </a:rPr>
              <a:t>ASSINATURA DO PRESTADOR DE SERVIÇOS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94560" y="2747520"/>
            <a:ext cx="1365840" cy="164160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71120" y="2651760"/>
            <a:ext cx="2501280" cy="1765800"/>
          </a:xfrm>
          <a:prstGeom prst="rect">
            <a:avLst/>
          </a:prstGeom>
          <a:ln>
            <a:noFill/>
          </a:ln>
        </p:spPr>
      </p:pic>
      <p:sp>
        <p:nvSpPr>
          <p:cNvPr id="52" name="TextShape 1"/>
          <p:cNvSpPr txBox="1"/>
          <p:nvPr/>
        </p:nvSpPr>
        <p:spPr>
          <a:xfrm>
            <a:off x="1005840" y="1933200"/>
            <a:ext cx="3474720" cy="6271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solidFill>
                  <a:srgbClr val="77216f"/>
                </a:solidFill>
                <a:latin typeface="Arial"/>
              </a:rPr>
              <a:t>Mais uma iniciativa Webschool.io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204160" y="1933200"/>
            <a:ext cx="2659680" cy="6271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solidFill>
                  <a:srgbClr val="77216f"/>
                </a:solidFill>
                <a:latin typeface="Arial"/>
              </a:rPr>
              <a:t>Com apoio da SW Digital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