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4468" r:id="rId2"/>
  </p:sldMasterIdLst>
  <p:notesMasterIdLst>
    <p:notesMasterId r:id="rId28"/>
  </p:notesMasterIdLst>
  <p:handoutMasterIdLst>
    <p:handoutMasterId r:id="rId29"/>
  </p:handoutMasterIdLst>
  <p:sldIdLst>
    <p:sldId id="256" r:id="rId3"/>
    <p:sldId id="553" r:id="rId4"/>
    <p:sldId id="513" r:id="rId5"/>
    <p:sldId id="541" r:id="rId6"/>
    <p:sldId id="540" r:id="rId7"/>
    <p:sldId id="542" r:id="rId8"/>
    <p:sldId id="520" r:id="rId9"/>
    <p:sldId id="544" r:id="rId10"/>
    <p:sldId id="545" r:id="rId11"/>
    <p:sldId id="546" r:id="rId12"/>
    <p:sldId id="547" r:id="rId13"/>
    <p:sldId id="548" r:id="rId14"/>
    <p:sldId id="554" r:id="rId15"/>
    <p:sldId id="549" r:id="rId16"/>
    <p:sldId id="464" r:id="rId17"/>
    <p:sldId id="550" r:id="rId18"/>
    <p:sldId id="531" r:id="rId19"/>
    <p:sldId id="551" r:id="rId20"/>
    <p:sldId id="533" r:id="rId21"/>
    <p:sldId id="552" r:id="rId22"/>
    <p:sldId id="526" r:id="rId23"/>
    <p:sldId id="527" r:id="rId24"/>
    <p:sldId id="528" r:id="rId25"/>
    <p:sldId id="473" r:id="rId26"/>
    <p:sldId id="555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87127" autoAdjust="0"/>
  </p:normalViewPr>
  <p:slideViewPr>
    <p:cSldViewPr>
      <p:cViewPr varScale="1">
        <p:scale>
          <a:sx n="95" d="100"/>
          <a:sy n="9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wrap="square" lIns="92432" tIns="46216" rIns="92432" bIns="462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wrap="square" lIns="92432" tIns="46216" rIns="92432" bIns="462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D64BB0-1A05-47E2-8576-1CF03C654BF1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wrap="square" lIns="92432" tIns="46216" rIns="92432" bIns="462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2432" tIns="46216" rIns="92432" bIns="462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035853-2440-4826-BC84-80168684F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7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2" tIns="46216" rIns="92432" bIns="462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2" tIns="46216" rIns="92432" bIns="462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2" tIns="46216" rIns="92432" bIns="462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2" tIns="46216" rIns="92432" bIns="462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2" tIns="46216" rIns="92432" bIns="462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B8AE4B-C778-452E-A8A1-8DAD5880A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3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13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30000" dirty="0" smtClean="0">
              <a:solidFill>
                <a:srgbClr val="000000"/>
              </a:solidFill>
              <a:latin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4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7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5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5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5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5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5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A494-D1AD-4DB3-B57E-99A6C85CC4B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55CCCA5-D46A-4DF4-87AB-97DC93891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373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Tahoma"/>
                  <a:cs typeface="Arial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Tahoma"/>
                  <a:cs typeface="Arial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Tahoma"/>
                  <a:cs typeface="Arial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Tahoma"/>
                  <a:cs typeface="Arial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ahoma"/>
                <a:cs typeface="Arial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ahoma"/>
                <a:cs typeface="Arial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ahoma"/>
                <a:cs typeface="Arial"/>
              </a:endParaRPr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1C1C1C"/>
                </a:solidFill>
              </a:rPr>
              <a:t>October 2015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2DAEA54-828B-474F-9643-86358AA4032A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353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AEFF-0A57-4EAC-8384-B3B237CE3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7213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7EB69-4C91-4BC3-9966-CD7A274D78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0122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18E50-A51A-4EE0-92F0-567AE3AB9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5894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ECF2-1B59-4EB4-920D-1836D183D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9655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3EA78-5F64-4194-8C6F-7D2FB3D12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9230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BAEE-E8EE-4594-AA34-57BF262C16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9891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4D63B-66DE-46CA-BCAB-BBA253A8C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326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October 2015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33F6-0D55-44F6-A980-738607175D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3308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3777B-FA52-4762-9AD6-F4A297CCC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319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090A-B18D-40B6-94CC-6E8825139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21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FFA5E-4CFC-4CAC-B095-BE5A09341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330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C6C36-D0A1-441C-A9E0-D539991EB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99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20A11-F840-49B6-8308-4A0687DDC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092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4FDB-AE9A-42B3-B77A-83FC941E8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6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049D-06D0-4CC6-B01F-056C17AE2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238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79D9C-3A16-43AE-9F22-15E036AFF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083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03EF97-18D4-4CAB-BA9C-35227DC6C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Tahoma"/>
                <a:cs typeface="Arial"/>
              </a:rPr>
              <a:t>October 2015</a:t>
            </a:r>
            <a:endParaRPr lang="en-US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Tahoma"/>
              <a:cs typeface="Arial"/>
            </a:endParaRPr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6BEC83-90FC-43ED-9E6D-6831426A2A96}" type="slidenum">
              <a:rPr lang="en-US">
                <a:solidFill>
                  <a:srgbClr val="000000"/>
                </a:solidFill>
                <a:latin typeface="Tahoma"/>
                <a:cs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20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emf"/><Relationship Id="rId10" Type="http://schemas.openxmlformats.org/officeDocument/2006/relationships/oleObject" Target="../embeddings/Microsoft_Equation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mdata.com" TargetMode="External"/><Relationship Id="rId4" Type="http://schemas.openxmlformats.org/officeDocument/2006/relationships/hyperlink" Target="http://igrow.org/agronomy/wheat/winter-wheat-variety-trial-resul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8077200" cy="1462088"/>
          </a:xfrm>
        </p:spPr>
        <p:txBody>
          <a:bodyPr/>
          <a:lstStyle/>
          <a:p>
            <a:pPr eaLnBrk="1" hangingPunct="1"/>
            <a:r>
              <a:rPr lang="en-US" sz="3600" b="1" dirty="0"/>
              <a:t>Exploring Treatment By Trial Interaction Using Treatment Stability/Trial </a:t>
            </a:r>
            <a:r>
              <a:rPr lang="en-US" sz="3600" b="1" dirty="0" err="1" smtClean="0"/>
              <a:t>Dendrogram</a:t>
            </a:r>
            <a:r>
              <a:rPr lang="en-US" sz="3600" b="1" dirty="0" smtClean="0"/>
              <a:t> </a:t>
            </a:r>
            <a:r>
              <a:rPr lang="en-US" sz="3600" b="1" dirty="0"/>
              <a:t>Plots</a:t>
            </a: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76800"/>
            <a:ext cx="6400800" cy="11430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228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2"/>
                </a:solidFill>
              </a:rPr>
              <a:t>November 2015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8805121-248F-4F58-8020-1C9EA9695532}" type="slidenum">
              <a:rPr lang="en-US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078" name="Rectangle 3"/>
          <p:cNvSpPr txBox="1">
            <a:spLocks noChangeArrowheads="1"/>
          </p:cNvSpPr>
          <p:nvPr/>
        </p:nvSpPr>
        <p:spPr bwMode="auto">
          <a:xfrm>
            <a:off x="1828800" y="4267200"/>
            <a:ext cx="624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 smtClean="0"/>
              <a:t>Peter Claussen, Steve Gylling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 smtClean="0"/>
              <a:t>Gylling </a:t>
            </a:r>
            <a:r>
              <a:rPr lang="en-US" sz="3200" dirty="0"/>
              <a:t>Data Management, Inc</a:t>
            </a:r>
            <a:r>
              <a:rPr lang="en-US" sz="3200" dirty="0" smtClean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Booth #1020</a:t>
            </a:r>
            <a:endParaRPr lang="en-US" sz="200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dirty="0"/>
          </a:p>
        </p:txBody>
      </p:sp>
      <p:pic>
        <p:nvPicPr>
          <p:cNvPr id="307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86338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r>
              <a:rPr lang="en-US" dirty="0" smtClean="0"/>
              <a:t>x </a:t>
            </a:r>
            <a:r>
              <a:rPr lang="en-US" dirty="0" smtClean="0"/>
              <a:t>trial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r>
              <a:rPr lang="en-US" sz="2400" dirty="0" smtClean="0"/>
              <a:t>Treatment x </a:t>
            </a:r>
            <a:r>
              <a:rPr lang="en-US" sz="2400" dirty="0" smtClean="0"/>
              <a:t>trial means can be written as the sum of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400" i="1" dirty="0" smtClean="0">
                <a:latin typeface="Symbol" charset="2"/>
                <a:cs typeface="Symbol" charset="2"/>
              </a:rPr>
              <a:t>μ</a:t>
            </a:r>
            <a:r>
              <a:rPr lang="en-US" sz="2400" dirty="0" smtClean="0"/>
              <a:t>	grand </a:t>
            </a:r>
            <a:r>
              <a:rPr lang="en-US" sz="2400" dirty="0" smtClean="0"/>
              <a:t>mean</a:t>
            </a:r>
          </a:p>
          <a:p>
            <a:pPr lvl="1"/>
            <a:r>
              <a:rPr lang="en-US" sz="2400" i="1" dirty="0" smtClean="0">
                <a:latin typeface="Symbol" charset="2"/>
                <a:cs typeface="Symbol" charset="2"/>
              </a:rPr>
              <a:t>α</a:t>
            </a:r>
            <a:r>
              <a:rPr lang="en-US" sz="2400" i="1" baseline="-25000" dirty="0" err="1" smtClean="0">
                <a:latin typeface="Symbol" charset="2"/>
                <a:cs typeface="Symbol" charset="2"/>
              </a:rPr>
              <a:t>i</a:t>
            </a:r>
            <a:r>
              <a:rPr lang="en-US" sz="2400" dirty="0" smtClean="0"/>
              <a:t>	treatment </a:t>
            </a:r>
            <a:r>
              <a:rPr lang="en-US" sz="2400" dirty="0" smtClean="0"/>
              <a:t>effect</a:t>
            </a:r>
          </a:p>
          <a:p>
            <a:pPr lvl="1"/>
            <a:r>
              <a:rPr lang="en-US" sz="2400" i="1" dirty="0" smtClean="0">
                <a:latin typeface="Symbol" charset="2"/>
                <a:cs typeface="Symbol" charset="2"/>
              </a:rPr>
              <a:t>β</a:t>
            </a:r>
            <a:r>
              <a:rPr lang="en-US" sz="2400" i="1" baseline="-25000" dirty="0" smtClean="0">
                <a:latin typeface="Symbol" charset="2"/>
                <a:cs typeface="Symbol" charset="2"/>
              </a:rPr>
              <a:t>j</a:t>
            </a:r>
            <a:r>
              <a:rPr lang="en-US" sz="2400" dirty="0" smtClean="0"/>
              <a:t>	trial </a:t>
            </a:r>
            <a:r>
              <a:rPr lang="en-US" sz="2400" dirty="0" smtClean="0"/>
              <a:t>effect</a:t>
            </a:r>
          </a:p>
          <a:p>
            <a:pPr lvl="1"/>
            <a:r>
              <a:rPr lang="en-US" sz="2400" i="1" dirty="0" err="1" smtClean="0">
                <a:latin typeface="Symbol" charset="2"/>
                <a:cs typeface="Symbol" charset="2"/>
              </a:rPr>
              <a:t>θ</a:t>
            </a:r>
            <a:r>
              <a:rPr lang="en-US" sz="2400" i="1" baseline="-25000" dirty="0" err="1" smtClean="0">
                <a:latin typeface="Symbol" charset="2"/>
                <a:cs typeface="Symbol" charset="2"/>
              </a:rPr>
              <a:t>ij</a:t>
            </a:r>
            <a:r>
              <a:rPr lang="en-US" sz="2400" dirty="0" smtClean="0"/>
              <a:t>	treatment x trial </a:t>
            </a:r>
            <a:r>
              <a:rPr lang="en-US" sz="2400" dirty="0" smtClean="0"/>
              <a:t>interaction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20031"/>
              </p:ext>
            </p:extLst>
          </p:nvPr>
        </p:nvGraphicFramePr>
        <p:xfrm>
          <a:off x="2362200" y="2590800"/>
          <a:ext cx="3505200" cy="79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1955800" imgH="444500" progId="Equation.3">
                  <p:embed/>
                </p:oleObj>
              </mc:Choice>
              <mc:Fallback>
                <p:oleObj name="Equation" r:id="rId3" imgW="1955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590800"/>
                        <a:ext cx="3505200" cy="79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9683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r>
              <a:rPr lang="en-US" sz="2400" dirty="0"/>
              <a:t>When distances are computed from treatment in trial means, treatment effects cancel and the distance is based on trial effect and </a:t>
            </a:r>
            <a:r>
              <a:rPr lang="en-US" sz="2400" dirty="0"/>
              <a:t>treatment </a:t>
            </a:r>
            <a:r>
              <a:rPr lang="en-US" sz="2400" dirty="0" smtClean="0"/>
              <a:t>x trial </a:t>
            </a:r>
            <a:r>
              <a:rPr lang="en-US" sz="2400" dirty="0"/>
              <a:t>interaction.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23057"/>
              </p:ext>
            </p:extLst>
          </p:nvPr>
        </p:nvGraphicFramePr>
        <p:xfrm>
          <a:off x="560388" y="3352800"/>
          <a:ext cx="813911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8191500" imgH="2476500" progId="Equation.3">
                  <p:embed/>
                </p:oleObj>
              </mc:Choice>
              <mc:Fallback>
                <p:oleObj name="Equation" r:id="rId3" imgW="8191500" imgH="247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388" y="3352800"/>
                        <a:ext cx="8139112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95636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similarity, no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r>
              <a:rPr lang="en-US" sz="2400" dirty="0"/>
              <a:t>If interaction is absent, the </a:t>
            </a:r>
            <a:r>
              <a:rPr lang="en-US" sz="2400" dirty="0" smtClean="0"/>
              <a:t>similarity between </a:t>
            </a:r>
            <a:r>
              <a:rPr lang="en-US" sz="2400" dirty="0"/>
              <a:t>two trials is proportional to the difference between trial effects only.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87196"/>
              </p:ext>
            </p:extLst>
          </p:nvPr>
        </p:nvGraphicFramePr>
        <p:xfrm>
          <a:off x="1981200" y="3200400"/>
          <a:ext cx="554501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3" imgW="5029200" imgH="2971800" progId="Equation.3">
                  <p:embed/>
                </p:oleObj>
              </mc:Choice>
              <mc:Fallback>
                <p:oleObj name="Equation" r:id="rId3" imgW="5029200" imgH="297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200400"/>
                        <a:ext cx="554501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34586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6862" cy="1462087"/>
          </a:xfrm>
        </p:spPr>
        <p:txBody>
          <a:bodyPr/>
          <a:lstStyle/>
          <a:p>
            <a:r>
              <a:rPr lang="en-US" sz="4300" dirty="0" smtClean="0"/>
              <a:t>Decomposition of Interaction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239000" cy="4114800"/>
          </a:xfrm>
        </p:spPr>
        <p:txBody>
          <a:bodyPr/>
          <a:lstStyle/>
          <a:p>
            <a:r>
              <a:rPr lang="en-US" sz="2400" dirty="0" smtClean="0"/>
              <a:t>Simple </a:t>
            </a:r>
            <a:r>
              <a:rPr lang="en-US" sz="2400" dirty="0" err="1" smtClean="0"/>
              <a:t>additivity</a:t>
            </a:r>
            <a:endParaRPr lang="en-US" sz="2400" dirty="0" smtClean="0"/>
          </a:p>
          <a:p>
            <a:pPr lvl="1"/>
            <a:r>
              <a:rPr lang="en-US" sz="2000" dirty="0"/>
              <a:t> </a:t>
            </a:r>
            <a:endParaRPr lang="en-US" sz="2400" dirty="0" smtClean="0"/>
          </a:p>
          <a:p>
            <a:r>
              <a:rPr lang="en-US" sz="2400" dirty="0" smtClean="0"/>
              <a:t>Random effect</a:t>
            </a:r>
            <a:endParaRPr lang="en-US" sz="2400" dirty="0" smtClean="0"/>
          </a:p>
          <a:p>
            <a:pPr lvl="1"/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dirty="0" err="1" smtClean="0"/>
              <a:t>Nonadditivity</a:t>
            </a:r>
            <a:endParaRPr lang="en-US" sz="2400" dirty="0" smtClean="0"/>
          </a:p>
          <a:p>
            <a:pPr lvl="1"/>
            <a:r>
              <a:rPr lang="en-US" sz="2000" dirty="0" smtClean="0"/>
              <a:t>                  				 </a:t>
            </a:r>
            <a:r>
              <a:rPr lang="en-US" sz="2000" dirty="0" smtClean="0"/>
              <a:t>    </a:t>
            </a:r>
            <a:r>
              <a:rPr lang="en-US" sz="1600" dirty="0" err="1" smtClean="0"/>
              <a:t>Tukey</a:t>
            </a:r>
            <a:r>
              <a:rPr lang="en-US" sz="1600" dirty="0" smtClean="0"/>
              <a:t> </a:t>
            </a:r>
            <a:r>
              <a:rPr lang="en-US" sz="1600" dirty="0" smtClean="0"/>
              <a:t>1949</a:t>
            </a:r>
          </a:p>
          <a:p>
            <a:r>
              <a:rPr lang="en-US" sz="2400" dirty="0" smtClean="0"/>
              <a:t>Heterogeneous Slopes (Stability)</a:t>
            </a:r>
            <a:endParaRPr lang="en-US" sz="2400" dirty="0" smtClean="0"/>
          </a:p>
          <a:p>
            <a:pPr lvl="1"/>
            <a:r>
              <a:rPr lang="en-US" sz="2000" i="1" dirty="0" smtClean="0">
                <a:latin typeface="Symbol" charset="2"/>
                <a:cs typeface="Symbol" charset="2"/>
              </a:rPr>
              <a:t>                                                               				</a:t>
            </a:r>
            <a:r>
              <a:rPr lang="en-US" sz="2000" i="1" dirty="0" smtClean="0">
                <a:latin typeface="Symbol" charset="2"/>
                <a:cs typeface="Symbol" charset="2"/>
              </a:rPr>
              <a:t>          </a:t>
            </a:r>
            <a:r>
              <a:rPr lang="en-US" sz="1600" dirty="0" smtClean="0"/>
              <a:t>Mandel </a:t>
            </a:r>
            <a:r>
              <a:rPr lang="en-US" sz="1600" dirty="0" smtClean="0"/>
              <a:t>1961</a:t>
            </a:r>
            <a:endParaRPr lang="en-US" sz="1600" i="1" dirty="0" smtClean="0">
              <a:latin typeface="Symbol" charset="2"/>
              <a:cs typeface="Symbol" charset="2"/>
            </a:endParaRPr>
          </a:p>
          <a:p>
            <a:r>
              <a:rPr lang="en-US" sz="2400" dirty="0" smtClean="0"/>
              <a:t>Other decompositions</a:t>
            </a:r>
          </a:p>
          <a:p>
            <a:pPr marL="457200" lvl="1" indent="0">
              <a:buNone/>
            </a:pPr>
            <a:r>
              <a:rPr lang="en-US" sz="2000" dirty="0" smtClean="0"/>
              <a:t>                          </a:t>
            </a:r>
            <a:r>
              <a:rPr lang="en-US" sz="1600" dirty="0" smtClean="0"/>
              <a:t>Milliken </a:t>
            </a:r>
            <a:r>
              <a:rPr lang="en-US" sz="1600" dirty="0" smtClean="0"/>
              <a:t>and Johnson 1989, Cornelius, et al., 2001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02895"/>
              </p:ext>
            </p:extLst>
          </p:nvPr>
        </p:nvGraphicFramePr>
        <p:xfrm>
          <a:off x="1676400" y="2438400"/>
          <a:ext cx="203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4" imgW="2032000" imgH="292100" progId="Equation.3">
                  <p:embed/>
                </p:oleObj>
              </mc:Choice>
              <mc:Fallback>
                <p:oleObj name="Equation" r:id="rId4" imgW="2032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438400"/>
                        <a:ext cx="203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66686"/>
              </p:ext>
            </p:extLst>
          </p:nvPr>
        </p:nvGraphicFramePr>
        <p:xfrm>
          <a:off x="1676400" y="32004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6" imgW="1295400" imgH="381000" progId="Equation.3">
                  <p:embed/>
                </p:oleObj>
              </mc:Choice>
              <mc:Fallback>
                <p:oleObj name="Equation" r:id="rId6" imgW="12954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3200400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05603"/>
              </p:ext>
            </p:extLst>
          </p:nvPr>
        </p:nvGraphicFramePr>
        <p:xfrm>
          <a:off x="1676400" y="4038600"/>
          <a:ext cx="143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8" imgW="1435100" imgH="317500" progId="Equation.3">
                  <p:embed/>
                </p:oleObj>
              </mc:Choice>
              <mc:Fallback>
                <p:oleObj name="Equation" r:id="rId8" imgW="1435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6400" y="4038600"/>
                        <a:ext cx="1435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26203"/>
              </p:ext>
            </p:extLst>
          </p:nvPr>
        </p:nvGraphicFramePr>
        <p:xfrm>
          <a:off x="1676400" y="4876800"/>
          <a:ext cx="127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10" imgW="1270000" imgH="317500" progId="Equation.3">
                  <p:embed/>
                </p:oleObj>
              </mc:Choice>
              <mc:Fallback>
                <p:oleObj name="Equation" r:id="rId10" imgW="1270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4876800"/>
                        <a:ext cx="1270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149222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r>
              <a:rPr lang="en-US" sz="2400" dirty="0" smtClean="0"/>
              <a:t>To illustrate the effects on interaction on a </a:t>
            </a:r>
            <a:r>
              <a:rPr lang="en-US" sz="2400" dirty="0" smtClean="0"/>
              <a:t>treatment x trial </a:t>
            </a:r>
            <a:r>
              <a:rPr lang="en-US" sz="2400" dirty="0" err="1" smtClean="0"/>
              <a:t>dendrogram</a:t>
            </a:r>
            <a:r>
              <a:rPr lang="en-US" sz="2400" dirty="0" smtClean="0"/>
              <a:t>, </a:t>
            </a:r>
            <a:r>
              <a:rPr lang="en-US" sz="2400" dirty="0" smtClean="0"/>
              <a:t>produce a </a:t>
            </a:r>
            <a:r>
              <a:rPr lang="en-US" sz="2400" dirty="0" smtClean="0"/>
              <a:t>reference </a:t>
            </a:r>
            <a:r>
              <a:rPr lang="en-US" sz="2400" dirty="0" err="1" smtClean="0"/>
              <a:t>dendrogram</a:t>
            </a:r>
            <a:r>
              <a:rPr lang="en-US" sz="2400" dirty="0" smtClean="0"/>
              <a:t> based on additive treatment and trial effects only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828386"/>
              </p:ext>
            </p:extLst>
          </p:nvPr>
        </p:nvGraphicFramePr>
        <p:xfrm>
          <a:off x="1284288" y="3352800"/>
          <a:ext cx="668972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3" imgW="6731000" imgH="2476500" progId="Equation.3">
                  <p:embed/>
                </p:oleObj>
              </mc:Choice>
              <mc:Fallback>
                <p:oleObj name="Equation" r:id="rId3" imgW="6731000" imgH="247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8" y="3352800"/>
                        <a:ext cx="6689725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5962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03006"/>
            <a:ext cx="6400800" cy="4283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Additivity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6172200"/>
            <a:ext cx="254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</a:t>
            </a:r>
            <a:r>
              <a:rPr lang="en-US" sz="1400" dirty="0" err="1" smtClean="0"/>
              <a:t>Littell</a:t>
            </a:r>
            <a:r>
              <a:rPr lang="en-US" sz="1400" dirty="0" smtClean="0"/>
              <a:t> et al., 1996)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2400" y="5257801"/>
            <a:ext cx="3886200" cy="1066800"/>
            <a:chOff x="152400" y="5105400"/>
            <a:chExt cx="4062658" cy="10818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48086"/>
            <a:stretch/>
          </p:blipFill>
          <p:spPr>
            <a:xfrm>
              <a:off x="152400" y="5105400"/>
              <a:ext cx="4062658" cy="108184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228600" y="5867400"/>
              <a:ext cx="38862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673409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Additivity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7713"/>
            <a:ext cx="7696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Reference </a:t>
            </a:r>
            <a:r>
              <a:rPr lang="en-US" sz="2400" dirty="0" err="1" smtClean="0"/>
              <a:t>dendrogram</a:t>
            </a:r>
            <a:r>
              <a:rPr lang="en-US" sz="2400" dirty="0" smtClean="0"/>
              <a:t> is </a:t>
            </a:r>
            <a:r>
              <a:rPr lang="en-US" sz="2400" dirty="0"/>
              <a:t>nearly identical to the </a:t>
            </a:r>
            <a:r>
              <a:rPr lang="en-US" sz="2400" dirty="0" smtClean="0"/>
              <a:t>treatment x trial </a:t>
            </a:r>
            <a:r>
              <a:rPr lang="en-US" sz="2400" dirty="0" err="1" smtClean="0"/>
              <a:t>dendrogram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791200" cy="38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9695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28800"/>
            <a:ext cx="5867400" cy="3923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6172200"/>
            <a:ext cx="2206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Vargas, 2013)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5105400"/>
            <a:ext cx="4648200" cy="1371600"/>
            <a:chOff x="838200" y="4648200"/>
            <a:chExt cx="4789905" cy="14496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35196"/>
            <a:stretch/>
          </p:blipFill>
          <p:spPr>
            <a:xfrm>
              <a:off x="838200" y="4648200"/>
              <a:ext cx="4789905" cy="144969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990600" y="5486400"/>
              <a:ext cx="16764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90600" y="5715000"/>
              <a:ext cx="16764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648200" y="5486400"/>
              <a:ext cx="7620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48200" y="5715000"/>
              <a:ext cx="7620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12498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Interaction is present, but interaction effects cancel and </a:t>
            </a:r>
            <a:r>
              <a:rPr lang="en-US" sz="2400" dirty="0" err="1"/>
              <a:t>dendrogram</a:t>
            </a:r>
            <a:r>
              <a:rPr lang="en-US" sz="2400" dirty="0"/>
              <a:t> is preserved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729605" cy="3827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15090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5200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5711825" cy="3831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Nonadditivity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18E50-A51A-4EE0-92F0-567AE3AB9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6172200"/>
            <a:ext cx="265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Vargas et al., 2013)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4953000"/>
            <a:ext cx="4724400" cy="1447800"/>
            <a:chOff x="838200" y="4648200"/>
            <a:chExt cx="4763168" cy="14528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35157"/>
            <a:stretch/>
          </p:blipFill>
          <p:spPr>
            <a:xfrm>
              <a:off x="838200" y="4648200"/>
              <a:ext cx="4763168" cy="14528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990600" y="5486400"/>
              <a:ext cx="4343400" cy="152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085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3"/>
            <a:ext cx="8001000" cy="4114800"/>
          </a:xfrm>
        </p:spPr>
        <p:txBody>
          <a:bodyPr/>
          <a:lstStyle/>
          <a:p>
            <a:pPr>
              <a:buSzPct val="100000"/>
            </a:pPr>
            <a:r>
              <a:rPr lang="en-US" sz="2800" dirty="0" smtClean="0"/>
              <a:t>ARM</a:t>
            </a:r>
          </a:p>
          <a:p>
            <a:pPr lvl="1">
              <a:buSzPct val="100000"/>
            </a:pPr>
            <a:r>
              <a:rPr lang="en-US" sz="2400" dirty="0" smtClean="0"/>
              <a:t>Single </a:t>
            </a:r>
            <a:r>
              <a:rPr lang="en-US" sz="2400" dirty="0" smtClean="0"/>
              <a:t>trial management and analysis</a:t>
            </a:r>
          </a:p>
          <a:p>
            <a:pPr>
              <a:buSzPct val="100000"/>
            </a:pPr>
            <a:r>
              <a:rPr lang="en-US" sz="2800" dirty="0" smtClean="0"/>
              <a:t>ARM ST</a:t>
            </a:r>
          </a:p>
          <a:p>
            <a:pPr lvl="1">
              <a:buSzPct val="100000"/>
            </a:pPr>
            <a:r>
              <a:rPr lang="en-US" sz="2400" dirty="0" smtClean="0"/>
              <a:t>Summarizes ARM trials across locations and years</a:t>
            </a:r>
          </a:p>
          <a:p>
            <a:pPr lvl="1">
              <a:buSzPct val="100000"/>
            </a:pPr>
            <a:r>
              <a:rPr lang="en-US" sz="2400" dirty="0" smtClean="0"/>
              <a:t>T</a:t>
            </a:r>
            <a:r>
              <a:rPr lang="en-US" sz="2400" dirty="0" smtClean="0"/>
              <a:t>reatment x trial analysis</a:t>
            </a:r>
            <a:endParaRPr lang="en-US" dirty="0"/>
          </a:p>
          <a:p>
            <a:pPr lvl="1">
              <a:buSzPct val="100000"/>
            </a:pPr>
            <a:r>
              <a:rPr lang="en-US" sz="2400" dirty="0" smtClean="0"/>
              <a:t>New in 2015 is the Treatment x Trial graph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9007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Nonadditivity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Major clusters, relative to trial means, are preserved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32481"/>
            <a:ext cx="1600200" cy="381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514599"/>
            <a:ext cx="6019800" cy="40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67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Interaction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6172200"/>
            <a:ext cx="284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Cornelius et al., 1997)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133600"/>
            <a:ext cx="1752600" cy="3496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7399"/>
            <a:ext cx="6548120" cy="43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4320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6537960" cy="439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Interaction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5486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trial that forms its own cluster contains most of the outliers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4888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identify clusters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514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 the interaction outliers (2 </a:t>
            </a:r>
            <a:r>
              <a:rPr lang="en-US" dirty="0" err="1" smtClean="0"/>
              <a:t>s.d.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28285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2057400"/>
            <a:ext cx="6507480" cy="438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Interaction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48768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</a:t>
            </a:r>
            <a:r>
              <a:rPr lang="en-US" dirty="0" err="1" smtClean="0"/>
              <a:t>dendrogram</a:t>
            </a:r>
            <a:r>
              <a:rPr lang="en-US" dirty="0" smtClean="0"/>
              <a:t> shows how interaction distorts </a:t>
            </a:r>
            <a:r>
              <a:rPr lang="en-US" dirty="0" smtClean="0"/>
              <a:t>treatment x trial </a:t>
            </a:r>
            <a:r>
              <a:rPr lang="en-US" dirty="0" err="1" smtClean="0"/>
              <a:t>dendrogram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1295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06887"/>
          </a:xfrm>
        </p:spPr>
        <p:txBody>
          <a:bodyPr/>
          <a:lstStyle/>
          <a:p>
            <a:r>
              <a:rPr lang="en-US" dirty="0" smtClean="0"/>
              <a:t>Different </a:t>
            </a:r>
            <a:r>
              <a:rPr lang="en-US" dirty="0" smtClean="0"/>
              <a:t>decompositions</a:t>
            </a:r>
            <a:endParaRPr lang="en-US" dirty="0" smtClean="0"/>
          </a:p>
          <a:p>
            <a:pPr lvl="1"/>
            <a:r>
              <a:rPr lang="en-US" dirty="0" smtClean="0"/>
              <a:t>Linear-bilinear models (i.e. AMMI, SHMM)</a:t>
            </a:r>
          </a:p>
          <a:p>
            <a:r>
              <a:rPr lang="en-US" dirty="0" smtClean="0"/>
              <a:t>Clustering methods and comparison of </a:t>
            </a:r>
            <a:r>
              <a:rPr lang="en-US" dirty="0" err="1" smtClean="0"/>
              <a:t>dendrograms</a:t>
            </a:r>
            <a:endParaRPr lang="en-US" dirty="0" smtClean="0"/>
          </a:p>
          <a:p>
            <a:r>
              <a:rPr lang="en-US" dirty="0" smtClean="0"/>
              <a:t>Automated analysis of trial groups</a:t>
            </a:r>
          </a:p>
          <a:p>
            <a:r>
              <a:rPr lang="en-US" dirty="0" smtClean="0"/>
              <a:t>Covariate analysis</a:t>
            </a:r>
          </a:p>
          <a:p>
            <a:pPr lvl="1"/>
            <a:r>
              <a:rPr lang="en-US" dirty="0" smtClean="0"/>
              <a:t>Use trial specific data to explain interaction</a:t>
            </a:r>
          </a:p>
          <a:p>
            <a:pPr lvl="1"/>
            <a:r>
              <a:rPr lang="en-US" dirty="0" smtClean="0"/>
              <a:t>Geospatial maps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37579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r>
              <a:rPr lang="en-US" sz="2000" dirty="0" smtClean="0"/>
              <a:t>References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hlinkClick r:id="rId3"/>
              </a:rPr>
              <a:t>www.gdmdata.com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J </a:t>
            </a:r>
            <a:r>
              <a:rPr lang="en-US" sz="1200" dirty="0" err="1">
                <a:solidFill>
                  <a:srgbClr val="000000"/>
                </a:solidFill>
                <a:latin typeface="Helvetica"/>
              </a:rPr>
              <a:t>Tukey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. One degree of freedom for non-</a:t>
            </a:r>
            <a:r>
              <a:rPr lang="en-US" sz="1200" dirty="0" err="1">
                <a:solidFill>
                  <a:srgbClr val="000000"/>
                </a:solidFill>
                <a:latin typeface="Helvetica"/>
              </a:rPr>
              <a:t>additivity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. Biometrics, 5(3):232–242,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1949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J Mandel. Non-</a:t>
            </a:r>
            <a:r>
              <a:rPr lang="en-US" sz="1200" dirty="0" err="1" smtClean="0">
                <a:solidFill>
                  <a:srgbClr val="000000"/>
                </a:solidFill>
                <a:latin typeface="Helvetica"/>
              </a:rPr>
              <a:t>additivity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 in the two-way analysis of variance. Journal of the American Statistical Association, 56(296), 1961.</a:t>
            </a:r>
          </a:p>
          <a:p>
            <a:pPr lvl="1"/>
            <a:r>
              <a:rPr lang="en-US" sz="1200" dirty="0" smtClean="0"/>
              <a:t>G Milliken, </a:t>
            </a:r>
            <a:r>
              <a:rPr lang="en-US" sz="1200" dirty="0"/>
              <a:t>and </a:t>
            </a:r>
            <a:r>
              <a:rPr lang="en-US" sz="1200" dirty="0" smtClean="0"/>
              <a:t>D </a:t>
            </a:r>
            <a:r>
              <a:rPr lang="en-US" sz="1200" dirty="0"/>
              <a:t>Johnson. </a:t>
            </a:r>
            <a:r>
              <a:rPr lang="en-US" sz="1200" i="1" dirty="0"/>
              <a:t>Analysis of messy data volume </a:t>
            </a:r>
            <a:r>
              <a:rPr lang="en-US" sz="1200" i="1" dirty="0" smtClean="0"/>
              <a:t>2: </a:t>
            </a:r>
            <a:r>
              <a:rPr lang="en-US" sz="1200" i="1" dirty="0" err="1" smtClean="0"/>
              <a:t>nonreplicated</a:t>
            </a:r>
            <a:r>
              <a:rPr lang="en-US" sz="1200" i="1" dirty="0" smtClean="0"/>
              <a:t> experiments</a:t>
            </a:r>
            <a:r>
              <a:rPr lang="en-US" sz="1200" dirty="0"/>
              <a:t>. Vol. </a:t>
            </a:r>
            <a:r>
              <a:rPr lang="en-US" sz="1200" dirty="0"/>
              <a:t>1</a:t>
            </a:r>
            <a:r>
              <a:rPr lang="en-US" sz="1200" dirty="0" smtClean="0"/>
              <a:t>. </a:t>
            </a:r>
            <a:r>
              <a:rPr lang="en-US" sz="1200" dirty="0"/>
              <a:t>CRC Press, </a:t>
            </a:r>
            <a:r>
              <a:rPr lang="en-US" sz="1200" dirty="0" smtClean="0"/>
              <a:t>1989.</a:t>
            </a:r>
            <a:endParaRPr lang="en-US" sz="1200" dirty="0" smtClean="0">
              <a:solidFill>
                <a:srgbClr val="000000"/>
              </a:solidFill>
              <a:latin typeface="Helvetica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Cornelius,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J </a:t>
            </a:r>
            <a:r>
              <a:rPr lang="en-US" sz="1200" dirty="0" err="1">
                <a:solidFill>
                  <a:srgbClr val="000000"/>
                </a:solidFill>
                <a:latin typeface="Helvetica"/>
              </a:rPr>
              <a:t>Crossa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M </a:t>
            </a:r>
            <a:r>
              <a:rPr lang="en-US" sz="1200" dirty="0" err="1">
                <a:solidFill>
                  <a:srgbClr val="000000"/>
                </a:solidFill>
                <a:latin typeface="Helvetica"/>
              </a:rPr>
              <a:t>Seyedsadr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G 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Liu, and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K </a:t>
            </a:r>
            <a:r>
              <a:rPr lang="en-US" sz="1200" dirty="0" err="1">
                <a:solidFill>
                  <a:srgbClr val="000000"/>
                </a:solidFill>
                <a:latin typeface="Helvetica"/>
              </a:rPr>
              <a:t>Viele</a:t>
            </a:r>
            <a:r>
              <a:rPr lang="en-US" sz="1200" dirty="0">
                <a:solidFill>
                  <a:srgbClr val="000000"/>
                </a:solidFill>
                <a:latin typeface="Helvetica"/>
              </a:rPr>
              <a:t>. Contributions to multiplicative model analysis of genotype-environment data. Proceedings of the Annual Meeting of the American Statistical Association, </a:t>
            </a:r>
            <a:r>
              <a:rPr lang="en-US" sz="1200" dirty="0" smtClean="0">
                <a:solidFill>
                  <a:srgbClr val="000000"/>
                </a:solidFill>
                <a:latin typeface="Helvetica"/>
              </a:rPr>
              <a:t>2001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</a:rPr>
              <a:t>R </a:t>
            </a:r>
            <a:r>
              <a:rPr lang="en-US" sz="1200" dirty="0" err="1">
                <a:solidFill>
                  <a:srgbClr val="000000"/>
                </a:solidFill>
              </a:rPr>
              <a:t>Littell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G </a:t>
            </a:r>
            <a:r>
              <a:rPr lang="en-US" sz="1200" dirty="0">
                <a:solidFill>
                  <a:srgbClr val="000000"/>
                </a:solidFill>
              </a:rPr>
              <a:t>Milliken, </a:t>
            </a:r>
            <a:r>
              <a:rPr lang="en-US" sz="1200" dirty="0" smtClean="0">
                <a:solidFill>
                  <a:srgbClr val="000000"/>
                </a:solidFill>
              </a:rPr>
              <a:t>W </a:t>
            </a:r>
            <a:r>
              <a:rPr lang="en-US" sz="1200" dirty="0">
                <a:solidFill>
                  <a:srgbClr val="000000"/>
                </a:solidFill>
              </a:rPr>
              <a:t>Stroup, and </a:t>
            </a:r>
            <a:r>
              <a:rPr lang="en-US" sz="1200" dirty="0" smtClean="0">
                <a:solidFill>
                  <a:srgbClr val="000000"/>
                </a:solidFill>
              </a:rPr>
              <a:t>R </a:t>
            </a:r>
            <a:r>
              <a:rPr lang="en-US" sz="1200" dirty="0" err="1">
                <a:solidFill>
                  <a:srgbClr val="000000"/>
                </a:solidFill>
              </a:rPr>
              <a:t>Wolfinger</a:t>
            </a:r>
            <a:r>
              <a:rPr lang="en-US" sz="1200" i="1" dirty="0">
                <a:solidFill>
                  <a:srgbClr val="000000"/>
                </a:solidFill>
              </a:rPr>
              <a:t>. SAS system for mixed models</a:t>
            </a:r>
            <a:r>
              <a:rPr lang="en-US" sz="1200" dirty="0">
                <a:solidFill>
                  <a:srgbClr val="000000"/>
                </a:solidFill>
              </a:rPr>
              <a:t>. SAS Institute, Cary, NC., 1996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</a:rPr>
              <a:t>P Cornelius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J </a:t>
            </a:r>
            <a:r>
              <a:rPr lang="en-US" sz="1200" dirty="0" err="1">
                <a:solidFill>
                  <a:srgbClr val="000000"/>
                </a:solidFill>
              </a:rPr>
              <a:t>Crossa</a:t>
            </a:r>
            <a:r>
              <a:rPr lang="en-US" sz="1200" dirty="0">
                <a:solidFill>
                  <a:srgbClr val="000000"/>
                </a:solidFill>
              </a:rPr>
              <a:t>, and </a:t>
            </a:r>
            <a:r>
              <a:rPr lang="en-US" sz="1200" dirty="0" smtClean="0">
                <a:solidFill>
                  <a:srgbClr val="000000"/>
                </a:solidFill>
              </a:rPr>
              <a:t>M </a:t>
            </a:r>
            <a:r>
              <a:rPr lang="en-US" sz="1200" dirty="0" err="1">
                <a:solidFill>
                  <a:srgbClr val="000000"/>
                </a:solidFill>
              </a:rPr>
              <a:t>Seyedsadr</a:t>
            </a:r>
            <a:r>
              <a:rPr lang="en-US" sz="1200" dirty="0">
                <a:solidFill>
                  <a:srgbClr val="000000"/>
                </a:solidFill>
              </a:rPr>
              <a:t>. Statistical tests and estimators of multiplicative models for genotype-by-environment interaction. In. M </a:t>
            </a:r>
            <a:r>
              <a:rPr lang="en-US" sz="1200" dirty="0"/>
              <a:t>Kang and H </a:t>
            </a:r>
            <a:r>
              <a:rPr lang="en-US" sz="1200" dirty="0" err="1"/>
              <a:t>Gauch</a:t>
            </a:r>
            <a:r>
              <a:rPr lang="en-US" sz="1200" dirty="0"/>
              <a:t>. </a:t>
            </a:r>
            <a:r>
              <a:rPr lang="en-US" sz="1200" i="1" dirty="0"/>
              <a:t>Genotype-by-environment interaction</a:t>
            </a:r>
            <a:r>
              <a:rPr lang="en-US" sz="1200" dirty="0"/>
              <a:t>. CRC Press, 1996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</a:rPr>
              <a:t>M </a:t>
            </a:r>
            <a:r>
              <a:rPr lang="en-US" sz="1200" dirty="0">
                <a:solidFill>
                  <a:srgbClr val="000000"/>
                </a:solidFill>
              </a:rPr>
              <a:t>Vargas, </a:t>
            </a:r>
            <a:r>
              <a:rPr lang="en-US" sz="1200" dirty="0" smtClean="0">
                <a:solidFill>
                  <a:srgbClr val="000000"/>
                </a:solidFill>
              </a:rPr>
              <a:t>E </a:t>
            </a:r>
            <a:r>
              <a:rPr lang="en-US" sz="1200" dirty="0">
                <a:solidFill>
                  <a:srgbClr val="000000"/>
                </a:solidFill>
              </a:rPr>
              <a:t>Combs, </a:t>
            </a:r>
            <a:r>
              <a:rPr lang="en-US" sz="1200" dirty="0" smtClean="0">
                <a:solidFill>
                  <a:srgbClr val="000000"/>
                </a:solidFill>
              </a:rPr>
              <a:t>G </a:t>
            </a:r>
            <a:r>
              <a:rPr lang="en-US" sz="1200" dirty="0">
                <a:solidFill>
                  <a:srgbClr val="000000"/>
                </a:solidFill>
              </a:rPr>
              <a:t>Alvarado, </a:t>
            </a:r>
            <a:r>
              <a:rPr lang="en-US" sz="1200" dirty="0" smtClean="0">
                <a:solidFill>
                  <a:srgbClr val="000000"/>
                </a:solidFill>
              </a:rPr>
              <a:t>G </a:t>
            </a:r>
            <a:r>
              <a:rPr lang="en-US" sz="1200" dirty="0" err="1">
                <a:solidFill>
                  <a:srgbClr val="000000"/>
                </a:solidFill>
              </a:rPr>
              <a:t>Atlin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K </a:t>
            </a:r>
            <a:r>
              <a:rPr lang="en-US" sz="1200" dirty="0">
                <a:solidFill>
                  <a:srgbClr val="000000"/>
                </a:solidFill>
              </a:rPr>
              <a:t>Mathews, and </a:t>
            </a:r>
            <a:r>
              <a:rPr lang="en-US" sz="1200" dirty="0" smtClean="0">
                <a:solidFill>
                  <a:srgbClr val="000000"/>
                </a:solidFill>
              </a:rPr>
              <a:t>J </a:t>
            </a:r>
            <a:r>
              <a:rPr lang="en-US" sz="1200" dirty="0" err="1">
                <a:solidFill>
                  <a:srgbClr val="000000"/>
                </a:solidFill>
              </a:rPr>
              <a:t>Crossa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r>
              <a:rPr lang="en-US" sz="1200" dirty="0" smtClean="0">
                <a:solidFill>
                  <a:srgbClr val="000000"/>
                </a:solidFill>
              </a:rPr>
              <a:t>META: </a:t>
            </a:r>
            <a:r>
              <a:rPr lang="en-US" sz="1200" dirty="0">
                <a:solidFill>
                  <a:srgbClr val="000000"/>
                </a:solidFill>
              </a:rPr>
              <a:t>A suite of SAS programs to analyze </a:t>
            </a:r>
            <a:r>
              <a:rPr lang="en-US" sz="1200" dirty="0" err="1">
                <a:solidFill>
                  <a:srgbClr val="000000"/>
                </a:solidFill>
              </a:rPr>
              <a:t>multienvironment</a:t>
            </a:r>
            <a:r>
              <a:rPr lang="en-US" sz="1200" dirty="0">
                <a:solidFill>
                  <a:srgbClr val="000000"/>
                </a:solidFill>
              </a:rPr>
              <a:t> breeding trials. Agronomy Journal, 105(1):11, </a:t>
            </a:r>
            <a:r>
              <a:rPr lang="en-US" sz="1200" dirty="0" smtClean="0">
                <a:solidFill>
                  <a:srgbClr val="000000"/>
                </a:solidFill>
              </a:rPr>
              <a:t>2013</a:t>
            </a:r>
          </a:p>
          <a:p>
            <a:pPr lvl="1"/>
            <a:r>
              <a:rPr lang="en-US" sz="1200" dirty="0">
                <a:hlinkClick r:id="rId4"/>
              </a:rPr>
              <a:t>http://</a:t>
            </a:r>
            <a:r>
              <a:rPr lang="en-US" sz="1200" dirty="0" err="1">
                <a:hlinkClick r:id="rId4"/>
              </a:rPr>
              <a:t>igrow.org</a:t>
            </a:r>
            <a:r>
              <a:rPr lang="en-US" sz="1200" dirty="0">
                <a:hlinkClick r:id="rId4"/>
              </a:rPr>
              <a:t>/agronomy/wheat/winter-wheat-variety-trial-results/</a:t>
            </a:r>
            <a:endParaRPr lang="en-US" sz="1200" dirty="0"/>
          </a:p>
          <a:p>
            <a:pPr marL="400050" lvl="1" indent="0">
              <a:spcBef>
                <a:spcPct val="30000"/>
              </a:spcBef>
              <a:buClrTx/>
              <a:buSzTx/>
              <a:buNone/>
              <a:defRPr/>
            </a:pPr>
            <a:endParaRPr lang="en-US" sz="1400" dirty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November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3777B-FA52-4762-9AD6-F4A297CCC9F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366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x Trial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3622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</a:t>
            </a:r>
            <a:endParaRPr lang="en-US" dirty="0" smtClean="0"/>
          </a:p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029200"/>
            <a:ext cx="1448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Trial </a:t>
            </a:r>
          </a:p>
          <a:p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243638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6477000"/>
            <a:ext cx="594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(colorblind-safe </a:t>
            </a:r>
            <a:r>
              <a:rPr lang="en-US" sz="1200" dirty="0"/>
              <a:t>palette </a:t>
            </a:r>
            <a:r>
              <a:rPr lang="en-US" sz="1200" dirty="0" smtClean="0"/>
              <a:t>– </a:t>
            </a:r>
            <a:r>
              <a:rPr lang="en-US" sz="1200" dirty="0" err="1" smtClean="0"/>
              <a:t>bconnelly.net</a:t>
            </a:r>
            <a:r>
              <a:rPr lang="en-US" sz="1200" dirty="0"/>
              <a:t>/2013/10/creating-colorblind-friendly-figures/)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05000"/>
            <a:ext cx="6847840" cy="45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93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6862" cy="1462087"/>
          </a:xfrm>
        </p:spPr>
        <p:txBody>
          <a:bodyPr/>
          <a:lstStyle/>
          <a:p>
            <a:r>
              <a:rPr lang="en-US" sz="4300" dirty="0" smtClean="0"/>
              <a:t>Trial </a:t>
            </a:r>
            <a:r>
              <a:rPr lang="en-US" sz="4300" dirty="0" err="1" smtClean="0"/>
              <a:t>Dendrogram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r>
              <a:rPr lang="en-US" sz="2400" dirty="0" smtClean="0"/>
              <a:t>Treatment x trial means represented as a matrix, with trials in rows.</a:t>
            </a:r>
          </a:p>
          <a:p>
            <a:pPr lvl="1"/>
            <a:r>
              <a:rPr lang="en-US" sz="2000" dirty="0" smtClean="0"/>
              <a:t>Each trial is a single multivariate response comprised of individual treatment means within trials.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39086"/>
              </p:ext>
            </p:extLst>
          </p:nvPr>
        </p:nvGraphicFramePr>
        <p:xfrm>
          <a:off x="2857500" y="3802063"/>
          <a:ext cx="29289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4" imgW="2946400" imgH="1841500" progId="Equation.3">
                  <p:embed/>
                </p:oleObj>
              </mc:Choice>
              <mc:Fallback>
                <p:oleObj name="Equation" r:id="rId4" imgW="2946400" imgH="184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500" y="3802063"/>
                        <a:ext cx="2928938" cy="183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2632" y="46789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5320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6862" cy="1462087"/>
          </a:xfrm>
        </p:spPr>
        <p:txBody>
          <a:bodyPr/>
          <a:lstStyle/>
          <a:p>
            <a:r>
              <a:rPr lang="en-US" sz="4300" dirty="0" smtClean="0"/>
              <a:t>Trial </a:t>
            </a:r>
            <a:r>
              <a:rPr lang="en-US" sz="4300" dirty="0" err="1" smtClean="0"/>
              <a:t>Dendrogram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r>
              <a:rPr lang="en-US" sz="2400" dirty="0" smtClean="0"/>
              <a:t>Similarity between rows (trials) is computed using the R function </a:t>
            </a:r>
            <a:r>
              <a:rPr lang="en-US" sz="2400" dirty="0" err="1" smtClean="0">
                <a:latin typeface="Courier New"/>
                <a:cs typeface="Courier New"/>
              </a:rPr>
              <a:t>dist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sz="2000" dirty="0" smtClean="0"/>
              <a:t>The R default is </a:t>
            </a:r>
            <a:r>
              <a:rPr lang="en-US" sz="2000" dirty="0" smtClean="0"/>
              <a:t>Euclidean distance.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result is a matrix with pairwise similarity measures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34458"/>
              </p:ext>
            </p:extLst>
          </p:nvPr>
        </p:nvGraphicFramePr>
        <p:xfrm>
          <a:off x="1905000" y="3200400"/>
          <a:ext cx="516636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4" imgW="5740400" imgH="647700" progId="Equation.3">
                  <p:embed/>
                </p:oleObj>
              </mc:Choice>
              <mc:Fallback>
                <p:oleObj name="Equation" r:id="rId4" imgW="5740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3200400"/>
                        <a:ext cx="5166360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29374"/>
              </p:ext>
            </p:extLst>
          </p:nvPr>
        </p:nvGraphicFramePr>
        <p:xfrm>
          <a:off x="2362200" y="4343400"/>
          <a:ext cx="3886200" cy="202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6" imgW="5156200" imgH="2692400" progId="Equation.3">
                  <p:embed/>
                </p:oleObj>
              </mc:Choice>
              <mc:Fallback>
                <p:oleObj name="Equation" r:id="rId6" imgW="5156200" imgH="269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4343400"/>
                        <a:ext cx="3886200" cy="2029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807776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6862" cy="1462087"/>
          </a:xfrm>
        </p:spPr>
        <p:txBody>
          <a:bodyPr/>
          <a:lstStyle/>
          <a:p>
            <a:r>
              <a:rPr lang="en-US" sz="4300" dirty="0" smtClean="0"/>
              <a:t>Trial </a:t>
            </a:r>
            <a:r>
              <a:rPr lang="en-US" sz="4300" dirty="0" err="1" smtClean="0"/>
              <a:t>Dendrogram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r>
              <a:rPr lang="en-US" sz="2400" dirty="0" smtClean="0"/>
              <a:t>Hierarchical clusters produced using the R </a:t>
            </a:r>
            <a:r>
              <a:rPr lang="en-US" sz="2400" dirty="0" err="1" smtClean="0">
                <a:latin typeface="Courier New"/>
                <a:cs typeface="Courier New"/>
              </a:rPr>
              <a:t>hclust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function.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 smtClean="0"/>
              <a:t>item (leaf) </a:t>
            </a:r>
            <a:r>
              <a:rPr lang="en-US" sz="2000" dirty="0" smtClean="0"/>
              <a:t>is first given its own cluster</a:t>
            </a:r>
          </a:p>
          <a:p>
            <a:pPr lvl="1"/>
            <a:r>
              <a:rPr lang="en-US" sz="2000" dirty="0" smtClean="0"/>
              <a:t>Proceeding iteratively, the nearest pair of clusters are joined until there is a single cluster</a:t>
            </a:r>
          </a:p>
          <a:p>
            <a:r>
              <a:rPr lang="en-US" sz="2400" dirty="0" err="1" smtClean="0"/>
              <a:t>Dendrogram</a:t>
            </a:r>
            <a:r>
              <a:rPr lang="en-US" sz="2400" dirty="0" smtClean="0"/>
              <a:t> </a:t>
            </a:r>
            <a:r>
              <a:rPr lang="en-US" sz="2400" dirty="0" smtClean="0"/>
              <a:t>is plotted by </a:t>
            </a:r>
            <a:r>
              <a:rPr lang="en-US" sz="2400" dirty="0" smtClean="0"/>
              <a:t>drawing lines linking clusters, </a:t>
            </a:r>
            <a:r>
              <a:rPr lang="en-US" sz="2400" dirty="0" smtClean="0"/>
              <a:t>where the </a:t>
            </a:r>
            <a:r>
              <a:rPr lang="en-US" sz="2400" dirty="0" smtClean="0"/>
              <a:t>distance of the link from </a:t>
            </a:r>
            <a:r>
              <a:rPr lang="en-US" sz="2400" dirty="0" smtClean="0"/>
              <a:t>the leaves is </a:t>
            </a:r>
            <a:r>
              <a:rPr lang="en-US" sz="2400" dirty="0" smtClean="0"/>
              <a:t>proportional to similarity between clusters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11709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6862" cy="1462087"/>
          </a:xfrm>
        </p:spPr>
        <p:txBody>
          <a:bodyPr/>
          <a:lstStyle/>
          <a:p>
            <a:r>
              <a:rPr lang="en-US" sz="4300" dirty="0" smtClean="0"/>
              <a:t>Trial </a:t>
            </a:r>
            <a:r>
              <a:rPr lang="en-US" sz="4300" dirty="0" err="1" smtClean="0"/>
              <a:t>Dendrogram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696200" cy="4114800"/>
          </a:xfrm>
        </p:spPr>
        <p:txBody>
          <a:bodyPr/>
          <a:lstStyle/>
          <a:p>
            <a:r>
              <a:rPr lang="en-US" sz="2000" dirty="0" smtClean="0"/>
              <a:t>Leaves are </a:t>
            </a:r>
            <a:r>
              <a:rPr lang="en-US" sz="2000" dirty="0"/>
              <a:t>typically reordered to prevent crossing of </a:t>
            </a:r>
            <a:r>
              <a:rPr lang="en-US" sz="2000" dirty="0" smtClean="0"/>
              <a:t>branches.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200" dirty="0"/>
          </a:p>
          <a:p>
            <a:r>
              <a:rPr lang="en-US" sz="2000" dirty="0" smtClean="0"/>
              <a:t>The ARM ST trial </a:t>
            </a:r>
            <a:r>
              <a:rPr lang="en-US" sz="2000" dirty="0" err="1" smtClean="0"/>
              <a:t>dendrogram</a:t>
            </a:r>
            <a:r>
              <a:rPr lang="en-US" sz="2000" dirty="0" smtClean="0"/>
              <a:t> constrains </a:t>
            </a:r>
            <a:r>
              <a:rPr lang="en-US" sz="2000" dirty="0" smtClean="0"/>
              <a:t>leaves to </a:t>
            </a:r>
            <a:r>
              <a:rPr lang="en-US" sz="2000" dirty="0" smtClean="0"/>
              <a:t>be aligned with trial means in the stability plot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3200"/>
            <a:ext cx="3810000" cy="1191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410200"/>
            <a:ext cx="3886200" cy="9025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2819400" y="4038600"/>
            <a:ext cx="3581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590800" y="5486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5712023"/>
            <a:ext cx="97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(distance)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4038600"/>
            <a:ext cx="97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(distance)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3045023"/>
            <a:ext cx="128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(trial number)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5181600"/>
            <a:ext cx="111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(trial mean)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580840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4216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How does the </a:t>
            </a:r>
            <a:r>
              <a:rPr lang="en-US" sz="2800" dirty="0" err="1" smtClean="0"/>
              <a:t>dendrogram</a:t>
            </a:r>
            <a:r>
              <a:rPr lang="en-US" sz="2800" dirty="0" smtClean="0"/>
              <a:t> relate to interaction</a:t>
            </a:r>
            <a:r>
              <a:rPr lang="en-US" sz="2800" dirty="0" smtClean="0"/>
              <a:t>?</a:t>
            </a:r>
          </a:p>
          <a:p>
            <a:r>
              <a:rPr lang="en-US" sz="2400" dirty="0" smtClean="0"/>
              <a:t>Some </a:t>
            </a:r>
            <a:r>
              <a:rPr lang="en-US" sz="2400" dirty="0" smtClean="0"/>
              <a:t>interactions arise when treatment differences tend to diverge or converge with increasing trial means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6400800"/>
            <a:ext cx="5885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South Dakota Crop Performance Trials, Winter Wheat, 2007)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491484"/>
            <a:ext cx="4243070" cy="2833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05200"/>
            <a:ext cx="4239768" cy="283641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2819400" y="3276600"/>
            <a:ext cx="304800" cy="22860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4419600" y="3276600"/>
            <a:ext cx="457200" cy="22860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943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5791200" cy="385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400" dirty="0" smtClean="0"/>
              <a:t>Other interactions arise when some </a:t>
            </a:r>
            <a:r>
              <a:rPr lang="en-US" sz="2400" dirty="0" smtClean="0"/>
              <a:t>treatments perform inconsistently across trials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November </a:t>
            </a:r>
            <a:r>
              <a:rPr lang="en-US" dirty="0" smtClean="0">
                <a:solidFill>
                  <a:srgbClr val="000000"/>
                </a:solidFill>
              </a:rPr>
              <a:t>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9AEFF-0A57-4EAC-8384-B3B237CE36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6324600"/>
            <a:ext cx="284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(Data from Cornelius et al., 1997)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933578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sm" len="sm"/>
          <a:tailEnd type="arrow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sm" len="sm"/>
          <a:tailEnd type="arrow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53164</TotalTime>
  <Words>929</Words>
  <Application>Microsoft Macintosh PowerPoint</Application>
  <PresentationFormat>On-screen Show (4:3)</PresentationFormat>
  <Paragraphs>177</Paragraphs>
  <Slides>25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Blends</vt:lpstr>
      <vt:lpstr>2_Blends</vt:lpstr>
      <vt:lpstr>Equation</vt:lpstr>
      <vt:lpstr>Microsoft Equation</vt:lpstr>
      <vt:lpstr>Exploring Treatment By Trial Interaction Using Treatment Stability/Trial Dendrogram Plots</vt:lpstr>
      <vt:lpstr>Software Overview</vt:lpstr>
      <vt:lpstr>Treatment x Trial Graph</vt:lpstr>
      <vt:lpstr>Trial Dendrogram</vt:lpstr>
      <vt:lpstr>Trial Dendrogram</vt:lpstr>
      <vt:lpstr>Trial Dendrogram</vt:lpstr>
      <vt:lpstr>Trial Dendrogram</vt:lpstr>
      <vt:lpstr>Types of interaction</vt:lpstr>
      <vt:lpstr>Types of interaction</vt:lpstr>
      <vt:lpstr>Treatment x trial means</vt:lpstr>
      <vt:lpstr>Trial similarity</vt:lpstr>
      <vt:lpstr>Trial similarity, no interaction</vt:lpstr>
      <vt:lpstr>Decomposition of Interaction</vt:lpstr>
      <vt:lpstr>Reference Dendrogram</vt:lpstr>
      <vt:lpstr>Simple Additivity</vt:lpstr>
      <vt:lpstr>Simple Additivity</vt:lpstr>
      <vt:lpstr>Random Effect</vt:lpstr>
      <vt:lpstr>Random Effect</vt:lpstr>
      <vt:lpstr>Nonadditivity</vt:lpstr>
      <vt:lpstr>Nonadditivity</vt:lpstr>
      <vt:lpstr>Complex Interaction</vt:lpstr>
      <vt:lpstr>Complex Interaction</vt:lpstr>
      <vt:lpstr>Complex Interaction</vt:lpstr>
      <vt:lpstr>Future Directions</vt:lpstr>
      <vt:lpstr>Thank You</vt:lpstr>
    </vt:vector>
  </TitlesOfParts>
  <Company>Gylling Data Management,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2015 Features</dc:title>
  <dc:creator>Steven R. Gylling</dc:creator>
  <cp:lastModifiedBy>Peter Claussen</cp:lastModifiedBy>
  <cp:revision>723</cp:revision>
  <cp:lastPrinted>2013-01-21T02:02:05Z</cp:lastPrinted>
  <dcterms:created xsi:type="dcterms:W3CDTF">2006-03-07T20:56:45Z</dcterms:created>
  <dcterms:modified xsi:type="dcterms:W3CDTF">2015-11-06T17:38:58Z</dcterms:modified>
</cp:coreProperties>
</file>