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0"/>
  </p:notesMasterIdLst>
  <p:sldIdLst>
    <p:sldId id="257" r:id="rId5"/>
    <p:sldId id="260" r:id="rId6"/>
    <p:sldId id="261" r:id="rId7"/>
    <p:sldId id="258" r:id="rId8"/>
    <p:sldId id="262" r:id="rId9"/>
    <p:sldId id="263" r:id="rId10"/>
    <p:sldId id="264" r:id="rId11"/>
    <p:sldId id="265" r:id="rId12"/>
    <p:sldId id="266" r:id="rId13"/>
    <p:sldId id="281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82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1A7"/>
    <a:srgbClr val="782F40"/>
    <a:srgbClr val="CEB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ster Estime" userId="64c2d61e1dd07234" providerId="LiveId" clId="{988D11C5-5E46-47F1-A102-9DE2763262C4}"/>
    <pc:docChg chg="custSel addSld modSld">
      <pc:chgData name="Webster Estime" userId="64c2d61e1dd07234" providerId="LiveId" clId="{988D11C5-5E46-47F1-A102-9DE2763262C4}" dt="2025-04-21T17:25:45.656" v="7" actId="14100"/>
      <pc:docMkLst>
        <pc:docMk/>
      </pc:docMkLst>
      <pc:sldChg chg="addSp delSp modSp new mod">
        <pc:chgData name="Webster Estime" userId="64c2d61e1dd07234" providerId="LiveId" clId="{988D11C5-5E46-47F1-A102-9DE2763262C4}" dt="2025-04-21T17:20:40.594" v="3" actId="14100"/>
        <pc:sldMkLst>
          <pc:docMk/>
          <pc:sldMk cId="1596614612" sldId="281"/>
        </pc:sldMkLst>
        <pc:spChg chg="del">
          <ac:chgData name="Webster Estime" userId="64c2d61e1dd07234" providerId="LiveId" clId="{988D11C5-5E46-47F1-A102-9DE2763262C4}" dt="2025-04-21T17:20:34.635" v="2" actId="26606"/>
          <ac:spMkLst>
            <pc:docMk/>
            <pc:sldMk cId="1596614612" sldId="281"/>
            <ac:spMk id="2" creationId="{45BF1794-AF02-4052-910D-E3E8CE624A78}"/>
          </ac:spMkLst>
        </pc:spChg>
        <pc:spChg chg="del">
          <ac:chgData name="Webster Estime" userId="64c2d61e1dd07234" providerId="LiveId" clId="{988D11C5-5E46-47F1-A102-9DE2763262C4}" dt="2025-04-21T17:20:31.809" v="1" actId="22"/>
          <ac:spMkLst>
            <pc:docMk/>
            <pc:sldMk cId="1596614612" sldId="281"/>
            <ac:spMk id="3" creationId="{B20C7A81-C392-F17C-4FBD-0947A8FEDB9F}"/>
          </ac:spMkLst>
        </pc:spChg>
        <pc:picChg chg="add mod ord">
          <ac:chgData name="Webster Estime" userId="64c2d61e1dd07234" providerId="LiveId" clId="{988D11C5-5E46-47F1-A102-9DE2763262C4}" dt="2025-04-21T17:20:40.594" v="3" actId="14100"/>
          <ac:picMkLst>
            <pc:docMk/>
            <pc:sldMk cId="1596614612" sldId="281"/>
            <ac:picMk id="5" creationId="{2366A700-565B-A8DE-9FD2-E164B6D656FF}"/>
          </ac:picMkLst>
        </pc:picChg>
      </pc:sldChg>
      <pc:sldChg chg="addSp delSp modSp new mod">
        <pc:chgData name="Webster Estime" userId="64c2d61e1dd07234" providerId="LiveId" clId="{988D11C5-5E46-47F1-A102-9DE2763262C4}" dt="2025-04-21T17:25:45.656" v="7" actId="14100"/>
        <pc:sldMkLst>
          <pc:docMk/>
          <pc:sldMk cId="1165603830" sldId="282"/>
        </pc:sldMkLst>
        <pc:spChg chg="del">
          <ac:chgData name="Webster Estime" userId="64c2d61e1dd07234" providerId="LiveId" clId="{988D11C5-5E46-47F1-A102-9DE2763262C4}" dt="2025-04-21T17:25:41.792" v="6" actId="26606"/>
          <ac:spMkLst>
            <pc:docMk/>
            <pc:sldMk cId="1165603830" sldId="282"/>
            <ac:spMk id="2" creationId="{753C4552-5A42-ABC4-73C6-DC6E87A85016}"/>
          </ac:spMkLst>
        </pc:spChg>
        <pc:spChg chg="del">
          <ac:chgData name="Webster Estime" userId="64c2d61e1dd07234" providerId="LiveId" clId="{988D11C5-5E46-47F1-A102-9DE2763262C4}" dt="2025-04-21T17:25:39.863" v="5" actId="22"/>
          <ac:spMkLst>
            <pc:docMk/>
            <pc:sldMk cId="1165603830" sldId="282"/>
            <ac:spMk id="3" creationId="{8153594D-771E-FCDF-8890-FFA05DEAB139}"/>
          </ac:spMkLst>
        </pc:spChg>
        <pc:picChg chg="add mod ord">
          <ac:chgData name="Webster Estime" userId="64c2d61e1dd07234" providerId="LiveId" clId="{988D11C5-5E46-47F1-A102-9DE2763262C4}" dt="2025-04-21T17:25:45.656" v="7" actId="14100"/>
          <ac:picMkLst>
            <pc:docMk/>
            <pc:sldMk cId="1165603830" sldId="282"/>
            <ac:picMk id="5" creationId="{7D62037C-867A-E1C0-EC23-06AE8857329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C5AC3-0044-4FF0-980E-8806967790B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1DDE7-2C0B-48D6-99E3-36512E043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1DDE7-2C0B-48D6-99E3-36512E043D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8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7243-2BE0-4B31-2990-E840893E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44539" cy="2387600"/>
          </a:xfrm>
        </p:spPr>
        <p:txBody>
          <a:bodyPr anchor="b">
            <a:normAutofit/>
          </a:bodyPr>
          <a:lstStyle>
            <a:lvl1pPr algn="l">
              <a:defRPr sz="4000" b="0" i="0">
                <a:solidFill>
                  <a:srgbClr val="782F40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006E-EAFB-740D-74AB-3CFF05159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144539" cy="1655762"/>
          </a:xfrm>
        </p:spPr>
        <p:txBody>
          <a:bodyPr/>
          <a:lstStyle>
            <a:lvl1pPr marL="0" indent="0" algn="l">
              <a:buNone/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5900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5E5D-A6B8-7280-3C84-941EE284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28" y="457200"/>
            <a:ext cx="3727175" cy="1600200"/>
          </a:xfrm>
        </p:spPr>
        <p:txBody>
          <a:bodyPr anchor="b"/>
          <a:lstStyle>
            <a:lvl1pPr>
              <a:defRPr sz="3200"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B324-29A6-1346-2CCA-5AED893AF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4635" y="987425"/>
            <a:ext cx="558075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5CA11-E3F7-7970-E3E0-7CBB86C5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928" y="2057400"/>
            <a:ext cx="37271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03E0D01-24A1-938A-6A36-B880B48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B524EC-A877-EA41-513C-B6694DCC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525920-2949-CEE4-C6A3-DD0CCC49B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95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C035-173D-1A28-4302-A30DC549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28" y="457200"/>
            <a:ext cx="4194315" cy="1600200"/>
          </a:xfrm>
        </p:spPr>
        <p:txBody>
          <a:bodyPr anchor="b"/>
          <a:lstStyle>
            <a:lvl1pPr>
              <a:defRPr sz="3200"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A13B1-249F-BA56-9991-B1173C528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25938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AF649-8599-5E42-FA45-83C5C35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0928" y="2057400"/>
            <a:ext cx="419431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D2708AB-5CB6-BAEE-BB4C-5182FF5F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5CE851-7340-DA38-482D-A0416649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6BEF674-1B99-0ECA-8385-60A1BAE5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2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42FB-1F6D-6D5C-2E34-1B81283D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9EAD7-C95D-2128-91CE-F6232BA95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A02788-B453-AE4D-5C0C-18D5CEB7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AB77B6-81B8-51DB-094D-886DD821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C3F64D-F029-2D5C-FC0E-9D28F2D9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074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4928A0-9449-A57F-4EF1-FA1898EA7E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6DABC2-8826-87DF-CBBD-643FDFD8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8" y="4536831"/>
            <a:ext cx="10144539" cy="1141902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47A978-36A7-168F-EE79-F4CDA3A95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38" y="5814062"/>
            <a:ext cx="10144539" cy="79189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EB8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628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34928A0-9449-A57F-4EF1-FA1898EA7E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76DABC2-8826-87DF-CBBD-643FDFD8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8" y="4536831"/>
            <a:ext cx="10144539" cy="1141902"/>
          </a:xfrm>
        </p:spPr>
        <p:txBody>
          <a:bodyPr anchor="b">
            <a:normAutofit/>
          </a:bodyPr>
          <a:lstStyle>
            <a:lvl1pPr algn="l">
              <a:defRPr sz="2800" b="1" i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47A978-36A7-168F-EE79-F4CDA3A95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138" y="5814062"/>
            <a:ext cx="10144539" cy="791891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CEB8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8556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rgbClr val="782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52311-54DE-DA11-55F3-0B0AA32DD4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FBB4F95-4A4E-5C07-637C-6EBC5E19F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735983" y="4182269"/>
            <a:ext cx="4766012" cy="2849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67243-2BE0-4B31-2990-E840893E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44539" cy="2387600"/>
          </a:xfr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006E-EAFB-740D-74AB-3CFF05159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144539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CEB888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5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gradFill flip="none" rotWithShape="1">
          <a:gsLst>
            <a:gs pos="0">
              <a:schemeClr val="bg1"/>
            </a:gs>
            <a:gs pos="91000">
              <a:srgbClr val="DFD1A7"/>
            </a:gs>
            <a:gs pos="100000">
              <a:srgbClr val="CEB888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C1C242-EE75-C1A7-2662-F8A51C5A09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1000">
                <a:srgbClr val="DFD1A7"/>
              </a:gs>
              <a:gs pos="100000">
                <a:srgbClr val="CEB88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313B2CA8-94B1-52AA-2659-9B38BED93F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7735983" y="4182269"/>
            <a:ext cx="4766012" cy="28491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67243-2BE0-4B31-2990-E840893E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10144539" cy="2387600"/>
          </a:xfr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tx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0006E-EAFB-740D-74AB-3CFF05159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10144539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782F4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93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010D-FA92-2931-2286-564FB485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852B-4F5B-0F0F-65CA-EB8D229E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>
              <a:defRPr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37D4E52-1986-2E2A-7665-F6DE4EB8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567302-78A6-1ACF-C3DA-588E6F92C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C7ABFE-9C79-BE9C-7443-22AA1E8C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8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B925-0482-95B3-C31D-F00D0B35B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28" y="1709738"/>
            <a:ext cx="9866522" cy="2852737"/>
          </a:xfrm>
        </p:spPr>
        <p:txBody>
          <a:bodyPr anchor="b">
            <a:normAutofit/>
          </a:bodyPr>
          <a:lstStyle>
            <a:lvl1pPr>
              <a:defRPr sz="2800"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A0817-AF82-C20D-3857-AAFC1D2E5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928" y="4589463"/>
            <a:ext cx="986652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9369-E4C5-A440-5DCA-0D99B1782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45A0-1622-3045-1A4E-FD4E17E6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8D50B-01A6-341A-56FD-3E7B1319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5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1B26-4877-8313-13A2-D3AE4D9B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63D3-9615-0593-184D-B3812AA7B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0928" y="1143000"/>
            <a:ext cx="4538872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B65D7-15FE-BCB1-DEF6-4D33F3A23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4928" y="1143000"/>
            <a:ext cx="4538872" cy="5033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882D104-2A95-5924-433D-E8E57529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9C5F295-886B-81C8-404F-25E83901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5B26BED-E373-EC5F-B5B5-80B9838CE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6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33C1-282B-0618-8937-F930317E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28" y="365125"/>
            <a:ext cx="9874460" cy="498475"/>
          </a:xfrm>
        </p:spPr>
        <p:txBody>
          <a:bodyPr/>
          <a:lstStyle>
            <a:lvl1pPr>
              <a:defRPr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7A994-7C74-5EDE-55F7-F8E593E9B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928" y="1071563"/>
            <a:ext cx="451664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A84AE-408E-F1DA-A6CD-07BB5C91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0928" y="1895474"/>
            <a:ext cx="4516647" cy="41370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E475C-A52D-9B4F-6E81-1F617D9C9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6496" y="1071563"/>
            <a:ext cx="45388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50E86-0F53-996C-BD38-0A61D2A97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16496" y="1895474"/>
            <a:ext cx="4538891" cy="4137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1A338A9-2379-8EBF-C610-5BDD5FAB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C62A026-170B-EFCB-F771-08006265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9BBC265-2538-E212-9851-B7519887A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9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AFAC-8754-E46E-707F-D89DC1FF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D2E9603-C7E1-B29A-ED52-29CAD008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809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07C4B4DF-B447-754A-85DF-7B947093B7D3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B8AA87-51B4-7126-2963-A25D193D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0536" y="6430617"/>
            <a:ext cx="3727175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410627-909B-D8A0-B200-CB9705ED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328" y="6430617"/>
            <a:ext cx="2484783" cy="290858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6F306CAF-EBBB-B542-ACA9-45FD0095197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5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782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02ACDF-3069-BE04-038D-4E8293500522}"/>
              </a:ext>
            </a:extLst>
          </p:cNvPr>
          <p:cNvSpPr/>
          <p:nvPr/>
        </p:nvSpPr>
        <p:spPr>
          <a:xfrm>
            <a:off x="0" y="5990660"/>
            <a:ext cx="12192000" cy="788504"/>
          </a:xfrm>
          <a:prstGeom prst="rect">
            <a:avLst/>
          </a:prstGeom>
          <a:solidFill>
            <a:srgbClr val="782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and black logo&#10;&#10;Description automatically generated">
            <a:extLst>
              <a:ext uri="{FF2B5EF4-FFF2-40B4-BE49-F238E27FC236}">
                <a16:creationId xmlns:a16="http://schemas.microsoft.com/office/drawing/2014/main" id="{ABCF6967-A3D4-486F-A58A-CFE6758C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28" y="1773556"/>
            <a:ext cx="5530550" cy="33108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2EF77E-A856-553E-921D-A7E9ECF56EF3}"/>
              </a:ext>
            </a:extLst>
          </p:cNvPr>
          <p:cNvSpPr/>
          <p:nvPr userDrawn="1"/>
        </p:nvSpPr>
        <p:spPr>
          <a:xfrm>
            <a:off x="0" y="5990660"/>
            <a:ext cx="12192000" cy="788504"/>
          </a:xfrm>
          <a:prstGeom prst="rect">
            <a:avLst/>
          </a:prstGeom>
          <a:solidFill>
            <a:srgbClr val="782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and black logo&#10;&#10;Description automatically generated">
            <a:extLst>
              <a:ext uri="{FF2B5EF4-FFF2-40B4-BE49-F238E27FC236}">
                <a16:creationId xmlns:a16="http://schemas.microsoft.com/office/drawing/2014/main" id="{7512E4C5-5044-FC97-40C9-AE116AB91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47528" y="1773556"/>
            <a:ext cx="5530550" cy="331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9DAA4-FB62-3379-E6A0-BBFDF4E7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929" y="365125"/>
            <a:ext cx="10257183" cy="485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0248-33B5-3C00-FBC5-99C384C7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0929" y="1104900"/>
            <a:ext cx="10257183" cy="5072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C1A0C9-3A08-43FC-7C12-86A3DAAB03FC}"/>
              </a:ext>
            </a:extLst>
          </p:cNvPr>
          <p:cNvSpPr/>
          <p:nvPr/>
        </p:nvSpPr>
        <p:spPr>
          <a:xfrm>
            <a:off x="0" y="0"/>
            <a:ext cx="1033670" cy="6858000"/>
          </a:xfrm>
          <a:prstGeom prst="rect">
            <a:avLst/>
          </a:prstGeom>
          <a:solidFill>
            <a:srgbClr val="782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white and black logo&#10;&#10;Description automatically generated">
            <a:extLst>
              <a:ext uri="{FF2B5EF4-FFF2-40B4-BE49-F238E27FC236}">
                <a16:creationId xmlns:a16="http://schemas.microsoft.com/office/drawing/2014/main" id="{24754A09-38A0-6814-A186-408090200A2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363" y="6250677"/>
            <a:ext cx="962943" cy="5764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817B5C-848C-EEF1-5255-817A149676AF}"/>
              </a:ext>
            </a:extLst>
          </p:cNvPr>
          <p:cNvSpPr/>
          <p:nvPr userDrawn="1"/>
        </p:nvSpPr>
        <p:spPr>
          <a:xfrm>
            <a:off x="0" y="0"/>
            <a:ext cx="1033670" cy="6858000"/>
          </a:xfrm>
          <a:prstGeom prst="rect">
            <a:avLst/>
          </a:prstGeom>
          <a:solidFill>
            <a:srgbClr val="782F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82A393F0-6017-D783-4C77-6B8947944E1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5363" y="6250677"/>
            <a:ext cx="962943" cy="5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Open Sans SemiBold" panose="020B0706030804020204" pitchFamily="34" charset="0"/>
          <a:ea typeface="Open Sans SemiBold" panose="020B0706030804020204" pitchFamily="34" charset="0"/>
          <a:cs typeface="Open Sans SemiBold" panose="020B07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1410-DBEE-8301-85C4-7ED4CCA608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Housing Prices in Ames Using Advanced Regression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3454B-2B04-2B1A-5774-B359D9D3B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Webster Estimé and </a:t>
            </a:r>
            <a:r>
              <a:rPr lang="en-US" b="1" dirty="0" err="1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Vladzimir</a:t>
            </a:r>
            <a:r>
              <a:rPr lang="en-US" b="1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 </a:t>
            </a:r>
            <a:r>
              <a:rPr lang="en-US" b="1" dirty="0" err="1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Kushchav</a:t>
            </a:r>
            <a:endParaRPr lang="en-US" dirty="0">
              <a:latin typeface="Open Sans" panose="020F0502020204030204" pitchFamily="34" charset="0"/>
              <a:ea typeface="Open Sans" panose="020F0502020204030204" pitchFamily="34" charset="0"/>
              <a:cs typeface="Open Sans" panose="020F0502020204030204" pitchFamily="34" charset="0"/>
            </a:endParaRPr>
          </a:p>
          <a:p>
            <a:r>
              <a:rPr lang="en-US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STA5167, Statistics in Applications II</a:t>
            </a:r>
          </a:p>
          <a:p>
            <a:r>
              <a:rPr lang="en-US" dirty="0">
                <a:latin typeface="Open Sans" panose="020F0502020204030204" pitchFamily="34" charset="0"/>
                <a:ea typeface="Open Sans" panose="020F0502020204030204" pitchFamily="34" charset="0"/>
                <a:cs typeface="Open Sans" panose="020F0502020204030204" pitchFamily="34" charset="0"/>
              </a:rPr>
              <a:t>Spring 20205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78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6A700-565B-A8DE-9FD2-E164B6D6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258" y="546449"/>
            <a:ext cx="9617008" cy="5635275"/>
          </a:xfrm>
          <a:noFill/>
        </p:spPr>
      </p:pic>
    </p:spTree>
    <p:extLst>
      <p:ext uri="{BB962C8B-B14F-4D97-AF65-F5344CB8AC3E}">
        <p14:creationId xmlns:p14="http://schemas.microsoft.com/office/powerpoint/2010/main" val="159661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D6FF9B-2C03-FB13-4F67-55B108AEC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4036" y="1104900"/>
            <a:ext cx="7511041" cy="5072063"/>
          </a:xfrm>
        </p:spPr>
      </p:pic>
    </p:spTree>
    <p:extLst>
      <p:ext uri="{BB962C8B-B14F-4D97-AF65-F5344CB8AC3E}">
        <p14:creationId xmlns:p14="http://schemas.microsoft.com/office/powerpoint/2010/main" val="2850132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79D2B-ACFF-288D-BD96-06FAC0857F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350" y="68263"/>
            <a:ext cx="8924763" cy="6113462"/>
          </a:xfrm>
          <a:noFill/>
        </p:spPr>
      </p:pic>
    </p:spTree>
    <p:extLst>
      <p:ext uri="{BB962C8B-B14F-4D97-AF65-F5344CB8AC3E}">
        <p14:creationId xmlns:p14="http://schemas.microsoft.com/office/powerpoint/2010/main" val="232058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FC580-D755-D0A7-2DA3-754F633E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21" y="68263"/>
            <a:ext cx="9262821" cy="6113462"/>
          </a:xfrm>
          <a:noFill/>
        </p:spPr>
      </p:pic>
    </p:spTree>
    <p:extLst>
      <p:ext uri="{BB962C8B-B14F-4D97-AF65-F5344CB8AC3E}">
        <p14:creationId xmlns:p14="http://schemas.microsoft.com/office/powerpoint/2010/main" val="392675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CA89B-FD70-39B3-B86E-879046511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321" y="68263"/>
            <a:ext cx="8764820" cy="6113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7756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B98D24-947A-1952-AF60-C0E2AFD48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44" y="68263"/>
            <a:ext cx="9193175" cy="6113462"/>
          </a:xfrm>
          <a:noFill/>
        </p:spPr>
      </p:pic>
    </p:spTree>
    <p:extLst>
      <p:ext uri="{BB962C8B-B14F-4D97-AF65-F5344CB8AC3E}">
        <p14:creationId xmlns:p14="http://schemas.microsoft.com/office/powerpoint/2010/main" val="1419008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1CF1C-5209-6B51-54E2-04234A380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523" y="569999"/>
            <a:ext cx="8282989" cy="5611725"/>
          </a:xfrm>
          <a:noFill/>
        </p:spPr>
      </p:pic>
    </p:spTree>
    <p:extLst>
      <p:ext uri="{BB962C8B-B14F-4D97-AF65-F5344CB8AC3E}">
        <p14:creationId xmlns:p14="http://schemas.microsoft.com/office/powerpoint/2010/main" val="3952589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E2E0B9-28EC-2306-B6EA-5F42A54CA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349063"/>
            <a:ext cx="8770919" cy="5832662"/>
          </a:xfrm>
          <a:noFill/>
        </p:spPr>
      </p:pic>
    </p:spTree>
    <p:extLst>
      <p:ext uri="{BB962C8B-B14F-4D97-AF65-F5344CB8AC3E}">
        <p14:creationId xmlns:p14="http://schemas.microsoft.com/office/powerpoint/2010/main" val="1804223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2037C-867A-E1C0-EC23-06AE8857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374" y="456757"/>
            <a:ext cx="8450138" cy="5724968"/>
          </a:xfrm>
          <a:noFill/>
        </p:spPr>
      </p:pic>
    </p:spTree>
    <p:extLst>
      <p:ext uri="{BB962C8B-B14F-4D97-AF65-F5344CB8AC3E}">
        <p14:creationId xmlns:p14="http://schemas.microsoft.com/office/powerpoint/2010/main" val="1165603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2E7818-645A-757A-29AF-6F3501CD2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381" y="576683"/>
            <a:ext cx="8792222" cy="5605042"/>
          </a:xfrm>
          <a:noFill/>
        </p:spPr>
      </p:pic>
    </p:spTree>
    <p:extLst>
      <p:ext uri="{BB962C8B-B14F-4D97-AF65-F5344CB8AC3E}">
        <p14:creationId xmlns:p14="http://schemas.microsoft.com/office/powerpoint/2010/main" val="259356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853E-EBF1-9658-E6F7-3DBC676AF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070" y="384943"/>
            <a:ext cx="10144539" cy="1080063"/>
          </a:xfrm>
        </p:spPr>
        <p:txBody>
          <a:bodyPr/>
          <a:lstStyle/>
          <a:p>
            <a:pPr algn="ctr"/>
            <a:r>
              <a:rPr lang="en-US" dirty="0"/>
              <a:t>Practical Relevance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C74F7-B87D-C39B-8852-D1C6BB52F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549" y="2054943"/>
            <a:ext cx="10586990" cy="402139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Budget Alignment</a:t>
            </a:r>
            <a:r>
              <a:rPr lang="en-US" dirty="0"/>
              <a:t>: Helps families identify homes within their financial range, especially after accounting for interest rates and property taxes.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Neighborhood Evaluation</a:t>
            </a:r>
            <a:r>
              <a:rPr lang="en-US" dirty="0"/>
              <a:t>: Models that highlight key predictors (like square footage, year built, neighborhood) guide families toward better long-term investment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Avoid Overpaying</a:t>
            </a:r>
            <a:r>
              <a:rPr lang="en-US" dirty="0"/>
              <a:t>: Detects if a home is overpriced relative to its features and surrounding sales — ensuring better value for first-time homebuyers.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68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B5809B-E0D9-BC33-EC6B-C1C90C1C7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205" y="502703"/>
            <a:ext cx="8507897" cy="5679022"/>
          </a:xfrm>
          <a:noFill/>
        </p:spPr>
      </p:pic>
    </p:spTree>
    <p:extLst>
      <p:ext uri="{BB962C8B-B14F-4D97-AF65-F5344CB8AC3E}">
        <p14:creationId xmlns:p14="http://schemas.microsoft.com/office/powerpoint/2010/main" val="108204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B5C512-FED5-87B7-FCFC-437331D4C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516" y="452199"/>
            <a:ext cx="7957675" cy="5729526"/>
          </a:xfrm>
          <a:noFill/>
        </p:spPr>
      </p:pic>
    </p:spTree>
    <p:extLst>
      <p:ext uri="{BB962C8B-B14F-4D97-AF65-F5344CB8AC3E}">
        <p14:creationId xmlns:p14="http://schemas.microsoft.com/office/powerpoint/2010/main" val="3311835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E5139-7797-9686-46F7-4CE63CD79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2361" y="517591"/>
            <a:ext cx="8299097" cy="5664134"/>
          </a:xfrm>
          <a:noFill/>
        </p:spPr>
      </p:pic>
    </p:spTree>
    <p:extLst>
      <p:ext uri="{BB962C8B-B14F-4D97-AF65-F5344CB8AC3E}">
        <p14:creationId xmlns:p14="http://schemas.microsoft.com/office/powerpoint/2010/main" val="299577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180AE-77DE-D754-B5E9-21942A8258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5715" y="423551"/>
            <a:ext cx="8562339" cy="5758174"/>
          </a:xfrm>
          <a:noFill/>
        </p:spPr>
      </p:pic>
    </p:spTree>
    <p:extLst>
      <p:ext uri="{BB962C8B-B14F-4D97-AF65-F5344CB8AC3E}">
        <p14:creationId xmlns:p14="http://schemas.microsoft.com/office/powerpoint/2010/main" val="584776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5C344-D795-7432-17ED-ECDF29FC0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355" y="689503"/>
            <a:ext cx="8482197" cy="5492222"/>
          </a:xfrm>
          <a:noFill/>
        </p:spPr>
      </p:pic>
    </p:spTree>
    <p:extLst>
      <p:ext uri="{BB962C8B-B14F-4D97-AF65-F5344CB8AC3E}">
        <p14:creationId xmlns:p14="http://schemas.microsoft.com/office/powerpoint/2010/main" val="3568277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5B0EBC-5C38-A307-AAAC-83568E4A3D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113" y="1391882"/>
            <a:ext cx="10917237" cy="3466223"/>
          </a:xfrm>
          <a:noFill/>
        </p:spPr>
      </p:pic>
    </p:spTree>
    <p:extLst>
      <p:ext uri="{BB962C8B-B14F-4D97-AF65-F5344CB8AC3E}">
        <p14:creationId xmlns:p14="http://schemas.microsoft.com/office/powerpoint/2010/main" val="1869941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DDE2-8A2C-83E7-FA0C-7E66BDAF8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044" y="532428"/>
            <a:ext cx="9969911" cy="1148889"/>
          </a:xfrm>
        </p:spPr>
        <p:txBody>
          <a:bodyPr/>
          <a:lstStyle/>
          <a:p>
            <a:pPr algn="ctr"/>
            <a:r>
              <a:rPr lang="en-US" dirty="0"/>
              <a:t>Practical Relevance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A7F8B-5619-D994-26EA-056394E2F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367" y="1901313"/>
            <a:ext cx="10331351" cy="3055374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Data-Driven Decisions</a:t>
            </a:r>
            <a:r>
              <a:rPr lang="en-US" dirty="0"/>
              <a:t>: Enables identification of underpriced homes that may yield higher returns after renovations or flipping.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Portfolio Optimization</a:t>
            </a:r>
            <a:r>
              <a:rPr lang="en-US" dirty="0"/>
              <a:t>: Accurate price prediction supports better portfolio management and risk mitigation.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Scouting Opportunities</a:t>
            </a:r>
            <a:r>
              <a:rPr lang="en-US" dirty="0"/>
              <a:t>: Highlights hidden gems in the market (e.g., homes with features typically linked to higher resale value).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C012-FA7E-8E53-153A-6A2774F46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1122363"/>
            <a:ext cx="10252693" cy="1001405"/>
          </a:xfrm>
        </p:spPr>
        <p:txBody>
          <a:bodyPr/>
          <a:lstStyle/>
          <a:p>
            <a:pPr algn="ctr"/>
            <a:r>
              <a:rPr lang="en-US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09ADC-67AF-1939-0454-124D74A1A2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1716" y="2588329"/>
            <a:ext cx="1059682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Compiled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Dean De Cock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Obtained from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competition on housing price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Covers residential home sales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Ames, Iowa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🔢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1,168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observations (training set)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variables, including numeric and categorical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🏠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the final sale price of a home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5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house price&#10;&#10;AI-generated content may be incorrect.">
            <a:extLst>
              <a:ext uri="{FF2B5EF4-FFF2-40B4-BE49-F238E27FC236}">
                <a16:creationId xmlns:a16="http://schemas.microsoft.com/office/drawing/2014/main" id="{22C6B1AB-11F7-2DE4-477F-E598A40D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41" y="68263"/>
            <a:ext cx="9056981" cy="6113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9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B3650-87DC-8C19-FEFE-EC392D6A2A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0951" y="68263"/>
            <a:ext cx="9023561" cy="6113462"/>
          </a:xfrm>
          <a:noFill/>
        </p:spPr>
      </p:pic>
    </p:spTree>
    <p:extLst>
      <p:ext uri="{BB962C8B-B14F-4D97-AF65-F5344CB8AC3E}">
        <p14:creationId xmlns:p14="http://schemas.microsoft.com/office/powerpoint/2010/main" val="87820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E1A3E-BE38-6987-A94F-CB738EA39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513" y="68263"/>
            <a:ext cx="8702436" cy="6113462"/>
          </a:xfrm>
          <a:noFill/>
        </p:spPr>
      </p:pic>
    </p:spTree>
    <p:extLst>
      <p:ext uri="{BB962C8B-B14F-4D97-AF65-F5344CB8AC3E}">
        <p14:creationId xmlns:p14="http://schemas.microsoft.com/office/powerpoint/2010/main" val="405043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E2CC313-986F-9DF1-C79B-19B9F9893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328" y="481218"/>
            <a:ext cx="7738560" cy="6113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038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22064-27A0-7DEC-A007-0AC7B911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3359" y="68263"/>
            <a:ext cx="9158744" cy="6113462"/>
          </a:xfrm>
          <a:noFill/>
        </p:spPr>
      </p:pic>
    </p:spTree>
    <p:extLst>
      <p:ext uri="{BB962C8B-B14F-4D97-AF65-F5344CB8AC3E}">
        <p14:creationId xmlns:p14="http://schemas.microsoft.com/office/powerpoint/2010/main" val="30870965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FSU">
      <a:dk1>
        <a:srgbClr val="000000"/>
      </a:dk1>
      <a:lt1>
        <a:srgbClr val="FFFFFF"/>
      </a:lt1>
      <a:dk2>
        <a:srgbClr val="782F40"/>
      </a:dk2>
      <a:lt2>
        <a:srgbClr val="E7E6E6"/>
      </a:lt2>
      <a:accent1>
        <a:srgbClr val="782F40"/>
      </a:accent1>
      <a:accent2>
        <a:srgbClr val="CEB888"/>
      </a:accent2>
      <a:accent3>
        <a:srgbClr val="415563"/>
      </a:accent3>
      <a:accent4>
        <a:srgbClr val="5BB8B2"/>
      </a:accent4>
      <a:accent5>
        <a:srgbClr val="FFC72C"/>
      </a:accent5>
      <a:accent6>
        <a:srgbClr val="A6192E"/>
      </a:accent6>
      <a:hlink>
        <a:srgbClr val="782F40"/>
      </a:hlink>
      <a:folHlink>
        <a:srgbClr val="000000"/>
      </a:folHlink>
    </a:clrScheme>
    <a:fontScheme name="Open Sans">
      <a:majorFont>
        <a:latin typeface="Open Sans Semi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15C2AE4D-9D63-4B45-9EEE-77C26C127F7C}" vid="{60CF0C7E-7FE4-4869-8E14-041DA7ADA5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588468447371449BAB63944A88B568" ma:contentTypeVersion="14" ma:contentTypeDescription="Create a new document." ma:contentTypeScope="" ma:versionID="f5822371c3ea4a45fee21b5cdb83e6b5">
  <xsd:schema xmlns:xsd="http://www.w3.org/2001/XMLSchema" xmlns:xs="http://www.w3.org/2001/XMLSchema" xmlns:p="http://schemas.microsoft.com/office/2006/metadata/properties" xmlns:ns2="7551912c-87d1-46b1-9dc0-15ca10fd921a" xmlns:ns3="03ea1fd6-979a-463e-909e-bb2f2fdcfde5" targetNamespace="http://schemas.microsoft.com/office/2006/metadata/properties" ma:root="true" ma:fieldsID="6f9efc4a414d036586298f3da10a3916" ns2:_="" ns3:_="">
    <xsd:import namespace="7551912c-87d1-46b1-9dc0-15ca10fd921a"/>
    <xsd:import namespace="03ea1fd6-979a-463e-909e-bb2f2fdcfd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51912c-87d1-46b1-9dc0-15ca10fd92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443b83bf-5a34-45d0-bf74-ccf9241540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ea1fd6-979a-463e-909e-bb2f2fdcfde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965e630a-2803-43a9-9e5a-d2301062e728}" ma:internalName="TaxCatchAll" ma:showField="CatchAllData" ma:web="03ea1fd6-979a-463e-909e-bb2f2fdcfde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ea1fd6-979a-463e-909e-bb2f2fdcfde5" xsi:nil="true"/>
    <lcf76f155ced4ddcb4097134ff3c332f xmlns="7551912c-87d1-46b1-9dc0-15ca10fd921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23DA2B7-AFC9-4922-AB39-D1CF35CA49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C493C6-04D2-4D10-97A6-7A11F6288147}">
  <ds:schemaRefs>
    <ds:schemaRef ds:uri="03ea1fd6-979a-463e-909e-bb2f2fdcfde5"/>
    <ds:schemaRef ds:uri="7551912c-87d1-46b1-9dc0-15ca10fd921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329BE45-B160-4729-9796-DCDAC4D248FD}">
  <ds:schemaRefs>
    <ds:schemaRef ds:uri="03ea1fd6-979a-463e-909e-bb2f2fdcfde5"/>
    <ds:schemaRef ds:uri="7551912c-87d1-46b1-9dc0-15ca10fd921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473</TotalTime>
  <Words>218</Words>
  <Application>Microsoft Office PowerPoint</Application>
  <PresentationFormat>Widescreen</PresentationFormat>
  <Paragraphs>24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Open Sans</vt:lpstr>
      <vt:lpstr>Open Sans Light</vt:lpstr>
      <vt:lpstr>Open Sans SemiBold</vt:lpstr>
      <vt:lpstr>Theme1</vt:lpstr>
      <vt:lpstr>Predicting Housing Prices in Ames Using Advanced Regression Techniques</vt:lpstr>
      <vt:lpstr>Practical Relevance</vt:lpstr>
      <vt:lpstr>Practical Relevance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Grab</dc:creator>
  <cp:lastModifiedBy>Webster Estime</cp:lastModifiedBy>
  <cp:revision>77</cp:revision>
  <dcterms:created xsi:type="dcterms:W3CDTF">2024-03-13T12:25:39Z</dcterms:created>
  <dcterms:modified xsi:type="dcterms:W3CDTF">2025-04-21T17:25:47Z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0x01010090588468447371449BAB63944A88B568</vt:lpwstr>
  </property>
  <property fmtid="{D5CDD505-2E9C-101B-9397-08002B2CF9AE}" pid="3" name="MediaServiceImageTags">
    <vt:lpwstr/>
  </property>
</Properties>
</file>