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3" r:id="rId15"/>
    <p:sldId id="268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6213A4F-6328-4008-9DCE-4CDF8A02E59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Demo" id="{C5F0959A-7F8F-4AA7-A140-12E136CEDC2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Results" id="{9ADCC0CF-8ED9-408F-8F3F-52FA93BF37CD}">
          <p14:sldIdLst>
            <p14:sldId id="270"/>
            <p14:sldId id="273"/>
            <p14:sldId id="268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2E06-A32A-4BBC-8B6F-118B48B41F3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3E59B-75DE-42C6-A20E-B3CF9967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3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 rot="16200000">
            <a:off x="9959342" y="4046537"/>
            <a:ext cx="35814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70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8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70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12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3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8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7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7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D128-0492-40B4-90D8-C669812B8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829752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343026"/>
            <a:ext cx="8595360" cy="48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1140443" y="5151439"/>
            <a:ext cx="1219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October 2022</a:t>
            </a:r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85463" y="2596416"/>
            <a:ext cx="3729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108743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0B2CD128-0492-40B4-90D8-C669812B88C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1315B1F-7853-8918-D1BB-9E8E378FDDB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48" y="5943601"/>
            <a:ext cx="896552" cy="8965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3C47FD-6B45-9C18-5098-CB83A3F6E256}"/>
              </a:ext>
            </a:extLst>
          </p:cNvPr>
          <p:cNvSpPr/>
          <p:nvPr userDrawn="1"/>
        </p:nvSpPr>
        <p:spPr>
          <a:xfrm>
            <a:off x="11391900" y="109539"/>
            <a:ext cx="714375" cy="663971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38FE21-9A9B-072C-2AEA-203FE21A3F20}"/>
              </a:ext>
            </a:extLst>
          </p:cNvPr>
          <p:cNvSpPr/>
          <p:nvPr userDrawn="1"/>
        </p:nvSpPr>
        <p:spPr>
          <a:xfrm>
            <a:off x="11391900" y="6035293"/>
            <a:ext cx="714375" cy="71316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2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7773-91C3-175E-0C21-341085058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722F0-9EBC-6450-1760-87AED1E4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888958"/>
          </a:xfrm>
        </p:spPr>
        <p:txBody>
          <a:bodyPr>
            <a:normAutofit fontScale="62500" lnSpcReduction="20000"/>
          </a:bodyPr>
          <a:lstStyle/>
          <a:p>
            <a:r>
              <a:rPr lang="en-GB" sz="3200" i="1" dirty="0"/>
              <a:t>Fully Featured Browser-Based Interactive X-Ray Simulations for Scan Planning and Training</a:t>
            </a:r>
            <a:endParaRPr lang="en-GB" sz="3200" dirty="0"/>
          </a:p>
          <a:p>
            <a:r>
              <a:rPr lang="en-GB" sz="3200" dirty="0">
                <a:solidFill>
                  <a:schemeClr val="accent1"/>
                </a:solidFill>
              </a:rPr>
              <a:t>Mr Iwan T. Mitchell</a:t>
            </a:r>
            <a:r>
              <a:rPr lang="en-GB" sz="3200" baseline="30000" dirty="0"/>
              <a:t>1</a:t>
            </a:r>
            <a:r>
              <a:rPr lang="en-GB" sz="3200" dirty="0"/>
              <a:t>, Dr Franck Vidal</a:t>
            </a:r>
            <a:r>
              <a:rPr lang="en-GB" sz="3200" baseline="30000" dirty="0"/>
              <a:t>1</a:t>
            </a:r>
            <a:r>
              <a:rPr lang="en-GB" sz="3200" dirty="0"/>
              <a:t>, Dr Llion Evans</a:t>
            </a:r>
            <a:r>
              <a:rPr lang="en-GB" sz="3200" baseline="30000" dirty="0"/>
              <a:t>2</a:t>
            </a:r>
            <a:r>
              <a:rPr lang="en-GB" sz="3200" dirty="0"/>
              <a:t>, Dr Simon Middleburgh</a:t>
            </a:r>
            <a:r>
              <a:rPr lang="en-GB" sz="3200" baseline="30000" dirty="0"/>
              <a:t>1</a:t>
            </a:r>
            <a:r>
              <a:rPr lang="en-GB" sz="3200" dirty="0"/>
              <a:t>, Mr Fabio Martini</a:t>
            </a:r>
            <a:r>
              <a:rPr lang="en-GB" sz="3200" baseline="30000" dirty="0"/>
              <a:t>1</a:t>
            </a:r>
            <a:r>
              <a:rPr lang="en-GB" sz="3200" dirty="0"/>
              <a:t>, Mr Gareth Stephens</a:t>
            </a:r>
            <a:r>
              <a:rPr lang="en-GB" sz="3200" baseline="30000" dirty="0"/>
              <a:t>1</a:t>
            </a:r>
          </a:p>
          <a:p>
            <a:r>
              <a:rPr lang="en-GB" sz="1800" baseline="30000" dirty="0"/>
              <a:t>1 </a:t>
            </a:r>
            <a:r>
              <a:rPr lang="en-GB" sz="1800" dirty="0"/>
              <a:t>School of Computer Science &amp; Electronic Engineering, Bangor University</a:t>
            </a:r>
          </a:p>
          <a:p>
            <a:r>
              <a:rPr lang="en-GB" sz="1800" baseline="30000" dirty="0"/>
              <a:t>2</a:t>
            </a:r>
            <a:r>
              <a:rPr lang="en-GB" sz="1800" dirty="0"/>
              <a:t> Collage of Engineering, Swansea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D1148-1D12-23B3-8DF5-717F87A9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7" y="1509247"/>
            <a:ext cx="4360913" cy="109630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C831CAE-612E-F303-ABA0-5771EB5CD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860" y="1614457"/>
            <a:ext cx="3828471" cy="1113737"/>
          </a:xfrm>
          <a:prstGeom prst="rect">
            <a:avLst/>
          </a:prstGeom>
        </p:spPr>
      </p:pic>
      <p:pic>
        <p:nvPicPr>
          <p:cNvPr id="10" name="bangor_logo_c1_flush.pdf" descr="bangor_logo_c1_flush.pdf">
            <a:extLst>
              <a:ext uri="{FF2B5EF4-FFF2-40B4-BE49-F238E27FC236}">
                <a16:creationId xmlns:a16="http://schemas.microsoft.com/office/drawing/2014/main" id="{FA49B3A4-6C52-6C06-1D67-0B9A8F88D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60" y="261955"/>
            <a:ext cx="3516186" cy="993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9C1D1B6-020D-D8EB-CFF5-B1A18390000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06" y="24200"/>
            <a:ext cx="3809524" cy="123174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2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Samples and Materials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D6935C-6E3B-D821-241D-12AECCF5F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814"/>
          <a:stretch/>
        </p:blipFill>
        <p:spPr>
          <a:xfrm>
            <a:off x="713001" y="1713099"/>
            <a:ext cx="6233231" cy="43187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D610-12AC-8AD7-F4A3-8F00C5D3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10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738B14-1623-6A7D-8766-12B29967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83124"/>
            <a:ext cx="5075820" cy="307434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67E7A-C566-989A-E8F7-27E6894E3361}"/>
              </a:ext>
            </a:extLst>
          </p:cNvPr>
          <p:cNvSpPr/>
          <p:nvPr/>
        </p:nvSpPr>
        <p:spPr>
          <a:xfrm>
            <a:off x="947071" y="2297124"/>
            <a:ext cx="1259305" cy="1286000"/>
          </a:xfrm>
          <a:custGeom>
            <a:avLst/>
            <a:gdLst>
              <a:gd name="connsiteX0" fmla="*/ 0 w 1259305"/>
              <a:gd name="connsiteY0" fmla="*/ 0 h 1286000"/>
              <a:gd name="connsiteX1" fmla="*/ 617059 w 1259305"/>
              <a:gd name="connsiteY1" fmla="*/ 0 h 1286000"/>
              <a:gd name="connsiteX2" fmla="*/ 1259305 w 1259305"/>
              <a:gd name="connsiteY2" fmla="*/ 0 h 1286000"/>
              <a:gd name="connsiteX3" fmla="*/ 1259305 w 1259305"/>
              <a:gd name="connsiteY3" fmla="*/ 655860 h 1286000"/>
              <a:gd name="connsiteX4" fmla="*/ 1259305 w 1259305"/>
              <a:gd name="connsiteY4" fmla="*/ 1286000 h 1286000"/>
              <a:gd name="connsiteX5" fmla="*/ 642246 w 1259305"/>
              <a:gd name="connsiteY5" fmla="*/ 1286000 h 1286000"/>
              <a:gd name="connsiteX6" fmla="*/ 0 w 1259305"/>
              <a:gd name="connsiteY6" fmla="*/ 1286000 h 1286000"/>
              <a:gd name="connsiteX7" fmla="*/ 0 w 1259305"/>
              <a:gd name="connsiteY7" fmla="*/ 655860 h 1286000"/>
              <a:gd name="connsiteX8" fmla="*/ 0 w 1259305"/>
              <a:gd name="connsiteY8" fmla="*/ 0 h 1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305" h="1286000" extrusionOk="0">
                <a:moveTo>
                  <a:pt x="0" y="0"/>
                </a:moveTo>
                <a:cubicBezTo>
                  <a:pt x="221700" y="-27198"/>
                  <a:pt x="341207" y="-24286"/>
                  <a:pt x="617059" y="0"/>
                </a:cubicBezTo>
                <a:cubicBezTo>
                  <a:pt x="892911" y="24286"/>
                  <a:pt x="947929" y="31059"/>
                  <a:pt x="1259305" y="0"/>
                </a:cubicBezTo>
                <a:cubicBezTo>
                  <a:pt x="1240753" y="192390"/>
                  <a:pt x="1242152" y="494949"/>
                  <a:pt x="1259305" y="655860"/>
                </a:cubicBezTo>
                <a:cubicBezTo>
                  <a:pt x="1276458" y="816771"/>
                  <a:pt x="1274856" y="1093611"/>
                  <a:pt x="1259305" y="1286000"/>
                </a:cubicBezTo>
                <a:cubicBezTo>
                  <a:pt x="962515" y="1261643"/>
                  <a:pt x="805605" y="1257579"/>
                  <a:pt x="642246" y="1286000"/>
                </a:cubicBezTo>
                <a:cubicBezTo>
                  <a:pt x="478887" y="1314421"/>
                  <a:pt x="201551" y="1262754"/>
                  <a:pt x="0" y="1286000"/>
                </a:cubicBezTo>
                <a:cubicBezTo>
                  <a:pt x="19739" y="986092"/>
                  <a:pt x="13249" y="952139"/>
                  <a:pt x="0" y="655860"/>
                </a:cubicBezTo>
                <a:cubicBezTo>
                  <a:pt x="-13249" y="359581"/>
                  <a:pt x="29923" y="31714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63787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3F717-3EF9-420D-BD5F-D5A459753A06}"/>
              </a:ext>
            </a:extLst>
          </p:cNvPr>
          <p:cNvSpPr txBox="1"/>
          <p:nvPr/>
        </p:nvSpPr>
        <p:spPr>
          <a:xfrm flipH="1">
            <a:off x="2386414" y="2850575"/>
            <a:ext cx="144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 cards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CF25D-E9CF-E233-ABE1-7C6CB9A9D301}"/>
              </a:ext>
            </a:extLst>
          </p:cNvPr>
          <p:cNvSpPr txBox="1"/>
          <p:nvPr/>
        </p:nvSpPr>
        <p:spPr>
          <a:xfrm flipH="1">
            <a:off x="7832416" y="3213792"/>
            <a:ext cx="21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Material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C250F-130F-A71A-69C1-ECE16EF9D61A}"/>
              </a:ext>
            </a:extLst>
          </p:cNvPr>
          <p:cNvSpPr txBox="1"/>
          <p:nvPr/>
        </p:nvSpPr>
        <p:spPr>
          <a:xfrm flipH="1">
            <a:off x="9054564" y="5334001"/>
            <a:ext cx="161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Mixture editor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207B6-E55B-8C77-1F7F-82C0D83B9C02}"/>
              </a:ext>
            </a:extLst>
          </p:cNvPr>
          <p:cNvSpPr txBox="1"/>
          <p:nvPr/>
        </p:nvSpPr>
        <p:spPr>
          <a:xfrm flipH="1">
            <a:off x="6096000" y="4684297"/>
            <a:ext cx="161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Categories and Materials</a:t>
            </a:r>
          </a:p>
        </p:txBody>
      </p:sp>
    </p:spTree>
    <p:extLst>
      <p:ext uri="{BB962C8B-B14F-4D97-AF65-F5344CB8AC3E}">
        <p14:creationId xmlns:p14="http://schemas.microsoft.com/office/powerpoint/2010/main" val="4362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 Plan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7FE5CF-F527-BC00-9EAC-0E52D9EDF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00" y="1796716"/>
            <a:ext cx="773571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F945-948C-CBFB-A798-ACA4A598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11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59332-AD39-F915-6FAD-9F663DBE9663}"/>
              </a:ext>
            </a:extLst>
          </p:cNvPr>
          <p:cNvSpPr txBox="1"/>
          <p:nvPr/>
        </p:nvSpPr>
        <p:spPr>
          <a:xfrm flipH="1">
            <a:off x="9859808" y="2734270"/>
            <a:ext cx="144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Geometry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2B1FE-22FD-E643-A2DE-943A55FD0CB6}"/>
              </a:ext>
            </a:extLst>
          </p:cNvPr>
          <p:cNvSpPr txBox="1"/>
          <p:nvPr/>
        </p:nvSpPr>
        <p:spPr>
          <a:xfrm flipH="1">
            <a:off x="6152116" y="1289906"/>
            <a:ext cx="277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Animated capture preview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9FE33-3C16-A54D-0B3B-FE88FB538349}"/>
              </a:ext>
            </a:extLst>
          </p:cNvPr>
          <p:cNvSpPr txBox="1"/>
          <p:nvPr/>
        </p:nvSpPr>
        <p:spPr>
          <a:xfrm flipH="1">
            <a:off x="3689653" y="5824888"/>
            <a:ext cx="277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Free axis translation of source and detector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98F5EC-E843-5616-D0AE-772EE677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8" y="2366388"/>
            <a:ext cx="2590032" cy="19382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AA2E0E-5BDE-1508-3627-0889DC1293D3}"/>
              </a:ext>
            </a:extLst>
          </p:cNvPr>
          <p:cNvSpPr txBox="1"/>
          <p:nvPr/>
        </p:nvSpPr>
        <p:spPr>
          <a:xfrm flipH="1">
            <a:off x="1087841" y="4304624"/>
            <a:ext cx="2029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Nyquist projection count slider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2BB9A-9B48-C48E-478E-E0B4E37FE40B}"/>
              </a:ext>
            </a:extLst>
          </p:cNvPr>
          <p:cNvSpPr/>
          <p:nvPr/>
        </p:nvSpPr>
        <p:spPr>
          <a:xfrm>
            <a:off x="3497765" y="2938974"/>
            <a:ext cx="1259305" cy="646332"/>
          </a:xfrm>
          <a:custGeom>
            <a:avLst/>
            <a:gdLst>
              <a:gd name="connsiteX0" fmla="*/ 0 w 1259305"/>
              <a:gd name="connsiteY0" fmla="*/ 0 h 646332"/>
              <a:gd name="connsiteX1" fmla="*/ 617059 w 1259305"/>
              <a:gd name="connsiteY1" fmla="*/ 0 h 646332"/>
              <a:gd name="connsiteX2" fmla="*/ 1259305 w 1259305"/>
              <a:gd name="connsiteY2" fmla="*/ 0 h 646332"/>
              <a:gd name="connsiteX3" fmla="*/ 1259305 w 1259305"/>
              <a:gd name="connsiteY3" fmla="*/ 646332 h 646332"/>
              <a:gd name="connsiteX4" fmla="*/ 667432 w 1259305"/>
              <a:gd name="connsiteY4" fmla="*/ 646332 h 646332"/>
              <a:gd name="connsiteX5" fmla="*/ 0 w 1259305"/>
              <a:gd name="connsiteY5" fmla="*/ 646332 h 646332"/>
              <a:gd name="connsiteX6" fmla="*/ 0 w 1259305"/>
              <a:gd name="connsiteY6" fmla="*/ 0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9305" h="646332" extrusionOk="0">
                <a:moveTo>
                  <a:pt x="0" y="0"/>
                </a:moveTo>
                <a:cubicBezTo>
                  <a:pt x="221700" y="-27198"/>
                  <a:pt x="341207" y="-24286"/>
                  <a:pt x="617059" y="0"/>
                </a:cubicBezTo>
                <a:cubicBezTo>
                  <a:pt x="892911" y="24286"/>
                  <a:pt x="947929" y="31059"/>
                  <a:pt x="1259305" y="0"/>
                </a:cubicBezTo>
                <a:cubicBezTo>
                  <a:pt x="1271982" y="253790"/>
                  <a:pt x="1242116" y="343782"/>
                  <a:pt x="1259305" y="646332"/>
                </a:cubicBezTo>
                <a:cubicBezTo>
                  <a:pt x="1074811" y="616808"/>
                  <a:pt x="929831" y="667072"/>
                  <a:pt x="667432" y="646332"/>
                </a:cubicBezTo>
                <a:cubicBezTo>
                  <a:pt x="405033" y="625592"/>
                  <a:pt x="316420" y="627722"/>
                  <a:pt x="0" y="646332"/>
                </a:cubicBezTo>
                <a:cubicBezTo>
                  <a:pt x="29618" y="494020"/>
                  <a:pt x="24723" y="27475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63787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F2F4EB-8D82-FB91-9518-F9E3E8E63C33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4716379" y="5032768"/>
            <a:ext cx="358537" cy="792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09AD38-720B-882F-DA3A-7E7116E4064A}"/>
              </a:ext>
            </a:extLst>
          </p:cNvPr>
          <p:cNvCxnSpPr>
            <a:stCxn id="10" idx="2"/>
          </p:cNvCxnSpPr>
          <p:nvPr/>
        </p:nvCxnSpPr>
        <p:spPr>
          <a:xfrm flipH="1">
            <a:off x="6898105" y="1659238"/>
            <a:ext cx="639274" cy="618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3EB78C-012D-3CAF-5815-4100F78F0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1CEB-76E9-04A9-CF61-DF9BFC1B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12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7F37BB-EDA4-DEF3-188C-B0BFB141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00" y="3216442"/>
            <a:ext cx="1915965" cy="351851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2C378C-9BC2-4F7B-8D79-EBEDAC6DE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078" y="866274"/>
            <a:ext cx="1888491" cy="599172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7D4D78-4132-FE41-99D1-DE82A383D4C0}"/>
              </a:ext>
            </a:extLst>
          </p:cNvPr>
          <p:cNvSpPr txBox="1"/>
          <p:nvPr/>
        </p:nvSpPr>
        <p:spPr>
          <a:xfrm flipH="1">
            <a:off x="4956979" y="895754"/>
            <a:ext cx="277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Animated reconstruction preview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6A50A4-40DD-9810-6CCC-BADD4C0CD9F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299284" y="1542085"/>
            <a:ext cx="2042958" cy="880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A15A7-EDC6-3D18-F6D6-590BB8FB1F4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42242" y="1542085"/>
            <a:ext cx="218979" cy="602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451153-DC25-C32D-A377-78A58F006EF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42242" y="1542085"/>
            <a:ext cx="1850453" cy="395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23A3BA-C7E4-92AC-D027-F7E13410C688}"/>
              </a:ext>
            </a:extLst>
          </p:cNvPr>
          <p:cNvSpPr txBox="1"/>
          <p:nvPr/>
        </p:nvSpPr>
        <p:spPr>
          <a:xfrm flipH="1">
            <a:off x="2521449" y="5093623"/>
            <a:ext cx="277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Support for many different reconstruction methods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F7F1D7-F484-B477-FB95-BAD4D8B3060D}"/>
              </a:ext>
            </a:extLst>
          </p:cNvPr>
          <p:cNvCxnSpPr>
            <a:cxnSpLocks/>
          </p:cNvCxnSpPr>
          <p:nvPr/>
        </p:nvCxnSpPr>
        <p:spPr>
          <a:xfrm>
            <a:off x="2659740" y="6663028"/>
            <a:ext cx="65347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6F81FD-000E-4BE4-800D-364D57DBA4C6}"/>
              </a:ext>
            </a:extLst>
          </p:cNvPr>
          <p:cNvSpPr txBox="1"/>
          <p:nvPr/>
        </p:nvSpPr>
        <p:spPr>
          <a:xfrm flipH="1">
            <a:off x="6556387" y="5872737"/>
            <a:ext cx="277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All parameters exposed for even iterative methods</a:t>
            </a:r>
          </a:p>
        </p:txBody>
      </p:sp>
    </p:spTree>
    <p:extLst>
      <p:ext uri="{BB962C8B-B14F-4D97-AF65-F5344CB8AC3E}">
        <p14:creationId xmlns:p14="http://schemas.microsoft.com/office/powerpoint/2010/main" val="12555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Results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F69985A-16E3-B34F-A3AB-2FE0BB407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360051"/>
              </p:ext>
            </p:extLst>
          </p:nvPr>
        </p:nvGraphicFramePr>
        <p:xfrm>
          <a:off x="1261872" y="1257300"/>
          <a:ext cx="8594724" cy="53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2534178242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052198243"/>
                    </a:ext>
                  </a:extLst>
                </a:gridCol>
              </a:tblGrid>
              <a:tr h="367635">
                <a:tc>
                  <a:txBody>
                    <a:bodyPr/>
                    <a:lstStyle/>
                    <a:p>
                      <a:r>
                        <a:rPr lang="en-GB" dirty="0"/>
                        <a:t>Simulated Surrogate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Scan at Diamond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68131"/>
                  </a:ext>
                </a:extLst>
              </a:tr>
              <a:tr h="2718465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23360"/>
                  </a:ext>
                </a:extLst>
              </a:tr>
              <a:tr h="1994295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6333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9D3D-153E-1403-86E2-DC693349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13</a:t>
            </a:fld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298E2A-1F0A-5FD3-C4E4-9127112E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50" y="1933575"/>
            <a:ext cx="3414538" cy="220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539706-6AD4-52A3-E298-A3F1592E9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235" y="4424099"/>
            <a:ext cx="3567968" cy="21397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85412A-E54B-CB69-822F-B74BB64B9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705" y="1848416"/>
            <a:ext cx="2994518" cy="2378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0ABB32-192D-00AF-01BF-A14F8FCEF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55" y="4424099"/>
            <a:ext cx="3582048" cy="20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7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Results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F69985A-16E3-B34F-A3AB-2FE0BB407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821239"/>
              </p:ext>
            </p:extLst>
          </p:nvPr>
        </p:nvGraphicFramePr>
        <p:xfrm>
          <a:off x="1261872" y="1257300"/>
          <a:ext cx="8844153" cy="546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2534178242"/>
                    </a:ext>
                  </a:extLst>
                </a:gridCol>
                <a:gridCol w="4546791">
                  <a:extLst>
                    <a:ext uri="{9D8B030D-6E8A-4147-A177-3AD203B41FA5}">
                      <a16:colId xmlns:a16="http://schemas.microsoft.com/office/drawing/2014/main" val="4052198243"/>
                    </a:ext>
                  </a:extLst>
                </a:gridCol>
              </a:tblGrid>
              <a:tr h="367635">
                <a:tc>
                  <a:txBody>
                    <a:bodyPr/>
                    <a:lstStyle/>
                    <a:p>
                      <a:r>
                        <a:rPr lang="en-GB" dirty="0"/>
                        <a:t>Simulated Surrogate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 Scan at Diamond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68131"/>
                  </a:ext>
                </a:extLst>
              </a:tr>
              <a:tr h="2810145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23360"/>
                  </a:ext>
                </a:extLst>
              </a:tr>
              <a:tr h="1994295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6333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9D3D-153E-1403-86E2-DC693349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747B-AB46-4F7F-9CA8-2C7B378B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12" y="1843769"/>
            <a:ext cx="3024764" cy="2417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4D9AC-A71B-AFC1-75B8-37208054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48" y="4613190"/>
            <a:ext cx="4263513" cy="174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626644-0C3F-EB6B-8756-BDC43D3A25DB}"/>
              </a:ext>
            </a:extLst>
          </p:cNvPr>
          <p:cNvSpPr/>
          <p:nvPr/>
        </p:nvSpPr>
        <p:spPr>
          <a:xfrm>
            <a:off x="8366760" y="3246120"/>
            <a:ext cx="403860" cy="350520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A3714-6E6E-B2FF-6C59-1D486B760616}"/>
              </a:ext>
            </a:extLst>
          </p:cNvPr>
          <p:cNvSpPr txBox="1"/>
          <p:nvPr/>
        </p:nvSpPr>
        <p:spPr>
          <a:xfrm flipH="1">
            <a:off x="8507074" y="3144654"/>
            <a:ext cx="277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Not a kernel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0BF29B-69C5-0FC9-1161-2FA2DCD249CA}"/>
              </a:ext>
            </a:extLst>
          </p:cNvPr>
          <p:cNvCxnSpPr/>
          <p:nvPr/>
        </p:nvCxnSpPr>
        <p:spPr>
          <a:xfrm flipV="1">
            <a:off x="8770620" y="3345180"/>
            <a:ext cx="488756" cy="838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4D2CB2-28F4-6A2F-CFDB-BD9B81FC3FD9}"/>
              </a:ext>
            </a:extLst>
          </p:cNvPr>
          <p:cNvSpPr txBox="1"/>
          <p:nvPr/>
        </p:nvSpPr>
        <p:spPr>
          <a:xfrm flipH="1">
            <a:off x="6488850" y="5356007"/>
            <a:ext cx="2770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Resultant grey value much smaller than expected assumedly due to powder compaction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E6698C-4C5B-D39C-73BF-DAF08FE25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800" y="1787888"/>
            <a:ext cx="2643012" cy="2529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4E9B6E-43BB-8949-E6B8-40FBE58CA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172" y="4693317"/>
            <a:ext cx="3172268" cy="18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Accessible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6076-86C7-73F4-858A-230861F6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WebCT aims to fit a specific task and understands it can’t do everything.</a:t>
            </a:r>
          </a:p>
          <a:p>
            <a:r>
              <a:rPr lang="en-US" dirty="0"/>
              <a:t>All the configuration settings are exportable into WebCT’s JSON format, and even GVXR JSON format for use with your own python applications.</a:t>
            </a:r>
          </a:p>
          <a:p>
            <a:pPr lvl="1"/>
            <a:r>
              <a:rPr lang="en-US" dirty="0"/>
              <a:t>Reproducible and shareable environments!</a:t>
            </a:r>
          </a:p>
          <a:p>
            <a:pPr lvl="1"/>
            <a:r>
              <a:rPr lang="en-US" dirty="0"/>
              <a:t>This makes WebCT powerful, interactively setup your scan geometry with WebCT, and use a simple python script to simulate hundreds of samples…</a:t>
            </a:r>
          </a:p>
          <a:p>
            <a:r>
              <a:rPr lang="en-GB" dirty="0"/>
              <a:t>WebCT also supports importing other system’s configurations.</a:t>
            </a:r>
          </a:p>
          <a:p>
            <a:pPr lvl="1"/>
            <a:r>
              <a:rPr lang="en-GB" dirty="0"/>
              <a:t>We can load in a GVXR setup, and support for other scanning metadata formats (XTEK, etc) is coming soon!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8034-C887-7097-2A79-27129C03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6076-86C7-73F4-858A-230861F6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all open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54AA-6605-BA30-4D39-395161E1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16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C9D91-E887-056C-D329-D9BB7677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97" y="1733815"/>
            <a:ext cx="6806087" cy="37811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426E1-A795-4E47-A9C0-E217349411AE}"/>
              </a:ext>
            </a:extLst>
          </p:cNvPr>
          <p:cNvSpPr/>
          <p:nvPr/>
        </p:nvSpPr>
        <p:spPr>
          <a:xfrm>
            <a:off x="2334768" y="5391165"/>
            <a:ext cx="64610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accent1"/>
                </a:solidFill>
                <a:effectLst>
                  <a:glow rad="228600">
                    <a:schemeClr val="tx1">
                      <a:alpha val="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https://webct.io</a:t>
            </a:r>
          </a:p>
        </p:txBody>
      </p:sp>
    </p:spTree>
    <p:extLst>
      <p:ext uri="{BB962C8B-B14F-4D97-AF65-F5344CB8AC3E}">
        <p14:creationId xmlns:p14="http://schemas.microsoft.com/office/powerpoint/2010/main" val="24871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778849-DC22-F73A-4031-FBB50F548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2EE6B7-24C4-ABD6-9C94-03FA09567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0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8D584-4848-E9F8-A38A-EE8CE4FC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X-Ray 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CBE00-BD01-1652-4CD2-4276E9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X-Ray simulation is increasing in popularity with the push towards digital twinning, component testing and machine learning.</a:t>
            </a:r>
          </a:p>
          <a:p>
            <a:r>
              <a:rPr lang="en-GB" dirty="0"/>
              <a:t>Simulated results can answer feasibility questions without requiring beam time. Can you scan this component on your setup? What is the best tube voltage? Etc.</a:t>
            </a:r>
          </a:p>
          <a:p>
            <a:r>
              <a:rPr lang="en-GB" dirty="0"/>
              <a:t>Monte-Carlo methods are highly accurate physically-based approaches, but take a very long time for even a single projection (more than hours on a supercomputer)</a:t>
            </a:r>
          </a:p>
          <a:p>
            <a:pPr lvl="1"/>
            <a:r>
              <a:rPr lang="en-GB" dirty="0"/>
              <a:t>This is a very large bottleneck 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717F68-CBCB-8AB3-694A-85661169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11D4C0-EC8F-4C76-3606-65C72A5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GPU-Accelerated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6076-86C7-73F4-858A-230861F6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Raytracing is an approach to X-Ray simulation that does not take into account scattering.</a:t>
            </a:r>
          </a:p>
          <a:p>
            <a:r>
              <a:rPr lang="en-GB" dirty="0"/>
              <a:t>Raytracing on CPU is quite slow…</a:t>
            </a:r>
          </a:p>
          <a:p>
            <a:pPr lvl="1"/>
            <a:r>
              <a:rPr lang="en-GB" dirty="0"/>
              <a:t>… But GPUs are built for parallelism and are super fast!</a:t>
            </a:r>
          </a:p>
          <a:p>
            <a:r>
              <a:rPr lang="en-GB" dirty="0" err="1"/>
              <a:t>gVirtualXRay</a:t>
            </a:r>
            <a:r>
              <a:rPr lang="en-GB" dirty="0"/>
              <a:t> is an open-source library that is able to provide </a:t>
            </a:r>
            <a:r>
              <a:rPr lang="en-GB" b="1" i="1" dirty="0" err="1">
                <a:solidFill>
                  <a:schemeClr val="accent1"/>
                </a:solidFill>
              </a:rPr>
              <a:t>realtime</a:t>
            </a:r>
            <a:r>
              <a:rPr lang="en-GB" b="1" i="1" dirty="0">
                <a:solidFill>
                  <a:schemeClr val="accent1"/>
                </a:solidFill>
              </a:rPr>
              <a:t> </a:t>
            </a:r>
            <a:r>
              <a:rPr lang="en-GB" dirty="0"/>
              <a:t>simulated X-Ray rendering with no cost.</a:t>
            </a:r>
          </a:p>
          <a:p>
            <a:r>
              <a:rPr lang="en-GB" dirty="0" err="1"/>
              <a:t>gVXR</a:t>
            </a:r>
            <a:r>
              <a:rPr lang="en-GB" dirty="0"/>
              <a:t> supports a wide range of languages for its C++ API, including python.</a:t>
            </a:r>
          </a:p>
          <a:p>
            <a:pPr lvl="1"/>
            <a:r>
              <a:rPr lang="en-GB" dirty="0"/>
              <a:t>This makes </a:t>
            </a:r>
            <a:r>
              <a:rPr lang="en-GB" dirty="0" err="1"/>
              <a:t>gVXR</a:t>
            </a:r>
            <a:r>
              <a:rPr lang="en-GB" dirty="0"/>
              <a:t> easily scriptable and integrated alongside popular data analysis toolsets.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4D17-D8F9-D164-A52C-D631AFBF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42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X-Ray Ecosystem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F934B-B9BC-2A7C-E56F-75476948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4</a:t>
            </a:fld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240A0-84A2-5770-8AE9-14F16C90475B}"/>
              </a:ext>
            </a:extLst>
          </p:cNvPr>
          <p:cNvGrpSpPr/>
          <p:nvPr/>
        </p:nvGrpSpPr>
        <p:grpSpPr>
          <a:xfrm>
            <a:off x="7395411" y="1836585"/>
            <a:ext cx="3716794" cy="3016151"/>
            <a:chOff x="7395411" y="1836585"/>
            <a:chExt cx="3716794" cy="30161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236038-D0F8-7DBD-E793-6F688832F405}"/>
                </a:ext>
              </a:extLst>
            </p:cNvPr>
            <p:cNvSpPr/>
            <p:nvPr/>
          </p:nvSpPr>
          <p:spPr>
            <a:xfrm>
              <a:off x="7395411" y="2258081"/>
              <a:ext cx="3716794" cy="259465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276706-2427-1BCF-6108-56C7CEEB7359}"/>
                </a:ext>
              </a:extLst>
            </p:cNvPr>
            <p:cNvSpPr/>
            <p:nvPr/>
          </p:nvSpPr>
          <p:spPr>
            <a:xfrm>
              <a:off x="7516691" y="2389879"/>
              <a:ext cx="1631320" cy="1089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ASTRA Tomography Toolbox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245AF5-298C-BBE9-DB83-29A3F92756EC}"/>
                </a:ext>
              </a:extLst>
            </p:cNvPr>
            <p:cNvSpPr/>
            <p:nvPr/>
          </p:nvSpPr>
          <p:spPr>
            <a:xfrm>
              <a:off x="7395411" y="1836585"/>
              <a:ext cx="3716794" cy="421496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 Reconstruction Libraries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8D170D8-E625-8FEB-710B-9B3B585A7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22357" y="3720463"/>
              <a:ext cx="2370221" cy="8794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FFB0B1-5560-ECFB-9DDC-D043E5039C9A}"/>
                </a:ext>
              </a:extLst>
            </p:cNvPr>
            <p:cNvSpPr/>
            <p:nvPr/>
          </p:nvSpPr>
          <p:spPr>
            <a:xfrm>
              <a:off x="9307468" y="2389183"/>
              <a:ext cx="1711531" cy="1089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TIGRE GPU Reconstruction Library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993565-0A98-43B8-7BFC-DB5A4F619D5E}"/>
              </a:ext>
            </a:extLst>
          </p:cNvPr>
          <p:cNvGrpSpPr/>
          <p:nvPr/>
        </p:nvGrpSpPr>
        <p:grpSpPr>
          <a:xfrm>
            <a:off x="691332" y="1836585"/>
            <a:ext cx="3128211" cy="2198004"/>
            <a:chOff x="691332" y="1836585"/>
            <a:chExt cx="3128211" cy="21980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F35174-127F-3D72-2E7C-091580724B1B}"/>
                </a:ext>
              </a:extLst>
            </p:cNvPr>
            <p:cNvSpPr/>
            <p:nvPr/>
          </p:nvSpPr>
          <p:spPr>
            <a:xfrm>
              <a:off x="691332" y="1836585"/>
              <a:ext cx="3128211" cy="42149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Beam Spectra Generation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ACB72A-5CF9-3E1F-386C-E0A2D6595FC7}"/>
                </a:ext>
              </a:extLst>
            </p:cNvPr>
            <p:cNvSpPr/>
            <p:nvPr/>
          </p:nvSpPr>
          <p:spPr>
            <a:xfrm>
              <a:off x="855834" y="2423845"/>
              <a:ext cx="1388605" cy="64386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Xpecgen</a:t>
              </a:r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546BE4-137F-E270-F45C-F945D36FFD20}"/>
                </a:ext>
              </a:extLst>
            </p:cNvPr>
            <p:cNvSpPr/>
            <p:nvPr/>
          </p:nvSpPr>
          <p:spPr>
            <a:xfrm>
              <a:off x="2255438" y="3233474"/>
              <a:ext cx="1388605" cy="64386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Spekpy</a:t>
              </a:r>
              <a:endParaRPr lang="en-GB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73BF87-EB27-A507-928B-92BC7ACC6B27}"/>
                </a:ext>
              </a:extLst>
            </p:cNvPr>
            <p:cNvSpPr/>
            <p:nvPr/>
          </p:nvSpPr>
          <p:spPr>
            <a:xfrm>
              <a:off x="691332" y="2258081"/>
              <a:ext cx="3128211" cy="17765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3D77E1-F4BD-2D0C-948A-DE78068259D6}"/>
              </a:ext>
            </a:extLst>
          </p:cNvPr>
          <p:cNvGrpSpPr/>
          <p:nvPr/>
        </p:nvGrpSpPr>
        <p:grpSpPr>
          <a:xfrm>
            <a:off x="4043371" y="1836585"/>
            <a:ext cx="3128211" cy="1516215"/>
            <a:chOff x="4043371" y="1836585"/>
            <a:chExt cx="3128211" cy="15162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9635E0-9FF7-3A1F-69A6-880406993BB9}"/>
                </a:ext>
              </a:extLst>
            </p:cNvPr>
            <p:cNvSpPr/>
            <p:nvPr/>
          </p:nvSpPr>
          <p:spPr>
            <a:xfrm>
              <a:off x="4043371" y="1836585"/>
              <a:ext cx="3128211" cy="42149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Fast X-Ray Simulation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B7DB70-22B2-576F-1580-DB900095F3C7}"/>
                </a:ext>
              </a:extLst>
            </p:cNvPr>
            <p:cNvSpPr/>
            <p:nvPr/>
          </p:nvSpPr>
          <p:spPr>
            <a:xfrm>
              <a:off x="4043371" y="2258081"/>
              <a:ext cx="3128211" cy="109471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E92C9A7-AC6B-F78F-BDE7-FE577CB2D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633" y="2328889"/>
              <a:ext cx="2797685" cy="904585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8322026-7316-DBF7-B787-C2F7144AD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786" y="4194299"/>
            <a:ext cx="2285035" cy="2114160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A2F3-6CA8-925A-8CBA-4492DBAA9662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2857461" y="3432566"/>
            <a:ext cx="1216790" cy="242083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3F5392-C9EC-1DCE-BB75-246AD742F824}"/>
              </a:ext>
            </a:extLst>
          </p:cNvPr>
          <p:cNvCxnSpPr>
            <a:stCxn id="28" idx="2"/>
          </p:cNvCxnSpPr>
          <p:nvPr/>
        </p:nvCxnSpPr>
        <p:spPr>
          <a:xfrm flipH="1">
            <a:off x="5607475" y="3352800"/>
            <a:ext cx="2" cy="922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57BDF3-611D-AB9A-885D-97DC826B2A1F}"/>
              </a:ext>
            </a:extLst>
          </p:cNvPr>
          <p:cNvCxnSpPr>
            <a:stCxn id="5" idx="1"/>
            <a:endCxn id="37" idx="3"/>
          </p:cNvCxnSpPr>
          <p:nvPr/>
        </p:nvCxnSpPr>
        <p:spPr>
          <a:xfrm rot="10800000">
            <a:off x="6565822" y="5251380"/>
            <a:ext cx="1371103" cy="54979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5DE0C-9A24-5C25-EC0D-9F8490AC161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53808" y="4852736"/>
            <a:ext cx="0" cy="281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AF270D8-E88B-A8B0-A383-053FF06ED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24" y="4978891"/>
            <a:ext cx="2555654" cy="164455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28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WebCT: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6076-86C7-73F4-858A-230861F6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WebCT: “</a:t>
            </a:r>
            <a:r>
              <a:rPr lang="en-GB" i="1" dirty="0"/>
              <a:t>Interactive Web UI for X-ray CT with Real-Time Results</a:t>
            </a:r>
            <a:r>
              <a:rPr lang="en-GB" dirty="0"/>
              <a:t>”</a:t>
            </a:r>
          </a:p>
          <a:p>
            <a:r>
              <a:rPr lang="en-GB" dirty="0"/>
              <a:t>WebCT provides an easy-to-learn User Interface for simulated X-Ray capture to reconstruction.</a:t>
            </a:r>
          </a:p>
          <a:p>
            <a:r>
              <a:rPr lang="en-GB" dirty="0"/>
              <a:t>Aims to provide a fully-featured experience while not being complex for those new to X-Ray tomography.</a:t>
            </a:r>
          </a:p>
          <a:p>
            <a:r>
              <a:rPr lang="en-GB" dirty="0"/>
              <a:t>An open-source useful tool for scan planning and training.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… Why talk about it, when you can show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1DEA-8191-7403-6D99-6B6B56DC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4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Fuel Pellet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6076-86C7-73F4-858A-230861F6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Nuclear fuel must adhere to strict standards to ensure a safe operation within a reactor.</a:t>
            </a:r>
          </a:p>
          <a:p>
            <a:pPr lvl="1"/>
            <a:r>
              <a:rPr lang="en-GB" dirty="0"/>
              <a:t>We can use X-ray CT to inspect pellets, but a high X-ray opacity of uranium makes scanning challenging.</a:t>
            </a:r>
          </a:p>
          <a:p>
            <a:r>
              <a:rPr lang="en-GB" dirty="0"/>
              <a:t>The use of ZrO2 as a surrogate material is quite popular to replicate the behaviour of UO2 dust during manufacturing.</a:t>
            </a:r>
          </a:p>
          <a:p>
            <a:r>
              <a:rPr lang="en-GB" dirty="0"/>
              <a:t>Both real and surrogate pellets contain ZrB2 ceramic kernels we want to detect automatically, but the outer material attenuates more than the pellets.</a:t>
            </a:r>
          </a:p>
          <a:p>
            <a:r>
              <a:rPr lang="en-GB" dirty="0"/>
              <a:t>However…</a:t>
            </a:r>
          </a:p>
          <a:p>
            <a:pPr lvl="1"/>
            <a:r>
              <a:rPr lang="en-GB" dirty="0"/>
              <a:t>We have no experience in X-raying surrogate pellets</a:t>
            </a:r>
          </a:p>
          <a:p>
            <a:pPr lvl="1"/>
            <a:r>
              <a:rPr lang="en-GB" dirty="0"/>
              <a:t>We don’t know what power we would require</a:t>
            </a:r>
          </a:p>
          <a:p>
            <a:pPr lvl="1"/>
            <a:r>
              <a:rPr lang="en-GB" dirty="0"/>
              <a:t>We don’t know what detector resolution is needed</a:t>
            </a:r>
          </a:p>
          <a:p>
            <a:pPr lvl="1"/>
            <a:r>
              <a:rPr lang="en-GB" dirty="0"/>
              <a:t>Etc…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E5AB-FE34-D481-9800-A66D23DC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F2C0A-00A2-B9FE-62B7-5A95A745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35" y="5088274"/>
            <a:ext cx="4580965" cy="17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5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BD2DAA-4991-A4CF-68C9-21D27BF9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DBD4-C600-007E-39B0-17057EA3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7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22AFF-3760-AD94-FAAE-5D1D87065DBA}"/>
              </a:ext>
            </a:extLst>
          </p:cNvPr>
          <p:cNvSpPr/>
          <p:nvPr/>
        </p:nvSpPr>
        <p:spPr>
          <a:xfrm>
            <a:off x="1548063" y="2093495"/>
            <a:ext cx="497305" cy="1548063"/>
          </a:xfrm>
          <a:custGeom>
            <a:avLst/>
            <a:gdLst>
              <a:gd name="connsiteX0" fmla="*/ 0 w 497305"/>
              <a:gd name="connsiteY0" fmla="*/ 0 h 1548063"/>
              <a:gd name="connsiteX1" fmla="*/ 497305 w 497305"/>
              <a:gd name="connsiteY1" fmla="*/ 0 h 1548063"/>
              <a:gd name="connsiteX2" fmla="*/ 497305 w 497305"/>
              <a:gd name="connsiteY2" fmla="*/ 485060 h 1548063"/>
              <a:gd name="connsiteX3" fmla="*/ 497305 w 497305"/>
              <a:gd name="connsiteY3" fmla="*/ 1001081 h 1548063"/>
              <a:gd name="connsiteX4" fmla="*/ 497305 w 497305"/>
              <a:gd name="connsiteY4" fmla="*/ 1548063 h 1548063"/>
              <a:gd name="connsiteX5" fmla="*/ 0 w 497305"/>
              <a:gd name="connsiteY5" fmla="*/ 1548063 h 1548063"/>
              <a:gd name="connsiteX6" fmla="*/ 0 w 497305"/>
              <a:gd name="connsiteY6" fmla="*/ 1032042 h 1548063"/>
              <a:gd name="connsiteX7" fmla="*/ 0 w 497305"/>
              <a:gd name="connsiteY7" fmla="*/ 562463 h 1548063"/>
              <a:gd name="connsiteX8" fmla="*/ 0 w 497305"/>
              <a:gd name="connsiteY8" fmla="*/ 0 h 154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05" h="1548063" extrusionOk="0">
                <a:moveTo>
                  <a:pt x="0" y="0"/>
                </a:moveTo>
                <a:cubicBezTo>
                  <a:pt x="132731" y="-720"/>
                  <a:pt x="392404" y="23168"/>
                  <a:pt x="497305" y="0"/>
                </a:cubicBezTo>
                <a:cubicBezTo>
                  <a:pt x="496160" y="233177"/>
                  <a:pt x="488546" y="312577"/>
                  <a:pt x="497305" y="485060"/>
                </a:cubicBezTo>
                <a:cubicBezTo>
                  <a:pt x="506064" y="657543"/>
                  <a:pt x="509472" y="797364"/>
                  <a:pt x="497305" y="1001081"/>
                </a:cubicBezTo>
                <a:cubicBezTo>
                  <a:pt x="485138" y="1204798"/>
                  <a:pt x="501633" y="1278394"/>
                  <a:pt x="497305" y="1548063"/>
                </a:cubicBezTo>
                <a:cubicBezTo>
                  <a:pt x="343772" y="1566995"/>
                  <a:pt x="227168" y="1541002"/>
                  <a:pt x="0" y="1548063"/>
                </a:cubicBezTo>
                <a:cubicBezTo>
                  <a:pt x="-17398" y="1370656"/>
                  <a:pt x="4766" y="1193691"/>
                  <a:pt x="0" y="1032042"/>
                </a:cubicBezTo>
                <a:cubicBezTo>
                  <a:pt x="-4766" y="870393"/>
                  <a:pt x="-15144" y="733016"/>
                  <a:pt x="0" y="562463"/>
                </a:cubicBezTo>
                <a:cubicBezTo>
                  <a:pt x="15144" y="391910"/>
                  <a:pt x="-25147" y="27277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63787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99942-85C1-7938-1686-80AE44465F66}"/>
              </a:ext>
            </a:extLst>
          </p:cNvPr>
          <p:cNvSpPr txBox="1"/>
          <p:nvPr/>
        </p:nvSpPr>
        <p:spPr>
          <a:xfrm flipH="1">
            <a:off x="676102" y="2544360"/>
            <a:ext cx="101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Section Tabs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DD84F-BF26-8FC6-44C4-D3B331EDB909}"/>
              </a:ext>
            </a:extLst>
          </p:cNvPr>
          <p:cNvSpPr txBox="1"/>
          <p:nvPr/>
        </p:nvSpPr>
        <p:spPr>
          <a:xfrm flipH="1">
            <a:off x="1951447" y="6180138"/>
            <a:ext cx="133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Section</a:t>
            </a:r>
          </a:p>
          <a:p>
            <a:r>
              <a:rPr lang="en-GB" dirty="0">
                <a:solidFill>
                  <a:srgbClr val="FF0000"/>
                </a:solidFill>
              </a:rPr>
              <a:t>Parameters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526AFA-C16D-2EDF-4FBE-CF6B1B165A7F}"/>
              </a:ext>
            </a:extLst>
          </p:cNvPr>
          <p:cNvCxnSpPr/>
          <p:nvPr/>
        </p:nvCxnSpPr>
        <p:spPr>
          <a:xfrm flipV="1">
            <a:off x="2478505" y="5406189"/>
            <a:ext cx="0" cy="705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38AA3A-7D8B-FBB1-293A-4033F6B48D02}"/>
              </a:ext>
            </a:extLst>
          </p:cNvPr>
          <p:cNvSpPr txBox="1"/>
          <p:nvPr/>
        </p:nvSpPr>
        <p:spPr>
          <a:xfrm flipH="1">
            <a:off x="7566182" y="4759858"/>
            <a:ext cx="175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Global preview pane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0AF67-EEBB-D774-43C3-234603E03046}"/>
              </a:ext>
            </a:extLst>
          </p:cNvPr>
          <p:cNvSpPr txBox="1"/>
          <p:nvPr/>
        </p:nvSpPr>
        <p:spPr>
          <a:xfrm flipH="1">
            <a:off x="7502012" y="1764269"/>
            <a:ext cx="175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Section Pane</a:t>
            </a:r>
          </a:p>
        </p:txBody>
      </p:sp>
    </p:spTree>
    <p:extLst>
      <p:ext uri="{BB962C8B-B14F-4D97-AF65-F5344CB8AC3E}">
        <p14:creationId xmlns:p14="http://schemas.microsoft.com/office/powerpoint/2010/main" val="333686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4B4BA80-4C33-6C5D-9C19-7A957FC78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Beam 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0F45-E75B-5605-7281-6AFB4142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8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177B9-6B63-859C-D818-1503B4D24BDA}"/>
              </a:ext>
            </a:extLst>
          </p:cNvPr>
          <p:cNvSpPr/>
          <p:nvPr/>
        </p:nvSpPr>
        <p:spPr>
          <a:xfrm>
            <a:off x="1949116" y="2342149"/>
            <a:ext cx="1259305" cy="1740568"/>
          </a:xfrm>
          <a:custGeom>
            <a:avLst/>
            <a:gdLst>
              <a:gd name="connsiteX0" fmla="*/ 0 w 1259305"/>
              <a:gd name="connsiteY0" fmla="*/ 0 h 1740568"/>
              <a:gd name="connsiteX1" fmla="*/ 617059 w 1259305"/>
              <a:gd name="connsiteY1" fmla="*/ 0 h 1740568"/>
              <a:gd name="connsiteX2" fmla="*/ 1259305 w 1259305"/>
              <a:gd name="connsiteY2" fmla="*/ 0 h 1740568"/>
              <a:gd name="connsiteX3" fmla="*/ 1259305 w 1259305"/>
              <a:gd name="connsiteY3" fmla="*/ 597595 h 1740568"/>
              <a:gd name="connsiteX4" fmla="*/ 1259305 w 1259305"/>
              <a:gd name="connsiteY4" fmla="*/ 1125567 h 1740568"/>
              <a:gd name="connsiteX5" fmla="*/ 1259305 w 1259305"/>
              <a:gd name="connsiteY5" fmla="*/ 1740568 h 1740568"/>
              <a:gd name="connsiteX6" fmla="*/ 642246 w 1259305"/>
              <a:gd name="connsiteY6" fmla="*/ 1740568 h 1740568"/>
              <a:gd name="connsiteX7" fmla="*/ 0 w 1259305"/>
              <a:gd name="connsiteY7" fmla="*/ 1740568 h 1740568"/>
              <a:gd name="connsiteX8" fmla="*/ 0 w 1259305"/>
              <a:gd name="connsiteY8" fmla="*/ 1212596 h 1740568"/>
              <a:gd name="connsiteX9" fmla="*/ 0 w 1259305"/>
              <a:gd name="connsiteY9" fmla="*/ 684623 h 1740568"/>
              <a:gd name="connsiteX10" fmla="*/ 0 w 1259305"/>
              <a:gd name="connsiteY10" fmla="*/ 0 h 174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9305" h="1740568" extrusionOk="0">
                <a:moveTo>
                  <a:pt x="0" y="0"/>
                </a:moveTo>
                <a:cubicBezTo>
                  <a:pt x="221700" y="-27198"/>
                  <a:pt x="341207" y="-24286"/>
                  <a:pt x="617059" y="0"/>
                </a:cubicBezTo>
                <a:cubicBezTo>
                  <a:pt x="892911" y="24286"/>
                  <a:pt x="947929" y="31059"/>
                  <a:pt x="1259305" y="0"/>
                </a:cubicBezTo>
                <a:cubicBezTo>
                  <a:pt x="1234400" y="235531"/>
                  <a:pt x="1257515" y="461194"/>
                  <a:pt x="1259305" y="597595"/>
                </a:cubicBezTo>
                <a:cubicBezTo>
                  <a:pt x="1261095" y="733997"/>
                  <a:pt x="1285096" y="1013900"/>
                  <a:pt x="1259305" y="1125567"/>
                </a:cubicBezTo>
                <a:cubicBezTo>
                  <a:pt x="1233514" y="1237234"/>
                  <a:pt x="1280823" y="1499549"/>
                  <a:pt x="1259305" y="1740568"/>
                </a:cubicBezTo>
                <a:cubicBezTo>
                  <a:pt x="1080909" y="1765492"/>
                  <a:pt x="866477" y="1710950"/>
                  <a:pt x="642246" y="1740568"/>
                </a:cubicBezTo>
                <a:cubicBezTo>
                  <a:pt x="418015" y="1770186"/>
                  <a:pt x="263603" y="1770341"/>
                  <a:pt x="0" y="1740568"/>
                </a:cubicBezTo>
                <a:cubicBezTo>
                  <a:pt x="-22097" y="1534432"/>
                  <a:pt x="-10666" y="1356563"/>
                  <a:pt x="0" y="1212596"/>
                </a:cubicBezTo>
                <a:cubicBezTo>
                  <a:pt x="10666" y="1068629"/>
                  <a:pt x="22397" y="842597"/>
                  <a:pt x="0" y="684623"/>
                </a:cubicBezTo>
                <a:cubicBezTo>
                  <a:pt x="-22397" y="526649"/>
                  <a:pt x="9870" y="13827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63787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58D22-03ED-B8C1-D1D4-760F19582E52}"/>
              </a:ext>
            </a:extLst>
          </p:cNvPr>
          <p:cNvSpPr txBox="1"/>
          <p:nvPr/>
        </p:nvSpPr>
        <p:spPr>
          <a:xfrm flipH="1">
            <a:off x="546019" y="2448107"/>
            <a:ext cx="1184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Source type and generator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7FD77-E286-D4F6-F6B7-B4BFF884D45E}"/>
              </a:ext>
            </a:extLst>
          </p:cNvPr>
          <p:cNvSpPr txBox="1"/>
          <p:nvPr/>
        </p:nvSpPr>
        <p:spPr>
          <a:xfrm flipH="1">
            <a:off x="3281198" y="4321024"/>
            <a:ext cx="136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Anode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73D6D-77FD-7B45-5070-C0B0E535DEDB}"/>
              </a:ext>
            </a:extLst>
          </p:cNvPr>
          <p:cNvSpPr txBox="1"/>
          <p:nvPr/>
        </p:nvSpPr>
        <p:spPr>
          <a:xfrm flipH="1">
            <a:off x="3281198" y="5334001"/>
            <a:ext cx="13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Filter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8FA05B-B2A2-3593-2049-AAEADB86A4C9}"/>
              </a:ext>
            </a:extLst>
          </p:cNvPr>
          <p:cNvCxnSpPr>
            <a:stCxn id="11" idx="3"/>
          </p:cNvCxnSpPr>
          <p:nvPr/>
        </p:nvCxnSpPr>
        <p:spPr>
          <a:xfrm flipH="1">
            <a:off x="3039979" y="4644190"/>
            <a:ext cx="241219" cy="80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293825-C559-3AE0-BD9D-8ACADABD5487}"/>
              </a:ext>
            </a:extLst>
          </p:cNvPr>
          <p:cNvCxnSpPr/>
          <p:nvPr/>
        </p:nvCxnSpPr>
        <p:spPr>
          <a:xfrm flipH="1">
            <a:off x="3087811" y="5528828"/>
            <a:ext cx="241219" cy="80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09BA5B-3EC2-84CB-5EA8-76C50E4B2CDD}"/>
              </a:ext>
            </a:extLst>
          </p:cNvPr>
          <p:cNvSpPr txBox="1"/>
          <p:nvPr/>
        </p:nvSpPr>
        <p:spPr>
          <a:xfrm flipH="1">
            <a:off x="7540377" y="2194695"/>
            <a:ext cx="156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X-Ray Spectra Graph</a:t>
            </a:r>
          </a:p>
        </p:txBody>
      </p:sp>
    </p:spTree>
    <p:extLst>
      <p:ext uri="{BB962C8B-B14F-4D97-AF65-F5344CB8AC3E}">
        <p14:creationId xmlns:p14="http://schemas.microsoft.com/office/powerpoint/2010/main" val="16505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9F2-BB3C-C1EE-792D-36C8DFAD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X-Ray Detector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CA4A63-F640-50D6-338C-EED08D0AD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2DE-43F9-D27C-22C3-696DF42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50CB-1B07-4909-8553-B43DA78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2CD128-0492-40B4-90D8-C669812B88C2}" type="slidenum">
              <a:rPr lang="en-GB" smtClean="0"/>
              <a:t>9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2C363-867E-4E38-83B8-4073DC6D9AB9}"/>
              </a:ext>
            </a:extLst>
          </p:cNvPr>
          <p:cNvSpPr txBox="1"/>
          <p:nvPr/>
        </p:nvSpPr>
        <p:spPr>
          <a:xfrm flipH="1">
            <a:off x="5454903" y="2505670"/>
            <a:ext cx="14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Resizing Detector Visualisation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958E2-C1B0-961F-01B3-4AEA73D7BC9C}"/>
              </a:ext>
            </a:extLst>
          </p:cNvPr>
          <p:cNvSpPr txBox="1"/>
          <p:nvPr/>
        </p:nvSpPr>
        <p:spPr>
          <a:xfrm flipH="1">
            <a:off x="1965745" y="5120534"/>
            <a:ext cx="125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LSF Editor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D4765-C89B-EFA6-C6E1-733E72F4D19F}"/>
              </a:ext>
            </a:extLst>
          </p:cNvPr>
          <p:cNvSpPr/>
          <p:nvPr/>
        </p:nvSpPr>
        <p:spPr>
          <a:xfrm>
            <a:off x="1965745" y="3379966"/>
            <a:ext cx="1259305" cy="1740568"/>
          </a:xfrm>
          <a:custGeom>
            <a:avLst/>
            <a:gdLst>
              <a:gd name="connsiteX0" fmla="*/ 0 w 1259305"/>
              <a:gd name="connsiteY0" fmla="*/ 0 h 1740568"/>
              <a:gd name="connsiteX1" fmla="*/ 617059 w 1259305"/>
              <a:gd name="connsiteY1" fmla="*/ 0 h 1740568"/>
              <a:gd name="connsiteX2" fmla="*/ 1259305 w 1259305"/>
              <a:gd name="connsiteY2" fmla="*/ 0 h 1740568"/>
              <a:gd name="connsiteX3" fmla="*/ 1259305 w 1259305"/>
              <a:gd name="connsiteY3" fmla="*/ 597595 h 1740568"/>
              <a:gd name="connsiteX4" fmla="*/ 1259305 w 1259305"/>
              <a:gd name="connsiteY4" fmla="*/ 1125567 h 1740568"/>
              <a:gd name="connsiteX5" fmla="*/ 1259305 w 1259305"/>
              <a:gd name="connsiteY5" fmla="*/ 1740568 h 1740568"/>
              <a:gd name="connsiteX6" fmla="*/ 642246 w 1259305"/>
              <a:gd name="connsiteY6" fmla="*/ 1740568 h 1740568"/>
              <a:gd name="connsiteX7" fmla="*/ 0 w 1259305"/>
              <a:gd name="connsiteY7" fmla="*/ 1740568 h 1740568"/>
              <a:gd name="connsiteX8" fmla="*/ 0 w 1259305"/>
              <a:gd name="connsiteY8" fmla="*/ 1212596 h 1740568"/>
              <a:gd name="connsiteX9" fmla="*/ 0 w 1259305"/>
              <a:gd name="connsiteY9" fmla="*/ 684623 h 1740568"/>
              <a:gd name="connsiteX10" fmla="*/ 0 w 1259305"/>
              <a:gd name="connsiteY10" fmla="*/ 0 h 174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9305" h="1740568" extrusionOk="0">
                <a:moveTo>
                  <a:pt x="0" y="0"/>
                </a:moveTo>
                <a:cubicBezTo>
                  <a:pt x="221700" y="-27198"/>
                  <a:pt x="341207" y="-24286"/>
                  <a:pt x="617059" y="0"/>
                </a:cubicBezTo>
                <a:cubicBezTo>
                  <a:pt x="892911" y="24286"/>
                  <a:pt x="947929" y="31059"/>
                  <a:pt x="1259305" y="0"/>
                </a:cubicBezTo>
                <a:cubicBezTo>
                  <a:pt x="1234400" y="235531"/>
                  <a:pt x="1257515" y="461194"/>
                  <a:pt x="1259305" y="597595"/>
                </a:cubicBezTo>
                <a:cubicBezTo>
                  <a:pt x="1261095" y="733997"/>
                  <a:pt x="1285096" y="1013900"/>
                  <a:pt x="1259305" y="1125567"/>
                </a:cubicBezTo>
                <a:cubicBezTo>
                  <a:pt x="1233514" y="1237234"/>
                  <a:pt x="1280823" y="1499549"/>
                  <a:pt x="1259305" y="1740568"/>
                </a:cubicBezTo>
                <a:cubicBezTo>
                  <a:pt x="1080909" y="1765492"/>
                  <a:pt x="866477" y="1710950"/>
                  <a:pt x="642246" y="1740568"/>
                </a:cubicBezTo>
                <a:cubicBezTo>
                  <a:pt x="418015" y="1770186"/>
                  <a:pt x="263603" y="1770341"/>
                  <a:pt x="0" y="1740568"/>
                </a:cubicBezTo>
                <a:cubicBezTo>
                  <a:pt x="-22097" y="1534432"/>
                  <a:pt x="-10666" y="1356563"/>
                  <a:pt x="0" y="1212596"/>
                </a:cubicBezTo>
                <a:cubicBezTo>
                  <a:pt x="10666" y="1068629"/>
                  <a:pt x="22397" y="842597"/>
                  <a:pt x="0" y="684623"/>
                </a:cubicBezTo>
                <a:cubicBezTo>
                  <a:pt x="-22397" y="526649"/>
                  <a:pt x="9870" y="13827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63787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F84B8D-A687-7EAE-1070-BE9337CF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75" y="820042"/>
            <a:ext cx="2535035" cy="29752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AC6CDF-ADED-EDC7-34BD-F919A743E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791" y="4431072"/>
            <a:ext cx="2535035" cy="137892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B5CB43-6456-874D-3F6C-7CFFA97F5970}"/>
              </a:ext>
            </a:extLst>
          </p:cNvPr>
          <p:cNvSpPr txBox="1"/>
          <p:nvPr/>
        </p:nvSpPr>
        <p:spPr>
          <a:xfrm flipH="1">
            <a:off x="5449044" y="2505670"/>
            <a:ext cx="14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Resizing Detector Visualisation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150D1-E051-8B42-3B36-20542E706982}"/>
              </a:ext>
            </a:extLst>
          </p:cNvPr>
          <p:cNvSpPr txBox="1"/>
          <p:nvPr/>
        </p:nvSpPr>
        <p:spPr>
          <a:xfrm flipH="1">
            <a:off x="8459900" y="5817646"/>
            <a:ext cx="185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Live Size Preview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3880F-611C-6A71-A44E-C177651A0800}"/>
              </a:ext>
            </a:extLst>
          </p:cNvPr>
          <p:cNvSpPr txBox="1"/>
          <p:nvPr/>
        </p:nvSpPr>
        <p:spPr>
          <a:xfrm flipH="1">
            <a:off x="5454903" y="2505670"/>
            <a:ext cx="14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Resizing Detector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7774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Web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EA5E9"/>
      </a:accent1>
      <a:accent2>
        <a:srgbClr val="0F4A85"/>
      </a:accent2>
      <a:accent3>
        <a:srgbClr val="FFBD11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965</TotalTime>
  <Words>710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Medium</vt:lpstr>
      <vt:lpstr>Wingdings 2</vt:lpstr>
      <vt:lpstr>View</vt:lpstr>
      <vt:lpstr>WebCT</vt:lpstr>
      <vt:lpstr>X-Ray Simulation</vt:lpstr>
      <vt:lpstr>GPU-Accelerated Simulations</vt:lpstr>
      <vt:lpstr>Digital X-Ray Ecosystem</vt:lpstr>
      <vt:lpstr>WebCT: What is it?</vt:lpstr>
      <vt:lpstr>Fuel Pellet Case Study</vt:lpstr>
      <vt:lpstr>User Interface</vt:lpstr>
      <vt:lpstr>Beam Source</vt:lpstr>
      <vt:lpstr>X-Ray Detector</vt:lpstr>
      <vt:lpstr>Samples and Materials</vt:lpstr>
      <vt:lpstr>Capture Plan</vt:lpstr>
      <vt:lpstr>Reconstruction</vt:lpstr>
      <vt:lpstr>Case Study Results</vt:lpstr>
      <vt:lpstr>Case Study Results</vt:lpstr>
      <vt:lpstr>Accessible Configuration</vt:lpstr>
      <vt:lpstr>Open Source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WebCT</dc:title>
  <dc:creator>Iwan Mitchell</dc:creator>
  <cp:lastModifiedBy>Iwan Mitchell</cp:lastModifiedBy>
  <cp:revision>44</cp:revision>
  <dcterms:created xsi:type="dcterms:W3CDTF">2022-10-18T09:48:55Z</dcterms:created>
  <dcterms:modified xsi:type="dcterms:W3CDTF">2022-10-24T12:12:07Z</dcterms:modified>
</cp:coreProperties>
</file>