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1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gTqPkmRUbo5a2XbhakTKo380CH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Suavidad</a:t>
            </a:r>
            <a:r>
              <a:rPr lang="es-CO" baseline="0"/>
              <a:t> en el tiempo</a:t>
            </a:r>
            <a:endParaRPr lang="es-CO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Hoja1!$D$2</c:f>
              <c:strCache>
                <c:ptCount val="1"/>
                <c:pt idx="0">
                  <c:v>Pan con emulsificantes e hidrocolides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Hoja1!$C$3:$C$6</c:f>
              <c:numCache>
                <c:formatCode>0</c:formatCode>
                <c:ptCount val="4"/>
                <c:pt idx="0" formatCode="General">
                  <c:v>0</c:v>
                </c:pt>
                <c:pt idx="1">
                  <c:v>5</c:v>
                </c:pt>
                <c:pt idx="2">
                  <c:v>12</c:v>
                </c:pt>
                <c:pt idx="3">
                  <c:v>19</c:v>
                </c:pt>
              </c:numCache>
            </c:numRef>
          </c:xVal>
          <c:yVal>
            <c:numRef>
              <c:f>Hoja1!$D$3:$D$6</c:f>
              <c:numCache>
                <c:formatCode>General</c:formatCode>
                <c:ptCount val="4"/>
                <c:pt idx="0">
                  <c:v>222</c:v>
                </c:pt>
                <c:pt idx="1">
                  <c:v>320.77100000000002</c:v>
                </c:pt>
                <c:pt idx="2">
                  <c:v>469.846</c:v>
                </c:pt>
                <c:pt idx="3">
                  <c:v>755.22699999999998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23D6-40CA-949A-1C3884DA20F6}"/>
            </c:ext>
          </c:extLst>
        </c:ser>
        <c:ser>
          <c:idx val="1"/>
          <c:order val="1"/>
          <c:tx>
            <c:strRef>
              <c:f>Hoja1!$E$2</c:f>
              <c:strCache>
                <c:ptCount val="1"/>
                <c:pt idx="0">
                  <c:v>pan clean label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Hoja1!$C$3:$C$6</c:f>
              <c:numCache>
                <c:formatCode>0</c:formatCode>
                <c:ptCount val="4"/>
                <c:pt idx="0" formatCode="General">
                  <c:v>0</c:v>
                </c:pt>
                <c:pt idx="1">
                  <c:v>5</c:v>
                </c:pt>
                <c:pt idx="2">
                  <c:v>12</c:v>
                </c:pt>
                <c:pt idx="3">
                  <c:v>19</c:v>
                </c:pt>
              </c:numCache>
            </c:numRef>
          </c:xVal>
          <c:yVal>
            <c:numRef>
              <c:f>Hoja1!$E$3:$E$6</c:f>
              <c:numCache>
                <c:formatCode>General</c:formatCode>
                <c:ptCount val="4"/>
                <c:pt idx="0">
                  <c:v>220</c:v>
                </c:pt>
                <c:pt idx="1">
                  <c:v>227.565</c:v>
                </c:pt>
                <c:pt idx="2">
                  <c:v>306.49</c:v>
                </c:pt>
                <c:pt idx="3">
                  <c:v>578.33000000000004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23D6-40CA-949A-1C3884DA20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092040"/>
        <c:axId val="187092432"/>
      </c:scatterChart>
      <c:valAx>
        <c:axId val="187092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Tiempo (dias)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87092432"/>
        <c:crosses val="autoZero"/>
        <c:crossBetween val="midCat"/>
      </c:valAx>
      <c:valAx>
        <c:axId val="18709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Firmeza (g-fuerza)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870920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514473" y="1332213"/>
            <a:ext cx="11058828" cy="1277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realizó un estudio comparativo de pan con el uso de emulsificantes y gluten y se comparó con la aplicación de mejorador clean label, ambos mejoradores se dosificaron al 1% con respecto a la harina y se les hizo medición de firmeza en el tiempo. El parámetro de firmeza es inversamente proporcional a la suavidad, a menor firmeza es un pan más suave y de mejores características sensoriales.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5" name="Google Shape;85;p1"/>
          <p:cNvGraphicFramePr/>
          <p:nvPr/>
        </p:nvGraphicFramePr>
        <p:xfrm>
          <a:off x="673181" y="2928293"/>
          <a:ext cx="5650200" cy="3201300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86" name="Google Shape;86;p1"/>
          <p:cNvSpPr txBox="1"/>
          <p:nvPr/>
        </p:nvSpPr>
        <p:spPr>
          <a:xfrm>
            <a:off x="6823881" y="3384645"/>
            <a:ext cx="492519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gráfica demuestra que con el uso del mejorador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clean label se obtiene un pan mucho más fresco.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2020-10-27T20:57:45Z</dcterms:created>
  <dc:creator>Elizabeth Naranjo Gomez</dc:creator>
</cp:coreProperties>
</file>