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7" r:id="rId8"/>
    <p:sldId id="266" r:id="rId9"/>
    <p:sldId id="269" r:id="rId10"/>
    <p:sldId id="263" r:id="rId11"/>
    <p:sldId id="265" r:id="rId12"/>
    <p:sldId id="264"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1"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heavy">
                <a:solidFill>
                  <a:srgbClr val="2A2A2A"/>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2400" b="0" i="0">
                <a:solidFill>
                  <a:srgbClr val="535353"/>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heavy">
                <a:solidFill>
                  <a:srgbClr val="2A2A2A"/>
                </a:solidFill>
                <a:latin typeface="Century Gothic"/>
                <a:cs typeface="Century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heavy">
                <a:solidFill>
                  <a:srgbClr val="2A2A2A"/>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16" name="bk object 16"/>
          <p:cNvSpPr/>
          <p:nvPr/>
        </p:nvSpPr>
        <p:spPr>
          <a:xfrm>
            <a:off x="0" y="0"/>
            <a:ext cx="12188952"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6816" y="540766"/>
            <a:ext cx="3748404" cy="635000"/>
          </a:xfrm>
          <a:prstGeom prst="rect">
            <a:avLst/>
          </a:prstGeom>
        </p:spPr>
        <p:txBody>
          <a:bodyPr wrap="square" lIns="0" tIns="0" rIns="0" bIns="0">
            <a:spAutoFit/>
          </a:bodyPr>
          <a:lstStyle>
            <a:lvl1pPr>
              <a:defRPr sz="4000" b="0" i="0" u="heavy">
                <a:solidFill>
                  <a:srgbClr val="2A2A2A"/>
                </a:solidFill>
                <a:latin typeface="Century Gothic"/>
                <a:cs typeface="Century Gothic"/>
              </a:defRPr>
            </a:lvl1pPr>
          </a:lstStyle>
          <a:p>
            <a:endParaRPr/>
          </a:p>
        </p:txBody>
      </p:sp>
      <p:sp>
        <p:nvSpPr>
          <p:cNvPr id="3" name="Holder 3"/>
          <p:cNvSpPr>
            <a:spLocks noGrp="1"/>
          </p:cNvSpPr>
          <p:nvPr>
            <p:ph type="body" idx="1"/>
          </p:nvPr>
        </p:nvSpPr>
        <p:spPr>
          <a:xfrm>
            <a:off x="732536" y="1169797"/>
            <a:ext cx="9452610" cy="4361815"/>
          </a:xfrm>
          <a:prstGeom prst="rect">
            <a:avLst/>
          </a:prstGeom>
        </p:spPr>
        <p:txBody>
          <a:bodyPr wrap="square" lIns="0" tIns="0" rIns="0" bIns="0">
            <a:spAutoFit/>
          </a:bodyPr>
          <a:lstStyle>
            <a:lvl1pPr>
              <a:defRPr sz="2400" b="0" i="0">
                <a:solidFill>
                  <a:srgbClr val="535353"/>
                </a:solidFill>
                <a:latin typeface="Century Gothic"/>
                <a:cs typeface="Century Gothic"/>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www.foursquare.com/" TargetMode="External"/><Relationship Id="rId7" Type="http://schemas.openxmlformats.org/officeDocument/2006/relationships/image" Target="../media/image6.sv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toronto.c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object 2"/>
          <p:cNvSpPr txBox="1"/>
          <p:nvPr/>
        </p:nvSpPr>
        <p:spPr>
          <a:xfrm>
            <a:off x="1296416" y="4136212"/>
            <a:ext cx="9120505"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2A2A2A"/>
                </a:solidFill>
                <a:latin typeface="Century Gothic"/>
                <a:cs typeface="Century Gothic"/>
              </a:rPr>
              <a:t>THE </a:t>
            </a:r>
            <a:r>
              <a:rPr sz="4400" spc="-5" dirty="0">
                <a:solidFill>
                  <a:srgbClr val="2A2A2A"/>
                </a:solidFill>
                <a:latin typeface="Century Gothic"/>
                <a:cs typeface="Century Gothic"/>
              </a:rPr>
              <a:t>BATTLES </a:t>
            </a:r>
            <a:r>
              <a:rPr sz="4400" dirty="0">
                <a:solidFill>
                  <a:srgbClr val="2A2A2A"/>
                </a:solidFill>
                <a:latin typeface="Century Gothic"/>
                <a:cs typeface="Century Gothic"/>
              </a:rPr>
              <a:t>OF</a:t>
            </a:r>
            <a:r>
              <a:rPr sz="4400" spc="-50" dirty="0">
                <a:solidFill>
                  <a:srgbClr val="2A2A2A"/>
                </a:solidFill>
                <a:latin typeface="Century Gothic"/>
                <a:cs typeface="Century Gothic"/>
              </a:rPr>
              <a:t> </a:t>
            </a:r>
            <a:r>
              <a:rPr sz="4400" dirty="0">
                <a:solidFill>
                  <a:srgbClr val="2A2A2A"/>
                </a:solidFill>
                <a:latin typeface="Century Gothic"/>
                <a:cs typeface="Century Gothic"/>
              </a:rPr>
              <a:t>NEIGHBORHOODS</a:t>
            </a:r>
            <a:endParaRPr sz="4400">
              <a:latin typeface="Century Gothic"/>
              <a:cs typeface="Century Gothic"/>
            </a:endParaRPr>
          </a:p>
        </p:txBody>
      </p:sp>
      <p:sp>
        <p:nvSpPr>
          <p:cNvPr id="3" name="object 3"/>
          <p:cNvSpPr txBox="1"/>
          <p:nvPr/>
        </p:nvSpPr>
        <p:spPr>
          <a:xfrm>
            <a:off x="1296416" y="5026914"/>
            <a:ext cx="8171815" cy="330835"/>
          </a:xfrm>
          <a:prstGeom prst="rect">
            <a:avLst/>
          </a:prstGeom>
        </p:spPr>
        <p:txBody>
          <a:bodyPr vert="horz" wrap="square" lIns="0" tIns="12700" rIns="0" bIns="0" rtlCol="0">
            <a:spAutoFit/>
          </a:bodyPr>
          <a:lstStyle/>
          <a:p>
            <a:pPr marL="12700">
              <a:lnSpc>
                <a:spcPct val="100000"/>
              </a:lnSpc>
              <a:spcBef>
                <a:spcPts val="100"/>
              </a:spcBef>
            </a:pPr>
            <a:r>
              <a:rPr lang="en-US" sz="2000" dirty="0">
                <a:solidFill>
                  <a:srgbClr val="535353"/>
                </a:solidFill>
                <a:latin typeface="Century Gothic"/>
                <a:cs typeface="Century Gothic"/>
              </a:rPr>
              <a:t>Potential Neighborhood for a New Restaurant, Toronto</a:t>
            </a:r>
            <a:endParaRPr sz="2000" dirty="0">
              <a:latin typeface="Century Gothic"/>
              <a:cs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8000"/>
          </a:xfrm>
          <a:prstGeom prst="rect">
            <a:avLst/>
          </a:prstGeom>
          <a:blipFill>
            <a:blip r:embed="rId2"/>
            <a:tile tx="0" ty="0" sx="100000" sy="100000" flip="none" algn="tl"/>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u="none" spc="-10" dirty="0">
                <a:latin typeface="+mj-lt"/>
              </a:rPr>
              <a:t>Discussion (1)</a:t>
            </a:r>
            <a:endParaRPr u="none" spc="-10" dirty="0">
              <a:latin typeface="+mj-lt"/>
            </a:endParaRPr>
          </a:p>
        </p:txBody>
      </p:sp>
      <p:sp>
        <p:nvSpPr>
          <p:cNvPr id="4" name="object 4"/>
          <p:cNvSpPr txBox="1">
            <a:spLocks noGrp="1"/>
          </p:cNvSpPr>
          <p:nvPr>
            <p:ph type="body" idx="1"/>
          </p:nvPr>
        </p:nvSpPr>
        <p:spPr>
          <a:xfrm>
            <a:off x="686816" y="1519823"/>
            <a:ext cx="8228584" cy="2792431"/>
          </a:xfrm>
          <a:prstGeom prst="rect">
            <a:avLst/>
          </a:prstGeom>
        </p:spPr>
        <p:txBody>
          <a:bodyPr vert="horz" wrap="square" lIns="0" tIns="205105" rIns="0" bIns="0" rtlCol="0">
            <a:spAutoFit/>
          </a:bodyPr>
          <a:lstStyle/>
          <a:p>
            <a:r>
              <a:rPr lang="en-US" dirty="0"/>
              <a:t>Based on the map of population and income:</a:t>
            </a:r>
          </a:p>
          <a:p>
            <a:endParaRPr lang="en-US" dirty="0"/>
          </a:p>
          <a:p>
            <a:endParaRPr lang="en-US" dirty="0"/>
          </a:p>
          <a:p>
            <a:r>
              <a:rPr lang="en-US" dirty="0"/>
              <a:t>the neighborhoods in the middle of Toronto were good choices for the new restaurants as they have high income average and good population.</a:t>
            </a:r>
          </a:p>
          <a:p>
            <a:endParaRPr lang="en-US" dirty="0">
              <a:latin typeface="+mj-lt"/>
            </a:endParaRPr>
          </a:p>
        </p:txBody>
      </p:sp>
      <p:pic>
        <p:nvPicPr>
          <p:cNvPr id="1026" name="Picture 2" descr="Greater Toronto Area - Wikipedia">
            <a:extLst>
              <a:ext uri="{FF2B5EF4-FFF2-40B4-BE49-F238E27FC236}">
                <a16:creationId xmlns:a16="http://schemas.microsoft.com/office/drawing/2014/main" id="{C03B76D5-A15E-48D6-9F4D-E3A1E66DF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343" y="531038"/>
            <a:ext cx="2733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Fork and knife">
            <a:extLst>
              <a:ext uri="{FF2B5EF4-FFF2-40B4-BE49-F238E27FC236}">
                <a16:creationId xmlns:a16="http://schemas.microsoft.com/office/drawing/2014/main" id="{36274B10-E163-4945-9793-BDF5550FE6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3509" y="5105400"/>
            <a:ext cx="1422146" cy="1422146"/>
          </a:xfrm>
          <a:prstGeom prst="rect">
            <a:avLst/>
          </a:prstGeom>
        </p:spPr>
      </p:pic>
    </p:spTree>
    <p:extLst>
      <p:ext uri="{BB962C8B-B14F-4D97-AF65-F5344CB8AC3E}">
        <p14:creationId xmlns:p14="http://schemas.microsoft.com/office/powerpoint/2010/main" val="253118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8000"/>
          </a:xfrm>
          <a:prstGeom prst="rect">
            <a:avLst/>
          </a:prstGeom>
          <a:blipFill>
            <a:blip r:embed="rId2"/>
            <a:tile tx="0" ty="0" sx="100000" sy="100000" flip="none" algn="tl"/>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u="none" spc="-10" dirty="0">
                <a:latin typeface="+mj-lt"/>
              </a:rPr>
              <a:t>Discussion (2)</a:t>
            </a:r>
            <a:endParaRPr u="none" spc="-10" dirty="0">
              <a:latin typeface="+mj-lt"/>
            </a:endParaRPr>
          </a:p>
        </p:txBody>
      </p:sp>
      <p:sp>
        <p:nvSpPr>
          <p:cNvPr id="4" name="object 4"/>
          <p:cNvSpPr txBox="1">
            <a:spLocks noGrp="1"/>
          </p:cNvSpPr>
          <p:nvPr>
            <p:ph type="body" idx="1"/>
          </p:nvPr>
        </p:nvSpPr>
        <p:spPr>
          <a:xfrm>
            <a:off x="686816" y="1519823"/>
            <a:ext cx="8403527" cy="4269759"/>
          </a:xfrm>
          <a:prstGeom prst="rect">
            <a:avLst/>
          </a:prstGeom>
        </p:spPr>
        <p:txBody>
          <a:bodyPr vert="horz" wrap="square" lIns="0" tIns="205105" rIns="0" bIns="0" rtlCol="0">
            <a:spAutoFit/>
          </a:bodyPr>
          <a:lstStyle/>
          <a:p>
            <a:r>
              <a:rPr lang="en-US" dirty="0"/>
              <a:t>Based on clustering:</a:t>
            </a:r>
          </a:p>
          <a:p>
            <a:pPr marL="342900" indent="-342900">
              <a:buFont typeface="Arial" panose="020B0604020202020204" pitchFamily="34" charset="0"/>
              <a:buChar char="•"/>
            </a:pPr>
            <a:r>
              <a:rPr lang="en-US" dirty="0"/>
              <a:t>The first and fifth clusters ( 0 and 4) had the best potential places as the first one has very low supply (low restaurants number) with average demand (population) and the fifth one has very high demand (high population score) with low restaurants number (low supply). </a:t>
            </a:r>
          </a:p>
          <a:p>
            <a:pPr marL="342900" indent="-342900">
              <a:buFont typeface="Arial" panose="020B0604020202020204" pitchFamily="34" charset="0"/>
              <a:buChar char="•"/>
            </a:pPr>
            <a:r>
              <a:rPr lang="en-US" dirty="0"/>
              <a:t>As we have the average income, it is recommended that the new restaurants focus on high prices menu for the first cluster and low prices menu for the fifth one.</a:t>
            </a:r>
          </a:p>
          <a:p>
            <a:pPr marL="457200" indent="-457200">
              <a:buFont typeface="+mj-lt"/>
              <a:buAutoNum type="arabicPeriod"/>
            </a:pPr>
            <a:endParaRPr lang="en-US" dirty="0">
              <a:latin typeface="+mj-lt"/>
            </a:endParaRPr>
          </a:p>
        </p:txBody>
      </p:sp>
      <p:pic>
        <p:nvPicPr>
          <p:cNvPr id="1026" name="Picture 2" descr="Greater Toronto Area - Wikipedia">
            <a:extLst>
              <a:ext uri="{FF2B5EF4-FFF2-40B4-BE49-F238E27FC236}">
                <a16:creationId xmlns:a16="http://schemas.microsoft.com/office/drawing/2014/main" id="{C03B76D5-A15E-48D6-9F4D-E3A1E66DF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343" y="531038"/>
            <a:ext cx="2733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Fork and knife">
            <a:extLst>
              <a:ext uri="{FF2B5EF4-FFF2-40B4-BE49-F238E27FC236}">
                <a16:creationId xmlns:a16="http://schemas.microsoft.com/office/drawing/2014/main" id="{36274B10-E163-4945-9793-BDF5550FE6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3509" y="5105400"/>
            <a:ext cx="1422146" cy="1422146"/>
          </a:xfrm>
          <a:prstGeom prst="rect">
            <a:avLst/>
          </a:prstGeom>
        </p:spPr>
      </p:pic>
    </p:spTree>
    <p:extLst>
      <p:ext uri="{BB962C8B-B14F-4D97-AF65-F5344CB8AC3E}">
        <p14:creationId xmlns:p14="http://schemas.microsoft.com/office/powerpoint/2010/main" val="659493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8000"/>
          </a:xfrm>
          <a:prstGeom prst="rect">
            <a:avLst/>
          </a:prstGeom>
          <a:blipFill>
            <a:blip r:embed="rId2"/>
            <a:tile tx="0" ty="0" sx="100000" sy="100000" flip="none" algn="tl"/>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u="none" spc="-10" dirty="0">
                <a:latin typeface="+mj-lt"/>
              </a:rPr>
              <a:t>Conclusion</a:t>
            </a:r>
            <a:endParaRPr u="none" spc="-10" dirty="0">
              <a:latin typeface="+mj-lt"/>
            </a:endParaRPr>
          </a:p>
        </p:txBody>
      </p:sp>
      <p:sp>
        <p:nvSpPr>
          <p:cNvPr id="4" name="object 4"/>
          <p:cNvSpPr txBox="1">
            <a:spLocks noGrp="1"/>
          </p:cNvSpPr>
          <p:nvPr>
            <p:ph type="body" idx="1"/>
          </p:nvPr>
        </p:nvSpPr>
        <p:spPr>
          <a:xfrm>
            <a:off x="686816" y="1519823"/>
            <a:ext cx="8838184" cy="1684435"/>
          </a:xfrm>
          <a:prstGeom prst="rect">
            <a:avLst/>
          </a:prstGeom>
        </p:spPr>
        <p:txBody>
          <a:bodyPr vert="horz" wrap="square" lIns="0" tIns="205105" rIns="0" bIns="0" rtlCol="0">
            <a:spAutoFit/>
          </a:bodyPr>
          <a:lstStyle/>
          <a:p>
            <a:r>
              <a:rPr lang="en-US" dirty="0"/>
              <a:t>We have concluded that the best potential new restaurant place in Toronto will be either first or fifth cluster as there is average to high demand with low supply (low competitors).</a:t>
            </a:r>
            <a:endParaRPr lang="en-US" dirty="0">
              <a:latin typeface="+mj-lt"/>
            </a:endParaRPr>
          </a:p>
        </p:txBody>
      </p:sp>
      <p:pic>
        <p:nvPicPr>
          <p:cNvPr id="1026" name="Picture 2" descr="Greater Toronto Area - Wikipedia">
            <a:extLst>
              <a:ext uri="{FF2B5EF4-FFF2-40B4-BE49-F238E27FC236}">
                <a16:creationId xmlns:a16="http://schemas.microsoft.com/office/drawing/2014/main" id="{C03B76D5-A15E-48D6-9F4D-E3A1E66DF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343" y="531038"/>
            <a:ext cx="2733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Fork and knife">
            <a:extLst>
              <a:ext uri="{FF2B5EF4-FFF2-40B4-BE49-F238E27FC236}">
                <a16:creationId xmlns:a16="http://schemas.microsoft.com/office/drawing/2014/main" id="{36274B10-E163-4945-9793-BDF5550FE6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3509" y="5105400"/>
            <a:ext cx="1422146" cy="1422146"/>
          </a:xfrm>
          <a:prstGeom prst="rect">
            <a:avLst/>
          </a:prstGeom>
        </p:spPr>
      </p:pic>
    </p:spTree>
    <p:extLst>
      <p:ext uri="{BB962C8B-B14F-4D97-AF65-F5344CB8AC3E}">
        <p14:creationId xmlns:p14="http://schemas.microsoft.com/office/powerpoint/2010/main" val="273172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8000"/>
          </a:xfrm>
          <a:prstGeom prst="rect">
            <a:avLst/>
          </a:prstGeom>
          <a:blipFill>
            <a:blip r:embed="rId2"/>
            <a:tile tx="0" ty="0" sx="100000" sy="100000" flip="none" algn="tl"/>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u="none" spc="-10" dirty="0">
                <a:latin typeface="+mj-lt"/>
              </a:rPr>
              <a:t>Introduction</a:t>
            </a:r>
            <a:endParaRPr u="none" spc="-10" dirty="0">
              <a:latin typeface="+mj-lt"/>
            </a:endParaRPr>
          </a:p>
        </p:txBody>
      </p:sp>
      <p:sp>
        <p:nvSpPr>
          <p:cNvPr id="4" name="object 4"/>
          <p:cNvSpPr txBox="1">
            <a:spLocks noGrp="1"/>
          </p:cNvSpPr>
          <p:nvPr>
            <p:ph type="body" idx="1"/>
          </p:nvPr>
        </p:nvSpPr>
        <p:spPr>
          <a:xfrm>
            <a:off x="732536" y="1169797"/>
            <a:ext cx="9452610" cy="4967385"/>
          </a:xfrm>
          <a:prstGeom prst="rect">
            <a:avLst/>
          </a:prstGeom>
        </p:spPr>
        <p:txBody>
          <a:bodyPr vert="horz" wrap="square" lIns="0" tIns="205105" rIns="0" bIns="0" rtlCol="0">
            <a:spAutoFit/>
          </a:bodyPr>
          <a:lstStyle/>
          <a:p>
            <a:pPr marL="12700">
              <a:lnSpc>
                <a:spcPct val="100000"/>
              </a:lnSpc>
              <a:spcBef>
                <a:spcPts val="1615"/>
              </a:spcBef>
              <a:tabLst>
                <a:tab pos="240665" algn="l"/>
              </a:tabLst>
            </a:pPr>
            <a:r>
              <a:rPr lang="en-US" spc="5" dirty="0">
                <a:latin typeface="+mj-lt"/>
                <a:cs typeface="Arial"/>
              </a:rPr>
              <a:t>Investors need to:</a:t>
            </a:r>
          </a:p>
          <a:p>
            <a:pPr marL="355600" indent="-342900">
              <a:lnSpc>
                <a:spcPct val="100000"/>
              </a:lnSpc>
              <a:spcBef>
                <a:spcPts val="1615"/>
              </a:spcBef>
              <a:buFont typeface="Arial" panose="020B0604020202020204" pitchFamily="34" charset="0"/>
              <a:buChar char="•"/>
              <a:tabLst>
                <a:tab pos="240665" algn="l"/>
              </a:tabLst>
            </a:pPr>
            <a:r>
              <a:rPr lang="en-US" spc="5" dirty="0">
                <a:latin typeface="+mj-lt"/>
                <a:cs typeface="Arial"/>
              </a:rPr>
              <a:t>Decide where to open new restaurants in Toronto, Canada.</a:t>
            </a:r>
          </a:p>
          <a:p>
            <a:pPr marL="355600" indent="-342900">
              <a:lnSpc>
                <a:spcPct val="100000"/>
              </a:lnSpc>
              <a:spcBef>
                <a:spcPts val="1615"/>
              </a:spcBef>
              <a:buFont typeface="Arial" panose="020B0604020202020204" pitchFamily="34" charset="0"/>
              <a:buChar char="•"/>
              <a:tabLst>
                <a:tab pos="240665" algn="l"/>
              </a:tabLst>
            </a:pPr>
            <a:r>
              <a:rPr lang="en-US" spc="5" dirty="0">
                <a:latin typeface="+mj-lt"/>
                <a:cs typeface="Arial"/>
              </a:rPr>
              <a:t>Know who are the competitors.</a:t>
            </a:r>
          </a:p>
          <a:p>
            <a:pPr marL="355600" indent="-342900">
              <a:lnSpc>
                <a:spcPct val="100000"/>
              </a:lnSpc>
              <a:spcBef>
                <a:spcPts val="1615"/>
              </a:spcBef>
              <a:buFont typeface="Arial" panose="020B0604020202020204" pitchFamily="34" charset="0"/>
              <a:buChar char="•"/>
              <a:tabLst>
                <a:tab pos="240665" algn="l"/>
              </a:tabLst>
            </a:pPr>
            <a:r>
              <a:rPr lang="en-US" spc="5" dirty="0">
                <a:latin typeface="+mj-lt"/>
                <a:cs typeface="Arial"/>
              </a:rPr>
              <a:t>Know each neighborhood in Toronto to decide the perfect place.</a:t>
            </a:r>
          </a:p>
          <a:p>
            <a:pPr marL="355600" indent="-342900">
              <a:lnSpc>
                <a:spcPct val="100000"/>
              </a:lnSpc>
              <a:spcBef>
                <a:spcPts val="1615"/>
              </a:spcBef>
              <a:buFont typeface="Arial" panose="020B0604020202020204" pitchFamily="34" charset="0"/>
              <a:buChar char="•"/>
              <a:tabLst>
                <a:tab pos="240665" algn="l"/>
              </a:tabLst>
            </a:pPr>
            <a:r>
              <a:rPr lang="en-US" spc="5" dirty="0">
                <a:latin typeface="+mj-lt"/>
                <a:cs typeface="Arial"/>
              </a:rPr>
              <a:t>And to make profit!</a:t>
            </a:r>
          </a:p>
          <a:p>
            <a:pPr marL="355600" indent="-342900">
              <a:lnSpc>
                <a:spcPct val="100000"/>
              </a:lnSpc>
              <a:spcBef>
                <a:spcPts val="1615"/>
              </a:spcBef>
              <a:buFont typeface="Arial" panose="020B0604020202020204" pitchFamily="34" charset="0"/>
              <a:buChar char="•"/>
              <a:tabLst>
                <a:tab pos="240665" algn="l"/>
              </a:tabLst>
            </a:pPr>
            <a:endParaRPr lang="en-US" spc="5" dirty="0">
              <a:latin typeface="+mj-lt"/>
              <a:cs typeface="Arial"/>
            </a:endParaRPr>
          </a:p>
          <a:p>
            <a:pPr marL="12700">
              <a:lnSpc>
                <a:spcPct val="100000"/>
              </a:lnSpc>
              <a:spcBef>
                <a:spcPts val="1615"/>
              </a:spcBef>
              <a:tabLst>
                <a:tab pos="240665" algn="l"/>
              </a:tabLst>
            </a:pPr>
            <a:r>
              <a:rPr lang="en-US" b="1" spc="5" dirty="0">
                <a:latin typeface="+mj-lt"/>
                <a:cs typeface="Arial"/>
              </a:rPr>
              <a:t>Evaluation Criteria:</a:t>
            </a:r>
          </a:p>
          <a:p>
            <a:pPr marL="12700">
              <a:lnSpc>
                <a:spcPct val="100000"/>
              </a:lnSpc>
              <a:spcBef>
                <a:spcPts val="1615"/>
              </a:spcBef>
              <a:tabLst>
                <a:tab pos="240665" algn="l"/>
              </a:tabLst>
            </a:pPr>
            <a:r>
              <a:rPr lang="en-US" spc="5" dirty="0">
                <a:latin typeface="+mj-lt"/>
                <a:cs typeface="Arial"/>
              </a:rPr>
              <a:t>It has to be a good recommendation in terms of profit and investors expectations.</a:t>
            </a:r>
          </a:p>
        </p:txBody>
      </p:sp>
      <p:pic>
        <p:nvPicPr>
          <p:cNvPr id="1026" name="Picture 2" descr="Greater Toronto Area - Wikipedia">
            <a:extLst>
              <a:ext uri="{FF2B5EF4-FFF2-40B4-BE49-F238E27FC236}">
                <a16:creationId xmlns:a16="http://schemas.microsoft.com/office/drawing/2014/main" id="{C03B76D5-A15E-48D6-9F4D-E3A1E66DF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343" y="531038"/>
            <a:ext cx="2733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Fork and knife">
            <a:extLst>
              <a:ext uri="{FF2B5EF4-FFF2-40B4-BE49-F238E27FC236}">
                <a16:creationId xmlns:a16="http://schemas.microsoft.com/office/drawing/2014/main" id="{36274B10-E163-4945-9793-BDF5550FE6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3509" y="5105400"/>
            <a:ext cx="1422146" cy="14221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8000"/>
          </a:xfrm>
          <a:prstGeom prst="rect">
            <a:avLst/>
          </a:prstGeom>
          <a:blipFill>
            <a:blip r:embed="rId2"/>
            <a:tile tx="0" ty="0" sx="100000" sy="100000" flip="none" algn="tl"/>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u="none" spc="-10" dirty="0">
                <a:latin typeface="+mj-lt"/>
              </a:rPr>
              <a:t>Data</a:t>
            </a:r>
            <a:endParaRPr u="none" spc="-10" dirty="0">
              <a:latin typeface="+mj-lt"/>
            </a:endParaRPr>
          </a:p>
        </p:txBody>
      </p:sp>
      <p:sp>
        <p:nvSpPr>
          <p:cNvPr id="4" name="object 4"/>
          <p:cNvSpPr txBox="1">
            <a:spLocks noGrp="1"/>
          </p:cNvSpPr>
          <p:nvPr>
            <p:ph type="body" idx="1"/>
          </p:nvPr>
        </p:nvSpPr>
        <p:spPr>
          <a:xfrm>
            <a:off x="686816" y="1519823"/>
            <a:ext cx="9452610" cy="3818353"/>
          </a:xfrm>
          <a:prstGeom prst="rect">
            <a:avLst/>
          </a:prstGeom>
        </p:spPr>
        <p:txBody>
          <a:bodyPr vert="horz" wrap="square" lIns="0" tIns="205105" rIns="0" bIns="0" rtlCol="0">
            <a:spAutoFit/>
          </a:bodyPr>
          <a:lstStyle/>
          <a:p>
            <a:pPr marL="12700">
              <a:lnSpc>
                <a:spcPct val="100000"/>
              </a:lnSpc>
              <a:spcBef>
                <a:spcPts val="1615"/>
              </a:spcBef>
              <a:tabLst>
                <a:tab pos="240665" algn="l"/>
              </a:tabLst>
            </a:pPr>
            <a:r>
              <a:rPr lang="en-US" spc="5" dirty="0">
                <a:latin typeface="+mj-lt"/>
                <a:cs typeface="Arial"/>
              </a:rPr>
              <a:t>Data used in this project:</a:t>
            </a:r>
          </a:p>
          <a:p>
            <a:pPr marL="355600" indent="-342900">
              <a:lnSpc>
                <a:spcPct val="100000"/>
              </a:lnSpc>
              <a:spcBef>
                <a:spcPts val="1615"/>
              </a:spcBef>
              <a:buFont typeface="Wingdings" panose="05000000000000000000" pitchFamily="2" charset="2"/>
              <a:buChar char="q"/>
              <a:tabLst>
                <a:tab pos="240665" algn="l"/>
              </a:tabLst>
            </a:pPr>
            <a:r>
              <a:rPr lang="en-US" spc="5" dirty="0">
                <a:latin typeface="+mj-lt"/>
                <a:cs typeface="Arial"/>
              </a:rPr>
              <a:t>Neighborhood Information (i.e. name, coordinates, populations, income).</a:t>
            </a:r>
          </a:p>
          <a:p>
            <a:pPr marL="355600" indent="-342900">
              <a:lnSpc>
                <a:spcPct val="100000"/>
              </a:lnSpc>
              <a:spcBef>
                <a:spcPts val="1615"/>
              </a:spcBef>
              <a:buFont typeface="Wingdings" panose="05000000000000000000" pitchFamily="2" charset="2"/>
              <a:buChar char="q"/>
              <a:tabLst>
                <a:tab pos="240665" algn="l"/>
              </a:tabLst>
            </a:pPr>
            <a:r>
              <a:rPr lang="en-US" spc="5" dirty="0">
                <a:latin typeface="+mj-lt"/>
                <a:cs typeface="Arial"/>
              </a:rPr>
              <a:t>Restaurants information (i.e. name, category, coordinates)</a:t>
            </a:r>
          </a:p>
          <a:p>
            <a:pPr marL="12700">
              <a:lnSpc>
                <a:spcPct val="100000"/>
              </a:lnSpc>
              <a:spcBef>
                <a:spcPts val="1615"/>
              </a:spcBef>
              <a:tabLst>
                <a:tab pos="240665" algn="l"/>
              </a:tabLst>
            </a:pPr>
            <a:r>
              <a:rPr lang="en-US" spc="5" dirty="0">
                <a:latin typeface="+mj-lt"/>
                <a:cs typeface="Arial"/>
              </a:rPr>
              <a:t>Data Sources:</a:t>
            </a:r>
          </a:p>
          <a:p>
            <a:pPr marL="355600" indent="-342900">
              <a:lnSpc>
                <a:spcPct val="100000"/>
              </a:lnSpc>
              <a:spcBef>
                <a:spcPts val="1615"/>
              </a:spcBef>
              <a:buFont typeface="Arial" panose="020B0604020202020204" pitchFamily="34" charset="0"/>
              <a:buChar char="•"/>
              <a:tabLst>
                <a:tab pos="240665" algn="l"/>
              </a:tabLst>
            </a:pPr>
            <a:r>
              <a:rPr lang="en-US" spc="5" dirty="0">
                <a:latin typeface="+mj-lt"/>
                <a:cs typeface="Arial"/>
                <a:hlinkClick r:id="rId3"/>
              </a:rPr>
              <a:t>www.foursquare.com</a:t>
            </a:r>
            <a:endParaRPr lang="en-US" spc="5" dirty="0">
              <a:latin typeface="+mj-lt"/>
              <a:cs typeface="Arial"/>
            </a:endParaRPr>
          </a:p>
          <a:p>
            <a:pPr marL="355600" indent="-342900">
              <a:lnSpc>
                <a:spcPct val="100000"/>
              </a:lnSpc>
              <a:spcBef>
                <a:spcPts val="1615"/>
              </a:spcBef>
              <a:buFont typeface="Arial" panose="020B0604020202020204" pitchFamily="34" charset="0"/>
              <a:buChar char="•"/>
              <a:tabLst>
                <a:tab pos="240665" algn="l"/>
              </a:tabLst>
            </a:pPr>
            <a:r>
              <a:rPr lang="en-US" spc="5" dirty="0">
                <a:latin typeface="+mj-lt"/>
                <a:cs typeface="Arial"/>
                <a:hlinkClick r:id="rId4"/>
              </a:rPr>
              <a:t>www.toronto.ca</a:t>
            </a:r>
            <a:endParaRPr lang="en-US" spc="5" dirty="0">
              <a:latin typeface="+mj-lt"/>
              <a:cs typeface="Arial"/>
            </a:endParaRPr>
          </a:p>
        </p:txBody>
      </p:sp>
      <p:pic>
        <p:nvPicPr>
          <p:cNvPr id="1026" name="Picture 2" descr="Greater Toronto Area - Wikipedia">
            <a:extLst>
              <a:ext uri="{FF2B5EF4-FFF2-40B4-BE49-F238E27FC236}">
                <a16:creationId xmlns:a16="http://schemas.microsoft.com/office/drawing/2014/main" id="{C03B76D5-A15E-48D6-9F4D-E3A1E66DF3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0343" y="531038"/>
            <a:ext cx="2733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Fork and knife">
            <a:extLst>
              <a:ext uri="{FF2B5EF4-FFF2-40B4-BE49-F238E27FC236}">
                <a16:creationId xmlns:a16="http://schemas.microsoft.com/office/drawing/2014/main" id="{36274B10-E163-4945-9793-BDF5550FE6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93509" y="5105400"/>
            <a:ext cx="1422146" cy="1422146"/>
          </a:xfrm>
          <a:prstGeom prst="rect">
            <a:avLst/>
          </a:prstGeom>
        </p:spPr>
      </p:pic>
    </p:spTree>
    <p:extLst>
      <p:ext uri="{BB962C8B-B14F-4D97-AF65-F5344CB8AC3E}">
        <p14:creationId xmlns:p14="http://schemas.microsoft.com/office/powerpoint/2010/main" val="263020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8000"/>
          </a:xfrm>
          <a:prstGeom prst="rect">
            <a:avLst/>
          </a:prstGeom>
          <a:blipFill>
            <a:blip r:embed="rId2"/>
            <a:tile tx="0" ty="0" sx="100000" sy="100000" flip="none" algn="tl"/>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u="none" spc="-10" dirty="0">
                <a:latin typeface="+mj-lt"/>
              </a:rPr>
              <a:t>Data Processing</a:t>
            </a:r>
            <a:endParaRPr u="none" spc="-10" dirty="0">
              <a:latin typeface="+mj-lt"/>
            </a:endParaRPr>
          </a:p>
        </p:txBody>
      </p:sp>
      <p:sp>
        <p:nvSpPr>
          <p:cNvPr id="4" name="object 4"/>
          <p:cNvSpPr txBox="1">
            <a:spLocks noGrp="1"/>
          </p:cNvSpPr>
          <p:nvPr>
            <p:ph type="body" idx="1"/>
          </p:nvPr>
        </p:nvSpPr>
        <p:spPr>
          <a:xfrm>
            <a:off x="686816" y="1792377"/>
            <a:ext cx="9452610" cy="1725472"/>
          </a:xfrm>
          <a:prstGeom prst="rect">
            <a:avLst/>
          </a:prstGeom>
        </p:spPr>
        <p:txBody>
          <a:bodyPr vert="horz" wrap="square" lIns="0" tIns="205105" rIns="0" bIns="0" rtlCol="0">
            <a:spAutoFit/>
          </a:bodyPr>
          <a:lstStyle/>
          <a:p>
            <a:pPr marL="355600" indent="-342900">
              <a:lnSpc>
                <a:spcPct val="100000"/>
              </a:lnSpc>
              <a:spcBef>
                <a:spcPts val="1615"/>
              </a:spcBef>
              <a:buFont typeface="Wingdings" panose="05000000000000000000" pitchFamily="2" charset="2"/>
              <a:buChar char="ü"/>
              <a:tabLst>
                <a:tab pos="240665" algn="l"/>
              </a:tabLst>
            </a:pPr>
            <a:r>
              <a:rPr lang="en-US" spc="5" dirty="0">
                <a:latin typeface="+mj-lt"/>
                <a:cs typeface="Arial"/>
              </a:rPr>
              <a:t>Data cleaning </a:t>
            </a:r>
          </a:p>
          <a:p>
            <a:pPr marL="355600" indent="-342900">
              <a:lnSpc>
                <a:spcPct val="100000"/>
              </a:lnSpc>
              <a:spcBef>
                <a:spcPts val="1615"/>
              </a:spcBef>
              <a:buFont typeface="Wingdings" panose="05000000000000000000" pitchFamily="2" charset="2"/>
              <a:buChar char="ü"/>
              <a:tabLst>
                <a:tab pos="240665" algn="l"/>
              </a:tabLst>
            </a:pPr>
            <a:r>
              <a:rPr lang="en-US" spc="5" dirty="0">
                <a:latin typeface="+mj-lt"/>
                <a:cs typeface="Arial"/>
              </a:rPr>
              <a:t>Data merging between the source codes</a:t>
            </a:r>
          </a:p>
          <a:p>
            <a:pPr marL="355600" indent="-342900">
              <a:lnSpc>
                <a:spcPct val="100000"/>
              </a:lnSpc>
              <a:spcBef>
                <a:spcPts val="1615"/>
              </a:spcBef>
              <a:buFont typeface="Wingdings" panose="05000000000000000000" pitchFamily="2" charset="2"/>
              <a:buChar char="ü"/>
              <a:tabLst>
                <a:tab pos="240665" algn="l"/>
              </a:tabLst>
            </a:pPr>
            <a:r>
              <a:rPr lang="en-US" spc="5" dirty="0">
                <a:latin typeface="+mj-lt"/>
                <a:cs typeface="Arial"/>
              </a:rPr>
              <a:t>Features Extraction</a:t>
            </a:r>
          </a:p>
        </p:txBody>
      </p:sp>
      <p:pic>
        <p:nvPicPr>
          <p:cNvPr id="1026" name="Picture 2" descr="Greater Toronto Area - Wikipedia">
            <a:extLst>
              <a:ext uri="{FF2B5EF4-FFF2-40B4-BE49-F238E27FC236}">
                <a16:creationId xmlns:a16="http://schemas.microsoft.com/office/drawing/2014/main" id="{C03B76D5-A15E-48D6-9F4D-E3A1E66DF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343" y="531038"/>
            <a:ext cx="2733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Fork and knife">
            <a:extLst>
              <a:ext uri="{FF2B5EF4-FFF2-40B4-BE49-F238E27FC236}">
                <a16:creationId xmlns:a16="http://schemas.microsoft.com/office/drawing/2014/main" id="{36274B10-E163-4945-9793-BDF5550FE6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3509" y="5105400"/>
            <a:ext cx="1422146" cy="142214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C59D1AC-0C01-43F5-993F-3DD11B0E18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0" y="3895902"/>
            <a:ext cx="7162800" cy="2631643"/>
          </a:xfrm>
          <a:prstGeom prst="rect">
            <a:avLst/>
          </a:prstGeom>
        </p:spPr>
      </p:pic>
    </p:spTree>
    <p:extLst>
      <p:ext uri="{BB962C8B-B14F-4D97-AF65-F5344CB8AC3E}">
        <p14:creationId xmlns:p14="http://schemas.microsoft.com/office/powerpoint/2010/main" val="199760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8000"/>
          </a:xfrm>
          <a:prstGeom prst="rect">
            <a:avLst/>
          </a:prstGeom>
          <a:blipFill>
            <a:blip r:embed="rId2"/>
            <a:tile tx="0" ty="0" sx="100000" sy="100000" flip="none" algn="tl"/>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u="none" spc="-10" dirty="0">
                <a:latin typeface="+mj-lt"/>
              </a:rPr>
              <a:t>Methodology</a:t>
            </a:r>
            <a:endParaRPr u="none" spc="-10" dirty="0">
              <a:latin typeface="+mj-lt"/>
            </a:endParaRPr>
          </a:p>
        </p:txBody>
      </p:sp>
      <p:sp>
        <p:nvSpPr>
          <p:cNvPr id="4" name="object 4"/>
          <p:cNvSpPr txBox="1">
            <a:spLocks noGrp="1"/>
          </p:cNvSpPr>
          <p:nvPr>
            <p:ph type="body" idx="1"/>
          </p:nvPr>
        </p:nvSpPr>
        <p:spPr>
          <a:xfrm>
            <a:off x="686816" y="1519823"/>
            <a:ext cx="8838184" cy="2792431"/>
          </a:xfrm>
          <a:prstGeom prst="rect">
            <a:avLst/>
          </a:prstGeom>
        </p:spPr>
        <p:txBody>
          <a:bodyPr vert="horz" wrap="square" lIns="0" tIns="205105" rIns="0" bIns="0" rtlCol="0">
            <a:spAutoFit/>
          </a:bodyPr>
          <a:lstStyle/>
          <a:p>
            <a:pPr marL="457200" indent="-457200">
              <a:buFont typeface="+mj-lt"/>
              <a:buAutoNum type="arabicPeriod"/>
            </a:pPr>
            <a:r>
              <a:rPr lang="en-US" dirty="0">
                <a:latin typeface="+mj-lt"/>
              </a:rPr>
              <a:t>Extracting Neighborhoods’ data from Toronto.ca</a:t>
            </a:r>
          </a:p>
          <a:p>
            <a:pPr marL="457200" indent="-457200">
              <a:buFont typeface="+mj-lt"/>
              <a:buAutoNum type="arabicPeriod"/>
            </a:pPr>
            <a:r>
              <a:rPr lang="en-US" dirty="0">
                <a:latin typeface="+mj-lt"/>
              </a:rPr>
              <a:t>Retrieving restaurants information per neighborhood from </a:t>
            </a:r>
            <a:r>
              <a:rPr lang="en-US" dirty="0" err="1">
                <a:latin typeface="+mj-lt"/>
              </a:rPr>
              <a:t>FourSquare</a:t>
            </a:r>
            <a:r>
              <a:rPr lang="en-US" dirty="0">
                <a:latin typeface="+mj-lt"/>
              </a:rPr>
              <a:t> API.</a:t>
            </a:r>
          </a:p>
          <a:p>
            <a:pPr marL="457200" indent="-457200">
              <a:buFont typeface="+mj-lt"/>
              <a:buAutoNum type="arabicPeriod"/>
            </a:pPr>
            <a:r>
              <a:rPr lang="en-US" dirty="0">
                <a:latin typeface="+mj-lt"/>
              </a:rPr>
              <a:t>Clustering similar neighborhoods based on total scoring using K-Means Clustering</a:t>
            </a:r>
          </a:p>
          <a:p>
            <a:r>
              <a:rPr lang="en-US" dirty="0">
                <a:latin typeface="+mj-lt"/>
              </a:rPr>
              <a:t>4. Total scoring per neighborhood based on population, income, and number of restaurants.</a:t>
            </a:r>
          </a:p>
        </p:txBody>
      </p:sp>
      <p:pic>
        <p:nvPicPr>
          <p:cNvPr id="1026" name="Picture 2" descr="Greater Toronto Area - Wikipedia">
            <a:extLst>
              <a:ext uri="{FF2B5EF4-FFF2-40B4-BE49-F238E27FC236}">
                <a16:creationId xmlns:a16="http://schemas.microsoft.com/office/drawing/2014/main" id="{C03B76D5-A15E-48D6-9F4D-E3A1E66DF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343" y="531038"/>
            <a:ext cx="2733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Fork and knife">
            <a:extLst>
              <a:ext uri="{FF2B5EF4-FFF2-40B4-BE49-F238E27FC236}">
                <a16:creationId xmlns:a16="http://schemas.microsoft.com/office/drawing/2014/main" id="{36274B10-E163-4945-9793-BDF5550FE6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3509" y="5105400"/>
            <a:ext cx="1422146" cy="1422146"/>
          </a:xfrm>
          <a:prstGeom prst="rect">
            <a:avLst/>
          </a:prstGeom>
        </p:spPr>
      </p:pic>
    </p:spTree>
    <p:extLst>
      <p:ext uri="{BB962C8B-B14F-4D97-AF65-F5344CB8AC3E}">
        <p14:creationId xmlns:p14="http://schemas.microsoft.com/office/powerpoint/2010/main" val="170895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8000"/>
          </a:xfrm>
          <a:prstGeom prst="rect">
            <a:avLst/>
          </a:prstGeom>
          <a:blipFill>
            <a:blip r:embed="rId2"/>
            <a:tile tx="0" ty="0" sx="100000" sy="100000" flip="none" algn="tl"/>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u="none" spc="-10" dirty="0">
                <a:latin typeface="+mj-lt"/>
              </a:rPr>
              <a:t>Result (1)</a:t>
            </a:r>
            <a:endParaRPr u="none" spc="-10" dirty="0">
              <a:latin typeface="+mj-lt"/>
            </a:endParaRPr>
          </a:p>
        </p:txBody>
      </p:sp>
      <p:sp>
        <p:nvSpPr>
          <p:cNvPr id="4" name="object 4"/>
          <p:cNvSpPr txBox="1">
            <a:spLocks noGrp="1"/>
          </p:cNvSpPr>
          <p:nvPr>
            <p:ph type="body" idx="1"/>
          </p:nvPr>
        </p:nvSpPr>
        <p:spPr>
          <a:xfrm>
            <a:off x="686816" y="1519823"/>
            <a:ext cx="10743184" cy="576440"/>
          </a:xfrm>
          <a:prstGeom prst="rect">
            <a:avLst/>
          </a:prstGeom>
        </p:spPr>
        <p:txBody>
          <a:bodyPr vert="horz" wrap="square" lIns="0" tIns="205105" rIns="0" bIns="0" rtlCol="0">
            <a:spAutoFit/>
          </a:bodyPr>
          <a:lstStyle/>
          <a:p>
            <a:r>
              <a:rPr lang="en-US" dirty="0">
                <a:latin typeface="+mj-lt"/>
              </a:rPr>
              <a:t>Getting top neighborhoods based on population and comparing their average income.</a:t>
            </a:r>
          </a:p>
        </p:txBody>
      </p:sp>
      <p:pic>
        <p:nvPicPr>
          <p:cNvPr id="7" name="Graphic 6" descr="Fork and knife">
            <a:extLst>
              <a:ext uri="{FF2B5EF4-FFF2-40B4-BE49-F238E27FC236}">
                <a16:creationId xmlns:a16="http://schemas.microsoft.com/office/drawing/2014/main" id="{36274B10-E163-4945-9793-BDF5550FE6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58500" y="5486400"/>
            <a:ext cx="1143000" cy="1143000"/>
          </a:xfrm>
          <a:prstGeom prst="rect">
            <a:avLst/>
          </a:prstGeom>
        </p:spPr>
      </p:pic>
      <p:pic>
        <p:nvPicPr>
          <p:cNvPr id="6" name="Picture 5">
            <a:extLst>
              <a:ext uri="{FF2B5EF4-FFF2-40B4-BE49-F238E27FC236}">
                <a16:creationId xmlns:a16="http://schemas.microsoft.com/office/drawing/2014/main" id="{4AC240D4-0952-42B4-9266-6343341EC7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5908" y="2297575"/>
            <a:ext cx="4755140" cy="4368936"/>
          </a:xfrm>
          <a:prstGeom prst="rect">
            <a:avLst/>
          </a:prstGeom>
        </p:spPr>
      </p:pic>
      <p:pic>
        <p:nvPicPr>
          <p:cNvPr id="9" name="Picture 8">
            <a:extLst>
              <a:ext uri="{FF2B5EF4-FFF2-40B4-BE49-F238E27FC236}">
                <a16:creationId xmlns:a16="http://schemas.microsoft.com/office/drawing/2014/main" id="{56343E68-3C6D-406E-938C-DB5451EEB9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832" y="2292663"/>
            <a:ext cx="4755140" cy="4368936"/>
          </a:xfrm>
          <a:prstGeom prst="rect">
            <a:avLst/>
          </a:prstGeom>
        </p:spPr>
      </p:pic>
    </p:spTree>
    <p:extLst>
      <p:ext uri="{BB962C8B-B14F-4D97-AF65-F5344CB8AC3E}">
        <p14:creationId xmlns:p14="http://schemas.microsoft.com/office/powerpoint/2010/main" val="76587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8000"/>
          </a:xfrm>
          <a:prstGeom prst="rect">
            <a:avLst/>
          </a:prstGeom>
          <a:blipFill>
            <a:blip r:embed="rId2"/>
            <a:tile tx="0" ty="0" sx="100000" sy="100000" flip="none" algn="tl"/>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u="none" spc="-10" dirty="0">
                <a:latin typeface="+mj-lt"/>
              </a:rPr>
              <a:t>Result (2)</a:t>
            </a:r>
            <a:endParaRPr u="none" spc="-10" dirty="0">
              <a:latin typeface="+mj-lt"/>
            </a:endParaRPr>
          </a:p>
        </p:txBody>
      </p:sp>
      <p:sp>
        <p:nvSpPr>
          <p:cNvPr id="4" name="object 4"/>
          <p:cNvSpPr txBox="1">
            <a:spLocks noGrp="1"/>
          </p:cNvSpPr>
          <p:nvPr>
            <p:ph type="body" idx="1"/>
          </p:nvPr>
        </p:nvSpPr>
        <p:spPr>
          <a:xfrm>
            <a:off x="686816" y="1519823"/>
            <a:ext cx="11276584" cy="576440"/>
          </a:xfrm>
          <a:prstGeom prst="rect">
            <a:avLst/>
          </a:prstGeom>
        </p:spPr>
        <p:txBody>
          <a:bodyPr vert="horz" wrap="square" lIns="0" tIns="205105" rIns="0" bIns="0" rtlCol="0">
            <a:spAutoFit/>
          </a:bodyPr>
          <a:lstStyle/>
          <a:p>
            <a:r>
              <a:rPr lang="en-US" dirty="0">
                <a:latin typeface="+mj-lt"/>
              </a:rPr>
              <a:t>Visualizing population and income for the neighborhoods to be able to compare visually.</a:t>
            </a:r>
          </a:p>
        </p:txBody>
      </p:sp>
      <p:pic>
        <p:nvPicPr>
          <p:cNvPr id="7" name="Graphic 6" descr="Fork and knife">
            <a:extLst>
              <a:ext uri="{FF2B5EF4-FFF2-40B4-BE49-F238E27FC236}">
                <a16:creationId xmlns:a16="http://schemas.microsoft.com/office/drawing/2014/main" id="{36274B10-E163-4945-9793-BDF5550FE6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26285" y="5338176"/>
            <a:ext cx="1189369" cy="1189369"/>
          </a:xfrm>
          <a:prstGeom prst="rect">
            <a:avLst/>
          </a:prstGeom>
        </p:spPr>
      </p:pic>
      <p:pic>
        <p:nvPicPr>
          <p:cNvPr id="6" name="Picture 5">
            <a:extLst>
              <a:ext uri="{FF2B5EF4-FFF2-40B4-BE49-F238E27FC236}">
                <a16:creationId xmlns:a16="http://schemas.microsoft.com/office/drawing/2014/main" id="{8157EFDA-3458-4407-9A2B-3707B70F0A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816" y="2209800"/>
            <a:ext cx="9366171" cy="4572000"/>
          </a:xfrm>
          <a:prstGeom prst="rect">
            <a:avLst/>
          </a:prstGeom>
        </p:spPr>
      </p:pic>
    </p:spTree>
    <p:extLst>
      <p:ext uri="{BB962C8B-B14F-4D97-AF65-F5344CB8AC3E}">
        <p14:creationId xmlns:p14="http://schemas.microsoft.com/office/powerpoint/2010/main" val="173342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8000"/>
          </a:xfrm>
          <a:prstGeom prst="rect">
            <a:avLst/>
          </a:prstGeom>
          <a:blipFill>
            <a:blip r:embed="rId2"/>
            <a:tile tx="0" ty="0" sx="100000" sy="100000" flip="none" algn="tl"/>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u="none" spc="-10" dirty="0">
                <a:latin typeface="+mj-lt"/>
              </a:rPr>
              <a:t>Result (3)</a:t>
            </a:r>
            <a:endParaRPr u="none" spc="-10" dirty="0">
              <a:latin typeface="+mj-lt"/>
            </a:endParaRPr>
          </a:p>
        </p:txBody>
      </p:sp>
      <p:sp>
        <p:nvSpPr>
          <p:cNvPr id="4" name="object 4"/>
          <p:cNvSpPr txBox="1">
            <a:spLocks noGrp="1"/>
          </p:cNvSpPr>
          <p:nvPr>
            <p:ph type="body" idx="1"/>
          </p:nvPr>
        </p:nvSpPr>
        <p:spPr>
          <a:xfrm>
            <a:off x="686816" y="1519823"/>
            <a:ext cx="8838184" cy="576440"/>
          </a:xfrm>
          <a:prstGeom prst="rect">
            <a:avLst/>
          </a:prstGeom>
        </p:spPr>
        <p:txBody>
          <a:bodyPr vert="horz" wrap="square" lIns="0" tIns="205105" rIns="0" bIns="0" rtlCol="0">
            <a:spAutoFit/>
          </a:bodyPr>
          <a:lstStyle/>
          <a:p>
            <a:r>
              <a:rPr lang="en-US" dirty="0">
                <a:latin typeface="+mj-lt"/>
              </a:rPr>
              <a:t>Clustering similar Neighborhoods using the scoring</a:t>
            </a:r>
          </a:p>
        </p:txBody>
      </p:sp>
      <p:pic>
        <p:nvPicPr>
          <p:cNvPr id="7" name="Graphic 6" descr="Fork and knife">
            <a:extLst>
              <a:ext uri="{FF2B5EF4-FFF2-40B4-BE49-F238E27FC236}">
                <a16:creationId xmlns:a16="http://schemas.microsoft.com/office/drawing/2014/main" id="{36274B10-E163-4945-9793-BDF5550FE6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1799" y="5403690"/>
            <a:ext cx="1123855" cy="1123855"/>
          </a:xfrm>
          <a:prstGeom prst="rect">
            <a:avLst/>
          </a:prstGeom>
        </p:spPr>
      </p:pic>
      <p:pic>
        <p:nvPicPr>
          <p:cNvPr id="6" name="Picture 5">
            <a:extLst>
              <a:ext uri="{FF2B5EF4-FFF2-40B4-BE49-F238E27FC236}">
                <a16:creationId xmlns:a16="http://schemas.microsoft.com/office/drawing/2014/main" id="{12FBDB4E-E807-4DA6-B21F-8A83E6BE67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816" y="2128689"/>
            <a:ext cx="9087334" cy="4601131"/>
          </a:xfrm>
          <a:prstGeom prst="rect">
            <a:avLst/>
          </a:prstGeom>
        </p:spPr>
      </p:pic>
    </p:spTree>
    <p:extLst>
      <p:ext uri="{BB962C8B-B14F-4D97-AF65-F5344CB8AC3E}">
        <p14:creationId xmlns:p14="http://schemas.microsoft.com/office/powerpoint/2010/main" val="274659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88952" cy="6858000"/>
          </a:xfrm>
          <a:prstGeom prst="rect">
            <a:avLst/>
          </a:prstGeom>
          <a:blipFill>
            <a:blip r:embed="rId2"/>
            <a:tile tx="0" ty="0" sx="100000" sy="100000" flip="none" algn="tl"/>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u="none" spc="-10" dirty="0">
                <a:latin typeface="+mj-lt"/>
              </a:rPr>
              <a:t>Result (3) – cont.</a:t>
            </a:r>
            <a:endParaRPr u="none" spc="-10" dirty="0">
              <a:latin typeface="+mj-lt"/>
            </a:endParaRPr>
          </a:p>
        </p:txBody>
      </p:sp>
      <p:pic>
        <p:nvPicPr>
          <p:cNvPr id="7" name="Graphic 6" descr="Fork and knife">
            <a:extLst>
              <a:ext uri="{FF2B5EF4-FFF2-40B4-BE49-F238E27FC236}">
                <a16:creationId xmlns:a16="http://schemas.microsoft.com/office/drawing/2014/main" id="{36274B10-E163-4945-9793-BDF5550FE6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0" y="5410200"/>
            <a:ext cx="1200055" cy="1200055"/>
          </a:xfrm>
          <a:prstGeom prst="rect">
            <a:avLst/>
          </a:prstGeom>
        </p:spPr>
      </p:pic>
      <p:pic>
        <p:nvPicPr>
          <p:cNvPr id="10" name="Picture 9">
            <a:extLst>
              <a:ext uri="{FF2B5EF4-FFF2-40B4-BE49-F238E27FC236}">
                <a16:creationId xmlns:a16="http://schemas.microsoft.com/office/drawing/2014/main" id="{FBB3659A-9C78-4A5D-A62A-B7FC98C90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555" y="1252628"/>
            <a:ext cx="8571091" cy="5528510"/>
          </a:xfrm>
          <a:prstGeom prst="rect">
            <a:avLst/>
          </a:prstGeom>
        </p:spPr>
      </p:pic>
    </p:spTree>
    <p:extLst>
      <p:ext uri="{BB962C8B-B14F-4D97-AF65-F5344CB8AC3E}">
        <p14:creationId xmlns:p14="http://schemas.microsoft.com/office/powerpoint/2010/main" val="1931967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1410</TotalTime>
  <Words>390</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vt:lpstr>
      <vt:lpstr>Office Theme</vt:lpstr>
      <vt:lpstr>PowerPoint Presentation</vt:lpstr>
      <vt:lpstr>Introduction</vt:lpstr>
      <vt:lpstr>Data</vt:lpstr>
      <vt:lpstr>Data Processing</vt:lpstr>
      <vt:lpstr>Methodology</vt:lpstr>
      <vt:lpstr>Result (1)</vt:lpstr>
      <vt:lpstr>Result (2)</vt:lpstr>
      <vt:lpstr>Result (3)</vt:lpstr>
      <vt:lpstr>Result (3) – cont.</vt:lpstr>
      <vt:lpstr>Discussion (1)</vt:lpstr>
      <vt:lpstr>Discussion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battles of neighborhoods</dc:title>
  <dc:creator>Tan, Yeow Chong [ICG-IT]</dc:creator>
  <cp:lastModifiedBy>Anbtawi, W.</cp:lastModifiedBy>
  <cp:revision>7</cp:revision>
  <dcterms:created xsi:type="dcterms:W3CDTF">2020-04-13T15:03:56Z</dcterms:created>
  <dcterms:modified xsi:type="dcterms:W3CDTF">2020-04-14T14:35:44Z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2018-09-25T00:00:00Z</vt:filetime>
  </property>
  <property fmtid="{D5CDD505-2E9C-101B-9397-08002B2CF9AE}" pid="3" name="Creator">
    <vt:lpwstr>Microsoft® PowerPoint® 2016</vt:lpwstr>
  </property>
  <property fmtid="{D5CDD505-2E9C-101B-9397-08002B2CF9AE}" pid="4" name="LastSaved">
    <vt:filetime>2020-04-13T00:00:00Z</vt:filetime>
  </property>
</Properties>
</file>