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Economica" panose="020B0604020202020204" charset="0"/>
      <p:regular r:id="rId23"/>
      <p:bold r:id="rId24"/>
      <p:italic r:id="rId25"/>
      <p:boldItalic r:id="rId26"/>
    </p:embeddedFont>
    <p:embeddedFont>
      <p:font typeface="Open Sans" panose="020B060603050402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10E832-33D4-4B37-BCFC-1B2A306A8A63}">
  <a:tblStyle styleId="{F410E832-33D4-4B37-BCFC-1B2A306A8A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5b0f3257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5b0f3257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605b0f3257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605b0f3257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1d2d74ca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61d2d74ca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61d2d74ca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61d2d74ca7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61d2d74ca7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61d2d74ca7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61d2d74ca7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361d2d74ca7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61d2d74ca7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61d2d74ca7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61d2d74ca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361d2d74ca7_0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SzPts val="1100"/>
              <a:buNone/>
            </a:pPr>
            <a:r>
              <a:rPr lang="uk" sz="1800">
                <a:solidFill>
                  <a:srgbClr val="0D0D0D"/>
                </a:solidFill>
                <a:highlight>
                  <a:schemeClr val="lt1"/>
                </a:highlight>
                <a:latin typeface="Open Sans"/>
                <a:ea typeface="Open Sans"/>
                <a:cs typeface="Open Sans"/>
                <a:sym typeface="Open Sans"/>
              </a:rPr>
              <a:t>Проблемою є відсутність єдиної системи, яка б охоплювала повний життєвий цикл обробки замовлень на розкрій листових матеріалів — від завантаження креслення до формування виробничих файлів з урахуванням ресурсних обмежень.</a:t>
            </a:r>
            <a:endParaRPr sz="1800">
              <a:solidFill>
                <a:srgbClr val="0D0D0D"/>
              </a:solidFill>
              <a:highlight>
                <a:schemeClr val="lt1"/>
              </a:highlight>
              <a:latin typeface="Open Sans"/>
              <a:ea typeface="Open Sans"/>
              <a:cs typeface="Open Sans"/>
              <a:sym typeface="Open Sans"/>
            </a:endParaRPr>
          </a:p>
          <a:p>
            <a:pPr marL="0" lvl="0" indent="0" algn="l" rtl="0">
              <a:lnSpc>
                <a:spcPct val="115000"/>
              </a:lnSpc>
              <a:spcBef>
                <a:spcPts val="1500"/>
              </a:spcBef>
              <a:spcAft>
                <a:spcPts val="0"/>
              </a:spcAft>
              <a:buSzPts val="1800"/>
              <a:buNone/>
            </a:pPr>
            <a:r>
              <a:rPr lang="uk" sz="1800">
                <a:solidFill>
                  <a:srgbClr val="0D0D0D"/>
                </a:solidFill>
                <a:highlight>
                  <a:schemeClr val="lt1"/>
                </a:highlight>
                <a:latin typeface="Open Sans"/>
                <a:ea typeface="Open Sans"/>
                <a:cs typeface="Open Sans"/>
                <a:sym typeface="Open Sans"/>
              </a:rPr>
              <a:t>У результаті очікується веб-орієнтована система для:</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150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автоматизації прийому та обліку замовлень;</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адміністрування матеріалів і верстатів;</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створення редактора для планування розкрою;</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формування файлів DXF/SVG для подальшої обробки.</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uk" sz="1800">
                <a:solidFill>
                  <a:srgbClr val="0D0D0D"/>
                </a:solidFill>
                <a:highlight>
                  <a:schemeClr val="lt1"/>
                </a:highlight>
                <a:latin typeface="Open Sans"/>
                <a:ea typeface="Open Sans"/>
                <a:cs typeface="Open Sans"/>
                <a:sym typeface="Open Sans"/>
              </a:rPr>
              <a:t>Клієнтська частина:</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150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Blazor WebAssembly — побудова інтерфейсу у браузері з можливістю інтерактивного редагування SVG;</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HTML/CSS, JavaScript — для стилізації та обробки подій.</a:t>
            </a:r>
            <a:endParaRPr sz="1800">
              <a:solidFill>
                <a:srgbClr val="0D0D0D"/>
              </a:solidFill>
              <a:highlight>
                <a:schemeClr val="lt1"/>
              </a:highlight>
              <a:latin typeface="Open Sans"/>
              <a:ea typeface="Open Sans"/>
              <a:cs typeface="Open Sans"/>
              <a:sym typeface="Open Sans"/>
            </a:endParaRPr>
          </a:p>
          <a:p>
            <a:pPr marL="0" lvl="0" indent="0" algn="l" rtl="0">
              <a:lnSpc>
                <a:spcPct val="115000"/>
              </a:lnSpc>
              <a:spcBef>
                <a:spcPts val="1500"/>
              </a:spcBef>
              <a:spcAft>
                <a:spcPts val="0"/>
              </a:spcAft>
              <a:buClr>
                <a:schemeClr val="dk1"/>
              </a:buClr>
              <a:buSzPts val="1100"/>
              <a:buFont typeface="Arial"/>
              <a:buNone/>
            </a:pPr>
            <a:r>
              <a:rPr lang="uk" sz="1800">
                <a:solidFill>
                  <a:srgbClr val="0D0D0D"/>
                </a:solidFill>
                <a:highlight>
                  <a:schemeClr val="lt1"/>
                </a:highlight>
                <a:latin typeface="Open Sans"/>
                <a:ea typeface="Open Sans"/>
                <a:cs typeface="Open Sans"/>
                <a:sym typeface="Open Sans"/>
              </a:rPr>
              <a:t>Серверна частина:</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150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ASP.NET Core Web API — REST API з чітким розділенням логіки.</a:t>
            </a:r>
            <a:endParaRPr sz="1800">
              <a:solidFill>
                <a:srgbClr val="0D0D0D"/>
              </a:solidFill>
              <a:highlight>
                <a:schemeClr val="lt1"/>
              </a:highlight>
              <a:latin typeface="Open Sans"/>
              <a:ea typeface="Open Sans"/>
              <a:cs typeface="Open Sans"/>
              <a:sym typeface="Open Sans"/>
            </a:endParaRPr>
          </a:p>
          <a:p>
            <a:pPr marL="0" lvl="0" indent="0" algn="l" rtl="0">
              <a:lnSpc>
                <a:spcPct val="115000"/>
              </a:lnSpc>
              <a:spcBef>
                <a:spcPts val="1500"/>
              </a:spcBef>
              <a:spcAft>
                <a:spcPts val="0"/>
              </a:spcAft>
              <a:buClr>
                <a:schemeClr val="dk1"/>
              </a:buClr>
              <a:buSzPts val="1100"/>
              <a:buFont typeface="Arial"/>
              <a:buNone/>
            </a:pPr>
            <a:r>
              <a:rPr lang="uk" sz="1800">
                <a:solidFill>
                  <a:srgbClr val="0D0D0D"/>
                </a:solidFill>
                <a:highlight>
                  <a:schemeClr val="lt1"/>
                </a:highlight>
                <a:latin typeface="Open Sans"/>
                <a:ea typeface="Open Sans"/>
                <a:cs typeface="Open Sans"/>
                <a:sym typeface="Open Sans"/>
              </a:rPr>
              <a:t>Зберігання даних:</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150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PostgreSQL 15 — надійне сховище для структурованих даних;</a:t>
            </a:r>
            <a:endParaRPr sz="1800">
              <a:solidFill>
                <a:srgbClr val="0D0D0D"/>
              </a:solidFill>
              <a:highlight>
                <a:schemeClr val="lt1"/>
              </a:highlight>
              <a:latin typeface="Open Sans"/>
              <a:ea typeface="Open Sans"/>
              <a:cs typeface="Open Sans"/>
              <a:sym typeface="Open Sans"/>
            </a:endParaRPr>
          </a:p>
          <a:p>
            <a:pPr marL="457200" lvl="0" indent="-342900" algn="l" rtl="0">
              <a:lnSpc>
                <a:spcPct val="115000"/>
              </a:lnSpc>
              <a:spcBef>
                <a:spcPts val="0"/>
              </a:spcBef>
              <a:spcAft>
                <a:spcPts val="0"/>
              </a:spcAft>
              <a:buClr>
                <a:srgbClr val="0D0D0D"/>
              </a:buClr>
              <a:buSzPts val="1800"/>
              <a:buFont typeface="Open Sans"/>
              <a:buChar char="–"/>
            </a:pPr>
            <a:r>
              <a:rPr lang="uk" sz="1800">
                <a:solidFill>
                  <a:srgbClr val="0D0D0D"/>
                </a:solidFill>
                <a:highlight>
                  <a:schemeClr val="lt1"/>
                </a:highlight>
                <a:latin typeface="Open Sans"/>
                <a:ea typeface="Open Sans"/>
                <a:cs typeface="Open Sans"/>
                <a:sym typeface="Open Sans"/>
              </a:rPr>
              <a:t>Entity Framework Core — ORM для зручної роботи з базою через C# класи.</a:t>
            </a:r>
            <a:endParaRPr sz="1800">
              <a:solidFill>
                <a:srgbClr val="0D0D0D"/>
              </a:solidFill>
              <a:highlight>
                <a:schemeClr val="lt1"/>
              </a:highlight>
              <a:latin typeface="Open Sans"/>
              <a:ea typeface="Open Sans"/>
              <a:cs typeface="Open Sans"/>
              <a:sym typeface="Open Sans"/>
            </a:endParaRPr>
          </a:p>
          <a:p>
            <a:pPr marL="0" lvl="0" indent="0" algn="l" rtl="0">
              <a:lnSpc>
                <a:spcPct val="100000"/>
              </a:lnSpc>
              <a:spcBef>
                <a:spcPts val="120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605b0f3257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605b0f3257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1"/>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4"/>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4"/>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1.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786300" y="365712"/>
            <a:ext cx="3281100" cy="1978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uk" sz="2400" dirty="0"/>
              <a:t>Веб застосунок для обліку замовлень та планування розкрою листових матеріалів</a:t>
            </a:r>
            <a:endParaRPr sz="2400" dirty="0"/>
          </a:p>
        </p:txBody>
      </p:sp>
      <p:sp>
        <p:nvSpPr>
          <p:cNvPr id="63" name="Google Shape;63;p13"/>
          <p:cNvSpPr txBox="1">
            <a:spLocks noGrp="1"/>
          </p:cNvSpPr>
          <p:nvPr>
            <p:ph type="subTitle" idx="1"/>
          </p:nvPr>
        </p:nvSpPr>
        <p:spPr>
          <a:xfrm>
            <a:off x="1498466" y="3534201"/>
            <a:ext cx="5673110" cy="153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ct val="117647"/>
              <a:buNone/>
            </a:pPr>
            <a:endParaRPr sz="1600" dirty="0"/>
          </a:p>
          <a:p>
            <a:pPr marL="0" lvl="0" indent="0" algn="l" rtl="0">
              <a:lnSpc>
                <a:spcPct val="100000"/>
              </a:lnSpc>
              <a:spcBef>
                <a:spcPts val="0"/>
              </a:spcBef>
              <a:spcAft>
                <a:spcPts val="0"/>
              </a:spcAft>
              <a:buSzPct val="117647"/>
              <a:buNone/>
            </a:pPr>
            <a:r>
              <a:rPr lang="uk" sz="1600" dirty="0"/>
              <a:t>Середа Михайло Ігорович, ПЗПІ-21-1 </a:t>
            </a:r>
            <a:endParaRPr sz="1600" dirty="0"/>
          </a:p>
          <a:p>
            <a:pPr marL="0" lvl="0" indent="0" algn="l" rtl="0">
              <a:lnSpc>
                <a:spcPct val="100000"/>
              </a:lnSpc>
              <a:spcBef>
                <a:spcPts val="0"/>
              </a:spcBef>
              <a:spcAft>
                <a:spcPts val="0"/>
              </a:spcAft>
              <a:buSzPct val="117647"/>
              <a:buNone/>
            </a:pPr>
            <a:r>
              <a:rPr lang="uk" sz="1600" dirty="0"/>
              <a:t>Керівник:  доц. кафедри ПІ Бабій Андрій Степанович</a:t>
            </a:r>
            <a:endParaRPr sz="1600" dirty="0"/>
          </a:p>
          <a:p>
            <a:pPr marL="0" lvl="0" indent="0" algn="ctr" rtl="0">
              <a:lnSpc>
                <a:spcPct val="100000"/>
              </a:lnSpc>
              <a:spcBef>
                <a:spcPts val="0"/>
              </a:spcBef>
              <a:spcAft>
                <a:spcPts val="0"/>
              </a:spcAft>
              <a:buSzPct val="117647"/>
              <a:buNone/>
            </a:pPr>
            <a:endParaRPr sz="1600" dirty="0"/>
          </a:p>
          <a:p>
            <a:pPr marL="0" lvl="0" indent="0" algn="ctr" rtl="0">
              <a:lnSpc>
                <a:spcPct val="100000"/>
              </a:lnSpc>
              <a:spcBef>
                <a:spcPts val="0"/>
              </a:spcBef>
              <a:spcAft>
                <a:spcPts val="0"/>
              </a:spcAft>
              <a:buSzPct val="117647"/>
              <a:buNone/>
            </a:pPr>
            <a:endParaRPr sz="1600" dirty="0"/>
          </a:p>
          <a:p>
            <a:pPr marL="0" lvl="0" indent="0" algn="ctr" rtl="0">
              <a:lnSpc>
                <a:spcPct val="100000"/>
              </a:lnSpc>
              <a:spcBef>
                <a:spcPts val="0"/>
              </a:spcBef>
              <a:spcAft>
                <a:spcPts val="0"/>
              </a:spcAft>
              <a:buSzPct val="117647"/>
              <a:buNone/>
            </a:pPr>
            <a:r>
              <a:rPr lang="uk" sz="1600" dirty="0"/>
              <a:t>07 червня 2025</a:t>
            </a:r>
            <a:endParaRPr sz="1600" dirty="0"/>
          </a:p>
        </p:txBody>
      </p:sp>
      <p:pic>
        <p:nvPicPr>
          <p:cNvPr id="64" name="Google Shape;64;p13"/>
          <p:cNvPicPr preferRelativeResize="0"/>
          <p:nvPr/>
        </p:nvPicPr>
        <p:blipFill rotWithShape="1">
          <a:blip r:embed="rId3">
            <a:alphaModFix/>
          </a:blip>
          <a:srcRect/>
          <a:stretch/>
        </p:blipFill>
        <p:spPr>
          <a:xfrm>
            <a:off x="268925" y="4359500"/>
            <a:ext cx="862250" cy="581750"/>
          </a:xfrm>
          <a:prstGeom prst="rect">
            <a:avLst/>
          </a:prstGeom>
          <a:noFill/>
          <a:ln>
            <a:noFill/>
          </a:ln>
        </p:spPr>
      </p:pic>
      <p:pic>
        <p:nvPicPr>
          <p:cNvPr id="65" name="Google Shape;65;p13"/>
          <p:cNvPicPr preferRelativeResize="0"/>
          <p:nvPr/>
        </p:nvPicPr>
        <p:blipFill rotWithShape="1">
          <a:blip r:embed="rId4">
            <a:alphaModFix/>
          </a:blip>
          <a:srcRect/>
          <a:stretch/>
        </p:blipFill>
        <p:spPr>
          <a:xfrm>
            <a:off x="204725" y="170825"/>
            <a:ext cx="2133975" cy="389775"/>
          </a:xfrm>
          <a:prstGeom prst="rect">
            <a:avLst/>
          </a:prstGeom>
          <a:noFill/>
          <a:ln>
            <a:noFill/>
          </a:ln>
        </p:spPr>
      </p:pic>
      <p:pic>
        <p:nvPicPr>
          <p:cNvPr id="66" name="Google Shape;66;p13"/>
          <p:cNvPicPr preferRelativeResize="0"/>
          <p:nvPr/>
        </p:nvPicPr>
        <p:blipFill rotWithShape="1">
          <a:blip r:embed="rId5">
            <a:alphaModFix/>
          </a:blip>
          <a:srcRect/>
          <a:stretch/>
        </p:blipFill>
        <p:spPr>
          <a:xfrm>
            <a:off x="7068504" y="170825"/>
            <a:ext cx="1924921" cy="43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2"/>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a:t>Дизайн системи</a:t>
            </a:r>
            <a:endParaRPr/>
          </a:p>
        </p:txBody>
      </p:sp>
      <p:sp>
        <p:nvSpPr>
          <p:cNvPr id="202" name="Google Shape;202;p22"/>
          <p:cNvSpPr txBox="1"/>
          <p:nvPr/>
        </p:nvSpPr>
        <p:spPr>
          <a:xfrm>
            <a:off x="311700" y="1192850"/>
            <a:ext cx="48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Конвертація DXF у SVG для перегляду</a:t>
            </a:r>
            <a:endParaRPr>
              <a:latin typeface="Open Sans"/>
              <a:ea typeface="Open Sans"/>
              <a:cs typeface="Open Sans"/>
              <a:sym typeface="Open Sans"/>
            </a:endParaRPr>
          </a:p>
        </p:txBody>
      </p:sp>
      <p:sp>
        <p:nvSpPr>
          <p:cNvPr id="203" name="Google Shape;203;p22"/>
          <p:cNvSpPr txBox="1"/>
          <p:nvPr/>
        </p:nvSpPr>
        <p:spPr>
          <a:xfrm>
            <a:off x="311700" y="1593050"/>
            <a:ext cx="8670300" cy="2878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uk">
                <a:latin typeface="Open Sans"/>
                <a:ea typeface="Open Sans"/>
                <a:cs typeface="Open Sans"/>
                <a:sym typeface="Open Sans"/>
              </a:rPr>
              <a:t>а) ﻿﻿завантаження документа: DXF-документ завантажується у пам’ять для аналізу;</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б) розрахунок габаритних розмірів (Bounding Box):</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визначаються мінімальні та максимальні координати по осях X та Y;</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враховуються всі геометричні примітиви (лінії, кола, полілінії, сплайни);</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визначається розмір робочої області для SVG;</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в) масштабування та трансляція:</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виконується нормалізація координат у площині відносно верхнього лівого кута;</a:t>
            </a:r>
            <a:endParaRPr>
              <a:latin typeface="Open Sans"/>
              <a:ea typeface="Open Sans"/>
              <a:cs typeface="Open Sans"/>
              <a:sym typeface="Open Sans"/>
            </a:endParaRPr>
          </a:p>
          <a:p>
            <a:pPr marL="457200" lvl="0" indent="-317500" algn="l" rtl="0">
              <a:lnSpc>
                <a:spcPct val="115000"/>
              </a:lnSpc>
              <a:spcBef>
                <a:spcPts val="0"/>
              </a:spcBef>
              <a:spcAft>
                <a:spcPts val="0"/>
              </a:spcAft>
              <a:buSzPts val="1400"/>
              <a:buFont typeface="Open Sans"/>
              <a:buAutoNum type="arabicParenR"/>
            </a:pPr>
            <a:r>
              <a:rPr lang="uk">
                <a:latin typeface="Open Sans"/>
                <a:ea typeface="Open Sans"/>
                <a:cs typeface="Open Sans"/>
                <a:sym typeface="Open Sans"/>
              </a:rPr>
              <a:t>оскільки осі координат у DXF і SVG мають різні напрямки по осі Y, виконується інверсія Y;</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г) генерація тегу &lt;svg&gt;:</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д) конвертація геометричних примітивів у SVG елементи, інвертуючі Y координату:</a:t>
            </a:r>
            <a:endParaRPr>
              <a:latin typeface="Open Sans"/>
              <a:ea typeface="Open Sans"/>
              <a:cs typeface="Open Sans"/>
              <a:sym typeface="Open Sans"/>
            </a:endParaRPr>
          </a:p>
          <a:p>
            <a:pPr marL="0" lvl="0" indent="0" algn="l" rtl="0">
              <a:lnSpc>
                <a:spcPct val="115000"/>
              </a:lnSpc>
              <a:spcBef>
                <a:spcPts val="0"/>
              </a:spcBef>
              <a:spcAft>
                <a:spcPts val="0"/>
              </a:spcAft>
              <a:buNone/>
            </a:pPr>
            <a:r>
              <a:rPr lang="uk">
                <a:latin typeface="Open Sans"/>
                <a:ea typeface="Open Sans"/>
                <a:cs typeface="Open Sans"/>
                <a:sym typeface="Open Sans"/>
              </a:rPr>
              <a:t>е) формування кінцевого SVG:</a:t>
            </a:r>
            <a:endParaRPr>
              <a:latin typeface="Open Sans"/>
              <a:ea typeface="Open Sans"/>
              <a:cs typeface="Open Sans"/>
              <a:sym typeface="Open Sans"/>
            </a:endParaRPr>
          </a:p>
        </p:txBody>
      </p:sp>
      <p:sp>
        <p:nvSpPr>
          <p:cNvPr id="204" name="Google Shape;204;p22"/>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3"/>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a:t>Дизайн системи</a:t>
            </a:r>
            <a:endParaRPr/>
          </a:p>
        </p:txBody>
      </p:sp>
      <p:sp>
        <p:nvSpPr>
          <p:cNvPr id="210" name="Google Shape;210;p23"/>
          <p:cNvSpPr txBox="1"/>
          <p:nvPr/>
        </p:nvSpPr>
        <p:spPr>
          <a:xfrm>
            <a:off x="311700" y="1192850"/>
            <a:ext cx="48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Створення листа розкрою</a:t>
            </a:r>
            <a:endParaRPr>
              <a:latin typeface="Open Sans"/>
              <a:ea typeface="Open Sans"/>
              <a:cs typeface="Open Sans"/>
              <a:sym typeface="Open Sans"/>
            </a:endParaRPr>
          </a:p>
        </p:txBody>
      </p:sp>
      <p:sp>
        <p:nvSpPr>
          <p:cNvPr id="211" name="Google Shape;211;p23"/>
          <p:cNvSpPr txBox="1"/>
          <p:nvPr/>
        </p:nvSpPr>
        <p:spPr>
          <a:xfrm>
            <a:off x="311700" y="1593050"/>
            <a:ext cx="8670300" cy="23397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після розташування моделей на аркуші Sheet в клієнті передаються координати розташування кожної моделі на листі (Placement);</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сервер отримує список розміщень та ідентифікатор аркуша;</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система очищує попередні розміщення для цього аркуша і додає нові;</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після збереження, для всіх замовлень на аркуші оновлюється статус на Processing;</a:t>
            </a:r>
            <a:endParaRPr>
              <a:latin typeface="Open Sans"/>
              <a:ea typeface="Open Sans"/>
              <a:cs typeface="Open Sans"/>
              <a:sym typeface="Open Sans"/>
            </a:endParaRPr>
          </a:p>
          <a:p>
            <a:pPr marL="457200" lvl="0" indent="-317500" algn="l" rtl="0">
              <a:lnSpc>
                <a:spcPct val="150000"/>
              </a:lnSpc>
              <a:spcBef>
                <a:spcPts val="0"/>
              </a:spcBef>
              <a:spcAft>
                <a:spcPts val="0"/>
              </a:spcAft>
              <a:buSzPts val="1400"/>
              <a:buFont typeface="Open Sans"/>
              <a:buAutoNum type="arabicParenR"/>
            </a:pPr>
            <a:r>
              <a:rPr lang="uk">
                <a:latin typeface="Open Sans"/>
                <a:ea typeface="Open Sans"/>
                <a:cs typeface="Open Sans"/>
                <a:sym typeface="Open Sans"/>
              </a:rPr>
              <a:t>далі запускається команда, яка фізично формує новий файл аркуша розкрою;</a:t>
            </a:r>
            <a:endParaRPr>
              <a:latin typeface="Open Sans"/>
              <a:ea typeface="Open Sans"/>
              <a:cs typeface="Open Sans"/>
              <a:sym typeface="Open Sans"/>
            </a:endParaRPr>
          </a:p>
          <a:p>
            <a:pPr marL="0" lvl="0" indent="0" algn="l" rtl="0">
              <a:lnSpc>
                <a:spcPct val="150000"/>
              </a:lnSpc>
              <a:spcBef>
                <a:spcPts val="0"/>
              </a:spcBef>
              <a:spcAft>
                <a:spcPts val="0"/>
              </a:spcAft>
              <a:buNone/>
            </a:pPr>
            <a:endParaRPr>
              <a:latin typeface="Open Sans"/>
              <a:ea typeface="Open Sans"/>
              <a:cs typeface="Open Sans"/>
              <a:sym typeface="Open Sans"/>
            </a:endParaRPr>
          </a:p>
        </p:txBody>
      </p:sp>
      <p:sp>
        <p:nvSpPr>
          <p:cNvPr id="212" name="Google Shape;212;p23"/>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Дизайн системи</a:t>
            </a:r>
            <a:endParaRPr dirty="0"/>
          </a:p>
        </p:txBody>
      </p:sp>
      <p:sp>
        <p:nvSpPr>
          <p:cNvPr id="218" name="Google Shape;218;p24"/>
          <p:cNvSpPr txBox="1"/>
          <p:nvPr/>
        </p:nvSpPr>
        <p:spPr>
          <a:xfrm>
            <a:off x="311700" y="1192850"/>
            <a:ext cx="48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Оновлення DXF листа розкрою</a:t>
            </a:r>
            <a:endParaRPr>
              <a:latin typeface="Open Sans"/>
              <a:ea typeface="Open Sans"/>
              <a:cs typeface="Open Sans"/>
              <a:sym typeface="Open Sans"/>
            </a:endParaRPr>
          </a:p>
        </p:txBody>
      </p:sp>
      <p:sp>
        <p:nvSpPr>
          <p:cNvPr id="219" name="Google Shape;219;p24"/>
          <p:cNvSpPr txBox="1"/>
          <p:nvPr/>
        </p:nvSpPr>
        <p:spPr>
          <a:xfrm>
            <a:off x="311700" y="1593050"/>
            <a:ext cx="8670300" cy="3986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а) базовий DXF-файл листа завантажується в пам’ять;</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б) для кожного розміщення виконується вставка моделі замовлення у відповідне місце на аркуш, вставка реалізується через клас створений DxfPlacer, який:</a:t>
            </a:r>
            <a:endParaRPr sz="1300" dirty="0">
              <a:latin typeface="Open Sans"/>
              <a:ea typeface="Open Sans"/>
              <a:cs typeface="Open Sans"/>
              <a:sym typeface="Open Sans"/>
            </a:endParaRPr>
          </a:p>
          <a:p>
            <a:pPr marL="457200" lvl="0" indent="-311150" algn="l" rtl="0">
              <a:lnSpc>
                <a:spcPct val="150000"/>
              </a:lnSpc>
              <a:spcBef>
                <a:spcPts val="0"/>
              </a:spcBef>
              <a:spcAft>
                <a:spcPts val="0"/>
              </a:spcAft>
              <a:buSzPts val="1300"/>
              <a:buFont typeface="Open Sans"/>
              <a:buAutoNum type="arabicParenR"/>
            </a:pPr>
            <a:r>
              <a:rPr lang="uk" sz="1300" dirty="0">
                <a:latin typeface="Open Sans"/>
                <a:ea typeface="Open Sans"/>
                <a:cs typeface="Open Sans"/>
                <a:sym typeface="Open Sans"/>
              </a:rPr>
              <a:t>обчислює зміщення для вирівнювання моделі;</a:t>
            </a:r>
            <a:endParaRPr sz="1300" dirty="0">
              <a:latin typeface="Open Sans"/>
              <a:ea typeface="Open Sans"/>
              <a:cs typeface="Open Sans"/>
              <a:sym typeface="Open Sans"/>
            </a:endParaRPr>
          </a:p>
          <a:p>
            <a:pPr marL="457200" lvl="0" indent="-311150" algn="l" rtl="0">
              <a:lnSpc>
                <a:spcPct val="150000"/>
              </a:lnSpc>
              <a:spcBef>
                <a:spcPts val="0"/>
              </a:spcBef>
              <a:spcAft>
                <a:spcPts val="0"/>
              </a:spcAft>
              <a:buSzPts val="1300"/>
              <a:buFont typeface="Open Sans"/>
              <a:buAutoNum type="arabicParenR"/>
            </a:pPr>
            <a:r>
              <a:rPr lang="uk" sz="1300" dirty="0">
                <a:latin typeface="Open Sans"/>
                <a:ea typeface="Open Sans"/>
                <a:cs typeface="Open Sans"/>
                <a:sym typeface="Open Sans"/>
              </a:rPr>
              <a:t>виконує трансляцію координат із урахуванням перевороту по осі Y;</a:t>
            </a:r>
            <a:endParaRPr sz="1300" dirty="0">
              <a:latin typeface="Open Sans"/>
              <a:ea typeface="Open Sans"/>
              <a:cs typeface="Open Sans"/>
              <a:sym typeface="Open Sans"/>
            </a:endParaRPr>
          </a:p>
          <a:p>
            <a:pPr marL="457200" lvl="0" indent="-311150" algn="l" rtl="0">
              <a:lnSpc>
                <a:spcPct val="150000"/>
              </a:lnSpc>
              <a:spcBef>
                <a:spcPts val="0"/>
              </a:spcBef>
              <a:spcAft>
                <a:spcPts val="0"/>
              </a:spcAft>
              <a:buSzPts val="1300"/>
              <a:buFont typeface="Open Sans"/>
              <a:buAutoNum type="arabicParenR"/>
            </a:pPr>
            <a:r>
              <a:rPr lang="uk" sz="1300" dirty="0">
                <a:latin typeface="Open Sans"/>
                <a:ea typeface="Open Sans"/>
                <a:cs typeface="Open Sans"/>
                <a:sym typeface="Open Sans"/>
              </a:rPr>
              <a:t>додає всі об'єкти моделі до цільового документа (аркуша);</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г) переміщення геометричних об’єктів виконується через створений DxfEntityTransformer, який підтримує: лінії, кола, полілінії, сплайни, текстові об’єкти, цей клас методом MoveEntity(EntityObject entity, Vector3 translation) застосовує переміщення по вектору до всіх вкладених entity;</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д) після вставки всіх моделей, аркуш зберігається у вигляді оновленого DXF-файлу;</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r>
              <a:rPr lang="uk" sz="1300" dirty="0">
                <a:latin typeface="Open Sans"/>
                <a:ea typeface="Open Sans"/>
                <a:cs typeface="Open Sans"/>
                <a:sym typeface="Open Sans"/>
              </a:rPr>
              <a:t>е) додатково формується SVG-прев’ю для відображення результату у системі;</a:t>
            </a:r>
            <a:endParaRPr sz="1300" dirty="0">
              <a:latin typeface="Open Sans"/>
              <a:ea typeface="Open Sans"/>
              <a:cs typeface="Open Sans"/>
              <a:sym typeface="Open Sans"/>
            </a:endParaRPr>
          </a:p>
          <a:p>
            <a:pPr marL="0" lvl="0" indent="0" algn="l" rtl="0">
              <a:lnSpc>
                <a:spcPct val="150000"/>
              </a:lnSpc>
              <a:spcBef>
                <a:spcPts val="0"/>
              </a:spcBef>
              <a:spcAft>
                <a:spcPts val="0"/>
              </a:spcAft>
              <a:buClr>
                <a:schemeClr val="dk1"/>
              </a:buClr>
              <a:buSzPts val="1100"/>
              <a:buFont typeface="Arial"/>
              <a:buNone/>
            </a:pPr>
            <a:endParaRPr sz="1300" dirty="0">
              <a:latin typeface="Open Sans"/>
              <a:ea typeface="Open Sans"/>
              <a:cs typeface="Open Sans"/>
              <a:sym typeface="Open Sans"/>
            </a:endParaRPr>
          </a:p>
          <a:p>
            <a:pPr marL="0" lvl="0" indent="0" algn="l" rtl="0">
              <a:lnSpc>
                <a:spcPct val="150000"/>
              </a:lnSpc>
              <a:spcBef>
                <a:spcPts val="0"/>
              </a:spcBef>
              <a:spcAft>
                <a:spcPts val="0"/>
              </a:spcAft>
              <a:buNone/>
            </a:pPr>
            <a:endParaRPr sz="1300" dirty="0">
              <a:latin typeface="Open Sans"/>
              <a:ea typeface="Open Sans"/>
              <a:cs typeface="Open Sans"/>
              <a:sym typeface="Open Sans"/>
            </a:endParaRPr>
          </a:p>
        </p:txBody>
      </p:sp>
      <p:sp>
        <p:nvSpPr>
          <p:cNvPr id="220" name="Google Shape;220;p24"/>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268925" y="-152998"/>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Приклад реалізації</a:t>
            </a:r>
            <a:endParaRPr sz="3200"/>
          </a:p>
        </p:txBody>
      </p:sp>
      <p:pic>
        <p:nvPicPr>
          <p:cNvPr id="226" name="Google Shape;226;p25"/>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27" name="Google Shape;227;p25"/>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Код </a:t>
            </a:r>
            <a:r>
              <a:rPr lang="uk">
                <a:solidFill>
                  <a:schemeClr val="dk1"/>
                </a:solidFill>
                <a:latin typeface="Times New Roman"/>
                <a:ea typeface="Times New Roman"/>
                <a:cs typeface="Times New Roman"/>
                <a:sym typeface="Times New Roman"/>
              </a:rPr>
              <a:t>DxfPlacer, який розташовує один DXF об’єкт усередині іншого</a:t>
            </a:r>
            <a:endParaRPr>
              <a:latin typeface="Open Sans"/>
              <a:ea typeface="Open Sans"/>
              <a:cs typeface="Open Sans"/>
              <a:sym typeface="Open Sans"/>
            </a:endParaRPr>
          </a:p>
        </p:txBody>
      </p:sp>
      <p:pic>
        <p:nvPicPr>
          <p:cNvPr id="228" name="Google Shape;228;p25"/>
          <p:cNvPicPr preferRelativeResize="0"/>
          <p:nvPr/>
        </p:nvPicPr>
        <p:blipFill>
          <a:blip r:embed="rId4">
            <a:alphaModFix/>
          </a:blip>
          <a:stretch>
            <a:fillRect/>
          </a:stretch>
        </p:blipFill>
        <p:spPr>
          <a:xfrm>
            <a:off x="1643275" y="1230350"/>
            <a:ext cx="6076649" cy="3567575"/>
          </a:xfrm>
          <a:prstGeom prst="rect">
            <a:avLst/>
          </a:prstGeom>
          <a:noFill/>
          <a:ln>
            <a:noFill/>
          </a:ln>
        </p:spPr>
      </p:pic>
      <p:sp>
        <p:nvSpPr>
          <p:cNvPr id="229" name="Google Shape;229;p25"/>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6"/>
          <p:cNvSpPr txBox="1">
            <a:spLocks noGrp="1"/>
          </p:cNvSpPr>
          <p:nvPr>
            <p:ph type="title"/>
          </p:nvPr>
        </p:nvSpPr>
        <p:spPr>
          <a:xfrm>
            <a:off x="268925" y="-152998"/>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Приклад реалізації</a:t>
            </a:r>
            <a:endParaRPr sz="3200"/>
          </a:p>
        </p:txBody>
      </p:sp>
      <p:pic>
        <p:nvPicPr>
          <p:cNvPr id="235" name="Google Shape;235;p26"/>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36" name="Google Shape;236;p26"/>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Код </a:t>
            </a:r>
            <a:r>
              <a:rPr lang="uk">
                <a:solidFill>
                  <a:schemeClr val="dk1"/>
                </a:solidFill>
                <a:latin typeface="Times New Roman"/>
                <a:ea typeface="Times New Roman"/>
                <a:cs typeface="Times New Roman"/>
                <a:sym typeface="Times New Roman"/>
              </a:rPr>
              <a:t>SvgEntityConverter, який конвертує DXF примітив у SVG</a:t>
            </a:r>
            <a:endParaRPr>
              <a:latin typeface="Open Sans"/>
              <a:ea typeface="Open Sans"/>
              <a:cs typeface="Open Sans"/>
              <a:sym typeface="Open Sans"/>
            </a:endParaRPr>
          </a:p>
        </p:txBody>
      </p:sp>
      <p:pic>
        <p:nvPicPr>
          <p:cNvPr id="237" name="Google Shape;237;p26"/>
          <p:cNvPicPr preferRelativeResize="0"/>
          <p:nvPr/>
        </p:nvPicPr>
        <p:blipFill>
          <a:blip r:embed="rId4">
            <a:alphaModFix/>
          </a:blip>
          <a:stretch>
            <a:fillRect/>
          </a:stretch>
        </p:blipFill>
        <p:spPr>
          <a:xfrm>
            <a:off x="2493788" y="1181050"/>
            <a:ext cx="4070872" cy="3760200"/>
          </a:xfrm>
          <a:prstGeom prst="rect">
            <a:avLst/>
          </a:prstGeom>
          <a:noFill/>
          <a:ln>
            <a:noFill/>
          </a:ln>
        </p:spPr>
      </p:pic>
      <p:sp>
        <p:nvSpPr>
          <p:cNvPr id="238" name="Google Shape;238;p26"/>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7"/>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44" name="Google Shape;244;p27"/>
          <p:cNvPicPr preferRelativeResize="0"/>
          <p:nvPr/>
        </p:nvPicPr>
        <p:blipFill rotWithShape="1">
          <a:blip r:embed="rId3">
            <a:alphaModFix/>
          </a:blip>
          <a:srcRect/>
          <a:stretch/>
        </p:blipFill>
        <p:spPr>
          <a:xfrm>
            <a:off x="268925" y="4359500"/>
            <a:ext cx="862250" cy="581750"/>
          </a:xfrm>
          <a:prstGeom prst="rect">
            <a:avLst/>
          </a:prstGeom>
          <a:noFill/>
          <a:ln>
            <a:noFill/>
          </a:ln>
        </p:spPr>
      </p:pic>
      <p:pic>
        <p:nvPicPr>
          <p:cNvPr id="245" name="Google Shape;245;p27"/>
          <p:cNvPicPr preferRelativeResize="0"/>
          <p:nvPr/>
        </p:nvPicPr>
        <p:blipFill>
          <a:blip r:embed="rId4">
            <a:alphaModFix/>
          </a:blip>
          <a:stretch>
            <a:fillRect/>
          </a:stretch>
        </p:blipFill>
        <p:spPr>
          <a:xfrm>
            <a:off x="1473801" y="1078500"/>
            <a:ext cx="7152051" cy="3705251"/>
          </a:xfrm>
          <a:prstGeom prst="rect">
            <a:avLst/>
          </a:prstGeom>
          <a:noFill/>
          <a:ln>
            <a:noFill/>
          </a:ln>
        </p:spPr>
      </p:pic>
      <p:sp>
        <p:nvSpPr>
          <p:cNvPr id="246" name="Google Shape;246;p27"/>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Сторінка клієнта для огляду замовлень </a:t>
            </a:r>
            <a:endParaRPr>
              <a:latin typeface="Open Sans"/>
              <a:ea typeface="Open Sans"/>
              <a:cs typeface="Open Sans"/>
              <a:sym typeface="Open Sans"/>
            </a:endParaRPr>
          </a:p>
        </p:txBody>
      </p:sp>
      <p:sp>
        <p:nvSpPr>
          <p:cNvPr id="247" name="Google Shape;247;p27"/>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8"/>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53" name="Google Shape;253;p28"/>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54" name="Google Shape;254;p28"/>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Сторінка клієнта для створення замовлень </a:t>
            </a:r>
            <a:endParaRPr>
              <a:latin typeface="Open Sans"/>
              <a:ea typeface="Open Sans"/>
              <a:cs typeface="Open Sans"/>
              <a:sym typeface="Open Sans"/>
            </a:endParaRPr>
          </a:p>
        </p:txBody>
      </p:sp>
      <p:pic>
        <p:nvPicPr>
          <p:cNvPr id="255" name="Google Shape;255;p28"/>
          <p:cNvPicPr preferRelativeResize="0"/>
          <p:nvPr/>
        </p:nvPicPr>
        <p:blipFill>
          <a:blip r:embed="rId4">
            <a:alphaModFix/>
          </a:blip>
          <a:stretch>
            <a:fillRect/>
          </a:stretch>
        </p:blipFill>
        <p:spPr>
          <a:xfrm>
            <a:off x="1283575" y="1230900"/>
            <a:ext cx="7313285" cy="3760200"/>
          </a:xfrm>
          <a:prstGeom prst="rect">
            <a:avLst/>
          </a:prstGeom>
          <a:noFill/>
          <a:ln>
            <a:noFill/>
          </a:ln>
        </p:spPr>
      </p:pic>
      <p:sp>
        <p:nvSpPr>
          <p:cNvPr id="256" name="Google Shape;256;p28"/>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62" name="Google Shape;262;p29"/>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63" name="Google Shape;263;p29"/>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Сторінки адміністрування ресурсів сервіса</a:t>
            </a:r>
            <a:endParaRPr>
              <a:latin typeface="Open Sans"/>
              <a:ea typeface="Open Sans"/>
              <a:cs typeface="Open Sans"/>
              <a:sym typeface="Open Sans"/>
            </a:endParaRPr>
          </a:p>
        </p:txBody>
      </p:sp>
      <p:pic>
        <p:nvPicPr>
          <p:cNvPr id="264" name="Google Shape;264;p29"/>
          <p:cNvPicPr preferRelativeResize="0"/>
          <p:nvPr/>
        </p:nvPicPr>
        <p:blipFill>
          <a:blip r:embed="rId4">
            <a:alphaModFix/>
          </a:blip>
          <a:stretch>
            <a:fillRect/>
          </a:stretch>
        </p:blipFill>
        <p:spPr>
          <a:xfrm>
            <a:off x="1516701" y="1151975"/>
            <a:ext cx="6509650" cy="1458950"/>
          </a:xfrm>
          <a:prstGeom prst="rect">
            <a:avLst/>
          </a:prstGeom>
          <a:noFill/>
          <a:ln>
            <a:noFill/>
          </a:ln>
        </p:spPr>
      </p:pic>
      <p:pic>
        <p:nvPicPr>
          <p:cNvPr id="265" name="Google Shape;265;p29"/>
          <p:cNvPicPr preferRelativeResize="0"/>
          <p:nvPr/>
        </p:nvPicPr>
        <p:blipFill>
          <a:blip r:embed="rId5">
            <a:alphaModFix/>
          </a:blip>
          <a:stretch>
            <a:fillRect/>
          </a:stretch>
        </p:blipFill>
        <p:spPr>
          <a:xfrm>
            <a:off x="1516700" y="2712910"/>
            <a:ext cx="6509650" cy="2081940"/>
          </a:xfrm>
          <a:prstGeom prst="rect">
            <a:avLst/>
          </a:prstGeom>
          <a:noFill/>
          <a:ln>
            <a:noFill/>
          </a:ln>
        </p:spPr>
      </p:pic>
      <p:sp>
        <p:nvSpPr>
          <p:cNvPr id="266" name="Google Shape;266;p29"/>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0"/>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72" name="Google Shape;272;p30"/>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73" name="Google Shape;273;p30"/>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Сторінки адміністрування створених листів розкрою</a:t>
            </a:r>
            <a:endParaRPr>
              <a:latin typeface="Open Sans"/>
              <a:ea typeface="Open Sans"/>
              <a:cs typeface="Open Sans"/>
              <a:sym typeface="Open Sans"/>
            </a:endParaRPr>
          </a:p>
        </p:txBody>
      </p:sp>
      <p:pic>
        <p:nvPicPr>
          <p:cNvPr id="274" name="Google Shape;274;p30"/>
          <p:cNvPicPr preferRelativeResize="0"/>
          <p:nvPr/>
        </p:nvPicPr>
        <p:blipFill>
          <a:blip r:embed="rId4">
            <a:alphaModFix/>
          </a:blip>
          <a:stretch>
            <a:fillRect/>
          </a:stretch>
        </p:blipFill>
        <p:spPr>
          <a:xfrm>
            <a:off x="1480925" y="1651900"/>
            <a:ext cx="6894223" cy="2184750"/>
          </a:xfrm>
          <a:prstGeom prst="rect">
            <a:avLst/>
          </a:prstGeom>
          <a:noFill/>
          <a:ln>
            <a:noFill/>
          </a:ln>
        </p:spPr>
      </p:pic>
      <p:sp>
        <p:nvSpPr>
          <p:cNvPr id="275" name="Google Shape;275;p30"/>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1"/>
          <p:cNvSpPr txBox="1">
            <a:spLocks noGrp="1"/>
          </p:cNvSpPr>
          <p:nvPr>
            <p:ph type="title"/>
          </p:nvPr>
        </p:nvSpPr>
        <p:spPr>
          <a:xfrm>
            <a:off x="268925" y="-14362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Інтерфейс користувача </a:t>
            </a:r>
            <a:endParaRPr sz="3200"/>
          </a:p>
        </p:txBody>
      </p:sp>
      <p:pic>
        <p:nvPicPr>
          <p:cNvPr id="281" name="Google Shape;281;p31"/>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82" name="Google Shape;282;p31"/>
          <p:cNvSpPr txBox="1"/>
          <p:nvPr/>
        </p:nvSpPr>
        <p:spPr>
          <a:xfrm>
            <a:off x="298375" y="678300"/>
            <a:ext cx="6449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a:latin typeface="Open Sans"/>
                <a:ea typeface="Open Sans"/>
                <a:cs typeface="Open Sans"/>
                <a:sym typeface="Open Sans"/>
              </a:rPr>
              <a:t>Сторінки адміністрування для створення листів розкрою</a:t>
            </a:r>
            <a:endParaRPr>
              <a:latin typeface="Open Sans"/>
              <a:ea typeface="Open Sans"/>
              <a:cs typeface="Open Sans"/>
              <a:sym typeface="Open Sans"/>
            </a:endParaRPr>
          </a:p>
        </p:txBody>
      </p:sp>
      <p:pic>
        <p:nvPicPr>
          <p:cNvPr id="283" name="Google Shape;283;p31"/>
          <p:cNvPicPr preferRelativeResize="0"/>
          <p:nvPr/>
        </p:nvPicPr>
        <p:blipFill>
          <a:blip r:embed="rId4">
            <a:alphaModFix/>
          </a:blip>
          <a:stretch>
            <a:fillRect/>
          </a:stretch>
        </p:blipFill>
        <p:spPr>
          <a:xfrm>
            <a:off x="1283575" y="1230900"/>
            <a:ext cx="7299425" cy="3760202"/>
          </a:xfrm>
          <a:prstGeom prst="rect">
            <a:avLst/>
          </a:prstGeom>
          <a:noFill/>
          <a:ln>
            <a:noFill/>
          </a:ln>
        </p:spPr>
      </p:pic>
      <p:sp>
        <p:nvSpPr>
          <p:cNvPr id="284" name="Google Shape;284;p31"/>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Мета роботи</a:t>
            </a:r>
            <a:endParaRPr sz="3200"/>
          </a:p>
        </p:txBody>
      </p:sp>
      <p:sp>
        <p:nvSpPr>
          <p:cNvPr id="72" name="Google Shape;72;p14"/>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fontScale="70000" lnSpcReduction="20000"/>
          </a:bodyPr>
          <a:lstStyle/>
          <a:p>
            <a:pPr marL="0" lvl="0" indent="0" algn="just" rtl="0">
              <a:lnSpc>
                <a:spcPct val="115000"/>
              </a:lnSpc>
              <a:spcBef>
                <a:spcPts val="1200"/>
              </a:spcBef>
              <a:spcAft>
                <a:spcPts val="0"/>
              </a:spcAft>
              <a:buSzPct val="100000"/>
              <a:buNone/>
            </a:pPr>
            <a:r>
              <a:rPr lang="uk" dirty="0"/>
              <a:t>Метою роботи є розробка веб-орієнтованої інформаційної системи для управління замовленнями та планування розкрою листових матеріалів. Система має забезпечувати зручне створення замовлень, планування розміщення креслень на листі, формування виробничих файлів, а також контроль статусів виконання.</a:t>
            </a:r>
            <a:endParaRPr dirty="0">
              <a:latin typeface="Economica"/>
              <a:ea typeface="Economica"/>
              <a:cs typeface="Economica"/>
              <a:sym typeface="Economica"/>
            </a:endParaRPr>
          </a:p>
          <a:p>
            <a:pPr marL="0" lvl="0" indent="0" algn="just" rtl="0">
              <a:spcBef>
                <a:spcPts val="1200"/>
              </a:spcBef>
              <a:spcAft>
                <a:spcPts val="0"/>
              </a:spcAft>
              <a:buSzPct val="61111"/>
              <a:buNone/>
            </a:pPr>
            <a:r>
              <a:rPr lang="uk" dirty="0"/>
              <a:t>Актуальність розробки зумовлена тим, що багатьох сервісах розкрою процеси обробки замовлень залишаються фрагментованими та ручними, що спричиняє помилки, затримки та неефективне використання ресурсів. Існуючі рішення не інтегрують управління клієнтами, ресурсами та життєвим циклом замовлень. Запропонована система покликана вирішити ці проблеми та надати підприємствам повноцінний цифровий інструмент.</a:t>
            </a:r>
            <a:endParaRPr dirty="0"/>
          </a:p>
          <a:p>
            <a:pPr marL="0" lvl="0" indent="0" algn="just" rtl="0">
              <a:spcBef>
                <a:spcPts val="1200"/>
              </a:spcBef>
              <a:spcAft>
                <a:spcPts val="0"/>
              </a:spcAft>
              <a:buSzPct val="61111"/>
              <a:buNone/>
            </a:pPr>
            <a:endParaRPr dirty="0"/>
          </a:p>
          <a:p>
            <a:pPr marL="0" lvl="0" indent="0" algn="just" rtl="0">
              <a:lnSpc>
                <a:spcPct val="115000"/>
              </a:lnSpc>
              <a:spcBef>
                <a:spcPts val="1200"/>
              </a:spcBef>
              <a:spcAft>
                <a:spcPts val="0"/>
              </a:spcAft>
              <a:buSzPct val="100000"/>
              <a:buNone/>
            </a:pPr>
            <a:endParaRPr dirty="0"/>
          </a:p>
          <a:p>
            <a:pPr marL="0" lvl="0" indent="0" algn="just" rtl="0">
              <a:lnSpc>
                <a:spcPct val="115000"/>
              </a:lnSpc>
              <a:spcBef>
                <a:spcPts val="2400"/>
              </a:spcBef>
              <a:spcAft>
                <a:spcPts val="1200"/>
              </a:spcAft>
              <a:buSzPct val="100000"/>
              <a:buNone/>
            </a:pPr>
            <a:endParaRPr dirty="0">
              <a:latin typeface="Economica"/>
              <a:ea typeface="Economica"/>
              <a:cs typeface="Economica"/>
              <a:sym typeface="Economica"/>
            </a:endParaRPr>
          </a:p>
        </p:txBody>
      </p:sp>
      <p:pic>
        <p:nvPicPr>
          <p:cNvPr id="73" name="Google Shape;73;p14"/>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74" name="Google Shape;74;p14"/>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title"/>
          </p:nvPr>
        </p:nvSpPr>
        <p:spPr>
          <a:xfrm>
            <a:off x="311700" y="-35287"/>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Підсумки </a:t>
            </a:r>
            <a:endParaRPr sz="3200"/>
          </a:p>
        </p:txBody>
      </p:sp>
      <p:sp>
        <p:nvSpPr>
          <p:cNvPr id="290" name="Google Shape;290;p32"/>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fontScale="62500" lnSpcReduction="10000"/>
          </a:bodyPr>
          <a:lstStyle/>
          <a:p>
            <a:pPr marL="0" lvl="0" indent="0" algn="l" rtl="0">
              <a:lnSpc>
                <a:spcPct val="150000"/>
              </a:lnSpc>
              <a:spcBef>
                <a:spcPts val="0"/>
              </a:spcBef>
              <a:spcAft>
                <a:spcPts val="0"/>
              </a:spcAft>
              <a:buClr>
                <a:schemeClr val="dk1"/>
              </a:buClr>
              <a:buSzPct val="61111"/>
              <a:buFont typeface="Arial"/>
              <a:buNone/>
            </a:pPr>
            <a:r>
              <a:rPr lang="uk" dirty="0"/>
              <a:t>У результаті отримано:</a:t>
            </a:r>
            <a:endParaRPr dirty="0"/>
          </a:p>
          <a:p>
            <a:pPr marL="457200" lvl="0" indent="-300037" algn="l" rtl="0">
              <a:lnSpc>
                <a:spcPct val="150000"/>
              </a:lnSpc>
              <a:spcBef>
                <a:spcPts val="0"/>
              </a:spcBef>
              <a:spcAft>
                <a:spcPts val="0"/>
              </a:spcAft>
              <a:buSzPct val="100000"/>
              <a:buChar char="–"/>
            </a:pPr>
            <a:r>
              <a:rPr lang="uk" dirty="0"/>
              <a:t>розроблена система повністю відповідає поставленим вимогам;</a:t>
            </a:r>
            <a:endParaRPr dirty="0"/>
          </a:p>
          <a:p>
            <a:pPr marL="457200" lvl="0" indent="-300037" algn="l" rtl="0">
              <a:lnSpc>
                <a:spcPct val="150000"/>
              </a:lnSpc>
              <a:spcBef>
                <a:spcPts val="0"/>
              </a:spcBef>
              <a:spcAft>
                <a:spcPts val="0"/>
              </a:spcAft>
              <a:buSzPct val="100000"/>
              <a:buChar char="–"/>
            </a:pPr>
            <a:r>
              <a:rPr lang="uk" dirty="0"/>
              <a:t>реалізовано робочий MVP з підтримкою завантаження, обробки та перегляду креслень DXF;</a:t>
            </a:r>
            <a:endParaRPr dirty="0"/>
          </a:p>
          <a:p>
            <a:pPr marL="457200" lvl="0" indent="-300037" algn="l" rtl="0">
              <a:lnSpc>
                <a:spcPct val="150000"/>
              </a:lnSpc>
              <a:spcBef>
                <a:spcPts val="0"/>
              </a:spcBef>
              <a:spcAft>
                <a:spcPts val="0"/>
              </a:spcAft>
              <a:buSzPct val="100000"/>
              <a:buChar char="–"/>
            </a:pPr>
            <a:r>
              <a:rPr lang="uk" dirty="0"/>
              <a:t>забезпечено зручне адміністрування замовлень і планування розкрою.</a:t>
            </a:r>
            <a:endParaRPr dirty="0"/>
          </a:p>
          <a:p>
            <a:pPr marL="0" lvl="0" indent="0" algn="l" rtl="0">
              <a:lnSpc>
                <a:spcPct val="150000"/>
              </a:lnSpc>
              <a:spcBef>
                <a:spcPts val="0"/>
              </a:spcBef>
              <a:spcAft>
                <a:spcPts val="0"/>
              </a:spcAft>
              <a:buClr>
                <a:schemeClr val="dk1"/>
              </a:buClr>
              <a:buSzPct val="61111"/>
              <a:buFont typeface="Arial"/>
              <a:buNone/>
            </a:pPr>
            <a:r>
              <a:rPr lang="uk" dirty="0"/>
              <a:t>Можливості використання:</a:t>
            </a:r>
            <a:endParaRPr dirty="0"/>
          </a:p>
          <a:p>
            <a:pPr marL="457200" lvl="0" indent="-300037" algn="l" rtl="0">
              <a:lnSpc>
                <a:spcPct val="150000"/>
              </a:lnSpc>
              <a:spcBef>
                <a:spcPts val="0"/>
              </a:spcBef>
              <a:spcAft>
                <a:spcPts val="0"/>
              </a:spcAft>
              <a:buSzPct val="100000"/>
              <a:buChar char="–"/>
            </a:pPr>
            <a:r>
              <a:rPr lang="uk" dirty="0"/>
              <a:t>впровадження у сервіси розкрою матеріалів для автоматизації обліку та планування;</a:t>
            </a:r>
            <a:endParaRPr dirty="0"/>
          </a:p>
          <a:p>
            <a:pPr marL="457200" lvl="0" indent="-300037" algn="l" rtl="0">
              <a:lnSpc>
                <a:spcPct val="150000"/>
              </a:lnSpc>
              <a:spcBef>
                <a:spcPts val="0"/>
              </a:spcBef>
              <a:spcAft>
                <a:spcPts val="0"/>
              </a:spcAft>
              <a:buSzPct val="100000"/>
              <a:buChar char="–"/>
            </a:pPr>
            <a:r>
              <a:rPr lang="uk" dirty="0"/>
              <a:t>адаптація до різних виробничих сценаріїв.</a:t>
            </a:r>
            <a:endParaRPr dirty="0"/>
          </a:p>
          <a:p>
            <a:pPr marL="0" lvl="0" indent="0" algn="l" rtl="0">
              <a:lnSpc>
                <a:spcPct val="150000"/>
              </a:lnSpc>
              <a:spcBef>
                <a:spcPts val="0"/>
              </a:spcBef>
              <a:spcAft>
                <a:spcPts val="0"/>
              </a:spcAft>
              <a:buClr>
                <a:schemeClr val="dk1"/>
              </a:buClr>
              <a:buSzPct val="61111"/>
              <a:buFont typeface="Arial"/>
              <a:buNone/>
            </a:pPr>
            <a:r>
              <a:rPr lang="uk" dirty="0"/>
              <a:t>Можливий розвиток:</a:t>
            </a:r>
            <a:endParaRPr dirty="0"/>
          </a:p>
          <a:p>
            <a:pPr marL="457200" lvl="0" indent="-300037" algn="l" rtl="0">
              <a:lnSpc>
                <a:spcPct val="150000"/>
              </a:lnSpc>
              <a:spcBef>
                <a:spcPts val="0"/>
              </a:spcBef>
              <a:spcAft>
                <a:spcPts val="0"/>
              </a:spcAft>
              <a:buSzPct val="100000"/>
              <a:buChar char="–"/>
            </a:pPr>
            <a:r>
              <a:rPr lang="uk" dirty="0"/>
              <a:t>додавання автоматичного алгоритму оптимізації розташування моделей;</a:t>
            </a:r>
            <a:endParaRPr dirty="0"/>
          </a:p>
          <a:p>
            <a:pPr marL="457200" lvl="0" indent="-300037" algn="l" rtl="0">
              <a:lnSpc>
                <a:spcPct val="150000"/>
              </a:lnSpc>
              <a:spcBef>
                <a:spcPts val="0"/>
              </a:spcBef>
              <a:spcAft>
                <a:spcPts val="0"/>
              </a:spcAft>
              <a:buSzPct val="100000"/>
              <a:buChar char="–"/>
            </a:pPr>
            <a:r>
              <a:rPr lang="uk" dirty="0"/>
              <a:t>перехід до Blazor Web App для часткової серверної рендеризації;</a:t>
            </a:r>
            <a:endParaRPr dirty="0"/>
          </a:p>
          <a:p>
            <a:pPr marL="457200" lvl="0" indent="-300037" algn="l" rtl="0">
              <a:lnSpc>
                <a:spcPct val="150000"/>
              </a:lnSpc>
              <a:spcBef>
                <a:spcPts val="0"/>
              </a:spcBef>
              <a:spcAft>
                <a:spcPts val="0"/>
              </a:spcAft>
              <a:buSzPct val="100000"/>
              <a:buChar char="–"/>
            </a:pPr>
            <a:r>
              <a:rPr lang="uk" dirty="0"/>
              <a:t>інтеграція з хмарними сервісами зберігання файлів;</a:t>
            </a:r>
            <a:endParaRPr dirty="0"/>
          </a:p>
          <a:p>
            <a:pPr marL="457200" lvl="0" indent="-300037" algn="l" rtl="0">
              <a:lnSpc>
                <a:spcPct val="150000"/>
              </a:lnSpc>
              <a:spcBef>
                <a:spcPts val="0"/>
              </a:spcBef>
              <a:spcAft>
                <a:spcPts val="0"/>
              </a:spcAft>
              <a:buSzPct val="100000"/>
              <a:buChar char="–"/>
            </a:pPr>
            <a:r>
              <a:rPr lang="uk" dirty="0"/>
              <a:t>розширення можливостей редактора та підтримка більшого числа форматів.</a:t>
            </a:r>
            <a:endParaRPr dirty="0"/>
          </a:p>
          <a:p>
            <a:pPr marL="0" lvl="0" indent="0" algn="l" rtl="0">
              <a:lnSpc>
                <a:spcPct val="150000"/>
              </a:lnSpc>
              <a:spcBef>
                <a:spcPts val="0"/>
              </a:spcBef>
              <a:spcAft>
                <a:spcPts val="0"/>
              </a:spcAft>
              <a:buSzPct val="100000"/>
              <a:buNone/>
            </a:pPr>
            <a:endParaRPr dirty="0"/>
          </a:p>
        </p:txBody>
      </p:sp>
      <p:pic>
        <p:nvPicPr>
          <p:cNvPr id="291" name="Google Shape;291;p32"/>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292" name="Google Shape;292;p32"/>
          <p:cNvSpPr txBox="1"/>
          <p:nvPr/>
        </p:nvSpPr>
        <p:spPr>
          <a:xfrm>
            <a:off x="8679078" y="4606350"/>
            <a:ext cx="3834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311700" y="-124863"/>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Аналіз існуючих рішень</a:t>
            </a:r>
            <a:endParaRPr sz="3200"/>
          </a:p>
        </p:txBody>
      </p:sp>
      <p:pic>
        <p:nvPicPr>
          <p:cNvPr id="80" name="Google Shape;80;p15"/>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81" name="Google Shape;81;p15"/>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graphicFrame>
        <p:nvGraphicFramePr>
          <p:cNvPr id="82" name="Google Shape;82;p15"/>
          <p:cNvGraphicFramePr/>
          <p:nvPr/>
        </p:nvGraphicFramePr>
        <p:xfrm>
          <a:off x="341450" y="936575"/>
          <a:ext cx="7239000" cy="3133355"/>
        </p:xfrm>
        <a:graphic>
          <a:graphicData uri="http://schemas.openxmlformats.org/drawingml/2006/table">
            <a:tbl>
              <a:tblPr>
                <a:noFill/>
                <a:tableStyleId>{F410E832-33D4-4B37-BCFC-1B2A306A8A63}</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801725">
                <a:tc>
                  <a:txBody>
                    <a:bodyPr/>
                    <a:lstStyle/>
                    <a:p>
                      <a:pPr marL="0" lvl="0" indent="0" algn="l" rtl="0">
                        <a:spcBef>
                          <a:spcPts val="0"/>
                        </a:spcBef>
                        <a:spcAft>
                          <a:spcPts val="0"/>
                        </a:spcAft>
                        <a:buNone/>
                      </a:pPr>
                      <a:r>
                        <a:rPr lang="uk" sz="1300">
                          <a:latin typeface="Open Sans"/>
                          <a:ea typeface="Open Sans"/>
                          <a:cs typeface="Open Sans"/>
                          <a:sym typeface="Open Sans"/>
                        </a:rPr>
                        <a:t>CutLogic 2D</a:t>
                      </a:r>
                      <a:endParaRPr sz="13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uk" sz="1300">
                          <a:latin typeface="Open Sans"/>
                          <a:ea typeface="Open Sans"/>
                          <a:cs typeface="Open Sans"/>
                          <a:sym typeface="Open Sans"/>
                        </a:rPr>
                        <a:t>потужне програмне забезпечення для автоматизованого розміщення деталей, але потребує глибокого навчання</a:t>
                      </a:r>
                      <a:endParaRPr sz="13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0"/>
                  </a:ext>
                </a:extLst>
              </a:tr>
              <a:tr h="766650">
                <a:tc>
                  <a:txBody>
                    <a:bodyPr/>
                    <a:lstStyle/>
                    <a:p>
                      <a:pPr marL="0" lvl="0" indent="0" algn="l" rtl="0">
                        <a:spcBef>
                          <a:spcPts val="0"/>
                        </a:spcBef>
                        <a:spcAft>
                          <a:spcPts val="0"/>
                        </a:spcAft>
                        <a:buNone/>
                      </a:pPr>
                      <a:r>
                        <a:rPr lang="uk" sz="1300">
                          <a:latin typeface="Open Sans"/>
                          <a:ea typeface="Open Sans"/>
                          <a:cs typeface="Open Sans"/>
                          <a:sym typeface="Open Sans"/>
                        </a:rPr>
                        <a:t>NestFab</a:t>
                      </a:r>
                      <a:endParaRPr sz="13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uk" sz="1300">
                          <a:latin typeface="Open Sans"/>
                          <a:ea typeface="Open Sans"/>
                          <a:cs typeface="Open Sans"/>
                          <a:sym typeface="Open Sans"/>
                        </a:rPr>
                        <a:t>система автоматичного вкладення моделей, яка орієнтована на CAM-вихід, але не має сервісного компонента</a:t>
                      </a:r>
                      <a:endParaRPr sz="13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1"/>
                  </a:ext>
                </a:extLst>
              </a:tr>
              <a:tr h="752000">
                <a:tc>
                  <a:txBody>
                    <a:bodyPr/>
                    <a:lstStyle/>
                    <a:p>
                      <a:pPr marL="0" lvl="0" indent="0" algn="l" rtl="0">
                        <a:spcBef>
                          <a:spcPts val="0"/>
                        </a:spcBef>
                        <a:spcAft>
                          <a:spcPts val="0"/>
                        </a:spcAft>
                        <a:buNone/>
                      </a:pPr>
                      <a:r>
                        <a:rPr lang="uk" sz="1300">
                          <a:latin typeface="Open Sans"/>
                          <a:ea typeface="Open Sans"/>
                          <a:cs typeface="Open Sans"/>
                          <a:sym typeface="Open Sans"/>
                        </a:rPr>
                        <a:t>Cutting Optimization Pro</a:t>
                      </a:r>
                      <a:endParaRPr sz="13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uk" sz="1300">
                          <a:latin typeface="Open Sans"/>
                          <a:ea typeface="Open Sans"/>
                          <a:cs typeface="Open Sans"/>
                          <a:sym typeface="Open Sans"/>
                        </a:rPr>
                        <a:t>рішення, обмежене роботою з прямокутниками і не пристосоване до криволінійних форм</a:t>
                      </a:r>
                      <a:endParaRPr sz="13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2"/>
                  </a:ext>
                </a:extLst>
              </a:tr>
              <a:tr h="752000">
                <a:tc>
                  <a:txBody>
                    <a:bodyPr/>
                    <a:lstStyle/>
                    <a:p>
                      <a:pPr marL="0" lvl="0" indent="0" algn="l" rtl="0">
                        <a:spcBef>
                          <a:spcPts val="0"/>
                        </a:spcBef>
                        <a:spcAft>
                          <a:spcPts val="0"/>
                        </a:spcAft>
                        <a:buNone/>
                      </a:pPr>
                      <a:r>
                        <a:rPr lang="uk" sz="1300">
                          <a:latin typeface="Open Sans"/>
                          <a:ea typeface="Open Sans"/>
                          <a:cs typeface="Open Sans"/>
                          <a:sym typeface="Open Sans"/>
                        </a:rPr>
                        <a:t>Smart2DCutting</a:t>
                      </a:r>
                      <a:endParaRPr sz="1300">
                        <a:latin typeface="Open Sans"/>
                        <a:ea typeface="Open Sans"/>
                        <a:cs typeface="Open Sans"/>
                        <a:sym typeface="Open Sans"/>
                      </a:endParaRPr>
                    </a:p>
                  </a:txBody>
                  <a:tcPr marL="91425" marR="91425" marT="91425" marB="91425"/>
                </a:tc>
                <a:tc>
                  <a:txBody>
                    <a:bodyPr/>
                    <a:lstStyle/>
                    <a:p>
                      <a:pPr marL="0" lvl="0" indent="0" algn="l" rtl="0">
                        <a:spcBef>
                          <a:spcPts val="0"/>
                        </a:spcBef>
                        <a:spcAft>
                          <a:spcPts val="0"/>
                        </a:spcAft>
                        <a:buNone/>
                      </a:pPr>
                      <a:r>
                        <a:rPr lang="uk" sz="1300">
                          <a:latin typeface="Open Sans"/>
                          <a:ea typeface="Open Sans"/>
                          <a:cs typeface="Open Sans"/>
                          <a:sym typeface="Open Sans"/>
                        </a:rPr>
                        <a:t>має базовий функціонал, інтеграцію з Excel, але не підтримує розмежування користувачів і веб-інтерфейс</a:t>
                      </a:r>
                      <a:endParaRPr sz="1300">
                        <a:latin typeface="Open Sans"/>
                        <a:ea typeface="Open Sans"/>
                        <a:cs typeface="Open Sans"/>
                        <a:sym typeface="Open San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311700" y="-186276"/>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Постановка задачі та опис системи</a:t>
            </a:r>
            <a:endParaRPr sz="3200"/>
          </a:p>
        </p:txBody>
      </p:sp>
      <p:pic>
        <p:nvPicPr>
          <p:cNvPr id="88" name="Google Shape;88;p16"/>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89" name="Google Shape;89;p16"/>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pic>
        <p:nvPicPr>
          <p:cNvPr id="90" name="Google Shape;90;p16"/>
          <p:cNvPicPr preferRelativeResize="0"/>
          <p:nvPr/>
        </p:nvPicPr>
        <p:blipFill>
          <a:blip r:embed="rId4">
            <a:alphaModFix/>
          </a:blip>
          <a:stretch>
            <a:fillRect/>
          </a:stretch>
        </p:blipFill>
        <p:spPr>
          <a:xfrm>
            <a:off x="127200" y="976050"/>
            <a:ext cx="3595975" cy="2790675"/>
          </a:xfrm>
          <a:prstGeom prst="rect">
            <a:avLst/>
          </a:prstGeom>
          <a:noFill/>
          <a:ln>
            <a:noFill/>
          </a:ln>
        </p:spPr>
      </p:pic>
      <p:pic>
        <p:nvPicPr>
          <p:cNvPr id="91" name="Google Shape;91;p16"/>
          <p:cNvPicPr preferRelativeResize="0"/>
          <p:nvPr/>
        </p:nvPicPr>
        <p:blipFill>
          <a:blip r:embed="rId5">
            <a:alphaModFix/>
          </a:blip>
          <a:stretch>
            <a:fillRect/>
          </a:stretch>
        </p:blipFill>
        <p:spPr>
          <a:xfrm>
            <a:off x="3723175" y="645025"/>
            <a:ext cx="5048151" cy="418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4370300" y="2608175"/>
            <a:ext cx="2243650" cy="1108275"/>
          </a:xfrm>
          <a:prstGeom prst="rect">
            <a:avLst/>
          </a:prstGeom>
          <a:noFill/>
          <a:ln>
            <a:noFill/>
          </a:ln>
        </p:spPr>
      </p:pic>
      <p:sp>
        <p:nvSpPr>
          <p:cNvPr id="97" name="Google Shape;97;p17"/>
          <p:cNvSpPr txBox="1">
            <a:spLocks noGrp="1"/>
          </p:cNvSpPr>
          <p:nvPr>
            <p:ph type="title"/>
          </p:nvPr>
        </p:nvSpPr>
        <p:spPr>
          <a:xfrm>
            <a:off x="311700" y="-148309"/>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a:t>Вибір технологій розробки </a:t>
            </a:r>
            <a:endParaRPr sz="3200"/>
          </a:p>
        </p:txBody>
      </p:sp>
      <p:pic>
        <p:nvPicPr>
          <p:cNvPr id="98" name="Google Shape;98;p17"/>
          <p:cNvPicPr preferRelativeResize="0"/>
          <p:nvPr/>
        </p:nvPicPr>
        <p:blipFill rotWithShape="1">
          <a:blip r:embed="rId4">
            <a:alphaModFix/>
          </a:blip>
          <a:srcRect/>
          <a:stretch/>
        </p:blipFill>
        <p:spPr>
          <a:xfrm>
            <a:off x="268925" y="4359500"/>
            <a:ext cx="862250" cy="581750"/>
          </a:xfrm>
          <a:prstGeom prst="rect">
            <a:avLst/>
          </a:prstGeom>
          <a:noFill/>
          <a:ln>
            <a:noFill/>
          </a:ln>
        </p:spPr>
      </p:pic>
      <p:sp>
        <p:nvSpPr>
          <p:cNvPr id="99" name="Google Shape;99;p17"/>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pic>
        <p:nvPicPr>
          <p:cNvPr id="100" name="Google Shape;100;p17"/>
          <p:cNvPicPr preferRelativeResize="0"/>
          <p:nvPr/>
        </p:nvPicPr>
        <p:blipFill>
          <a:blip r:embed="rId5">
            <a:alphaModFix/>
          </a:blip>
          <a:stretch>
            <a:fillRect/>
          </a:stretch>
        </p:blipFill>
        <p:spPr>
          <a:xfrm>
            <a:off x="745650" y="1335263"/>
            <a:ext cx="1503124" cy="1178575"/>
          </a:xfrm>
          <a:prstGeom prst="rect">
            <a:avLst/>
          </a:prstGeom>
          <a:noFill/>
          <a:ln>
            <a:noFill/>
          </a:ln>
        </p:spPr>
      </p:pic>
      <p:pic>
        <p:nvPicPr>
          <p:cNvPr id="101" name="Google Shape;101;p17"/>
          <p:cNvPicPr preferRelativeResize="0"/>
          <p:nvPr/>
        </p:nvPicPr>
        <p:blipFill>
          <a:blip r:embed="rId6">
            <a:alphaModFix/>
          </a:blip>
          <a:stretch>
            <a:fillRect/>
          </a:stretch>
        </p:blipFill>
        <p:spPr>
          <a:xfrm>
            <a:off x="3727550" y="1124225"/>
            <a:ext cx="1688876" cy="1688876"/>
          </a:xfrm>
          <a:prstGeom prst="rect">
            <a:avLst/>
          </a:prstGeom>
          <a:noFill/>
          <a:ln>
            <a:noFill/>
          </a:ln>
        </p:spPr>
      </p:pic>
      <p:pic>
        <p:nvPicPr>
          <p:cNvPr id="102" name="Google Shape;102;p17"/>
          <p:cNvPicPr preferRelativeResize="0"/>
          <p:nvPr/>
        </p:nvPicPr>
        <p:blipFill>
          <a:blip r:embed="rId7">
            <a:alphaModFix/>
          </a:blip>
          <a:stretch>
            <a:fillRect/>
          </a:stretch>
        </p:blipFill>
        <p:spPr>
          <a:xfrm>
            <a:off x="537850" y="2571738"/>
            <a:ext cx="819713" cy="819713"/>
          </a:xfrm>
          <a:prstGeom prst="rect">
            <a:avLst/>
          </a:prstGeom>
          <a:noFill/>
          <a:ln>
            <a:noFill/>
          </a:ln>
        </p:spPr>
      </p:pic>
      <p:pic>
        <p:nvPicPr>
          <p:cNvPr id="103" name="Google Shape;103;p17"/>
          <p:cNvPicPr preferRelativeResize="0"/>
          <p:nvPr/>
        </p:nvPicPr>
        <p:blipFill>
          <a:blip r:embed="rId8">
            <a:alphaModFix/>
          </a:blip>
          <a:stretch>
            <a:fillRect/>
          </a:stretch>
        </p:blipFill>
        <p:spPr>
          <a:xfrm>
            <a:off x="1660800" y="2717425"/>
            <a:ext cx="638423" cy="638423"/>
          </a:xfrm>
          <a:prstGeom prst="rect">
            <a:avLst/>
          </a:prstGeom>
          <a:noFill/>
          <a:ln>
            <a:noFill/>
          </a:ln>
        </p:spPr>
      </p:pic>
      <p:pic>
        <p:nvPicPr>
          <p:cNvPr id="104" name="Google Shape;104;p17"/>
          <p:cNvPicPr preferRelativeResize="0"/>
          <p:nvPr/>
        </p:nvPicPr>
        <p:blipFill>
          <a:blip r:embed="rId9">
            <a:alphaModFix/>
          </a:blip>
          <a:stretch>
            <a:fillRect/>
          </a:stretch>
        </p:blipFill>
        <p:spPr>
          <a:xfrm>
            <a:off x="3394900" y="2765937"/>
            <a:ext cx="1177099" cy="541400"/>
          </a:xfrm>
          <a:prstGeom prst="rect">
            <a:avLst/>
          </a:prstGeom>
          <a:noFill/>
          <a:ln>
            <a:noFill/>
          </a:ln>
        </p:spPr>
      </p:pic>
      <p:pic>
        <p:nvPicPr>
          <p:cNvPr id="105" name="Google Shape;105;p17"/>
          <p:cNvPicPr preferRelativeResize="0"/>
          <p:nvPr/>
        </p:nvPicPr>
        <p:blipFill>
          <a:blip r:embed="rId10">
            <a:alphaModFix/>
          </a:blip>
          <a:stretch>
            <a:fillRect/>
          </a:stretch>
        </p:blipFill>
        <p:spPr>
          <a:xfrm>
            <a:off x="3759138" y="3616075"/>
            <a:ext cx="1625724" cy="990275"/>
          </a:xfrm>
          <a:prstGeom prst="rect">
            <a:avLst/>
          </a:prstGeom>
          <a:noFill/>
          <a:ln>
            <a:noFill/>
          </a:ln>
        </p:spPr>
      </p:pic>
      <p:pic>
        <p:nvPicPr>
          <p:cNvPr id="106" name="Google Shape;106;p17"/>
          <p:cNvPicPr preferRelativeResize="0"/>
          <p:nvPr/>
        </p:nvPicPr>
        <p:blipFill>
          <a:blip r:embed="rId11">
            <a:alphaModFix/>
          </a:blip>
          <a:stretch>
            <a:fillRect/>
          </a:stretch>
        </p:blipFill>
        <p:spPr>
          <a:xfrm>
            <a:off x="7085675" y="1571600"/>
            <a:ext cx="1589574" cy="15895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268925" y="349659"/>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uk" sz="3200"/>
              <a:t>Архітектура створеного програмного забезпечення</a:t>
            </a:r>
            <a:endParaRPr sz="3200"/>
          </a:p>
        </p:txBody>
      </p:sp>
      <p:pic>
        <p:nvPicPr>
          <p:cNvPr id="112" name="Google Shape;112;p18"/>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113" name="Google Shape;113;p18"/>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
        <p:nvSpPr>
          <p:cNvPr id="114" name="Google Shape;114;p18"/>
          <p:cNvSpPr/>
          <p:nvPr/>
        </p:nvSpPr>
        <p:spPr>
          <a:xfrm>
            <a:off x="268925" y="1222225"/>
            <a:ext cx="3144000" cy="28575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5" name="Google Shape;115;p18"/>
          <p:cNvSpPr/>
          <p:nvPr/>
        </p:nvSpPr>
        <p:spPr>
          <a:xfrm>
            <a:off x="732425" y="1281250"/>
            <a:ext cx="2217000" cy="307800"/>
          </a:xfrm>
          <a:prstGeom prst="roundRect">
            <a:avLst>
              <a:gd name="adj" fmla="val 16667"/>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Клієнт Blazor WASM</a:t>
            </a:r>
            <a:endParaRPr>
              <a:latin typeface="Open Sans"/>
              <a:ea typeface="Open Sans"/>
              <a:cs typeface="Open Sans"/>
              <a:sym typeface="Open Sans"/>
            </a:endParaRPr>
          </a:p>
        </p:txBody>
      </p:sp>
      <p:sp>
        <p:nvSpPr>
          <p:cNvPr id="116" name="Google Shape;116;p18"/>
          <p:cNvSpPr/>
          <p:nvPr/>
        </p:nvSpPr>
        <p:spPr>
          <a:xfrm>
            <a:off x="732425" y="1779250"/>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Blazor компонент</a:t>
            </a:r>
            <a:endParaRPr>
              <a:latin typeface="Open Sans"/>
              <a:ea typeface="Open Sans"/>
              <a:cs typeface="Open Sans"/>
              <a:sym typeface="Open Sans"/>
            </a:endParaRPr>
          </a:p>
        </p:txBody>
      </p:sp>
      <p:sp>
        <p:nvSpPr>
          <p:cNvPr id="117" name="Google Shape;117;p18"/>
          <p:cNvSpPr/>
          <p:nvPr/>
        </p:nvSpPr>
        <p:spPr>
          <a:xfrm>
            <a:off x="732425" y="2340150"/>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FluentValidation</a:t>
            </a:r>
            <a:endParaRPr>
              <a:latin typeface="Open Sans"/>
              <a:ea typeface="Open Sans"/>
              <a:cs typeface="Open Sans"/>
              <a:sym typeface="Open Sans"/>
            </a:endParaRPr>
          </a:p>
        </p:txBody>
      </p:sp>
      <p:sp>
        <p:nvSpPr>
          <p:cNvPr id="118" name="Google Shape;118;p18"/>
          <p:cNvSpPr/>
          <p:nvPr/>
        </p:nvSpPr>
        <p:spPr>
          <a:xfrm>
            <a:off x="732425" y="2901050"/>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Клієнтська логіка</a:t>
            </a:r>
            <a:endParaRPr>
              <a:latin typeface="Open Sans"/>
              <a:ea typeface="Open Sans"/>
              <a:cs typeface="Open Sans"/>
              <a:sym typeface="Open Sans"/>
            </a:endParaRPr>
          </a:p>
        </p:txBody>
      </p:sp>
      <p:sp>
        <p:nvSpPr>
          <p:cNvPr id="119" name="Google Shape;119;p18"/>
          <p:cNvSpPr/>
          <p:nvPr/>
        </p:nvSpPr>
        <p:spPr>
          <a:xfrm>
            <a:off x="732425" y="3399050"/>
            <a:ext cx="2217000" cy="5127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Конструювання HTTP реквеста</a:t>
            </a:r>
            <a:endParaRPr>
              <a:latin typeface="Open Sans"/>
              <a:ea typeface="Open Sans"/>
              <a:cs typeface="Open Sans"/>
              <a:sym typeface="Open Sans"/>
            </a:endParaRPr>
          </a:p>
        </p:txBody>
      </p:sp>
      <p:sp>
        <p:nvSpPr>
          <p:cNvPr id="120" name="Google Shape;120;p18"/>
          <p:cNvSpPr/>
          <p:nvPr/>
        </p:nvSpPr>
        <p:spPr>
          <a:xfrm>
            <a:off x="4231325" y="1222225"/>
            <a:ext cx="3144000" cy="34980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1" name="Google Shape;121;p18"/>
          <p:cNvSpPr/>
          <p:nvPr/>
        </p:nvSpPr>
        <p:spPr>
          <a:xfrm>
            <a:off x="4694825" y="1281250"/>
            <a:ext cx="2217000" cy="307800"/>
          </a:xfrm>
          <a:prstGeom prst="roundRect">
            <a:avLst>
              <a:gd name="adj" fmla="val 16667"/>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Сервер</a:t>
            </a:r>
            <a:endParaRPr>
              <a:latin typeface="Open Sans"/>
              <a:ea typeface="Open Sans"/>
              <a:cs typeface="Open Sans"/>
              <a:sym typeface="Open Sans"/>
            </a:endParaRPr>
          </a:p>
        </p:txBody>
      </p:sp>
      <p:sp>
        <p:nvSpPr>
          <p:cNvPr id="122" name="Google Shape;122;p18"/>
          <p:cNvSpPr/>
          <p:nvPr/>
        </p:nvSpPr>
        <p:spPr>
          <a:xfrm>
            <a:off x="4711925" y="1779250"/>
            <a:ext cx="2217000" cy="4461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Приймання HTTP реквеста</a:t>
            </a:r>
            <a:endParaRPr>
              <a:latin typeface="Open Sans"/>
              <a:ea typeface="Open Sans"/>
              <a:cs typeface="Open Sans"/>
              <a:sym typeface="Open Sans"/>
            </a:endParaRPr>
          </a:p>
        </p:txBody>
      </p:sp>
      <p:sp>
        <p:nvSpPr>
          <p:cNvPr id="123" name="Google Shape;123;p18"/>
          <p:cNvSpPr/>
          <p:nvPr/>
        </p:nvSpPr>
        <p:spPr>
          <a:xfrm>
            <a:off x="4391625" y="2415550"/>
            <a:ext cx="2874000" cy="15714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4" name="Google Shape;124;p18"/>
          <p:cNvSpPr/>
          <p:nvPr/>
        </p:nvSpPr>
        <p:spPr>
          <a:xfrm>
            <a:off x="4741175" y="2521025"/>
            <a:ext cx="2124300" cy="412500"/>
          </a:xfrm>
          <a:prstGeom prst="roundRect">
            <a:avLst>
              <a:gd name="adj" fmla="val 16667"/>
            </a:avLst>
          </a:prstGeom>
          <a:solidFill>
            <a:srgbClr val="D9D9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Pipeline виклику логіки через MediatR</a:t>
            </a:r>
            <a:endParaRPr>
              <a:latin typeface="Open Sans"/>
              <a:ea typeface="Open Sans"/>
              <a:cs typeface="Open Sans"/>
              <a:sym typeface="Open Sans"/>
            </a:endParaRPr>
          </a:p>
        </p:txBody>
      </p:sp>
      <p:sp>
        <p:nvSpPr>
          <p:cNvPr id="125" name="Google Shape;125;p18"/>
          <p:cNvSpPr/>
          <p:nvPr/>
        </p:nvSpPr>
        <p:spPr>
          <a:xfrm>
            <a:off x="4720125" y="3056450"/>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FluentValidation</a:t>
            </a:r>
            <a:endParaRPr>
              <a:latin typeface="Open Sans"/>
              <a:ea typeface="Open Sans"/>
              <a:cs typeface="Open Sans"/>
              <a:sym typeface="Open Sans"/>
            </a:endParaRPr>
          </a:p>
        </p:txBody>
      </p:sp>
      <p:sp>
        <p:nvSpPr>
          <p:cNvPr id="126" name="Google Shape;126;p18"/>
          <p:cNvSpPr/>
          <p:nvPr/>
        </p:nvSpPr>
        <p:spPr>
          <a:xfrm>
            <a:off x="4720100" y="3568075"/>
            <a:ext cx="2217000" cy="3078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Опрацювання логіки</a:t>
            </a:r>
            <a:endParaRPr>
              <a:latin typeface="Open Sans"/>
              <a:ea typeface="Open Sans"/>
              <a:cs typeface="Open Sans"/>
              <a:sym typeface="Open Sans"/>
            </a:endParaRPr>
          </a:p>
        </p:txBody>
      </p:sp>
      <p:sp>
        <p:nvSpPr>
          <p:cNvPr id="127" name="Google Shape;127;p18"/>
          <p:cNvSpPr/>
          <p:nvPr/>
        </p:nvSpPr>
        <p:spPr>
          <a:xfrm>
            <a:off x="4720125" y="4155925"/>
            <a:ext cx="2217000" cy="5127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a:solidFill>
                  <a:schemeClr val="dk1"/>
                </a:solidFill>
                <a:latin typeface="Open Sans"/>
                <a:ea typeface="Open Sans"/>
                <a:cs typeface="Open Sans"/>
                <a:sym typeface="Open Sans"/>
              </a:rPr>
              <a:t>Конструювання відповіді</a:t>
            </a:r>
            <a:endParaRPr>
              <a:latin typeface="Open Sans"/>
              <a:ea typeface="Open Sans"/>
              <a:cs typeface="Open Sans"/>
              <a:sym typeface="Open Sans"/>
            </a:endParaRPr>
          </a:p>
        </p:txBody>
      </p:sp>
      <p:sp>
        <p:nvSpPr>
          <p:cNvPr id="128" name="Google Shape;128;p18"/>
          <p:cNvSpPr/>
          <p:nvPr/>
        </p:nvSpPr>
        <p:spPr>
          <a:xfrm>
            <a:off x="7780150" y="2672050"/>
            <a:ext cx="1188600" cy="1230900"/>
          </a:xfrm>
          <a:prstGeom prst="roundRect">
            <a:avLst>
              <a:gd name="adj" fmla="val 16667"/>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pic>
        <p:nvPicPr>
          <p:cNvPr id="129" name="Google Shape;129;p18"/>
          <p:cNvPicPr preferRelativeResize="0"/>
          <p:nvPr/>
        </p:nvPicPr>
        <p:blipFill>
          <a:blip r:embed="rId4">
            <a:alphaModFix/>
          </a:blip>
          <a:stretch>
            <a:fillRect/>
          </a:stretch>
        </p:blipFill>
        <p:spPr>
          <a:xfrm>
            <a:off x="7927275" y="2820225"/>
            <a:ext cx="862250" cy="862250"/>
          </a:xfrm>
          <a:prstGeom prst="rect">
            <a:avLst/>
          </a:prstGeom>
          <a:noFill/>
          <a:ln>
            <a:noFill/>
          </a:ln>
        </p:spPr>
      </p:pic>
      <p:cxnSp>
        <p:nvCxnSpPr>
          <p:cNvPr id="130" name="Google Shape;130;p18"/>
          <p:cNvCxnSpPr>
            <a:stCxn id="116" idx="2"/>
            <a:endCxn id="117" idx="0"/>
          </p:cNvCxnSpPr>
          <p:nvPr/>
        </p:nvCxnSpPr>
        <p:spPr>
          <a:xfrm>
            <a:off x="1840925" y="2087050"/>
            <a:ext cx="0" cy="253200"/>
          </a:xfrm>
          <a:prstGeom prst="straightConnector1">
            <a:avLst/>
          </a:prstGeom>
          <a:noFill/>
          <a:ln w="19050" cap="flat" cmpd="sng">
            <a:solidFill>
              <a:srgbClr val="CC4125"/>
            </a:solidFill>
            <a:prstDash val="solid"/>
            <a:round/>
            <a:headEnd type="none" w="med" len="med"/>
            <a:tailEnd type="triangle" w="med" len="med"/>
          </a:ln>
        </p:spPr>
      </p:cxnSp>
      <p:cxnSp>
        <p:nvCxnSpPr>
          <p:cNvPr id="131" name="Google Shape;131;p18"/>
          <p:cNvCxnSpPr>
            <a:stCxn id="117" idx="2"/>
            <a:endCxn id="118" idx="0"/>
          </p:cNvCxnSpPr>
          <p:nvPr/>
        </p:nvCxnSpPr>
        <p:spPr>
          <a:xfrm>
            <a:off x="1840925" y="2647950"/>
            <a:ext cx="0" cy="253200"/>
          </a:xfrm>
          <a:prstGeom prst="straightConnector1">
            <a:avLst/>
          </a:prstGeom>
          <a:noFill/>
          <a:ln w="19050" cap="flat" cmpd="sng">
            <a:solidFill>
              <a:srgbClr val="CC4125"/>
            </a:solidFill>
            <a:prstDash val="solid"/>
            <a:round/>
            <a:headEnd type="none" w="med" len="med"/>
            <a:tailEnd type="triangle" w="med" len="med"/>
          </a:ln>
        </p:spPr>
      </p:cxnSp>
      <p:cxnSp>
        <p:nvCxnSpPr>
          <p:cNvPr id="132" name="Google Shape;132;p18"/>
          <p:cNvCxnSpPr>
            <a:stCxn id="118" idx="2"/>
            <a:endCxn id="119" idx="0"/>
          </p:cNvCxnSpPr>
          <p:nvPr/>
        </p:nvCxnSpPr>
        <p:spPr>
          <a:xfrm>
            <a:off x="1840925" y="3208850"/>
            <a:ext cx="0" cy="190200"/>
          </a:xfrm>
          <a:prstGeom prst="straightConnector1">
            <a:avLst/>
          </a:prstGeom>
          <a:noFill/>
          <a:ln w="19050" cap="flat" cmpd="sng">
            <a:solidFill>
              <a:srgbClr val="CC4125"/>
            </a:solidFill>
            <a:prstDash val="solid"/>
            <a:round/>
            <a:headEnd type="none" w="med" len="med"/>
            <a:tailEnd type="triangle" w="med" len="med"/>
          </a:ln>
        </p:spPr>
      </p:cxnSp>
      <p:cxnSp>
        <p:nvCxnSpPr>
          <p:cNvPr id="133" name="Google Shape;133;p18"/>
          <p:cNvCxnSpPr/>
          <p:nvPr/>
        </p:nvCxnSpPr>
        <p:spPr>
          <a:xfrm>
            <a:off x="3412925" y="2087050"/>
            <a:ext cx="835500" cy="0"/>
          </a:xfrm>
          <a:prstGeom prst="straightConnector1">
            <a:avLst/>
          </a:prstGeom>
          <a:noFill/>
          <a:ln w="19050" cap="flat" cmpd="sng">
            <a:solidFill>
              <a:srgbClr val="CC4125"/>
            </a:solidFill>
            <a:prstDash val="solid"/>
            <a:round/>
            <a:headEnd type="triangle" w="med" len="med"/>
            <a:tailEnd type="triangle" w="med" len="med"/>
          </a:ln>
        </p:spPr>
      </p:cxnSp>
      <p:cxnSp>
        <p:nvCxnSpPr>
          <p:cNvPr id="134" name="Google Shape;134;p18"/>
          <p:cNvCxnSpPr>
            <a:stCxn id="122" idx="2"/>
          </p:cNvCxnSpPr>
          <p:nvPr/>
        </p:nvCxnSpPr>
        <p:spPr>
          <a:xfrm>
            <a:off x="5820425" y="2225350"/>
            <a:ext cx="3900" cy="192000"/>
          </a:xfrm>
          <a:prstGeom prst="straightConnector1">
            <a:avLst/>
          </a:prstGeom>
          <a:noFill/>
          <a:ln w="19050" cap="flat" cmpd="sng">
            <a:solidFill>
              <a:srgbClr val="CC4125"/>
            </a:solidFill>
            <a:prstDash val="solid"/>
            <a:round/>
            <a:headEnd type="none" w="med" len="med"/>
            <a:tailEnd type="triangle" w="med" len="med"/>
          </a:ln>
        </p:spPr>
      </p:cxnSp>
      <p:cxnSp>
        <p:nvCxnSpPr>
          <p:cNvPr id="135" name="Google Shape;135;p18"/>
          <p:cNvCxnSpPr>
            <a:stCxn id="126" idx="3"/>
          </p:cNvCxnSpPr>
          <p:nvPr/>
        </p:nvCxnSpPr>
        <p:spPr>
          <a:xfrm>
            <a:off x="6937100" y="3721975"/>
            <a:ext cx="834600" cy="8400"/>
          </a:xfrm>
          <a:prstGeom prst="straightConnector1">
            <a:avLst/>
          </a:prstGeom>
          <a:noFill/>
          <a:ln w="19050" cap="flat" cmpd="sng">
            <a:solidFill>
              <a:srgbClr val="CC4125"/>
            </a:solidFill>
            <a:prstDash val="solid"/>
            <a:round/>
            <a:headEnd type="triangle" w="med" len="med"/>
            <a:tailEnd type="triangle" w="med" len="med"/>
          </a:ln>
        </p:spPr>
      </p:cxnSp>
      <p:cxnSp>
        <p:nvCxnSpPr>
          <p:cNvPr id="136" name="Google Shape;136;p18"/>
          <p:cNvCxnSpPr>
            <a:stCxn id="125" idx="2"/>
            <a:endCxn id="126" idx="0"/>
          </p:cNvCxnSpPr>
          <p:nvPr/>
        </p:nvCxnSpPr>
        <p:spPr>
          <a:xfrm>
            <a:off x="5828625" y="3364250"/>
            <a:ext cx="0" cy="203700"/>
          </a:xfrm>
          <a:prstGeom prst="straightConnector1">
            <a:avLst/>
          </a:prstGeom>
          <a:noFill/>
          <a:ln w="19050" cap="flat" cmpd="sng">
            <a:solidFill>
              <a:srgbClr val="CC4125"/>
            </a:solidFill>
            <a:prstDash val="solid"/>
            <a:round/>
            <a:headEnd type="none" w="med" len="med"/>
            <a:tailEnd type="triangle" w="med" len="med"/>
          </a:ln>
        </p:spPr>
      </p:cxnSp>
      <p:cxnSp>
        <p:nvCxnSpPr>
          <p:cNvPr id="137" name="Google Shape;137;p18"/>
          <p:cNvCxnSpPr>
            <a:stCxn id="123" idx="2"/>
            <a:endCxn id="127" idx="0"/>
          </p:cNvCxnSpPr>
          <p:nvPr/>
        </p:nvCxnSpPr>
        <p:spPr>
          <a:xfrm>
            <a:off x="5828625" y="3986950"/>
            <a:ext cx="0" cy="168900"/>
          </a:xfrm>
          <a:prstGeom prst="straightConnector1">
            <a:avLst/>
          </a:prstGeom>
          <a:noFill/>
          <a:ln w="19050" cap="flat" cmpd="sng">
            <a:solidFill>
              <a:srgbClr val="CC4125"/>
            </a:solidFill>
            <a:prstDash val="solid"/>
            <a:round/>
            <a:headEnd type="none" w="med" len="med"/>
            <a:tailEnd type="triangle" w="med" len="med"/>
          </a:ln>
        </p:spPr>
      </p:cxnSp>
      <p:sp>
        <p:nvSpPr>
          <p:cNvPr id="138" name="Google Shape;138;p18"/>
          <p:cNvSpPr/>
          <p:nvPr/>
        </p:nvSpPr>
        <p:spPr>
          <a:xfrm>
            <a:off x="3122825" y="3553550"/>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39" name="Google Shape;139;p18"/>
          <p:cNvCxnSpPr>
            <a:stCxn id="119" idx="3"/>
            <a:endCxn id="138" idx="2"/>
          </p:cNvCxnSpPr>
          <p:nvPr/>
        </p:nvCxnSpPr>
        <p:spPr>
          <a:xfrm>
            <a:off x="2949425" y="3655400"/>
            <a:ext cx="173400" cy="0"/>
          </a:xfrm>
          <a:prstGeom prst="straightConnector1">
            <a:avLst/>
          </a:prstGeom>
          <a:noFill/>
          <a:ln w="19050" cap="flat" cmpd="sng">
            <a:solidFill>
              <a:srgbClr val="CC4125"/>
            </a:solidFill>
            <a:prstDash val="solid"/>
            <a:round/>
            <a:headEnd type="none" w="med" len="med"/>
            <a:tailEnd type="triangle" w="med" len="med"/>
          </a:ln>
        </p:spPr>
      </p:cxnSp>
      <p:sp>
        <p:nvSpPr>
          <p:cNvPr id="140" name="Google Shape;140;p18"/>
          <p:cNvSpPr/>
          <p:nvPr/>
        </p:nvSpPr>
        <p:spPr>
          <a:xfrm>
            <a:off x="4337900" y="1900450"/>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1" name="Google Shape;141;p18"/>
          <p:cNvSpPr/>
          <p:nvPr/>
        </p:nvSpPr>
        <p:spPr>
          <a:xfrm>
            <a:off x="4337900" y="4310425"/>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42" name="Google Shape;142;p18"/>
          <p:cNvCxnSpPr>
            <a:stCxn id="140" idx="6"/>
            <a:endCxn id="122" idx="1"/>
          </p:cNvCxnSpPr>
          <p:nvPr/>
        </p:nvCxnSpPr>
        <p:spPr>
          <a:xfrm>
            <a:off x="4541600" y="2002300"/>
            <a:ext cx="170400" cy="0"/>
          </a:xfrm>
          <a:prstGeom prst="straightConnector1">
            <a:avLst/>
          </a:prstGeom>
          <a:noFill/>
          <a:ln w="19050" cap="flat" cmpd="sng">
            <a:solidFill>
              <a:srgbClr val="CC4125"/>
            </a:solidFill>
            <a:prstDash val="solid"/>
            <a:round/>
            <a:headEnd type="none" w="med" len="med"/>
            <a:tailEnd type="triangle" w="med" len="med"/>
          </a:ln>
        </p:spPr>
      </p:cxnSp>
      <p:cxnSp>
        <p:nvCxnSpPr>
          <p:cNvPr id="143" name="Google Shape;143;p18"/>
          <p:cNvCxnSpPr>
            <a:stCxn id="127" idx="1"/>
            <a:endCxn id="141" idx="6"/>
          </p:cNvCxnSpPr>
          <p:nvPr/>
        </p:nvCxnSpPr>
        <p:spPr>
          <a:xfrm rot="10800000">
            <a:off x="4541625" y="4412275"/>
            <a:ext cx="178500" cy="0"/>
          </a:xfrm>
          <a:prstGeom prst="straightConnector1">
            <a:avLst/>
          </a:prstGeom>
          <a:noFill/>
          <a:ln w="19050" cap="flat" cmpd="sng">
            <a:solidFill>
              <a:srgbClr val="CC4125"/>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311700" y="312400"/>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uk" sz="3200"/>
              <a:t>Опис програмного забезпечення, що було використано у дослідженні</a:t>
            </a:r>
            <a:endParaRPr sz="3200"/>
          </a:p>
        </p:txBody>
      </p:sp>
      <p:sp>
        <p:nvSpPr>
          <p:cNvPr id="149" name="Google Shape;149;p19"/>
          <p:cNvSpPr txBox="1">
            <a:spLocks noGrp="1"/>
          </p:cNvSpPr>
          <p:nvPr>
            <p:ph type="body" idx="1"/>
          </p:nvPr>
        </p:nvSpPr>
        <p:spPr>
          <a:xfrm>
            <a:off x="316487" y="1259066"/>
            <a:ext cx="8520600" cy="3354000"/>
          </a:xfrm>
          <a:prstGeom prst="rect">
            <a:avLst/>
          </a:prstGeom>
          <a:noFill/>
          <a:ln>
            <a:noFill/>
          </a:ln>
        </p:spPr>
        <p:txBody>
          <a:bodyPr spcFirstLastPara="1" wrap="square" lIns="91425" tIns="91425" rIns="91425" bIns="91425" anchor="t" anchorCtr="0">
            <a:normAutofit fontScale="77500" lnSpcReduction="20000"/>
          </a:bodyPr>
          <a:lstStyle/>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C#</a:t>
            </a:r>
            <a:r>
              <a:rPr lang="uk" dirty="0">
                <a:solidFill>
                  <a:srgbClr val="0D0D0D"/>
                </a:solidFill>
                <a:highlight>
                  <a:srgbClr val="FFFFFF"/>
                </a:highlight>
              </a:rPr>
              <a:t> - Використана як основна мова розробки: забезпечує типізацію, зручну інтеграцію з .NET та високу продуктивність.</a:t>
            </a:r>
            <a:endParaRPr dirty="0">
              <a:solidFill>
                <a:srgbClr val="0D0D0D"/>
              </a:solidFill>
              <a:highlight>
                <a:srgbClr val="FFFFFF"/>
              </a:highlight>
            </a:endParaRPr>
          </a:p>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ASP.NET Core Web API</a:t>
            </a:r>
            <a:r>
              <a:rPr lang="uk" dirty="0">
                <a:solidFill>
                  <a:srgbClr val="0D0D0D"/>
                </a:solidFill>
                <a:highlight>
                  <a:srgbClr val="FFFFFF"/>
                </a:highlight>
              </a:rPr>
              <a:t> - Забезпечує створення RESTful API, масштабування та добре інтегрується з клієнтськими застосунками.</a:t>
            </a:r>
            <a:endParaRPr dirty="0">
              <a:solidFill>
                <a:srgbClr val="0D0D0D"/>
              </a:solidFill>
              <a:highlight>
                <a:srgbClr val="FFFFFF"/>
              </a:highlight>
            </a:endParaRPr>
          </a:p>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Entity Framework Core</a:t>
            </a:r>
            <a:r>
              <a:rPr lang="uk" dirty="0">
                <a:solidFill>
                  <a:srgbClr val="0D0D0D"/>
                </a:solidFill>
                <a:highlight>
                  <a:srgbClr val="FFFFFF"/>
                </a:highlight>
              </a:rPr>
              <a:t> - ORM для зручної роботи з реляційними базами (PostgreSQL). Дозволяє описувати схему даних у вигляді C# класів. Підтримує міграції та LINQ-запити.</a:t>
            </a:r>
            <a:endParaRPr dirty="0">
              <a:solidFill>
                <a:srgbClr val="0D0D0D"/>
              </a:solidFill>
              <a:highlight>
                <a:srgbClr val="FFFFFF"/>
              </a:highlight>
            </a:endParaRPr>
          </a:p>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Blazor WebAssembly </a:t>
            </a:r>
            <a:r>
              <a:rPr lang="uk" dirty="0">
                <a:solidFill>
                  <a:srgbClr val="0D0D0D"/>
                </a:solidFill>
                <a:highlight>
                  <a:srgbClr val="FFFFFF"/>
                </a:highlight>
              </a:rPr>
              <a:t>- Дозволяє створювати інтерфейс, який виконується безпосередньо в браузері користувача. Дає змогу розробляти UI на C# без використання JavaScript. </a:t>
            </a:r>
            <a:endParaRPr dirty="0">
              <a:solidFill>
                <a:srgbClr val="0D0D0D"/>
              </a:solidFill>
              <a:highlight>
                <a:srgbClr val="FFFFFF"/>
              </a:highlight>
            </a:endParaRPr>
          </a:p>
          <a:p>
            <a:pPr marL="0" lvl="0" indent="0" algn="l" rtl="0">
              <a:spcBef>
                <a:spcPts val="1500"/>
              </a:spcBef>
              <a:spcAft>
                <a:spcPts val="0"/>
              </a:spcAft>
              <a:buClr>
                <a:schemeClr val="dk1"/>
              </a:buClr>
              <a:buSzPct val="61111"/>
              <a:buFont typeface="Arial"/>
              <a:buNone/>
            </a:pPr>
            <a:r>
              <a:rPr lang="uk" b="1" dirty="0">
                <a:solidFill>
                  <a:srgbClr val="0D0D0D"/>
                </a:solidFill>
                <a:highlight>
                  <a:srgbClr val="FFFFFF"/>
                </a:highlight>
              </a:rPr>
              <a:t>MediatR (CQRS)</a:t>
            </a:r>
            <a:r>
              <a:rPr lang="uk" dirty="0">
                <a:solidFill>
                  <a:srgbClr val="0D0D0D"/>
                </a:solidFill>
                <a:highlight>
                  <a:srgbClr val="FFFFFF"/>
                </a:highlight>
              </a:rPr>
              <a:t> - Дозволяє чітко розділити команди і запити, організовувати бізнес-логіку у вигляді handler-ів. Сприяє підтримуваності коду та зручності тестування.</a:t>
            </a:r>
            <a:endParaRPr dirty="0">
              <a:solidFill>
                <a:srgbClr val="0D0D0D"/>
              </a:solidFill>
              <a:highlight>
                <a:srgbClr val="FFFFFF"/>
              </a:highlight>
            </a:endParaRPr>
          </a:p>
          <a:p>
            <a:pPr marL="0" lvl="0" indent="0" algn="l" rtl="0">
              <a:lnSpc>
                <a:spcPct val="115000"/>
              </a:lnSpc>
              <a:spcBef>
                <a:spcPts val="1500"/>
              </a:spcBef>
              <a:spcAft>
                <a:spcPts val="1200"/>
              </a:spcAft>
              <a:buSzPct val="100000"/>
              <a:buNone/>
            </a:pPr>
            <a:endParaRPr dirty="0">
              <a:solidFill>
                <a:srgbClr val="0D0D0D"/>
              </a:solidFill>
              <a:highlight>
                <a:srgbClr val="FFFFFF"/>
              </a:highlight>
            </a:endParaRPr>
          </a:p>
        </p:txBody>
      </p:sp>
      <p:pic>
        <p:nvPicPr>
          <p:cNvPr id="150" name="Google Shape;150;p19"/>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151" name="Google Shape;151;p19"/>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311700" y="-92038"/>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uk" sz="3200" dirty="0"/>
              <a:t>Дизайн системи</a:t>
            </a:r>
            <a:endParaRPr sz="3200" dirty="0"/>
          </a:p>
        </p:txBody>
      </p:sp>
      <p:pic>
        <p:nvPicPr>
          <p:cNvPr id="157" name="Google Shape;157;p20"/>
          <p:cNvPicPr preferRelativeResize="0"/>
          <p:nvPr/>
        </p:nvPicPr>
        <p:blipFill rotWithShape="1">
          <a:blip r:embed="rId3">
            <a:alphaModFix/>
          </a:blip>
          <a:srcRect/>
          <a:stretch/>
        </p:blipFill>
        <p:spPr>
          <a:xfrm>
            <a:off x="268925" y="4359500"/>
            <a:ext cx="862250" cy="581750"/>
          </a:xfrm>
          <a:prstGeom prst="rect">
            <a:avLst/>
          </a:prstGeom>
          <a:noFill/>
          <a:ln>
            <a:noFill/>
          </a:ln>
        </p:spPr>
      </p:pic>
      <p:sp>
        <p:nvSpPr>
          <p:cNvPr id="158" name="Google Shape;158;p20"/>
          <p:cNvSpPr txBox="1"/>
          <p:nvPr/>
        </p:nvSpPr>
        <p:spPr>
          <a:xfrm>
            <a:off x="8778240" y="4606349"/>
            <a:ext cx="28405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
        <p:nvSpPr>
          <p:cNvPr id="159" name="Google Shape;159;p20"/>
          <p:cNvSpPr/>
          <p:nvPr/>
        </p:nvSpPr>
        <p:spPr>
          <a:xfrm>
            <a:off x="2121500" y="878400"/>
            <a:ext cx="934800" cy="155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sz="800" dirty="0">
                <a:latin typeface="Open Sans"/>
                <a:ea typeface="Open Sans"/>
                <a:cs typeface="Open Sans"/>
                <a:sym typeface="Open Sans"/>
              </a:rPr>
              <a:t>API Controller</a:t>
            </a:r>
            <a:endParaRPr sz="800" dirty="0">
              <a:latin typeface="Open Sans"/>
              <a:ea typeface="Open Sans"/>
              <a:cs typeface="Open Sans"/>
              <a:sym typeface="Open Sans"/>
            </a:endParaRPr>
          </a:p>
        </p:txBody>
      </p:sp>
      <p:sp>
        <p:nvSpPr>
          <p:cNvPr id="160" name="Google Shape;160;p20"/>
          <p:cNvSpPr/>
          <p:nvPr/>
        </p:nvSpPr>
        <p:spPr>
          <a:xfrm>
            <a:off x="1745450" y="2803250"/>
            <a:ext cx="1703100" cy="346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sz="800">
                <a:latin typeface="Open Sans"/>
                <a:ea typeface="Open Sans"/>
                <a:cs typeface="Open Sans"/>
                <a:sym typeface="Open Sans"/>
              </a:rPr>
              <a:t>IMediator</a:t>
            </a:r>
            <a:endParaRPr sz="800">
              <a:latin typeface="Open Sans"/>
              <a:ea typeface="Open Sans"/>
              <a:cs typeface="Open Sans"/>
              <a:sym typeface="Open Sans"/>
            </a:endParaRPr>
          </a:p>
        </p:txBody>
      </p:sp>
      <p:sp>
        <p:nvSpPr>
          <p:cNvPr id="161" name="Google Shape;161;p20"/>
          <p:cNvSpPr/>
          <p:nvPr/>
        </p:nvSpPr>
        <p:spPr>
          <a:xfrm>
            <a:off x="127950" y="2733650"/>
            <a:ext cx="1003200" cy="486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sz="700">
                <a:latin typeface="Open Sans"/>
                <a:ea typeface="Open Sans"/>
                <a:cs typeface="Open Sans"/>
                <a:sym typeface="Open Sans"/>
              </a:rPr>
              <a:t>Dependency Injection</a:t>
            </a:r>
            <a:endParaRPr sz="700">
              <a:latin typeface="Open Sans"/>
              <a:ea typeface="Open Sans"/>
              <a:cs typeface="Open Sans"/>
              <a:sym typeface="Open Sans"/>
            </a:endParaRPr>
          </a:p>
        </p:txBody>
      </p:sp>
      <p:sp>
        <p:nvSpPr>
          <p:cNvPr id="162" name="Google Shape;162;p20"/>
          <p:cNvSpPr/>
          <p:nvPr/>
        </p:nvSpPr>
        <p:spPr>
          <a:xfrm>
            <a:off x="1170101" y="2861450"/>
            <a:ext cx="536400" cy="230400"/>
          </a:xfrm>
          <a:prstGeom prst="rightArrow">
            <a:avLst>
              <a:gd name="adj1" fmla="val 50000"/>
              <a:gd name="adj2" fmla="val 50000"/>
            </a:avLst>
          </a:prstGeom>
          <a:solidFill>
            <a:srgbClr val="00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500">
              <a:latin typeface="Open Sans"/>
              <a:ea typeface="Open Sans"/>
              <a:cs typeface="Open Sans"/>
              <a:sym typeface="Open Sans"/>
            </a:endParaRPr>
          </a:p>
        </p:txBody>
      </p:sp>
      <p:sp>
        <p:nvSpPr>
          <p:cNvPr id="163" name="Google Shape;163;p20"/>
          <p:cNvSpPr txBox="1"/>
          <p:nvPr/>
        </p:nvSpPr>
        <p:spPr>
          <a:xfrm>
            <a:off x="3609524" y="1207475"/>
            <a:ext cx="2017025"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uk" sz="800">
                <a:solidFill>
                  <a:schemeClr val="dk1"/>
                </a:solidFill>
                <a:latin typeface="Open Sans"/>
                <a:ea typeface="Open Sans"/>
                <a:cs typeface="Open Sans"/>
                <a:sym typeface="Open Sans"/>
              </a:rPr>
              <a:t>IRequest&lt;ServiceResponse&lt;TResult&gt;&gt;</a:t>
            </a:r>
            <a:endParaRPr sz="800">
              <a:solidFill>
                <a:schemeClr val="dk1"/>
              </a:solidFill>
              <a:latin typeface="Open Sans"/>
              <a:ea typeface="Open Sans"/>
              <a:cs typeface="Open Sans"/>
              <a:sym typeface="Open Sans"/>
            </a:endParaRPr>
          </a:p>
        </p:txBody>
      </p:sp>
      <p:sp>
        <p:nvSpPr>
          <p:cNvPr id="165" name="Google Shape;165;p20"/>
          <p:cNvSpPr/>
          <p:nvPr/>
        </p:nvSpPr>
        <p:spPr>
          <a:xfrm>
            <a:off x="4119050" y="3779000"/>
            <a:ext cx="1507500" cy="3078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uk" sz="800">
                <a:latin typeface="Open Sans"/>
                <a:ea typeface="Open Sans"/>
                <a:cs typeface="Open Sans"/>
                <a:sym typeface="Open Sans"/>
              </a:rPr>
              <a:t>ServiceResponseBuilder</a:t>
            </a:r>
            <a:endParaRPr sz="800">
              <a:latin typeface="Open Sans"/>
              <a:ea typeface="Open Sans"/>
              <a:cs typeface="Open Sans"/>
              <a:sym typeface="Open Sans"/>
            </a:endParaRPr>
          </a:p>
        </p:txBody>
      </p:sp>
      <p:grpSp>
        <p:nvGrpSpPr>
          <p:cNvPr id="166" name="Google Shape;166;p20"/>
          <p:cNvGrpSpPr/>
          <p:nvPr/>
        </p:nvGrpSpPr>
        <p:grpSpPr>
          <a:xfrm>
            <a:off x="4119050" y="1952600"/>
            <a:ext cx="1507500" cy="963600"/>
            <a:chOff x="1851425" y="2074450"/>
            <a:chExt cx="1507500" cy="963600"/>
          </a:xfrm>
        </p:grpSpPr>
        <p:sp>
          <p:nvSpPr>
            <p:cNvPr id="167" name="Google Shape;167;p20"/>
            <p:cNvSpPr/>
            <p:nvPr/>
          </p:nvSpPr>
          <p:spPr>
            <a:xfrm>
              <a:off x="1851425" y="2074450"/>
              <a:ext cx="1507500" cy="963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uk" sz="800">
                  <a:latin typeface="Open Sans"/>
                  <a:ea typeface="Open Sans"/>
                  <a:cs typeface="Open Sans"/>
                  <a:sym typeface="Open Sans"/>
                </a:rPr>
                <a:t>IPipelineBehavior</a:t>
              </a:r>
              <a:endParaRPr sz="800">
                <a:latin typeface="Open Sans"/>
                <a:ea typeface="Open Sans"/>
                <a:cs typeface="Open Sans"/>
                <a:sym typeface="Open Sans"/>
              </a:endParaRPr>
            </a:p>
          </p:txBody>
        </p:sp>
        <p:sp>
          <p:nvSpPr>
            <p:cNvPr id="168" name="Google Shape;168;p20"/>
            <p:cNvSpPr/>
            <p:nvPr/>
          </p:nvSpPr>
          <p:spPr>
            <a:xfrm>
              <a:off x="2019725" y="2346400"/>
              <a:ext cx="1261500" cy="5616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uk" sz="800">
                  <a:latin typeface="Open Sans"/>
                  <a:ea typeface="Open Sans"/>
                  <a:cs typeface="Open Sans"/>
                  <a:sym typeface="Open Sans"/>
                </a:rPr>
                <a:t>IValidationService</a:t>
              </a:r>
              <a:endParaRPr sz="800">
                <a:latin typeface="Open Sans"/>
                <a:ea typeface="Open Sans"/>
                <a:cs typeface="Open Sans"/>
                <a:sym typeface="Open Sans"/>
              </a:endParaRPr>
            </a:p>
          </p:txBody>
        </p:sp>
        <p:sp>
          <p:nvSpPr>
            <p:cNvPr id="169" name="Google Shape;169;p20"/>
            <p:cNvSpPr/>
            <p:nvPr/>
          </p:nvSpPr>
          <p:spPr>
            <a:xfrm>
              <a:off x="2256350" y="2600150"/>
              <a:ext cx="770400" cy="2304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uk" sz="800">
                  <a:solidFill>
                    <a:schemeClr val="dk1"/>
                  </a:solidFill>
                  <a:latin typeface="Open Sans"/>
                  <a:ea typeface="Open Sans"/>
                  <a:cs typeface="Open Sans"/>
                  <a:sym typeface="Open Sans"/>
                </a:rPr>
                <a:t>IValidator&lt;T&gt;</a:t>
              </a:r>
              <a:endParaRPr sz="800">
                <a:latin typeface="Open Sans"/>
                <a:ea typeface="Open Sans"/>
                <a:cs typeface="Open Sans"/>
                <a:sym typeface="Open Sans"/>
              </a:endParaRPr>
            </a:p>
          </p:txBody>
        </p:sp>
      </p:grpSp>
      <p:cxnSp>
        <p:nvCxnSpPr>
          <p:cNvPr id="170" name="Google Shape;170;p20"/>
          <p:cNvCxnSpPr>
            <a:stCxn id="160" idx="3"/>
            <a:endCxn id="167" idx="0"/>
          </p:cNvCxnSpPr>
          <p:nvPr/>
        </p:nvCxnSpPr>
        <p:spPr>
          <a:xfrm rot="10800000" flipH="1">
            <a:off x="3448550" y="1952450"/>
            <a:ext cx="1424400" cy="1024200"/>
          </a:xfrm>
          <a:prstGeom prst="bentConnector4">
            <a:avLst>
              <a:gd name="adj1" fmla="val 23536"/>
              <a:gd name="adj2" fmla="val 144361"/>
            </a:avLst>
          </a:prstGeom>
          <a:noFill/>
          <a:ln w="28575" cap="flat" cmpd="sng">
            <a:solidFill>
              <a:schemeClr val="dk2"/>
            </a:solidFill>
            <a:prstDash val="solid"/>
            <a:round/>
            <a:headEnd type="none" w="med" len="med"/>
            <a:tailEnd type="triangle" w="med" len="med"/>
          </a:ln>
        </p:spPr>
      </p:cxnSp>
      <p:cxnSp>
        <p:nvCxnSpPr>
          <p:cNvPr id="171" name="Google Shape;171;p20"/>
          <p:cNvCxnSpPr>
            <a:cxnSpLocks/>
            <a:stCxn id="167" idx="2"/>
            <a:endCxn id="164" idx="0"/>
          </p:cNvCxnSpPr>
          <p:nvPr/>
        </p:nvCxnSpPr>
        <p:spPr>
          <a:xfrm flipH="1">
            <a:off x="4871079" y="2916200"/>
            <a:ext cx="1721" cy="233850"/>
          </a:xfrm>
          <a:prstGeom prst="straightConnector1">
            <a:avLst/>
          </a:prstGeom>
          <a:noFill/>
          <a:ln w="28575" cap="flat" cmpd="sng">
            <a:solidFill>
              <a:schemeClr val="dk2"/>
            </a:solidFill>
            <a:prstDash val="solid"/>
            <a:round/>
            <a:headEnd type="none" w="med" len="med"/>
            <a:tailEnd type="triangle" w="med" len="med"/>
          </a:ln>
        </p:spPr>
      </p:cxnSp>
      <p:sp>
        <p:nvSpPr>
          <p:cNvPr id="172" name="Google Shape;172;p20"/>
          <p:cNvSpPr/>
          <p:nvPr/>
        </p:nvSpPr>
        <p:spPr>
          <a:xfrm>
            <a:off x="6176425" y="3230600"/>
            <a:ext cx="1507500" cy="234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uk" sz="800">
                <a:solidFill>
                  <a:schemeClr val="dk1"/>
                </a:solidFill>
                <a:latin typeface="Open Sans"/>
                <a:ea typeface="Open Sans"/>
                <a:cs typeface="Open Sans"/>
                <a:sym typeface="Open Sans"/>
              </a:rPr>
              <a:t>ApplicationDbContext</a:t>
            </a:r>
            <a:endParaRPr sz="800">
              <a:latin typeface="Open Sans"/>
              <a:ea typeface="Open Sans"/>
              <a:cs typeface="Open Sans"/>
              <a:sym typeface="Open Sans"/>
            </a:endParaRPr>
          </a:p>
        </p:txBody>
      </p:sp>
      <p:pic>
        <p:nvPicPr>
          <p:cNvPr id="173" name="Google Shape;173;p20"/>
          <p:cNvPicPr preferRelativeResize="0"/>
          <p:nvPr/>
        </p:nvPicPr>
        <p:blipFill>
          <a:blip r:embed="rId4">
            <a:alphaModFix/>
          </a:blip>
          <a:stretch>
            <a:fillRect/>
          </a:stretch>
        </p:blipFill>
        <p:spPr>
          <a:xfrm>
            <a:off x="8141250" y="2916475"/>
            <a:ext cx="862250" cy="862250"/>
          </a:xfrm>
          <a:prstGeom prst="rect">
            <a:avLst/>
          </a:prstGeom>
          <a:noFill/>
          <a:ln>
            <a:noFill/>
          </a:ln>
        </p:spPr>
      </p:pic>
      <p:cxnSp>
        <p:nvCxnSpPr>
          <p:cNvPr id="174" name="Google Shape;174;p20"/>
          <p:cNvCxnSpPr>
            <a:stCxn id="172" idx="3"/>
            <a:endCxn id="173" idx="1"/>
          </p:cNvCxnSpPr>
          <p:nvPr/>
        </p:nvCxnSpPr>
        <p:spPr>
          <a:xfrm>
            <a:off x="7683925" y="3347600"/>
            <a:ext cx="457200" cy="0"/>
          </a:xfrm>
          <a:prstGeom prst="straightConnector1">
            <a:avLst/>
          </a:prstGeom>
          <a:noFill/>
          <a:ln w="28575" cap="flat" cmpd="sng">
            <a:solidFill>
              <a:schemeClr val="dk2"/>
            </a:solidFill>
            <a:prstDash val="solid"/>
            <a:round/>
            <a:headEnd type="triangle" w="med" len="med"/>
            <a:tailEnd type="triangle" w="med" len="med"/>
          </a:ln>
        </p:spPr>
      </p:cxnSp>
      <p:sp>
        <p:nvSpPr>
          <p:cNvPr id="175" name="Google Shape;175;p20"/>
          <p:cNvSpPr/>
          <p:nvPr/>
        </p:nvSpPr>
        <p:spPr>
          <a:xfrm>
            <a:off x="2067650" y="1662650"/>
            <a:ext cx="1056300" cy="2340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uk" sz="800">
                <a:latin typeface="Open Sans"/>
                <a:ea typeface="Open Sans"/>
                <a:cs typeface="Open Sans"/>
                <a:sym typeface="Open Sans"/>
              </a:rPr>
              <a:t>Jwt Authorization</a:t>
            </a:r>
            <a:endParaRPr sz="800">
              <a:latin typeface="Open Sans"/>
              <a:ea typeface="Open Sans"/>
              <a:cs typeface="Open Sans"/>
              <a:sym typeface="Open Sans"/>
            </a:endParaRPr>
          </a:p>
        </p:txBody>
      </p:sp>
      <p:cxnSp>
        <p:nvCxnSpPr>
          <p:cNvPr id="176" name="Google Shape;176;p20"/>
          <p:cNvCxnSpPr>
            <a:stCxn id="159" idx="2"/>
            <a:endCxn id="175" idx="0"/>
          </p:cNvCxnSpPr>
          <p:nvPr/>
        </p:nvCxnSpPr>
        <p:spPr>
          <a:xfrm>
            <a:off x="2588900" y="1033800"/>
            <a:ext cx="6900" cy="628800"/>
          </a:xfrm>
          <a:prstGeom prst="straightConnector1">
            <a:avLst/>
          </a:prstGeom>
          <a:noFill/>
          <a:ln w="28575" cap="flat" cmpd="sng">
            <a:solidFill>
              <a:schemeClr val="dk2"/>
            </a:solidFill>
            <a:prstDash val="solid"/>
            <a:round/>
            <a:headEnd type="none" w="med" len="med"/>
            <a:tailEnd type="triangle" w="med" len="med"/>
          </a:ln>
        </p:spPr>
      </p:cxnSp>
      <p:cxnSp>
        <p:nvCxnSpPr>
          <p:cNvPr id="177" name="Google Shape;177;p20"/>
          <p:cNvCxnSpPr>
            <a:stCxn id="175" idx="2"/>
            <a:endCxn id="160" idx="0"/>
          </p:cNvCxnSpPr>
          <p:nvPr/>
        </p:nvCxnSpPr>
        <p:spPr>
          <a:xfrm>
            <a:off x="2595800" y="1896650"/>
            <a:ext cx="1200" cy="906600"/>
          </a:xfrm>
          <a:prstGeom prst="straightConnector1">
            <a:avLst/>
          </a:prstGeom>
          <a:noFill/>
          <a:ln w="28575" cap="flat" cmpd="sng">
            <a:solidFill>
              <a:schemeClr val="dk2"/>
            </a:solidFill>
            <a:prstDash val="solid"/>
            <a:round/>
            <a:headEnd type="none" w="med" len="med"/>
            <a:tailEnd type="triangle" w="med" len="med"/>
          </a:ln>
        </p:spPr>
      </p:cxnSp>
      <p:sp>
        <p:nvSpPr>
          <p:cNvPr id="178" name="Google Shape;178;p20"/>
          <p:cNvSpPr/>
          <p:nvPr/>
        </p:nvSpPr>
        <p:spPr>
          <a:xfrm>
            <a:off x="1336450" y="854250"/>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79" name="Google Shape;179;p20"/>
          <p:cNvCxnSpPr>
            <a:stCxn id="178" idx="6"/>
            <a:endCxn id="159" idx="1"/>
          </p:cNvCxnSpPr>
          <p:nvPr/>
        </p:nvCxnSpPr>
        <p:spPr>
          <a:xfrm>
            <a:off x="1540150" y="956100"/>
            <a:ext cx="581400" cy="0"/>
          </a:xfrm>
          <a:prstGeom prst="straightConnector1">
            <a:avLst/>
          </a:prstGeom>
          <a:noFill/>
          <a:ln w="28575" cap="flat" cmpd="sng">
            <a:solidFill>
              <a:schemeClr val="dk2"/>
            </a:solidFill>
            <a:prstDash val="solid"/>
            <a:round/>
            <a:headEnd type="none" w="med" len="med"/>
            <a:tailEnd type="triangle" w="med" len="med"/>
          </a:ln>
        </p:spPr>
      </p:cxnSp>
      <p:cxnSp>
        <p:nvCxnSpPr>
          <p:cNvPr id="180" name="Google Shape;180;p20"/>
          <p:cNvCxnSpPr/>
          <p:nvPr/>
        </p:nvCxnSpPr>
        <p:spPr>
          <a:xfrm>
            <a:off x="5626550" y="3219650"/>
            <a:ext cx="317100" cy="0"/>
          </a:xfrm>
          <a:prstGeom prst="straightConnector1">
            <a:avLst/>
          </a:prstGeom>
          <a:noFill/>
          <a:ln w="28575" cap="flat" cmpd="sng">
            <a:solidFill>
              <a:schemeClr val="dk2"/>
            </a:solidFill>
            <a:prstDash val="solid"/>
            <a:round/>
            <a:headEnd type="none" w="med" len="med"/>
            <a:tailEnd type="none" w="med" len="med"/>
          </a:ln>
        </p:spPr>
      </p:cxnSp>
      <p:cxnSp>
        <p:nvCxnSpPr>
          <p:cNvPr id="181" name="Google Shape;181;p20"/>
          <p:cNvCxnSpPr/>
          <p:nvPr/>
        </p:nvCxnSpPr>
        <p:spPr>
          <a:xfrm>
            <a:off x="5626550" y="3464600"/>
            <a:ext cx="317100" cy="0"/>
          </a:xfrm>
          <a:prstGeom prst="straightConnector1">
            <a:avLst/>
          </a:prstGeom>
          <a:noFill/>
          <a:ln w="28575" cap="flat" cmpd="sng">
            <a:solidFill>
              <a:schemeClr val="dk2"/>
            </a:solidFill>
            <a:prstDash val="solid"/>
            <a:round/>
            <a:headEnd type="none" w="med" len="med"/>
            <a:tailEnd type="none" w="med" len="med"/>
          </a:ln>
        </p:spPr>
      </p:cxnSp>
      <p:cxnSp>
        <p:nvCxnSpPr>
          <p:cNvPr id="182" name="Google Shape;182;p20"/>
          <p:cNvCxnSpPr/>
          <p:nvPr/>
        </p:nvCxnSpPr>
        <p:spPr>
          <a:xfrm>
            <a:off x="6930925" y="2919450"/>
            <a:ext cx="2700" cy="311100"/>
          </a:xfrm>
          <a:prstGeom prst="straightConnector1">
            <a:avLst/>
          </a:prstGeom>
          <a:noFill/>
          <a:ln w="28575" cap="flat" cmpd="sng">
            <a:solidFill>
              <a:schemeClr val="dk2"/>
            </a:solidFill>
            <a:prstDash val="solid"/>
            <a:round/>
            <a:headEnd type="none" w="med" len="med"/>
            <a:tailEnd type="triangle" w="med" len="med"/>
          </a:ln>
        </p:spPr>
      </p:cxnSp>
      <p:cxnSp>
        <p:nvCxnSpPr>
          <p:cNvPr id="183" name="Google Shape;183;p20"/>
          <p:cNvCxnSpPr/>
          <p:nvPr/>
        </p:nvCxnSpPr>
        <p:spPr>
          <a:xfrm>
            <a:off x="6964250" y="3464600"/>
            <a:ext cx="1500" cy="278400"/>
          </a:xfrm>
          <a:prstGeom prst="straightConnector1">
            <a:avLst/>
          </a:prstGeom>
          <a:noFill/>
          <a:ln w="28575" cap="flat" cmpd="sng">
            <a:solidFill>
              <a:schemeClr val="dk2"/>
            </a:solidFill>
            <a:prstDash val="solid"/>
            <a:round/>
            <a:headEnd type="none" w="med" len="med"/>
            <a:tailEnd type="triangle" w="med" len="med"/>
          </a:ln>
        </p:spPr>
      </p:cxnSp>
      <p:cxnSp>
        <p:nvCxnSpPr>
          <p:cNvPr id="184" name="Google Shape;184;p20"/>
          <p:cNvCxnSpPr/>
          <p:nvPr/>
        </p:nvCxnSpPr>
        <p:spPr>
          <a:xfrm flipH="1">
            <a:off x="5933750" y="2934325"/>
            <a:ext cx="1007100" cy="287700"/>
          </a:xfrm>
          <a:prstGeom prst="bentConnector3">
            <a:avLst>
              <a:gd name="adj1" fmla="val 81278"/>
            </a:avLst>
          </a:prstGeom>
          <a:noFill/>
          <a:ln w="28575" cap="flat" cmpd="sng">
            <a:solidFill>
              <a:schemeClr val="dk2"/>
            </a:solidFill>
            <a:prstDash val="solid"/>
            <a:round/>
            <a:headEnd type="none" w="med" len="med"/>
            <a:tailEnd type="none" w="med" len="med"/>
          </a:ln>
        </p:spPr>
      </p:cxnSp>
      <p:cxnSp>
        <p:nvCxnSpPr>
          <p:cNvPr id="185" name="Google Shape;185;p20"/>
          <p:cNvCxnSpPr/>
          <p:nvPr/>
        </p:nvCxnSpPr>
        <p:spPr>
          <a:xfrm rot="10800000">
            <a:off x="5923775" y="3465275"/>
            <a:ext cx="1051800" cy="262800"/>
          </a:xfrm>
          <a:prstGeom prst="bentConnector3">
            <a:avLst>
              <a:gd name="adj1" fmla="val 80652"/>
            </a:avLst>
          </a:prstGeom>
          <a:noFill/>
          <a:ln w="28575" cap="flat" cmpd="sng">
            <a:solidFill>
              <a:schemeClr val="dk2"/>
            </a:solidFill>
            <a:prstDash val="solid"/>
            <a:round/>
            <a:headEnd type="none" w="med" len="med"/>
            <a:tailEnd type="none" w="med" len="med"/>
          </a:ln>
        </p:spPr>
      </p:cxnSp>
      <p:sp>
        <p:nvSpPr>
          <p:cNvPr id="186" name="Google Shape;186;p20"/>
          <p:cNvSpPr/>
          <p:nvPr/>
        </p:nvSpPr>
        <p:spPr>
          <a:xfrm>
            <a:off x="1502800" y="4007450"/>
            <a:ext cx="203700" cy="2037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187" name="Google Shape;187;p20"/>
          <p:cNvCxnSpPr>
            <a:cxnSpLocks/>
            <a:stCxn id="164" idx="2"/>
            <a:endCxn id="165" idx="0"/>
          </p:cNvCxnSpPr>
          <p:nvPr/>
        </p:nvCxnSpPr>
        <p:spPr>
          <a:xfrm rot="16200000" flipH="1">
            <a:off x="4755014" y="3661214"/>
            <a:ext cx="233850" cy="1721"/>
          </a:xfrm>
          <a:prstGeom prst="bentConnector3">
            <a:avLst>
              <a:gd name="adj1" fmla="val 50000"/>
            </a:avLst>
          </a:prstGeom>
          <a:noFill/>
          <a:ln w="28575" cap="flat" cmpd="sng">
            <a:solidFill>
              <a:schemeClr val="dk2"/>
            </a:solidFill>
            <a:prstDash val="solid"/>
            <a:round/>
            <a:headEnd type="none" w="med" len="med"/>
            <a:tailEnd type="triangle" w="med" len="med"/>
          </a:ln>
        </p:spPr>
      </p:cxnSp>
      <p:cxnSp>
        <p:nvCxnSpPr>
          <p:cNvPr id="188" name="Google Shape;188;p20"/>
          <p:cNvCxnSpPr>
            <a:stCxn id="165" idx="2"/>
          </p:cNvCxnSpPr>
          <p:nvPr/>
        </p:nvCxnSpPr>
        <p:spPr>
          <a:xfrm rot="5400000" flipH="1">
            <a:off x="3676850" y="2890850"/>
            <a:ext cx="974700" cy="1417200"/>
          </a:xfrm>
          <a:prstGeom prst="bentConnector4">
            <a:avLst>
              <a:gd name="adj1" fmla="val -24431"/>
              <a:gd name="adj2" fmla="val 76593"/>
            </a:avLst>
          </a:prstGeom>
          <a:noFill/>
          <a:ln w="28575" cap="flat" cmpd="sng">
            <a:solidFill>
              <a:schemeClr val="dk2"/>
            </a:solidFill>
            <a:prstDash val="solid"/>
            <a:round/>
            <a:headEnd type="none" w="med" len="med"/>
            <a:tailEnd type="triangle" w="med" len="med"/>
          </a:ln>
        </p:spPr>
      </p:cxnSp>
      <p:cxnSp>
        <p:nvCxnSpPr>
          <p:cNvPr id="189" name="Google Shape;189;p20"/>
          <p:cNvCxnSpPr>
            <a:stCxn id="160" idx="2"/>
            <a:endCxn id="186" idx="6"/>
          </p:cNvCxnSpPr>
          <p:nvPr/>
        </p:nvCxnSpPr>
        <p:spPr>
          <a:xfrm rot="5400000">
            <a:off x="1672100" y="3184550"/>
            <a:ext cx="959400" cy="890400"/>
          </a:xfrm>
          <a:prstGeom prst="bentConnector2">
            <a:avLst/>
          </a:prstGeom>
          <a:noFill/>
          <a:ln w="28575" cap="flat" cmpd="sng">
            <a:solidFill>
              <a:schemeClr val="dk2"/>
            </a:solidFill>
            <a:prstDash val="solid"/>
            <a:round/>
            <a:headEnd type="none" w="med" len="med"/>
            <a:tailEnd type="triangle" w="med" len="med"/>
          </a:ln>
        </p:spPr>
      </p:cxnSp>
      <p:sp>
        <p:nvSpPr>
          <p:cNvPr id="164" name="Google Shape;164;p20"/>
          <p:cNvSpPr/>
          <p:nvPr/>
        </p:nvSpPr>
        <p:spPr>
          <a:xfrm>
            <a:off x="3989433" y="3150050"/>
            <a:ext cx="1763292" cy="3951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uk" sz="800" dirty="0">
                <a:solidFill>
                  <a:schemeClr val="dk1"/>
                </a:solidFill>
                <a:latin typeface="Open Sans"/>
                <a:ea typeface="Open Sans"/>
                <a:cs typeface="Open Sans"/>
                <a:sym typeface="Open Sans"/>
              </a:rPr>
              <a:t>IRequestHandler&lt;TRequest, ServiceResponse&lt;TResponse&gt;&gt;</a:t>
            </a:r>
            <a:endParaRPr sz="800" dirty="0">
              <a:solidFill>
                <a:schemeClr val="dk1"/>
              </a:solidFill>
              <a:latin typeface="Open Sans"/>
              <a:ea typeface="Open Sans"/>
              <a:cs typeface="Open Sans"/>
              <a:sym typeface="Open Sans"/>
            </a:endParaRPr>
          </a:p>
          <a:p>
            <a:pPr marL="0" lvl="0" indent="0" algn="ctr" rtl="0">
              <a:spcBef>
                <a:spcPts val="0"/>
              </a:spcBef>
              <a:spcAft>
                <a:spcPts val="0"/>
              </a:spcAft>
              <a:buNone/>
            </a:pPr>
            <a:endParaRPr sz="800" dirty="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a:t>Дизайн системи</a:t>
            </a:r>
            <a:endParaRPr/>
          </a:p>
        </p:txBody>
      </p:sp>
      <p:pic>
        <p:nvPicPr>
          <p:cNvPr id="195" name="Google Shape;195;p21"/>
          <p:cNvPicPr preferRelativeResize="0"/>
          <p:nvPr/>
        </p:nvPicPr>
        <p:blipFill>
          <a:blip r:embed="rId3">
            <a:alphaModFix/>
          </a:blip>
          <a:stretch>
            <a:fillRect/>
          </a:stretch>
        </p:blipFill>
        <p:spPr>
          <a:xfrm>
            <a:off x="2636025" y="1103850"/>
            <a:ext cx="4174725" cy="3905600"/>
          </a:xfrm>
          <a:prstGeom prst="rect">
            <a:avLst/>
          </a:prstGeom>
          <a:noFill/>
          <a:ln>
            <a:noFill/>
          </a:ln>
        </p:spPr>
      </p:pic>
      <p:sp>
        <p:nvSpPr>
          <p:cNvPr id="196" name="Google Shape;196;p21"/>
          <p:cNvSpPr txBox="1"/>
          <p:nvPr/>
        </p:nvSpPr>
        <p:spPr>
          <a:xfrm>
            <a:off x="8778240" y="4606349"/>
            <a:ext cx="2841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uk" sz="1400" b="0" i="0" u="none" strike="noStrike" cap="none">
                <a:solidFill>
                  <a:srgbClr val="000000"/>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Шаблон презентації кваліфікаційної роботи магістрів">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1007</Words>
  <Application>Microsoft Office PowerPoint</Application>
  <PresentationFormat>On-screen Show (16:9)</PresentationFormat>
  <Paragraphs>143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Open Sans</vt:lpstr>
      <vt:lpstr>Times New Roman</vt:lpstr>
      <vt:lpstr>Economica</vt:lpstr>
      <vt:lpstr>Arial</vt:lpstr>
      <vt:lpstr>Шаблон презентації кваліфікаційної роботи магістрів</vt:lpstr>
      <vt:lpstr>Веб застосунок для обліку замовлень та планування розкрою листових матеріалів</vt:lpstr>
      <vt:lpstr>Мета роботи</vt:lpstr>
      <vt:lpstr>Аналіз існуючих рішень</vt:lpstr>
      <vt:lpstr>Постановка задачі та опис системи</vt:lpstr>
      <vt:lpstr>Вибір технологій розробки </vt:lpstr>
      <vt:lpstr>Архітектура створеного програмного забезпечення</vt:lpstr>
      <vt:lpstr>Опис програмного забезпечення, що було використано у дослідженні</vt:lpstr>
      <vt:lpstr>Дизайн системи</vt:lpstr>
      <vt:lpstr>Дизайн системи</vt:lpstr>
      <vt:lpstr>Дизайн системи</vt:lpstr>
      <vt:lpstr>Дизайн системи</vt:lpstr>
      <vt:lpstr>Дизайн системи</vt:lpstr>
      <vt:lpstr>Приклад реалізації</vt:lpstr>
      <vt:lpstr>Приклад реалізації</vt:lpstr>
      <vt:lpstr>Інтерфейс користувача </vt:lpstr>
      <vt:lpstr>Інтерфейс користувача </vt:lpstr>
      <vt:lpstr>Інтерфейс користувача </vt:lpstr>
      <vt:lpstr>Інтерфейс користувача </vt:lpstr>
      <vt:lpstr>Інтерфейс користувача </vt:lpstr>
      <vt:lpstr>Підсумки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Mykhailo Sereda</cp:lastModifiedBy>
  <cp:revision>2</cp:revision>
  <dcterms:modified xsi:type="dcterms:W3CDTF">2025-06-12T08:17:38Z</dcterms:modified>
</cp:coreProperties>
</file>