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80" r:id="rId13"/>
    <p:sldId id="277" r:id="rId14"/>
    <p:sldId id="278" r:id="rId15"/>
    <p:sldId id="279" r:id="rId16"/>
    <p:sldId id="267" r:id="rId17"/>
    <p:sldId id="268" r:id="rId18"/>
    <p:sldId id="269" r:id="rId19"/>
    <p:sldId id="270" r:id="rId20"/>
    <p:sldId id="271" r:id="rId21"/>
    <p:sldId id="272" r:id="rId22"/>
    <p:sldId id="275" r:id="rId23"/>
    <p:sldId id="274" r:id="rId24"/>
    <p:sldId id="276" r:id="rId25"/>
  </p:sldIdLst>
  <p:sldSz cx="12192000" cy="6858000"/>
  <p:notesSz cx="6858000" cy="9144000"/>
  <p:embeddedFontLs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9NK6RY/JiUgZdkWc/Tovhm3EU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ad01ba533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ad01ba53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1751012" y="609601"/>
            <a:ext cx="8676222" cy="32004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751012" y="3886200"/>
            <a:ext cx="8676222" cy="1905000"/>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100"/>
              <a:buNone/>
              <a:defRPr sz="2100">
                <a:solidFill>
                  <a:schemeClr val="lt1"/>
                </a:solidFill>
              </a:defRPr>
            </a:lvl1pPr>
            <a:lvl2pPr lvl="1" algn="ctr">
              <a:spcBef>
                <a:spcPts val="600"/>
              </a:spcBef>
              <a:spcAft>
                <a:spcPts val="0"/>
              </a:spcAft>
              <a:buSzPts val="1800"/>
              <a:buNone/>
              <a:defRPr>
                <a:solidFill>
                  <a:schemeClr val="lt1"/>
                </a:solidFill>
              </a:defRPr>
            </a:lvl2pPr>
            <a:lvl3pPr lvl="2" algn="ctr">
              <a:spcBef>
                <a:spcPts val="600"/>
              </a:spcBef>
              <a:spcAft>
                <a:spcPts val="0"/>
              </a:spcAft>
              <a:buSzPts val="1600"/>
              <a:buNone/>
              <a:defRPr>
                <a:solidFill>
                  <a:schemeClr val="lt1"/>
                </a:solidFill>
              </a:defRPr>
            </a:lvl3pPr>
            <a:lvl4pPr lvl="3" algn="ctr">
              <a:spcBef>
                <a:spcPts val="600"/>
              </a:spcBef>
              <a:spcAft>
                <a:spcPts val="0"/>
              </a:spcAft>
              <a:buSzPts val="1400"/>
              <a:buNone/>
              <a:defRPr>
                <a:solidFill>
                  <a:schemeClr val="lt1"/>
                </a:solidFill>
              </a:defRPr>
            </a:lvl4pPr>
            <a:lvl5pPr lvl="4" algn="ctr">
              <a:spcBef>
                <a:spcPts val="600"/>
              </a:spcBef>
              <a:spcAft>
                <a:spcPts val="0"/>
              </a:spcAft>
              <a:buSzPts val="14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a:endParaRPr/>
          </a:p>
        </p:txBody>
      </p:sp>
      <p:sp>
        <p:nvSpPr>
          <p:cNvPr id="14" name="Google Shape;14;p2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1141413" y="4732865"/>
            <a:ext cx="99060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a:spLocks noGrp="1"/>
          </p:cNvSpPr>
          <p:nvPr>
            <p:ph type="pic" idx="2"/>
          </p:nvPr>
        </p:nvSpPr>
        <p:spPr>
          <a:xfrm>
            <a:off x="1979612" y="932112"/>
            <a:ext cx="8225944" cy="3164976"/>
          </a:xfrm>
          <a:prstGeom prst="roundRect">
            <a:avLst>
              <a:gd name="adj" fmla="val 4380"/>
            </a:avLst>
          </a:pr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9pPr>
          </a:lstStyle>
          <a:p>
            <a:endParaRPr/>
          </a:p>
        </p:txBody>
      </p:sp>
      <p:sp>
        <p:nvSpPr>
          <p:cNvPr id="71" name="Google Shape;71;p32"/>
          <p:cNvSpPr txBox="1">
            <a:spLocks noGrp="1"/>
          </p:cNvSpPr>
          <p:nvPr>
            <p:ph type="body" idx="1"/>
          </p:nvPr>
        </p:nvSpPr>
        <p:spPr>
          <a:xfrm>
            <a:off x="1141413" y="5299603"/>
            <a:ext cx="9906000" cy="493712"/>
          </a:xfrm>
          <a:prstGeom prst="rect">
            <a:avLst/>
          </a:prstGeom>
          <a:noFill/>
          <a:ln>
            <a:noFill/>
          </a:ln>
        </p:spPr>
        <p:txBody>
          <a:bodyPr spcFirstLastPara="1" wrap="square" lIns="91425" tIns="45700" rIns="91425" bIns="45700" anchor="ctr" anchorCtr="0">
            <a:normAutofit/>
          </a:bodyPr>
          <a:lstStyle>
            <a:lvl1pPr marL="457200" lvl="0" indent="-228600" algn="l">
              <a:spcBef>
                <a:spcPts val="280"/>
              </a:spcBef>
              <a:spcAft>
                <a:spcPts val="0"/>
              </a:spcAft>
              <a:buSzPts val="1400"/>
              <a:buNone/>
              <a:defRPr sz="14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2" name="Google Shape;72;p32"/>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2"/>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5"/>
        <p:cNvGrpSpPr/>
        <p:nvPr/>
      </p:nvGrpSpPr>
      <p:grpSpPr>
        <a:xfrm>
          <a:off x="0" y="0"/>
          <a:ext cx="0" cy="0"/>
          <a:chOff x="0" y="0"/>
          <a:chExt cx="0" cy="0"/>
        </a:xfrm>
      </p:grpSpPr>
      <p:sp>
        <p:nvSpPr>
          <p:cNvPr id="76" name="Google Shape;76;p33"/>
          <p:cNvSpPr txBox="1">
            <a:spLocks noGrp="1"/>
          </p:cNvSpPr>
          <p:nvPr>
            <p:ph type="title"/>
          </p:nvPr>
        </p:nvSpPr>
        <p:spPr>
          <a:xfrm>
            <a:off x="1141412" y="609601"/>
            <a:ext cx="9905999"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body" idx="1"/>
          </p:nvPr>
        </p:nvSpPr>
        <p:spPr>
          <a:xfrm>
            <a:off x="1141411" y="4343400"/>
            <a:ext cx="9906000"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2000"/>
              <a:buNone/>
              <a:defRPr sz="20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78" name="Google Shape;78;p3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1"/>
        <p:cNvGrpSpPr/>
        <p:nvPr/>
      </p:nvGrpSpPr>
      <p:grpSpPr>
        <a:xfrm>
          <a:off x="0" y="0"/>
          <a:ext cx="0" cy="0"/>
          <a:chOff x="0" y="0"/>
          <a:chExt cx="0" cy="0"/>
        </a:xfrm>
      </p:grpSpPr>
      <p:sp>
        <p:nvSpPr>
          <p:cNvPr id="82" name="Google Shape;82;p34"/>
          <p:cNvSpPr txBox="1"/>
          <p:nvPr/>
        </p:nvSpPr>
        <p:spPr>
          <a:xfrm>
            <a:off x="836612" y="786824"/>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1"/>
              </a:buClr>
              <a:buSzPts val="8000"/>
              <a:buFont typeface="Century Gothic"/>
              <a:buNone/>
            </a:pPr>
            <a:r>
              <a:rPr lang="en-US" sz="8000" b="0" i="0" u="none" strike="noStrike" cap="none">
                <a:solidFill>
                  <a:schemeClr val="accent1"/>
                </a:solidFill>
                <a:latin typeface="Century Gothic"/>
                <a:ea typeface="Century Gothic"/>
                <a:cs typeface="Century Gothic"/>
                <a:sym typeface="Century Gothic"/>
              </a:rPr>
              <a:t>“</a:t>
            </a:r>
            <a:endParaRPr/>
          </a:p>
        </p:txBody>
      </p:sp>
      <p:sp>
        <p:nvSpPr>
          <p:cNvPr id="83" name="Google Shape;83;p34"/>
          <p:cNvSpPr txBox="1"/>
          <p:nvPr/>
        </p:nvSpPr>
        <p:spPr>
          <a:xfrm>
            <a:off x="10437812"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accent1"/>
              </a:buClr>
              <a:buSzPts val="8000"/>
              <a:buFont typeface="Century Gothic"/>
              <a:buNone/>
            </a:pPr>
            <a:r>
              <a:rPr lang="en-US" sz="8000" b="0" i="0" u="none" strike="noStrike" cap="none">
                <a:solidFill>
                  <a:schemeClr val="accent1"/>
                </a:solidFill>
                <a:latin typeface="Century Gothic"/>
                <a:ea typeface="Century Gothic"/>
                <a:cs typeface="Century Gothic"/>
                <a:sym typeface="Century Gothic"/>
              </a:rPr>
              <a:t>”</a:t>
            </a:r>
            <a:endParaRPr/>
          </a:p>
        </p:txBody>
      </p:sp>
      <p:sp>
        <p:nvSpPr>
          <p:cNvPr id="84" name="Google Shape;84;p34"/>
          <p:cNvSpPr txBox="1">
            <a:spLocks noGrp="1"/>
          </p:cNvSpPr>
          <p:nvPr>
            <p:ph type="title"/>
          </p:nvPr>
        </p:nvSpPr>
        <p:spPr>
          <a:xfrm>
            <a:off x="1446213" y="609601"/>
            <a:ext cx="9296398"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4"/>
          <p:cNvSpPr txBox="1">
            <a:spLocks noGrp="1"/>
          </p:cNvSpPr>
          <p:nvPr>
            <p:ph type="body" idx="1"/>
          </p:nvPr>
        </p:nvSpPr>
        <p:spPr>
          <a:xfrm>
            <a:off x="1674812" y="3352800"/>
            <a:ext cx="8839202"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2000"/>
              <a:buFont typeface="Century Gothic"/>
              <a:buNone/>
              <a:defRPr/>
            </a:lvl1pPr>
            <a:lvl2pPr marL="914400" lvl="1" indent="-228600" algn="l">
              <a:spcBef>
                <a:spcPts val="600"/>
              </a:spcBef>
              <a:spcAft>
                <a:spcPts val="0"/>
              </a:spcAft>
              <a:buSzPts val="1800"/>
              <a:buFont typeface="Century Gothic"/>
              <a:buNone/>
              <a:defRPr/>
            </a:lvl2pPr>
            <a:lvl3pPr marL="1371600" lvl="2" indent="-228600" algn="l">
              <a:spcBef>
                <a:spcPts val="600"/>
              </a:spcBef>
              <a:spcAft>
                <a:spcPts val="0"/>
              </a:spcAft>
              <a:buSzPts val="1600"/>
              <a:buFont typeface="Century Gothic"/>
              <a:buNone/>
              <a:defRPr/>
            </a:lvl3pPr>
            <a:lvl4pPr marL="1828800" lvl="3" indent="-228600" algn="l">
              <a:spcBef>
                <a:spcPts val="600"/>
              </a:spcBef>
              <a:spcAft>
                <a:spcPts val="0"/>
              </a:spcAft>
              <a:buSzPts val="1400"/>
              <a:buFont typeface="Century Gothic"/>
              <a:buNone/>
              <a:defRPr/>
            </a:lvl4pPr>
            <a:lvl5pPr marL="2286000" lvl="4" indent="-228600" algn="l">
              <a:spcBef>
                <a:spcPts val="600"/>
              </a:spcBef>
              <a:spcAft>
                <a:spcPts val="0"/>
              </a:spcAft>
              <a:buSzPts val="1400"/>
              <a:buFont typeface="Century Gothic"/>
              <a:buNone/>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86" name="Google Shape;86;p34"/>
          <p:cNvSpPr txBox="1">
            <a:spLocks noGrp="1"/>
          </p:cNvSpPr>
          <p:nvPr>
            <p:ph type="body" idx="2"/>
          </p:nvPr>
        </p:nvSpPr>
        <p:spPr>
          <a:xfrm>
            <a:off x="1141411" y="4343400"/>
            <a:ext cx="9906000"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2000"/>
              <a:buNone/>
              <a:defRPr sz="2000">
                <a:solidFill>
                  <a:schemeClr val="lt1"/>
                </a:solidFill>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87" name="Google Shape;87;p34"/>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4"/>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4"/>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35"/>
          <p:cNvSpPr txBox="1">
            <a:spLocks noGrp="1"/>
          </p:cNvSpPr>
          <p:nvPr>
            <p:ph type="title"/>
          </p:nvPr>
        </p:nvSpPr>
        <p:spPr>
          <a:xfrm>
            <a:off x="1141412" y="3308581"/>
            <a:ext cx="9906000"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5"/>
          <p:cNvSpPr txBox="1">
            <a:spLocks noGrp="1"/>
          </p:cNvSpPr>
          <p:nvPr>
            <p:ph type="body" idx="1"/>
          </p:nvPr>
        </p:nvSpPr>
        <p:spPr>
          <a:xfrm>
            <a:off x="1141410" y="4777381"/>
            <a:ext cx="9906001" cy="860400"/>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SzPts val="2000"/>
              <a:buChar char="•"/>
              <a:defRPr sz="2000">
                <a:solidFill>
                  <a:schemeClr val="lt1"/>
                </a:solidFill>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3" name="Google Shape;93;p35"/>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5"/>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5"/>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96"/>
        <p:cNvGrpSpPr/>
        <p:nvPr/>
      </p:nvGrpSpPr>
      <p:grpSpPr>
        <a:xfrm>
          <a:off x="0" y="0"/>
          <a:ext cx="0" cy="0"/>
          <a:chOff x="0" y="0"/>
          <a:chExt cx="0" cy="0"/>
        </a:xfrm>
      </p:grpSpPr>
      <p:sp>
        <p:nvSpPr>
          <p:cNvPr id="97" name="Google Shape;97;p36"/>
          <p:cNvSpPr txBox="1"/>
          <p:nvPr/>
        </p:nvSpPr>
        <p:spPr>
          <a:xfrm>
            <a:off x="836612" y="786824"/>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1"/>
              </a:buClr>
              <a:buSzPts val="8000"/>
              <a:buFont typeface="Century Gothic"/>
              <a:buNone/>
            </a:pPr>
            <a:r>
              <a:rPr lang="en-US" sz="8000" b="0" i="0" u="none" strike="noStrike" cap="none">
                <a:solidFill>
                  <a:schemeClr val="accent1"/>
                </a:solidFill>
                <a:latin typeface="Century Gothic"/>
                <a:ea typeface="Century Gothic"/>
                <a:cs typeface="Century Gothic"/>
                <a:sym typeface="Century Gothic"/>
              </a:rPr>
              <a:t>“</a:t>
            </a:r>
            <a:endParaRPr/>
          </a:p>
        </p:txBody>
      </p:sp>
      <p:sp>
        <p:nvSpPr>
          <p:cNvPr id="98" name="Google Shape;98;p36"/>
          <p:cNvSpPr txBox="1"/>
          <p:nvPr/>
        </p:nvSpPr>
        <p:spPr>
          <a:xfrm>
            <a:off x="10437812"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accent1"/>
              </a:buClr>
              <a:buSzPts val="8000"/>
              <a:buFont typeface="Century Gothic"/>
              <a:buNone/>
            </a:pPr>
            <a:r>
              <a:rPr lang="en-US" sz="8000" b="0" i="0" u="none" strike="noStrike" cap="none">
                <a:solidFill>
                  <a:schemeClr val="accent1"/>
                </a:solidFill>
                <a:latin typeface="Century Gothic"/>
                <a:ea typeface="Century Gothic"/>
                <a:cs typeface="Century Gothic"/>
                <a:sym typeface="Century Gothic"/>
              </a:rPr>
              <a:t>”</a:t>
            </a:r>
            <a:endParaRPr/>
          </a:p>
        </p:txBody>
      </p:sp>
      <p:sp>
        <p:nvSpPr>
          <p:cNvPr id="99" name="Google Shape;99;p36"/>
          <p:cNvSpPr txBox="1">
            <a:spLocks noGrp="1"/>
          </p:cNvSpPr>
          <p:nvPr>
            <p:ph type="title"/>
          </p:nvPr>
        </p:nvSpPr>
        <p:spPr>
          <a:xfrm>
            <a:off x="1446213" y="609601"/>
            <a:ext cx="9296398"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6"/>
          <p:cNvSpPr txBox="1">
            <a:spLocks noGrp="1"/>
          </p:cNvSpPr>
          <p:nvPr>
            <p:ph type="body" idx="1"/>
          </p:nvPr>
        </p:nvSpPr>
        <p:spPr>
          <a:xfrm>
            <a:off x="1141412" y="3886200"/>
            <a:ext cx="9906000"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2400"/>
              <a:buNone/>
              <a:defRPr sz="2400" b="0" cap="none">
                <a:solidFill>
                  <a:schemeClr val="lt1"/>
                </a:solidFill>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1" name="Google Shape;101;p36"/>
          <p:cNvSpPr txBox="1">
            <a:spLocks noGrp="1"/>
          </p:cNvSpPr>
          <p:nvPr>
            <p:ph type="body" idx="2"/>
          </p:nvPr>
        </p:nvSpPr>
        <p:spPr>
          <a:xfrm>
            <a:off x="1141411" y="4775200"/>
            <a:ext cx="9906000"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102" name="Google Shape;102;p36"/>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6"/>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6"/>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05"/>
        <p:cNvGrpSpPr/>
        <p:nvPr/>
      </p:nvGrpSpPr>
      <p:grpSpPr>
        <a:xfrm>
          <a:off x="0" y="0"/>
          <a:ext cx="0" cy="0"/>
          <a:chOff x="0" y="0"/>
          <a:chExt cx="0" cy="0"/>
        </a:xfrm>
      </p:grpSpPr>
      <p:sp>
        <p:nvSpPr>
          <p:cNvPr id="106" name="Google Shape;106;p37"/>
          <p:cNvSpPr txBox="1">
            <a:spLocks noGrp="1"/>
          </p:cNvSpPr>
          <p:nvPr>
            <p:ph type="title"/>
          </p:nvPr>
        </p:nvSpPr>
        <p:spPr>
          <a:xfrm>
            <a:off x="1141412" y="609601"/>
            <a:ext cx="99059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7"/>
          <p:cNvSpPr txBox="1">
            <a:spLocks noGrp="1"/>
          </p:cNvSpPr>
          <p:nvPr>
            <p:ph type="body" idx="1"/>
          </p:nvPr>
        </p:nvSpPr>
        <p:spPr>
          <a:xfrm>
            <a:off x="1141412" y="3505200"/>
            <a:ext cx="99060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2800"/>
              <a:buNone/>
              <a:defRPr sz="2800" b="0" cap="none">
                <a:solidFill>
                  <a:schemeClr val="lt1"/>
                </a:solidFill>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8" name="Google Shape;108;p37"/>
          <p:cNvSpPr txBox="1">
            <a:spLocks noGrp="1"/>
          </p:cNvSpPr>
          <p:nvPr>
            <p:ph type="body" idx="2"/>
          </p:nvPr>
        </p:nvSpPr>
        <p:spPr>
          <a:xfrm>
            <a:off x="1141411" y="4343400"/>
            <a:ext cx="9906000"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109" name="Google Shape;109;p37"/>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7"/>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7"/>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38"/>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8"/>
          <p:cNvSpPr txBox="1">
            <a:spLocks noGrp="1"/>
          </p:cNvSpPr>
          <p:nvPr>
            <p:ph type="body" idx="1"/>
          </p:nvPr>
        </p:nvSpPr>
        <p:spPr>
          <a:xfrm rot="5400000">
            <a:off x="4532311" y="-723900"/>
            <a:ext cx="3124201" cy="990599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15" name="Google Shape;115;p38"/>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8"/>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8"/>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39"/>
          <p:cNvSpPr txBox="1">
            <a:spLocks noGrp="1"/>
          </p:cNvSpPr>
          <p:nvPr>
            <p:ph type="title"/>
          </p:nvPr>
        </p:nvSpPr>
        <p:spPr>
          <a:xfrm rot="5400000">
            <a:off x="7351354" y="2095143"/>
            <a:ext cx="5181601" cy="2210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9"/>
          <p:cNvSpPr txBox="1">
            <a:spLocks noGrp="1"/>
          </p:cNvSpPr>
          <p:nvPr>
            <p:ph type="body" idx="1"/>
          </p:nvPr>
        </p:nvSpPr>
        <p:spPr>
          <a:xfrm rot="5400000">
            <a:off x="2322512" y="-571500"/>
            <a:ext cx="5181600" cy="7543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21" name="Google Shape;121;p39"/>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9"/>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9"/>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20" name="Google Shape;20;p24"/>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1751013" y="3308581"/>
            <a:ext cx="8686800"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1751011" y="4777381"/>
            <a:ext cx="8686801"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000"/>
              <a:buNone/>
              <a:defRPr sz="20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26" name="Google Shape;26;p25"/>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1141412" y="2666999"/>
            <a:ext cx="4876800" cy="3124201"/>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32" name="Google Shape;32;p26"/>
          <p:cNvSpPr txBox="1">
            <a:spLocks noGrp="1"/>
          </p:cNvSpPr>
          <p:nvPr>
            <p:ph type="body" idx="2"/>
          </p:nvPr>
        </p:nvSpPr>
        <p:spPr>
          <a:xfrm>
            <a:off x="6170612" y="2667000"/>
            <a:ext cx="4876800" cy="3124200"/>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33" name="Google Shape;33;p26"/>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1429280" y="2658533"/>
            <a:ext cx="458893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800"/>
              <a:buNone/>
              <a:defRPr sz="28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39" name="Google Shape;39;p27"/>
          <p:cNvSpPr txBox="1">
            <a:spLocks noGrp="1"/>
          </p:cNvSpPr>
          <p:nvPr>
            <p:ph type="body" idx="2"/>
          </p:nvPr>
        </p:nvSpPr>
        <p:spPr>
          <a:xfrm>
            <a:off x="1141412" y="3243262"/>
            <a:ext cx="4876800" cy="254793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40" name="Google Shape;40;p27"/>
          <p:cNvSpPr txBox="1">
            <a:spLocks noGrp="1"/>
          </p:cNvSpPr>
          <p:nvPr>
            <p:ph type="body" idx="3"/>
          </p:nvPr>
        </p:nvSpPr>
        <p:spPr>
          <a:xfrm>
            <a:off x="6443133" y="2667000"/>
            <a:ext cx="4604280"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800"/>
              <a:buNone/>
              <a:defRPr sz="28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41" name="Google Shape;41;p27"/>
          <p:cNvSpPr txBox="1">
            <a:spLocks noGrp="1"/>
          </p:cNvSpPr>
          <p:nvPr>
            <p:ph type="body" idx="4"/>
          </p:nvPr>
        </p:nvSpPr>
        <p:spPr>
          <a:xfrm>
            <a:off x="6170612" y="3243262"/>
            <a:ext cx="4876801" cy="254793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42" name="Google Shape;42;p27"/>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1141411" y="1600200"/>
            <a:ext cx="3549121"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03812" y="609601"/>
            <a:ext cx="5943601" cy="5181600"/>
          </a:xfrm>
          <a:prstGeom prst="rect">
            <a:avLst/>
          </a:prstGeom>
          <a:noFill/>
          <a:ln>
            <a:noFill/>
          </a:ln>
        </p:spPr>
        <p:txBody>
          <a:bodyPr spcFirstLastPara="1" wrap="square" lIns="91425" tIns="45700" rIns="91425" bIns="45700" anchor="ctr" anchorCtr="0">
            <a:normAutofit/>
          </a:bodyPr>
          <a:lstStyle>
            <a:lvl1pPr marL="457200" lvl="0" indent="-355600" algn="l">
              <a:spcBef>
                <a:spcPts val="400"/>
              </a:spcBef>
              <a:spcAft>
                <a:spcPts val="0"/>
              </a:spcAft>
              <a:buSzPts val="2000"/>
              <a:buChar char="•"/>
              <a:defRPr sz="2000"/>
            </a:lvl1pPr>
            <a:lvl2pPr marL="914400" lvl="1" indent="-342900" algn="l">
              <a:spcBef>
                <a:spcPts val="600"/>
              </a:spcBef>
              <a:spcAft>
                <a:spcPts val="0"/>
              </a:spcAft>
              <a:buSzPts val="1800"/>
              <a:buChar char="•"/>
              <a:defRPr sz="1800"/>
            </a:lvl2pPr>
            <a:lvl3pPr marL="1371600" lvl="2" indent="-330200" algn="l">
              <a:spcBef>
                <a:spcPts val="600"/>
              </a:spcBef>
              <a:spcAft>
                <a:spcPts val="0"/>
              </a:spcAft>
              <a:buSzPts val="1600"/>
              <a:buChar char="•"/>
              <a:defRPr sz="1600"/>
            </a:lvl3pPr>
            <a:lvl4pPr marL="1828800" lvl="3" indent="-317500" algn="l">
              <a:spcBef>
                <a:spcPts val="600"/>
              </a:spcBef>
              <a:spcAft>
                <a:spcPts val="0"/>
              </a:spcAft>
              <a:buSzPts val="1400"/>
              <a:buChar char="•"/>
              <a:defRPr sz="1400"/>
            </a:lvl4pPr>
            <a:lvl5pPr marL="2286000" lvl="4" indent="-317500" algn="l">
              <a:spcBef>
                <a:spcPts val="600"/>
              </a:spcBef>
              <a:spcAft>
                <a:spcPts val="0"/>
              </a:spcAft>
              <a:buSzPts val="1400"/>
              <a:buChar char="•"/>
              <a:defRPr sz="1400"/>
            </a:lvl5pPr>
            <a:lvl6pPr marL="2743200" lvl="5" indent="-317500" algn="l">
              <a:spcBef>
                <a:spcPts val="600"/>
              </a:spcBef>
              <a:spcAft>
                <a:spcPts val="0"/>
              </a:spcAft>
              <a:buSzPts val="1400"/>
              <a:buChar char="•"/>
              <a:defRPr sz="1400"/>
            </a:lvl6pPr>
            <a:lvl7pPr marL="3200400" lvl="6" indent="-317500" algn="l">
              <a:spcBef>
                <a:spcPts val="600"/>
              </a:spcBef>
              <a:spcAft>
                <a:spcPts val="0"/>
              </a:spcAft>
              <a:buSzPts val="1400"/>
              <a:buChar char="•"/>
              <a:defRPr sz="1400"/>
            </a:lvl7pPr>
            <a:lvl8pPr marL="3657600" lvl="7" indent="-317500" algn="l">
              <a:spcBef>
                <a:spcPts val="600"/>
              </a:spcBef>
              <a:spcAft>
                <a:spcPts val="0"/>
              </a:spcAft>
              <a:buSzPts val="1400"/>
              <a:buChar char="•"/>
              <a:defRPr sz="1400"/>
            </a:lvl8pPr>
            <a:lvl9pPr marL="4114800" lvl="8" indent="-317500" algn="l">
              <a:spcBef>
                <a:spcPts val="600"/>
              </a:spcBef>
              <a:spcAft>
                <a:spcPts val="600"/>
              </a:spcAft>
              <a:buSzPts val="1400"/>
              <a:buChar char="•"/>
              <a:defRPr sz="1400"/>
            </a:lvl9pPr>
          </a:lstStyle>
          <a:p>
            <a:endParaRPr/>
          </a:p>
        </p:txBody>
      </p:sp>
      <p:sp>
        <p:nvSpPr>
          <p:cNvPr id="57" name="Google Shape;57;p30"/>
          <p:cNvSpPr txBox="1">
            <a:spLocks noGrp="1"/>
          </p:cNvSpPr>
          <p:nvPr>
            <p:ph type="body" idx="2"/>
          </p:nvPr>
        </p:nvSpPr>
        <p:spPr>
          <a:xfrm>
            <a:off x="1141411"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l">
              <a:spcBef>
                <a:spcPts val="320"/>
              </a:spcBef>
              <a:spcAft>
                <a:spcPts val="0"/>
              </a:spcAft>
              <a:buSzPts val="1600"/>
              <a:buNone/>
              <a:defRPr sz="16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58" name="Google Shape;58;p30"/>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141411" y="1600200"/>
            <a:ext cx="5334001"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a:spLocks noGrp="1"/>
          </p:cNvSpPr>
          <p:nvPr>
            <p:ph type="pic" idx="2"/>
          </p:nvPr>
        </p:nvSpPr>
        <p:spPr>
          <a:xfrm>
            <a:off x="7433733" y="-18288"/>
            <a:ext cx="3276599" cy="6903720"/>
          </a:xfrm>
          <a:prstGeom prst="rect">
            <a:avLst/>
          </a:pr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lt1"/>
              </a:buClr>
              <a:buSzPts val="1600"/>
              <a:buFont typeface="Arial"/>
              <a:buNone/>
              <a:defRPr sz="1600" b="0" i="0" u="none" strike="noStrike" cap="small">
                <a:solidFill>
                  <a:schemeClr val="lt1"/>
                </a:solidFill>
                <a:latin typeface="Century Gothic"/>
                <a:ea typeface="Century Gothic"/>
                <a:cs typeface="Century Gothic"/>
                <a:sym typeface="Century Gothic"/>
              </a:defRPr>
            </a:lvl9pPr>
          </a:lstStyle>
          <a:p>
            <a:endParaRPr/>
          </a:p>
        </p:txBody>
      </p:sp>
      <p:sp>
        <p:nvSpPr>
          <p:cNvPr id="64" name="Google Shape;64;p31"/>
          <p:cNvSpPr txBox="1">
            <a:spLocks noGrp="1"/>
          </p:cNvSpPr>
          <p:nvPr>
            <p:ph type="body" idx="1"/>
          </p:nvPr>
        </p:nvSpPr>
        <p:spPr>
          <a:xfrm>
            <a:off x="1141411" y="2971800"/>
            <a:ext cx="5334001" cy="18288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800"/>
              <a:buNone/>
              <a:defRPr sz="18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65" name="Google Shape;65;p31"/>
          <p:cNvSpPr txBox="1">
            <a:spLocks noGrp="1"/>
          </p:cNvSpPr>
          <p:nvPr>
            <p:ph type="dt" idx="10"/>
          </p:nvPr>
        </p:nvSpPr>
        <p:spPr>
          <a:xfrm>
            <a:off x="6399212" y="5883275"/>
            <a:ext cx="914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1141412" y="5883275"/>
            <a:ext cx="5105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10742612" y="5883275"/>
            <a:ext cx="3225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22"/>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marR="0" lvl="0" indent="-355600" algn="l" rtl="0">
              <a:spcBef>
                <a:spcPts val="400"/>
              </a:spcBef>
              <a:spcAft>
                <a:spcPts val="0"/>
              </a:spcAft>
              <a:buClr>
                <a:schemeClr val="lt1"/>
              </a:buClr>
              <a:buSzPts val="2000"/>
              <a:buFont typeface="Arial"/>
              <a:buChar char="•"/>
              <a:defRPr sz="2000" b="0" i="0" u="none" strike="noStrike" cap="small">
                <a:solidFill>
                  <a:schemeClr val="lt1"/>
                </a:solidFill>
                <a:latin typeface="Century Gothic"/>
                <a:ea typeface="Century Gothic"/>
                <a:cs typeface="Century Gothic"/>
                <a:sym typeface="Century Gothic"/>
              </a:defRPr>
            </a:lvl1pPr>
            <a:lvl2pPr marL="914400" marR="0" lvl="1" indent="-342900" algn="l" rtl="0">
              <a:spcBef>
                <a:spcPts val="600"/>
              </a:spcBef>
              <a:spcAft>
                <a:spcPts val="0"/>
              </a:spcAft>
              <a:buClr>
                <a:schemeClr val="lt1"/>
              </a:buClr>
              <a:buSzPts val="1800"/>
              <a:buFont typeface="Arial"/>
              <a:buChar char="•"/>
              <a:defRPr sz="1800" b="0" i="0" u="none" strike="noStrike" cap="small">
                <a:solidFill>
                  <a:schemeClr val="lt1"/>
                </a:solidFill>
                <a:latin typeface="Century Gothic"/>
                <a:ea typeface="Century Gothic"/>
                <a:cs typeface="Century Gothic"/>
                <a:sym typeface="Century Gothic"/>
              </a:defRPr>
            </a:lvl2pPr>
            <a:lvl3pPr marL="1371600" marR="0" lvl="2" indent="-330200" algn="l" rtl="0">
              <a:spcBef>
                <a:spcPts val="600"/>
              </a:spcBef>
              <a:spcAft>
                <a:spcPts val="0"/>
              </a:spcAft>
              <a:buClr>
                <a:schemeClr val="lt1"/>
              </a:buClr>
              <a:buSzPts val="1600"/>
              <a:buFont typeface="Arial"/>
              <a:buChar char="•"/>
              <a:defRPr sz="1600" b="0" i="0" u="none" strike="noStrike" cap="small">
                <a:solidFill>
                  <a:schemeClr val="lt1"/>
                </a:solidFill>
                <a:latin typeface="Century Gothic"/>
                <a:ea typeface="Century Gothic"/>
                <a:cs typeface="Century Gothic"/>
                <a:sym typeface="Century Gothic"/>
              </a:defRPr>
            </a:lvl3pPr>
            <a:lvl4pPr marL="1828800" marR="0" lvl="3" indent="-317500" algn="l" rtl="0">
              <a:spcBef>
                <a:spcPts val="600"/>
              </a:spcBef>
              <a:spcAft>
                <a:spcPts val="0"/>
              </a:spcAft>
              <a:buClr>
                <a:schemeClr val="lt1"/>
              </a:buClr>
              <a:buSzPts val="1400"/>
              <a:buFont typeface="Arial"/>
              <a:buChar char="•"/>
              <a:defRPr sz="1400" b="0" i="0" u="none" strike="noStrike" cap="small">
                <a:solidFill>
                  <a:schemeClr val="lt1"/>
                </a:solidFill>
                <a:latin typeface="Century Gothic"/>
                <a:ea typeface="Century Gothic"/>
                <a:cs typeface="Century Gothic"/>
                <a:sym typeface="Century Gothic"/>
              </a:defRPr>
            </a:lvl4pPr>
            <a:lvl5pPr marL="2286000" marR="0" lvl="4" indent="-317500" algn="l" rtl="0">
              <a:spcBef>
                <a:spcPts val="600"/>
              </a:spcBef>
              <a:spcAft>
                <a:spcPts val="0"/>
              </a:spcAft>
              <a:buClr>
                <a:schemeClr val="lt1"/>
              </a:buClr>
              <a:buSzPts val="1400"/>
              <a:buFont typeface="Arial"/>
              <a:buChar char="•"/>
              <a:defRPr sz="1400" b="0" i="0" u="none" strike="noStrike" cap="small">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9pPr>
          </a:lstStyle>
          <a:p>
            <a:endParaRPr/>
          </a:p>
        </p:txBody>
      </p:sp>
      <p:sp>
        <p:nvSpPr>
          <p:cNvPr id="8" name="Google Shape;8;p22"/>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1" i="0" u="none" strike="noStrike" cap="none">
                <a:solidFill>
                  <a:srgbClr val="BFBFB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22"/>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1" i="0" u="none" strike="noStrike" cap="none">
                <a:solidFill>
                  <a:srgbClr val="BFBFB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22"/>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1" i="0" u="none" strike="noStrike" cap="none">
                <a:solidFill>
                  <a:srgbClr val="BFBFBF"/>
                </a:solidFill>
                <a:latin typeface="Century Gothic"/>
                <a:ea typeface="Century Gothic"/>
                <a:cs typeface="Century Gothic"/>
                <a:sym typeface="Century Gothic"/>
              </a:defRPr>
            </a:lvl1pPr>
            <a:lvl2pPr marL="0" marR="0" lvl="1" indent="0" algn="r" rtl="0">
              <a:spcBef>
                <a:spcPts val="0"/>
              </a:spcBef>
              <a:buNone/>
              <a:defRPr sz="900" b="1" i="0" u="none" strike="noStrike" cap="none">
                <a:solidFill>
                  <a:srgbClr val="BFBFBF"/>
                </a:solidFill>
                <a:latin typeface="Century Gothic"/>
                <a:ea typeface="Century Gothic"/>
                <a:cs typeface="Century Gothic"/>
                <a:sym typeface="Century Gothic"/>
              </a:defRPr>
            </a:lvl2pPr>
            <a:lvl3pPr marL="0" marR="0" lvl="2" indent="0" algn="r" rtl="0">
              <a:spcBef>
                <a:spcPts val="0"/>
              </a:spcBef>
              <a:buNone/>
              <a:defRPr sz="900" b="1" i="0" u="none" strike="noStrike" cap="none">
                <a:solidFill>
                  <a:srgbClr val="BFBFBF"/>
                </a:solidFill>
                <a:latin typeface="Century Gothic"/>
                <a:ea typeface="Century Gothic"/>
                <a:cs typeface="Century Gothic"/>
                <a:sym typeface="Century Gothic"/>
              </a:defRPr>
            </a:lvl3pPr>
            <a:lvl4pPr marL="0" marR="0" lvl="3" indent="0" algn="r" rtl="0">
              <a:spcBef>
                <a:spcPts val="0"/>
              </a:spcBef>
              <a:buNone/>
              <a:defRPr sz="900" b="1" i="0" u="none" strike="noStrike" cap="none">
                <a:solidFill>
                  <a:srgbClr val="BFBFBF"/>
                </a:solidFill>
                <a:latin typeface="Century Gothic"/>
                <a:ea typeface="Century Gothic"/>
                <a:cs typeface="Century Gothic"/>
                <a:sym typeface="Century Gothic"/>
              </a:defRPr>
            </a:lvl4pPr>
            <a:lvl5pPr marL="0" marR="0" lvl="4" indent="0" algn="r" rtl="0">
              <a:spcBef>
                <a:spcPts val="0"/>
              </a:spcBef>
              <a:buNone/>
              <a:defRPr sz="900" b="1" i="0" u="none" strike="noStrike" cap="none">
                <a:solidFill>
                  <a:srgbClr val="BFBFBF"/>
                </a:solidFill>
                <a:latin typeface="Century Gothic"/>
                <a:ea typeface="Century Gothic"/>
                <a:cs typeface="Century Gothic"/>
                <a:sym typeface="Century Gothic"/>
              </a:defRPr>
            </a:lvl5pPr>
            <a:lvl6pPr marL="0" marR="0" lvl="5" indent="0" algn="r" rtl="0">
              <a:spcBef>
                <a:spcPts val="0"/>
              </a:spcBef>
              <a:buNone/>
              <a:defRPr sz="900" b="1" i="0" u="none" strike="noStrike" cap="none">
                <a:solidFill>
                  <a:srgbClr val="BFBFBF"/>
                </a:solidFill>
                <a:latin typeface="Century Gothic"/>
                <a:ea typeface="Century Gothic"/>
                <a:cs typeface="Century Gothic"/>
                <a:sym typeface="Century Gothic"/>
              </a:defRPr>
            </a:lvl6pPr>
            <a:lvl7pPr marL="0" marR="0" lvl="6" indent="0" algn="r" rtl="0">
              <a:spcBef>
                <a:spcPts val="0"/>
              </a:spcBef>
              <a:buNone/>
              <a:defRPr sz="900" b="1" i="0" u="none" strike="noStrike" cap="none">
                <a:solidFill>
                  <a:srgbClr val="BFBFBF"/>
                </a:solidFill>
                <a:latin typeface="Century Gothic"/>
                <a:ea typeface="Century Gothic"/>
                <a:cs typeface="Century Gothic"/>
                <a:sym typeface="Century Gothic"/>
              </a:defRPr>
            </a:lvl7pPr>
            <a:lvl8pPr marL="0" marR="0" lvl="7" indent="0" algn="r" rtl="0">
              <a:spcBef>
                <a:spcPts val="0"/>
              </a:spcBef>
              <a:buNone/>
              <a:defRPr sz="900" b="1" i="0" u="none" strike="noStrike" cap="none">
                <a:solidFill>
                  <a:srgbClr val="BFBFBF"/>
                </a:solidFill>
                <a:latin typeface="Century Gothic"/>
                <a:ea typeface="Century Gothic"/>
                <a:cs typeface="Century Gothic"/>
                <a:sym typeface="Century Gothic"/>
              </a:defRPr>
            </a:lvl8pPr>
            <a:lvl9pPr marL="0" marR="0" lvl="8" indent="0" algn="r" rtl="0">
              <a:spcBef>
                <a:spcPts val="0"/>
              </a:spcBef>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1932812" y="685801"/>
            <a:ext cx="8676300" cy="32004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Century Gothic"/>
              <a:buNone/>
            </a:pPr>
            <a:r>
              <a:rPr lang="en-US" sz="4200" b="1">
                <a:solidFill>
                  <a:srgbClr val="CC0000"/>
                </a:solidFill>
              </a:rPr>
              <a:t>DESCRIBING THE PROBLEM</a:t>
            </a:r>
            <a:endParaRPr sz="4200" b="1">
              <a:solidFill>
                <a:srgbClr val="CC0000"/>
              </a:solidFill>
            </a:endParaRPr>
          </a:p>
        </p:txBody>
      </p:sp>
      <p:sp>
        <p:nvSpPr>
          <p:cNvPr id="129" name="Google Shape;129;p1"/>
          <p:cNvSpPr txBox="1">
            <a:spLocks noGrp="1"/>
          </p:cNvSpPr>
          <p:nvPr>
            <p:ph type="subTitle" idx="1"/>
          </p:nvPr>
        </p:nvSpPr>
        <p:spPr>
          <a:xfrm>
            <a:off x="1751000" y="5585550"/>
            <a:ext cx="8676300" cy="205500"/>
          </a:xfrm>
          <a:prstGeom prst="rect">
            <a:avLst/>
          </a:prstGeom>
          <a:noFill/>
          <a:ln>
            <a:noFill/>
          </a:ln>
        </p:spPr>
        <p:txBody>
          <a:bodyPr spcFirstLastPara="1" wrap="square" lIns="91425" tIns="45700" rIns="91425" bIns="45700" anchor="t" anchorCtr="0">
            <a:normAutofit fontScale="40000" lnSpcReduction="20000"/>
          </a:bodyPr>
          <a:lstStyle/>
          <a:p>
            <a:pPr marL="0" lvl="0" indent="0" algn="ctr" rtl="0">
              <a:spcBef>
                <a:spcPts val="0"/>
              </a:spcBef>
              <a:spcAft>
                <a:spcPts val="0"/>
              </a:spcAft>
              <a:buSzPct val="100000"/>
              <a:buNone/>
            </a:pPr>
            <a:endParaRPr/>
          </a:p>
        </p:txBody>
      </p:sp>
      <p:pic>
        <p:nvPicPr>
          <p:cNvPr id="130" name="Google Shape;130;p1"/>
          <p:cNvPicPr preferRelativeResize="0"/>
          <p:nvPr/>
        </p:nvPicPr>
        <p:blipFill>
          <a:blip r:embed="rId3">
            <a:alphaModFix/>
          </a:blip>
          <a:stretch>
            <a:fillRect/>
          </a:stretch>
        </p:blipFill>
        <p:spPr>
          <a:xfrm>
            <a:off x="9615054" y="0"/>
            <a:ext cx="2576945" cy="1939636"/>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txBox="1">
            <a:spLocks noGrp="1"/>
          </p:cNvSpPr>
          <p:nvPr>
            <p:ph type="title"/>
          </p:nvPr>
        </p:nvSpPr>
        <p:spPr>
          <a:xfrm>
            <a:off x="479200" y="2693625"/>
            <a:ext cx="11501700" cy="2115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Century Gothic"/>
              <a:buNone/>
            </a:pPr>
            <a:r>
              <a:rPr lang="en-US" sz="4200" b="1">
                <a:solidFill>
                  <a:srgbClr val="C27BA0"/>
                </a:solidFill>
              </a:rPr>
              <a:t>SUMMARIZING THE RESULTS</a:t>
            </a:r>
            <a:endParaRPr sz="4200" b="1">
              <a:solidFill>
                <a:srgbClr val="C27BA0"/>
              </a:solidFill>
            </a:endParaRPr>
          </a:p>
        </p:txBody>
      </p:sp>
      <p:sp>
        <p:nvSpPr>
          <p:cNvPr id="184" name="Google Shape;184;p10"/>
          <p:cNvSpPr txBox="1">
            <a:spLocks noGrp="1"/>
          </p:cNvSpPr>
          <p:nvPr>
            <p:ph type="body" idx="1"/>
          </p:nvPr>
        </p:nvSpPr>
        <p:spPr>
          <a:xfrm>
            <a:off x="1141425" y="5618600"/>
            <a:ext cx="9906000" cy="172500"/>
          </a:xfrm>
          <a:prstGeom prst="rect">
            <a:avLst/>
          </a:prstGeom>
          <a:noFill/>
          <a:ln>
            <a:noFill/>
          </a:ln>
        </p:spPr>
        <p:txBody>
          <a:bodyPr spcFirstLastPara="1" wrap="square" lIns="91425" tIns="45700" rIns="91425" bIns="45700" anchor="ctr" anchorCtr="0">
            <a:normAutofit fontScale="25000" lnSpcReduction="20000"/>
          </a:bodyPr>
          <a:lstStyle/>
          <a:p>
            <a:pPr marL="285750" lvl="0" indent="-158750" algn="l" rtl="0">
              <a:spcBef>
                <a:spcPts val="0"/>
              </a:spcBef>
              <a:spcAft>
                <a:spcPts val="0"/>
              </a:spcAft>
              <a:buSzPct val="100000"/>
              <a:buNone/>
            </a:pPr>
            <a:endParaRPr/>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dad01ba533_0_79"/>
          <p:cNvSpPr txBox="1">
            <a:spLocks noGrp="1"/>
          </p:cNvSpPr>
          <p:nvPr>
            <p:ph type="title"/>
          </p:nvPr>
        </p:nvSpPr>
        <p:spPr>
          <a:xfrm>
            <a:off x="5957454" y="124691"/>
            <a:ext cx="5999019" cy="3502429"/>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dirty="0"/>
          </a:p>
        </p:txBody>
      </p:sp>
      <p:sp>
        <p:nvSpPr>
          <p:cNvPr id="190" name="Google Shape;190;gdad01ba533_0_79"/>
          <p:cNvSpPr txBox="1">
            <a:spLocks noGrp="1"/>
          </p:cNvSpPr>
          <p:nvPr>
            <p:ph type="body" idx="1"/>
          </p:nvPr>
        </p:nvSpPr>
        <p:spPr>
          <a:xfrm>
            <a:off x="213158" y="3904211"/>
            <a:ext cx="11743315" cy="2621280"/>
          </a:xfrm>
          <a:prstGeom prst="rect">
            <a:avLst/>
          </a:prstGeom>
        </p:spPr>
        <p:txBody>
          <a:bodyPr spcFirstLastPara="1" wrap="square" lIns="91425" tIns="45700" rIns="91425" bIns="45700" anchor="ctr" anchorCtr="0">
            <a:normAutofit/>
          </a:bodyPr>
          <a:lstStyle/>
          <a:p>
            <a:r>
              <a:rPr lang="en-US" dirty="0"/>
              <a:t>It can be seen that the quantity sold for each Brand is more or less the same as the quantity lost. For the three brands, he manages to sell only 40.9% of his purchases. We can even see that the quantity sold is less than the quantity lost for Brand </a:t>
            </a:r>
            <a:r>
              <a:rPr lang="en-US" dirty="0" smtClean="0"/>
              <a:t>B. These </a:t>
            </a:r>
            <a:r>
              <a:rPr lang="en-US" dirty="0"/>
              <a:t>losses are enormous.  </a:t>
            </a:r>
            <a:endParaRPr lang="en-US" dirty="0"/>
          </a:p>
          <a:p>
            <a:pPr marL="114300" indent="0">
              <a:buNone/>
            </a:pPr>
            <a:r>
              <a:rPr lang="en-US" dirty="0"/>
              <a:t/>
            </a:r>
            <a:br>
              <a:rPr lang="en-US" dirty="0"/>
            </a:br>
            <a:endParaRPr dirty="0"/>
          </a:p>
        </p:txBody>
      </p:sp>
      <p:pic>
        <p:nvPicPr>
          <p:cNvPr id="4" name="image6.png"/>
          <p:cNvPicPr/>
          <p:nvPr/>
        </p:nvPicPr>
        <p:blipFill>
          <a:blip r:embed="rId3"/>
          <a:srcRect/>
          <a:stretch>
            <a:fillRect/>
          </a:stretch>
        </p:blipFill>
        <p:spPr>
          <a:xfrm>
            <a:off x="0" y="0"/>
            <a:ext cx="5734050" cy="3627120"/>
          </a:xfrm>
          <a:prstGeom prst="rect">
            <a:avLst/>
          </a:prstGeom>
          <a:ln/>
        </p:spPr>
      </p:pic>
      <p:pic>
        <p:nvPicPr>
          <p:cNvPr id="5" name="Google Shape;130;p1"/>
          <p:cNvPicPr preferRelativeResize="0"/>
          <p:nvPr/>
        </p:nvPicPr>
        <p:blipFill>
          <a:blip r:embed="rId4">
            <a:alphaModFix/>
          </a:blip>
          <a:stretch>
            <a:fillRect/>
          </a:stretch>
        </p:blipFill>
        <p:spPr>
          <a:xfrm>
            <a:off x="9268690" y="0"/>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5272" y="3823855"/>
            <a:ext cx="6026727" cy="3034143"/>
          </a:xfrm>
        </p:spPr>
        <p:txBody>
          <a:bodyPr>
            <a:normAutofit/>
          </a:bodyPr>
          <a:lstStyle/>
          <a:p>
            <a:r>
              <a:rPr lang="en-US" sz="2000" dirty="0"/>
              <a:t>The observation is almost the same for brand C except that generally the total sales volume is higher than the volume of lost goods, which is a positive thing in itself. However the problem of buying the merchandise too often persists. And that plays a great role in the general problem the boutique is facing.</a:t>
            </a:r>
          </a:p>
        </p:txBody>
      </p:sp>
      <p:sp>
        <p:nvSpPr>
          <p:cNvPr id="3" name="Text Placeholder 2"/>
          <p:cNvSpPr>
            <a:spLocks noGrp="1"/>
          </p:cNvSpPr>
          <p:nvPr>
            <p:ph type="body" idx="1"/>
          </p:nvPr>
        </p:nvSpPr>
        <p:spPr>
          <a:xfrm>
            <a:off x="415636" y="3823854"/>
            <a:ext cx="5444837" cy="3034145"/>
          </a:xfrm>
        </p:spPr>
        <p:txBody>
          <a:bodyPr/>
          <a:lstStyle/>
          <a:p>
            <a:pPr marL="114300" indent="0">
              <a:buNone/>
            </a:pPr>
            <a:r>
              <a:rPr lang="en-US" dirty="0" smtClean="0"/>
              <a:t>We observe the same thin from a in b</a:t>
            </a:r>
            <a:endParaRPr lang="en-US" dirty="0"/>
          </a:p>
        </p:txBody>
      </p:sp>
      <p:pic>
        <p:nvPicPr>
          <p:cNvPr id="1026" name="Picture 2" descr="https://lh3.googleusercontent.com/nU5lSANrJzdMFQBSwy7wPkc0-zb8HJsc4TdMp2tBm4BOCEDAPSA4AxXD9wqqRmJaAkC9U0Ge_waxN7GtvA-nVaA1wwseZD-NNUVFfj5BwYbCcgzF9SMrnnfbIRByVip2Kp73ln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34050" cy="3543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_Y8BJsIQ8m5_egNgQSaQW0IT69TU6kOph3lPInMvSEajNcUDUYn0uilBjoQl49mRM6cPyx0bdE3k1lMLW9iu18wWK4tvahpx_Ec-icY1LuYIWad_-MmBelBUC2zqA1yhYSp1OeQ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218" y="1"/>
            <a:ext cx="5735782" cy="354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8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145" y="318655"/>
            <a:ext cx="4987637" cy="3823853"/>
          </a:xfrm>
        </p:spPr>
        <p:txBody>
          <a:bodyPr/>
          <a:lstStyle/>
          <a:p>
            <a:endParaRPr lang="en-US" dirty="0"/>
          </a:p>
        </p:txBody>
      </p:sp>
      <p:sp>
        <p:nvSpPr>
          <p:cNvPr id="3" name="Text Placeholder 2"/>
          <p:cNvSpPr>
            <a:spLocks noGrp="1"/>
          </p:cNvSpPr>
          <p:nvPr>
            <p:ph type="body" idx="1"/>
          </p:nvPr>
        </p:nvSpPr>
        <p:spPr>
          <a:xfrm>
            <a:off x="665018" y="4281055"/>
            <a:ext cx="11166764" cy="2216727"/>
          </a:xfrm>
        </p:spPr>
        <p:txBody>
          <a:bodyPr>
            <a:normAutofit lnSpcReduction="10000"/>
          </a:bodyPr>
          <a:lstStyle/>
          <a:p>
            <a:pPr marL="114300" indent="0">
              <a:buNone/>
            </a:pPr>
            <a:r>
              <a:rPr lang="en-US" dirty="0"/>
              <a:t>The above chart shows the sales for each fixed period according to the date of the orders, the quantity of cans sold does not exceed 403 for any period. However, Michele regularly places orders for 840, 960 and 720 for B and C respectively</a:t>
            </a:r>
            <a:r>
              <a:rPr lang="en-US" dirty="0" smtClean="0"/>
              <a:t>. </a:t>
            </a:r>
          </a:p>
          <a:p>
            <a:pPr marL="114300" indent="0">
              <a:buNone/>
            </a:pPr>
            <a:endParaRPr lang="en-US" dirty="0"/>
          </a:p>
          <a:p>
            <a:pPr marL="114300" indent="0">
              <a:buNone/>
            </a:pPr>
            <a:r>
              <a:rPr lang="en-US" dirty="0"/>
              <a:t>He is obliged to sell his products before the end of the month, otherwise he will not be able to sell them. This constraint creates consequences that Michele will have to suffer deeply, the following graph is a good illustration for Brand A.</a:t>
            </a:r>
          </a:p>
          <a:p>
            <a:endParaRPr lang="en-US" dirty="0"/>
          </a:p>
        </p:txBody>
      </p:sp>
      <p:pic>
        <p:nvPicPr>
          <p:cNvPr id="4" name="image5.png" descr="Graphique"/>
          <p:cNvPicPr/>
          <p:nvPr/>
        </p:nvPicPr>
        <p:blipFill>
          <a:blip r:embed="rId2"/>
          <a:srcRect/>
          <a:stretch>
            <a:fillRect/>
          </a:stretch>
        </p:blipFill>
        <p:spPr>
          <a:xfrm>
            <a:off x="0" y="-1"/>
            <a:ext cx="6511636" cy="4142509"/>
          </a:xfrm>
          <a:prstGeom prst="rect">
            <a:avLst/>
          </a:prstGeom>
          <a:ln/>
        </p:spPr>
      </p:pic>
      <p:pic>
        <p:nvPicPr>
          <p:cNvPr id="5"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extLst>
      <p:ext uri="{BB962C8B-B14F-4D97-AF65-F5344CB8AC3E}">
        <p14:creationId xmlns:p14="http://schemas.microsoft.com/office/powerpoint/2010/main" val="1061671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9055" y="166255"/>
            <a:ext cx="4114800" cy="3906981"/>
          </a:xfrm>
        </p:spPr>
        <p:txBody>
          <a:bodyPr>
            <a:normAutofit/>
          </a:bodyPr>
          <a:lstStyle/>
          <a:p>
            <a:r>
              <a:rPr lang="en-US" sz="2000" dirty="0" smtClean="0"/>
              <a:t>Paste tomato-A</a:t>
            </a:r>
            <a:br>
              <a:rPr lang="en-US" sz="2000" dirty="0" smtClean="0"/>
            </a:br>
            <a:r>
              <a:rPr lang="en-US" sz="2000" dirty="0" smtClean="0"/>
              <a:t>Purchases, Sales, Lost, Stock.</a:t>
            </a:r>
            <a:endParaRPr lang="en-US" sz="2000" dirty="0"/>
          </a:p>
        </p:txBody>
      </p:sp>
      <p:sp>
        <p:nvSpPr>
          <p:cNvPr id="3" name="Text Placeholder 2"/>
          <p:cNvSpPr>
            <a:spLocks noGrp="1"/>
          </p:cNvSpPr>
          <p:nvPr>
            <p:ph type="body" idx="1"/>
          </p:nvPr>
        </p:nvSpPr>
        <p:spPr>
          <a:xfrm>
            <a:off x="429492" y="4197927"/>
            <a:ext cx="11014364" cy="2410691"/>
          </a:xfrm>
        </p:spPr>
        <p:txBody>
          <a:bodyPr/>
          <a:lstStyle/>
          <a:p>
            <a:r>
              <a:rPr lang="en-US" dirty="0"/>
              <a:t>From the graph above, we can see that the losses are systematically higher than the sales since Michele does not wait for the end of the stock to order another one. However the products expire after 1 month. While there were 692 remaining cans of tomatoes, he decided to increase his stock by 840 cans. In the end, the only order that is profitable for him is the first one. This does not correspond to any management logic.</a:t>
            </a:r>
          </a:p>
          <a:p>
            <a:pPr marL="114300" indent="0">
              <a:buNone/>
            </a:pPr>
            <a:endParaRPr lang="en-US" dirty="0"/>
          </a:p>
        </p:txBody>
      </p:sp>
      <p:pic>
        <p:nvPicPr>
          <p:cNvPr id="4" name="image4.png" descr="Graphique"/>
          <p:cNvPicPr/>
          <p:nvPr/>
        </p:nvPicPr>
        <p:blipFill>
          <a:blip r:embed="rId2"/>
          <a:srcRect/>
          <a:stretch>
            <a:fillRect/>
          </a:stretch>
        </p:blipFill>
        <p:spPr>
          <a:xfrm>
            <a:off x="0" y="0"/>
            <a:ext cx="6802582" cy="4073236"/>
          </a:xfrm>
          <a:prstGeom prst="rect">
            <a:avLst/>
          </a:prstGeom>
          <a:ln/>
        </p:spPr>
      </p:pic>
      <p:pic>
        <p:nvPicPr>
          <p:cNvPr id="5"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extLst>
      <p:ext uri="{BB962C8B-B14F-4D97-AF65-F5344CB8AC3E}">
        <p14:creationId xmlns:p14="http://schemas.microsoft.com/office/powerpoint/2010/main" val="1580208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6655" y="235527"/>
            <a:ext cx="4475018" cy="3809999"/>
          </a:xfrm>
        </p:spPr>
        <p:txBody>
          <a:bodyPr/>
          <a:lstStyle/>
          <a:p>
            <a:endParaRPr lang="en-US" dirty="0"/>
          </a:p>
        </p:txBody>
      </p:sp>
      <p:sp>
        <p:nvSpPr>
          <p:cNvPr id="3" name="Text Placeholder 2"/>
          <p:cNvSpPr>
            <a:spLocks noGrp="1"/>
          </p:cNvSpPr>
          <p:nvPr>
            <p:ph type="body" idx="1"/>
          </p:nvPr>
        </p:nvSpPr>
        <p:spPr>
          <a:xfrm>
            <a:off x="526473" y="4322618"/>
            <a:ext cx="11125200" cy="2230582"/>
          </a:xfrm>
        </p:spPr>
        <p:txBody>
          <a:bodyPr>
            <a:normAutofit/>
          </a:bodyPr>
          <a:lstStyle/>
          <a:p>
            <a:r>
              <a:rPr lang="en-US" dirty="0"/>
              <a:t>For Brand C, the sale went from 22,412 gourdes to 19,162 gourdes, a decrease of just under 5%. However, despite this drop, Michele did not vary his orders. The same is true for Brand B, where sales have dropped from 20,688 gourdes to 17,688 gourdes. The demand is continuously decreasing, and a response is needed to adapt the orders and the stock to the new market dynamics</a:t>
            </a:r>
            <a:endParaRPr lang="en-US" dirty="0"/>
          </a:p>
          <a:p>
            <a:pPr marL="114300" indent="0">
              <a:buNone/>
            </a:pPr>
            <a:endParaRPr lang="en-US" dirty="0"/>
          </a:p>
        </p:txBody>
      </p:sp>
      <p:pic>
        <p:nvPicPr>
          <p:cNvPr id="4" name="image3.png" descr="Graphique"/>
          <p:cNvPicPr/>
          <p:nvPr/>
        </p:nvPicPr>
        <p:blipFill>
          <a:blip r:embed="rId2"/>
          <a:srcRect/>
          <a:stretch>
            <a:fillRect/>
          </a:stretch>
        </p:blipFill>
        <p:spPr>
          <a:xfrm>
            <a:off x="0" y="-1"/>
            <a:ext cx="6954982" cy="4045527"/>
          </a:xfrm>
          <a:prstGeom prst="rect">
            <a:avLst/>
          </a:prstGeom>
          <a:ln/>
        </p:spPr>
      </p:pic>
      <p:pic>
        <p:nvPicPr>
          <p:cNvPr id="5"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extLst>
      <p:ext uri="{BB962C8B-B14F-4D97-AF65-F5344CB8AC3E}">
        <p14:creationId xmlns:p14="http://schemas.microsoft.com/office/powerpoint/2010/main" val="2031193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1"/>
          <p:cNvSpPr txBox="1">
            <a:spLocks noGrp="1"/>
          </p:cNvSpPr>
          <p:nvPr>
            <p:ph type="title"/>
          </p:nvPr>
        </p:nvSpPr>
        <p:spPr>
          <a:xfrm>
            <a:off x="477671" y="2625700"/>
            <a:ext cx="11233500"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Century Gothic"/>
              <a:buNone/>
            </a:pPr>
            <a:r>
              <a:rPr lang="en-US" sz="4200" b="1" dirty="0">
                <a:solidFill>
                  <a:srgbClr val="38761D"/>
                </a:solidFill>
              </a:rPr>
              <a:t>PROPOSED SOLUTIONS</a:t>
            </a:r>
            <a:endParaRPr sz="4200" b="1" dirty="0">
              <a:solidFill>
                <a:srgbClr val="38761D"/>
              </a:solidFill>
            </a:endParaRPr>
          </a:p>
        </p:txBody>
      </p:sp>
      <p:sp>
        <p:nvSpPr>
          <p:cNvPr id="196" name="Google Shape;196;p11"/>
          <p:cNvSpPr txBox="1">
            <a:spLocks noGrp="1"/>
          </p:cNvSpPr>
          <p:nvPr>
            <p:ph type="body" idx="1"/>
          </p:nvPr>
        </p:nvSpPr>
        <p:spPr>
          <a:xfrm>
            <a:off x="1141425" y="5535975"/>
            <a:ext cx="9906000" cy="255300"/>
          </a:xfrm>
          <a:prstGeom prst="rect">
            <a:avLst/>
          </a:prstGeom>
          <a:noFill/>
          <a:ln>
            <a:noFill/>
          </a:ln>
        </p:spPr>
        <p:txBody>
          <a:bodyPr spcFirstLastPara="1" wrap="square" lIns="91425" tIns="45700" rIns="91425" bIns="45700" anchor="ctr" anchorCtr="0">
            <a:normAutofit fontScale="62500" lnSpcReduction="20000"/>
          </a:bodyPr>
          <a:lstStyle/>
          <a:p>
            <a:pPr marL="285750" lvl="0" indent="-158750" algn="l" rtl="0">
              <a:spcBef>
                <a:spcPts val="0"/>
              </a:spcBef>
              <a:spcAft>
                <a:spcPts val="0"/>
              </a:spcAft>
              <a:buSzPct val="100000"/>
              <a:buNone/>
            </a:pPr>
            <a:endParaRPr dirty="0"/>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1141413" y="609600"/>
            <a:ext cx="9905998" cy="5181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a:highlight>
                  <a:srgbClr val="274E13"/>
                </a:highlight>
              </a:rPr>
              <a:t>❏ WHAT IS YOUR PROPOSED SOLUTION?</a:t>
            </a:r>
            <a:r>
              <a:rPr lang="en-US"/>
              <a:t/>
            </a:r>
            <a:br>
              <a:rPr lang="en-US"/>
            </a:br>
            <a:r>
              <a:rPr lang="en-US"/>
              <a:t/>
            </a:r>
            <a:br>
              <a:rPr lang="en-US"/>
            </a:br>
            <a:r>
              <a:rPr lang="en-US">
                <a:highlight>
                  <a:srgbClr val="BF9000"/>
                </a:highlight>
              </a:rPr>
              <a:t>❏ WHAT ARE STRENGTHS OF THE ORGANIZATION THAT YOU HAVE LEVERAGED IN YOUR SOLUTION?</a:t>
            </a:r>
            <a:r>
              <a:rPr lang="en-US"/>
              <a:t/>
            </a:r>
            <a:br>
              <a:rPr lang="en-US"/>
            </a:br>
            <a:r>
              <a:rPr lang="en-US"/>
              <a:t/>
            </a:r>
            <a:br>
              <a:rPr lang="en-US"/>
            </a:br>
            <a:r>
              <a:rPr lang="en-US">
                <a:highlight>
                  <a:srgbClr val="A64D79"/>
                </a:highlight>
              </a:rPr>
              <a:t>❏ WHAT ARE WEAKNESSES OF THE ORGANIZATION THAT COULD UNDERMINE YOUR SOLUTION?</a:t>
            </a:r>
            <a:r>
              <a:rPr lang="en-US"/>
              <a:t/>
            </a:r>
            <a:br>
              <a:rPr lang="en-US"/>
            </a:br>
            <a:r>
              <a:rPr lang="en-US"/>
              <a:t/>
            </a:r>
            <a:br>
              <a:rPr lang="en-US"/>
            </a:br>
            <a:r>
              <a:rPr lang="en-US">
                <a:highlight>
                  <a:srgbClr val="000000"/>
                </a:highlight>
              </a:rPr>
              <a:t>❏ WHAT ARE CHALLENGES THAT YOU MIGHT ENCOUNTER? HOW CAN YOU MITIGATE THEM?</a:t>
            </a:r>
            <a:endParaRPr>
              <a:highlight>
                <a:srgbClr val="000000"/>
              </a:highlight>
            </a:endParaRPr>
          </a:p>
        </p:txBody>
      </p:sp>
      <p:sp>
        <p:nvSpPr>
          <p:cNvPr id="202" name="Google Shape;202;p12"/>
          <p:cNvSpPr txBox="1">
            <a:spLocks noGrp="1"/>
          </p:cNvSpPr>
          <p:nvPr>
            <p:ph type="body" idx="1"/>
          </p:nvPr>
        </p:nvSpPr>
        <p:spPr>
          <a:xfrm>
            <a:off x="1141425" y="5569025"/>
            <a:ext cx="9906000" cy="222300"/>
          </a:xfrm>
          <a:prstGeom prst="rect">
            <a:avLst/>
          </a:prstGeom>
          <a:noFill/>
          <a:ln>
            <a:noFill/>
          </a:ln>
        </p:spPr>
        <p:txBody>
          <a:bodyPr spcFirstLastPara="1" wrap="square" lIns="91425" tIns="45700" rIns="91425" bIns="45700" anchor="ctr" anchorCtr="0">
            <a:normAutofit fontScale="47500" lnSpcReduction="20000"/>
          </a:bodyPr>
          <a:lstStyle/>
          <a:p>
            <a:pPr marL="285750" lvl="0" indent="-190500" algn="l" rtl="0">
              <a:spcBef>
                <a:spcPts val="0"/>
              </a:spcBef>
              <a:spcAft>
                <a:spcPts val="0"/>
              </a:spcAft>
              <a:buSzPct val="100000"/>
              <a:buChar char="•"/>
            </a:pPr>
            <a:r>
              <a:rPr lang="en-US"/>
              <a:t> </a:t>
            </a:r>
            <a:endParaRPr/>
          </a:p>
          <a:p>
            <a:pPr marL="285750" lvl="0" indent="-158750" algn="l" rtl="0">
              <a:spcBef>
                <a:spcPts val="1000"/>
              </a:spcBef>
              <a:spcAft>
                <a:spcPts val="0"/>
              </a:spcAft>
              <a:buSzPct val="100000"/>
              <a:buNone/>
            </a:pPr>
            <a:endParaRPr/>
          </a:p>
          <a:p>
            <a:pPr marL="285750" lvl="0" indent="-158750" algn="l" rtl="0">
              <a:spcBef>
                <a:spcPts val="1000"/>
              </a:spcBef>
              <a:spcAft>
                <a:spcPts val="0"/>
              </a:spcAft>
              <a:buSzPct val="100000"/>
              <a:buNone/>
            </a:pPr>
            <a:endParaRPr/>
          </a:p>
          <a:p>
            <a:pPr marL="285750" lvl="0" indent="-158750" algn="l" rtl="0">
              <a:spcBef>
                <a:spcPts val="1000"/>
              </a:spcBef>
              <a:spcAft>
                <a:spcPts val="0"/>
              </a:spcAft>
              <a:buSzPct val="100000"/>
              <a:buNone/>
            </a:pPr>
            <a:endParaRPr/>
          </a:p>
        </p:txBody>
      </p:sp>
      <p:pic>
        <p:nvPicPr>
          <p:cNvPr id="4" name="Google Shape;130;p1"/>
          <p:cNvPicPr preferRelativeResize="0"/>
          <p:nvPr/>
        </p:nvPicPr>
        <p:blipFill>
          <a:blip r:embed="rId3">
            <a:alphaModFix/>
          </a:blip>
          <a:stretch>
            <a:fillRect/>
          </a:stretch>
        </p:blipFill>
        <p:spPr>
          <a:xfrm>
            <a:off x="9615055" y="0"/>
            <a:ext cx="2576944" cy="1620982"/>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467613" y="560025"/>
            <a:ext cx="11253600"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Century Gothic"/>
              <a:buNone/>
            </a:pPr>
            <a:r>
              <a:rPr lang="en-US" b="1" dirty="0">
                <a:highlight>
                  <a:srgbClr val="274E13"/>
                </a:highlight>
              </a:rPr>
              <a:t>SOLUTION 1</a:t>
            </a:r>
            <a:endParaRPr b="1" dirty="0">
              <a:highlight>
                <a:srgbClr val="274E13"/>
              </a:highlight>
            </a:endParaRPr>
          </a:p>
        </p:txBody>
      </p:sp>
      <p:sp>
        <p:nvSpPr>
          <p:cNvPr id="208" name="Google Shape;208;p13"/>
          <p:cNvSpPr txBox="1">
            <a:spLocks noGrp="1"/>
          </p:cNvSpPr>
          <p:nvPr>
            <p:ph type="body" idx="1"/>
          </p:nvPr>
        </p:nvSpPr>
        <p:spPr>
          <a:xfrm>
            <a:off x="1143000" y="2716574"/>
            <a:ext cx="9906000" cy="3124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000"/>
              <a:buNone/>
            </a:pPr>
            <a:endParaRPr lang="en-US" dirty="0"/>
          </a:p>
          <a:p>
            <a:pPr marL="114300" indent="0">
              <a:buNone/>
            </a:pPr>
            <a:r>
              <a:rPr lang="en-US" dirty="0" smtClean="0"/>
              <a:t>1) Liquidate </a:t>
            </a:r>
            <a:r>
              <a:rPr lang="en-US" dirty="0"/>
              <a:t>the remaining products in order to avoid the potential loss.</a:t>
            </a:r>
            <a:endParaRPr lang="en-US" dirty="0"/>
          </a:p>
          <a:p>
            <a:pPr marL="114300" indent="0">
              <a:buNone/>
            </a:pPr>
            <a:r>
              <a:rPr lang="en-US" dirty="0" smtClean="0"/>
              <a:t>2) Reduce </a:t>
            </a:r>
            <a:r>
              <a:rPr lang="en-US" dirty="0"/>
              <a:t>the amount of tomato paste ordered. </a:t>
            </a:r>
            <a:br>
              <a:rPr lang="en-US" dirty="0"/>
            </a:br>
            <a:r>
              <a:rPr lang="en-US" dirty="0" smtClean="0"/>
              <a:t>3) Order </a:t>
            </a:r>
            <a:r>
              <a:rPr lang="en-US" dirty="0"/>
              <a:t>tomato paste monthly instead of bi-weekly.</a:t>
            </a:r>
            <a:endParaRPr dirty="0"/>
          </a:p>
          <a:p>
            <a:pPr marL="285750" lvl="0" indent="-158750" algn="l" rtl="0">
              <a:spcBef>
                <a:spcPts val="1000"/>
              </a:spcBef>
              <a:spcAft>
                <a:spcPts val="0"/>
              </a:spcAft>
              <a:buSzPts val="2000"/>
              <a:buNone/>
            </a:pPr>
            <a:endParaRPr dirty="0"/>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lt1"/>
              </a:buClr>
              <a:buSzPct val="99654"/>
              <a:buFont typeface="Century Gothic"/>
              <a:buNone/>
            </a:pPr>
            <a:r>
              <a:rPr lang="en-US" sz="3211" dirty="0">
                <a:highlight>
                  <a:srgbClr val="85200C"/>
                </a:highlight>
              </a:rPr>
              <a:t>WHAT ARE STRENGTHS/WEAKNESS OF THE ORGANIZATION THAT CAN INFLUENCE THE SOLUTION</a:t>
            </a:r>
            <a:r>
              <a:rPr lang="en-US" dirty="0"/>
              <a:t/>
            </a:r>
            <a:br>
              <a:rPr lang="en-US" dirty="0"/>
            </a:br>
            <a:endParaRPr dirty="0">
              <a:highlight>
                <a:srgbClr val="85200C"/>
              </a:highlight>
            </a:endParaRPr>
          </a:p>
        </p:txBody>
      </p:sp>
      <p:sp>
        <p:nvSpPr>
          <p:cNvPr id="214" name="Google Shape;214;p14"/>
          <p:cNvSpPr txBox="1">
            <a:spLocks noGrp="1"/>
          </p:cNvSpPr>
          <p:nvPr>
            <p:ph type="body" idx="1"/>
          </p:nvPr>
        </p:nvSpPr>
        <p:spPr>
          <a:xfrm>
            <a:off x="1016463" y="1999575"/>
            <a:ext cx="10155900" cy="342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000"/>
              <a:buNone/>
            </a:pPr>
            <a:r>
              <a:rPr lang="en-US" dirty="0"/>
              <a:t>Strength: This solution will allow Michel to reduce his losses automatically and</a:t>
            </a:r>
            <a:br>
              <a:rPr lang="en-US" dirty="0"/>
            </a:br>
            <a:r>
              <a:rPr lang="en-US" dirty="0"/>
              <a:t>sooth their rhythm, by attempting to make at least zero profits on his last stocks instead of negative profits.</a:t>
            </a:r>
            <a:endParaRPr dirty="0"/>
          </a:p>
          <a:p>
            <a:pPr marL="0" lvl="0" indent="0" algn="l" rtl="0">
              <a:spcBef>
                <a:spcPts val="1000"/>
              </a:spcBef>
              <a:spcAft>
                <a:spcPts val="0"/>
              </a:spcAft>
              <a:buSzPts val="2000"/>
              <a:buNone/>
            </a:pPr>
            <a:r>
              <a:rPr lang="en-US" dirty="0" smtClean="0"/>
              <a:t>Weakness</a:t>
            </a:r>
            <a:r>
              <a:rPr lang="en-US" dirty="0"/>
              <a:t>: The clients might still not want to place more orders as the price of liquidation is set at the cost of acquisition</a:t>
            </a:r>
            <a:endParaRPr dirty="0"/>
          </a:p>
        </p:txBody>
      </p:sp>
      <p:pic>
        <p:nvPicPr>
          <p:cNvPr id="4" name="Google Shape;130;p1"/>
          <p:cNvPicPr preferRelativeResize="0"/>
          <p:nvPr/>
        </p:nvPicPr>
        <p:blipFill>
          <a:blip r:embed="rId3">
            <a:alphaModFix/>
          </a:blip>
          <a:stretch>
            <a:fillRect/>
          </a:stretch>
        </p:blipFill>
        <p:spPr>
          <a:xfrm>
            <a:off x="9268691" y="5016138"/>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title"/>
          </p:nvPr>
        </p:nvSpPr>
        <p:spPr>
          <a:xfrm>
            <a:off x="1141413" y="1841862"/>
            <a:ext cx="9905998" cy="30305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880"/>
              <a:buFont typeface="Century Gothic"/>
              <a:buNone/>
            </a:pPr>
            <a:r>
              <a:rPr lang="en-US">
                <a:highlight>
                  <a:srgbClr val="741B47"/>
                </a:highlight>
              </a:rPr>
              <a:t>❏ WHAT IS THE BUSINESS PROBLEM?</a:t>
            </a:r>
            <a:endParaRPr>
              <a:highlight>
                <a:srgbClr val="741B47"/>
              </a:highlight>
            </a:endParaRPr>
          </a:p>
          <a:p>
            <a:pPr marL="0" lvl="0" indent="0" algn="l" rtl="0">
              <a:spcBef>
                <a:spcPts val="0"/>
              </a:spcBef>
              <a:spcAft>
                <a:spcPts val="0"/>
              </a:spcAft>
              <a:buClr>
                <a:schemeClr val="lt1"/>
              </a:buClr>
              <a:buSzPts val="2880"/>
              <a:buFont typeface="Century Gothic"/>
              <a:buNone/>
            </a:pPr>
            <a:r>
              <a:rPr lang="en-US"/>
              <a:t/>
            </a:r>
            <a:br>
              <a:rPr lang="en-US"/>
            </a:br>
            <a:r>
              <a:rPr lang="en-US">
                <a:solidFill>
                  <a:srgbClr val="FFFFFF"/>
                </a:solidFill>
                <a:highlight>
                  <a:srgbClr val="274E13"/>
                </a:highlight>
              </a:rPr>
              <a:t>❏ WHO ARE THE STAKEHOLDERS IMPACTED BY THE PROBLEM?</a:t>
            </a:r>
            <a:endParaRPr>
              <a:solidFill>
                <a:srgbClr val="FFFFFF"/>
              </a:solidFill>
              <a:highlight>
                <a:srgbClr val="274E13"/>
              </a:highlight>
            </a:endParaRPr>
          </a:p>
          <a:p>
            <a:pPr marL="0" lvl="0" indent="0" algn="l" rtl="0">
              <a:spcBef>
                <a:spcPts val="0"/>
              </a:spcBef>
              <a:spcAft>
                <a:spcPts val="0"/>
              </a:spcAft>
              <a:buClr>
                <a:schemeClr val="lt1"/>
              </a:buClr>
              <a:buSzPts val="2880"/>
              <a:buFont typeface="Century Gothic"/>
              <a:buNone/>
            </a:pPr>
            <a:r>
              <a:rPr lang="en-US"/>
              <a:t/>
            </a:r>
            <a:br>
              <a:rPr lang="en-US"/>
            </a:br>
            <a:r>
              <a:rPr lang="en-US">
                <a:highlight>
                  <a:srgbClr val="073763"/>
                </a:highlight>
              </a:rPr>
              <a:t>❏ WHY IS THIS PROBLEM IMPORTANT TO THE ORGANIZATION?</a:t>
            </a:r>
            <a:endParaRPr>
              <a:highlight>
                <a:srgbClr val="073763"/>
              </a:highlight>
            </a:endParaRPr>
          </a:p>
        </p:txBody>
      </p:sp>
      <p:sp>
        <p:nvSpPr>
          <p:cNvPr id="136" name="Google Shape;136;p2"/>
          <p:cNvSpPr txBox="1">
            <a:spLocks noGrp="1"/>
          </p:cNvSpPr>
          <p:nvPr>
            <p:ph type="body" idx="1"/>
          </p:nvPr>
        </p:nvSpPr>
        <p:spPr>
          <a:xfrm>
            <a:off x="1025750" y="5370724"/>
            <a:ext cx="9906000" cy="403800"/>
          </a:xfrm>
          <a:prstGeom prst="rect">
            <a:avLst/>
          </a:prstGeom>
          <a:noFill/>
          <a:ln>
            <a:noFill/>
          </a:ln>
        </p:spPr>
        <p:txBody>
          <a:bodyPr spcFirstLastPara="1" wrap="square" lIns="91425" tIns="45700" rIns="91425" bIns="45700" anchor="ctr" anchorCtr="0">
            <a:normAutofit/>
          </a:bodyPr>
          <a:lstStyle/>
          <a:p>
            <a:pPr marL="285750" lvl="0" indent="-158750" algn="l" rtl="0">
              <a:spcBef>
                <a:spcPts val="0"/>
              </a:spcBef>
              <a:spcAft>
                <a:spcPts val="0"/>
              </a:spcAft>
              <a:buSzPct val="100000"/>
              <a:buNone/>
            </a:pPr>
            <a:endParaRPr/>
          </a:p>
          <a:p>
            <a:pPr marL="285750" lvl="0" indent="-158750" algn="l" rtl="0">
              <a:spcBef>
                <a:spcPts val="0"/>
              </a:spcBef>
              <a:spcAft>
                <a:spcPts val="0"/>
              </a:spcAft>
              <a:buSzPct val="100000"/>
              <a:buNone/>
            </a:pPr>
            <a:endParaRPr/>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sz="2800">
                <a:highlight>
                  <a:srgbClr val="85200C"/>
                </a:highlight>
              </a:rPr>
              <a:t> WHAT ARE CHALLENGES THAT YOU MIGHT ENCOUNTER? HOW CAN YOU MITIGATE THEM?</a:t>
            </a:r>
            <a:endParaRPr sz="2800">
              <a:highlight>
                <a:srgbClr val="85200C"/>
              </a:highlight>
            </a:endParaRPr>
          </a:p>
        </p:txBody>
      </p:sp>
      <p:sp>
        <p:nvSpPr>
          <p:cNvPr id="220" name="Google Shape;220;p15"/>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US" dirty="0"/>
              <a:t> Time (how long?): This solution will take, at most, one month to complete, since the tomato paste he has in stock cannot be sold at all after one month.</a:t>
            </a:r>
            <a:endParaRPr dirty="0"/>
          </a:p>
          <a:p>
            <a:pPr marL="285750" lvl="0" indent="-285750" algn="l" rtl="0">
              <a:spcBef>
                <a:spcPts val="1000"/>
              </a:spcBef>
              <a:spcAft>
                <a:spcPts val="0"/>
              </a:spcAft>
              <a:buSzPts val="2000"/>
              <a:buChar char="•"/>
            </a:pPr>
            <a:r>
              <a:rPr lang="en-US" dirty="0"/>
              <a:t> Expected cost for implementing the solution: Michel will have to wait at most one month. He will not spend any more money to get the solution implemented, and he won’t have to hire any special new staff to liquidate the products for him.</a:t>
            </a:r>
            <a:endParaRPr dirty="0"/>
          </a:p>
          <a:p>
            <a:pPr marL="285750" lvl="0" indent="-158750" algn="l" rtl="0">
              <a:spcBef>
                <a:spcPts val="1000"/>
              </a:spcBef>
              <a:spcAft>
                <a:spcPts val="0"/>
              </a:spcAft>
              <a:buSzPts val="2000"/>
              <a:buNone/>
            </a:pPr>
            <a:endParaRPr dirty="0"/>
          </a:p>
        </p:txBody>
      </p:sp>
      <p:pic>
        <p:nvPicPr>
          <p:cNvPr id="4" name="Google Shape;130;p1"/>
          <p:cNvPicPr preferRelativeResize="0"/>
          <p:nvPr/>
        </p:nvPicPr>
        <p:blipFill>
          <a:blip r:embed="rId3">
            <a:alphaModFix/>
          </a:blip>
          <a:stretch>
            <a:fillRect/>
          </a:stretch>
        </p:blipFill>
        <p:spPr>
          <a:xfrm>
            <a:off x="9268691" y="5016138"/>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579551" y="526975"/>
            <a:ext cx="10905600"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Century Gothic"/>
              <a:buNone/>
            </a:pPr>
            <a:r>
              <a:rPr lang="en-US" b="1" dirty="0">
                <a:highlight>
                  <a:srgbClr val="274E13"/>
                </a:highlight>
              </a:rPr>
              <a:t>SOLUTION 2</a:t>
            </a:r>
            <a:endParaRPr b="1" dirty="0">
              <a:highlight>
                <a:srgbClr val="274E13"/>
              </a:highlight>
            </a:endParaRPr>
          </a:p>
        </p:txBody>
      </p:sp>
      <p:sp>
        <p:nvSpPr>
          <p:cNvPr id="226" name="Google Shape;226;p17"/>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r>
              <a:rPr lang="en-US" dirty="0" smtClean="0"/>
              <a:t>Another solution to the problem consists of running a market analysis to understand the demand for tomato paste. </a:t>
            </a:r>
          </a:p>
          <a:p>
            <a:pPr marL="114300" indent="0">
              <a:buNone/>
            </a:pPr>
            <a:endParaRPr lang="en-US" dirty="0"/>
          </a:p>
          <a:p>
            <a:pPr marL="114300" indent="0">
              <a:buNone/>
            </a:pPr>
            <a:r>
              <a:rPr lang="en-US" dirty="0" smtClean="0"/>
              <a:t> 	The market analysis will help him understand his competition, understand his 	clients better, gather more information.</a:t>
            </a:r>
            <a:endParaRPr lang="en-US" dirty="0"/>
          </a:p>
          <a:p>
            <a:pPr marL="0" lvl="0" indent="0" algn="l" rtl="0">
              <a:spcBef>
                <a:spcPts val="0"/>
              </a:spcBef>
              <a:spcAft>
                <a:spcPts val="0"/>
              </a:spcAft>
              <a:buSzPts val="2000"/>
              <a:buNone/>
            </a:pPr>
            <a:endParaRPr dirty="0"/>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0"/>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lvl="0">
              <a:buSzPts val="3200"/>
            </a:pPr>
            <a:r>
              <a:rPr lang="en-US" dirty="0" smtClean="0">
                <a:highlight>
                  <a:srgbClr val="85200C"/>
                </a:highlight>
              </a:rPr>
              <a:t> STRENGTHS</a:t>
            </a:r>
            <a:endParaRPr dirty="0"/>
          </a:p>
        </p:txBody>
      </p:sp>
      <p:sp>
        <p:nvSpPr>
          <p:cNvPr id="244" name="Google Shape;244;p20"/>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r>
              <a:rPr lang="en-US" i="1" dirty="0"/>
              <a:t>- Unlimited stock of products</a:t>
            </a:r>
            <a:endParaRPr lang="en-US" dirty="0"/>
          </a:p>
          <a:p>
            <a:r>
              <a:rPr lang="en-US" dirty="0"/>
              <a:t>- Sale different tomato brands</a:t>
            </a:r>
            <a:endParaRPr lang="en-US" dirty="0"/>
          </a:p>
          <a:p>
            <a:r>
              <a:rPr lang="en-US" dirty="0"/>
              <a:t>- Regular supplying</a:t>
            </a:r>
            <a:endParaRPr lang="en-US" dirty="0"/>
          </a:p>
          <a:p>
            <a:pPr marL="114300" indent="0">
              <a:buNone/>
            </a:pPr>
            <a:r>
              <a:rPr lang="en-US" sz="3600" dirty="0"/>
              <a:t/>
            </a:r>
            <a:br>
              <a:rPr lang="en-US" sz="3600" dirty="0"/>
            </a:br>
            <a:endParaRPr sz="3600" dirty="0"/>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9"/>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a:highlight>
                  <a:srgbClr val="7F6000"/>
                </a:highlight>
              </a:rPr>
              <a:t>❏ WHAT ARE CHALLENGES THAT YOU MIGHT ENCOUNTER? HOW CAN YOU MITIGATE THEM?</a:t>
            </a:r>
            <a:endParaRPr>
              <a:highlight>
                <a:srgbClr val="7F6000"/>
              </a:highlight>
            </a:endParaRPr>
          </a:p>
        </p:txBody>
      </p:sp>
      <p:sp>
        <p:nvSpPr>
          <p:cNvPr id="238" name="Google Shape;238;p19"/>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US" dirty="0" smtClean="0"/>
              <a:t>To run the market analysis, the business owner needs to </a:t>
            </a:r>
            <a:r>
              <a:rPr lang="en-US" dirty="0" smtClean="0"/>
              <a:t>spend money.</a:t>
            </a:r>
          </a:p>
          <a:p>
            <a:pPr marL="0" lvl="0" indent="0" algn="l" rtl="0">
              <a:spcBef>
                <a:spcPts val="0"/>
              </a:spcBef>
              <a:spcAft>
                <a:spcPts val="0"/>
              </a:spcAft>
              <a:buSzPts val="2000"/>
              <a:buNone/>
            </a:pPr>
            <a:r>
              <a:rPr lang="en-US" dirty="0"/>
              <a:t> </a:t>
            </a:r>
            <a:r>
              <a:rPr lang="en-US" dirty="0" smtClean="0"/>
              <a:t>   He may not be interested In that solution because he is already loosing money. </a:t>
            </a:r>
          </a:p>
          <a:p>
            <a:pPr marL="0" lvl="0" indent="0">
              <a:spcBef>
                <a:spcPts val="0"/>
              </a:spcBef>
              <a:buSzPts val="2000"/>
              <a:buNone/>
            </a:pPr>
            <a:endParaRPr lang="en-US" dirty="0" smtClean="0"/>
          </a:p>
          <a:p>
            <a:pPr marL="0" indent="0">
              <a:spcBef>
                <a:spcPts val="0"/>
              </a:spcBef>
              <a:buSzPts val="2000"/>
              <a:buNone/>
            </a:pPr>
            <a:r>
              <a:rPr lang="en-US" dirty="0" smtClean="0"/>
              <a:t>    I </a:t>
            </a:r>
            <a:r>
              <a:rPr lang="en-US" dirty="0"/>
              <a:t>would advice him to consider the market solution as an investment in order to</a:t>
            </a:r>
            <a:r>
              <a:rPr lang="en-US" dirty="0" smtClean="0"/>
              <a:t/>
            </a:r>
            <a:br>
              <a:rPr lang="en-US" dirty="0" smtClean="0"/>
            </a:br>
            <a:r>
              <a:rPr lang="en-US" dirty="0" smtClean="0"/>
              <a:t>    </a:t>
            </a:r>
            <a:r>
              <a:rPr lang="en-US" dirty="0"/>
              <a:t>make more money in he future or avoid loosing more money.</a:t>
            </a:r>
          </a:p>
          <a:p>
            <a:pPr marL="0" lvl="0" indent="0">
              <a:spcBef>
                <a:spcPts val="0"/>
              </a:spcBef>
              <a:buSzPts val="2000"/>
              <a:buNone/>
            </a:pPr>
            <a:r>
              <a:rPr lang="en-US" dirty="0" smtClean="0"/>
              <a:t>                                                                                                                                                                                                                                                                                                                                                                                                                    </a:t>
            </a:r>
            <a:endParaRPr dirty="0"/>
          </a:p>
        </p:txBody>
      </p:sp>
      <p:pic>
        <p:nvPicPr>
          <p:cNvPr id="4" name="Google Shape;130;p1"/>
          <p:cNvPicPr preferRelativeResize="0"/>
          <p:nvPr/>
        </p:nvPicPr>
        <p:blipFill>
          <a:blip r:embed="rId3">
            <a:alphaModFix/>
          </a:blip>
          <a:stretch>
            <a:fillRect/>
          </a:stretch>
        </p:blipFill>
        <p:spPr>
          <a:xfrm>
            <a:off x="9268691" y="5016138"/>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1141413" y="593075"/>
            <a:ext cx="9906000"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Century Gothic"/>
              <a:buNone/>
            </a:pPr>
            <a:r>
              <a:rPr lang="en-US" b="1" dirty="0">
                <a:solidFill>
                  <a:srgbClr val="FF0000"/>
                </a:solidFill>
              </a:rPr>
              <a:t>PRESENTING TEAM MEMBERS</a:t>
            </a:r>
            <a:r>
              <a:rPr lang="en-US" dirty="0">
                <a:solidFill>
                  <a:srgbClr val="660000"/>
                </a:solidFill>
              </a:rPr>
              <a:t> </a:t>
            </a:r>
            <a:endParaRPr dirty="0">
              <a:solidFill>
                <a:srgbClr val="FFD966"/>
              </a:solidFill>
            </a:endParaRPr>
          </a:p>
        </p:txBody>
      </p:sp>
      <p:sp>
        <p:nvSpPr>
          <p:cNvPr id="250" name="Google Shape;250;p21"/>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indent="-285750">
              <a:spcBef>
                <a:spcPts val="0"/>
              </a:spcBef>
              <a:buSzPts val="2000"/>
            </a:pPr>
            <a:r>
              <a:rPr lang="en-US" dirty="0"/>
              <a:t>KETENIE FLORE TH</a:t>
            </a:r>
            <a:r>
              <a:rPr lang="en-US" cap="none" dirty="0"/>
              <a:t>ÉNÉUS</a:t>
            </a:r>
            <a:endParaRPr lang="en-US" dirty="0"/>
          </a:p>
          <a:p>
            <a:pPr marL="285750" lvl="0" indent="-285750" algn="l" rtl="0">
              <a:spcBef>
                <a:spcPts val="1000"/>
              </a:spcBef>
              <a:spcAft>
                <a:spcPts val="0"/>
              </a:spcAft>
              <a:buSzPts val="2000"/>
              <a:buChar char="•"/>
            </a:pPr>
            <a:r>
              <a:rPr lang="en-US" dirty="0" smtClean="0"/>
              <a:t>RAPHAEL </a:t>
            </a:r>
            <a:r>
              <a:rPr lang="en-US" dirty="0"/>
              <a:t>MIKA BONY </a:t>
            </a:r>
            <a:r>
              <a:rPr lang="en-US" dirty="0" smtClean="0"/>
              <a:t>II ALEXANDRE</a:t>
            </a:r>
            <a:endParaRPr dirty="0"/>
          </a:p>
          <a:p>
            <a:pPr marL="285750" lvl="0" indent="-285750" algn="l" rtl="0">
              <a:spcBef>
                <a:spcPts val="1000"/>
              </a:spcBef>
              <a:spcAft>
                <a:spcPts val="0"/>
              </a:spcAft>
              <a:buSzPts val="2000"/>
              <a:buChar char="•"/>
            </a:pPr>
            <a:r>
              <a:rPr lang="en-US" dirty="0" smtClean="0"/>
              <a:t>WEDSANLEY JEAN PHILIPPE</a:t>
            </a:r>
            <a:endParaRPr dirty="0"/>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
          <p:cNvSpPr txBox="1">
            <a:spLocks noGrp="1"/>
          </p:cNvSpPr>
          <p:nvPr>
            <p:ph type="title"/>
          </p:nvPr>
        </p:nvSpPr>
        <p:spPr>
          <a:xfrm>
            <a:off x="1143000" y="0"/>
            <a:ext cx="9906000" cy="205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b="1">
                <a:highlight>
                  <a:srgbClr val="741B47"/>
                </a:highlight>
              </a:rPr>
              <a:t>❏ WHAT IS THE BUSINESS PROBLEM?</a:t>
            </a:r>
            <a:r>
              <a:rPr lang="en-US"/>
              <a:t> </a:t>
            </a:r>
            <a:endParaRPr/>
          </a:p>
        </p:txBody>
      </p:sp>
      <p:sp>
        <p:nvSpPr>
          <p:cNvPr id="142" name="Google Shape;142;p3"/>
          <p:cNvSpPr txBox="1">
            <a:spLocks noGrp="1"/>
          </p:cNvSpPr>
          <p:nvPr>
            <p:ph type="body" idx="1"/>
          </p:nvPr>
        </p:nvSpPr>
        <p:spPr>
          <a:xfrm>
            <a:off x="1142988" y="1966049"/>
            <a:ext cx="9906000" cy="3124200"/>
          </a:xfrm>
          <a:prstGeom prst="rect">
            <a:avLst/>
          </a:prstGeom>
          <a:noFill/>
          <a:ln>
            <a:noFill/>
          </a:ln>
        </p:spPr>
        <p:txBody>
          <a:bodyPr spcFirstLastPara="1" wrap="square" lIns="91425" tIns="45700" rIns="91425" bIns="45700" anchor="ctr" anchorCtr="0">
            <a:normAutofit/>
          </a:bodyPr>
          <a:lstStyle/>
          <a:p>
            <a:pPr marL="457200" lvl="0" indent="-355600" algn="l" rtl="0">
              <a:spcBef>
                <a:spcPts val="0"/>
              </a:spcBef>
              <a:spcAft>
                <a:spcPts val="0"/>
              </a:spcAft>
              <a:buSzPts val="2000"/>
              <a:buChar char="●"/>
            </a:pPr>
            <a:r>
              <a:rPr lang="en-US" sz="2200"/>
              <a:t>The client's point of view : Should the  business owner continue to sell tomato paste or not ?</a:t>
            </a:r>
            <a:endParaRPr sz="2200"/>
          </a:p>
          <a:p>
            <a:pPr marL="457200" lvl="0" indent="0" algn="l" rtl="0">
              <a:spcBef>
                <a:spcPts val="0"/>
              </a:spcBef>
              <a:spcAft>
                <a:spcPts val="0"/>
              </a:spcAft>
              <a:buNone/>
            </a:pPr>
            <a:endParaRPr sz="2200"/>
          </a:p>
          <a:p>
            <a:pPr marL="457200" lvl="0" indent="-355600" algn="l" rtl="0">
              <a:spcBef>
                <a:spcPts val="1000"/>
              </a:spcBef>
              <a:spcAft>
                <a:spcPts val="0"/>
              </a:spcAft>
              <a:buSzPts val="2000"/>
              <a:buChar char="●"/>
            </a:pPr>
            <a:r>
              <a:rPr lang="en-US" sz="2200"/>
              <a:t>Our understanding :What can  be done to ensure profit and avoid the current systematic loss.  </a:t>
            </a:r>
            <a:endParaRPr sz="2200"/>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1143000" y="394775"/>
            <a:ext cx="9906000"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b="1">
                <a:highlight>
                  <a:srgbClr val="38761D"/>
                </a:highlight>
              </a:rPr>
              <a:t>❏ WHO ARE THE STAKEHOLDERS IMPACTED BY THE PROBLEM?</a:t>
            </a:r>
            <a:r>
              <a:rPr lang="en-US"/>
              <a:t/>
            </a:r>
            <a:br>
              <a:rPr lang="en-US"/>
            </a:br>
            <a:endParaRPr/>
          </a:p>
        </p:txBody>
      </p:sp>
      <p:sp>
        <p:nvSpPr>
          <p:cNvPr id="148" name="Google Shape;148;p4"/>
          <p:cNvSpPr txBox="1">
            <a:spLocks noGrp="1"/>
          </p:cNvSpPr>
          <p:nvPr>
            <p:ph type="body" idx="1"/>
          </p:nvPr>
        </p:nvSpPr>
        <p:spPr>
          <a:xfrm>
            <a:off x="1143000" y="2544900"/>
            <a:ext cx="9906000" cy="3097500"/>
          </a:xfrm>
          <a:prstGeom prst="rect">
            <a:avLst/>
          </a:prstGeom>
          <a:noFill/>
          <a:ln>
            <a:noFill/>
          </a:ln>
        </p:spPr>
        <p:txBody>
          <a:bodyPr spcFirstLastPara="1" wrap="square" lIns="91425" tIns="45700" rIns="91425" bIns="45700" anchor="ctr" anchorCtr="0">
            <a:normAutofit/>
          </a:bodyPr>
          <a:lstStyle/>
          <a:p>
            <a:pPr marL="457200" lvl="0" indent="-469900" algn="l" rtl="0">
              <a:spcBef>
                <a:spcPts val="0"/>
              </a:spcBef>
              <a:spcAft>
                <a:spcPts val="0"/>
              </a:spcAft>
              <a:buSzPts val="2200"/>
              <a:buAutoNum type="arabicParenR"/>
            </a:pPr>
            <a:r>
              <a:rPr lang="en-US" sz="2200"/>
              <a:t>Michel (boutique owner)</a:t>
            </a:r>
            <a:endParaRPr sz="2200"/>
          </a:p>
          <a:p>
            <a:pPr marL="457200" lvl="0" indent="-469900" algn="l" rtl="0">
              <a:spcBef>
                <a:spcPts val="1000"/>
              </a:spcBef>
              <a:spcAft>
                <a:spcPts val="0"/>
              </a:spcAft>
              <a:buSzPts val="2200"/>
              <a:buAutoNum type="arabicParenR"/>
            </a:pPr>
            <a:r>
              <a:rPr lang="en-US" sz="2200"/>
              <a:t>His son (who  is asked some pieces of advice)</a:t>
            </a:r>
            <a:endParaRPr sz="2200"/>
          </a:p>
          <a:p>
            <a:pPr marL="457200" lvl="0" indent="-469900" algn="l" rtl="0">
              <a:spcBef>
                <a:spcPts val="1000"/>
              </a:spcBef>
              <a:spcAft>
                <a:spcPts val="0"/>
              </a:spcAft>
              <a:buSzPts val="2200"/>
              <a:buAutoNum type="arabicParenR"/>
            </a:pPr>
            <a:r>
              <a:rPr lang="en-US" sz="2200"/>
              <a:t>The consumer (Who buy the tomato paste)</a:t>
            </a:r>
            <a:endParaRPr sz="2200"/>
          </a:p>
          <a:p>
            <a:pPr marL="457200" lvl="0" indent="-469900" algn="l" rtl="0">
              <a:spcBef>
                <a:spcPts val="1000"/>
              </a:spcBef>
              <a:spcAft>
                <a:spcPts val="0"/>
              </a:spcAft>
              <a:buSzPts val="2200"/>
              <a:buAutoNum type="arabicParenR"/>
            </a:pPr>
            <a:r>
              <a:rPr lang="en-US" sz="2200"/>
              <a:t>The suppliers (The producer, the delivery guy)</a:t>
            </a:r>
            <a:endParaRPr sz="2200"/>
          </a:p>
        </p:txBody>
      </p:sp>
      <p:pic>
        <p:nvPicPr>
          <p:cNvPr id="4" name="Google Shape;130;p1"/>
          <p:cNvPicPr preferRelativeResize="0"/>
          <p:nvPr/>
        </p:nvPicPr>
        <p:blipFill>
          <a:blip r:embed="rId3">
            <a:alphaModFix/>
          </a:blip>
          <a:stretch>
            <a:fillRect/>
          </a:stretch>
        </p:blipFill>
        <p:spPr>
          <a:xfrm>
            <a:off x="9268691" y="5016138"/>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txBox="1">
            <a:spLocks noGrp="1"/>
          </p:cNvSpPr>
          <p:nvPr>
            <p:ph type="title"/>
          </p:nvPr>
        </p:nvSpPr>
        <p:spPr>
          <a:xfrm>
            <a:off x="1143000" y="146900"/>
            <a:ext cx="9906000"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b="1">
                <a:solidFill>
                  <a:srgbClr val="BFBFBF"/>
                </a:solidFill>
                <a:highlight>
                  <a:srgbClr val="1C4587"/>
                </a:highlight>
              </a:rPr>
              <a:t>❏ WHY IS THIS PROBLEM IMPORTANT TO THE ORGANIZATION?</a:t>
            </a:r>
            <a:endParaRPr b="1">
              <a:solidFill>
                <a:srgbClr val="BFBFBF"/>
              </a:solidFill>
              <a:highlight>
                <a:srgbClr val="1C4587"/>
              </a:highlight>
            </a:endParaRPr>
          </a:p>
        </p:txBody>
      </p:sp>
      <p:sp>
        <p:nvSpPr>
          <p:cNvPr id="154" name="Google Shape;154;p5"/>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lvl="0" indent="-298450" algn="l" rtl="0">
              <a:spcBef>
                <a:spcPts val="0"/>
              </a:spcBef>
              <a:spcAft>
                <a:spcPts val="0"/>
              </a:spcAft>
              <a:buSzPts val="2200"/>
              <a:buChar char="•"/>
            </a:pPr>
            <a:r>
              <a:rPr lang="en-US" sz="2200"/>
              <a:t>This problem is important to the organization because it is affecting the organization profit negatively.</a:t>
            </a:r>
            <a:endParaRPr sz="2200"/>
          </a:p>
          <a:p>
            <a:pPr marL="285750" lvl="0" indent="-298450" algn="l" rtl="0">
              <a:spcBef>
                <a:spcPts val="1000"/>
              </a:spcBef>
              <a:spcAft>
                <a:spcPts val="0"/>
              </a:spcAft>
              <a:buSzPts val="2200"/>
              <a:buChar char="•"/>
            </a:pPr>
            <a:r>
              <a:rPr lang="en-US" sz="2200"/>
              <a:t>Mr. Michel has invested in his store in order  to sell tomatoes</a:t>
            </a:r>
            <a:endParaRPr sz="2200"/>
          </a:p>
          <a:p>
            <a:pPr marL="285750" lvl="0" indent="-298450" algn="l" rtl="0">
              <a:spcBef>
                <a:spcPts val="1000"/>
              </a:spcBef>
              <a:spcAft>
                <a:spcPts val="0"/>
              </a:spcAft>
              <a:buSzPts val="2200"/>
              <a:buChar char="•"/>
            </a:pPr>
            <a:r>
              <a:rPr lang="en-US" sz="2200"/>
              <a:t>It is threatening the organization existence</a:t>
            </a:r>
            <a:endParaRPr sz="2200"/>
          </a:p>
          <a:p>
            <a:pPr marL="285750" lvl="0" indent="-158750" algn="l" rtl="0">
              <a:spcBef>
                <a:spcPts val="1000"/>
              </a:spcBef>
              <a:spcAft>
                <a:spcPts val="0"/>
              </a:spcAft>
              <a:buSzPts val="2000"/>
              <a:buNone/>
            </a:pPr>
            <a:endParaRPr/>
          </a:p>
        </p:txBody>
      </p:sp>
      <p:pic>
        <p:nvPicPr>
          <p:cNvPr id="4" name="Google Shape;130;p1"/>
          <p:cNvPicPr preferRelativeResize="0"/>
          <p:nvPr/>
        </p:nvPicPr>
        <p:blipFill>
          <a:blip r:embed="rId3">
            <a:alphaModFix/>
          </a:blip>
          <a:stretch>
            <a:fillRect/>
          </a:stretch>
        </p:blipFill>
        <p:spPr>
          <a:xfrm>
            <a:off x="9268691" y="5016138"/>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p:nvPr>
        </p:nvSpPr>
        <p:spPr>
          <a:xfrm>
            <a:off x="661000" y="848925"/>
            <a:ext cx="11303400" cy="4942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sz="4200" b="1">
                <a:solidFill>
                  <a:srgbClr val="85200C"/>
                </a:solidFill>
              </a:rPr>
              <a:t>METHODOLOGY USED FOR THE ANALYSIS</a:t>
            </a:r>
            <a:endParaRPr sz="4200" b="1">
              <a:solidFill>
                <a:srgbClr val="85200C"/>
              </a:solidFill>
            </a:endParaRPr>
          </a:p>
        </p:txBody>
      </p:sp>
      <p:sp>
        <p:nvSpPr>
          <p:cNvPr id="160" name="Google Shape;160;p6"/>
          <p:cNvSpPr txBox="1">
            <a:spLocks noGrp="1"/>
          </p:cNvSpPr>
          <p:nvPr>
            <p:ph type="body" idx="1"/>
          </p:nvPr>
        </p:nvSpPr>
        <p:spPr>
          <a:xfrm>
            <a:off x="1141425" y="5551725"/>
            <a:ext cx="9906000" cy="239400"/>
          </a:xfrm>
          <a:prstGeom prst="rect">
            <a:avLst/>
          </a:prstGeom>
          <a:noFill/>
          <a:ln>
            <a:noFill/>
          </a:ln>
        </p:spPr>
        <p:txBody>
          <a:bodyPr spcFirstLastPara="1" wrap="square" lIns="91425" tIns="45700" rIns="91425" bIns="45700" anchor="ctr" anchorCtr="0">
            <a:normAutofit fontScale="55000" lnSpcReduction="20000"/>
          </a:bodyPr>
          <a:lstStyle/>
          <a:p>
            <a:pPr marL="285750" lvl="0" indent="-158750" algn="l" rtl="0">
              <a:spcBef>
                <a:spcPts val="0"/>
              </a:spcBef>
              <a:spcAft>
                <a:spcPts val="0"/>
              </a:spcAft>
              <a:buSzPct val="100000"/>
              <a:buNone/>
            </a:pPr>
            <a:endParaRPr/>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a:spLocks noGrp="1"/>
          </p:cNvSpPr>
          <p:nvPr>
            <p:ph type="title"/>
          </p:nvPr>
        </p:nvSpPr>
        <p:spPr>
          <a:xfrm>
            <a:off x="1143000" y="1138425"/>
            <a:ext cx="9906000" cy="4298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a:highlight>
                  <a:srgbClr val="741B47"/>
                </a:highlight>
              </a:rPr>
              <a:t>❏ METHODS, DATA SOURCES, AND CHOICE OF VARIABLES.</a:t>
            </a:r>
            <a:r>
              <a:rPr lang="en-US"/>
              <a:t/>
            </a:r>
            <a:br>
              <a:rPr lang="en-US"/>
            </a:br>
            <a:r>
              <a:rPr lang="en-US"/>
              <a:t/>
            </a:r>
            <a:br>
              <a:rPr lang="en-US"/>
            </a:br>
            <a:r>
              <a:rPr lang="en-US">
                <a:highlight>
                  <a:srgbClr val="674EA7"/>
                </a:highlight>
              </a:rPr>
              <a:t>❏ HOW THEY WILL HELP ADDRESSING THE PROBLEM.</a:t>
            </a:r>
            <a:endParaRPr>
              <a:highlight>
                <a:srgbClr val="674EA7"/>
              </a:highlight>
            </a:endParaRPr>
          </a:p>
        </p:txBody>
      </p:sp>
      <p:sp>
        <p:nvSpPr>
          <p:cNvPr id="166" name="Google Shape;166;p7"/>
          <p:cNvSpPr txBox="1">
            <a:spLocks noGrp="1"/>
          </p:cNvSpPr>
          <p:nvPr>
            <p:ph type="body" idx="1"/>
          </p:nvPr>
        </p:nvSpPr>
        <p:spPr>
          <a:xfrm>
            <a:off x="1143000" y="5436825"/>
            <a:ext cx="9906000" cy="123000"/>
          </a:xfrm>
          <a:prstGeom prst="rect">
            <a:avLst/>
          </a:prstGeom>
          <a:noFill/>
          <a:ln>
            <a:noFill/>
          </a:ln>
        </p:spPr>
        <p:txBody>
          <a:bodyPr spcFirstLastPara="1" wrap="square" lIns="91425" tIns="45700" rIns="91425" bIns="45700" anchor="ctr" anchorCtr="0">
            <a:normAutofit fontScale="25000" lnSpcReduction="20000"/>
          </a:bodyPr>
          <a:lstStyle/>
          <a:p>
            <a:pPr marL="127000" lvl="0" indent="0" algn="l" rtl="0">
              <a:spcBef>
                <a:spcPts val="0"/>
              </a:spcBef>
              <a:spcAft>
                <a:spcPts val="0"/>
              </a:spcAft>
              <a:buSzPct val="100000"/>
              <a:buNone/>
            </a:pPr>
            <a:endParaRPr/>
          </a:p>
        </p:txBody>
      </p:sp>
      <p:pic>
        <p:nvPicPr>
          <p:cNvPr id="4" name="Google Shape;130;p1"/>
          <p:cNvPicPr preferRelativeResize="0"/>
          <p:nvPr/>
        </p:nvPicPr>
        <p:blipFill>
          <a:blip r:embed="rId3">
            <a:alphaModFix/>
          </a:blip>
          <a:stretch>
            <a:fillRect/>
          </a:stretch>
        </p:blipFill>
        <p:spPr>
          <a:xfrm>
            <a:off x="9268690" y="0"/>
            <a:ext cx="2923309" cy="184186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b="1" dirty="0">
                <a:highlight>
                  <a:srgbClr val="741B47"/>
                </a:highlight>
              </a:rPr>
              <a:t>METHODS, DATA SOURCES AND CHOICE OF VARIABLES.</a:t>
            </a:r>
            <a:r>
              <a:rPr lang="en-US" dirty="0"/>
              <a:t/>
            </a:r>
            <a:br>
              <a:rPr lang="en-US" dirty="0"/>
            </a:br>
            <a:endParaRPr dirty="0"/>
          </a:p>
        </p:txBody>
      </p:sp>
      <p:sp>
        <p:nvSpPr>
          <p:cNvPr id="172" name="Google Shape;172;p8"/>
          <p:cNvSpPr txBox="1">
            <a:spLocks noGrp="1"/>
          </p:cNvSpPr>
          <p:nvPr>
            <p:ph type="body" idx="1"/>
          </p:nvPr>
        </p:nvSpPr>
        <p:spPr>
          <a:xfrm>
            <a:off x="1141413" y="1939636"/>
            <a:ext cx="9905998" cy="4765963"/>
          </a:xfrm>
          <a:prstGeom prst="rect">
            <a:avLst/>
          </a:prstGeom>
          <a:noFill/>
          <a:ln>
            <a:noFill/>
          </a:ln>
        </p:spPr>
        <p:txBody>
          <a:bodyPr spcFirstLastPara="1" wrap="square" lIns="91425" tIns="45700" rIns="91425" bIns="45700" anchor="ctr" anchorCtr="0">
            <a:normAutofit/>
          </a:bodyPr>
          <a:lstStyle/>
          <a:p>
            <a:pPr marL="285750" lvl="0" indent="-158750" algn="l" rtl="0">
              <a:spcBef>
                <a:spcPts val="0"/>
              </a:spcBef>
              <a:spcAft>
                <a:spcPts val="0"/>
              </a:spcAft>
              <a:buSzPts val="2000"/>
              <a:buNone/>
            </a:pPr>
            <a:r>
              <a:rPr lang="en-US" dirty="0"/>
              <a:t>WE HAVE USED A DATA SET THAT CONTAINS THE SALES RECORDING OF </a:t>
            </a:r>
            <a:r>
              <a:rPr lang="en-US" dirty="0" smtClean="0"/>
              <a:t>THE LAST </a:t>
            </a:r>
            <a:r>
              <a:rPr lang="en-US" dirty="0"/>
              <a:t>THREE MONTHS</a:t>
            </a:r>
            <a:r>
              <a:rPr lang="en-US" dirty="0" smtClean="0"/>
              <a:t>.</a:t>
            </a:r>
          </a:p>
          <a:p>
            <a:r>
              <a:rPr lang="en-US" dirty="0" smtClean="0"/>
              <a:t>We </a:t>
            </a:r>
            <a:r>
              <a:rPr lang="en-US" dirty="0"/>
              <a:t>used the first-in-first-out method, all inventory calculations were done using this method.</a:t>
            </a:r>
            <a:endParaRPr lang="en-US" dirty="0"/>
          </a:p>
          <a:p>
            <a:r>
              <a:rPr lang="en-US" dirty="0"/>
              <a:t>Microsoft Excel is the main software used to process and analyze the data.</a:t>
            </a:r>
            <a:endParaRPr lang="en-US" dirty="0"/>
          </a:p>
          <a:p>
            <a:r>
              <a:rPr lang="en-US" dirty="0"/>
              <a:t>A diagnosis of the sales is made for the 3 months.</a:t>
            </a:r>
            <a:endParaRPr lang="en-US" dirty="0"/>
          </a:p>
          <a:p>
            <a:r>
              <a:rPr lang="en-US" dirty="0"/>
              <a:t>We have divided the 3 months into 7 periods, each of which starts with the date of an order. Monthly analyses have been made on the sales to understand the profits/losses according to the brands. </a:t>
            </a:r>
            <a:endParaRPr lang="en-US" dirty="0"/>
          </a:p>
          <a:p>
            <a:endParaRPr dirty="0"/>
          </a:p>
        </p:txBody>
      </p:sp>
      <p:pic>
        <p:nvPicPr>
          <p:cNvPr id="4" name="Google Shape;130;p1"/>
          <p:cNvPicPr preferRelativeResize="0"/>
          <p:nvPr/>
        </p:nvPicPr>
        <p:blipFill>
          <a:blip r:embed="rId3">
            <a:alphaModFix/>
          </a:blip>
          <a:stretch>
            <a:fillRect/>
          </a:stretch>
        </p:blipFill>
        <p:spPr>
          <a:xfrm>
            <a:off x="10169237" y="0"/>
            <a:ext cx="2022763" cy="1585949"/>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xfrm>
            <a:off x="1058788" y="659175"/>
            <a:ext cx="9906000"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US" dirty="0">
                <a:highlight>
                  <a:srgbClr val="674EA7"/>
                </a:highlight>
              </a:rPr>
              <a:t>HOW THEY WILL HELP ADDRESSING THE PROBLEM.</a:t>
            </a:r>
            <a:endParaRPr dirty="0">
              <a:highlight>
                <a:srgbClr val="674EA7"/>
              </a:highlight>
            </a:endParaRPr>
          </a:p>
        </p:txBody>
      </p:sp>
      <p:sp>
        <p:nvSpPr>
          <p:cNvPr id="178" name="Google Shape;178;p9"/>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114300" indent="0">
              <a:buNone/>
            </a:pPr>
            <a:r>
              <a:rPr lang="en-US" dirty="0"/>
              <a:t>   </a:t>
            </a:r>
            <a:endParaRPr lang="en-US" dirty="0"/>
          </a:p>
          <a:p>
            <a:pPr marL="114300" indent="0">
              <a:buNone/>
            </a:pPr>
            <a:r>
              <a:rPr lang="en-US" dirty="0"/>
              <a:t>The method of first entry and first exit allows us to check the quantity of tomatoes sold, lost or remaining for each order. It also allowed us to see if the order was really necessary and to evaluate the profit or loss of the </a:t>
            </a:r>
            <a:r>
              <a:rPr lang="en-US" dirty="0" smtClean="0"/>
              <a:t>store.</a:t>
            </a:r>
            <a:endParaRPr lang="en-US" dirty="0"/>
          </a:p>
          <a:p>
            <a:pPr marL="114300" indent="0">
              <a:buNone/>
            </a:pPr>
            <a:r>
              <a:rPr lang="en-US" dirty="0"/>
              <a:t/>
            </a:r>
            <a:br>
              <a:rPr lang="en-US" dirty="0"/>
            </a:br>
            <a:endParaRPr lang="en-US" dirty="0" smtClean="0"/>
          </a:p>
          <a:p>
            <a:pPr marL="114300" indent="0">
              <a:buNone/>
            </a:pPr>
            <a:endParaRPr lang="en-US" dirty="0"/>
          </a:p>
        </p:txBody>
      </p:sp>
      <p:pic>
        <p:nvPicPr>
          <p:cNvPr id="4" name="Google Shape;130;p1"/>
          <p:cNvPicPr preferRelativeResize="0"/>
          <p:nvPr/>
        </p:nvPicPr>
        <p:blipFill>
          <a:blip r:embed="rId3">
            <a:alphaModFix/>
          </a:blip>
          <a:stretch>
            <a:fillRect/>
          </a:stretch>
        </p:blipFill>
        <p:spPr>
          <a:xfrm>
            <a:off x="9268691" y="5016138"/>
            <a:ext cx="2923309" cy="1841862"/>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FCE5CD"/>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934</Words>
  <Application>Microsoft Office PowerPoint</Application>
  <PresentationFormat>Widescreen</PresentationFormat>
  <Paragraphs>73</Paragraphs>
  <Slides>24</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Century Gothic</vt:lpstr>
      <vt:lpstr>Arial</vt:lpstr>
      <vt:lpstr>Mesh</vt:lpstr>
      <vt:lpstr>DESCRIBING THE PROBLEM</vt:lpstr>
      <vt:lpstr>❏ WHAT IS THE BUSINESS PROBLEM?  ❏ WHO ARE THE STAKEHOLDERS IMPACTED BY THE PROBLEM?  ❏ WHY IS THIS PROBLEM IMPORTANT TO THE ORGANIZATION?</vt:lpstr>
      <vt:lpstr>❏ WHAT IS THE BUSINESS PROBLEM? </vt:lpstr>
      <vt:lpstr>❏ WHO ARE THE STAKEHOLDERS IMPACTED BY THE PROBLEM? </vt:lpstr>
      <vt:lpstr>❏ WHY IS THIS PROBLEM IMPORTANT TO THE ORGANIZATION?</vt:lpstr>
      <vt:lpstr>METHODOLOGY USED FOR THE ANALYSIS</vt:lpstr>
      <vt:lpstr>❏ METHODS, DATA SOURCES, AND CHOICE OF VARIABLES.  ❏ HOW THEY WILL HELP ADDRESSING THE PROBLEM.</vt:lpstr>
      <vt:lpstr>METHODS, DATA SOURCES AND CHOICE OF VARIABLES. </vt:lpstr>
      <vt:lpstr>HOW THEY WILL HELP ADDRESSING THE PROBLEM.</vt:lpstr>
      <vt:lpstr>SUMMARIZING THE RESULTS</vt:lpstr>
      <vt:lpstr>PowerPoint Presentation</vt:lpstr>
      <vt:lpstr>The observation is almost the same for brand C except that generally the total sales volume is higher than the volume of lost goods, which is a positive thing in itself. However the problem of buying the merchandise too often persists. And that plays a great role in the general problem the boutique is facing.</vt:lpstr>
      <vt:lpstr>PowerPoint Presentation</vt:lpstr>
      <vt:lpstr>Paste tomato-A Purchases, Sales, Lost, Stock.</vt:lpstr>
      <vt:lpstr>PowerPoint Presentation</vt:lpstr>
      <vt:lpstr>PROPOSED SOLUTIONS</vt:lpstr>
      <vt:lpstr>❏ WHAT IS YOUR PROPOSED SOLUTION?  ❏ WHAT ARE STRENGTHS OF THE ORGANIZATION THAT YOU HAVE LEVERAGED IN YOUR SOLUTION?  ❏ WHAT ARE WEAKNESSES OF THE ORGANIZATION THAT COULD UNDERMINE YOUR SOLUTION?  ❏ WHAT ARE CHALLENGES THAT YOU MIGHT ENCOUNTER? HOW CAN YOU MITIGATE THEM?</vt:lpstr>
      <vt:lpstr>SOLUTION 1</vt:lpstr>
      <vt:lpstr>WHAT ARE STRENGTHS/WEAKNESS OF THE ORGANIZATION THAT CAN INFLUENCE THE SOLUTION </vt:lpstr>
      <vt:lpstr> WHAT ARE CHALLENGES THAT YOU MIGHT ENCOUNTER? HOW CAN YOU MITIGATE THEM?</vt:lpstr>
      <vt:lpstr>SOLUTION 2</vt:lpstr>
      <vt:lpstr> STRENGTHS</vt:lpstr>
      <vt:lpstr>❏ WHAT ARE CHALLENGES THAT YOU MIGHT ENCOUNTER? HOW CAN YOU MITIGATE THEM?</vt:lpstr>
      <vt:lpstr>PRESENTING TEAM MEMBERS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DESCRIBING THE PROBLEM</dc:title>
  <dc:creator>Bootcamp</dc:creator>
  <cp:lastModifiedBy>bootcamp</cp:lastModifiedBy>
  <cp:revision>15</cp:revision>
  <dcterms:created xsi:type="dcterms:W3CDTF">2021-05-27T22:06:20Z</dcterms:created>
  <dcterms:modified xsi:type="dcterms:W3CDTF">2021-05-28T16:51:50Z</dcterms:modified>
</cp:coreProperties>
</file>