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Nuni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551D1F-28FD-4641-BA7A-E97F00631979}">
  <a:tblStyle styleId="{B9551D1F-28FD-4641-BA7A-E97F0063197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Nunito-bold.fntdata"/><Relationship Id="rId14" Type="http://schemas.openxmlformats.org/officeDocument/2006/relationships/slide" Target="slides/slide8.xml"/><Relationship Id="rId36" Type="http://schemas.openxmlformats.org/officeDocument/2006/relationships/font" Target="fonts/Nunito-regular.fntdata"/><Relationship Id="rId17" Type="http://schemas.openxmlformats.org/officeDocument/2006/relationships/slide" Target="slides/slide11.xml"/><Relationship Id="rId39" Type="http://schemas.openxmlformats.org/officeDocument/2006/relationships/font" Target="fonts/Nunito-boldItalic.fntdata"/><Relationship Id="rId16" Type="http://schemas.openxmlformats.org/officeDocument/2006/relationships/slide" Target="slides/slide10.xml"/><Relationship Id="rId38" Type="http://schemas.openxmlformats.org/officeDocument/2006/relationships/font" Target="fonts/Nuni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67ebdec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67ebdec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67ebdec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67ebdec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67ebdeca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67ebdeca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67ebdeca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67ebdeca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67ebdeca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67ebdeca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67ebdeca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67ebdeca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67ebdeca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67ebdeca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67ebdeca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67ebdeca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67ebdeca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67ebdeca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67ebdeca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67ebdeca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9eeaea6cf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9eeaea6cf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67ebdeca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67ebdeca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6800cdca6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6800cdca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6800cdca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6800cdca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6800cdca6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6800cdca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6800cdca6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6800cdca6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6800cdca6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6800cdca6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9eeaea6cf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9eeaea6cf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b23c7e61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b23c7e61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b23c7e61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b23c7e61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b23c7e61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b23c7e61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66a6de2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66a6de2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66a6de2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66a6de2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66a6de23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66a6de23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04100" y="293325"/>
            <a:ext cx="5263200" cy="468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solidFill>
                  <a:srgbClr val="0000FF"/>
                </a:solidFill>
                <a:highlight>
                  <a:schemeClr val="lt1"/>
                </a:highlight>
              </a:rPr>
              <a:t>Haitian referendum on a new constitution</a:t>
            </a:r>
            <a:endParaRPr>
              <a:solidFill>
                <a:srgbClr val="0000FF"/>
              </a:solidFill>
              <a:highlight>
                <a:schemeClr val="lt1"/>
              </a:highlight>
            </a:endParaRPr>
          </a:p>
        </p:txBody>
      </p:sp>
      <p:pic>
        <p:nvPicPr>
          <p:cNvPr id="129" name="Google Shape;129;p13"/>
          <p:cNvPicPr preferRelativeResize="0"/>
          <p:nvPr/>
        </p:nvPicPr>
        <p:blipFill>
          <a:blip r:embed="rId3">
            <a:alphaModFix/>
          </a:blip>
          <a:stretch>
            <a:fillRect/>
          </a:stretch>
        </p:blipFill>
        <p:spPr>
          <a:xfrm>
            <a:off x="4239150" y="208538"/>
            <a:ext cx="4747849" cy="48501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DATA MODELING</a:t>
            </a:r>
            <a:endParaRPr/>
          </a:p>
        </p:txBody>
      </p:sp>
      <p:sp>
        <p:nvSpPr>
          <p:cNvPr id="179" name="Google Shape;179;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900"/>
              <a:t>We created a google form to collect the data. 170 people participated in our study and agreed to answer the questions. The choice of individuals is not random and therefore the results concern only our sample. Through graphs, interpretations and analyses, we will expose our findings. Before we watch if  every data make sense and if not, we make sure that the data is consistent with each question asked above.</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3" title="Participants by gender"/>
          <p:cNvPicPr preferRelativeResize="0"/>
          <p:nvPr/>
        </p:nvPicPr>
        <p:blipFill>
          <a:blip r:embed="rId3">
            <a:alphaModFix/>
          </a:blip>
          <a:stretch>
            <a:fillRect/>
          </a:stretch>
        </p:blipFill>
        <p:spPr>
          <a:xfrm>
            <a:off x="239175" y="1090675"/>
            <a:ext cx="4507700" cy="2781704"/>
          </a:xfrm>
          <a:prstGeom prst="rect">
            <a:avLst/>
          </a:prstGeom>
          <a:noFill/>
          <a:ln>
            <a:noFill/>
          </a:ln>
        </p:spPr>
      </p:pic>
      <p:sp>
        <p:nvSpPr>
          <p:cNvPr id="185" name="Google Shape;185;p23"/>
          <p:cNvSpPr txBox="1"/>
          <p:nvPr/>
        </p:nvSpPr>
        <p:spPr>
          <a:xfrm>
            <a:off x="6283750" y="2106975"/>
            <a:ext cx="2429100" cy="25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6" name="Google Shape;186;p23"/>
          <p:cNvSpPr txBox="1"/>
          <p:nvPr/>
        </p:nvSpPr>
        <p:spPr>
          <a:xfrm>
            <a:off x="6221775" y="1338550"/>
            <a:ext cx="2491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Of the 170 people who agreed to answer the questionnaire, 34.1% are women and 64.1% are men. This reflects the lack of interest of women in political activities.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4" title="Participants by age"/>
          <p:cNvPicPr preferRelativeResize="0"/>
          <p:nvPr/>
        </p:nvPicPr>
        <p:blipFill>
          <a:blip r:embed="rId3">
            <a:alphaModFix/>
          </a:blip>
          <a:stretch>
            <a:fillRect/>
          </a:stretch>
        </p:blipFill>
        <p:spPr>
          <a:xfrm>
            <a:off x="239150" y="875613"/>
            <a:ext cx="5375325" cy="3323743"/>
          </a:xfrm>
          <a:prstGeom prst="rect">
            <a:avLst/>
          </a:prstGeom>
          <a:noFill/>
          <a:ln>
            <a:noFill/>
          </a:ln>
        </p:spPr>
      </p:pic>
      <p:sp>
        <p:nvSpPr>
          <p:cNvPr id="192" name="Google Shape;192;p24"/>
          <p:cNvSpPr txBox="1"/>
          <p:nvPr/>
        </p:nvSpPr>
        <p:spPr>
          <a:xfrm>
            <a:off x="6382900" y="1214600"/>
            <a:ext cx="23178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Generally speaking, respondents aged 18 to 24 years old represent 66.37% of the sample. Next are those aged 25 to 29, who make up 21.18%. The least represented are those 40 and over. </a:t>
            </a:r>
            <a:endParaRPr>
              <a:latin typeface="Calibri"/>
              <a:ea typeface="Calibri"/>
              <a:cs typeface="Calibri"/>
              <a:sym typeface="Calibri"/>
            </a:endParaRPr>
          </a:p>
          <a:p>
            <a:pPr indent="0" lvl="0" marL="0" rtl="0" algn="l">
              <a:spcBef>
                <a:spcPts val="0"/>
              </a:spcBef>
              <a:spcAft>
                <a:spcPts val="0"/>
              </a:spcAft>
              <a:buNone/>
            </a:pPr>
            <a:r>
              <a:rPr lang="fr">
                <a:latin typeface="Calibri"/>
                <a:ea typeface="Calibri"/>
                <a:cs typeface="Calibri"/>
                <a:sym typeface="Calibri"/>
              </a:rPr>
              <a:t>This is due in large part to the electronic questionnaire collection method and the fact that we have a very young population.</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5" title="participants by place of residence"/>
          <p:cNvPicPr preferRelativeResize="0"/>
          <p:nvPr/>
        </p:nvPicPr>
        <p:blipFill>
          <a:blip r:embed="rId3">
            <a:alphaModFix/>
          </a:blip>
          <a:stretch>
            <a:fillRect/>
          </a:stretch>
        </p:blipFill>
        <p:spPr>
          <a:xfrm>
            <a:off x="247875" y="743650"/>
            <a:ext cx="5589699" cy="3234825"/>
          </a:xfrm>
          <a:prstGeom prst="rect">
            <a:avLst/>
          </a:prstGeom>
          <a:noFill/>
          <a:ln>
            <a:noFill/>
          </a:ln>
        </p:spPr>
      </p:pic>
      <p:sp>
        <p:nvSpPr>
          <p:cNvPr id="198" name="Google Shape;198;p25"/>
          <p:cNvSpPr txBox="1"/>
          <p:nvPr/>
        </p:nvSpPr>
        <p:spPr>
          <a:xfrm>
            <a:off x="6382900" y="1276575"/>
            <a:ext cx="21813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The West department is the most represented. 68.8% of respondents live in this department. The West department is the most populated department in the country and the questionnaire is deployed there. The other departments are very poorly represented.</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6" title="Participants by activity/occupation"/>
          <p:cNvPicPr preferRelativeResize="0"/>
          <p:nvPr/>
        </p:nvPicPr>
        <p:blipFill>
          <a:blip r:embed="rId3">
            <a:alphaModFix/>
          </a:blip>
          <a:stretch>
            <a:fillRect/>
          </a:stretch>
        </p:blipFill>
        <p:spPr>
          <a:xfrm>
            <a:off x="214375" y="1139532"/>
            <a:ext cx="5908251" cy="3653269"/>
          </a:xfrm>
          <a:prstGeom prst="rect">
            <a:avLst/>
          </a:prstGeom>
          <a:noFill/>
          <a:ln>
            <a:noFill/>
          </a:ln>
        </p:spPr>
      </p:pic>
      <p:sp>
        <p:nvSpPr>
          <p:cNvPr id="204" name="Google Shape;204;p26"/>
          <p:cNvSpPr txBox="1"/>
          <p:nvPr/>
        </p:nvSpPr>
        <p:spPr>
          <a:xfrm>
            <a:off x="6432475" y="1326150"/>
            <a:ext cx="2317800" cy="291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5" name="Google Shape;205;p26"/>
          <p:cNvSpPr txBox="1"/>
          <p:nvPr/>
        </p:nvSpPr>
        <p:spPr>
          <a:xfrm>
            <a:off x="6432475" y="1747550"/>
            <a:ext cx="2020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The vast majority of respondents are students, 64.12%, which is part of the reason why there are so many young people. And, 21.76% are professionals.</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7" title="Participants according to whether or not they have read the draft constitution"/>
          <p:cNvPicPr preferRelativeResize="0"/>
          <p:nvPr/>
        </p:nvPicPr>
        <p:blipFill>
          <a:blip r:embed="rId3">
            <a:alphaModFix/>
          </a:blip>
          <a:stretch>
            <a:fillRect/>
          </a:stretch>
        </p:blipFill>
        <p:spPr>
          <a:xfrm>
            <a:off x="164800" y="1066019"/>
            <a:ext cx="5759526" cy="3561307"/>
          </a:xfrm>
          <a:prstGeom prst="rect">
            <a:avLst/>
          </a:prstGeom>
          <a:noFill/>
          <a:ln>
            <a:noFill/>
          </a:ln>
        </p:spPr>
      </p:pic>
      <p:sp>
        <p:nvSpPr>
          <p:cNvPr id="211" name="Google Shape;211;p27"/>
          <p:cNvSpPr txBox="1"/>
          <p:nvPr/>
        </p:nvSpPr>
        <p:spPr>
          <a:xfrm>
            <a:off x="6258975" y="1186500"/>
            <a:ext cx="2355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The debates around the draft of the new constitution are very present in the media. 75.9% of respondents have read the draft document. It will be important to analyze the behavior of these people in relation to the change of the constitution and the referendum</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28" title="Positions about referendum"/>
          <p:cNvPicPr preferRelativeResize="0"/>
          <p:nvPr/>
        </p:nvPicPr>
        <p:blipFill>
          <a:blip r:embed="rId3">
            <a:alphaModFix/>
          </a:blip>
          <a:stretch>
            <a:fillRect/>
          </a:stretch>
        </p:blipFill>
        <p:spPr>
          <a:xfrm>
            <a:off x="235475" y="1338550"/>
            <a:ext cx="5453349" cy="3652551"/>
          </a:xfrm>
          <a:prstGeom prst="rect">
            <a:avLst/>
          </a:prstGeom>
          <a:noFill/>
          <a:ln>
            <a:noFill/>
          </a:ln>
        </p:spPr>
      </p:pic>
      <p:sp>
        <p:nvSpPr>
          <p:cNvPr id="217" name="Google Shape;217;p28"/>
          <p:cNvSpPr txBox="1"/>
          <p:nvPr/>
        </p:nvSpPr>
        <p:spPr>
          <a:xfrm>
            <a:off x="6221775" y="1437700"/>
            <a:ext cx="2441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Half of the respondents think that the referendum should not be carried out. The study is designed to profile these people and design the best policy to influence them.</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nvSpPr>
        <p:spPr>
          <a:xfrm>
            <a:off x="7126525" y="1462500"/>
            <a:ext cx="161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 </a:t>
            </a:r>
            <a:endParaRPr>
              <a:latin typeface="Calibri"/>
              <a:ea typeface="Calibri"/>
              <a:cs typeface="Calibri"/>
              <a:sym typeface="Calibri"/>
            </a:endParaRPr>
          </a:p>
        </p:txBody>
      </p:sp>
      <p:graphicFrame>
        <p:nvGraphicFramePr>
          <p:cNvPr id="223" name="Google Shape;223;p29"/>
          <p:cNvGraphicFramePr/>
          <p:nvPr/>
        </p:nvGraphicFramePr>
        <p:xfrm>
          <a:off x="487025" y="1462500"/>
          <a:ext cx="3000000" cy="3000000"/>
        </p:xfrm>
        <a:graphic>
          <a:graphicData uri="http://schemas.openxmlformats.org/drawingml/2006/table">
            <a:tbl>
              <a:tblPr>
                <a:noFill/>
                <a:tableStyleId>{B9551D1F-28FD-4641-BA7A-E97F00631979}</a:tableStyleId>
              </a:tblPr>
              <a:tblGrid>
                <a:gridCol w="1242200"/>
                <a:gridCol w="1242200"/>
                <a:gridCol w="1242200"/>
                <a:gridCol w="1242200"/>
              </a:tblGrid>
              <a:tr h="882775">
                <a:tc>
                  <a:txBody>
                    <a:bodyPr/>
                    <a:lstStyle/>
                    <a:p>
                      <a:pPr indent="0" lvl="0" marL="0" rtl="0" algn="l">
                        <a:lnSpc>
                          <a:spcPct val="115000"/>
                        </a:lnSpc>
                        <a:spcBef>
                          <a:spcPts val="0"/>
                        </a:spcBef>
                        <a:spcAft>
                          <a:spcPts val="0"/>
                        </a:spcAft>
                        <a:buNone/>
                      </a:pPr>
                      <a:r>
                        <a:rPr i="1" lang="fr" sz="1000"/>
                        <a:t>COUNTA de Précisez votre tranche d'âge :</a:t>
                      </a:r>
                      <a:endParaRPr i="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l">
                        <a:lnSpc>
                          <a:spcPct val="115000"/>
                        </a:lnSpc>
                        <a:spcBef>
                          <a:spcPts val="0"/>
                        </a:spcBef>
                        <a:spcAft>
                          <a:spcPts val="0"/>
                        </a:spcAft>
                        <a:buNone/>
                      </a:pPr>
                      <a:r>
                        <a:rPr i="1" lang="fr" sz="1000"/>
                        <a:t>Lecture du document</a:t>
                      </a:r>
                      <a:endParaRPr i="1" sz="1000"/>
                    </a:p>
                  </a:txBody>
                  <a:tcPr marT="19050" marB="19050" marR="91425" marL="914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r>
              <a:tr h="608800">
                <a:tc>
                  <a:txBody>
                    <a:bodyPr/>
                    <a:lstStyle/>
                    <a:p>
                      <a:pPr indent="0" lvl="0" marL="0" rtl="0" algn="l">
                        <a:lnSpc>
                          <a:spcPct val="115000"/>
                        </a:lnSpc>
                        <a:spcBef>
                          <a:spcPts val="0"/>
                        </a:spcBef>
                        <a:spcAft>
                          <a:spcPts val="0"/>
                        </a:spcAft>
                        <a:buNone/>
                      </a:pPr>
                      <a:r>
                        <a:rPr b="1" i="1" lang="fr" sz="1000"/>
                        <a:t>Quel est votre sexe ?</a:t>
                      </a:r>
                      <a:endParaRPr b="1" i="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8093B3"/>
                      </a:solidFill>
                      <a:prstDash val="solid"/>
                      <a:round/>
                      <a:headEnd len="sm" w="sm" type="none"/>
                      <a:tailEnd len="sm" w="sm" type="none"/>
                    </a:lnB>
                    <a:solidFill>
                      <a:srgbClr val="DFE4EC"/>
                    </a:solidFill>
                  </a:tcPr>
                </a:tc>
                <a:tc>
                  <a:txBody>
                    <a:bodyPr/>
                    <a:lstStyle/>
                    <a:p>
                      <a:pPr indent="0" lvl="0" marL="0" rtl="0" algn="l">
                        <a:lnSpc>
                          <a:spcPct val="115000"/>
                        </a:lnSpc>
                        <a:spcBef>
                          <a:spcPts val="0"/>
                        </a:spcBef>
                        <a:spcAft>
                          <a:spcPts val="0"/>
                        </a:spcAft>
                        <a:buNone/>
                      </a:pPr>
                      <a:r>
                        <a:rPr b="1" lang="fr" sz="1000">
                          <a:solidFill>
                            <a:srgbClr val="FFFFFF"/>
                          </a:solidFill>
                        </a:rPr>
                        <a:t>Non</a:t>
                      </a:r>
                      <a:endParaRPr b="1" sz="10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8093B3"/>
                      </a:solidFill>
                      <a:prstDash val="solid"/>
                      <a:round/>
                      <a:headEnd len="sm" w="sm" type="none"/>
                      <a:tailEnd len="sm" w="sm" type="none"/>
                    </a:lnB>
                    <a:solidFill>
                      <a:srgbClr val="8093B3"/>
                    </a:solidFill>
                  </a:tcPr>
                </a:tc>
                <a:tc>
                  <a:txBody>
                    <a:bodyPr/>
                    <a:lstStyle/>
                    <a:p>
                      <a:pPr indent="0" lvl="0" marL="0" rtl="0" algn="l">
                        <a:lnSpc>
                          <a:spcPct val="115000"/>
                        </a:lnSpc>
                        <a:spcBef>
                          <a:spcPts val="0"/>
                        </a:spcBef>
                        <a:spcAft>
                          <a:spcPts val="0"/>
                        </a:spcAft>
                        <a:buNone/>
                      </a:pPr>
                      <a:r>
                        <a:rPr b="1" lang="fr" sz="1000">
                          <a:solidFill>
                            <a:srgbClr val="FFFFFF"/>
                          </a:solidFill>
                        </a:rPr>
                        <a:t>Oui</a:t>
                      </a:r>
                      <a:endParaRPr b="1" sz="10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8093B3"/>
                      </a:solidFill>
                      <a:prstDash val="solid"/>
                      <a:round/>
                      <a:headEnd len="sm" w="sm" type="none"/>
                      <a:tailEnd len="sm" w="sm" type="none"/>
                    </a:lnB>
                    <a:solidFill>
                      <a:srgbClr val="8093B3"/>
                    </a:solidFill>
                  </a:tcPr>
                </a:tc>
                <a:tc>
                  <a:txBody>
                    <a:bodyPr/>
                    <a:lstStyle/>
                    <a:p>
                      <a:pPr indent="0" lvl="0" marL="0" rtl="0" algn="l">
                        <a:lnSpc>
                          <a:spcPct val="115000"/>
                        </a:lnSpc>
                        <a:spcBef>
                          <a:spcPts val="0"/>
                        </a:spcBef>
                        <a:spcAft>
                          <a:spcPts val="0"/>
                        </a:spcAft>
                        <a:buNone/>
                      </a:pPr>
                      <a:r>
                        <a:rPr b="1" lang="fr" sz="1000">
                          <a:solidFill>
                            <a:srgbClr val="FFFFFF"/>
                          </a:solidFill>
                        </a:rPr>
                        <a:t>Total général</a:t>
                      </a:r>
                      <a:endParaRPr b="1" sz="10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8093B3"/>
                      </a:solidFill>
                      <a:prstDash val="solid"/>
                      <a:round/>
                      <a:headEnd len="sm" w="sm" type="none"/>
                      <a:tailEnd len="sm" w="sm" type="none"/>
                    </a:lnB>
                    <a:solidFill>
                      <a:srgbClr val="8093B3"/>
                    </a:solidFill>
                  </a:tcPr>
                </a:tc>
              </a:tr>
              <a:tr h="334825">
                <a:tc>
                  <a:txBody>
                    <a:bodyPr/>
                    <a:lstStyle/>
                    <a:p>
                      <a:pPr indent="0" lvl="0" marL="0" rtl="0" algn="l">
                        <a:lnSpc>
                          <a:spcPct val="115000"/>
                        </a:lnSpc>
                        <a:spcBef>
                          <a:spcPts val="0"/>
                        </a:spcBef>
                        <a:spcAft>
                          <a:spcPts val="0"/>
                        </a:spcAft>
                        <a:buNone/>
                      </a:pPr>
                      <a:r>
                        <a:rPr b="1" lang="fr" sz="1000"/>
                        <a:t>Femme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FFFFFF"/>
                      </a:solidFill>
                      <a:prstDash val="solid"/>
                      <a:round/>
                      <a:headEnd len="sm" w="sm" type="none"/>
                      <a:tailEnd len="sm" w="sm" type="none"/>
                    </a:lnR>
                    <a:lnT cap="flat" cmpd="sng" w="28575">
                      <a:solidFill>
                        <a:srgbClr val="8093B3"/>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6F8"/>
                    </a:solidFill>
                  </a:tcPr>
                </a:tc>
                <a:tc>
                  <a:txBody>
                    <a:bodyPr/>
                    <a:lstStyle/>
                    <a:p>
                      <a:pPr indent="0" lvl="0" marL="0" rtl="0" algn="r">
                        <a:lnSpc>
                          <a:spcPct val="115000"/>
                        </a:lnSpc>
                        <a:spcBef>
                          <a:spcPts val="0"/>
                        </a:spcBef>
                        <a:spcAft>
                          <a:spcPts val="0"/>
                        </a:spcAft>
                        <a:buNone/>
                      </a:pPr>
                      <a:r>
                        <a:rPr b="1" lang="fr" sz="1000"/>
                        <a:t>82,76%</a:t>
                      </a:r>
                      <a:endParaRPr b="1" sz="1000"/>
                    </a:p>
                  </a:txBody>
                  <a:tcPr marT="19050" marB="19050" marR="28575" marL="28575"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8093B3"/>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fr" sz="1000"/>
                        <a:t>17,24%</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8093B3"/>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fr" sz="1000"/>
                        <a:t>100,00%</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8093B3"/>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34825">
                <a:tc>
                  <a:txBody>
                    <a:bodyPr/>
                    <a:lstStyle/>
                    <a:p>
                      <a:pPr indent="0" lvl="0" marL="0" rtl="0" algn="l">
                        <a:lnSpc>
                          <a:spcPct val="115000"/>
                        </a:lnSpc>
                        <a:spcBef>
                          <a:spcPts val="0"/>
                        </a:spcBef>
                        <a:spcAft>
                          <a:spcPts val="0"/>
                        </a:spcAft>
                        <a:buNone/>
                      </a:pPr>
                      <a:r>
                        <a:rPr b="1" lang="fr" sz="1000"/>
                        <a:t>Homme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6F8"/>
                    </a:solidFill>
                  </a:tcPr>
                </a:tc>
                <a:tc>
                  <a:txBody>
                    <a:bodyPr/>
                    <a:lstStyle/>
                    <a:p>
                      <a:pPr indent="0" lvl="0" marL="0" rtl="0" algn="r">
                        <a:lnSpc>
                          <a:spcPct val="115000"/>
                        </a:lnSpc>
                        <a:spcBef>
                          <a:spcPts val="0"/>
                        </a:spcBef>
                        <a:spcAft>
                          <a:spcPts val="0"/>
                        </a:spcAft>
                        <a:buNone/>
                      </a:pPr>
                      <a:r>
                        <a:rPr b="1" lang="fr" sz="1000"/>
                        <a:t>71,56%</a:t>
                      </a:r>
                      <a:endParaRPr b="1" sz="1000"/>
                    </a:p>
                  </a:txBody>
                  <a:tcPr marT="19050" marB="19050" marR="28575" marL="28575"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fr" sz="1000"/>
                        <a:t>28,44%</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fr" sz="1000"/>
                        <a:t>100,00%</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776250">
                <a:tc>
                  <a:txBody>
                    <a:bodyPr/>
                    <a:lstStyle/>
                    <a:p>
                      <a:pPr indent="0" lvl="0" marL="0" rtl="0" algn="l">
                        <a:lnSpc>
                          <a:spcPct val="115000"/>
                        </a:lnSpc>
                        <a:spcBef>
                          <a:spcPts val="0"/>
                        </a:spcBef>
                        <a:spcAft>
                          <a:spcPts val="0"/>
                        </a:spcAft>
                        <a:buNone/>
                      </a:pPr>
                      <a:r>
                        <a:rPr b="1" lang="fr" sz="1000"/>
                        <a:t>Je ne souhaite pas le préciser</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solidFill>
                      <a:srgbClr val="F4F6F8"/>
                    </a:solidFill>
                  </a:tcPr>
                </a:tc>
                <a:tc>
                  <a:txBody>
                    <a:bodyPr/>
                    <a:lstStyle/>
                    <a:p>
                      <a:pPr indent="0" lvl="0" marL="0" rtl="0" algn="r">
                        <a:lnSpc>
                          <a:spcPct val="115000"/>
                        </a:lnSpc>
                        <a:spcBef>
                          <a:spcPts val="0"/>
                        </a:spcBef>
                        <a:spcAft>
                          <a:spcPts val="0"/>
                        </a:spcAft>
                        <a:buNone/>
                      </a:pPr>
                      <a:r>
                        <a:rPr b="1" lang="fr" sz="1000"/>
                        <a:t>100,00%</a:t>
                      </a:r>
                      <a:endParaRPr b="1" sz="1000"/>
                    </a:p>
                  </a:txBody>
                  <a:tcPr marT="19050" marB="19050" marR="28575" marL="28575"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fr" sz="1000"/>
                        <a:t>100,00%</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334825">
                <a:tc>
                  <a:txBody>
                    <a:bodyPr/>
                    <a:lstStyle/>
                    <a:p>
                      <a:pPr indent="0" lvl="0" marL="0" rtl="0" algn="l">
                        <a:lnSpc>
                          <a:spcPct val="115000"/>
                        </a:lnSpc>
                        <a:spcBef>
                          <a:spcPts val="0"/>
                        </a:spcBef>
                        <a:spcAft>
                          <a:spcPts val="0"/>
                        </a:spcAft>
                        <a:buNone/>
                      </a:pPr>
                      <a:r>
                        <a:rPr b="1" lang="fr" sz="1000"/>
                        <a:t>Total général</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r">
                        <a:lnSpc>
                          <a:spcPct val="115000"/>
                        </a:lnSpc>
                        <a:spcBef>
                          <a:spcPts val="0"/>
                        </a:spcBef>
                        <a:spcAft>
                          <a:spcPts val="0"/>
                        </a:spcAft>
                        <a:buNone/>
                      </a:pPr>
                      <a:r>
                        <a:rPr b="1" lang="fr" sz="1000"/>
                        <a:t>75,88%</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r">
                        <a:lnSpc>
                          <a:spcPct val="115000"/>
                        </a:lnSpc>
                        <a:spcBef>
                          <a:spcPts val="0"/>
                        </a:spcBef>
                        <a:spcAft>
                          <a:spcPts val="0"/>
                        </a:spcAft>
                        <a:buNone/>
                      </a:pPr>
                      <a:r>
                        <a:rPr b="1" lang="fr" sz="1000"/>
                        <a:t>24,12%</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r">
                        <a:lnSpc>
                          <a:spcPct val="115000"/>
                        </a:lnSpc>
                        <a:spcBef>
                          <a:spcPts val="0"/>
                        </a:spcBef>
                        <a:spcAft>
                          <a:spcPts val="0"/>
                        </a:spcAft>
                        <a:buNone/>
                      </a:pPr>
                      <a:r>
                        <a:rPr b="1" lang="fr" sz="1000"/>
                        <a:t>100,00%</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r>
            </a:tbl>
          </a:graphicData>
        </a:graphic>
      </p:graphicFrame>
      <p:sp>
        <p:nvSpPr>
          <p:cNvPr id="224" name="Google Shape;224;p29"/>
          <p:cNvSpPr txBox="1"/>
          <p:nvPr/>
        </p:nvSpPr>
        <p:spPr>
          <a:xfrm>
            <a:off x="6110225" y="1462500"/>
            <a:ext cx="2478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82.7% of the women who answered the questionnaire have not yet read the document. We have seen earlier that they are not interested.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graphicFrame>
        <p:nvGraphicFramePr>
          <p:cNvPr id="229" name="Google Shape;229;p30"/>
          <p:cNvGraphicFramePr/>
          <p:nvPr/>
        </p:nvGraphicFramePr>
        <p:xfrm>
          <a:off x="586175" y="2299075"/>
          <a:ext cx="3000000" cy="3000000"/>
        </p:xfrm>
        <a:graphic>
          <a:graphicData uri="http://schemas.openxmlformats.org/drawingml/2006/table">
            <a:tbl>
              <a:tblPr>
                <a:noFill/>
                <a:tableStyleId>{B9551D1F-28FD-4641-BA7A-E97F00631979}</a:tableStyleId>
              </a:tblPr>
              <a:tblGrid>
                <a:gridCol w="3048000"/>
                <a:gridCol w="952500"/>
                <a:gridCol w="952500"/>
                <a:gridCol w="952500"/>
              </a:tblGrid>
              <a:tr h="827175">
                <a:tc>
                  <a:txBody>
                    <a:bodyPr/>
                    <a:lstStyle/>
                    <a:p>
                      <a:pPr indent="0" lvl="0" marL="0" rtl="0" algn="l">
                        <a:lnSpc>
                          <a:spcPct val="115000"/>
                        </a:lnSpc>
                        <a:spcBef>
                          <a:spcPts val="0"/>
                        </a:spcBef>
                        <a:spcAft>
                          <a:spcPts val="0"/>
                        </a:spcAft>
                        <a:buNone/>
                      </a:pPr>
                      <a:r>
                        <a:rPr i="1" lang="fr" sz="1000"/>
                        <a:t>COUNTA de Lecture du document</a:t>
                      </a:r>
                      <a:endParaRPr i="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l">
                        <a:lnSpc>
                          <a:spcPct val="115000"/>
                        </a:lnSpc>
                        <a:spcBef>
                          <a:spcPts val="0"/>
                        </a:spcBef>
                        <a:spcAft>
                          <a:spcPts val="0"/>
                        </a:spcAft>
                        <a:buNone/>
                      </a:pPr>
                      <a:r>
                        <a:rPr i="1" lang="fr" sz="1000"/>
                        <a:t>Lecture du document</a:t>
                      </a:r>
                      <a:endParaRPr i="1" sz="1000"/>
                    </a:p>
                  </a:txBody>
                  <a:tcPr marT="19050" marB="19050" marR="91425" marL="914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r>
              <a:tr h="200025">
                <a:tc>
                  <a:txBody>
                    <a:bodyPr/>
                    <a:lstStyle/>
                    <a:p>
                      <a:pPr indent="0" lvl="0" marL="0" rtl="0" algn="l">
                        <a:lnSpc>
                          <a:spcPct val="115000"/>
                        </a:lnSpc>
                        <a:spcBef>
                          <a:spcPts val="0"/>
                        </a:spcBef>
                        <a:spcAft>
                          <a:spcPts val="0"/>
                        </a:spcAft>
                        <a:buNone/>
                      </a:pPr>
                      <a:r>
                        <a:rPr i="1" lang="fr" sz="1000"/>
                        <a:t>Si vous irez voter, quelle sera votre choix?</a:t>
                      </a:r>
                      <a:endParaRPr i="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8093B3"/>
                      </a:solidFill>
                      <a:prstDash val="solid"/>
                      <a:round/>
                      <a:headEnd len="sm" w="sm" type="none"/>
                      <a:tailEnd len="sm" w="sm" type="none"/>
                    </a:lnB>
                    <a:solidFill>
                      <a:srgbClr val="DFE4EC"/>
                    </a:solidFill>
                  </a:tcPr>
                </a:tc>
                <a:tc>
                  <a:txBody>
                    <a:bodyPr/>
                    <a:lstStyle/>
                    <a:p>
                      <a:pPr indent="0" lvl="0" marL="0" rtl="0" algn="l">
                        <a:lnSpc>
                          <a:spcPct val="115000"/>
                        </a:lnSpc>
                        <a:spcBef>
                          <a:spcPts val="0"/>
                        </a:spcBef>
                        <a:spcAft>
                          <a:spcPts val="0"/>
                        </a:spcAft>
                        <a:buNone/>
                      </a:pPr>
                      <a:r>
                        <a:rPr lang="fr" sz="1000">
                          <a:solidFill>
                            <a:srgbClr val="FFFFFF"/>
                          </a:solidFill>
                        </a:rPr>
                        <a:t>Non</a:t>
                      </a:r>
                      <a:endParaRPr sz="10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8093B3"/>
                      </a:solidFill>
                      <a:prstDash val="solid"/>
                      <a:round/>
                      <a:headEnd len="sm" w="sm" type="none"/>
                      <a:tailEnd len="sm" w="sm" type="none"/>
                    </a:lnB>
                    <a:solidFill>
                      <a:srgbClr val="8093B3"/>
                    </a:solidFill>
                  </a:tcPr>
                </a:tc>
                <a:tc>
                  <a:txBody>
                    <a:bodyPr/>
                    <a:lstStyle/>
                    <a:p>
                      <a:pPr indent="0" lvl="0" marL="0" rtl="0" algn="l">
                        <a:lnSpc>
                          <a:spcPct val="115000"/>
                        </a:lnSpc>
                        <a:spcBef>
                          <a:spcPts val="0"/>
                        </a:spcBef>
                        <a:spcAft>
                          <a:spcPts val="0"/>
                        </a:spcAft>
                        <a:buNone/>
                      </a:pPr>
                      <a:r>
                        <a:rPr lang="fr" sz="1000">
                          <a:solidFill>
                            <a:srgbClr val="FFFFFF"/>
                          </a:solidFill>
                        </a:rPr>
                        <a:t>Oui</a:t>
                      </a:r>
                      <a:endParaRPr sz="10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8093B3"/>
                      </a:solidFill>
                      <a:prstDash val="solid"/>
                      <a:round/>
                      <a:headEnd len="sm" w="sm" type="none"/>
                      <a:tailEnd len="sm" w="sm" type="none"/>
                    </a:lnB>
                    <a:solidFill>
                      <a:srgbClr val="8093B3"/>
                    </a:solidFill>
                  </a:tcPr>
                </a:tc>
                <a:tc>
                  <a:txBody>
                    <a:bodyPr/>
                    <a:lstStyle/>
                    <a:p>
                      <a:pPr indent="0" lvl="0" marL="0" rtl="0" algn="l">
                        <a:lnSpc>
                          <a:spcPct val="115000"/>
                        </a:lnSpc>
                        <a:spcBef>
                          <a:spcPts val="0"/>
                        </a:spcBef>
                        <a:spcAft>
                          <a:spcPts val="0"/>
                        </a:spcAft>
                        <a:buNone/>
                      </a:pPr>
                      <a:r>
                        <a:rPr lang="fr" sz="1000">
                          <a:solidFill>
                            <a:srgbClr val="FFFFFF"/>
                          </a:solidFill>
                        </a:rPr>
                        <a:t>Total général</a:t>
                      </a:r>
                      <a:endParaRPr sz="10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8093B3"/>
                      </a:solidFill>
                      <a:prstDash val="solid"/>
                      <a:round/>
                      <a:headEnd len="sm" w="sm" type="none"/>
                      <a:tailEnd len="sm" w="sm" type="none"/>
                    </a:lnB>
                    <a:solidFill>
                      <a:srgbClr val="8093B3"/>
                    </a:solidFill>
                  </a:tcPr>
                </a:tc>
              </a:tr>
              <a:tr h="200025">
                <a:tc>
                  <a:txBody>
                    <a:bodyPr/>
                    <a:lstStyle/>
                    <a:p>
                      <a:pPr indent="0" lvl="0" marL="0" rtl="0" algn="l">
                        <a:lnSpc>
                          <a:spcPct val="115000"/>
                        </a:lnSpc>
                        <a:spcBef>
                          <a:spcPts val="0"/>
                        </a:spcBef>
                        <a:spcAft>
                          <a:spcPts val="0"/>
                        </a:spcAft>
                        <a:buNone/>
                      </a:pPr>
                      <a:r>
                        <a:rPr lang="fr" sz="1000"/>
                        <a:t>Je ne sais pas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FFFFFF"/>
                      </a:solidFill>
                      <a:prstDash val="solid"/>
                      <a:round/>
                      <a:headEnd len="sm" w="sm" type="none"/>
                      <a:tailEnd len="sm" w="sm" type="none"/>
                    </a:lnR>
                    <a:lnT cap="flat" cmpd="sng" w="28575">
                      <a:solidFill>
                        <a:srgbClr val="8093B3"/>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6F8"/>
                    </a:solidFill>
                  </a:tcPr>
                </a:tc>
                <a:tc>
                  <a:txBody>
                    <a:bodyPr/>
                    <a:lstStyle/>
                    <a:p>
                      <a:pPr indent="0" lvl="0" marL="0" rtl="0" algn="r">
                        <a:lnSpc>
                          <a:spcPct val="115000"/>
                        </a:lnSpc>
                        <a:spcBef>
                          <a:spcPts val="0"/>
                        </a:spcBef>
                        <a:spcAft>
                          <a:spcPts val="0"/>
                        </a:spcAft>
                        <a:buNone/>
                      </a:pPr>
                      <a:r>
                        <a:rPr lang="fr" sz="1000"/>
                        <a:t>47,97%</a:t>
                      </a:r>
                      <a:endParaRPr sz="1000"/>
                    </a:p>
                  </a:txBody>
                  <a:tcPr marT="19050" marB="19050" marR="28575" marL="28575"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8093B3"/>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fr" sz="1000"/>
                        <a:t>8,11%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8093B3"/>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fr" sz="1000"/>
                        <a:t>38,75%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8093B3"/>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lang="fr" sz="1000"/>
                        <a:t>NON, Je rejette la nouvelle constitution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6F8"/>
                    </a:solidFill>
                  </a:tcPr>
                </a:tc>
                <a:tc>
                  <a:txBody>
                    <a:bodyPr/>
                    <a:lstStyle/>
                    <a:p>
                      <a:pPr indent="0" lvl="0" marL="0" rtl="0" algn="r">
                        <a:lnSpc>
                          <a:spcPct val="115000"/>
                        </a:lnSpc>
                        <a:spcBef>
                          <a:spcPts val="0"/>
                        </a:spcBef>
                        <a:spcAft>
                          <a:spcPts val="0"/>
                        </a:spcAft>
                        <a:buNone/>
                      </a:pPr>
                      <a:r>
                        <a:rPr lang="fr" sz="1000"/>
                        <a:t>42,28%</a:t>
                      </a:r>
                      <a:endParaRPr sz="1000"/>
                    </a:p>
                  </a:txBody>
                  <a:tcPr marT="19050" marB="19050" marR="28575" marL="28575"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fr" sz="1000"/>
                        <a:t>70,27%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fr" sz="1000"/>
                        <a:t>48,75%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lang="fr" sz="1000"/>
                        <a:t>OUI, J'accepte la nouvelle constitution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solidFill>
                      <a:srgbClr val="F4F6F8"/>
                    </a:solidFill>
                  </a:tcPr>
                </a:tc>
                <a:tc>
                  <a:txBody>
                    <a:bodyPr/>
                    <a:lstStyle/>
                    <a:p>
                      <a:pPr indent="0" lvl="0" marL="0" rtl="0" algn="r">
                        <a:lnSpc>
                          <a:spcPct val="115000"/>
                        </a:lnSpc>
                        <a:spcBef>
                          <a:spcPts val="0"/>
                        </a:spcBef>
                        <a:spcAft>
                          <a:spcPts val="0"/>
                        </a:spcAft>
                        <a:buNone/>
                      </a:pPr>
                      <a:r>
                        <a:rPr lang="fr" sz="1000"/>
                        <a:t>9,76%</a:t>
                      </a:r>
                      <a:endParaRPr sz="1000"/>
                    </a:p>
                  </a:txBody>
                  <a:tcPr marT="19050" marB="19050" marR="28575" marL="28575"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fr" sz="1000"/>
                        <a:t>21,62%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fr" sz="1000"/>
                        <a:t>12,50%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b="1" lang="fr" sz="1000"/>
                        <a:t>Total général</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r">
                        <a:lnSpc>
                          <a:spcPct val="115000"/>
                        </a:lnSpc>
                        <a:spcBef>
                          <a:spcPts val="0"/>
                        </a:spcBef>
                        <a:spcAft>
                          <a:spcPts val="0"/>
                        </a:spcAft>
                        <a:buNone/>
                      </a:pPr>
                      <a:r>
                        <a:rPr b="1" lang="fr" sz="1000"/>
                        <a:t>100,00%</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r">
                        <a:lnSpc>
                          <a:spcPct val="115000"/>
                        </a:lnSpc>
                        <a:spcBef>
                          <a:spcPts val="0"/>
                        </a:spcBef>
                        <a:spcAft>
                          <a:spcPts val="0"/>
                        </a:spcAft>
                        <a:buNone/>
                      </a:pPr>
                      <a:r>
                        <a:rPr b="1" lang="fr" sz="1000"/>
                        <a:t>100,00%</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r">
                        <a:lnSpc>
                          <a:spcPct val="115000"/>
                        </a:lnSpc>
                        <a:spcBef>
                          <a:spcPts val="0"/>
                        </a:spcBef>
                        <a:spcAft>
                          <a:spcPts val="0"/>
                        </a:spcAft>
                        <a:buNone/>
                      </a:pPr>
                      <a:r>
                        <a:rPr b="1" lang="fr" sz="1000"/>
                        <a:t>100,00%</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r>
            </a:tbl>
          </a:graphicData>
        </a:graphic>
      </p:graphicFrame>
      <p:sp>
        <p:nvSpPr>
          <p:cNvPr id="230" name="Google Shape;230;p30"/>
          <p:cNvSpPr txBox="1"/>
          <p:nvPr/>
        </p:nvSpPr>
        <p:spPr>
          <a:xfrm>
            <a:off x="7076950" y="1338550"/>
            <a:ext cx="17475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For people have not yet read the document. Of these people, 47,97% have decided not to vote and 42,28%  have not yet decided. Does reading the document have any influence on the decision to vote? A chi-square test is important.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1" title="Participants who read the draft and their possible choice in the election"/>
          <p:cNvPicPr preferRelativeResize="0"/>
          <p:nvPr/>
        </p:nvPicPr>
        <p:blipFill>
          <a:blip r:embed="rId3">
            <a:alphaModFix/>
          </a:blip>
          <a:stretch>
            <a:fillRect/>
          </a:stretch>
        </p:blipFill>
        <p:spPr>
          <a:xfrm>
            <a:off x="285050" y="941950"/>
            <a:ext cx="6271374" cy="3941276"/>
          </a:xfrm>
          <a:prstGeom prst="rect">
            <a:avLst/>
          </a:prstGeom>
          <a:noFill/>
          <a:ln>
            <a:noFill/>
          </a:ln>
        </p:spPr>
      </p:pic>
      <p:sp>
        <p:nvSpPr>
          <p:cNvPr id="236" name="Google Shape;236;p31"/>
          <p:cNvSpPr txBox="1"/>
          <p:nvPr/>
        </p:nvSpPr>
        <p:spPr>
          <a:xfrm>
            <a:off x="7052175" y="1053500"/>
            <a:ext cx="1685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I note that over 70% of those who read the document and decide to vote intend to vote no in the elections.</a:t>
            </a:r>
            <a:endParaRPr>
              <a:latin typeface="Calibri"/>
              <a:ea typeface="Calibri"/>
              <a:cs typeface="Calibri"/>
              <a:sym typeface="Calibri"/>
            </a:endParaRPr>
          </a:p>
          <a:p>
            <a:pPr indent="0" lvl="0" marL="0" rtl="0" algn="l">
              <a:spcBef>
                <a:spcPts val="0"/>
              </a:spcBef>
              <a:spcAft>
                <a:spcPts val="0"/>
              </a:spcAft>
              <a:buNone/>
            </a:pPr>
            <a:r>
              <a:rPr lang="fr">
                <a:latin typeface="Calibri"/>
                <a:ea typeface="Calibri"/>
                <a:cs typeface="Calibri"/>
                <a:sym typeface="Calibri"/>
              </a:rPr>
              <a:t>Of those who have not yet read, there are more who are still undecided.</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5427300" cy="74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chemeClr val="dk2"/>
                </a:solidFill>
                <a:highlight>
                  <a:schemeClr val="dk1"/>
                </a:highlight>
              </a:rPr>
              <a:t>U</a:t>
            </a:r>
            <a:r>
              <a:rPr lang="fr">
                <a:solidFill>
                  <a:schemeClr val="dk2"/>
                </a:solidFill>
                <a:highlight>
                  <a:schemeClr val="dk1"/>
                </a:highlight>
              </a:rPr>
              <a:t>nderstanding the problem</a:t>
            </a:r>
            <a:endParaRPr>
              <a:solidFill>
                <a:schemeClr val="dk2"/>
              </a:solidFill>
              <a:highlight>
                <a:schemeClr val="dk1"/>
              </a:highlight>
            </a:endParaRPr>
          </a:p>
        </p:txBody>
      </p:sp>
      <p:sp>
        <p:nvSpPr>
          <p:cNvPr id="135" name="Google Shape;135;p14"/>
          <p:cNvSpPr txBox="1"/>
          <p:nvPr>
            <p:ph idx="1" type="body"/>
          </p:nvPr>
        </p:nvSpPr>
        <p:spPr>
          <a:xfrm>
            <a:off x="819150" y="2235450"/>
            <a:ext cx="7505700" cy="2203200"/>
          </a:xfrm>
          <a:prstGeom prst="rect">
            <a:avLst/>
          </a:prstGeom>
        </p:spPr>
        <p:txBody>
          <a:bodyPr anchorCtr="0" anchor="t" bIns="91425" lIns="91425" spcFirstLastPara="1" rIns="91425" wrap="square" tIns="91425">
            <a:normAutofit fontScale="25000" lnSpcReduction="20000"/>
          </a:bodyPr>
          <a:lstStyle/>
          <a:p>
            <a:pPr indent="-337716" lvl="0" marL="457200" rtl="0" algn="l">
              <a:spcBef>
                <a:spcPts val="0"/>
              </a:spcBef>
              <a:spcAft>
                <a:spcPts val="0"/>
              </a:spcAft>
              <a:buSzPct val="100000"/>
              <a:buAutoNum type="arabicPeriod"/>
            </a:pPr>
            <a:r>
              <a:rPr lang="fr" sz="6873"/>
              <a:t>The government wants to hold the referendum anyway</a:t>
            </a:r>
            <a:endParaRPr sz="6873"/>
          </a:p>
          <a:p>
            <a:pPr indent="-337716" lvl="0" marL="457200" rtl="0" algn="l">
              <a:spcBef>
                <a:spcPts val="0"/>
              </a:spcBef>
              <a:spcAft>
                <a:spcPts val="0"/>
              </a:spcAft>
              <a:buSzPct val="100000"/>
              <a:buAutoNum type="arabicPeriod"/>
            </a:pPr>
            <a:r>
              <a:rPr lang="fr" sz="6873"/>
              <a:t>It faces a credibility deficit</a:t>
            </a:r>
            <a:endParaRPr sz="6873"/>
          </a:p>
          <a:p>
            <a:pPr indent="-337716" lvl="0" marL="457200" rtl="0" algn="l">
              <a:spcBef>
                <a:spcPts val="0"/>
              </a:spcBef>
              <a:spcAft>
                <a:spcPts val="0"/>
              </a:spcAft>
              <a:buSzPct val="100000"/>
              <a:buAutoNum type="arabicPeriod"/>
            </a:pPr>
            <a:r>
              <a:rPr lang="fr" sz="6873"/>
              <a:t>The socio-political climate is tense and uncertain</a:t>
            </a:r>
            <a:endParaRPr sz="6873"/>
          </a:p>
          <a:p>
            <a:pPr indent="-337716" lvl="0" marL="457200" rtl="0" algn="l">
              <a:spcBef>
                <a:spcPts val="0"/>
              </a:spcBef>
              <a:spcAft>
                <a:spcPts val="0"/>
              </a:spcAft>
              <a:buSzPct val="100000"/>
              <a:buAutoNum type="arabicPeriod"/>
            </a:pPr>
            <a:r>
              <a:rPr lang="fr" sz="6873"/>
              <a:t>There is a need to rally people to the idea of the need to change the constitution</a:t>
            </a:r>
            <a:endParaRPr sz="6873"/>
          </a:p>
          <a:p>
            <a:pPr indent="-337716" lvl="0" marL="457200" rtl="0" algn="l">
              <a:spcBef>
                <a:spcPts val="0"/>
              </a:spcBef>
              <a:spcAft>
                <a:spcPts val="0"/>
              </a:spcAft>
              <a:buSzPct val="100000"/>
              <a:buAutoNum type="arabicPeriod"/>
            </a:pPr>
            <a:r>
              <a:rPr lang="fr" sz="6873"/>
              <a:t>Have a good participation and especially the participation of young people.</a:t>
            </a:r>
            <a:endParaRPr sz="6873"/>
          </a:p>
          <a:p>
            <a:pPr indent="0" lvl="0" marL="457200" rtl="0" algn="l">
              <a:spcBef>
                <a:spcPts val="1200"/>
              </a:spcBef>
              <a:spcAft>
                <a:spcPts val="0"/>
              </a:spcAft>
              <a:buNone/>
            </a:pPr>
            <a:r>
              <a:t/>
            </a:r>
            <a:endParaRPr sz="6873"/>
          </a:p>
          <a:p>
            <a:pPr indent="0" lvl="0" marL="0" rtl="0" algn="l">
              <a:spcBef>
                <a:spcPts val="1200"/>
              </a:spcBef>
              <a:spcAft>
                <a:spcPts val="0"/>
              </a:spcAft>
              <a:buNone/>
            </a:pPr>
            <a:r>
              <a:t/>
            </a:r>
            <a:endParaRPr sz="2008"/>
          </a:p>
          <a:p>
            <a:pPr indent="0" lvl="0" marL="0" rtl="0" algn="l">
              <a:spcBef>
                <a:spcPts val="1200"/>
              </a:spcBef>
              <a:spcAft>
                <a:spcPts val="1200"/>
              </a:spcAft>
              <a:buNone/>
            </a:pPr>
            <a:r>
              <a:t/>
            </a:r>
            <a:endParaRPr/>
          </a:p>
        </p:txBody>
      </p:sp>
      <p:sp>
        <p:nvSpPr>
          <p:cNvPr id="136" name="Google Shape;136;p14"/>
          <p:cNvSpPr txBox="1"/>
          <p:nvPr/>
        </p:nvSpPr>
        <p:spPr>
          <a:xfrm>
            <a:off x="620650" y="1496550"/>
            <a:ext cx="7774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Calibri"/>
                <a:ea typeface="Calibri"/>
                <a:cs typeface="Calibri"/>
                <a:sym typeface="Calibri"/>
              </a:rPr>
              <a:t>The understanding of the problem on which I have to work and find solutions from Data Science is based on 5 pillars:</a:t>
            </a:r>
            <a:endParaRPr sz="18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graphicFrame>
        <p:nvGraphicFramePr>
          <p:cNvPr id="241" name="Google Shape;241;p32"/>
          <p:cNvGraphicFramePr/>
          <p:nvPr/>
        </p:nvGraphicFramePr>
        <p:xfrm>
          <a:off x="354550" y="1881875"/>
          <a:ext cx="3000000" cy="3000000"/>
        </p:xfrm>
        <a:graphic>
          <a:graphicData uri="http://schemas.openxmlformats.org/drawingml/2006/table">
            <a:tbl>
              <a:tblPr>
                <a:noFill/>
                <a:tableStyleId>{B9551D1F-28FD-4641-BA7A-E97F00631979}</a:tableStyleId>
              </a:tblPr>
              <a:tblGrid>
                <a:gridCol w="1026625"/>
                <a:gridCol w="1026625"/>
                <a:gridCol w="1026625"/>
                <a:gridCol w="1026625"/>
                <a:gridCol w="1026625"/>
              </a:tblGrid>
              <a:tr h="1090325">
                <a:tc>
                  <a:txBody>
                    <a:bodyPr/>
                    <a:lstStyle/>
                    <a:p>
                      <a:pPr indent="0" lvl="0" marL="0" rtl="0" algn="l">
                        <a:lnSpc>
                          <a:spcPct val="115000"/>
                        </a:lnSpc>
                        <a:spcBef>
                          <a:spcPts val="0"/>
                        </a:spcBef>
                        <a:spcAft>
                          <a:spcPts val="0"/>
                        </a:spcAft>
                        <a:buNone/>
                      </a:pPr>
                      <a:r>
                        <a:rPr i="1" lang="fr" sz="1000"/>
                        <a:t>COUNTA de Lecture du document</a:t>
                      </a:r>
                      <a:endParaRPr i="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l">
                        <a:lnSpc>
                          <a:spcPct val="115000"/>
                        </a:lnSpc>
                        <a:spcBef>
                          <a:spcPts val="0"/>
                        </a:spcBef>
                        <a:spcAft>
                          <a:spcPts val="0"/>
                        </a:spcAft>
                        <a:buNone/>
                      </a:pPr>
                      <a:r>
                        <a:rPr i="1" lang="fr" sz="1000"/>
                        <a:t>Selon vous, le référendum est-il constitutionnel?</a:t>
                      </a:r>
                      <a:endParaRPr i="1" sz="1000"/>
                    </a:p>
                  </a:txBody>
                  <a:tcPr marT="19050" marB="19050" marR="91425" marL="914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r>
              <a:tr h="463975">
                <a:tc>
                  <a:txBody>
                    <a:bodyPr/>
                    <a:lstStyle/>
                    <a:p>
                      <a:pPr indent="0" lvl="0" marL="0" rtl="0" algn="l">
                        <a:lnSpc>
                          <a:spcPct val="115000"/>
                        </a:lnSpc>
                        <a:spcBef>
                          <a:spcPts val="0"/>
                        </a:spcBef>
                        <a:spcAft>
                          <a:spcPts val="0"/>
                        </a:spcAft>
                        <a:buNone/>
                      </a:pPr>
                      <a:r>
                        <a:rPr b="1" i="1" lang="fr" sz="1000"/>
                        <a:t>Decision de voter</a:t>
                      </a:r>
                      <a:endParaRPr b="1" i="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8093B3"/>
                      </a:solidFill>
                      <a:prstDash val="solid"/>
                      <a:round/>
                      <a:headEnd len="sm" w="sm" type="none"/>
                      <a:tailEnd len="sm" w="sm" type="none"/>
                    </a:lnB>
                    <a:solidFill>
                      <a:srgbClr val="DFE4EC"/>
                    </a:solidFill>
                  </a:tcPr>
                </a:tc>
                <a:tc>
                  <a:txBody>
                    <a:bodyPr/>
                    <a:lstStyle/>
                    <a:p>
                      <a:pPr indent="0" lvl="0" marL="0" rtl="0" algn="l">
                        <a:lnSpc>
                          <a:spcPct val="115000"/>
                        </a:lnSpc>
                        <a:spcBef>
                          <a:spcPts val="0"/>
                        </a:spcBef>
                        <a:spcAft>
                          <a:spcPts val="0"/>
                        </a:spcAft>
                        <a:buNone/>
                      </a:pPr>
                      <a:r>
                        <a:rPr b="1" lang="fr" sz="1000">
                          <a:solidFill>
                            <a:srgbClr val="FFFFFF"/>
                          </a:solidFill>
                        </a:rPr>
                        <a:t>Je ne sais pas</a:t>
                      </a:r>
                      <a:endParaRPr b="1" sz="10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8093B3"/>
                      </a:solidFill>
                      <a:prstDash val="solid"/>
                      <a:round/>
                      <a:headEnd len="sm" w="sm" type="none"/>
                      <a:tailEnd len="sm" w="sm" type="none"/>
                    </a:lnB>
                    <a:solidFill>
                      <a:srgbClr val="8093B3"/>
                    </a:solidFill>
                  </a:tcPr>
                </a:tc>
                <a:tc>
                  <a:txBody>
                    <a:bodyPr/>
                    <a:lstStyle/>
                    <a:p>
                      <a:pPr indent="0" lvl="0" marL="0" rtl="0" algn="l">
                        <a:lnSpc>
                          <a:spcPct val="115000"/>
                        </a:lnSpc>
                        <a:spcBef>
                          <a:spcPts val="0"/>
                        </a:spcBef>
                        <a:spcAft>
                          <a:spcPts val="0"/>
                        </a:spcAft>
                        <a:buNone/>
                      </a:pPr>
                      <a:r>
                        <a:rPr b="1" lang="fr" sz="1000">
                          <a:solidFill>
                            <a:srgbClr val="FFFFFF"/>
                          </a:solidFill>
                        </a:rPr>
                        <a:t>Non</a:t>
                      </a:r>
                      <a:endParaRPr b="1" sz="10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8093B3"/>
                      </a:solidFill>
                      <a:prstDash val="solid"/>
                      <a:round/>
                      <a:headEnd len="sm" w="sm" type="none"/>
                      <a:tailEnd len="sm" w="sm" type="none"/>
                    </a:lnB>
                    <a:solidFill>
                      <a:srgbClr val="8093B3"/>
                    </a:solidFill>
                  </a:tcPr>
                </a:tc>
                <a:tc>
                  <a:txBody>
                    <a:bodyPr/>
                    <a:lstStyle/>
                    <a:p>
                      <a:pPr indent="0" lvl="0" marL="0" rtl="0" algn="l">
                        <a:lnSpc>
                          <a:spcPct val="115000"/>
                        </a:lnSpc>
                        <a:spcBef>
                          <a:spcPts val="0"/>
                        </a:spcBef>
                        <a:spcAft>
                          <a:spcPts val="0"/>
                        </a:spcAft>
                        <a:buNone/>
                      </a:pPr>
                      <a:r>
                        <a:rPr b="1" lang="fr" sz="1000">
                          <a:solidFill>
                            <a:srgbClr val="FFFFFF"/>
                          </a:solidFill>
                        </a:rPr>
                        <a:t>Oui</a:t>
                      </a:r>
                      <a:endParaRPr b="1" sz="10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8093B3"/>
                      </a:solidFill>
                      <a:prstDash val="solid"/>
                      <a:round/>
                      <a:headEnd len="sm" w="sm" type="none"/>
                      <a:tailEnd len="sm" w="sm" type="none"/>
                    </a:lnB>
                    <a:solidFill>
                      <a:srgbClr val="8093B3"/>
                    </a:solidFill>
                  </a:tcPr>
                </a:tc>
                <a:tc>
                  <a:txBody>
                    <a:bodyPr/>
                    <a:lstStyle/>
                    <a:p>
                      <a:pPr indent="0" lvl="0" marL="0" rtl="0" algn="l">
                        <a:lnSpc>
                          <a:spcPct val="115000"/>
                        </a:lnSpc>
                        <a:spcBef>
                          <a:spcPts val="0"/>
                        </a:spcBef>
                        <a:spcAft>
                          <a:spcPts val="0"/>
                        </a:spcAft>
                        <a:buNone/>
                      </a:pPr>
                      <a:r>
                        <a:rPr lang="fr" sz="1000">
                          <a:solidFill>
                            <a:srgbClr val="FFFFFF"/>
                          </a:solidFill>
                        </a:rPr>
                        <a:t>Total général</a:t>
                      </a:r>
                      <a:endParaRPr sz="10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8093B3"/>
                      </a:solidFill>
                      <a:prstDash val="solid"/>
                      <a:round/>
                      <a:headEnd len="sm" w="sm" type="none"/>
                      <a:tailEnd len="sm" w="sm" type="none"/>
                    </a:lnB>
                    <a:solidFill>
                      <a:srgbClr val="8093B3"/>
                    </a:solidFill>
                  </a:tcPr>
                </a:tc>
              </a:tr>
              <a:tr h="255175">
                <a:tc>
                  <a:txBody>
                    <a:bodyPr/>
                    <a:lstStyle/>
                    <a:p>
                      <a:pPr indent="0" lvl="0" marL="0" rtl="0" algn="l">
                        <a:lnSpc>
                          <a:spcPct val="115000"/>
                        </a:lnSpc>
                        <a:spcBef>
                          <a:spcPts val="0"/>
                        </a:spcBef>
                        <a:spcAft>
                          <a:spcPts val="0"/>
                        </a:spcAft>
                        <a:buNone/>
                      </a:pPr>
                      <a:r>
                        <a:rPr b="1" lang="fr" sz="1000"/>
                        <a:t>Je ne sais pas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FFFFFF"/>
                      </a:solidFill>
                      <a:prstDash val="solid"/>
                      <a:round/>
                      <a:headEnd len="sm" w="sm" type="none"/>
                      <a:tailEnd len="sm" w="sm" type="none"/>
                    </a:lnR>
                    <a:lnT cap="flat" cmpd="sng" w="28575">
                      <a:solidFill>
                        <a:srgbClr val="8093B3"/>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6F8"/>
                    </a:solidFill>
                  </a:tcPr>
                </a:tc>
                <a:tc>
                  <a:txBody>
                    <a:bodyPr/>
                    <a:lstStyle/>
                    <a:p>
                      <a:pPr indent="0" lvl="0" marL="0" rtl="0" algn="r">
                        <a:lnSpc>
                          <a:spcPct val="115000"/>
                        </a:lnSpc>
                        <a:spcBef>
                          <a:spcPts val="0"/>
                        </a:spcBef>
                        <a:spcAft>
                          <a:spcPts val="0"/>
                        </a:spcAft>
                        <a:buNone/>
                      </a:pPr>
                      <a:r>
                        <a:rPr b="1" lang="fr" sz="1000"/>
                        <a:t>35,00%</a:t>
                      </a:r>
                      <a:endParaRPr b="1" sz="1000"/>
                    </a:p>
                  </a:txBody>
                  <a:tcPr marT="19050" marB="19050" marR="28575" marL="28575"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8093B3"/>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fr" sz="1000"/>
                        <a:t>8,45%</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8093B3"/>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fr" sz="1000"/>
                        <a:t>10,34%</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8093B3"/>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fr" sz="1000"/>
                        <a:t>18,75%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8093B3"/>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5175">
                <a:tc>
                  <a:txBody>
                    <a:bodyPr/>
                    <a:lstStyle/>
                    <a:p>
                      <a:pPr indent="0" lvl="0" marL="0" rtl="0" algn="l">
                        <a:lnSpc>
                          <a:spcPct val="115000"/>
                        </a:lnSpc>
                        <a:spcBef>
                          <a:spcPts val="0"/>
                        </a:spcBef>
                        <a:spcAft>
                          <a:spcPts val="0"/>
                        </a:spcAft>
                        <a:buNone/>
                      </a:pPr>
                      <a:r>
                        <a:rPr b="1" lang="fr" sz="1000"/>
                        <a:t>Non</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6F8"/>
                    </a:solidFill>
                  </a:tcPr>
                </a:tc>
                <a:tc>
                  <a:txBody>
                    <a:bodyPr/>
                    <a:lstStyle/>
                    <a:p>
                      <a:pPr indent="0" lvl="0" marL="0" rtl="0" algn="r">
                        <a:lnSpc>
                          <a:spcPct val="115000"/>
                        </a:lnSpc>
                        <a:spcBef>
                          <a:spcPts val="0"/>
                        </a:spcBef>
                        <a:spcAft>
                          <a:spcPts val="0"/>
                        </a:spcAft>
                        <a:buNone/>
                      </a:pPr>
                      <a:r>
                        <a:rPr b="1" lang="fr" sz="1000"/>
                        <a:t>33,33%</a:t>
                      </a:r>
                      <a:endParaRPr b="1" sz="1000"/>
                    </a:p>
                  </a:txBody>
                  <a:tcPr marT="19050" marB="19050" marR="28575" marL="28575"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fr" sz="1000"/>
                        <a:t>64,79%</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fr" sz="1000"/>
                        <a:t>24,14%</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fr" sz="1000"/>
                        <a:t>45,63%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5175">
                <a:tc>
                  <a:txBody>
                    <a:bodyPr/>
                    <a:lstStyle/>
                    <a:p>
                      <a:pPr indent="0" lvl="0" marL="0" rtl="0" algn="l">
                        <a:lnSpc>
                          <a:spcPct val="115000"/>
                        </a:lnSpc>
                        <a:spcBef>
                          <a:spcPts val="0"/>
                        </a:spcBef>
                        <a:spcAft>
                          <a:spcPts val="0"/>
                        </a:spcAft>
                        <a:buNone/>
                      </a:pPr>
                      <a:r>
                        <a:rPr b="1" lang="fr" sz="1000"/>
                        <a:t>Oui</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solidFill>
                      <a:srgbClr val="F4F6F8"/>
                    </a:solidFill>
                  </a:tcPr>
                </a:tc>
                <a:tc>
                  <a:txBody>
                    <a:bodyPr/>
                    <a:lstStyle/>
                    <a:p>
                      <a:pPr indent="0" lvl="0" marL="0" rtl="0" algn="r">
                        <a:lnSpc>
                          <a:spcPct val="115000"/>
                        </a:lnSpc>
                        <a:spcBef>
                          <a:spcPts val="0"/>
                        </a:spcBef>
                        <a:spcAft>
                          <a:spcPts val="0"/>
                        </a:spcAft>
                        <a:buNone/>
                      </a:pPr>
                      <a:r>
                        <a:rPr b="1" lang="fr" sz="1000"/>
                        <a:t>31,67%</a:t>
                      </a:r>
                      <a:endParaRPr b="1" sz="1000"/>
                    </a:p>
                  </a:txBody>
                  <a:tcPr marT="19050" marB="19050" marR="28575" marL="28575"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fr" sz="1000"/>
                        <a:t>26,76%</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fr" sz="1000"/>
                        <a:t>65,52%</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fr" sz="1000"/>
                        <a:t>35,63%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255175">
                <a:tc>
                  <a:txBody>
                    <a:bodyPr/>
                    <a:lstStyle/>
                    <a:p>
                      <a:pPr indent="0" lvl="0" marL="0" rtl="0" algn="l">
                        <a:lnSpc>
                          <a:spcPct val="115000"/>
                        </a:lnSpc>
                        <a:spcBef>
                          <a:spcPts val="0"/>
                        </a:spcBef>
                        <a:spcAft>
                          <a:spcPts val="0"/>
                        </a:spcAft>
                        <a:buNone/>
                      </a:pPr>
                      <a:r>
                        <a:rPr b="1" lang="fr" sz="1000"/>
                        <a:t>Total général</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r">
                        <a:lnSpc>
                          <a:spcPct val="115000"/>
                        </a:lnSpc>
                        <a:spcBef>
                          <a:spcPts val="0"/>
                        </a:spcBef>
                        <a:spcAft>
                          <a:spcPts val="0"/>
                        </a:spcAft>
                        <a:buNone/>
                      </a:pPr>
                      <a:r>
                        <a:rPr b="1" lang="fr" sz="1000"/>
                        <a:t>100,00%</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r">
                        <a:lnSpc>
                          <a:spcPct val="115000"/>
                        </a:lnSpc>
                        <a:spcBef>
                          <a:spcPts val="0"/>
                        </a:spcBef>
                        <a:spcAft>
                          <a:spcPts val="0"/>
                        </a:spcAft>
                        <a:buNone/>
                      </a:pPr>
                      <a:r>
                        <a:rPr b="1" lang="fr" sz="1000"/>
                        <a:t>100,00%</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r">
                        <a:lnSpc>
                          <a:spcPct val="115000"/>
                        </a:lnSpc>
                        <a:spcBef>
                          <a:spcPts val="0"/>
                        </a:spcBef>
                        <a:spcAft>
                          <a:spcPts val="0"/>
                        </a:spcAft>
                        <a:buNone/>
                      </a:pPr>
                      <a:r>
                        <a:rPr b="1" lang="fr" sz="1000"/>
                        <a:t>100,00%</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r">
                        <a:lnSpc>
                          <a:spcPct val="115000"/>
                        </a:lnSpc>
                        <a:spcBef>
                          <a:spcPts val="0"/>
                        </a:spcBef>
                        <a:spcAft>
                          <a:spcPts val="0"/>
                        </a:spcAft>
                        <a:buNone/>
                      </a:pPr>
                      <a:r>
                        <a:rPr b="1" lang="fr" sz="1000"/>
                        <a:t>100,00%</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r>
            </a:tbl>
          </a:graphicData>
        </a:graphic>
      </p:graphicFrame>
      <p:sp>
        <p:nvSpPr>
          <p:cNvPr id="242" name="Google Shape;242;p32"/>
          <p:cNvSpPr txBox="1"/>
          <p:nvPr/>
        </p:nvSpPr>
        <p:spPr>
          <a:xfrm>
            <a:off x="6041925" y="1347650"/>
            <a:ext cx="24258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more than 64% of those who believe that the referendum is not constitutional do not decide to go to the polls. in order to encourage people to vote, it will be necessary to try to convince them of the constitutionality and necessity of the process.</a:t>
            </a:r>
            <a:endParaRPr>
              <a:latin typeface="Calibri"/>
              <a:ea typeface="Calibri"/>
              <a:cs typeface="Calibri"/>
              <a:sym typeface="Calibri"/>
            </a:endParaRPr>
          </a:p>
          <a:p>
            <a:pPr indent="0" lvl="0" marL="0" rtl="0" algn="l">
              <a:spcBef>
                <a:spcPts val="0"/>
              </a:spcBef>
              <a:spcAft>
                <a:spcPts val="0"/>
              </a:spcAft>
              <a:buNone/>
            </a:pPr>
            <a:r>
              <a:rPr lang="fr">
                <a:latin typeface="Calibri"/>
                <a:ea typeface="Calibri"/>
                <a:cs typeface="Calibri"/>
                <a:sym typeface="Calibri"/>
              </a:rPr>
              <a:t>As a result, about 65% of those who believe in the constitutionality of the vote decide to vote.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graphicFrame>
        <p:nvGraphicFramePr>
          <p:cNvPr id="247" name="Google Shape;247;p33"/>
          <p:cNvGraphicFramePr/>
          <p:nvPr/>
        </p:nvGraphicFramePr>
        <p:xfrm>
          <a:off x="421900" y="1657275"/>
          <a:ext cx="3000000" cy="3000000"/>
        </p:xfrm>
        <a:graphic>
          <a:graphicData uri="http://schemas.openxmlformats.org/drawingml/2006/table">
            <a:tbl>
              <a:tblPr>
                <a:noFill/>
                <a:tableStyleId>{B9551D1F-28FD-4641-BA7A-E97F00631979}</a:tableStyleId>
              </a:tblPr>
              <a:tblGrid>
                <a:gridCol w="1078275"/>
                <a:gridCol w="1078275"/>
                <a:gridCol w="1078275"/>
                <a:gridCol w="1078275"/>
                <a:gridCol w="1078275"/>
              </a:tblGrid>
              <a:tr h="634175">
                <a:tc>
                  <a:txBody>
                    <a:bodyPr/>
                    <a:lstStyle/>
                    <a:p>
                      <a:pPr indent="0" lvl="0" marL="0" rtl="0" algn="l">
                        <a:lnSpc>
                          <a:spcPct val="115000"/>
                        </a:lnSpc>
                        <a:spcBef>
                          <a:spcPts val="0"/>
                        </a:spcBef>
                        <a:spcAft>
                          <a:spcPts val="0"/>
                        </a:spcAft>
                        <a:buNone/>
                      </a:pPr>
                      <a:r>
                        <a:rPr i="1" lang="fr" sz="1000"/>
                        <a:t>COUNTA de Decision de voter</a:t>
                      </a:r>
                      <a:endParaRPr i="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l">
                        <a:lnSpc>
                          <a:spcPct val="115000"/>
                        </a:lnSpc>
                        <a:spcBef>
                          <a:spcPts val="0"/>
                        </a:spcBef>
                        <a:spcAft>
                          <a:spcPts val="0"/>
                        </a:spcAft>
                        <a:buNone/>
                      </a:pPr>
                      <a:r>
                        <a:rPr i="1" lang="fr" sz="1000"/>
                        <a:t>Decision de voter</a:t>
                      </a:r>
                      <a:endParaRPr i="1" sz="1000"/>
                    </a:p>
                  </a:txBody>
                  <a:tcPr marT="19050" marB="19050" marR="91425" marL="914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r>
              <a:tr h="1279300">
                <a:tc>
                  <a:txBody>
                    <a:bodyPr/>
                    <a:lstStyle/>
                    <a:p>
                      <a:pPr indent="0" lvl="0" marL="0" rtl="0" algn="l">
                        <a:lnSpc>
                          <a:spcPct val="115000"/>
                        </a:lnSpc>
                        <a:spcBef>
                          <a:spcPts val="0"/>
                        </a:spcBef>
                        <a:spcAft>
                          <a:spcPts val="0"/>
                        </a:spcAft>
                        <a:buNone/>
                      </a:pPr>
                      <a:r>
                        <a:rPr b="1" i="1" lang="fr" sz="1000"/>
                        <a:t>Pensez-vous que cette constitution (1987 amendée) doit être changée ?</a:t>
                      </a:r>
                      <a:endParaRPr b="1" i="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8093B3"/>
                      </a:solidFill>
                      <a:prstDash val="solid"/>
                      <a:round/>
                      <a:headEnd len="sm" w="sm" type="none"/>
                      <a:tailEnd len="sm" w="sm" type="none"/>
                    </a:lnB>
                    <a:solidFill>
                      <a:srgbClr val="DFE4EC"/>
                    </a:solidFill>
                  </a:tcPr>
                </a:tc>
                <a:tc>
                  <a:txBody>
                    <a:bodyPr/>
                    <a:lstStyle/>
                    <a:p>
                      <a:pPr indent="0" lvl="0" marL="0" rtl="0" algn="l">
                        <a:lnSpc>
                          <a:spcPct val="115000"/>
                        </a:lnSpc>
                        <a:spcBef>
                          <a:spcPts val="0"/>
                        </a:spcBef>
                        <a:spcAft>
                          <a:spcPts val="0"/>
                        </a:spcAft>
                        <a:buNone/>
                      </a:pPr>
                      <a:r>
                        <a:rPr b="1" lang="fr" sz="1000">
                          <a:solidFill>
                            <a:srgbClr val="FFFFFF"/>
                          </a:solidFill>
                        </a:rPr>
                        <a:t>Je ne sais pas</a:t>
                      </a:r>
                      <a:endParaRPr b="1" sz="10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8093B3"/>
                      </a:solidFill>
                      <a:prstDash val="solid"/>
                      <a:round/>
                      <a:headEnd len="sm" w="sm" type="none"/>
                      <a:tailEnd len="sm" w="sm" type="none"/>
                    </a:lnB>
                    <a:solidFill>
                      <a:srgbClr val="8093B3"/>
                    </a:solidFill>
                  </a:tcPr>
                </a:tc>
                <a:tc>
                  <a:txBody>
                    <a:bodyPr/>
                    <a:lstStyle/>
                    <a:p>
                      <a:pPr indent="0" lvl="0" marL="0" rtl="0" algn="l">
                        <a:lnSpc>
                          <a:spcPct val="115000"/>
                        </a:lnSpc>
                        <a:spcBef>
                          <a:spcPts val="0"/>
                        </a:spcBef>
                        <a:spcAft>
                          <a:spcPts val="0"/>
                        </a:spcAft>
                        <a:buNone/>
                      </a:pPr>
                      <a:r>
                        <a:rPr b="1" lang="fr" sz="1000">
                          <a:solidFill>
                            <a:srgbClr val="FFFFFF"/>
                          </a:solidFill>
                        </a:rPr>
                        <a:t>Non</a:t>
                      </a:r>
                      <a:endParaRPr b="1" sz="10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8093B3"/>
                      </a:solidFill>
                      <a:prstDash val="solid"/>
                      <a:round/>
                      <a:headEnd len="sm" w="sm" type="none"/>
                      <a:tailEnd len="sm" w="sm" type="none"/>
                    </a:lnB>
                    <a:solidFill>
                      <a:srgbClr val="8093B3"/>
                    </a:solidFill>
                  </a:tcPr>
                </a:tc>
                <a:tc>
                  <a:txBody>
                    <a:bodyPr/>
                    <a:lstStyle/>
                    <a:p>
                      <a:pPr indent="0" lvl="0" marL="0" rtl="0" algn="l">
                        <a:lnSpc>
                          <a:spcPct val="115000"/>
                        </a:lnSpc>
                        <a:spcBef>
                          <a:spcPts val="0"/>
                        </a:spcBef>
                        <a:spcAft>
                          <a:spcPts val="0"/>
                        </a:spcAft>
                        <a:buNone/>
                      </a:pPr>
                      <a:r>
                        <a:rPr b="1" lang="fr" sz="1000">
                          <a:solidFill>
                            <a:srgbClr val="FFFFFF"/>
                          </a:solidFill>
                        </a:rPr>
                        <a:t>Oui</a:t>
                      </a:r>
                      <a:endParaRPr b="1" sz="10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8093B3"/>
                      </a:solidFill>
                      <a:prstDash val="solid"/>
                      <a:round/>
                      <a:headEnd len="sm" w="sm" type="none"/>
                      <a:tailEnd len="sm" w="sm" type="none"/>
                    </a:lnB>
                    <a:solidFill>
                      <a:srgbClr val="8093B3"/>
                    </a:solidFill>
                  </a:tcPr>
                </a:tc>
                <a:tc>
                  <a:txBody>
                    <a:bodyPr/>
                    <a:lstStyle/>
                    <a:p>
                      <a:pPr indent="0" lvl="0" marL="0" rtl="0" algn="l">
                        <a:lnSpc>
                          <a:spcPct val="115000"/>
                        </a:lnSpc>
                        <a:spcBef>
                          <a:spcPts val="0"/>
                        </a:spcBef>
                        <a:spcAft>
                          <a:spcPts val="0"/>
                        </a:spcAft>
                        <a:buNone/>
                      </a:pPr>
                      <a:r>
                        <a:rPr lang="fr" sz="1000">
                          <a:solidFill>
                            <a:srgbClr val="FFFFFF"/>
                          </a:solidFill>
                        </a:rPr>
                        <a:t>Total général</a:t>
                      </a:r>
                      <a:endParaRPr sz="10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8093B3"/>
                      </a:solidFill>
                      <a:prstDash val="solid"/>
                      <a:round/>
                      <a:headEnd len="sm" w="sm" type="none"/>
                      <a:tailEnd len="sm" w="sm" type="none"/>
                    </a:lnB>
                    <a:solidFill>
                      <a:srgbClr val="8093B3"/>
                    </a:solidFill>
                  </a:tcPr>
                </a:tc>
              </a:tr>
              <a:tr h="240550">
                <a:tc>
                  <a:txBody>
                    <a:bodyPr/>
                    <a:lstStyle/>
                    <a:p>
                      <a:pPr indent="0" lvl="0" marL="0" rtl="0" algn="l">
                        <a:lnSpc>
                          <a:spcPct val="115000"/>
                        </a:lnSpc>
                        <a:spcBef>
                          <a:spcPts val="0"/>
                        </a:spcBef>
                        <a:spcAft>
                          <a:spcPts val="0"/>
                        </a:spcAft>
                        <a:buNone/>
                      </a:pPr>
                      <a:r>
                        <a:rPr b="1" lang="fr" sz="1000"/>
                        <a:t>Je ne sais pas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FFFFFF"/>
                      </a:solidFill>
                      <a:prstDash val="solid"/>
                      <a:round/>
                      <a:headEnd len="sm" w="sm" type="none"/>
                      <a:tailEnd len="sm" w="sm" type="none"/>
                    </a:lnR>
                    <a:lnT cap="flat" cmpd="sng" w="28575">
                      <a:solidFill>
                        <a:srgbClr val="8093B3"/>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6F8"/>
                    </a:solidFill>
                  </a:tcPr>
                </a:tc>
                <a:tc>
                  <a:txBody>
                    <a:bodyPr/>
                    <a:lstStyle/>
                    <a:p>
                      <a:pPr indent="0" lvl="0" marL="0" rtl="0" algn="r">
                        <a:lnSpc>
                          <a:spcPct val="115000"/>
                        </a:lnSpc>
                        <a:spcBef>
                          <a:spcPts val="0"/>
                        </a:spcBef>
                        <a:spcAft>
                          <a:spcPts val="0"/>
                        </a:spcAft>
                        <a:buNone/>
                      </a:pPr>
                      <a:r>
                        <a:rPr b="1" lang="fr" sz="1000"/>
                        <a:t>38,71%</a:t>
                      </a:r>
                      <a:endParaRPr b="1" sz="1000"/>
                    </a:p>
                  </a:txBody>
                  <a:tcPr marT="19050" marB="19050" marR="28575" marL="28575"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8093B3"/>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fr" sz="1000"/>
                        <a:t>38,71%</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8093B3"/>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fr" sz="1000"/>
                        <a:t>22,58%</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8093B3"/>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fr" sz="1000"/>
                        <a:t>100,00%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8093B3"/>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40550">
                <a:tc>
                  <a:txBody>
                    <a:bodyPr/>
                    <a:lstStyle/>
                    <a:p>
                      <a:pPr indent="0" lvl="0" marL="0" rtl="0" algn="l">
                        <a:lnSpc>
                          <a:spcPct val="115000"/>
                        </a:lnSpc>
                        <a:spcBef>
                          <a:spcPts val="0"/>
                        </a:spcBef>
                        <a:spcAft>
                          <a:spcPts val="0"/>
                        </a:spcAft>
                        <a:buNone/>
                      </a:pPr>
                      <a:r>
                        <a:rPr b="1" lang="fr" sz="1000"/>
                        <a:t>Non</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F6F8"/>
                    </a:solidFill>
                  </a:tcPr>
                </a:tc>
                <a:tc>
                  <a:txBody>
                    <a:bodyPr/>
                    <a:lstStyle/>
                    <a:p>
                      <a:pPr indent="0" lvl="0" marL="0" rtl="0" algn="r">
                        <a:lnSpc>
                          <a:spcPct val="115000"/>
                        </a:lnSpc>
                        <a:spcBef>
                          <a:spcPts val="0"/>
                        </a:spcBef>
                        <a:spcAft>
                          <a:spcPts val="0"/>
                        </a:spcAft>
                        <a:buNone/>
                      </a:pPr>
                      <a:r>
                        <a:rPr b="1" lang="fr" sz="1000"/>
                        <a:t>3,85%</a:t>
                      </a:r>
                      <a:endParaRPr b="1" sz="1000"/>
                    </a:p>
                  </a:txBody>
                  <a:tcPr marT="19050" marB="19050" marR="28575" marL="28575"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fr" sz="1000"/>
                        <a:t>84,62%</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fr" sz="1000"/>
                        <a:t>11,54%</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fr" sz="1000"/>
                        <a:t>100,00%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40550">
                <a:tc>
                  <a:txBody>
                    <a:bodyPr/>
                    <a:lstStyle/>
                    <a:p>
                      <a:pPr indent="0" lvl="0" marL="0" rtl="0" algn="l">
                        <a:lnSpc>
                          <a:spcPct val="115000"/>
                        </a:lnSpc>
                        <a:spcBef>
                          <a:spcPts val="0"/>
                        </a:spcBef>
                        <a:spcAft>
                          <a:spcPts val="0"/>
                        </a:spcAft>
                        <a:buNone/>
                      </a:pPr>
                      <a:r>
                        <a:rPr b="1" lang="fr" sz="1000"/>
                        <a:t>Oui</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solidFill>
                      <a:srgbClr val="F4F6F8"/>
                    </a:solidFill>
                  </a:tcPr>
                </a:tc>
                <a:tc>
                  <a:txBody>
                    <a:bodyPr/>
                    <a:lstStyle/>
                    <a:p>
                      <a:pPr indent="0" lvl="0" marL="0" rtl="0" algn="r">
                        <a:lnSpc>
                          <a:spcPct val="115000"/>
                        </a:lnSpc>
                        <a:spcBef>
                          <a:spcPts val="0"/>
                        </a:spcBef>
                        <a:spcAft>
                          <a:spcPts val="0"/>
                        </a:spcAft>
                        <a:buNone/>
                      </a:pPr>
                      <a:r>
                        <a:rPr b="1" lang="fr" sz="1000"/>
                        <a:t>16,51%</a:t>
                      </a:r>
                      <a:endParaRPr b="1" sz="1000"/>
                    </a:p>
                  </a:txBody>
                  <a:tcPr marT="19050" marB="19050" marR="28575" marL="28575"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fr" sz="1000"/>
                        <a:t>38,53%</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fr" sz="1000"/>
                        <a:t>44,95%</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fr" sz="1000"/>
                        <a:t>100,00%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240550">
                <a:tc>
                  <a:txBody>
                    <a:bodyPr/>
                    <a:lstStyle/>
                    <a:p>
                      <a:pPr indent="0" lvl="0" marL="0" rtl="0" algn="l">
                        <a:lnSpc>
                          <a:spcPct val="115000"/>
                        </a:lnSpc>
                        <a:spcBef>
                          <a:spcPts val="0"/>
                        </a:spcBef>
                        <a:spcAft>
                          <a:spcPts val="0"/>
                        </a:spcAft>
                        <a:buNone/>
                      </a:pPr>
                      <a:r>
                        <a:rPr b="1" lang="fr" sz="1000"/>
                        <a:t>Total général</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r">
                        <a:lnSpc>
                          <a:spcPct val="115000"/>
                        </a:lnSpc>
                        <a:spcBef>
                          <a:spcPts val="0"/>
                        </a:spcBef>
                        <a:spcAft>
                          <a:spcPts val="0"/>
                        </a:spcAft>
                        <a:buNone/>
                      </a:pPr>
                      <a:r>
                        <a:rPr b="1" lang="fr" sz="1000"/>
                        <a:t>18,67%</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r">
                        <a:lnSpc>
                          <a:spcPct val="115000"/>
                        </a:lnSpc>
                        <a:spcBef>
                          <a:spcPts val="0"/>
                        </a:spcBef>
                        <a:spcAft>
                          <a:spcPts val="0"/>
                        </a:spcAft>
                        <a:buNone/>
                      </a:pPr>
                      <a:r>
                        <a:rPr b="1" lang="fr" sz="1000"/>
                        <a:t>45,78%</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r">
                        <a:lnSpc>
                          <a:spcPct val="115000"/>
                        </a:lnSpc>
                        <a:spcBef>
                          <a:spcPts val="0"/>
                        </a:spcBef>
                        <a:spcAft>
                          <a:spcPts val="0"/>
                        </a:spcAft>
                        <a:buNone/>
                      </a:pPr>
                      <a:r>
                        <a:rPr b="1" lang="fr" sz="1000"/>
                        <a:t>35,54%</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c>
                  <a:txBody>
                    <a:bodyPr/>
                    <a:lstStyle/>
                    <a:p>
                      <a:pPr indent="0" lvl="0" marL="0" rtl="0" algn="r">
                        <a:lnSpc>
                          <a:spcPct val="115000"/>
                        </a:lnSpc>
                        <a:spcBef>
                          <a:spcPts val="0"/>
                        </a:spcBef>
                        <a:spcAft>
                          <a:spcPts val="0"/>
                        </a:spcAft>
                        <a:buNone/>
                      </a:pPr>
                      <a:r>
                        <a:rPr b="1" lang="fr" sz="1000"/>
                        <a:t>100,00%</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DFE4EC"/>
                    </a:solidFill>
                  </a:tcPr>
                </a:tc>
              </a:tr>
            </a:tbl>
          </a:graphicData>
        </a:graphic>
      </p:graphicFrame>
      <p:sp>
        <p:nvSpPr>
          <p:cNvPr id="248" name="Google Shape;248;p33"/>
          <p:cNvSpPr txBox="1"/>
          <p:nvPr/>
        </p:nvSpPr>
        <p:spPr>
          <a:xfrm>
            <a:off x="6333925" y="1347650"/>
            <a:ext cx="2313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84% of respondents who think that there is no need to change the constitution do not want a referendum and will not vote.</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descr="Tableau des réponses au formulaire Forms. Titre de la question : Je voterai NON parce que:. Nombre de réponses : 124&amp;nbsp;réponses." id="253" name="Google Shape;253;p34"/>
          <p:cNvPicPr preferRelativeResize="0"/>
          <p:nvPr/>
        </p:nvPicPr>
        <p:blipFill rotWithShape="1">
          <a:blip r:embed="rId3">
            <a:alphaModFix/>
          </a:blip>
          <a:srcRect b="0" l="0" r="5988" t="0"/>
          <a:stretch/>
        </p:blipFill>
        <p:spPr>
          <a:xfrm>
            <a:off x="152400" y="141300"/>
            <a:ext cx="8749800" cy="4822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nvSpPr>
        <p:spPr>
          <a:xfrm>
            <a:off x="718725" y="1700650"/>
            <a:ext cx="7457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Calibri"/>
                <a:ea typeface="Calibri"/>
                <a:cs typeface="Calibri"/>
                <a:sym typeface="Calibri"/>
              </a:rPr>
              <a:t>The graph above shows the reasons why respondents tend to vote NO on the referendum. The majority of them think that it should not be done with this government. More than 77% of them think the same. 50% think that the draft constitution is not better.</a:t>
            </a:r>
            <a:endParaRPr sz="18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nvSpPr>
        <p:spPr>
          <a:xfrm>
            <a:off x="539075" y="718750"/>
            <a:ext cx="70752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100">
                <a:latin typeface="Calibri"/>
                <a:ea typeface="Calibri"/>
                <a:cs typeface="Calibri"/>
                <a:sym typeface="Calibri"/>
              </a:rPr>
              <a:t>RECOMMENDATIONS</a:t>
            </a:r>
            <a:endParaRPr sz="3100">
              <a:latin typeface="Calibri"/>
              <a:ea typeface="Calibri"/>
              <a:cs typeface="Calibri"/>
              <a:sym typeface="Calibri"/>
            </a:endParaRPr>
          </a:p>
        </p:txBody>
      </p:sp>
      <p:sp>
        <p:nvSpPr>
          <p:cNvPr id="264" name="Google Shape;264;p36"/>
          <p:cNvSpPr txBox="1"/>
          <p:nvPr/>
        </p:nvSpPr>
        <p:spPr>
          <a:xfrm>
            <a:off x="875975" y="1931625"/>
            <a:ext cx="79512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AutoNum type="arabicPeriod"/>
            </a:pPr>
            <a:r>
              <a:rPr lang="fr">
                <a:latin typeface="Calibri"/>
                <a:ea typeface="Calibri"/>
                <a:cs typeface="Calibri"/>
                <a:sym typeface="Calibri"/>
              </a:rPr>
              <a:t>The government must conduct a campaign against the 1987 constitution to push them to want a new constitution. It should also be noted that just because they are against the current constitution, it does not mean that they will support the new one. But at least it will reduce the number of people who are hostile to the referendum.</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fr">
                <a:latin typeface="Calibri"/>
                <a:ea typeface="Calibri"/>
                <a:cs typeface="Calibri"/>
                <a:sym typeface="Calibri"/>
              </a:rPr>
              <a:t>Since a large majority of people who read the document decide not to vote or vote against it, this implies that there are flaws in the project. If we want to win the battle of the opinion, we need to make sure that there is a sustained debate about the issue among young people in order to explain them the grey areas that make them suspicious.</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idx="1" type="body"/>
          </p:nvPr>
        </p:nvSpPr>
        <p:spPr>
          <a:xfrm>
            <a:off x="819150" y="696275"/>
            <a:ext cx="7505700" cy="37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700"/>
              <a:t>3. Since the majority of people believe that the constitution should be changed and complain about the credibility of the government, it is proposed to project a different image by attracting influencers close to the youth. The young people want a new constitution but they hesitate to take it this time because they don’t trust.</a:t>
            </a:r>
            <a:endParaRPr sz="1700"/>
          </a:p>
          <a:p>
            <a:pPr indent="0" lvl="0" marL="0" rtl="0" algn="l">
              <a:spcBef>
                <a:spcPts val="1200"/>
              </a:spcBef>
              <a:spcAft>
                <a:spcPts val="0"/>
              </a:spcAft>
              <a:buNone/>
            </a:pPr>
            <a:r>
              <a:rPr lang="fr"/>
              <a:t>4.</a:t>
            </a:r>
            <a:r>
              <a:rPr lang="fr" sz="1600"/>
              <a:t> it is necessary to make sure that the older people go to vote because the young people are very reluctant to be convinced because of the timing and the time it will take to convince them.</a:t>
            </a:r>
            <a:endParaRPr sz="1600"/>
          </a:p>
          <a:p>
            <a:pPr indent="0" lvl="0" marL="0" rtl="0" algn="l">
              <a:spcBef>
                <a:spcPts val="1200"/>
              </a:spcBef>
              <a:spcAft>
                <a:spcPts val="1200"/>
              </a:spcAft>
              <a:buNone/>
            </a:pPr>
            <a:r>
              <a:rPr lang="fr" sz="1600"/>
              <a:t>5. Overall, reading the document and participating in the debate demotivates people to vote. Considering that the more one reads and participates in the debate on the referendum the less one feels like voting. The government must be careful about the type of debate it can raise that can sway some people against the referendum.</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idx="1" type="body"/>
          </p:nvPr>
        </p:nvSpPr>
        <p:spPr>
          <a:xfrm>
            <a:off x="819150" y="1945850"/>
            <a:ext cx="7505700" cy="2493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fr" sz="1500"/>
              <a:t>To find out the characteristics of the citizen against the referendum and the one who is for it</a:t>
            </a:r>
            <a:endParaRPr sz="1500"/>
          </a:p>
          <a:p>
            <a:pPr indent="-323850" lvl="0" marL="457200" rtl="0" algn="l">
              <a:spcBef>
                <a:spcPts val="0"/>
              </a:spcBef>
              <a:spcAft>
                <a:spcPts val="0"/>
              </a:spcAft>
              <a:buSzPts val="1500"/>
              <a:buAutoNum type="arabicPeriod"/>
            </a:pPr>
            <a:r>
              <a:rPr lang="fr" sz="1500"/>
              <a:t>Evaluate people's knowledge about the constitutional project by referendum</a:t>
            </a:r>
            <a:endParaRPr sz="1500"/>
          </a:p>
          <a:p>
            <a:pPr indent="-323850" lvl="0" marL="457200" rtl="0" algn="l">
              <a:spcBef>
                <a:spcPts val="0"/>
              </a:spcBef>
              <a:spcAft>
                <a:spcPts val="0"/>
              </a:spcAft>
              <a:buSzPts val="1500"/>
              <a:buAutoNum type="arabicPeriod"/>
            </a:pPr>
            <a:r>
              <a:rPr lang="fr" sz="1500"/>
              <a:t>To draw up the motivations of those who will not go to vote</a:t>
            </a:r>
            <a:endParaRPr sz="1500"/>
          </a:p>
          <a:p>
            <a:pPr indent="-323850" lvl="0" marL="457200" rtl="0" algn="l">
              <a:spcBef>
                <a:spcPts val="0"/>
              </a:spcBef>
              <a:spcAft>
                <a:spcPts val="0"/>
              </a:spcAft>
              <a:buSzPts val="1500"/>
              <a:buAutoNum type="arabicPeriod"/>
            </a:pPr>
            <a:r>
              <a:rPr lang="fr" sz="1500"/>
              <a:t>To draw up the reasons of those who will vote NO to the draft of the new constitution</a:t>
            </a:r>
            <a:endParaRPr sz="1500"/>
          </a:p>
          <a:p>
            <a:pPr indent="-323850" lvl="0" marL="457200" rtl="0" algn="l">
              <a:spcBef>
                <a:spcPts val="0"/>
              </a:spcBef>
              <a:spcAft>
                <a:spcPts val="0"/>
              </a:spcAft>
              <a:buSzPts val="1500"/>
              <a:buAutoNum type="arabicPeriod"/>
            </a:pPr>
            <a:r>
              <a:rPr lang="fr" sz="1500"/>
              <a:t>Identify factors that may influence the choice of this individual</a:t>
            </a:r>
            <a:endParaRPr sz="1500"/>
          </a:p>
          <a:p>
            <a:pPr indent="-323850" lvl="0" marL="457200" rtl="0" algn="l">
              <a:spcBef>
                <a:spcPts val="0"/>
              </a:spcBef>
              <a:spcAft>
                <a:spcPts val="0"/>
              </a:spcAft>
              <a:buSzPts val="1500"/>
              <a:buAutoNum type="arabicPeriod"/>
            </a:pPr>
            <a:r>
              <a:rPr lang="fr" sz="1500"/>
              <a:t>Implementation of a policy that could influence them to vote YES </a:t>
            </a:r>
            <a:endParaRPr sz="1500"/>
          </a:p>
          <a:p>
            <a:pPr indent="0" lvl="0" marL="457200" rtl="0" algn="l">
              <a:spcBef>
                <a:spcPts val="1200"/>
              </a:spcBef>
              <a:spcAft>
                <a:spcPts val="1200"/>
              </a:spcAft>
              <a:buNone/>
            </a:pPr>
            <a:r>
              <a:t/>
            </a:r>
            <a:endParaRPr sz="1700"/>
          </a:p>
        </p:txBody>
      </p:sp>
      <p:sp>
        <p:nvSpPr>
          <p:cNvPr id="142" name="Google Shape;142;p15"/>
          <p:cNvSpPr txBox="1"/>
          <p:nvPr/>
        </p:nvSpPr>
        <p:spPr>
          <a:xfrm>
            <a:off x="1068275" y="870450"/>
            <a:ext cx="7256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600">
                <a:latin typeface="Calibri"/>
                <a:ea typeface="Calibri"/>
                <a:cs typeface="Calibri"/>
                <a:sym typeface="Calibri"/>
              </a:rPr>
              <a:t>I</a:t>
            </a:r>
            <a:r>
              <a:rPr lang="fr" sz="1700">
                <a:latin typeface="Calibri"/>
                <a:ea typeface="Calibri"/>
                <a:cs typeface="Calibri"/>
                <a:sym typeface="Calibri"/>
              </a:rPr>
              <a:t>n order to be able to propose a solution that can take into account all aspects of the problem, the question is approached point by point in the following way:</a:t>
            </a:r>
            <a:endParaRPr sz="17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idx="1" type="body"/>
          </p:nvPr>
        </p:nvSpPr>
        <p:spPr>
          <a:xfrm>
            <a:off x="976375" y="763675"/>
            <a:ext cx="7505700" cy="3585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i="1" lang="fr" sz="1800"/>
              <a:t>Problematic</a:t>
            </a:r>
            <a:endParaRPr b="1" i="1" sz="1800"/>
          </a:p>
          <a:p>
            <a:pPr indent="0" lvl="0" marL="0" rtl="0" algn="l">
              <a:spcBef>
                <a:spcPts val="1200"/>
              </a:spcBef>
              <a:spcAft>
                <a:spcPts val="0"/>
              </a:spcAft>
              <a:buNone/>
            </a:pPr>
            <a:r>
              <a:rPr lang="fr" sz="1600"/>
              <a:t>What are the different levers that the Haitian government should use to increase participation in the referendum and encourage citizens to vote yes?</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b="1" i="1" sz="1600"/>
          </a:p>
          <a:p>
            <a:pPr indent="0" lvl="0" marL="0" rtl="0" algn="l">
              <a:spcBef>
                <a:spcPts val="1200"/>
              </a:spcBef>
              <a:spcAft>
                <a:spcPts val="0"/>
              </a:spcAft>
              <a:buNone/>
            </a:pPr>
            <a:r>
              <a:rPr b="1" i="1" lang="fr" sz="1600"/>
              <a:t>Research hypothesis</a:t>
            </a:r>
            <a:endParaRPr b="1" i="1" sz="1600"/>
          </a:p>
          <a:p>
            <a:pPr indent="0" lvl="0" marL="0" rtl="0" algn="l">
              <a:spcBef>
                <a:spcPts val="1200"/>
              </a:spcBef>
              <a:spcAft>
                <a:spcPts val="0"/>
              </a:spcAft>
              <a:buNone/>
            </a:pPr>
            <a:r>
              <a:rPr lang="fr" sz="1600"/>
              <a:t>Haitian citizens, especially youth, want a change in the constitution but do not intend to participate in the referendum because they do not trust the process.</a:t>
            </a:r>
            <a:endParaRPr sz="1600"/>
          </a:p>
          <a:p>
            <a:pPr indent="0" lvl="0" marL="0" rtl="0" algn="l">
              <a:spcBef>
                <a:spcPts val="1200"/>
              </a:spcBef>
              <a:spcAft>
                <a:spcPts val="12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3100">
                <a:solidFill>
                  <a:srgbClr val="000000"/>
                </a:solidFill>
                <a:highlight>
                  <a:srgbClr val="FFFFFF"/>
                </a:highlight>
                <a:latin typeface="Roboto"/>
                <a:ea typeface="Roboto"/>
                <a:cs typeface="Roboto"/>
                <a:sym typeface="Roboto"/>
              </a:rPr>
              <a:t>d</a:t>
            </a:r>
            <a:r>
              <a:rPr lang="fr" sz="3100">
                <a:solidFill>
                  <a:srgbClr val="000000"/>
                </a:solidFill>
                <a:highlight>
                  <a:srgbClr val="FFFFFF"/>
                </a:highlight>
                <a:latin typeface="Roboto"/>
                <a:ea typeface="Roboto"/>
                <a:cs typeface="Roboto"/>
                <a:sym typeface="Roboto"/>
              </a:rPr>
              <a:t>ata processing</a:t>
            </a:r>
            <a:endParaRPr sz="4600"/>
          </a:p>
        </p:txBody>
      </p:sp>
      <p:sp>
        <p:nvSpPr>
          <p:cNvPr id="153" name="Google Shape;153;p17"/>
          <p:cNvSpPr txBox="1"/>
          <p:nvPr>
            <p:ph idx="1" type="body"/>
          </p:nvPr>
        </p:nvSpPr>
        <p:spPr>
          <a:xfrm>
            <a:off x="819150" y="1990725"/>
            <a:ext cx="7505700" cy="2496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fr" sz="2101"/>
              <a:t>In order to achieve our main objective, which is to propose a solution that can improve the participation in the referendum and pass the new constitution, we use dozens of variables, some of which depend on others already defined. Roughly speaking, some variables will allow us to profile the average citizen who seems hostile to the referendum and to understand why he has this behavior. Some others allow us to know how to train our policy in order to convince them</a:t>
            </a:r>
            <a:endParaRPr sz="2101"/>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idx="1" type="body"/>
          </p:nvPr>
        </p:nvSpPr>
        <p:spPr>
          <a:xfrm>
            <a:off x="1010725" y="583975"/>
            <a:ext cx="7314000" cy="3855000"/>
          </a:xfrm>
          <a:prstGeom prst="rect">
            <a:avLst/>
          </a:prstGeom>
        </p:spPr>
        <p:txBody>
          <a:bodyPr anchorCtr="0" anchor="t" bIns="91425" lIns="91425" spcFirstLastPara="1" rIns="91425" wrap="square" tIns="91425">
            <a:noAutofit/>
          </a:bodyPr>
          <a:lstStyle/>
          <a:p>
            <a:pPr indent="-306070" lvl="0" marL="457200" rtl="0" algn="l">
              <a:spcBef>
                <a:spcPts val="0"/>
              </a:spcBef>
              <a:spcAft>
                <a:spcPts val="0"/>
              </a:spcAft>
              <a:buSzPts val="1220"/>
              <a:buAutoNum type="arabicPeriod"/>
            </a:pPr>
            <a:r>
              <a:rPr lang="fr" sz="1220"/>
              <a:t>Sex</a:t>
            </a:r>
            <a:endParaRPr sz="1220"/>
          </a:p>
          <a:p>
            <a:pPr indent="0" lvl="0" marL="0" rtl="0" algn="l">
              <a:spcBef>
                <a:spcPts val="1200"/>
              </a:spcBef>
              <a:spcAft>
                <a:spcPts val="0"/>
              </a:spcAft>
              <a:buNone/>
            </a:pPr>
            <a:r>
              <a:rPr lang="fr" sz="1220"/>
              <a:t>Gender is an important variable in our study. It allows us to measure trends by gender and to see if certain behaviors are related to gender.</a:t>
            </a:r>
            <a:endParaRPr sz="1220"/>
          </a:p>
          <a:p>
            <a:pPr indent="0" lvl="0" marL="0" rtl="0" algn="l">
              <a:spcBef>
                <a:spcPts val="1200"/>
              </a:spcBef>
              <a:spcAft>
                <a:spcPts val="0"/>
              </a:spcAft>
              <a:buNone/>
            </a:pPr>
            <a:r>
              <a:rPr lang="fr" sz="1220"/>
              <a:t>   2.  Age</a:t>
            </a:r>
            <a:endParaRPr sz="1220"/>
          </a:p>
          <a:p>
            <a:pPr indent="0" lvl="0" marL="0" rtl="0" algn="l">
              <a:spcBef>
                <a:spcPts val="1200"/>
              </a:spcBef>
              <a:spcAft>
                <a:spcPts val="0"/>
              </a:spcAft>
              <a:buNone/>
            </a:pPr>
            <a:r>
              <a:rPr lang="fr" sz="1220"/>
              <a:t>We need to check the behavior of each age group and if certain characteristics of the referendum are related to this group.</a:t>
            </a:r>
            <a:endParaRPr sz="1220"/>
          </a:p>
          <a:p>
            <a:pPr indent="0" lvl="0" marL="0" rtl="0" algn="l">
              <a:spcBef>
                <a:spcPts val="1200"/>
              </a:spcBef>
              <a:spcAft>
                <a:spcPts val="0"/>
              </a:spcAft>
              <a:buNone/>
            </a:pPr>
            <a:r>
              <a:rPr lang="fr" sz="1220"/>
              <a:t>    3.  Residence</a:t>
            </a:r>
            <a:endParaRPr sz="1220"/>
          </a:p>
          <a:p>
            <a:pPr indent="0" lvl="0" marL="0" rtl="0" algn="l">
              <a:spcBef>
                <a:spcPts val="1200"/>
              </a:spcBef>
              <a:spcAft>
                <a:spcPts val="0"/>
              </a:spcAft>
              <a:buNone/>
            </a:pPr>
            <a:r>
              <a:rPr lang="fr" sz="1220"/>
              <a:t>It is necessary to see how each person reacts globally according to his place of residence.</a:t>
            </a:r>
            <a:endParaRPr sz="1220"/>
          </a:p>
          <a:p>
            <a:pPr indent="0" lvl="0" marL="0" rtl="0" algn="l">
              <a:spcBef>
                <a:spcPts val="1200"/>
              </a:spcBef>
              <a:spcAft>
                <a:spcPts val="0"/>
              </a:spcAft>
              <a:buNone/>
            </a:pPr>
            <a:r>
              <a:rPr lang="fr" sz="1220"/>
              <a:t>    4. Actual occupation</a:t>
            </a:r>
            <a:endParaRPr sz="1220"/>
          </a:p>
          <a:p>
            <a:pPr indent="0" lvl="0" marL="0" rtl="0" algn="l">
              <a:spcBef>
                <a:spcPts val="1200"/>
              </a:spcBef>
              <a:spcAft>
                <a:spcPts val="0"/>
              </a:spcAft>
              <a:buNone/>
            </a:pPr>
            <a:r>
              <a:rPr lang="fr" sz="1220"/>
              <a:t>Still with the aim of drawing up the socio-demographic profile of individuals, a variable such as current occupation allows us to understand whether belonging to a group has an influence on individuals in relation to the referendum.</a:t>
            </a:r>
            <a:endParaRPr sz="1220"/>
          </a:p>
          <a:p>
            <a:pPr indent="0" lvl="0" marL="0" rtl="0" algn="l">
              <a:spcBef>
                <a:spcPts val="1200"/>
              </a:spcBef>
              <a:spcAft>
                <a:spcPts val="0"/>
              </a:spcAft>
              <a:buSzPts val="440"/>
              <a:buNone/>
            </a:pPr>
            <a:r>
              <a:t/>
            </a:r>
            <a:endParaRPr sz="1120"/>
          </a:p>
          <a:p>
            <a:pPr indent="0" lvl="0" marL="0" rtl="0" algn="l">
              <a:spcBef>
                <a:spcPts val="1200"/>
              </a:spcBef>
              <a:spcAft>
                <a:spcPts val="0"/>
              </a:spcAft>
              <a:buSzPts val="440"/>
              <a:buNone/>
            </a:pPr>
            <a:r>
              <a:t/>
            </a:r>
            <a:endParaRPr sz="1120"/>
          </a:p>
          <a:p>
            <a:pPr indent="0" lvl="0" marL="0" rtl="0" algn="l">
              <a:spcBef>
                <a:spcPts val="1200"/>
              </a:spcBef>
              <a:spcAft>
                <a:spcPts val="0"/>
              </a:spcAft>
              <a:buSzPts val="440"/>
              <a:buNone/>
            </a:pPr>
            <a:r>
              <a:t/>
            </a:r>
            <a:endParaRPr sz="1120"/>
          </a:p>
          <a:p>
            <a:pPr indent="0" lvl="0" marL="0" rtl="0" algn="l">
              <a:spcBef>
                <a:spcPts val="1200"/>
              </a:spcBef>
              <a:spcAft>
                <a:spcPts val="1200"/>
              </a:spcAft>
              <a:buSzPts val="440"/>
              <a:buNone/>
            </a:pPr>
            <a:r>
              <a:t/>
            </a:r>
            <a:endParaRPr sz="5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idx="1" type="body"/>
          </p:nvPr>
        </p:nvSpPr>
        <p:spPr>
          <a:xfrm>
            <a:off x="819150" y="731950"/>
            <a:ext cx="7505700" cy="3706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fr" sz="1897"/>
              <a:t>5.</a:t>
            </a:r>
            <a:r>
              <a:rPr lang="fr" sz="1897"/>
              <a:t>Definition of referendum</a:t>
            </a:r>
            <a:endParaRPr sz="1897"/>
          </a:p>
          <a:p>
            <a:pPr indent="0" lvl="0" marL="0" rtl="0" algn="l">
              <a:spcBef>
                <a:spcPts val="1200"/>
              </a:spcBef>
              <a:spcAft>
                <a:spcPts val="0"/>
              </a:spcAft>
              <a:buNone/>
            </a:pPr>
            <a:r>
              <a:rPr lang="fr" sz="1897"/>
              <a:t>     This variable tells us about each person's knowledge of the referendum.</a:t>
            </a:r>
            <a:endParaRPr sz="1897"/>
          </a:p>
          <a:p>
            <a:pPr indent="0" lvl="0" marL="0" rtl="0" algn="l">
              <a:spcBef>
                <a:spcPts val="1200"/>
              </a:spcBef>
              <a:spcAft>
                <a:spcPts val="0"/>
              </a:spcAft>
              <a:buNone/>
            </a:pPr>
            <a:r>
              <a:rPr lang="fr" sz="1897"/>
              <a:t>6. Reading of the draft constitution document</a:t>
            </a:r>
            <a:endParaRPr sz="1897"/>
          </a:p>
          <a:p>
            <a:pPr indent="0" lvl="0" marL="0" rtl="0" algn="l">
              <a:spcBef>
                <a:spcPts val="1200"/>
              </a:spcBef>
              <a:spcAft>
                <a:spcPts val="0"/>
              </a:spcAft>
              <a:buNone/>
            </a:pPr>
            <a:r>
              <a:rPr lang="fr" sz="1897"/>
              <a:t>   This variable is very important. It allows us to see how people act after having read the document and to see if making the document accessible is a good thing to do to encourage people to vote.</a:t>
            </a:r>
            <a:endParaRPr sz="1897"/>
          </a:p>
          <a:p>
            <a:pPr indent="0" lvl="0" marL="0" rtl="0" algn="l">
              <a:spcBef>
                <a:spcPts val="1200"/>
              </a:spcBef>
              <a:spcAft>
                <a:spcPts val="0"/>
              </a:spcAft>
              <a:buNone/>
            </a:pPr>
            <a:r>
              <a:rPr lang="fr" sz="1897"/>
              <a:t>  7. Reason for not reading</a:t>
            </a:r>
            <a:endParaRPr sz="1897"/>
          </a:p>
          <a:p>
            <a:pPr indent="0" lvl="0" marL="0" rtl="0" algn="l">
              <a:spcBef>
                <a:spcPts val="1200"/>
              </a:spcBef>
              <a:spcAft>
                <a:spcPts val="0"/>
              </a:spcAft>
              <a:buNone/>
            </a:pPr>
            <a:r>
              <a:rPr lang="fr" sz="1897"/>
              <a:t>   This variable helps us understand why the individual who does not read the draft constitution document does not read it.</a:t>
            </a:r>
            <a:endParaRPr sz="1897"/>
          </a:p>
          <a:p>
            <a:pPr indent="0" lvl="0" marL="0" rtl="0" algn="l">
              <a:spcBef>
                <a:spcPts val="1200"/>
              </a:spcBef>
              <a:spcAft>
                <a:spcPts val="0"/>
              </a:spcAft>
              <a:buNone/>
            </a:pPr>
            <a:r>
              <a:rPr lang="fr" sz="1897"/>
              <a:t>  8. Discussion about the referendum</a:t>
            </a:r>
            <a:endParaRPr sz="1897"/>
          </a:p>
          <a:p>
            <a:pPr indent="0" lvl="0" marL="0" rtl="0" algn="l">
              <a:spcBef>
                <a:spcPts val="1200"/>
              </a:spcBef>
              <a:spcAft>
                <a:spcPts val="0"/>
              </a:spcAft>
              <a:buNone/>
            </a:pPr>
            <a:r>
              <a:rPr lang="fr" sz="1897"/>
              <a:t>    This is to see how people are interested in the referendum, for or against, and if they participate in the debate.</a:t>
            </a:r>
            <a:endParaRPr sz="1897"/>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idx="1" type="body"/>
          </p:nvPr>
        </p:nvSpPr>
        <p:spPr>
          <a:xfrm>
            <a:off x="819150" y="606450"/>
            <a:ext cx="7505700" cy="3832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sz="1508"/>
              <a:t>9. </a:t>
            </a:r>
            <a:r>
              <a:rPr lang="fr" sz="1508"/>
              <a:t>Support for the referendum</a:t>
            </a:r>
            <a:endParaRPr sz="1508"/>
          </a:p>
          <a:p>
            <a:pPr indent="0" lvl="0" marL="0" rtl="0" algn="l">
              <a:spcBef>
                <a:spcPts val="1200"/>
              </a:spcBef>
              <a:spcAft>
                <a:spcPts val="0"/>
              </a:spcAft>
              <a:buNone/>
            </a:pPr>
            <a:r>
              <a:rPr lang="fr" sz="1508"/>
              <a:t>    At the time of data collection, it is important to know each respondent's position on the referendum and to identify and try to influence those who are against it.</a:t>
            </a:r>
            <a:endParaRPr sz="1508"/>
          </a:p>
          <a:p>
            <a:pPr indent="0" lvl="0" marL="0" rtl="0" algn="l">
              <a:spcBef>
                <a:spcPts val="1200"/>
              </a:spcBef>
              <a:spcAft>
                <a:spcPts val="0"/>
              </a:spcAft>
              <a:buNone/>
            </a:pPr>
            <a:r>
              <a:rPr lang="fr" sz="1508"/>
              <a:t>10. Constitutionality of the referendum</a:t>
            </a:r>
            <a:endParaRPr sz="1508"/>
          </a:p>
          <a:p>
            <a:pPr indent="0" lvl="0" marL="0" rtl="0" algn="l">
              <a:spcBef>
                <a:spcPts val="1200"/>
              </a:spcBef>
              <a:spcAft>
                <a:spcPts val="0"/>
              </a:spcAft>
              <a:buNone/>
            </a:pPr>
            <a:r>
              <a:rPr lang="fr" sz="1508"/>
              <a:t>  It is debated in the academic community and the media that there are no legal provisions for holding a referendum in Haiti. It is important to know the opinion of the people and understand if they are making choices based on their opinion of the legality of the process itself.</a:t>
            </a:r>
            <a:endParaRPr sz="1508"/>
          </a:p>
          <a:p>
            <a:pPr indent="0" lvl="0" marL="0" rtl="0" algn="l">
              <a:spcBef>
                <a:spcPts val="1200"/>
              </a:spcBef>
              <a:spcAft>
                <a:spcPts val="0"/>
              </a:spcAft>
              <a:buNone/>
            </a:pPr>
            <a:r>
              <a:rPr lang="fr" sz="1508"/>
              <a:t>11. Need to change the constitution</a:t>
            </a:r>
            <a:endParaRPr sz="1508"/>
          </a:p>
          <a:p>
            <a:pPr indent="0" lvl="0" marL="0" rtl="0" algn="l">
              <a:spcBef>
                <a:spcPts val="1200"/>
              </a:spcBef>
              <a:spcAft>
                <a:spcPts val="0"/>
              </a:spcAft>
              <a:buNone/>
            </a:pPr>
            <a:r>
              <a:rPr lang="fr" sz="1508"/>
              <a:t>    We need this data to analyze the behavior of each individual in terms of what they understand about our current constitution and whether it would really be a hindrance to good governance and development</a:t>
            </a:r>
            <a:r>
              <a:rPr lang="fr"/>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ph idx="1" type="body"/>
          </p:nvPr>
        </p:nvSpPr>
        <p:spPr>
          <a:xfrm>
            <a:off x="819150" y="561525"/>
            <a:ext cx="7505700" cy="387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12. Participation in the referendum</a:t>
            </a:r>
            <a:endParaRPr/>
          </a:p>
          <a:p>
            <a:pPr indent="0" lvl="0" marL="0" rtl="0" algn="l">
              <a:spcBef>
                <a:spcPts val="1200"/>
              </a:spcBef>
              <a:spcAft>
                <a:spcPts val="0"/>
              </a:spcAft>
              <a:buNone/>
            </a:pPr>
            <a:r>
              <a:rPr lang="fr"/>
              <a:t>This variable shows which respondents are likely to vote and which are not.</a:t>
            </a:r>
            <a:endParaRPr/>
          </a:p>
          <a:p>
            <a:pPr indent="0" lvl="0" marL="0" rtl="0" algn="l">
              <a:spcBef>
                <a:spcPts val="1200"/>
              </a:spcBef>
              <a:spcAft>
                <a:spcPts val="0"/>
              </a:spcAft>
              <a:buNone/>
            </a:pPr>
            <a:r>
              <a:rPr lang="fr"/>
              <a:t>13. Voting choice</a:t>
            </a:r>
            <a:endParaRPr/>
          </a:p>
          <a:p>
            <a:pPr indent="0" lvl="0" marL="0" rtl="0" algn="l">
              <a:spcBef>
                <a:spcPts val="1200"/>
              </a:spcBef>
              <a:spcAft>
                <a:spcPts val="0"/>
              </a:spcAft>
              <a:buNone/>
            </a:pPr>
            <a:r>
              <a:rPr lang="fr"/>
              <a:t>For each respondent who decides to vote, we felt it was appropriate to ask their choice of vote for </a:t>
            </a:r>
            <a:endParaRPr/>
          </a:p>
          <a:p>
            <a:pPr indent="0" lvl="0" marL="0" rtl="0" algn="l">
              <a:spcBef>
                <a:spcPts val="1200"/>
              </a:spcBef>
              <a:spcAft>
                <a:spcPts val="0"/>
              </a:spcAft>
              <a:buNone/>
            </a:pPr>
            <a:r>
              <a:rPr lang="fr"/>
              <a:t>14. Reason for not voting</a:t>
            </a:r>
            <a:endParaRPr/>
          </a:p>
          <a:p>
            <a:pPr indent="0" lvl="0" marL="0" rtl="0" algn="l">
              <a:spcBef>
                <a:spcPts val="1200"/>
              </a:spcBef>
              <a:spcAft>
                <a:spcPts val="0"/>
              </a:spcAft>
              <a:buNone/>
            </a:pPr>
            <a:r>
              <a:rPr lang="fr"/>
              <a:t>15. Reason for voting NO</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