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9144000" cy="5143500"/>
  <p:embeddedFontLst>
    <p:embeddedFont>
      <p:font typeface="Roboto"/>
      <p:regular r:id="rId31"/>
      <p:bold r:id="rId32"/>
      <p:italic r:id="rId33"/>
      <p:boldItalic r:id="rId34"/>
    </p:embeddedFon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7" roundtripDataSignature="AMtx7miBYF/4ZvBWp0COAXzyomn5lCVc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C7B733-2864-434F-B7BB-DBA0E932CEC4}">
  <a:tblStyle styleId="{D8C7B733-2864-434F-B7BB-DBA0E932CE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Tahom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587b8f9f_1_6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587b8f9f_1_6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587b8f9f_1_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587b8f9f_1_8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2587b8f9f_1_1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2587b8f9f_1_1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2587b8f9f_1_9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2587b8f9f_1_9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587b8f9f_1_1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2587b8f9f_1_1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2703f61b6_0_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2703f61b6_0_1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2703f61b6_0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e2703f61b6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2703f61b6_0_3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e2703f61b6_0_3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703f61b6_0_5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2703f61b6_0_5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31df4cfc2_0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31df4cfc2_0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31df4cfc2_0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31df4cfc2_0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31df4cfc2_0_5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e31df4cfc2_0_5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2587b8f9f_0_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8" name="Google Shape;68;ge2587b8f9f_0_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2587b8f9f_1_2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6" name="Google Shape;86;ge2587b8f9f_1_2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587b8f9f_1_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587b8f9f_1_2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2587b8f9f_1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2587b8f9f_1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587b8f9f_1_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587b8f9f_1_4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587b8f9f_1_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2587b8f9f_1_5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9"/>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0"/>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2"/>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8"/>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8"/>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8"/>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github.com/Wedsanley/Data-processing-Mini-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1"/>
          <p:cNvGrpSpPr/>
          <p:nvPr/>
        </p:nvGrpSpPr>
        <p:grpSpPr>
          <a:xfrm>
            <a:off x="1649" y="0"/>
            <a:ext cx="5017135" cy="5143500"/>
            <a:chOff x="1649" y="0"/>
            <a:chExt cx="5017135" cy="5143500"/>
          </a:xfrm>
        </p:grpSpPr>
        <p:sp>
          <p:nvSpPr>
            <p:cNvPr id="48" name="Google Shape;48;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0" name="Google Shape;50;p1"/>
          <p:cNvGrpSpPr/>
          <p:nvPr/>
        </p:nvGrpSpPr>
        <p:grpSpPr>
          <a:xfrm>
            <a:off x="4997825" y="0"/>
            <a:ext cx="4146550" cy="5143500"/>
            <a:chOff x="4997825" y="0"/>
            <a:chExt cx="4146550" cy="5143500"/>
          </a:xfrm>
        </p:grpSpPr>
        <p:pic>
          <p:nvPicPr>
            <p:cNvPr id="51" name="Google Shape;51;p1"/>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52" name="Google Shape;52;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 name="Google Shape;54;p1"/>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55" name="Google Shape;55;p1"/>
          <p:cNvSpPr txBox="1"/>
          <p:nvPr/>
        </p:nvSpPr>
        <p:spPr>
          <a:xfrm>
            <a:off x="802475" y="1377186"/>
            <a:ext cx="3053100" cy="22371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US" sz="3600">
                <a:solidFill>
                  <a:srgbClr val="1A1A1A"/>
                </a:solidFill>
                <a:latin typeface="Trebuchet MS"/>
                <a:ea typeface="Trebuchet MS"/>
                <a:cs typeface="Trebuchet MS"/>
                <a:sym typeface="Trebuchet MS"/>
              </a:rPr>
              <a:t>Ayiti Analytics Data Processing Bootcamp</a:t>
            </a:r>
            <a:endParaRPr sz="3600">
              <a:latin typeface="Trebuchet MS"/>
              <a:ea typeface="Trebuchet MS"/>
              <a:cs typeface="Trebuchet MS"/>
              <a:sym typeface="Trebuchet MS"/>
            </a:endParaRPr>
          </a:p>
        </p:txBody>
      </p:sp>
      <p:sp>
        <p:nvSpPr>
          <p:cNvPr id="56" name="Google Shape;56;p1"/>
          <p:cNvSpPr txBox="1"/>
          <p:nvPr/>
        </p:nvSpPr>
        <p:spPr>
          <a:xfrm>
            <a:off x="802475" y="3658296"/>
            <a:ext cx="32226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595959"/>
                </a:solidFill>
                <a:latin typeface="Tahoma"/>
                <a:ea typeface="Tahoma"/>
                <a:cs typeface="Tahoma"/>
                <a:sym typeface="Tahoma"/>
              </a:rPr>
              <a:t>Due Friday, June 23th at 1:00pm</a:t>
            </a:r>
            <a:endParaRPr sz="16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2587b8f9f_1_65"/>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35" name="Google Shape;135;ge2587b8f9f_1_65"/>
          <p:cNvSpPr txBox="1"/>
          <p:nvPr>
            <p:ph idx="1" type="subTitle"/>
          </p:nvPr>
        </p:nvSpPr>
        <p:spPr>
          <a:xfrm>
            <a:off x="866725" y="997585"/>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lang="en-US" sz="1700">
                <a:latin typeface="Georgia"/>
                <a:ea typeface="Georgia"/>
                <a:cs typeface="Georgia"/>
                <a:sym typeface="Georgia"/>
              </a:rPr>
              <a:t>Domains of study by applicants</a:t>
            </a:r>
            <a:endParaRPr sz="1700">
              <a:latin typeface="Georgia"/>
              <a:ea typeface="Georgia"/>
              <a:cs typeface="Georgia"/>
              <a:sym typeface="Georgia"/>
            </a:endParaRPr>
          </a:p>
        </p:txBody>
      </p:sp>
      <p:sp>
        <p:nvSpPr>
          <p:cNvPr id="136" name="Google Shape;136;ge2587b8f9f_1_65"/>
          <p:cNvSpPr txBox="1"/>
          <p:nvPr/>
        </p:nvSpPr>
        <p:spPr>
          <a:xfrm>
            <a:off x="1061400" y="1646275"/>
            <a:ext cx="4554600" cy="28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37" name="Google Shape;137;ge2587b8f9f_1_65"/>
          <p:cNvPicPr preferRelativeResize="0"/>
          <p:nvPr/>
        </p:nvPicPr>
        <p:blipFill>
          <a:blip r:embed="rId3">
            <a:alphaModFix/>
          </a:blip>
          <a:stretch>
            <a:fillRect/>
          </a:stretch>
        </p:blipFill>
        <p:spPr>
          <a:xfrm>
            <a:off x="821750" y="1425400"/>
            <a:ext cx="5772349" cy="3313275"/>
          </a:xfrm>
          <a:prstGeom prst="rect">
            <a:avLst/>
          </a:prstGeom>
          <a:noFill/>
          <a:ln>
            <a:noFill/>
          </a:ln>
        </p:spPr>
      </p:pic>
      <p:sp>
        <p:nvSpPr>
          <p:cNvPr id="138" name="Google Shape;138;ge2587b8f9f_1_65"/>
          <p:cNvSpPr txBox="1"/>
          <p:nvPr/>
        </p:nvSpPr>
        <p:spPr>
          <a:xfrm>
            <a:off x="7025350" y="1740950"/>
            <a:ext cx="1567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212121"/>
                </a:solidFill>
                <a:highlight>
                  <a:srgbClr val="FFFFFF"/>
                </a:highlight>
                <a:latin typeface="Georgia"/>
                <a:ea typeface="Georgia"/>
                <a:cs typeface="Georgia"/>
                <a:sym typeface="Georgia"/>
              </a:rPr>
              <a:t>Computer science</a:t>
            </a:r>
            <a:r>
              <a:rPr lang="en-US">
                <a:solidFill>
                  <a:srgbClr val="212121"/>
                </a:solidFill>
                <a:highlight>
                  <a:srgbClr val="FFFFFF"/>
                </a:highlight>
                <a:latin typeface="Georgia"/>
                <a:ea typeface="Georgia"/>
                <a:cs typeface="Georgia"/>
                <a:sym typeface="Georgia"/>
              </a:rPr>
              <a:t> are the domain of study better represented. We know how much diversity is important for AA.</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2587b8f9f_1_84"/>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44" name="Google Shape;144;ge2587b8f9f_1_84"/>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Sex distribution among communes</a:t>
            </a:r>
            <a:endParaRPr/>
          </a:p>
        </p:txBody>
      </p:sp>
      <p:sp>
        <p:nvSpPr>
          <p:cNvPr id="145" name="Google Shape;145;ge2587b8f9f_1_84"/>
          <p:cNvSpPr txBox="1"/>
          <p:nvPr/>
        </p:nvSpPr>
        <p:spPr>
          <a:xfrm>
            <a:off x="893125" y="1635750"/>
            <a:ext cx="5038200" cy="30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46" name="Google Shape;146;ge2587b8f9f_1_84"/>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47" name="Google Shape;147;ge2587b8f9f_1_84"/>
          <p:cNvPicPr preferRelativeResize="0"/>
          <p:nvPr/>
        </p:nvPicPr>
        <p:blipFill>
          <a:blip r:embed="rId3">
            <a:alphaModFix/>
          </a:blip>
          <a:stretch>
            <a:fillRect/>
          </a:stretch>
        </p:blipFill>
        <p:spPr>
          <a:xfrm>
            <a:off x="819670" y="1330125"/>
            <a:ext cx="7783430" cy="30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2587b8f9f_1_121"/>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53" name="Google Shape;153;ge2587b8f9f_1_121"/>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Registrations evolution by week</a:t>
            </a:r>
            <a:endParaRPr/>
          </a:p>
        </p:txBody>
      </p:sp>
      <p:sp>
        <p:nvSpPr>
          <p:cNvPr id="154" name="Google Shape;154;ge2587b8f9f_1_121"/>
          <p:cNvSpPr txBox="1"/>
          <p:nvPr/>
        </p:nvSpPr>
        <p:spPr>
          <a:xfrm>
            <a:off x="893125" y="1635750"/>
            <a:ext cx="50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5" name="Google Shape;155;ge2587b8f9f_1_121"/>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6" name="Google Shape;156;ge2587b8f9f_1_121"/>
          <p:cNvSpPr txBox="1"/>
          <p:nvPr/>
        </p:nvSpPr>
        <p:spPr>
          <a:xfrm>
            <a:off x="893125" y="1299175"/>
            <a:ext cx="55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57" name="Google Shape;157;ge2587b8f9f_1_121"/>
          <p:cNvSpPr txBox="1"/>
          <p:nvPr/>
        </p:nvSpPr>
        <p:spPr>
          <a:xfrm>
            <a:off x="6972750" y="1383325"/>
            <a:ext cx="1904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212121"/>
                </a:solidFill>
                <a:highlight>
                  <a:srgbClr val="FFFFFF"/>
                </a:highlight>
                <a:latin typeface="Georgia"/>
                <a:ea typeface="Georgia"/>
                <a:cs typeface="Georgia"/>
                <a:sym typeface="Georgia"/>
              </a:rPr>
              <a:t>The best chanels to use to attract applicants are </a:t>
            </a:r>
            <a:r>
              <a:rPr b="1" lang="en-US" sz="1300">
                <a:solidFill>
                  <a:srgbClr val="212121"/>
                </a:solidFill>
                <a:highlight>
                  <a:srgbClr val="FFFFFF"/>
                </a:highlight>
                <a:latin typeface="Georgia"/>
                <a:ea typeface="Georgia"/>
                <a:cs typeface="Georgia"/>
                <a:sym typeface="Georgia"/>
              </a:rPr>
              <a:t>Friends and Whatsapp</a:t>
            </a:r>
            <a:r>
              <a:rPr lang="en-US" sz="1300">
                <a:solidFill>
                  <a:srgbClr val="212121"/>
                </a:solidFill>
                <a:highlight>
                  <a:srgbClr val="FFFFFF"/>
                </a:highlight>
                <a:latin typeface="Georgia"/>
                <a:ea typeface="Georgia"/>
                <a:cs typeface="Georgia"/>
                <a:sym typeface="Georgia"/>
              </a:rPr>
              <a:t>, we can say that way of the way to get more is to use networking. This does not mean that the best channel for all applicants is the same for each gender independently. We know how much AA want to </a:t>
            </a:r>
            <a:r>
              <a:rPr b="1" lang="en-US" sz="1300">
                <a:solidFill>
                  <a:srgbClr val="212121"/>
                </a:solidFill>
                <a:highlight>
                  <a:srgbClr val="FFFFFF"/>
                </a:highlight>
                <a:latin typeface="Georgia"/>
                <a:ea typeface="Georgia"/>
                <a:cs typeface="Georgia"/>
                <a:sym typeface="Georgia"/>
              </a:rPr>
              <a:t>reduce the inequality between men and women in Data Science Domain.</a:t>
            </a:r>
            <a:endParaRPr sz="1700">
              <a:latin typeface="Georgia"/>
              <a:ea typeface="Georgia"/>
              <a:cs typeface="Georgia"/>
              <a:sym typeface="Georgia"/>
            </a:endParaRPr>
          </a:p>
        </p:txBody>
      </p:sp>
      <p:pic>
        <p:nvPicPr>
          <p:cNvPr id="158" name="Google Shape;158;ge2587b8f9f_1_121"/>
          <p:cNvPicPr preferRelativeResize="0"/>
          <p:nvPr/>
        </p:nvPicPr>
        <p:blipFill>
          <a:blip r:embed="rId3">
            <a:alphaModFix/>
          </a:blip>
          <a:stretch>
            <a:fillRect/>
          </a:stretch>
        </p:blipFill>
        <p:spPr>
          <a:xfrm>
            <a:off x="640450" y="1362275"/>
            <a:ext cx="6021625" cy="338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2587b8f9f_1_98"/>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Bivariate Analysis</a:t>
            </a:r>
            <a:endParaRPr/>
          </a:p>
        </p:txBody>
      </p:sp>
      <p:sp>
        <p:nvSpPr>
          <p:cNvPr id="164" name="Google Shape;164;ge2587b8f9f_1_98"/>
          <p:cNvSpPr txBox="1"/>
          <p:nvPr>
            <p:ph idx="1" type="subTitle"/>
          </p:nvPr>
        </p:nvSpPr>
        <p:spPr>
          <a:xfrm>
            <a:off x="821750" y="955485"/>
            <a:ext cx="6400800" cy="2463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n-US"/>
              <a:t>Registrations evolution</a:t>
            </a:r>
            <a:r>
              <a:rPr lang="en-US"/>
              <a:t> by week</a:t>
            </a:r>
            <a:endParaRPr/>
          </a:p>
        </p:txBody>
      </p:sp>
      <p:sp>
        <p:nvSpPr>
          <p:cNvPr id="165" name="Google Shape;165;ge2587b8f9f_1_98"/>
          <p:cNvSpPr txBox="1"/>
          <p:nvPr/>
        </p:nvSpPr>
        <p:spPr>
          <a:xfrm>
            <a:off x="893125" y="1635750"/>
            <a:ext cx="50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66" name="Google Shape;166;ge2587b8f9f_1_98"/>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67" name="Google Shape;167;ge2587b8f9f_1_98"/>
          <p:cNvSpPr txBox="1"/>
          <p:nvPr/>
        </p:nvSpPr>
        <p:spPr>
          <a:xfrm>
            <a:off x="1029850" y="1467475"/>
            <a:ext cx="5532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68" name="Google Shape;168;ge2587b8f9f_1_98"/>
          <p:cNvPicPr preferRelativeResize="0"/>
          <p:nvPr/>
        </p:nvPicPr>
        <p:blipFill>
          <a:blip r:embed="rId3">
            <a:alphaModFix/>
          </a:blip>
          <a:stretch>
            <a:fillRect/>
          </a:stretch>
        </p:blipFill>
        <p:spPr>
          <a:xfrm>
            <a:off x="966750" y="1201775"/>
            <a:ext cx="5816675" cy="3421100"/>
          </a:xfrm>
          <a:prstGeom prst="rect">
            <a:avLst/>
          </a:prstGeom>
          <a:noFill/>
          <a:ln>
            <a:noFill/>
          </a:ln>
        </p:spPr>
      </p:pic>
      <p:sp>
        <p:nvSpPr>
          <p:cNvPr id="169" name="Google Shape;169;ge2587b8f9f_1_98"/>
          <p:cNvSpPr txBox="1"/>
          <p:nvPr/>
        </p:nvSpPr>
        <p:spPr>
          <a:xfrm>
            <a:off x="6972750" y="1383325"/>
            <a:ext cx="1904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rgbClr val="FFFFFF"/>
                </a:highlight>
                <a:latin typeface="Georgia"/>
                <a:ea typeface="Georgia"/>
                <a:cs typeface="Georgia"/>
                <a:sym typeface="Georgia"/>
              </a:rPr>
              <a:t>We can see from this graph that </a:t>
            </a:r>
            <a:r>
              <a:rPr b="1" lang="en-US">
                <a:solidFill>
                  <a:srgbClr val="212121"/>
                </a:solidFill>
                <a:highlight>
                  <a:srgbClr val="FFFFFF"/>
                </a:highlight>
                <a:latin typeface="Georgia"/>
                <a:ea typeface="Georgia"/>
                <a:cs typeface="Georgia"/>
                <a:sym typeface="Georgia"/>
              </a:rPr>
              <a:t>increasing the number of days will not increase the number of registrations</a:t>
            </a:r>
            <a:r>
              <a:rPr lang="en-US">
                <a:solidFill>
                  <a:srgbClr val="212121"/>
                </a:solidFill>
                <a:highlight>
                  <a:srgbClr val="FFFFFF"/>
                </a:highlight>
                <a:latin typeface="Georgia"/>
                <a:ea typeface="Georgia"/>
                <a:cs typeface="Georgia"/>
                <a:sym typeface="Georgia"/>
              </a:rPr>
              <a:t>, the best strategy would be to use the </a:t>
            </a:r>
            <a:r>
              <a:rPr b="1" lang="en-US">
                <a:solidFill>
                  <a:srgbClr val="212121"/>
                </a:solidFill>
                <a:highlight>
                  <a:srgbClr val="FFFFFF"/>
                </a:highlight>
                <a:latin typeface="Georgia"/>
                <a:ea typeface="Georgia"/>
                <a:cs typeface="Georgia"/>
                <a:sym typeface="Georgia"/>
              </a:rPr>
              <a:t>most used channels to attract the most applicants</a:t>
            </a:r>
            <a:r>
              <a:rPr lang="en-US">
                <a:solidFill>
                  <a:srgbClr val="212121"/>
                </a:solidFill>
                <a:highlight>
                  <a:srgbClr val="FFFFFF"/>
                </a:highlight>
                <a:latin typeface="Georgia"/>
                <a:ea typeface="Georgia"/>
                <a:cs typeface="Georgia"/>
                <a:sym typeface="Georgia"/>
              </a:rPr>
              <a:t>.</a:t>
            </a:r>
            <a:endParaRPr sz="16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821750" y="303367"/>
            <a:ext cx="119761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175" name="Google Shape;175;p4"/>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176" name="Google Shape;176;p4"/>
          <p:cNvSpPr txBox="1"/>
          <p:nvPr/>
        </p:nvSpPr>
        <p:spPr>
          <a:xfrm>
            <a:off x="750325" y="991050"/>
            <a:ext cx="6834900" cy="696600"/>
          </a:xfrm>
          <a:prstGeom prst="rect">
            <a:avLst/>
          </a:prstGeom>
          <a:noFill/>
          <a:ln>
            <a:noFill/>
          </a:ln>
        </p:spPr>
        <p:txBody>
          <a:bodyPr anchorCtr="0" anchor="t" bIns="91425" lIns="91425" spcFirstLastPara="1" rIns="91425" wrap="square" tIns="91425">
            <a:spAutoFit/>
          </a:bodyPr>
          <a:lstStyle/>
          <a:p>
            <a:pPr indent="-336550" lvl="0" marL="457200" marR="5080" rtl="0" algn="l">
              <a:lnSpc>
                <a:spcPct val="113300"/>
              </a:lnSpc>
              <a:spcBef>
                <a:spcPts val="0"/>
              </a:spcBef>
              <a:spcAft>
                <a:spcPts val="0"/>
              </a:spcAft>
              <a:buClr>
                <a:schemeClr val="dk1"/>
              </a:buClr>
              <a:buSzPts val="1700"/>
              <a:buFont typeface="Tahoma"/>
              <a:buChar char="❖"/>
            </a:pPr>
            <a:r>
              <a:rPr b="1" lang="en-US" sz="1700">
                <a:solidFill>
                  <a:schemeClr val="dk1"/>
                </a:solidFill>
                <a:latin typeface="Tahoma"/>
                <a:ea typeface="Tahoma"/>
                <a:cs typeface="Tahoma"/>
                <a:sym typeface="Tahoma"/>
              </a:rPr>
              <a:t>Three municipalities with 30 students</a:t>
            </a:r>
            <a:endParaRPr b="1" sz="1700">
              <a:solidFill>
                <a:schemeClr val="dk1"/>
              </a:solidFill>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sp>
        <p:nvSpPr>
          <p:cNvPr id="177" name="Google Shape;177;p4"/>
          <p:cNvSpPr txBox="1"/>
          <p:nvPr/>
        </p:nvSpPr>
        <p:spPr>
          <a:xfrm>
            <a:off x="1177100" y="1488500"/>
            <a:ext cx="5385300" cy="28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78" name="Google Shape;178;p4"/>
          <p:cNvPicPr preferRelativeResize="0"/>
          <p:nvPr/>
        </p:nvPicPr>
        <p:blipFill>
          <a:blip r:embed="rId3">
            <a:alphaModFix/>
          </a:blip>
          <a:stretch>
            <a:fillRect/>
          </a:stretch>
        </p:blipFill>
        <p:spPr>
          <a:xfrm>
            <a:off x="1177100" y="1393825"/>
            <a:ext cx="4933149" cy="3239675"/>
          </a:xfrm>
          <a:prstGeom prst="rect">
            <a:avLst/>
          </a:prstGeom>
          <a:noFill/>
          <a:ln>
            <a:noFill/>
          </a:ln>
        </p:spPr>
      </p:pic>
      <p:sp>
        <p:nvSpPr>
          <p:cNvPr id="179" name="Google Shape;179;p4"/>
          <p:cNvSpPr txBox="1"/>
          <p:nvPr/>
        </p:nvSpPr>
        <p:spPr>
          <a:xfrm>
            <a:off x="6310100" y="1467475"/>
            <a:ext cx="23352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212121"/>
                </a:solidFill>
                <a:highlight>
                  <a:srgbClr val="FFFFFF"/>
                </a:highlight>
                <a:latin typeface="Georgia"/>
                <a:ea typeface="Georgia"/>
                <a:cs typeface="Georgia"/>
                <a:sym typeface="Georgia"/>
              </a:rPr>
              <a:t>We could consider them beacause we suppose that no bootcamp have been already done anywhere. </a:t>
            </a:r>
            <a:endParaRPr sz="14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450">
                <a:solidFill>
                  <a:srgbClr val="212121"/>
                </a:solidFill>
                <a:highlight>
                  <a:srgbClr val="FFFFFF"/>
                </a:highlight>
                <a:latin typeface="Georgia"/>
                <a:ea typeface="Georgia"/>
                <a:cs typeface="Georgia"/>
                <a:sym typeface="Georgia"/>
              </a:rPr>
              <a:t>The number of applicants per municipality remains the most important criterion since the municipality must have at least 30 people. However, we could take an applicant from a neighboring commune.</a:t>
            </a:r>
            <a:endParaRPr sz="1450">
              <a:solidFill>
                <a:srgbClr val="212121"/>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e2587b8f9f_1_154"/>
          <p:cNvSpPr txBox="1"/>
          <p:nvPr/>
        </p:nvSpPr>
        <p:spPr>
          <a:xfrm>
            <a:off x="821750" y="303367"/>
            <a:ext cx="11976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185" name="Google Shape;185;ge2587b8f9f_1_154"/>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186" name="Google Shape;186;ge2587b8f9f_1_154"/>
          <p:cNvSpPr txBox="1"/>
          <p:nvPr/>
        </p:nvSpPr>
        <p:spPr>
          <a:xfrm>
            <a:off x="750325" y="991050"/>
            <a:ext cx="6834900" cy="1010700"/>
          </a:xfrm>
          <a:prstGeom prst="rect">
            <a:avLst/>
          </a:prstGeom>
          <a:noFill/>
          <a:ln>
            <a:noFill/>
          </a:ln>
        </p:spPr>
        <p:txBody>
          <a:bodyPr anchorCtr="0" anchor="t" bIns="91425" lIns="91425" spcFirstLastPara="1" rIns="91425" wrap="square" tIns="91425">
            <a:spAutoFit/>
          </a:bodyPr>
          <a:lstStyle/>
          <a:p>
            <a:pPr indent="-355600" lvl="0" marL="457200" marR="5080" rtl="0" algn="l">
              <a:lnSpc>
                <a:spcPct val="113300"/>
              </a:lnSpc>
              <a:spcBef>
                <a:spcPts val="0"/>
              </a:spcBef>
              <a:spcAft>
                <a:spcPts val="0"/>
              </a:spcAft>
              <a:buClr>
                <a:schemeClr val="dk1"/>
              </a:buClr>
              <a:buSzPts val="2000"/>
              <a:buFont typeface="Georgia"/>
              <a:buChar char="❖"/>
            </a:pPr>
            <a:r>
              <a:rPr b="1" lang="en-US" sz="1500">
                <a:solidFill>
                  <a:srgbClr val="212121"/>
                </a:solidFill>
                <a:highlight>
                  <a:srgbClr val="FFFFFF"/>
                </a:highlight>
                <a:latin typeface="Georgia"/>
                <a:ea typeface="Georgia"/>
                <a:cs typeface="Georgia"/>
                <a:sym typeface="Georgia"/>
              </a:rPr>
              <a:t>The minimum number of applicants required to ensure that there are at least 8 (25%) women for each municipality.</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Tahoma"/>
              <a:ea typeface="Tahoma"/>
              <a:cs typeface="Tahoma"/>
              <a:sym typeface="Tahoma"/>
            </a:endParaRPr>
          </a:p>
        </p:txBody>
      </p:sp>
      <p:sp>
        <p:nvSpPr>
          <p:cNvPr id="187" name="Google Shape;187;ge2587b8f9f_1_154"/>
          <p:cNvSpPr txBox="1"/>
          <p:nvPr/>
        </p:nvSpPr>
        <p:spPr>
          <a:xfrm>
            <a:off x="1103475" y="1856625"/>
            <a:ext cx="53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88" name="Google Shape;188;ge2587b8f9f_1_154"/>
          <p:cNvSpPr txBox="1"/>
          <p:nvPr/>
        </p:nvSpPr>
        <p:spPr>
          <a:xfrm>
            <a:off x="1177100" y="1898725"/>
            <a:ext cx="4396800" cy="26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89" name="Google Shape;189;ge2587b8f9f_1_154"/>
          <p:cNvPicPr preferRelativeResize="0"/>
          <p:nvPr/>
        </p:nvPicPr>
        <p:blipFill>
          <a:blip r:embed="rId3">
            <a:alphaModFix/>
          </a:blip>
          <a:stretch>
            <a:fillRect/>
          </a:stretch>
        </p:blipFill>
        <p:spPr>
          <a:xfrm>
            <a:off x="999250" y="1898725"/>
            <a:ext cx="4859500" cy="2398200"/>
          </a:xfrm>
          <a:prstGeom prst="rect">
            <a:avLst/>
          </a:prstGeom>
          <a:noFill/>
          <a:ln>
            <a:noFill/>
          </a:ln>
        </p:spPr>
      </p:pic>
      <p:sp>
        <p:nvSpPr>
          <p:cNvPr id="190" name="Google Shape;190;ge2587b8f9f_1_154"/>
          <p:cNvSpPr txBox="1"/>
          <p:nvPr/>
        </p:nvSpPr>
        <p:spPr>
          <a:xfrm>
            <a:off x="6467875" y="1951300"/>
            <a:ext cx="217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Based on the frequency of women for each municipality, we calculate the number of people who must register at least for us to have 25% women, the variable Min_App give this number.</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e2703f61b6_0_16"/>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196" name="Google Shape;196;ge2703f61b6_0_16"/>
          <p:cNvSpPr txBox="1"/>
          <p:nvPr>
            <p:ph idx="1" type="subTitle"/>
          </p:nvPr>
        </p:nvSpPr>
        <p:spPr>
          <a:xfrm>
            <a:off x="821750" y="955485"/>
            <a:ext cx="6400800" cy="754200"/>
          </a:xfrm>
          <a:prstGeom prst="rect">
            <a:avLst/>
          </a:prstGeom>
        </p:spPr>
        <p:txBody>
          <a:bodyPr anchorCtr="0" anchor="t" bIns="0" lIns="0" spcFirstLastPara="1" rIns="0" wrap="square" tIns="0">
            <a:spAutoFit/>
          </a:bodyPr>
          <a:lstStyle/>
          <a:p>
            <a:pPr indent="-317500" lvl="0" marL="457200" marR="5080" rtl="0" algn="l">
              <a:lnSpc>
                <a:spcPct val="113300"/>
              </a:lnSpc>
              <a:spcBef>
                <a:spcPts val="0"/>
              </a:spcBef>
              <a:spcAft>
                <a:spcPts val="0"/>
              </a:spcAft>
              <a:buSzPts val="1400"/>
              <a:buChar char="❖"/>
            </a:pPr>
            <a:r>
              <a:rPr b="1" lang="en-US" sz="1500">
                <a:solidFill>
                  <a:srgbClr val="212121"/>
                </a:solidFill>
                <a:highlight>
                  <a:srgbClr val="FFFFFF"/>
                </a:highlight>
                <a:latin typeface="Georgia"/>
                <a:ea typeface="Georgia"/>
                <a:cs typeface="Georgia"/>
                <a:sym typeface="Georgia"/>
              </a:rPr>
              <a:t>The most effective communication channels (Alumni, Facebook, WhatsApp, Friend ...) that will allow a student to be susceptible to selection</a:t>
            </a:r>
            <a:endParaRPr/>
          </a:p>
        </p:txBody>
      </p:sp>
      <p:sp>
        <p:nvSpPr>
          <p:cNvPr id="197" name="Google Shape;197;ge2703f61b6_0_16"/>
          <p:cNvSpPr txBox="1"/>
          <p:nvPr/>
        </p:nvSpPr>
        <p:spPr>
          <a:xfrm>
            <a:off x="893125" y="1635750"/>
            <a:ext cx="50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98" name="Google Shape;198;ge2703f61b6_0_16"/>
          <p:cNvSpPr txBox="1"/>
          <p:nvPr/>
        </p:nvSpPr>
        <p:spPr>
          <a:xfrm>
            <a:off x="6878075" y="1362275"/>
            <a:ext cx="19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99" name="Google Shape;199;ge2703f61b6_0_16"/>
          <p:cNvSpPr txBox="1"/>
          <p:nvPr/>
        </p:nvSpPr>
        <p:spPr>
          <a:xfrm>
            <a:off x="893125" y="1299175"/>
            <a:ext cx="55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200" name="Google Shape;200;ge2703f61b6_0_16"/>
          <p:cNvSpPr txBox="1"/>
          <p:nvPr/>
        </p:nvSpPr>
        <p:spPr>
          <a:xfrm>
            <a:off x="6972750" y="1383325"/>
            <a:ext cx="1904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12121"/>
                </a:solidFill>
                <a:highlight>
                  <a:srgbClr val="FFFFFF"/>
                </a:highlight>
                <a:latin typeface="Georgia"/>
                <a:ea typeface="Georgia"/>
                <a:cs typeface="Georgia"/>
                <a:sym typeface="Georgia"/>
              </a:rPr>
              <a:t>The best </a:t>
            </a:r>
            <a:r>
              <a:rPr lang="en-US" sz="1200">
                <a:solidFill>
                  <a:srgbClr val="212121"/>
                </a:solidFill>
                <a:highlight>
                  <a:srgbClr val="FFFFFF"/>
                </a:highlight>
                <a:latin typeface="Georgia"/>
                <a:ea typeface="Georgia"/>
                <a:cs typeface="Georgia"/>
                <a:sym typeface="Georgia"/>
              </a:rPr>
              <a:t>channels</a:t>
            </a:r>
            <a:r>
              <a:rPr lang="en-US" sz="1200">
                <a:solidFill>
                  <a:srgbClr val="212121"/>
                </a:solidFill>
                <a:highlight>
                  <a:srgbClr val="FFFFFF"/>
                </a:highlight>
                <a:latin typeface="Georgia"/>
                <a:ea typeface="Georgia"/>
                <a:cs typeface="Georgia"/>
                <a:sym typeface="Georgia"/>
              </a:rPr>
              <a:t> to use to attract applicants are </a:t>
            </a:r>
            <a:r>
              <a:rPr b="1" lang="en-US" sz="1200">
                <a:solidFill>
                  <a:srgbClr val="212121"/>
                </a:solidFill>
                <a:highlight>
                  <a:srgbClr val="FFFFFF"/>
                </a:highlight>
                <a:latin typeface="Georgia"/>
                <a:ea typeface="Georgia"/>
                <a:cs typeface="Georgia"/>
                <a:sym typeface="Georgia"/>
              </a:rPr>
              <a:t>Friends and Whatsapp</a:t>
            </a:r>
            <a:r>
              <a:rPr lang="en-US" sz="1200">
                <a:solidFill>
                  <a:srgbClr val="212121"/>
                </a:solidFill>
                <a:highlight>
                  <a:srgbClr val="FFFFFF"/>
                </a:highlight>
                <a:latin typeface="Georgia"/>
                <a:ea typeface="Georgia"/>
                <a:cs typeface="Georgia"/>
                <a:sym typeface="Georgia"/>
              </a:rPr>
              <a:t>, 53.2% of applicants come from those </a:t>
            </a:r>
            <a:r>
              <a:rPr lang="en-US" sz="1200">
                <a:solidFill>
                  <a:srgbClr val="212121"/>
                </a:solidFill>
                <a:highlight>
                  <a:srgbClr val="FFFFFF"/>
                </a:highlight>
                <a:latin typeface="Georgia"/>
                <a:ea typeface="Georgia"/>
                <a:cs typeface="Georgia"/>
                <a:sym typeface="Georgia"/>
              </a:rPr>
              <a:t>channels</a:t>
            </a:r>
            <a:r>
              <a:rPr lang="en-US" sz="1200">
                <a:solidFill>
                  <a:srgbClr val="212121"/>
                </a:solidFill>
                <a:highlight>
                  <a:srgbClr val="FFFFFF"/>
                </a:highlight>
                <a:latin typeface="Georgia"/>
                <a:ea typeface="Georgia"/>
                <a:cs typeface="Georgia"/>
                <a:sym typeface="Georgia"/>
              </a:rPr>
              <a:t>. We can say that way of the way to get more is to use networking. This does not mean that the best channel for all applicants is the same for each gender independently. We know how much AA want to </a:t>
            </a:r>
            <a:r>
              <a:rPr b="1" lang="en-US" sz="1200">
                <a:solidFill>
                  <a:srgbClr val="212121"/>
                </a:solidFill>
                <a:highlight>
                  <a:srgbClr val="FFFFFF"/>
                </a:highlight>
                <a:latin typeface="Georgia"/>
                <a:ea typeface="Georgia"/>
                <a:cs typeface="Georgia"/>
                <a:sym typeface="Georgia"/>
              </a:rPr>
              <a:t>reduce the inequality between men and women in Data Science Domain.</a:t>
            </a:r>
            <a:endParaRPr sz="1600">
              <a:latin typeface="Georgia"/>
              <a:ea typeface="Georgia"/>
              <a:cs typeface="Georgia"/>
              <a:sym typeface="Georgia"/>
            </a:endParaRPr>
          </a:p>
        </p:txBody>
      </p:sp>
      <p:pic>
        <p:nvPicPr>
          <p:cNvPr id="201" name="Google Shape;201;ge2703f61b6_0_16"/>
          <p:cNvPicPr preferRelativeResize="0"/>
          <p:nvPr/>
        </p:nvPicPr>
        <p:blipFill>
          <a:blip r:embed="rId3">
            <a:alphaModFix/>
          </a:blip>
          <a:stretch>
            <a:fillRect/>
          </a:stretch>
        </p:blipFill>
        <p:spPr>
          <a:xfrm>
            <a:off x="821750" y="1762475"/>
            <a:ext cx="5809176" cy="299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2703f61b6_0_5"/>
          <p:cNvSpPr txBox="1"/>
          <p:nvPr/>
        </p:nvSpPr>
        <p:spPr>
          <a:xfrm>
            <a:off x="821750" y="303367"/>
            <a:ext cx="11976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207" name="Google Shape;207;ge2703f61b6_0_5"/>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208" name="Google Shape;208;ge2703f61b6_0_5"/>
          <p:cNvSpPr txBox="1"/>
          <p:nvPr/>
        </p:nvSpPr>
        <p:spPr>
          <a:xfrm>
            <a:off x="750325" y="991050"/>
            <a:ext cx="6834900" cy="1324500"/>
          </a:xfrm>
          <a:prstGeom prst="rect">
            <a:avLst/>
          </a:prstGeom>
          <a:noFill/>
          <a:ln>
            <a:noFill/>
          </a:ln>
        </p:spPr>
        <p:txBody>
          <a:bodyPr anchorCtr="0" anchor="t" bIns="91425" lIns="91425" spcFirstLastPara="1" rIns="91425" wrap="square" tIns="91425">
            <a:spAutoFit/>
          </a:bodyPr>
          <a:lstStyle/>
          <a:p>
            <a:pPr indent="-387350" lvl="0" marL="457200" marR="5080" rtl="0" algn="l">
              <a:lnSpc>
                <a:spcPct val="113300"/>
              </a:lnSpc>
              <a:spcBef>
                <a:spcPts val="0"/>
              </a:spcBef>
              <a:spcAft>
                <a:spcPts val="0"/>
              </a:spcAft>
              <a:buClr>
                <a:schemeClr val="dk1"/>
              </a:buClr>
              <a:buSzPts val="2500"/>
              <a:buFont typeface="Georgia"/>
              <a:buChar char="❖"/>
            </a:pPr>
            <a:r>
              <a:rPr b="1" lang="en-US">
                <a:solidFill>
                  <a:srgbClr val="212121"/>
                </a:solidFill>
                <a:highlight>
                  <a:srgbClr val="FFFFFF"/>
                </a:highlight>
                <a:latin typeface="Roboto"/>
                <a:ea typeface="Roboto"/>
                <a:cs typeface="Roboto"/>
                <a:sym typeface="Roboto"/>
              </a:rPr>
              <a:t>T</a:t>
            </a:r>
            <a:r>
              <a:rPr b="1" lang="en-US">
                <a:solidFill>
                  <a:srgbClr val="212121"/>
                </a:solidFill>
                <a:highlight>
                  <a:srgbClr val="FFFFFF"/>
                </a:highlight>
                <a:latin typeface="Georgia"/>
                <a:ea typeface="Georgia"/>
                <a:cs typeface="Georgia"/>
                <a:sym typeface="Georgia"/>
              </a:rPr>
              <a:t>he most effective communication channels (Alumni, Facebook, WhatsApp, Friend ...) that will allow a women to be susceptible to selection</a:t>
            </a:r>
            <a:endParaRPr b="1" sz="25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Tahoma"/>
              <a:ea typeface="Tahoma"/>
              <a:cs typeface="Tahoma"/>
              <a:sym typeface="Tahoma"/>
            </a:endParaRPr>
          </a:p>
        </p:txBody>
      </p:sp>
      <p:sp>
        <p:nvSpPr>
          <p:cNvPr id="209" name="Google Shape;209;ge2703f61b6_0_5"/>
          <p:cNvSpPr txBox="1"/>
          <p:nvPr/>
        </p:nvSpPr>
        <p:spPr>
          <a:xfrm>
            <a:off x="1082575" y="1951300"/>
            <a:ext cx="53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210" name="Google Shape;210;ge2703f61b6_0_5"/>
          <p:cNvSpPr txBox="1"/>
          <p:nvPr/>
        </p:nvSpPr>
        <p:spPr>
          <a:xfrm>
            <a:off x="1177100" y="2032425"/>
            <a:ext cx="3773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We could not assert that a channel is favorable to a gender without testing the dependence between the channels used for the applications and the gender.</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We perform a chi-square test of independence to test if emphasizing a channel will increase the number of applications.</a:t>
            </a:r>
            <a:endParaRPr>
              <a:latin typeface="Georgia"/>
              <a:ea typeface="Georgia"/>
              <a:cs typeface="Georgia"/>
              <a:sym typeface="Georgia"/>
            </a:endParaRPr>
          </a:p>
          <a:p>
            <a:pPr indent="0" lvl="0" marL="0" rtl="0" algn="l">
              <a:spcBef>
                <a:spcPts val="0"/>
              </a:spcBef>
              <a:spcAft>
                <a:spcPts val="0"/>
              </a:spcAft>
              <a:buNone/>
            </a:pPr>
            <a:r>
              <a:t/>
            </a:r>
            <a:endParaRPr>
              <a:latin typeface="Tahoma"/>
              <a:ea typeface="Tahoma"/>
              <a:cs typeface="Tahoma"/>
              <a:sym typeface="Tahoma"/>
            </a:endParaRPr>
          </a:p>
        </p:txBody>
      </p:sp>
      <p:sp>
        <p:nvSpPr>
          <p:cNvPr id="211" name="Google Shape;211;ge2703f61b6_0_5"/>
          <p:cNvSpPr txBox="1"/>
          <p:nvPr/>
        </p:nvSpPr>
        <p:spPr>
          <a:xfrm>
            <a:off x="6467875" y="1951300"/>
            <a:ext cx="21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eorgia"/>
              <a:ea typeface="Georgia"/>
              <a:cs typeface="Georgia"/>
              <a:sym typeface="Georgia"/>
            </a:endParaRPr>
          </a:p>
        </p:txBody>
      </p:sp>
      <p:sp>
        <p:nvSpPr>
          <p:cNvPr id="212" name="Google Shape;212;ge2703f61b6_0_5"/>
          <p:cNvSpPr txBox="1"/>
          <p:nvPr/>
        </p:nvSpPr>
        <p:spPr>
          <a:xfrm>
            <a:off x="5064025" y="1955475"/>
            <a:ext cx="27933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rgbClr val="212121"/>
                </a:solidFill>
                <a:highlight>
                  <a:srgbClr val="FFFFFF"/>
                </a:highlight>
                <a:latin typeface="Georgia"/>
                <a:ea typeface="Georgia"/>
                <a:cs typeface="Georgia"/>
                <a:sym typeface="Georgia"/>
              </a:rPr>
              <a:t>The p-value : 0.0055&lt; 0.05, so With a significance level of 0.05,</a:t>
            </a:r>
            <a:endParaRPr sz="13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350">
                <a:solidFill>
                  <a:srgbClr val="212121"/>
                </a:solidFill>
                <a:highlight>
                  <a:srgbClr val="FFFFFF"/>
                </a:highlight>
                <a:latin typeface="Georgia"/>
                <a:ea typeface="Georgia"/>
                <a:cs typeface="Georgia"/>
                <a:sym typeface="Georgia"/>
              </a:rPr>
              <a:t>we can therefore conclude that the association between the variables Gender and Channels is statistically significant.</a:t>
            </a:r>
            <a:endParaRPr sz="1350">
              <a:solidFill>
                <a:srgbClr val="21212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350">
                <a:solidFill>
                  <a:srgbClr val="212121"/>
                </a:solidFill>
                <a:highlight>
                  <a:srgbClr val="FFFFFF"/>
                </a:highlight>
                <a:latin typeface="Georgia"/>
                <a:ea typeface="Georgia"/>
                <a:cs typeface="Georgia"/>
                <a:sym typeface="Georgia"/>
              </a:rPr>
              <a:t>We can propose to see the specific </a:t>
            </a:r>
            <a:r>
              <a:rPr lang="en-US" sz="1350">
                <a:solidFill>
                  <a:srgbClr val="212121"/>
                </a:solidFill>
                <a:highlight>
                  <a:srgbClr val="FFFFFF"/>
                </a:highlight>
                <a:latin typeface="Georgia"/>
                <a:ea typeface="Georgia"/>
                <a:cs typeface="Georgia"/>
                <a:sym typeface="Georgia"/>
              </a:rPr>
              <a:t>channels</a:t>
            </a:r>
            <a:r>
              <a:rPr lang="en-US" sz="1350">
                <a:solidFill>
                  <a:srgbClr val="212121"/>
                </a:solidFill>
                <a:highlight>
                  <a:srgbClr val="FFFFFF"/>
                </a:highlight>
                <a:latin typeface="Georgia"/>
                <a:ea typeface="Georgia"/>
                <a:cs typeface="Georgia"/>
                <a:sym typeface="Georgia"/>
              </a:rPr>
              <a:t> to encourage </a:t>
            </a:r>
            <a:r>
              <a:rPr lang="en-US" sz="1350">
                <a:solidFill>
                  <a:srgbClr val="212121"/>
                </a:solidFill>
                <a:highlight>
                  <a:srgbClr val="FFFFFF"/>
                </a:highlight>
                <a:latin typeface="Georgia"/>
                <a:ea typeface="Georgia"/>
                <a:cs typeface="Georgia"/>
                <a:sym typeface="Georgia"/>
              </a:rPr>
              <a:t>women</a:t>
            </a:r>
            <a:r>
              <a:rPr lang="en-US" sz="1350">
                <a:solidFill>
                  <a:srgbClr val="212121"/>
                </a:solidFill>
                <a:highlight>
                  <a:srgbClr val="FFFFFF"/>
                </a:highlight>
                <a:latin typeface="Georgia"/>
                <a:ea typeface="Georgia"/>
                <a:cs typeface="Georgia"/>
                <a:sym typeface="Georgia"/>
              </a:rPr>
              <a:t> to apply.</a:t>
            </a:r>
            <a:endParaRPr sz="17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e2703f61b6_0_35"/>
          <p:cNvSpPr txBox="1"/>
          <p:nvPr/>
        </p:nvSpPr>
        <p:spPr>
          <a:xfrm>
            <a:off x="821750" y="303367"/>
            <a:ext cx="11976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218" name="Google Shape;218;ge2703f61b6_0_35"/>
          <p:cNvSpPr txBox="1"/>
          <p:nvPr/>
        </p:nvSpPr>
        <p:spPr>
          <a:xfrm>
            <a:off x="813450" y="991062"/>
            <a:ext cx="75171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219" name="Google Shape;219;ge2703f61b6_0_35"/>
          <p:cNvSpPr txBox="1"/>
          <p:nvPr/>
        </p:nvSpPr>
        <p:spPr>
          <a:xfrm>
            <a:off x="821750" y="796225"/>
            <a:ext cx="5971200" cy="1324500"/>
          </a:xfrm>
          <a:prstGeom prst="rect">
            <a:avLst/>
          </a:prstGeom>
          <a:noFill/>
          <a:ln>
            <a:noFill/>
          </a:ln>
        </p:spPr>
        <p:txBody>
          <a:bodyPr anchorCtr="0" anchor="t" bIns="91425" lIns="91425" spcFirstLastPara="1" rIns="91425" wrap="square" tIns="91425">
            <a:spAutoFit/>
          </a:bodyPr>
          <a:lstStyle/>
          <a:p>
            <a:pPr indent="-387350" lvl="0" marL="457200" marR="5080" rtl="0" algn="l">
              <a:lnSpc>
                <a:spcPct val="113300"/>
              </a:lnSpc>
              <a:spcBef>
                <a:spcPts val="0"/>
              </a:spcBef>
              <a:spcAft>
                <a:spcPts val="0"/>
              </a:spcAft>
              <a:buClr>
                <a:schemeClr val="dk1"/>
              </a:buClr>
              <a:buSzPts val="2500"/>
              <a:buFont typeface="Georgia"/>
              <a:buChar char="❖"/>
            </a:pPr>
            <a:r>
              <a:rPr b="1" lang="en-US">
                <a:solidFill>
                  <a:srgbClr val="212121"/>
                </a:solidFill>
                <a:highlight>
                  <a:srgbClr val="FFFFFF"/>
                </a:highlight>
                <a:latin typeface="Roboto"/>
                <a:ea typeface="Roboto"/>
                <a:cs typeface="Roboto"/>
                <a:sym typeface="Roboto"/>
              </a:rPr>
              <a:t>T</a:t>
            </a:r>
            <a:r>
              <a:rPr b="1" lang="en-US">
                <a:solidFill>
                  <a:srgbClr val="212121"/>
                </a:solidFill>
                <a:highlight>
                  <a:srgbClr val="FFFFFF"/>
                </a:highlight>
                <a:latin typeface="Georgia"/>
                <a:ea typeface="Georgia"/>
                <a:cs typeface="Georgia"/>
                <a:sym typeface="Georgia"/>
              </a:rPr>
              <a:t>he most effective communication channels (Alumni, Facebook, WhatsApp, Friend ...) that will allow a women to be susceptible to selection</a:t>
            </a:r>
            <a:endParaRPr b="1" sz="25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Tahoma"/>
              <a:ea typeface="Tahoma"/>
              <a:cs typeface="Tahoma"/>
              <a:sym typeface="Tahoma"/>
            </a:endParaRPr>
          </a:p>
        </p:txBody>
      </p:sp>
      <p:sp>
        <p:nvSpPr>
          <p:cNvPr id="220" name="Google Shape;220;ge2703f61b6_0_35"/>
          <p:cNvSpPr txBox="1"/>
          <p:nvPr/>
        </p:nvSpPr>
        <p:spPr>
          <a:xfrm>
            <a:off x="1082575" y="1951300"/>
            <a:ext cx="53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221" name="Google Shape;221;ge2703f61b6_0_35"/>
          <p:cNvSpPr txBox="1"/>
          <p:nvPr/>
        </p:nvSpPr>
        <p:spPr>
          <a:xfrm>
            <a:off x="6467875" y="1951300"/>
            <a:ext cx="21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eorgia"/>
              <a:ea typeface="Georgia"/>
              <a:cs typeface="Georgia"/>
              <a:sym typeface="Georgia"/>
            </a:endParaRPr>
          </a:p>
        </p:txBody>
      </p:sp>
      <p:pic>
        <p:nvPicPr>
          <p:cNvPr id="222" name="Google Shape;222;ge2703f61b6_0_35"/>
          <p:cNvPicPr preferRelativeResize="0"/>
          <p:nvPr/>
        </p:nvPicPr>
        <p:blipFill>
          <a:blip r:embed="rId3">
            <a:alphaModFix/>
          </a:blip>
          <a:stretch>
            <a:fillRect/>
          </a:stretch>
        </p:blipFill>
        <p:spPr>
          <a:xfrm>
            <a:off x="1082575" y="1951300"/>
            <a:ext cx="5710474" cy="2828525"/>
          </a:xfrm>
          <a:prstGeom prst="rect">
            <a:avLst/>
          </a:prstGeom>
          <a:noFill/>
          <a:ln>
            <a:noFill/>
          </a:ln>
        </p:spPr>
      </p:pic>
      <p:sp>
        <p:nvSpPr>
          <p:cNvPr id="223" name="Google Shape;223;ge2703f61b6_0_35"/>
          <p:cNvSpPr txBox="1"/>
          <p:nvPr/>
        </p:nvSpPr>
        <p:spPr>
          <a:xfrm>
            <a:off x="7091800" y="1350825"/>
            <a:ext cx="1636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212121"/>
                </a:solidFill>
                <a:highlight>
                  <a:srgbClr val="FFFFFF"/>
                </a:highlight>
                <a:latin typeface="Roboto"/>
                <a:ea typeface="Roboto"/>
                <a:cs typeface="Roboto"/>
                <a:sym typeface="Roboto"/>
              </a:rPr>
              <a:t>I</a:t>
            </a:r>
            <a:r>
              <a:rPr lang="en-US" sz="1300">
                <a:solidFill>
                  <a:srgbClr val="212121"/>
                </a:solidFill>
                <a:highlight>
                  <a:srgbClr val="FFFFFF"/>
                </a:highlight>
                <a:latin typeface="Georgia"/>
                <a:ea typeface="Georgia"/>
                <a:cs typeface="Georgia"/>
                <a:sym typeface="Georgia"/>
              </a:rPr>
              <a:t>f we use the others, we'll get more men because they attract men more tan women. The more efficient chanel that could attract women more than men is </a:t>
            </a:r>
            <a:r>
              <a:rPr b="1" lang="en-US" sz="1300">
                <a:solidFill>
                  <a:srgbClr val="212121"/>
                </a:solidFill>
                <a:highlight>
                  <a:srgbClr val="FFFFFF"/>
                </a:highlight>
                <a:latin typeface="Georgia"/>
                <a:ea typeface="Georgia"/>
                <a:cs typeface="Georgia"/>
                <a:sym typeface="Georgia"/>
              </a:rPr>
              <a:t>Bootcamp Alumni</a:t>
            </a:r>
            <a:r>
              <a:rPr lang="en-US" sz="1300">
                <a:solidFill>
                  <a:srgbClr val="212121"/>
                </a:solidFill>
                <a:highlight>
                  <a:srgbClr val="FFFFFF"/>
                </a:highlight>
                <a:latin typeface="Georgia"/>
                <a:ea typeface="Georgia"/>
                <a:cs typeface="Georgia"/>
                <a:sym typeface="Georgia"/>
              </a:rPr>
              <a:t>. The women are most likely confident to people who have been through the experience.</a:t>
            </a:r>
            <a:endParaRPr sz="15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2703f61b6_0_50"/>
          <p:cNvSpPr txBox="1"/>
          <p:nvPr>
            <p:ph type="ctrTitle"/>
          </p:nvPr>
        </p:nvSpPr>
        <p:spPr>
          <a:xfrm>
            <a:off x="821700" y="38131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229" name="Google Shape;229;ge2703f61b6_0_50"/>
          <p:cNvSpPr txBox="1"/>
          <p:nvPr/>
        </p:nvSpPr>
        <p:spPr>
          <a:xfrm>
            <a:off x="821700" y="1013125"/>
            <a:ext cx="7078800" cy="738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Georgia"/>
              <a:buChar char="❖"/>
            </a:pPr>
            <a:r>
              <a:rPr b="1" lang="en-US" sz="1700">
                <a:solidFill>
                  <a:srgbClr val="212121"/>
                </a:solidFill>
                <a:highlight>
                  <a:srgbClr val="FFFFFF"/>
                </a:highlight>
                <a:latin typeface="Georgia"/>
                <a:ea typeface="Georgia"/>
                <a:cs typeface="Georgia"/>
                <a:sym typeface="Georgia"/>
              </a:rPr>
              <a:t>The average number of university students who should participate in this program.</a:t>
            </a:r>
            <a:endParaRPr b="1" sz="1900">
              <a:latin typeface="Georgia"/>
              <a:ea typeface="Georgia"/>
              <a:cs typeface="Georgia"/>
              <a:sym typeface="Georgia"/>
            </a:endParaRPr>
          </a:p>
        </p:txBody>
      </p:sp>
      <p:sp>
        <p:nvSpPr>
          <p:cNvPr id="230" name="Google Shape;230;ge2703f61b6_0_50"/>
          <p:cNvSpPr txBox="1"/>
          <p:nvPr/>
        </p:nvSpPr>
        <p:spPr>
          <a:xfrm>
            <a:off x="1337250" y="2164350"/>
            <a:ext cx="3377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eorgia"/>
                <a:ea typeface="Georgia"/>
                <a:cs typeface="Georgia"/>
                <a:sym typeface="Georgia"/>
              </a:rPr>
              <a:t>We assume that the same proportion of university applicants will be admitted to the program. </a:t>
            </a:r>
            <a:r>
              <a:rPr lang="en-US" sz="1600">
                <a:solidFill>
                  <a:srgbClr val="212121"/>
                </a:solidFill>
                <a:highlight>
                  <a:srgbClr val="FFFFFF"/>
                </a:highlight>
                <a:latin typeface="Georgia"/>
                <a:ea typeface="Georgia"/>
                <a:cs typeface="Georgia"/>
                <a:sym typeface="Georgia"/>
              </a:rPr>
              <a:t>65.2% of the applicants are at least university students.</a:t>
            </a:r>
            <a:endParaRPr sz="1600">
              <a:latin typeface="Georgia"/>
              <a:ea typeface="Georgia"/>
              <a:cs typeface="Georgia"/>
              <a:sym typeface="Georgia"/>
            </a:endParaRPr>
          </a:p>
        </p:txBody>
      </p:sp>
      <p:sp>
        <p:nvSpPr>
          <p:cNvPr id="231" name="Google Shape;231;ge2703f61b6_0_50"/>
          <p:cNvSpPr txBox="1"/>
          <p:nvPr/>
        </p:nvSpPr>
        <p:spPr>
          <a:xfrm>
            <a:off x="5312350" y="2052200"/>
            <a:ext cx="33381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50">
                <a:solidFill>
                  <a:srgbClr val="212121"/>
                </a:solidFill>
                <a:highlight>
                  <a:srgbClr val="FFFFFF"/>
                </a:highlight>
                <a:latin typeface="Georgia"/>
                <a:ea typeface="Georgia"/>
                <a:cs typeface="Georgia"/>
                <a:sym typeface="Georgia"/>
              </a:rPr>
              <a:t>20.0 is the number of applicants, university students we should have with this assumption.</a:t>
            </a:r>
            <a:endParaRPr sz="19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a:t>
            </a:r>
            <a:endParaRPr/>
          </a:p>
        </p:txBody>
      </p:sp>
      <p:sp>
        <p:nvSpPr>
          <p:cNvPr id="62" name="Google Shape;62;p2"/>
          <p:cNvSpPr txBox="1"/>
          <p:nvPr/>
        </p:nvSpPr>
        <p:spPr>
          <a:xfrm>
            <a:off x="925200" y="829425"/>
            <a:ext cx="6679500" cy="404190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600">
              <a:latin typeface="Tahoma"/>
              <a:ea typeface="Tahoma"/>
              <a:cs typeface="Tahoma"/>
              <a:sym typeface="Tahoma"/>
            </a:endParaRPr>
          </a:p>
          <a:p>
            <a:pPr indent="0" lvl="0" marL="41275" marR="0" rtl="0" algn="l">
              <a:lnSpc>
                <a:spcPct val="100000"/>
              </a:lnSpc>
              <a:spcBef>
                <a:spcPts val="30"/>
              </a:spcBef>
              <a:spcAft>
                <a:spcPts val="0"/>
              </a:spcAft>
              <a:buNone/>
            </a:pPr>
            <a:r>
              <a:rPr lang="en-US" sz="1700">
                <a:solidFill>
                  <a:srgbClr val="595959"/>
                </a:solidFill>
                <a:latin typeface="Georgia"/>
                <a:ea typeface="Georgia"/>
                <a:cs typeface="Georgia"/>
                <a:sym typeface="Georgia"/>
              </a:rPr>
              <a:t>❏	</a:t>
            </a:r>
            <a:r>
              <a:rPr b="1" lang="en-US" sz="1700">
                <a:solidFill>
                  <a:srgbClr val="595959"/>
                </a:solidFill>
                <a:latin typeface="Georgia"/>
                <a:ea typeface="Georgia"/>
                <a:cs typeface="Georgia"/>
                <a:sym typeface="Georgia"/>
              </a:rPr>
              <a:t>The business problem</a:t>
            </a:r>
            <a:endParaRPr b="1" sz="1700">
              <a:solidFill>
                <a:srgbClr val="595959"/>
              </a:solidFill>
              <a:latin typeface="Georgia"/>
              <a:ea typeface="Georgia"/>
              <a:cs typeface="Georgia"/>
              <a:sym typeface="Georgia"/>
            </a:endParaRPr>
          </a:p>
          <a:p>
            <a:pPr indent="0" lvl="0" marL="41275"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0"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rPr lang="en-US" sz="1600">
                <a:solidFill>
                  <a:srgbClr val="595959"/>
                </a:solidFill>
                <a:latin typeface="MS PGothic"/>
                <a:ea typeface="MS PGothic"/>
                <a:cs typeface="MS PGothic"/>
                <a:sym typeface="MS PGothic"/>
              </a:rPr>
              <a:t>❏	</a:t>
            </a:r>
            <a:r>
              <a:rPr b="1" lang="en-US" sz="1700">
                <a:solidFill>
                  <a:srgbClr val="595959"/>
                </a:solidFill>
                <a:latin typeface="Georgia"/>
                <a:ea typeface="Georgia"/>
                <a:cs typeface="Georgia"/>
                <a:sym typeface="Georgia"/>
              </a:rPr>
              <a:t>T</a:t>
            </a:r>
            <a:r>
              <a:rPr b="1" lang="en-US" sz="1700">
                <a:solidFill>
                  <a:srgbClr val="595959"/>
                </a:solidFill>
                <a:latin typeface="Georgia"/>
                <a:ea typeface="Georgia"/>
                <a:cs typeface="Georgia"/>
                <a:sym typeface="Georgia"/>
              </a:rPr>
              <a:t>he stakeholders impacted by the problem</a:t>
            </a:r>
            <a:endParaRPr b="1" sz="1700">
              <a:solidFill>
                <a:srgbClr val="595959"/>
              </a:solidFill>
              <a:latin typeface="Georgia"/>
              <a:ea typeface="Georgia"/>
              <a:cs typeface="Georgia"/>
              <a:sym typeface="Georgi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rPr lang="en-US" sz="1600">
                <a:solidFill>
                  <a:srgbClr val="595959"/>
                </a:solidFill>
                <a:latin typeface="Tahoma"/>
                <a:ea typeface="Tahoma"/>
                <a:cs typeface="Tahoma"/>
                <a:sym typeface="Tahoma"/>
              </a:rPr>
              <a:t>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solidFill>
                <a:srgbClr val="595959"/>
              </a:solidFill>
              <a:latin typeface="Tahoma"/>
              <a:ea typeface="Tahoma"/>
              <a:cs typeface="Tahoma"/>
              <a:sym typeface="Tahoma"/>
            </a:endParaRPr>
          </a:p>
          <a:p>
            <a:pPr indent="0" lvl="0" marL="41275" marR="0" rtl="0" algn="l">
              <a:lnSpc>
                <a:spcPct val="100000"/>
              </a:lnSpc>
              <a:spcBef>
                <a:spcPts val="30"/>
              </a:spcBef>
              <a:spcAft>
                <a:spcPts val="0"/>
              </a:spcAft>
              <a:buNone/>
            </a:pPr>
            <a:r>
              <a:t/>
            </a:r>
            <a:endParaRPr sz="1600">
              <a:latin typeface="Tahoma"/>
              <a:ea typeface="Tahoma"/>
              <a:cs typeface="Tahoma"/>
              <a:sym typeface="Tahoma"/>
            </a:endParaRPr>
          </a:p>
        </p:txBody>
      </p:sp>
      <p:sp>
        <p:nvSpPr>
          <p:cNvPr id="63" name="Google Shape;63;p2"/>
          <p:cNvSpPr txBox="1"/>
          <p:nvPr/>
        </p:nvSpPr>
        <p:spPr>
          <a:xfrm>
            <a:off x="1546206" y="2218332"/>
            <a:ext cx="6058500" cy="7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64" name="Google Shape;64;p2"/>
          <p:cNvSpPr txBox="1"/>
          <p:nvPr/>
        </p:nvSpPr>
        <p:spPr>
          <a:xfrm>
            <a:off x="1358550" y="1383325"/>
            <a:ext cx="642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In an effort to attract and integrate more professionals in the field of data science, Ayiti Analytics decided to expand its program to more municipalities. For the 2021, they have received applications from all over the country. Based on this data, they want to organize the program in other communes, but which ones? </a:t>
            </a:r>
            <a:endParaRPr>
              <a:latin typeface="Georgia"/>
              <a:ea typeface="Georgia"/>
              <a:cs typeface="Georgia"/>
              <a:sym typeface="Georgia"/>
            </a:endParaRPr>
          </a:p>
        </p:txBody>
      </p:sp>
      <p:sp>
        <p:nvSpPr>
          <p:cNvPr id="65" name="Google Shape;65;p2"/>
          <p:cNvSpPr txBox="1"/>
          <p:nvPr/>
        </p:nvSpPr>
        <p:spPr>
          <a:xfrm>
            <a:off x="1440075" y="3381825"/>
            <a:ext cx="5732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Ayiti Analytics team</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interested applicants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US">
                <a:latin typeface="Georgia"/>
                <a:ea typeface="Georgia"/>
                <a:cs typeface="Georgia"/>
                <a:sym typeface="Georgia"/>
              </a:rPr>
              <a:t>The society</a:t>
            </a:r>
            <a:endParaRPr>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31df4cfc2_0_8"/>
          <p:cNvSpPr txBox="1"/>
          <p:nvPr>
            <p:ph type="ctrTitle"/>
          </p:nvPr>
        </p:nvSpPr>
        <p:spPr>
          <a:xfrm>
            <a:off x="821700" y="38131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237" name="Google Shape;237;ge31df4cfc2_0_8"/>
          <p:cNvSpPr txBox="1"/>
          <p:nvPr/>
        </p:nvSpPr>
        <p:spPr>
          <a:xfrm>
            <a:off x="821700" y="855875"/>
            <a:ext cx="70362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Georgia"/>
              <a:buChar char="❖"/>
            </a:pPr>
            <a:r>
              <a:rPr b="1" lang="en-US" sz="1500">
                <a:solidFill>
                  <a:srgbClr val="212121"/>
                </a:solidFill>
                <a:highlight>
                  <a:srgbClr val="FFFFFF"/>
                </a:highlight>
                <a:latin typeface="Georgia"/>
                <a:ea typeface="Georgia"/>
                <a:cs typeface="Georgia"/>
                <a:sym typeface="Georgia"/>
              </a:rPr>
              <a:t>The average number of applications per week that we could have</a:t>
            </a:r>
            <a:endParaRPr b="1" sz="2200">
              <a:latin typeface="Georgia"/>
              <a:ea typeface="Georgia"/>
              <a:cs typeface="Georgia"/>
              <a:sym typeface="Georgia"/>
            </a:endParaRPr>
          </a:p>
        </p:txBody>
      </p:sp>
      <p:sp>
        <p:nvSpPr>
          <p:cNvPr id="238" name="Google Shape;238;ge31df4cfc2_0_8"/>
          <p:cNvSpPr txBox="1"/>
          <p:nvPr/>
        </p:nvSpPr>
        <p:spPr>
          <a:xfrm>
            <a:off x="1660775" y="1561650"/>
            <a:ext cx="33339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eorgia"/>
                <a:ea typeface="Georgia"/>
                <a:cs typeface="Georgia"/>
                <a:sym typeface="Georgia"/>
              </a:rPr>
              <a:t>If we should receive the same amount of applicants every week, we would have received 50.</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rPr lang="en-US" sz="1500">
                <a:solidFill>
                  <a:srgbClr val="212121"/>
                </a:solidFill>
                <a:highlight>
                  <a:srgbClr val="FFFFFF"/>
                </a:highlight>
                <a:latin typeface="Georgia"/>
                <a:ea typeface="Georgia"/>
                <a:cs typeface="Georgia"/>
                <a:sym typeface="Georgia"/>
              </a:rPr>
              <a:t>We can see from in previous graph that </a:t>
            </a:r>
            <a:r>
              <a:rPr b="1" lang="en-US" sz="1500">
                <a:solidFill>
                  <a:srgbClr val="212121"/>
                </a:solidFill>
                <a:highlight>
                  <a:srgbClr val="FFFFFF"/>
                </a:highlight>
                <a:latin typeface="Georgia"/>
                <a:ea typeface="Georgia"/>
                <a:cs typeface="Georgia"/>
                <a:sym typeface="Georgia"/>
              </a:rPr>
              <a:t>increasing the number of days will not increase the number of registrations</a:t>
            </a:r>
            <a:r>
              <a:rPr lang="en-US" sz="1500">
                <a:solidFill>
                  <a:srgbClr val="212121"/>
                </a:solidFill>
                <a:highlight>
                  <a:srgbClr val="FFFFFF"/>
                </a:highlight>
                <a:latin typeface="Georgia"/>
                <a:ea typeface="Georgia"/>
                <a:cs typeface="Georgia"/>
                <a:sym typeface="Georgia"/>
              </a:rPr>
              <a:t>, the best strategy would be to use the </a:t>
            </a:r>
            <a:r>
              <a:rPr b="1" lang="en-US" sz="1500">
                <a:solidFill>
                  <a:srgbClr val="212121"/>
                </a:solidFill>
                <a:highlight>
                  <a:srgbClr val="FFFFFF"/>
                </a:highlight>
                <a:latin typeface="Georgia"/>
                <a:ea typeface="Georgia"/>
                <a:cs typeface="Georgia"/>
                <a:sym typeface="Georgia"/>
              </a:rPr>
              <a:t>most used channels to attract the most applicants</a:t>
            </a:r>
            <a:r>
              <a:rPr lang="en-US" sz="1500">
                <a:solidFill>
                  <a:srgbClr val="212121"/>
                </a:solidFill>
                <a:highlight>
                  <a:srgbClr val="FFFFFF"/>
                </a:highlight>
                <a:latin typeface="Georgia"/>
                <a:ea typeface="Georgia"/>
                <a:cs typeface="Georgia"/>
                <a:sym typeface="Georgia"/>
              </a:rPr>
              <a:t>.</a:t>
            </a:r>
            <a:endParaRPr sz="1900">
              <a:latin typeface="Georgia"/>
              <a:ea typeface="Georgia"/>
              <a:cs typeface="Georgia"/>
              <a:sym typeface="Georgia"/>
            </a:endParaRPr>
          </a:p>
        </p:txBody>
      </p:sp>
      <p:sp>
        <p:nvSpPr>
          <p:cNvPr id="239" name="Google Shape;239;ge31df4cfc2_0_8"/>
          <p:cNvSpPr txBox="1"/>
          <p:nvPr/>
        </p:nvSpPr>
        <p:spPr>
          <a:xfrm>
            <a:off x="5255050" y="1536850"/>
            <a:ext cx="33339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240" name="Google Shape;240;ge31df4cfc2_0_8"/>
          <p:cNvPicPr preferRelativeResize="0"/>
          <p:nvPr/>
        </p:nvPicPr>
        <p:blipFill>
          <a:blip r:embed="rId3">
            <a:alphaModFix/>
          </a:blip>
          <a:stretch>
            <a:fillRect/>
          </a:stretch>
        </p:blipFill>
        <p:spPr>
          <a:xfrm>
            <a:off x="4994675" y="1561650"/>
            <a:ext cx="4027251" cy="278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31df4cfc2_0_24"/>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sp>
        <p:nvSpPr>
          <p:cNvPr id="246" name="Google Shape;246;ge31df4cfc2_0_24"/>
          <p:cNvSpPr txBox="1"/>
          <p:nvPr>
            <p:ph idx="1" type="subTitle"/>
          </p:nvPr>
        </p:nvSpPr>
        <p:spPr>
          <a:xfrm>
            <a:off x="821750" y="1021243"/>
            <a:ext cx="6540300" cy="954300"/>
          </a:xfrm>
          <a:prstGeom prst="rect">
            <a:avLst/>
          </a:prstGeom>
        </p:spPr>
        <p:txBody>
          <a:bodyPr anchorCtr="0" anchor="t" bIns="0" lIns="0" spcFirstLastPara="1" rIns="0" wrap="square" tIns="0">
            <a:spAutoFit/>
          </a:bodyPr>
          <a:lstStyle/>
          <a:p>
            <a:pPr indent="-336550" lvl="0" marL="457200" rtl="0" algn="l">
              <a:spcBef>
                <a:spcPts val="0"/>
              </a:spcBef>
              <a:spcAft>
                <a:spcPts val="0"/>
              </a:spcAft>
              <a:buSzPts val="1700"/>
              <a:buFont typeface="Georgia"/>
              <a:buChar char="❖"/>
            </a:pPr>
            <a:r>
              <a:rPr b="1" lang="en-US" sz="1500">
                <a:solidFill>
                  <a:srgbClr val="212121"/>
                </a:solidFill>
                <a:highlight>
                  <a:srgbClr val="FFFFFF"/>
                </a:highlight>
                <a:latin typeface="Georgia"/>
                <a:ea typeface="Georgia"/>
                <a:cs typeface="Georgia"/>
                <a:sym typeface="Georgia"/>
              </a:rPr>
              <a:t> If we were to do all the bootcamp online, the best communes and how many applications would we need to select 30 student and what percentage of students would have a laptop, an internet connection, both at the same time</a:t>
            </a:r>
            <a:endParaRPr b="1" sz="1900">
              <a:latin typeface="Georgia"/>
              <a:ea typeface="Georgia"/>
              <a:cs typeface="Georgia"/>
              <a:sym typeface="Georgia"/>
            </a:endParaRPr>
          </a:p>
        </p:txBody>
      </p:sp>
      <p:sp>
        <p:nvSpPr>
          <p:cNvPr id="247" name="Google Shape;247;ge31df4cfc2_0_24"/>
          <p:cNvSpPr txBox="1"/>
          <p:nvPr/>
        </p:nvSpPr>
        <p:spPr>
          <a:xfrm>
            <a:off x="1202225" y="2057400"/>
            <a:ext cx="35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248" name="Google Shape;248;ge31df4cfc2_0_24"/>
          <p:cNvPicPr preferRelativeResize="0"/>
          <p:nvPr/>
        </p:nvPicPr>
        <p:blipFill>
          <a:blip r:embed="rId3">
            <a:alphaModFix/>
          </a:blip>
          <a:stretch>
            <a:fillRect/>
          </a:stretch>
        </p:blipFill>
        <p:spPr>
          <a:xfrm>
            <a:off x="1202225" y="2190900"/>
            <a:ext cx="3408325" cy="2566275"/>
          </a:xfrm>
          <a:prstGeom prst="rect">
            <a:avLst/>
          </a:prstGeom>
          <a:noFill/>
          <a:ln>
            <a:noFill/>
          </a:ln>
        </p:spPr>
      </p:pic>
      <p:sp>
        <p:nvSpPr>
          <p:cNvPr id="249" name="Google Shape;249;ge31df4cfc2_0_24"/>
          <p:cNvSpPr txBox="1"/>
          <p:nvPr/>
        </p:nvSpPr>
        <p:spPr>
          <a:xfrm>
            <a:off x="4734500" y="2119375"/>
            <a:ext cx="4139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rgbClr val="FFFFFF"/>
                </a:highlight>
                <a:latin typeface="Georgia"/>
                <a:ea typeface="Georgia"/>
                <a:cs typeface="Georgia"/>
                <a:sym typeface="Georgia"/>
              </a:rPr>
              <a:t>Scores for each individual based on whether or not they have a computer at home and whether or not they have access to the internet are calculated. We show the score for the top five commune with more applicants, we find that Port au Prince, Tabarre and Croix-des-Bouquest. We do not take the 30 person criterion as relevant given the virtual aspect. </a:t>
            </a:r>
            <a:r>
              <a:rPr b="1" lang="en-US">
                <a:solidFill>
                  <a:srgbClr val="212121"/>
                </a:solidFill>
                <a:highlight>
                  <a:srgbClr val="FFFFFF"/>
                </a:highlight>
                <a:latin typeface="Georgia"/>
                <a:ea typeface="Georgia"/>
                <a:cs typeface="Georgia"/>
                <a:sym typeface="Georgia"/>
              </a:rPr>
              <a:t>Since the bootcamp will be conducted online, it is not at all important to take into account the residence of the applicant. We take it as long as it is technically equipped no matter where he is located</a:t>
            </a:r>
            <a:endParaRPr sz="16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Discussion &amp; Proposed Solution</a:t>
            </a:r>
            <a:endParaRPr/>
          </a:p>
        </p:txBody>
      </p:sp>
      <p:sp>
        <p:nvSpPr>
          <p:cNvPr id="255" name="Google Shape;255;p5"/>
          <p:cNvSpPr txBox="1"/>
          <p:nvPr/>
        </p:nvSpPr>
        <p:spPr>
          <a:xfrm>
            <a:off x="892375" y="1267975"/>
            <a:ext cx="7709100" cy="9390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Tahoma"/>
                <a:ea typeface="Tahoma"/>
                <a:cs typeface="Tahoma"/>
                <a:sym typeface="Tahoma"/>
              </a:rPr>
              <a:t>Solution:</a:t>
            </a:r>
            <a:r>
              <a:rPr b="1" lang="en-US" sz="1500">
                <a:latin typeface="Tahoma"/>
                <a:ea typeface="Tahoma"/>
                <a:cs typeface="Tahoma"/>
                <a:sym typeface="Tahoma"/>
              </a:rPr>
              <a:t> Do two bootcamps in the two most represented municipalities and another one mainly online for the other applicants who have computers and internet at home.</a:t>
            </a:r>
            <a:endParaRPr b="1" sz="1500">
              <a:latin typeface="Tahoma"/>
              <a:ea typeface="Tahoma"/>
              <a:cs typeface="Tahoma"/>
              <a:sym typeface="Tahoma"/>
            </a:endParaRPr>
          </a:p>
        </p:txBody>
      </p:sp>
      <p:sp>
        <p:nvSpPr>
          <p:cNvPr id="256" name="Google Shape;256;p5"/>
          <p:cNvSpPr txBox="1"/>
          <p:nvPr/>
        </p:nvSpPr>
        <p:spPr>
          <a:xfrm>
            <a:off x="892375" y="2354850"/>
            <a:ext cx="7709100" cy="8313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ahoma"/>
                <a:ea typeface="Tahoma"/>
                <a:cs typeface="Tahoma"/>
                <a:sym typeface="Tahoma"/>
              </a:rPr>
              <a:t>Strength</a:t>
            </a:r>
            <a:r>
              <a:rPr b="1" lang="en-US">
                <a:latin typeface="Tahoma"/>
                <a:ea typeface="Tahoma"/>
                <a:cs typeface="Tahoma"/>
                <a:sym typeface="Tahoma"/>
              </a:rPr>
              <a:t>:</a:t>
            </a:r>
            <a:r>
              <a:rPr lang="en-US">
                <a:latin typeface="Tahoma"/>
                <a:ea typeface="Tahoma"/>
                <a:cs typeface="Tahoma"/>
                <a:sym typeface="Tahoma"/>
              </a:rPr>
              <a:t> </a:t>
            </a:r>
            <a:r>
              <a:rPr b="1" lang="en-US">
                <a:latin typeface="Georgia"/>
                <a:ea typeface="Georgia"/>
                <a:cs typeface="Georgia"/>
                <a:sym typeface="Georgia"/>
              </a:rPr>
              <a:t>Ayiti Analytics will extend its program outside the metropolitan area, so that people who do not live in these municipalities will have a chance to enter the field of data science. </a:t>
            </a:r>
            <a:endParaRPr b="1">
              <a:latin typeface="Georgia"/>
              <a:ea typeface="Georgia"/>
              <a:cs typeface="Georgia"/>
              <a:sym typeface="Georgia"/>
            </a:endParaRPr>
          </a:p>
        </p:txBody>
      </p:sp>
      <p:sp>
        <p:nvSpPr>
          <p:cNvPr id="257" name="Google Shape;257;p5"/>
          <p:cNvSpPr txBox="1"/>
          <p:nvPr/>
        </p:nvSpPr>
        <p:spPr>
          <a:xfrm>
            <a:off x="892375" y="3334025"/>
            <a:ext cx="7709100" cy="8313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ahoma"/>
                <a:ea typeface="Tahoma"/>
                <a:cs typeface="Tahoma"/>
                <a:sym typeface="Tahoma"/>
              </a:rPr>
              <a:t>Weakness: It will be more difficult to track each student online and follow their progress. The covid-19 and socio-</a:t>
            </a:r>
            <a:r>
              <a:rPr b="1" lang="en-US">
                <a:latin typeface="Tahoma"/>
                <a:ea typeface="Tahoma"/>
                <a:cs typeface="Tahoma"/>
                <a:sym typeface="Tahoma"/>
              </a:rPr>
              <a:t>political</a:t>
            </a:r>
            <a:r>
              <a:rPr b="1" lang="en-US">
                <a:latin typeface="Tahoma"/>
                <a:ea typeface="Tahoma"/>
                <a:cs typeface="Tahoma"/>
                <a:sym typeface="Tahoma"/>
              </a:rPr>
              <a:t> crisis can block the continuity of the in presence bootcamp.</a:t>
            </a:r>
            <a:endParaRPr b="1">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e31df4cfc2_0_50"/>
          <p:cNvSpPr txBox="1"/>
          <p:nvPr>
            <p:ph type="title"/>
          </p:nvPr>
        </p:nvSpPr>
        <p:spPr>
          <a:xfrm>
            <a:off x="821750" y="303367"/>
            <a:ext cx="50178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Discussion &amp; Proposed Solution</a:t>
            </a:r>
            <a:endParaRPr/>
          </a:p>
        </p:txBody>
      </p:sp>
      <p:sp>
        <p:nvSpPr>
          <p:cNvPr id="263" name="Google Shape;263;ge31df4cfc2_0_50"/>
          <p:cNvSpPr txBox="1"/>
          <p:nvPr/>
        </p:nvSpPr>
        <p:spPr>
          <a:xfrm>
            <a:off x="892375" y="1267975"/>
            <a:ext cx="7709100" cy="9390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Tahoma"/>
                <a:ea typeface="Tahoma"/>
                <a:cs typeface="Tahoma"/>
                <a:sym typeface="Tahoma"/>
              </a:rPr>
              <a:t>Solution:</a:t>
            </a:r>
            <a:r>
              <a:rPr b="1" lang="en-US" sz="1500">
                <a:latin typeface="Tahoma"/>
                <a:ea typeface="Tahoma"/>
                <a:cs typeface="Tahoma"/>
                <a:sym typeface="Tahoma"/>
              </a:rPr>
              <a:t> Do two bootcamps in the two most represented municipalities and another one mainly online for the other applicants who have computers and internet at home.</a:t>
            </a:r>
            <a:endParaRPr b="1" sz="1500">
              <a:latin typeface="Tahoma"/>
              <a:ea typeface="Tahoma"/>
              <a:cs typeface="Tahoma"/>
              <a:sym typeface="Tahoma"/>
            </a:endParaRPr>
          </a:p>
        </p:txBody>
      </p:sp>
      <p:sp>
        <p:nvSpPr>
          <p:cNvPr id="264" name="Google Shape;264;ge31df4cfc2_0_50"/>
          <p:cNvSpPr txBox="1"/>
          <p:nvPr/>
        </p:nvSpPr>
        <p:spPr>
          <a:xfrm>
            <a:off x="892375" y="2354850"/>
            <a:ext cx="8043600" cy="1308300"/>
          </a:xfrm>
          <a:prstGeom prst="rect">
            <a:avLst/>
          </a:prstGeom>
          <a:solidFill>
            <a:srgbClr val="B6D7A8"/>
          </a:solidFill>
          <a:ln cap="flat" cmpd="sng" w="9525">
            <a:solidFill>
              <a:srgbClr val="B6D7A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Georgia"/>
                <a:ea typeface="Georgia"/>
                <a:cs typeface="Georgia"/>
                <a:sym typeface="Georgia"/>
              </a:rPr>
              <a:t>Opportunity</a:t>
            </a:r>
            <a:r>
              <a:rPr b="1" lang="en-US" sz="1600">
                <a:latin typeface="Georgia"/>
                <a:ea typeface="Georgia"/>
                <a:cs typeface="Georgia"/>
                <a:sym typeface="Georgia"/>
              </a:rPr>
              <a:t>:</a:t>
            </a:r>
            <a:r>
              <a:rPr lang="en-US">
                <a:latin typeface="Tahoma"/>
                <a:ea typeface="Tahoma"/>
                <a:cs typeface="Tahoma"/>
                <a:sym typeface="Tahoma"/>
              </a:rPr>
              <a:t> </a:t>
            </a:r>
            <a:r>
              <a:rPr b="1" lang="en-US" sz="1500">
                <a:latin typeface="Georgia"/>
                <a:ea typeface="Georgia"/>
                <a:cs typeface="Georgia"/>
                <a:sym typeface="Georgia"/>
              </a:rPr>
              <a:t>It</a:t>
            </a:r>
            <a:r>
              <a:rPr b="1" lang="en-US" sz="1500">
                <a:latin typeface="Georgia"/>
                <a:ea typeface="Georgia"/>
                <a:cs typeface="Georgia"/>
                <a:sym typeface="Georgia"/>
              </a:rPr>
              <a:t> will be able to expand his network throughout the country. </a:t>
            </a:r>
            <a:r>
              <a:rPr b="1" lang="en-US">
                <a:solidFill>
                  <a:srgbClr val="212121"/>
                </a:solidFill>
                <a:highlight>
                  <a:srgbClr val="FFFFFF"/>
                </a:highlight>
                <a:latin typeface="Georgia"/>
                <a:ea typeface="Georgia"/>
                <a:cs typeface="Georgia"/>
                <a:sym typeface="Georgia"/>
              </a:rPr>
              <a:t>In total for all municipalities, 202 applicants have both computer and internet at home home. If we implement this solution we will have 202 with laptop and internet students from which we can choose the best ones to represent Ayiiti Analytics in all departments of the country.</a:t>
            </a:r>
            <a:r>
              <a:rPr b="1" lang="en-US" sz="1500">
                <a:latin typeface="Georgia"/>
                <a:ea typeface="Georgia"/>
                <a:cs typeface="Georgia"/>
                <a:sym typeface="Georgia"/>
              </a:rPr>
              <a:t> </a:t>
            </a:r>
            <a:endParaRPr b="1" sz="1500">
              <a:latin typeface="Georgia"/>
              <a:ea typeface="Georgia"/>
              <a:cs typeface="Georgia"/>
              <a:sym typeface="Georgia"/>
            </a:endParaRPr>
          </a:p>
        </p:txBody>
      </p:sp>
      <p:sp>
        <p:nvSpPr>
          <p:cNvPr id="265" name="Google Shape;265;ge31df4cfc2_0_50"/>
          <p:cNvSpPr txBox="1"/>
          <p:nvPr/>
        </p:nvSpPr>
        <p:spPr>
          <a:xfrm>
            <a:off x="892375" y="3956400"/>
            <a:ext cx="7709100" cy="615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ahoma"/>
                <a:ea typeface="Tahoma"/>
                <a:cs typeface="Tahoma"/>
                <a:sym typeface="Tahoma"/>
              </a:rPr>
              <a:t>Threat</a:t>
            </a:r>
            <a:r>
              <a:rPr b="1" lang="en-US">
                <a:latin typeface="Tahoma"/>
                <a:ea typeface="Tahoma"/>
                <a:cs typeface="Tahoma"/>
                <a:sym typeface="Tahoma"/>
              </a:rPr>
              <a:t>: The management of all these people could be difficult, especially when it comes to placing them in internships.</a:t>
            </a:r>
            <a:endParaRPr b="1">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nvSpPr>
        <p:spPr>
          <a:xfrm>
            <a:off x="821750" y="303367"/>
            <a:ext cx="408686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References &amp; Appendices</a:t>
            </a:r>
            <a:endParaRPr sz="2600">
              <a:latin typeface="Trebuchet MS"/>
              <a:ea typeface="Trebuchet MS"/>
              <a:cs typeface="Trebuchet MS"/>
              <a:sym typeface="Trebuchet MS"/>
            </a:endParaRPr>
          </a:p>
        </p:txBody>
      </p:sp>
      <p:sp>
        <p:nvSpPr>
          <p:cNvPr id="271" name="Google Shape;271;p6"/>
          <p:cNvSpPr txBox="1"/>
          <p:nvPr/>
        </p:nvSpPr>
        <p:spPr>
          <a:xfrm>
            <a:off x="743650" y="1499675"/>
            <a:ext cx="663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chemeClr val="hlink"/>
                </a:solidFill>
                <a:latin typeface="Georgia"/>
                <a:ea typeface="Georgia"/>
                <a:cs typeface="Georgia"/>
                <a:sym typeface="Georgia"/>
                <a:hlinkClick r:id="rId3"/>
              </a:rPr>
              <a:t>Wedsanley/Data-processing-Mini-Project: Data Processing course, final project. (github.com)</a:t>
            </a:r>
            <a:endParaRPr sz="1500">
              <a:latin typeface="Georgia"/>
              <a:ea typeface="Georgia"/>
              <a:cs typeface="Georgia"/>
              <a:sym typeface="Georgia"/>
            </a:endParaRPr>
          </a:p>
        </p:txBody>
      </p:sp>
      <p:sp>
        <p:nvSpPr>
          <p:cNvPr id="272" name="Google Shape;272;p6"/>
          <p:cNvSpPr txBox="1"/>
          <p:nvPr/>
        </p:nvSpPr>
        <p:spPr>
          <a:xfrm>
            <a:off x="966725" y="1090675"/>
            <a:ext cx="4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Github Account</a:t>
            </a: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e2587b8f9f_0_6"/>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Problem</a:t>
            </a:r>
            <a:endParaRPr/>
          </a:p>
        </p:txBody>
      </p:sp>
      <p:sp>
        <p:nvSpPr>
          <p:cNvPr id="71" name="Google Shape;71;ge2587b8f9f_0_6"/>
          <p:cNvSpPr txBox="1"/>
          <p:nvPr>
            <p:ph idx="1" type="body"/>
          </p:nvPr>
        </p:nvSpPr>
        <p:spPr>
          <a:xfrm>
            <a:off x="947150" y="1075175"/>
            <a:ext cx="7375200" cy="261600"/>
          </a:xfrm>
          <a:prstGeom prst="rect">
            <a:avLst/>
          </a:prstGeom>
        </p:spPr>
        <p:txBody>
          <a:bodyPr anchorCtr="0" anchor="t" bIns="0" lIns="0" spcFirstLastPara="1" rIns="0" wrap="square" tIns="0">
            <a:spAutoFit/>
          </a:bodyPr>
          <a:lstStyle/>
          <a:p>
            <a:pPr indent="0" lvl="0" marL="41275" rtl="0" algn="l">
              <a:spcBef>
                <a:spcPts val="30"/>
              </a:spcBef>
              <a:spcAft>
                <a:spcPts val="0"/>
              </a:spcAft>
              <a:buClr>
                <a:schemeClr val="dk1"/>
              </a:buClr>
              <a:buFont typeface="Arial"/>
              <a:buNone/>
            </a:pPr>
            <a:r>
              <a:rPr lang="en-US" sz="1700">
                <a:latin typeface="Georgia"/>
                <a:ea typeface="Georgia"/>
                <a:cs typeface="Georgia"/>
                <a:sym typeface="Georgia"/>
              </a:rPr>
              <a:t>❏	</a:t>
            </a:r>
            <a:r>
              <a:rPr b="1" lang="en-US" sz="1700">
                <a:latin typeface="Georgia"/>
                <a:ea typeface="Georgia"/>
                <a:cs typeface="Georgia"/>
                <a:sym typeface="Georgia"/>
              </a:rPr>
              <a:t>The importance of the problem for the organization</a:t>
            </a:r>
            <a:endParaRPr b="1"/>
          </a:p>
        </p:txBody>
      </p:sp>
      <p:sp>
        <p:nvSpPr>
          <p:cNvPr id="72" name="Google Shape;72;ge2587b8f9f_0_6"/>
          <p:cNvSpPr txBox="1"/>
          <p:nvPr/>
        </p:nvSpPr>
        <p:spPr>
          <a:xfrm>
            <a:off x="1440075" y="1667325"/>
            <a:ext cx="3102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Ayiti Analytics wants to expand its network in the whole country. He believes that the data science method to solve the problems of our communities could be very effective. That's why they want to have as many people as possible but especially in different communities. In this state of affairs, they will be able to diversify their projects and all of their activities in different places in the country.</a:t>
            </a:r>
            <a:endParaRPr sz="1900">
              <a:latin typeface="Georgia"/>
              <a:ea typeface="Georgia"/>
              <a:cs typeface="Georgia"/>
              <a:sym typeface="Georgia"/>
            </a:endParaRPr>
          </a:p>
        </p:txBody>
      </p:sp>
      <p:sp>
        <p:nvSpPr>
          <p:cNvPr id="73" name="Google Shape;73;ge2587b8f9f_0_6"/>
          <p:cNvSpPr txBox="1"/>
          <p:nvPr/>
        </p:nvSpPr>
        <p:spPr>
          <a:xfrm>
            <a:off x="5763125" y="1709375"/>
            <a:ext cx="2987400" cy="277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74" name="Google Shape;74;ge2587b8f9f_0_6"/>
          <p:cNvPicPr preferRelativeResize="0"/>
          <p:nvPr/>
        </p:nvPicPr>
        <p:blipFill>
          <a:blip r:embed="rId3">
            <a:alphaModFix/>
          </a:blip>
          <a:stretch>
            <a:fillRect/>
          </a:stretch>
        </p:blipFill>
        <p:spPr>
          <a:xfrm>
            <a:off x="4837525" y="1667325"/>
            <a:ext cx="3484826" cy="277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80" name="Google Shape;80;p3"/>
          <p:cNvSpPr txBox="1"/>
          <p:nvPr/>
        </p:nvSpPr>
        <p:spPr>
          <a:xfrm>
            <a:off x="871200" y="1022587"/>
            <a:ext cx="7401600" cy="274500"/>
          </a:xfrm>
          <a:prstGeom prst="rect">
            <a:avLst/>
          </a:prstGeom>
          <a:noFill/>
          <a:ln>
            <a:noFill/>
          </a:ln>
        </p:spPr>
        <p:txBody>
          <a:bodyPr anchorCtr="0" anchor="t" bIns="0" lIns="0" spcFirstLastPara="1" rIns="0" wrap="square" tIns="12700">
            <a:spAutoFit/>
          </a:bodyPr>
          <a:lstStyle/>
          <a:p>
            <a:pPr indent="-330200" lvl="0" marL="457200" marR="5080" rtl="0" algn="l">
              <a:lnSpc>
                <a:spcPct val="113300"/>
              </a:lnSpc>
              <a:spcBef>
                <a:spcPts val="0"/>
              </a:spcBef>
              <a:spcAft>
                <a:spcPts val="0"/>
              </a:spcAft>
              <a:buClr>
                <a:srgbClr val="595959"/>
              </a:buClr>
              <a:buSzPts val="1600"/>
              <a:buFont typeface="Tahoma"/>
              <a:buChar char="❖"/>
            </a:pPr>
            <a:r>
              <a:rPr b="1" lang="en-US" sz="1700">
                <a:solidFill>
                  <a:srgbClr val="595959"/>
                </a:solidFill>
                <a:latin typeface="Georgia"/>
                <a:ea typeface="Georgia"/>
                <a:cs typeface="Georgia"/>
                <a:sym typeface="Georgia"/>
              </a:rPr>
              <a:t>T</a:t>
            </a:r>
            <a:r>
              <a:rPr b="1" lang="en-US" sz="1700">
                <a:solidFill>
                  <a:srgbClr val="595959"/>
                </a:solidFill>
                <a:latin typeface="Georgia"/>
                <a:ea typeface="Georgia"/>
                <a:cs typeface="Georgia"/>
                <a:sym typeface="Georgia"/>
              </a:rPr>
              <a:t>he methods and data sources used for the analysis</a:t>
            </a:r>
            <a:r>
              <a:rPr lang="en-US" sz="1600">
                <a:solidFill>
                  <a:srgbClr val="595959"/>
                </a:solidFill>
                <a:latin typeface="Tahoma"/>
                <a:ea typeface="Tahoma"/>
                <a:cs typeface="Tahoma"/>
                <a:sym typeface="Tahoma"/>
              </a:rPr>
              <a:t> </a:t>
            </a:r>
            <a:endParaRPr sz="1600">
              <a:latin typeface="Tahoma"/>
              <a:ea typeface="Tahoma"/>
              <a:cs typeface="Tahoma"/>
              <a:sym typeface="Tahoma"/>
            </a:endParaRPr>
          </a:p>
        </p:txBody>
      </p:sp>
      <p:sp>
        <p:nvSpPr>
          <p:cNvPr id="81" name="Google Shape;81;p3"/>
          <p:cNvSpPr txBox="1"/>
          <p:nvPr/>
        </p:nvSpPr>
        <p:spPr>
          <a:xfrm>
            <a:off x="1376950" y="1403975"/>
            <a:ext cx="51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82" name="Google Shape;82;p3"/>
          <p:cNvSpPr txBox="1"/>
          <p:nvPr/>
        </p:nvSpPr>
        <p:spPr>
          <a:xfrm>
            <a:off x="1303325" y="1403975"/>
            <a:ext cx="569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Georgia"/>
                <a:ea typeface="Georgia"/>
                <a:cs typeface="Georgia"/>
                <a:sym typeface="Georgia"/>
              </a:rPr>
              <a:t>The data was collected on the website of Ayiti Analytics from the people who filled in the form and enrolled in the introductory courses. We had seven datasets to extract the data that could help solve the problem the best way.</a:t>
            </a:r>
            <a:endParaRPr sz="1500">
              <a:latin typeface="Georgia"/>
              <a:ea typeface="Georgia"/>
              <a:cs typeface="Georgia"/>
              <a:sym typeface="Georgia"/>
            </a:endParaRPr>
          </a:p>
        </p:txBody>
      </p:sp>
      <p:sp>
        <p:nvSpPr>
          <p:cNvPr id="83" name="Google Shape;83;p3"/>
          <p:cNvSpPr txBox="1"/>
          <p:nvPr/>
        </p:nvSpPr>
        <p:spPr>
          <a:xfrm>
            <a:off x="1376950" y="2677075"/>
            <a:ext cx="584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Python is used through its different libraries to clean, do exploratory data analysis and perform inferential statistics.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2587b8f9f_1_20"/>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Univariate Analysis</a:t>
            </a:r>
            <a:endParaRPr/>
          </a:p>
        </p:txBody>
      </p:sp>
      <p:sp>
        <p:nvSpPr>
          <p:cNvPr id="89" name="Google Shape;89;ge2587b8f9f_1_20"/>
          <p:cNvSpPr txBox="1"/>
          <p:nvPr>
            <p:ph idx="1" type="subTitle"/>
          </p:nvPr>
        </p:nvSpPr>
        <p:spPr>
          <a:xfrm>
            <a:off x="821750" y="997585"/>
            <a:ext cx="6400800" cy="261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1700"/>
              <a:t>Applicants by sex</a:t>
            </a:r>
            <a:endParaRPr b="1" sz="1700"/>
          </a:p>
        </p:txBody>
      </p:sp>
      <p:sp>
        <p:nvSpPr>
          <p:cNvPr id="90" name="Google Shape;90;ge2587b8f9f_1_20"/>
          <p:cNvSpPr txBox="1"/>
          <p:nvPr/>
        </p:nvSpPr>
        <p:spPr>
          <a:xfrm>
            <a:off x="821750" y="1372800"/>
            <a:ext cx="6752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US">
                <a:latin typeface="Tahoma"/>
                <a:ea typeface="Tahoma"/>
                <a:cs typeface="Tahoma"/>
                <a:sym typeface="Tahoma"/>
              </a:rPr>
              <a:t>Sex</a:t>
            </a:r>
            <a:endParaRPr>
              <a:latin typeface="Tahoma"/>
              <a:ea typeface="Tahoma"/>
              <a:cs typeface="Tahoma"/>
              <a:sym typeface="Tahoma"/>
            </a:endParaRPr>
          </a:p>
        </p:txBody>
      </p:sp>
      <p:sp>
        <p:nvSpPr>
          <p:cNvPr id="91" name="Google Shape;91;ge2587b8f9f_1_20"/>
          <p:cNvSpPr txBox="1"/>
          <p:nvPr/>
        </p:nvSpPr>
        <p:spPr>
          <a:xfrm>
            <a:off x="1135050" y="1961825"/>
            <a:ext cx="25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graphicFrame>
        <p:nvGraphicFramePr>
          <p:cNvPr id="92" name="Google Shape;92;ge2587b8f9f_1_20"/>
          <p:cNvGraphicFramePr/>
          <p:nvPr/>
        </p:nvGraphicFramePr>
        <p:xfrm>
          <a:off x="952500" y="1961850"/>
          <a:ext cx="3000000" cy="3000000"/>
        </p:xfrm>
        <a:graphic>
          <a:graphicData uri="http://schemas.openxmlformats.org/drawingml/2006/table">
            <a:tbl>
              <a:tblPr>
                <a:noFill/>
                <a:tableStyleId>{D8C7B733-2864-434F-B7BB-DBA0E932CEC4}</a:tableStyleId>
              </a:tblPr>
              <a:tblGrid>
                <a:gridCol w="825500"/>
                <a:gridCol w="825500"/>
                <a:gridCol w="1066550"/>
              </a:tblGrid>
              <a:tr h="474550">
                <a:tc>
                  <a:txBody>
                    <a:bodyPr/>
                    <a:lstStyle/>
                    <a:p>
                      <a:pPr indent="0" lvl="0" marL="0" rtl="0" algn="l">
                        <a:spcBef>
                          <a:spcPts val="0"/>
                        </a:spcBef>
                        <a:spcAft>
                          <a:spcPts val="0"/>
                        </a:spcAft>
                        <a:buNone/>
                      </a:pPr>
                      <a:r>
                        <a:rPr lang="en-US"/>
                        <a:t>Sex</a:t>
                      </a:r>
                      <a:endParaRPr/>
                    </a:p>
                  </a:txBody>
                  <a:tcPr marT="91425" marB="91425" marR="91425" marL="91425"/>
                </a:tc>
                <a:tc>
                  <a:txBody>
                    <a:bodyPr/>
                    <a:lstStyle/>
                    <a:p>
                      <a:pPr indent="0" lvl="0" marL="0" rtl="0" algn="l">
                        <a:spcBef>
                          <a:spcPts val="0"/>
                        </a:spcBef>
                        <a:spcAft>
                          <a:spcPts val="0"/>
                        </a:spcAft>
                        <a:buNone/>
                      </a:pPr>
                      <a:r>
                        <a:rPr lang="en-US"/>
                        <a:t>Count</a:t>
                      </a:r>
                      <a:endParaRPr/>
                    </a:p>
                  </a:txBody>
                  <a:tcPr marT="91425" marB="91425" marR="91425" marL="91425"/>
                </a:tc>
                <a:tc>
                  <a:txBody>
                    <a:bodyPr/>
                    <a:lstStyle/>
                    <a:p>
                      <a:pPr indent="0" lvl="0" marL="0" rtl="0" algn="l">
                        <a:spcBef>
                          <a:spcPts val="0"/>
                        </a:spcBef>
                        <a:spcAft>
                          <a:spcPts val="0"/>
                        </a:spcAft>
                        <a:buNone/>
                      </a:pPr>
                      <a:r>
                        <a:rPr lang="en-US"/>
                        <a:t>Frequency</a:t>
                      </a:r>
                      <a:endParaRPr/>
                    </a:p>
                    <a:p>
                      <a:pPr indent="0" lvl="0" marL="0" rtl="0" algn="l">
                        <a:spcBef>
                          <a:spcPts val="0"/>
                        </a:spcBef>
                        <a:spcAft>
                          <a:spcPts val="0"/>
                        </a:spcAft>
                        <a:buNone/>
                      </a:pPr>
                      <a:r>
                        <a:rPr lang="en-US"/>
                        <a:t> in %</a:t>
                      </a:r>
                      <a:endParaRPr/>
                    </a:p>
                  </a:txBody>
                  <a:tcPr marT="91425" marB="91425" marR="91425" marL="91425"/>
                </a:tc>
              </a:tr>
              <a:tr h="474550">
                <a:tc>
                  <a:txBody>
                    <a:bodyPr/>
                    <a:lstStyle/>
                    <a:p>
                      <a:pPr indent="0" lvl="0" marL="0" rtl="0" algn="l">
                        <a:spcBef>
                          <a:spcPts val="0"/>
                        </a:spcBef>
                        <a:spcAft>
                          <a:spcPts val="0"/>
                        </a:spcAft>
                        <a:buNone/>
                      </a:pPr>
                      <a:r>
                        <a:rPr lang="en-US"/>
                        <a:t>Male</a:t>
                      </a:r>
                      <a:endParaRPr/>
                    </a:p>
                  </a:txBody>
                  <a:tcPr marT="91425" marB="91425" marR="91425" marL="91425"/>
                </a:tc>
                <a:tc>
                  <a:txBody>
                    <a:bodyPr/>
                    <a:lstStyle/>
                    <a:p>
                      <a:pPr indent="0" lvl="0" marL="0" rtl="0" algn="l">
                        <a:spcBef>
                          <a:spcPts val="0"/>
                        </a:spcBef>
                        <a:spcAft>
                          <a:spcPts val="0"/>
                        </a:spcAft>
                        <a:buNone/>
                      </a:pPr>
                      <a:r>
                        <a:rPr lang="en-US"/>
                        <a:t>203</a:t>
                      </a:r>
                      <a:endParaRPr/>
                    </a:p>
                  </a:txBody>
                  <a:tcPr marT="91425" marB="91425" marR="91425" marL="91425"/>
                </a:tc>
                <a:tc>
                  <a:txBody>
                    <a:bodyPr/>
                    <a:lstStyle/>
                    <a:p>
                      <a:pPr indent="0" lvl="0" marL="0" rtl="0" algn="l">
                        <a:spcBef>
                          <a:spcPts val="0"/>
                        </a:spcBef>
                        <a:spcAft>
                          <a:spcPts val="0"/>
                        </a:spcAft>
                        <a:buNone/>
                      </a:pPr>
                      <a:r>
                        <a:rPr lang="en-US"/>
                        <a:t>81</a:t>
                      </a:r>
                      <a:endParaRPr/>
                    </a:p>
                  </a:txBody>
                  <a:tcPr marT="91425" marB="91425" marR="91425" marL="91425"/>
                </a:tc>
              </a:tr>
              <a:tr h="474550">
                <a:tc>
                  <a:txBody>
                    <a:bodyPr/>
                    <a:lstStyle/>
                    <a:p>
                      <a:pPr indent="0" lvl="0" marL="0" rtl="0" algn="l">
                        <a:spcBef>
                          <a:spcPts val="0"/>
                        </a:spcBef>
                        <a:spcAft>
                          <a:spcPts val="0"/>
                        </a:spcAft>
                        <a:buNone/>
                      </a:pPr>
                      <a:r>
                        <a:rPr lang="en-US"/>
                        <a:t>Female</a:t>
                      </a:r>
                      <a:endParaRPr/>
                    </a:p>
                  </a:txBody>
                  <a:tcPr marT="91425" marB="91425" marR="91425" marL="91425"/>
                </a:tc>
                <a:tc>
                  <a:txBody>
                    <a:bodyPr/>
                    <a:lstStyle/>
                    <a:p>
                      <a:pPr indent="0" lvl="0" marL="0" rtl="0" algn="l">
                        <a:spcBef>
                          <a:spcPts val="0"/>
                        </a:spcBef>
                        <a:spcAft>
                          <a:spcPts val="0"/>
                        </a:spcAft>
                        <a:buNone/>
                      </a:pPr>
                      <a:r>
                        <a:rPr lang="en-US"/>
                        <a:t>47</a:t>
                      </a:r>
                      <a:endParaRPr/>
                    </a:p>
                  </a:txBody>
                  <a:tcPr marT="91425" marB="91425" marR="91425" marL="91425"/>
                </a:tc>
                <a:tc>
                  <a:txBody>
                    <a:bodyPr/>
                    <a:lstStyle/>
                    <a:p>
                      <a:pPr indent="0" lvl="0" marL="0" rtl="0" algn="l">
                        <a:spcBef>
                          <a:spcPts val="0"/>
                        </a:spcBef>
                        <a:spcAft>
                          <a:spcPts val="0"/>
                        </a:spcAft>
                        <a:buNone/>
                      </a:pPr>
                      <a:r>
                        <a:rPr lang="en-US"/>
                        <a:t>19</a:t>
                      </a:r>
                      <a:endParaRPr/>
                    </a:p>
                  </a:txBody>
                  <a:tcPr marT="91425" marB="91425" marR="91425" marL="91425"/>
                </a:tc>
              </a:tr>
            </a:tbl>
          </a:graphicData>
        </a:graphic>
      </p:graphicFrame>
      <p:sp>
        <p:nvSpPr>
          <p:cNvPr id="93" name="Google Shape;93;ge2587b8f9f_1_20"/>
          <p:cNvSpPr txBox="1"/>
          <p:nvPr/>
        </p:nvSpPr>
        <p:spPr>
          <a:xfrm>
            <a:off x="4606125" y="1961825"/>
            <a:ext cx="3439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eorgia"/>
                <a:ea typeface="Georgia"/>
                <a:cs typeface="Georgia"/>
                <a:sym typeface="Georgia"/>
              </a:rPr>
              <a:t>Men are overrepresented, there are 4 times more men than women who apply. Inequality between men and women in technological fields in Haiti explains this trend.</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2587b8f9f_1_27"/>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99" name="Google Shape;99;ge2587b8f9f_1_27"/>
          <p:cNvSpPr txBox="1"/>
          <p:nvPr>
            <p:ph idx="1" type="subTitle"/>
          </p:nvPr>
        </p:nvSpPr>
        <p:spPr>
          <a:xfrm>
            <a:off x="821750" y="987050"/>
            <a:ext cx="6445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Age distribution</a:t>
            </a:r>
            <a:endParaRPr b="1" sz="1700">
              <a:latin typeface="Georgia"/>
              <a:ea typeface="Georgia"/>
              <a:cs typeface="Georgia"/>
              <a:sym typeface="Georgia"/>
            </a:endParaRPr>
          </a:p>
        </p:txBody>
      </p:sp>
      <p:sp>
        <p:nvSpPr>
          <p:cNvPr id="100" name="Google Shape;100;ge2587b8f9f_1_27"/>
          <p:cNvSpPr txBox="1"/>
          <p:nvPr/>
        </p:nvSpPr>
        <p:spPr>
          <a:xfrm>
            <a:off x="1061400" y="1825075"/>
            <a:ext cx="7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01" name="Google Shape;101;ge2587b8f9f_1_27"/>
          <p:cNvSpPr txBox="1"/>
          <p:nvPr/>
        </p:nvSpPr>
        <p:spPr>
          <a:xfrm>
            <a:off x="6404750" y="1532125"/>
            <a:ext cx="1917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12121"/>
                </a:solidFill>
                <a:highlight>
                  <a:srgbClr val="FFFFFF"/>
                </a:highlight>
                <a:latin typeface="Roboto"/>
                <a:ea typeface="Roboto"/>
                <a:cs typeface="Roboto"/>
                <a:sym typeface="Roboto"/>
              </a:rPr>
              <a:t>Most of the applicants are under 30 years old, we can say in particular that those aged from 22 to 28 years are very represented and are very interested in data science.</a:t>
            </a:r>
            <a:endParaRPr sz="1700">
              <a:latin typeface="Tahoma"/>
              <a:ea typeface="Tahoma"/>
              <a:cs typeface="Tahoma"/>
              <a:sym typeface="Tahoma"/>
            </a:endParaRPr>
          </a:p>
        </p:txBody>
      </p:sp>
      <p:pic>
        <p:nvPicPr>
          <p:cNvPr id="102" name="Google Shape;102;ge2587b8f9f_1_27"/>
          <p:cNvPicPr preferRelativeResize="0"/>
          <p:nvPr/>
        </p:nvPicPr>
        <p:blipFill>
          <a:blip r:embed="rId3">
            <a:alphaModFix/>
          </a:blip>
          <a:stretch>
            <a:fillRect/>
          </a:stretch>
        </p:blipFill>
        <p:spPr>
          <a:xfrm>
            <a:off x="688850" y="1372800"/>
            <a:ext cx="5242575" cy="32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2587b8f9f_1_36"/>
          <p:cNvSpPr txBox="1"/>
          <p:nvPr>
            <p:ph type="ctrTitle"/>
          </p:nvPr>
        </p:nvSpPr>
        <p:spPr>
          <a:xfrm>
            <a:off x="821750" y="303367"/>
            <a:ext cx="7500600" cy="384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500"/>
              <a:t>Univariate Analysis</a:t>
            </a:r>
            <a:endParaRPr sz="2500"/>
          </a:p>
        </p:txBody>
      </p:sp>
      <p:sp>
        <p:nvSpPr>
          <p:cNvPr id="108" name="Google Shape;108;ge2587b8f9f_1_36"/>
          <p:cNvSpPr txBox="1"/>
          <p:nvPr>
            <p:ph idx="1" type="subTitle"/>
          </p:nvPr>
        </p:nvSpPr>
        <p:spPr>
          <a:xfrm>
            <a:off x="821750" y="997585"/>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Age distribution</a:t>
            </a:r>
            <a:endParaRPr b="1" sz="1700">
              <a:latin typeface="Georgia"/>
              <a:ea typeface="Georgia"/>
              <a:cs typeface="Georgia"/>
              <a:sym typeface="Georgia"/>
            </a:endParaRPr>
          </a:p>
        </p:txBody>
      </p:sp>
      <p:sp>
        <p:nvSpPr>
          <p:cNvPr id="109" name="Google Shape;109;ge2587b8f9f_1_36"/>
          <p:cNvSpPr txBox="1"/>
          <p:nvPr/>
        </p:nvSpPr>
        <p:spPr>
          <a:xfrm>
            <a:off x="1156075" y="1656800"/>
            <a:ext cx="4260000" cy="29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110" name="Google Shape;110;ge2587b8f9f_1_36"/>
          <p:cNvPicPr preferRelativeResize="0"/>
          <p:nvPr/>
        </p:nvPicPr>
        <p:blipFill>
          <a:blip r:embed="rId3">
            <a:alphaModFix/>
          </a:blip>
          <a:stretch>
            <a:fillRect/>
          </a:stretch>
        </p:blipFill>
        <p:spPr>
          <a:xfrm>
            <a:off x="740525" y="1351750"/>
            <a:ext cx="5999475" cy="3429775"/>
          </a:xfrm>
          <a:prstGeom prst="rect">
            <a:avLst/>
          </a:prstGeom>
          <a:noFill/>
          <a:ln>
            <a:noFill/>
          </a:ln>
        </p:spPr>
      </p:pic>
      <p:sp>
        <p:nvSpPr>
          <p:cNvPr id="111" name="Google Shape;111;ge2587b8f9f_1_36"/>
          <p:cNvSpPr txBox="1"/>
          <p:nvPr/>
        </p:nvSpPr>
        <p:spPr>
          <a:xfrm>
            <a:off x="7014825" y="1447700"/>
            <a:ext cx="1440900" cy="3419700"/>
          </a:xfrm>
          <a:prstGeom prst="rect">
            <a:avLst/>
          </a:prstGeom>
          <a:noFill/>
          <a:ln>
            <a:noFill/>
          </a:ln>
        </p:spPr>
        <p:txBody>
          <a:bodyPr anchorCtr="0" anchor="t" bIns="91425" lIns="91425" spcFirstLastPara="1" rIns="91425" wrap="square" tIns="91425">
            <a:spAutoFit/>
          </a:bodyPr>
          <a:lstStyle/>
          <a:p>
            <a:pPr indent="0" lvl="0" marL="0" marR="38100" rtl="0" algn="l">
              <a:lnSpc>
                <a:spcPct val="160000"/>
              </a:lnSpc>
              <a:spcBef>
                <a:spcPts val="600"/>
              </a:spcBef>
              <a:spcAft>
                <a:spcPts val="0"/>
              </a:spcAft>
              <a:buClr>
                <a:schemeClr val="dk1"/>
              </a:buClr>
              <a:buSzPts val="1100"/>
              <a:buFont typeface="Arial"/>
              <a:buNone/>
            </a:pPr>
            <a:r>
              <a:rPr b="1" lang="en-US" sz="1200">
                <a:solidFill>
                  <a:srgbClr val="212121"/>
                </a:solidFill>
                <a:latin typeface="Georgia"/>
                <a:ea typeface="Georgia"/>
                <a:cs typeface="Georgia"/>
                <a:sym typeface="Georgia"/>
              </a:rPr>
              <a:t>The age distribution of men and women does not differ greatly.</a:t>
            </a:r>
            <a:r>
              <a:rPr lang="en-US" sz="1200">
                <a:solidFill>
                  <a:srgbClr val="212121"/>
                </a:solidFill>
                <a:latin typeface="Georgia"/>
                <a:ea typeface="Georgia"/>
                <a:cs typeface="Georgia"/>
                <a:sym typeface="Georgia"/>
              </a:rPr>
              <a:t> The The median is almost identical and would be around 28 years.</a:t>
            </a:r>
            <a:endParaRPr sz="1200">
              <a:solidFill>
                <a:srgbClr val="212121"/>
              </a:solidFill>
              <a:latin typeface="Georgia"/>
              <a:ea typeface="Georgia"/>
              <a:cs typeface="Georgia"/>
              <a:sym typeface="Georgia"/>
            </a:endParaRPr>
          </a:p>
          <a:p>
            <a:pPr indent="0" lvl="0" marL="0" rtl="0" algn="l">
              <a:spcBef>
                <a:spcPts val="500"/>
              </a:spcBef>
              <a:spcAft>
                <a:spcPts val="0"/>
              </a:spcAft>
              <a:buNone/>
            </a:pPr>
            <a:r>
              <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2587b8f9f_1_47"/>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17" name="Google Shape;117;ge2587b8f9f_1_47"/>
          <p:cNvSpPr txBox="1"/>
          <p:nvPr>
            <p:ph idx="1" type="subTitle"/>
          </p:nvPr>
        </p:nvSpPr>
        <p:spPr>
          <a:xfrm>
            <a:off x="821750" y="976525"/>
            <a:ext cx="64587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Char char="❖"/>
            </a:pPr>
            <a:r>
              <a:rPr b="1" lang="en-US" sz="1700"/>
              <a:t>Technologic tools by applicants</a:t>
            </a:r>
            <a:endParaRPr b="1" sz="1700"/>
          </a:p>
        </p:txBody>
      </p:sp>
      <p:sp>
        <p:nvSpPr>
          <p:cNvPr id="118" name="Google Shape;118;ge2587b8f9f_1_47"/>
          <p:cNvSpPr txBox="1"/>
          <p:nvPr/>
        </p:nvSpPr>
        <p:spPr>
          <a:xfrm>
            <a:off x="987775" y="1625250"/>
            <a:ext cx="5648400" cy="302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19" name="Google Shape;119;ge2587b8f9f_1_47"/>
          <p:cNvSpPr txBox="1"/>
          <p:nvPr/>
        </p:nvSpPr>
        <p:spPr>
          <a:xfrm>
            <a:off x="6636175" y="1660838"/>
            <a:ext cx="1651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212121"/>
                </a:solidFill>
                <a:highlight>
                  <a:srgbClr val="FFFFFF"/>
                </a:highlight>
                <a:latin typeface="Georgia"/>
                <a:ea typeface="Georgia"/>
                <a:cs typeface="Georgia"/>
                <a:sym typeface="Georgia"/>
              </a:rPr>
              <a:t>Excel</a:t>
            </a:r>
            <a:r>
              <a:rPr lang="en-US" sz="1600">
                <a:solidFill>
                  <a:srgbClr val="212121"/>
                </a:solidFill>
                <a:highlight>
                  <a:srgbClr val="FFFFFF"/>
                </a:highlight>
                <a:latin typeface="Georgia"/>
                <a:ea typeface="Georgia"/>
                <a:cs typeface="Georgia"/>
                <a:sym typeface="Georgia"/>
              </a:rPr>
              <a:t> is the most used tool among the applicants.</a:t>
            </a:r>
            <a:endParaRPr sz="1800">
              <a:latin typeface="Georgia"/>
              <a:ea typeface="Georgia"/>
              <a:cs typeface="Georgia"/>
              <a:sym typeface="Georgia"/>
            </a:endParaRPr>
          </a:p>
        </p:txBody>
      </p:sp>
      <p:pic>
        <p:nvPicPr>
          <p:cNvPr id="120" name="Google Shape;120;ge2587b8f9f_1_47"/>
          <p:cNvPicPr preferRelativeResize="0"/>
          <p:nvPr/>
        </p:nvPicPr>
        <p:blipFill>
          <a:blip r:embed="rId3">
            <a:alphaModFix/>
          </a:blip>
          <a:stretch>
            <a:fillRect/>
          </a:stretch>
        </p:blipFill>
        <p:spPr>
          <a:xfrm>
            <a:off x="873013" y="1311763"/>
            <a:ext cx="5514975" cy="320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2587b8f9f_1_56"/>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Univariate Analysis</a:t>
            </a:r>
            <a:endParaRPr/>
          </a:p>
        </p:txBody>
      </p:sp>
      <p:sp>
        <p:nvSpPr>
          <p:cNvPr id="126" name="Google Shape;126;ge2587b8f9f_1_56"/>
          <p:cNvSpPr txBox="1"/>
          <p:nvPr>
            <p:ph idx="1" type="subTitle"/>
          </p:nvPr>
        </p:nvSpPr>
        <p:spPr>
          <a:xfrm>
            <a:off x="887775" y="1029110"/>
            <a:ext cx="6400800" cy="261600"/>
          </a:xfrm>
          <a:prstGeom prst="rect">
            <a:avLst/>
          </a:prstGeom>
        </p:spPr>
        <p:txBody>
          <a:bodyPr anchorCtr="0" anchor="t" bIns="0" lIns="0" spcFirstLastPara="1" rIns="0" wrap="square" tIns="0">
            <a:spAutoFit/>
          </a:bodyPr>
          <a:lstStyle/>
          <a:p>
            <a:pPr indent="-323850" lvl="0" marL="457200" rtl="0" algn="l">
              <a:spcBef>
                <a:spcPts val="0"/>
              </a:spcBef>
              <a:spcAft>
                <a:spcPts val="0"/>
              </a:spcAft>
              <a:buSzPts val="1500"/>
              <a:buFont typeface="Georgia"/>
              <a:buChar char="❖"/>
            </a:pPr>
            <a:r>
              <a:rPr b="1" lang="en-US" sz="1700">
                <a:latin typeface="Georgia"/>
                <a:ea typeface="Georgia"/>
                <a:cs typeface="Georgia"/>
                <a:sym typeface="Georgia"/>
              </a:rPr>
              <a:t>Domains of work by applicants</a:t>
            </a:r>
            <a:endParaRPr b="1" sz="1700">
              <a:latin typeface="Georgia"/>
              <a:ea typeface="Georgia"/>
              <a:cs typeface="Georgia"/>
              <a:sym typeface="Georgia"/>
            </a:endParaRPr>
          </a:p>
        </p:txBody>
      </p:sp>
      <p:sp>
        <p:nvSpPr>
          <p:cNvPr id="127" name="Google Shape;127;ge2587b8f9f_1_56"/>
          <p:cNvSpPr txBox="1"/>
          <p:nvPr/>
        </p:nvSpPr>
        <p:spPr>
          <a:xfrm>
            <a:off x="1092975" y="1530575"/>
            <a:ext cx="4628100" cy="288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28" name="Google Shape;128;ge2587b8f9f_1_56"/>
          <p:cNvSpPr txBox="1"/>
          <p:nvPr/>
        </p:nvSpPr>
        <p:spPr>
          <a:xfrm>
            <a:off x="7404000" y="1814575"/>
            <a:ext cx="1104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212121"/>
                </a:solidFill>
                <a:highlight>
                  <a:srgbClr val="FFFFFF"/>
                </a:highlight>
                <a:latin typeface="Georgia"/>
                <a:ea typeface="Georgia"/>
                <a:cs typeface="Georgia"/>
                <a:sym typeface="Georgia"/>
              </a:rPr>
              <a:t>Technology(software/internet) and finance</a:t>
            </a:r>
            <a:r>
              <a:rPr lang="en-US" sz="1300">
                <a:solidFill>
                  <a:srgbClr val="212121"/>
                </a:solidFill>
                <a:highlight>
                  <a:srgbClr val="FFFFFF"/>
                </a:highlight>
                <a:latin typeface="Georgia"/>
                <a:ea typeface="Georgia"/>
                <a:cs typeface="Georgia"/>
                <a:sym typeface="Georgia"/>
              </a:rPr>
              <a:t> seem to be the domains of work most found among the applicants.</a:t>
            </a:r>
            <a:endParaRPr sz="1500">
              <a:latin typeface="Georgia"/>
              <a:ea typeface="Georgia"/>
              <a:cs typeface="Georgia"/>
              <a:sym typeface="Georgia"/>
            </a:endParaRPr>
          </a:p>
        </p:txBody>
      </p:sp>
      <p:pic>
        <p:nvPicPr>
          <p:cNvPr id="129" name="Google Shape;129;ge2587b8f9f_1_56"/>
          <p:cNvPicPr preferRelativeResize="0"/>
          <p:nvPr/>
        </p:nvPicPr>
        <p:blipFill>
          <a:blip r:embed="rId3">
            <a:alphaModFix/>
          </a:blip>
          <a:stretch>
            <a:fillRect/>
          </a:stretch>
        </p:blipFill>
        <p:spPr>
          <a:xfrm>
            <a:off x="887775" y="1402550"/>
            <a:ext cx="6229350" cy="320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2021-06-27T06:05:59Z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