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9144000" cy="5143500"/>
  <p:embeddedFontLst>
    <p:embeddedFont>
      <p:font typeface="Roboto"/>
      <p:regular r:id="rId25"/>
      <p:bold r:id="rId26"/>
      <p:italic r:id="rId27"/>
      <p:boldItalic r:id="rId28"/>
    </p:embeddedFont>
    <p:embeddedFont>
      <p:font typeface="Tahom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1" roundtripDataSignature="AMtx7mhfNcgL4bFDLIIKLRqPnApmpx1p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C53FF9-FFC0-4E51-BEF1-20576BDE5994}">
  <a:tblStyle styleId="{81C53FF9-FFC0-4E51-BEF1-20576BDE59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Tahoma-regular.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Tahom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2587b8f9f_1_6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2587b8f9f_1_6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2587b8f9f_1_8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2587b8f9f_1_8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2587b8f9f_1_12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2587b8f9f_1_12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2587b8f9f_1_9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2587b8f9f_1_9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2587b8f9f_1_15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e2587b8f9f_1_15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2587b8f9f_0_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68" name="Google Shape;68;ge2587b8f9f_0_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2587b8f9f_1_2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86" name="Google Shape;86;ge2587b8f9f_1_2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2587b8f9f_1_2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96" name="Google Shape;96;ge2587b8f9f_1_2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2587b8f9f_1_3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2587b8f9f_1_3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2587b8f9f_1_4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2587b8f9f_1_4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2587b8f9f_1_5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2587b8f9f_1_5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sp>
        <p:nvSpPr>
          <p:cNvPr id="16" name="Google Shape;16;p9"/>
          <p:cNvSpPr txBox="1"/>
          <p:nvPr>
            <p:ph type="ctr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10"/>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600">
                <a:solidFill>
                  <a:srgbClr val="595959"/>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1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11"/>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1"/>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12"/>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8"/>
          <p:cNvPicPr preferRelativeResize="0"/>
          <p:nvPr/>
        </p:nvPicPr>
        <p:blipFill rotWithShape="1">
          <a:blip r:embed="rId1">
            <a:alphaModFix/>
          </a:blip>
          <a:srcRect b="0" l="0" r="0" t="0"/>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rect b="b" l="l" r="r" t="t"/>
            <a:pathLst>
              <a:path extrusionOk="0" h="5143500" w="500380">
                <a:moveTo>
                  <a:pt x="499799" y="5143499"/>
                </a:moveTo>
                <a:lnTo>
                  <a:pt x="0" y="5143499"/>
                </a:lnTo>
                <a:lnTo>
                  <a:pt x="0" y="0"/>
                </a:lnTo>
                <a:lnTo>
                  <a:pt x="499799" y="0"/>
                </a:lnTo>
                <a:lnTo>
                  <a:pt x="499799" y="51434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8"/>
          <p:cNvSpPr/>
          <p:nvPr/>
        </p:nvSpPr>
        <p:spPr>
          <a:xfrm>
            <a:off x="8636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8"/>
          <p:cNvSpPr/>
          <p:nvPr/>
        </p:nvSpPr>
        <p:spPr>
          <a:xfrm>
            <a:off x="11588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EB55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8"/>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600" u="none" cap="none" strike="noStrik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rgbClr val="595959"/>
                </a:solidFill>
                <a:latin typeface="Tahoma"/>
                <a:ea typeface="Tahoma"/>
                <a:cs typeface="Tahoma"/>
                <a:sym typeface="Tahom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grpSp>
        <p:nvGrpSpPr>
          <p:cNvPr id="47" name="Google Shape;47;p1"/>
          <p:cNvGrpSpPr/>
          <p:nvPr/>
        </p:nvGrpSpPr>
        <p:grpSpPr>
          <a:xfrm>
            <a:off x="1649" y="0"/>
            <a:ext cx="5017135" cy="5143500"/>
            <a:chOff x="1649" y="0"/>
            <a:chExt cx="5017135" cy="5143500"/>
          </a:xfrm>
        </p:grpSpPr>
        <p:sp>
          <p:nvSpPr>
            <p:cNvPr id="48" name="Google Shape;48;p1"/>
            <p:cNvSpPr/>
            <p:nvPr/>
          </p:nvSpPr>
          <p:spPr>
            <a:xfrm>
              <a:off x="1649" y="0"/>
              <a:ext cx="4996180" cy="5143500"/>
            </a:xfrm>
            <a:custGeom>
              <a:rect b="b" l="l" r="r" t="t"/>
              <a:pathLst>
                <a:path extrusionOk="0" h="5143500" w="4996180">
                  <a:moveTo>
                    <a:pt x="0" y="5143499"/>
                  </a:moveTo>
                  <a:lnTo>
                    <a:pt x="4996174" y="5143499"/>
                  </a:lnTo>
                  <a:lnTo>
                    <a:pt x="4996174" y="0"/>
                  </a:lnTo>
                  <a:lnTo>
                    <a:pt x="0" y="0"/>
                  </a:lnTo>
                  <a:lnTo>
                    <a:pt x="0" y="51434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 name="Google Shape;49;p1"/>
            <p:cNvSpPr/>
            <p:nvPr/>
          </p:nvSpPr>
          <p:spPr>
            <a:xfrm>
              <a:off x="1649" y="0"/>
              <a:ext cx="5017135" cy="5143500"/>
            </a:xfrm>
            <a:custGeom>
              <a:rect b="b" l="l" r="r" t="t"/>
              <a:pathLst>
                <a:path extrusionOk="0" h="5143500" w="5017135">
                  <a:moveTo>
                    <a:pt x="0" y="0"/>
                  </a:moveTo>
                  <a:lnTo>
                    <a:pt x="5016599" y="0"/>
                  </a:lnTo>
                  <a:lnTo>
                    <a:pt x="50165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0" name="Google Shape;50;p1"/>
          <p:cNvGrpSpPr/>
          <p:nvPr/>
        </p:nvGrpSpPr>
        <p:grpSpPr>
          <a:xfrm>
            <a:off x="4997825" y="0"/>
            <a:ext cx="4146550" cy="5143500"/>
            <a:chOff x="4997825" y="0"/>
            <a:chExt cx="4146550" cy="5143500"/>
          </a:xfrm>
        </p:grpSpPr>
        <p:pic>
          <p:nvPicPr>
            <p:cNvPr id="51" name="Google Shape;51;p1"/>
            <p:cNvPicPr preferRelativeResize="0"/>
            <p:nvPr/>
          </p:nvPicPr>
          <p:blipFill rotWithShape="1">
            <a:blip r:embed="rId3">
              <a:alphaModFix/>
            </a:blip>
            <a:srcRect b="0" l="0" r="0" t="0"/>
            <a:stretch/>
          </p:blipFill>
          <p:spPr>
            <a:xfrm>
              <a:off x="5436674" y="2866624"/>
              <a:ext cx="3622496" cy="957179"/>
            </a:xfrm>
            <a:prstGeom prst="rect">
              <a:avLst/>
            </a:prstGeom>
            <a:noFill/>
            <a:ln>
              <a:noFill/>
            </a:ln>
          </p:spPr>
        </p:pic>
        <p:sp>
          <p:nvSpPr>
            <p:cNvPr id="52" name="Google Shape;52;p1"/>
            <p:cNvSpPr/>
            <p:nvPr/>
          </p:nvSpPr>
          <p:spPr>
            <a:xfrm>
              <a:off x="4997825" y="0"/>
              <a:ext cx="4146550" cy="5143500"/>
            </a:xfrm>
            <a:custGeom>
              <a:rect b="b" l="l" r="r" t="t"/>
              <a:pathLst>
                <a:path extrusionOk="0" h="5143500" w="4146550">
                  <a:moveTo>
                    <a:pt x="4146299" y="5143499"/>
                  </a:moveTo>
                  <a:lnTo>
                    <a:pt x="0" y="5143499"/>
                  </a:lnTo>
                  <a:lnTo>
                    <a:pt x="0" y="0"/>
                  </a:lnTo>
                  <a:lnTo>
                    <a:pt x="4146299" y="0"/>
                  </a:lnTo>
                  <a:lnTo>
                    <a:pt x="4146299" y="51434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 name="Google Shape;53;p1"/>
            <p:cNvSpPr/>
            <p:nvPr/>
          </p:nvSpPr>
          <p:spPr>
            <a:xfrm>
              <a:off x="4997825" y="0"/>
              <a:ext cx="4146550" cy="5143500"/>
            </a:xfrm>
            <a:custGeom>
              <a:rect b="b" l="l" r="r" t="t"/>
              <a:pathLst>
                <a:path extrusionOk="0" h="5143500" w="4146550">
                  <a:moveTo>
                    <a:pt x="0" y="0"/>
                  </a:moveTo>
                  <a:lnTo>
                    <a:pt x="4146299" y="0"/>
                  </a:lnTo>
                  <a:lnTo>
                    <a:pt x="41462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4" name="Google Shape;54;p1"/>
            <p:cNvPicPr preferRelativeResize="0"/>
            <p:nvPr/>
          </p:nvPicPr>
          <p:blipFill rotWithShape="1">
            <a:blip r:embed="rId4">
              <a:alphaModFix/>
            </a:blip>
            <a:srcRect b="0" l="0" r="0" t="0"/>
            <a:stretch/>
          </p:blipFill>
          <p:spPr>
            <a:xfrm>
              <a:off x="5053338" y="1277741"/>
              <a:ext cx="4035272" cy="1866119"/>
            </a:xfrm>
            <a:prstGeom prst="rect">
              <a:avLst/>
            </a:prstGeom>
            <a:noFill/>
            <a:ln>
              <a:noFill/>
            </a:ln>
          </p:spPr>
        </p:pic>
      </p:grpSp>
      <p:sp>
        <p:nvSpPr>
          <p:cNvPr id="55" name="Google Shape;55;p1"/>
          <p:cNvSpPr txBox="1"/>
          <p:nvPr/>
        </p:nvSpPr>
        <p:spPr>
          <a:xfrm>
            <a:off x="802475" y="1377186"/>
            <a:ext cx="3053100" cy="2237100"/>
          </a:xfrm>
          <a:prstGeom prst="rect">
            <a:avLst/>
          </a:prstGeom>
          <a:noFill/>
          <a:ln>
            <a:noFill/>
          </a:ln>
        </p:spPr>
        <p:txBody>
          <a:bodyPr anchorCtr="0" anchor="t" bIns="0" lIns="0" spcFirstLastPara="1" rIns="0" wrap="square" tIns="8875">
            <a:spAutoFit/>
          </a:bodyPr>
          <a:lstStyle/>
          <a:p>
            <a:pPr indent="0" lvl="0" marL="12700" marR="5080" rtl="0" algn="l">
              <a:lnSpc>
                <a:spcPct val="100699"/>
              </a:lnSpc>
              <a:spcBef>
                <a:spcPts val="0"/>
              </a:spcBef>
              <a:spcAft>
                <a:spcPts val="0"/>
              </a:spcAft>
              <a:buNone/>
            </a:pPr>
            <a:r>
              <a:rPr b="1" lang="en-US" sz="3600">
                <a:solidFill>
                  <a:srgbClr val="1A1A1A"/>
                </a:solidFill>
                <a:latin typeface="Trebuchet MS"/>
                <a:ea typeface="Trebuchet MS"/>
                <a:cs typeface="Trebuchet MS"/>
                <a:sym typeface="Trebuchet MS"/>
              </a:rPr>
              <a:t>Ayiti Analytics Data Processing Bootcamp</a:t>
            </a:r>
            <a:endParaRPr sz="3600">
              <a:latin typeface="Trebuchet MS"/>
              <a:ea typeface="Trebuchet MS"/>
              <a:cs typeface="Trebuchet MS"/>
              <a:sym typeface="Trebuchet MS"/>
            </a:endParaRPr>
          </a:p>
        </p:txBody>
      </p:sp>
      <p:sp>
        <p:nvSpPr>
          <p:cNvPr id="56" name="Google Shape;56;p1"/>
          <p:cNvSpPr txBox="1"/>
          <p:nvPr/>
        </p:nvSpPr>
        <p:spPr>
          <a:xfrm>
            <a:off x="802475" y="3658296"/>
            <a:ext cx="3222600" cy="505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595959"/>
                </a:solidFill>
                <a:latin typeface="Tahoma"/>
                <a:ea typeface="Tahoma"/>
                <a:cs typeface="Tahoma"/>
                <a:sym typeface="Tahoma"/>
              </a:rPr>
              <a:t>Due Friday, June 23th at 1:00pm</a:t>
            </a:r>
            <a:endParaRPr sz="1600">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e2587b8f9f_1_65"/>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Univariate Analysis</a:t>
            </a:r>
            <a:endParaRPr/>
          </a:p>
        </p:txBody>
      </p:sp>
      <p:sp>
        <p:nvSpPr>
          <p:cNvPr id="135" name="Google Shape;135;ge2587b8f9f_1_65"/>
          <p:cNvSpPr txBox="1"/>
          <p:nvPr>
            <p:ph idx="1" type="subTitle"/>
          </p:nvPr>
        </p:nvSpPr>
        <p:spPr>
          <a:xfrm>
            <a:off x="866725" y="997585"/>
            <a:ext cx="6400800" cy="261600"/>
          </a:xfrm>
          <a:prstGeom prst="rect">
            <a:avLst/>
          </a:prstGeom>
        </p:spPr>
        <p:txBody>
          <a:bodyPr anchorCtr="0" anchor="t" bIns="0" lIns="0" spcFirstLastPara="1" rIns="0" wrap="square" tIns="0">
            <a:spAutoFit/>
          </a:bodyPr>
          <a:lstStyle/>
          <a:p>
            <a:pPr indent="-323850" lvl="0" marL="457200" rtl="0" algn="l">
              <a:spcBef>
                <a:spcPts val="0"/>
              </a:spcBef>
              <a:spcAft>
                <a:spcPts val="0"/>
              </a:spcAft>
              <a:buSzPts val="1500"/>
              <a:buFont typeface="Georgia"/>
              <a:buChar char="❖"/>
            </a:pPr>
            <a:r>
              <a:rPr lang="en-US" sz="1700">
                <a:latin typeface="Georgia"/>
                <a:ea typeface="Georgia"/>
                <a:cs typeface="Georgia"/>
                <a:sym typeface="Georgia"/>
              </a:rPr>
              <a:t>Domains of study by applicants</a:t>
            </a:r>
            <a:endParaRPr sz="1700">
              <a:latin typeface="Georgia"/>
              <a:ea typeface="Georgia"/>
              <a:cs typeface="Georgia"/>
              <a:sym typeface="Georgia"/>
            </a:endParaRPr>
          </a:p>
        </p:txBody>
      </p:sp>
      <p:sp>
        <p:nvSpPr>
          <p:cNvPr id="136" name="Google Shape;136;ge2587b8f9f_1_65"/>
          <p:cNvSpPr txBox="1"/>
          <p:nvPr/>
        </p:nvSpPr>
        <p:spPr>
          <a:xfrm>
            <a:off x="1061400" y="1646275"/>
            <a:ext cx="4554600" cy="281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137" name="Google Shape;137;ge2587b8f9f_1_65"/>
          <p:cNvPicPr preferRelativeResize="0"/>
          <p:nvPr/>
        </p:nvPicPr>
        <p:blipFill>
          <a:blip r:embed="rId3">
            <a:alphaModFix/>
          </a:blip>
          <a:stretch>
            <a:fillRect/>
          </a:stretch>
        </p:blipFill>
        <p:spPr>
          <a:xfrm>
            <a:off x="821750" y="1425400"/>
            <a:ext cx="5772349" cy="3313275"/>
          </a:xfrm>
          <a:prstGeom prst="rect">
            <a:avLst/>
          </a:prstGeom>
          <a:noFill/>
          <a:ln>
            <a:noFill/>
          </a:ln>
        </p:spPr>
      </p:pic>
      <p:sp>
        <p:nvSpPr>
          <p:cNvPr id="138" name="Google Shape;138;ge2587b8f9f_1_65"/>
          <p:cNvSpPr txBox="1"/>
          <p:nvPr/>
        </p:nvSpPr>
        <p:spPr>
          <a:xfrm>
            <a:off x="7025350" y="1740950"/>
            <a:ext cx="1567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212121"/>
                </a:solidFill>
                <a:highlight>
                  <a:srgbClr val="FFFFFF"/>
                </a:highlight>
                <a:latin typeface="Georgia"/>
                <a:ea typeface="Georgia"/>
                <a:cs typeface="Georgia"/>
                <a:sym typeface="Georgia"/>
              </a:rPr>
              <a:t>Computer science</a:t>
            </a:r>
            <a:r>
              <a:rPr lang="en-US">
                <a:solidFill>
                  <a:srgbClr val="212121"/>
                </a:solidFill>
                <a:highlight>
                  <a:srgbClr val="FFFFFF"/>
                </a:highlight>
                <a:latin typeface="Georgia"/>
                <a:ea typeface="Georgia"/>
                <a:cs typeface="Georgia"/>
                <a:sym typeface="Georgia"/>
              </a:rPr>
              <a:t> are the domain of study better represented. We know how much diversity is important for AA.</a:t>
            </a:r>
            <a:endParaRPr sz="16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e2587b8f9f_1_84"/>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Bivariate Analysis</a:t>
            </a:r>
            <a:endParaRPr/>
          </a:p>
        </p:txBody>
      </p:sp>
      <p:sp>
        <p:nvSpPr>
          <p:cNvPr id="144" name="Google Shape;144;ge2587b8f9f_1_84"/>
          <p:cNvSpPr txBox="1"/>
          <p:nvPr>
            <p:ph idx="1" type="subTitle"/>
          </p:nvPr>
        </p:nvSpPr>
        <p:spPr>
          <a:xfrm>
            <a:off x="821750" y="955485"/>
            <a:ext cx="6400800" cy="246300"/>
          </a:xfrm>
          <a:prstGeom prst="rect">
            <a:avLst/>
          </a:prstGeom>
        </p:spPr>
        <p:txBody>
          <a:bodyPr anchorCtr="0" anchor="t" bIns="0" lIns="0" spcFirstLastPara="1" rIns="0" wrap="square" tIns="0">
            <a:spAutoFit/>
          </a:bodyPr>
          <a:lstStyle/>
          <a:p>
            <a:pPr indent="-317500" lvl="0" marL="457200" rtl="0" algn="l">
              <a:spcBef>
                <a:spcPts val="0"/>
              </a:spcBef>
              <a:spcAft>
                <a:spcPts val="0"/>
              </a:spcAft>
              <a:buSzPts val="1400"/>
              <a:buChar char="❖"/>
            </a:pPr>
            <a:r>
              <a:rPr lang="en-US"/>
              <a:t>Sex distribution among communes</a:t>
            </a:r>
            <a:endParaRPr/>
          </a:p>
        </p:txBody>
      </p:sp>
      <p:sp>
        <p:nvSpPr>
          <p:cNvPr id="145" name="Google Shape;145;ge2587b8f9f_1_84"/>
          <p:cNvSpPr txBox="1"/>
          <p:nvPr/>
        </p:nvSpPr>
        <p:spPr>
          <a:xfrm>
            <a:off x="893125" y="1635750"/>
            <a:ext cx="5038200" cy="306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46" name="Google Shape;146;ge2587b8f9f_1_84"/>
          <p:cNvSpPr txBox="1"/>
          <p:nvPr/>
        </p:nvSpPr>
        <p:spPr>
          <a:xfrm>
            <a:off x="6878075" y="1362275"/>
            <a:ext cx="190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147" name="Google Shape;147;ge2587b8f9f_1_84"/>
          <p:cNvPicPr preferRelativeResize="0"/>
          <p:nvPr/>
        </p:nvPicPr>
        <p:blipFill>
          <a:blip r:embed="rId3">
            <a:alphaModFix/>
          </a:blip>
          <a:stretch>
            <a:fillRect/>
          </a:stretch>
        </p:blipFill>
        <p:spPr>
          <a:xfrm>
            <a:off x="819670" y="1330125"/>
            <a:ext cx="7783430" cy="306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e2587b8f9f_1_121"/>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Bivariate Analysis</a:t>
            </a:r>
            <a:endParaRPr/>
          </a:p>
        </p:txBody>
      </p:sp>
      <p:sp>
        <p:nvSpPr>
          <p:cNvPr id="153" name="Google Shape;153;ge2587b8f9f_1_121"/>
          <p:cNvSpPr txBox="1"/>
          <p:nvPr>
            <p:ph idx="1" type="subTitle"/>
          </p:nvPr>
        </p:nvSpPr>
        <p:spPr>
          <a:xfrm>
            <a:off x="821750" y="955485"/>
            <a:ext cx="6400800" cy="246300"/>
          </a:xfrm>
          <a:prstGeom prst="rect">
            <a:avLst/>
          </a:prstGeom>
        </p:spPr>
        <p:txBody>
          <a:bodyPr anchorCtr="0" anchor="t" bIns="0" lIns="0" spcFirstLastPara="1" rIns="0" wrap="square" tIns="0">
            <a:spAutoFit/>
          </a:bodyPr>
          <a:lstStyle/>
          <a:p>
            <a:pPr indent="-317500" lvl="0" marL="457200" rtl="0" algn="l">
              <a:spcBef>
                <a:spcPts val="0"/>
              </a:spcBef>
              <a:spcAft>
                <a:spcPts val="0"/>
              </a:spcAft>
              <a:buSzPts val="1400"/>
              <a:buChar char="❖"/>
            </a:pPr>
            <a:r>
              <a:rPr lang="en-US"/>
              <a:t>Registrations evolution by week</a:t>
            </a:r>
            <a:endParaRPr/>
          </a:p>
        </p:txBody>
      </p:sp>
      <p:sp>
        <p:nvSpPr>
          <p:cNvPr id="154" name="Google Shape;154;ge2587b8f9f_1_121"/>
          <p:cNvSpPr txBox="1"/>
          <p:nvPr/>
        </p:nvSpPr>
        <p:spPr>
          <a:xfrm>
            <a:off x="893125" y="1635750"/>
            <a:ext cx="50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55" name="Google Shape;155;ge2587b8f9f_1_121"/>
          <p:cNvSpPr txBox="1"/>
          <p:nvPr/>
        </p:nvSpPr>
        <p:spPr>
          <a:xfrm>
            <a:off x="6878075" y="1362275"/>
            <a:ext cx="190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56" name="Google Shape;156;ge2587b8f9f_1_121"/>
          <p:cNvSpPr txBox="1"/>
          <p:nvPr/>
        </p:nvSpPr>
        <p:spPr>
          <a:xfrm>
            <a:off x="893125" y="1299175"/>
            <a:ext cx="55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57" name="Google Shape;157;ge2587b8f9f_1_121"/>
          <p:cNvSpPr txBox="1"/>
          <p:nvPr/>
        </p:nvSpPr>
        <p:spPr>
          <a:xfrm>
            <a:off x="6972750" y="1383325"/>
            <a:ext cx="19041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212121"/>
                </a:solidFill>
                <a:highlight>
                  <a:srgbClr val="FFFFFF"/>
                </a:highlight>
                <a:latin typeface="Georgia"/>
                <a:ea typeface="Georgia"/>
                <a:cs typeface="Georgia"/>
                <a:sym typeface="Georgia"/>
              </a:rPr>
              <a:t>The best chanels to use to attract applicants are </a:t>
            </a:r>
            <a:r>
              <a:rPr b="1" lang="en-US" sz="1300">
                <a:solidFill>
                  <a:srgbClr val="212121"/>
                </a:solidFill>
                <a:highlight>
                  <a:srgbClr val="FFFFFF"/>
                </a:highlight>
                <a:latin typeface="Georgia"/>
                <a:ea typeface="Georgia"/>
                <a:cs typeface="Georgia"/>
                <a:sym typeface="Georgia"/>
              </a:rPr>
              <a:t>Friends and Whatsapp</a:t>
            </a:r>
            <a:r>
              <a:rPr lang="en-US" sz="1300">
                <a:solidFill>
                  <a:srgbClr val="212121"/>
                </a:solidFill>
                <a:highlight>
                  <a:srgbClr val="FFFFFF"/>
                </a:highlight>
                <a:latin typeface="Georgia"/>
                <a:ea typeface="Georgia"/>
                <a:cs typeface="Georgia"/>
                <a:sym typeface="Georgia"/>
              </a:rPr>
              <a:t>, we can say that way of the way to get more is to use networking. This does not mean that the best channel for all applicants is the same for each gender independently. We know how much AA want to </a:t>
            </a:r>
            <a:r>
              <a:rPr b="1" lang="en-US" sz="1300">
                <a:solidFill>
                  <a:srgbClr val="212121"/>
                </a:solidFill>
                <a:highlight>
                  <a:srgbClr val="FFFFFF"/>
                </a:highlight>
                <a:latin typeface="Georgia"/>
                <a:ea typeface="Georgia"/>
                <a:cs typeface="Georgia"/>
                <a:sym typeface="Georgia"/>
              </a:rPr>
              <a:t>reduce the inequality between men and women in Data Science Domain.</a:t>
            </a:r>
            <a:endParaRPr sz="1700">
              <a:latin typeface="Georgia"/>
              <a:ea typeface="Georgia"/>
              <a:cs typeface="Georgia"/>
              <a:sym typeface="Georgia"/>
            </a:endParaRPr>
          </a:p>
        </p:txBody>
      </p:sp>
      <p:pic>
        <p:nvPicPr>
          <p:cNvPr id="158" name="Google Shape;158;ge2587b8f9f_1_121"/>
          <p:cNvPicPr preferRelativeResize="0"/>
          <p:nvPr/>
        </p:nvPicPr>
        <p:blipFill>
          <a:blip r:embed="rId3">
            <a:alphaModFix/>
          </a:blip>
          <a:stretch>
            <a:fillRect/>
          </a:stretch>
        </p:blipFill>
        <p:spPr>
          <a:xfrm>
            <a:off x="640450" y="1362275"/>
            <a:ext cx="6195550" cy="3481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e2587b8f9f_1_98"/>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Bivariate Analysis</a:t>
            </a:r>
            <a:endParaRPr/>
          </a:p>
        </p:txBody>
      </p:sp>
      <p:sp>
        <p:nvSpPr>
          <p:cNvPr id="164" name="Google Shape;164;ge2587b8f9f_1_98"/>
          <p:cNvSpPr txBox="1"/>
          <p:nvPr>
            <p:ph idx="1" type="subTitle"/>
          </p:nvPr>
        </p:nvSpPr>
        <p:spPr>
          <a:xfrm>
            <a:off x="821750" y="955485"/>
            <a:ext cx="6400800" cy="246300"/>
          </a:xfrm>
          <a:prstGeom prst="rect">
            <a:avLst/>
          </a:prstGeom>
        </p:spPr>
        <p:txBody>
          <a:bodyPr anchorCtr="0" anchor="t" bIns="0" lIns="0" spcFirstLastPara="1" rIns="0" wrap="square" tIns="0">
            <a:spAutoFit/>
          </a:bodyPr>
          <a:lstStyle/>
          <a:p>
            <a:pPr indent="-317500" lvl="0" marL="457200" rtl="0" algn="l">
              <a:spcBef>
                <a:spcPts val="0"/>
              </a:spcBef>
              <a:spcAft>
                <a:spcPts val="0"/>
              </a:spcAft>
              <a:buSzPts val="1400"/>
              <a:buChar char="❖"/>
            </a:pPr>
            <a:r>
              <a:rPr lang="en-US"/>
              <a:t>Registrations evolution</a:t>
            </a:r>
            <a:r>
              <a:rPr lang="en-US"/>
              <a:t> by week</a:t>
            </a:r>
            <a:endParaRPr/>
          </a:p>
        </p:txBody>
      </p:sp>
      <p:sp>
        <p:nvSpPr>
          <p:cNvPr id="165" name="Google Shape;165;ge2587b8f9f_1_98"/>
          <p:cNvSpPr txBox="1"/>
          <p:nvPr/>
        </p:nvSpPr>
        <p:spPr>
          <a:xfrm>
            <a:off x="893125" y="1635750"/>
            <a:ext cx="50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66" name="Google Shape;166;ge2587b8f9f_1_98"/>
          <p:cNvSpPr txBox="1"/>
          <p:nvPr/>
        </p:nvSpPr>
        <p:spPr>
          <a:xfrm>
            <a:off x="6878075" y="1362275"/>
            <a:ext cx="190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67" name="Google Shape;167;ge2587b8f9f_1_98"/>
          <p:cNvSpPr txBox="1"/>
          <p:nvPr/>
        </p:nvSpPr>
        <p:spPr>
          <a:xfrm>
            <a:off x="1029850" y="1467475"/>
            <a:ext cx="5532600" cy="315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168" name="Google Shape;168;ge2587b8f9f_1_98"/>
          <p:cNvPicPr preferRelativeResize="0"/>
          <p:nvPr/>
        </p:nvPicPr>
        <p:blipFill>
          <a:blip r:embed="rId3">
            <a:alphaModFix/>
          </a:blip>
          <a:stretch>
            <a:fillRect/>
          </a:stretch>
        </p:blipFill>
        <p:spPr>
          <a:xfrm>
            <a:off x="966750" y="1201775"/>
            <a:ext cx="5816675" cy="3421100"/>
          </a:xfrm>
          <a:prstGeom prst="rect">
            <a:avLst/>
          </a:prstGeom>
          <a:noFill/>
          <a:ln>
            <a:noFill/>
          </a:ln>
        </p:spPr>
      </p:pic>
      <p:sp>
        <p:nvSpPr>
          <p:cNvPr id="169" name="Google Shape;169;ge2587b8f9f_1_98"/>
          <p:cNvSpPr txBox="1"/>
          <p:nvPr/>
        </p:nvSpPr>
        <p:spPr>
          <a:xfrm>
            <a:off x="6972750" y="1383325"/>
            <a:ext cx="1904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212121"/>
                </a:solidFill>
                <a:highlight>
                  <a:srgbClr val="FFFFFF"/>
                </a:highlight>
                <a:latin typeface="Georgia"/>
                <a:ea typeface="Georgia"/>
                <a:cs typeface="Georgia"/>
                <a:sym typeface="Georgia"/>
              </a:rPr>
              <a:t>We can see from this graph that </a:t>
            </a:r>
            <a:r>
              <a:rPr b="1" lang="en-US">
                <a:solidFill>
                  <a:srgbClr val="212121"/>
                </a:solidFill>
                <a:highlight>
                  <a:srgbClr val="FFFFFF"/>
                </a:highlight>
                <a:latin typeface="Georgia"/>
                <a:ea typeface="Georgia"/>
                <a:cs typeface="Georgia"/>
                <a:sym typeface="Georgia"/>
              </a:rPr>
              <a:t>increasing the number of days will not increase the number of registrations</a:t>
            </a:r>
            <a:r>
              <a:rPr lang="en-US">
                <a:solidFill>
                  <a:srgbClr val="212121"/>
                </a:solidFill>
                <a:highlight>
                  <a:srgbClr val="FFFFFF"/>
                </a:highlight>
                <a:latin typeface="Georgia"/>
                <a:ea typeface="Georgia"/>
                <a:cs typeface="Georgia"/>
                <a:sym typeface="Georgia"/>
              </a:rPr>
              <a:t>, the best strategy would be to use the </a:t>
            </a:r>
            <a:r>
              <a:rPr b="1" lang="en-US">
                <a:solidFill>
                  <a:srgbClr val="212121"/>
                </a:solidFill>
                <a:highlight>
                  <a:srgbClr val="FFFFFF"/>
                </a:highlight>
                <a:latin typeface="Georgia"/>
                <a:ea typeface="Georgia"/>
                <a:cs typeface="Georgia"/>
                <a:sym typeface="Georgia"/>
              </a:rPr>
              <a:t>most used channels to attract the most applicants</a:t>
            </a:r>
            <a:r>
              <a:rPr lang="en-US">
                <a:solidFill>
                  <a:srgbClr val="212121"/>
                </a:solidFill>
                <a:highlight>
                  <a:srgbClr val="FFFFFF"/>
                </a:highlight>
                <a:latin typeface="Georgia"/>
                <a:ea typeface="Georgia"/>
                <a:cs typeface="Georgia"/>
                <a:sym typeface="Georgia"/>
              </a:rPr>
              <a:t>.</a:t>
            </a:r>
            <a:endParaRPr sz="16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nvSpPr>
        <p:spPr>
          <a:xfrm>
            <a:off x="821750" y="303367"/>
            <a:ext cx="119761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600">
                <a:solidFill>
                  <a:srgbClr val="1A1A1A"/>
                </a:solidFill>
                <a:latin typeface="Trebuchet MS"/>
                <a:ea typeface="Trebuchet MS"/>
                <a:cs typeface="Trebuchet MS"/>
                <a:sym typeface="Trebuchet MS"/>
              </a:rPr>
              <a:t>Results</a:t>
            </a:r>
            <a:endParaRPr sz="2600">
              <a:latin typeface="Trebuchet MS"/>
              <a:ea typeface="Trebuchet MS"/>
              <a:cs typeface="Trebuchet MS"/>
              <a:sym typeface="Trebuchet MS"/>
            </a:endParaRPr>
          </a:p>
        </p:txBody>
      </p:sp>
      <p:sp>
        <p:nvSpPr>
          <p:cNvPr id="175" name="Google Shape;175;p4"/>
          <p:cNvSpPr txBox="1"/>
          <p:nvPr/>
        </p:nvSpPr>
        <p:spPr>
          <a:xfrm>
            <a:off x="813450" y="991062"/>
            <a:ext cx="7517100" cy="259200"/>
          </a:xfrm>
          <a:prstGeom prst="rect">
            <a:avLst/>
          </a:prstGeom>
          <a:noFill/>
          <a:ln>
            <a:noFill/>
          </a:ln>
        </p:spPr>
        <p:txBody>
          <a:bodyPr anchorCtr="0" anchor="t" bIns="0" lIns="0" spcFirstLastPara="1" rIns="0" wrap="square" tIns="12700">
            <a:spAutoFit/>
          </a:bodyPr>
          <a:lstStyle/>
          <a:p>
            <a:pPr indent="0" lvl="0" marL="12700" marR="5080" rtl="0" algn="l">
              <a:lnSpc>
                <a:spcPct val="113300"/>
              </a:lnSpc>
              <a:spcBef>
                <a:spcPts val="0"/>
              </a:spcBef>
              <a:spcAft>
                <a:spcPts val="0"/>
              </a:spcAft>
              <a:buNone/>
            </a:pPr>
            <a:r>
              <a:t/>
            </a:r>
            <a:endParaRPr sz="1600">
              <a:latin typeface="Tahoma"/>
              <a:ea typeface="Tahoma"/>
              <a:cs typeface="Tahoma"/>
              <a:sym typeface="Tahoma"/>
            </a:endParaRPr>
          </a:p>
        </p:txBody>
      </p:sp>
      <p:sp>
        <p:nvSpPr>
          <p:cNvPr id="176" name="Google Shape;176;p4"/>
          <p:cNvSpPr txBox="1"/>
          <p:nvPr/>
        </p:nvSpPr>
        <p:spPr>
          <a:xfrm>
            <a:off x="750325" y="991050"/>
            <a:ext cx="6834900" cy="696600"/>
          </a:xfrm>
          <a:prstGeom prst="rect">
            <a:avLst/>
          </a:prstGeom>
          <a:noFill/>
          <a:ln>
            <a:noFill/>
          </a:ln>
        </p:spPr>
        <p:txBody>
          <a:bodyPr anchorCtr="0" anchor="t" bIns="91425" lIns="91425" spcFirstLastPara="1" rIns="91425" wrap="square" tIns="91425">
            <a:spAutoFit/>
          </a:bodyPr>
          <a:lstStyle/>
          <a:p>
            <a:pPr indent="-336550" lvl="0" marL="457200" marR="5080" rtl="0" algn="l">
              <a:lnSpc>
                <a:spcPct val="113300"/>
              </a:lnSpc>
              <a:spcBef>
                <a:spcPts val="0"/>
              </a:spcBef>
              <a:spcAft>
                <a:spcPts val="0"/>
              </a:spcAft>
              <a:buClr>
                <a:schemeClr val="dk1"/>
              </a:buClr>
              <a:buSzPts val="1700"/>
              <a:buFont typeface="Tahoma"/>
              <a:buChar char="❖"/>
            </a:pPr>
            <a:r>
              <a:rPr b="1" lang="en-US" sz="1700">
                <a:solidFill>
                  <a:schemeClr val="dk1"/>
                </a:solidFill>
                <a:latin typeface="Tahoma"/>
                <a:ea typeface="Tahoma"/>
                <a:cs typeface="Tahoma"/>
                <a:sym typeface="Tahoma"/>
              </a:rPr>
              <a:t>Three municipalities with 30 students</a:t>
            </a:r>
            <a:endParaRPr b="1" sz="1700">
              <a:solidFill>
                <a:schemeClr val="dk1"/>
              </a:solidFill>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p:txBody>
      </p:sp>
      <p:sp>
        <p:nvSpPr>
          <p:cNvPr id="177" name="Google Shape;177;p4"/>
          <p:cNvSpPr txBox="1"/>
          <p:nvPr/>
        </p:nvSpPr>
        <p:spPr>
          <a:xfrm>
            <a:off x="1177100" y="1488500"/>
            <a:ext cx="5385300" cy="281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178" name="Google Shape;178;p4"/>
          <p:cNvPicPr preferRelativeResize="0"/>
          <p:nvPr/>
        </p:nvPicPr>
        <p:blipFill>
          <a:blip r:embed="rId3">
            <a:alphaModFix/>
          </a:blip>
          <a:stretch>
            <a:fillRect/>
          </a:stretch>
        </p:blipFill>
        <p:spPr>
          <a:xfrm>
            <a:off x="1177100" y="1393825"/>
            <a:ext cx="4933149" cy="3239675"/>
          </a:xfrm>
          <a:prstGeom prst="rect">
            <a:avLst/>
          </a:prstGeom>
          <a:noFill/>
          <a:ln>
            <a:noFill/>
          </a:ln>
        </p:spPr>
      </p:pic>
      <p:sp>
        <p:nvSpPr>
          <p:cNvPr id="179" name="Google Shape;179;p4"/>
          <p:cNvSpPr txBox="1"/>
          <p:nvPr/>
        </p:nvSpPr>
        <p:spPr>
          <a:xfrm>
            <a:off x="6310100" y="1467475"/>
            <a:ext cx="23352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50">
                <a:solidFill>
                  <a:srgbClr val="212121"/>
                </a:solidFill>
                <a:highlight>
                  <a:srgbClr val="FFFFFF"/>
                </a:highlight>
                <a:latin typeface="Georgia"/>
                <a:ea typeface="Georgia"/>
                <a:cs typeface="Georgia"/>
                <a:sym typeface="Georgia"/>
              </a:rPr>
              <a:t>We could consider them beacause we suppose that no bootcamp have been already done anywhere. </a:t>
            </a:r>
            <a:endParaRPr sz="1450">
              <a:solidFill>
                <a:srgbClr val="21212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450">
              <a:solidFill>
                <a:srgbClr val="212121"/>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450">
                <a:solidFill>
                  <a:srgbClr val="212121"/>
                </a:solidFill>
                <a:highlight>
                  <a:srgbClr val="FFFFFF"/>
                </a:highlight>
                <a:latin typeface="Georgia"/>
                <a:ea typeface="Georgia"/>
                <a:cs typeface="Georgia"/>
                <a:sym typeface="Georgia"/>
              </a:rPr>
              <a:t>The number of applicants per municipality remains the most important criterion since the municipality must have at least 30 people. However, we could take an applicant from a neighboring commune.</a:t>
            </a:r>
            <a:endParaRPr sz="1450">
              <a:solidFill>
                <a:srgbClr val="212121"/>
              </a:solidFill>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e2587b8f9f_1_154"/>
          <p:cNvSpPr txBox="1"/>
          <p:nvPr/>
        </p:nvSpPr>
        <p:spPr>
          <a:xfrm>
            <a:off x="821750" y="303367"/>
            <a:ext cx="11976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600">
                <a:solidFill>
                  <a:srgbClr val="1A1A1A"/>
                </a:solidFill>
                <a:latin typeface="Trebuchet MS"/>
                <a:ea typeface="Trebuchet MS"/>
                <a:cs typeface="Trebuchet MS"/>
                <a:sym typeface="Trebuchet MS"/>
              </a:rPr>
              <a:t>Results</a:t>
            </a:r>
            <a:endParaRPr sz="2600">
              <a:latin typeface="Trebuchet MS"/>
              <a:ea typeface="Trebuchet MS"/>
              <a:cs typeface="Trebuchet MS"/>
              <a:sym typeface="Trebuchet MS"/>
            </a:endParaRPr>
          </a:p>
        </p:txBody>
      </p:sp>
      <p:sp>
        <p:nvSpPr>
          <p:cNvPr id="185" name="Google Shape;185;ge2587b8f9f_1_154"/>
          <p:cNvSpPr txBox="1"/>
          <p:nvPr/>
        </p:nvSpPr>
        <p:spPr>
          <a:xfrm>
            <a:off x="813450" y="991062"/>
            <a:ext cx="7517100" cy="259200"/>
          </a:xfrm>
          <a:prstGeom prst="rect">
            <a:avLst/>
          </a:prstGeom>
          <a:noFill/>
          <a:ln>
            <a:noFill/>
          </a:ln>
        </p:spPr>
        <p:txBody>
          <a:bodyPr anchorCtr="0" anchor="t" bIns="0" lIns="0" spcFirstLastPara="1" rIns="0" wrap="square" tIns="12700">
            <a:spAutoFit/>
          </a:bodyPr>
          <a:lstStyle/>
          <a:p>
            <a:pPr indent="0" lvl="0" marL="12700" marR="5080" rtl="0" algn="l">
              <a:lnSpc>
                <a:spcPct val="113300"/>
              </a:lnSpc>
              <a:spcBef>
                <a:spcPts val="0"/>
              </a:spcBef>
              <a:spcAft>
                <a:spcPts val="0"/>
              </a:spcAft>
              <a:buNone/>
            </a:pPr>
            <a:r>
              <a:t/>
            </a:r>
            <a:endParaRPr sz="1600">
              <a:latin typeface="Tahoma"/>
              <a:ea typeface="Tahoma"/>
              <a:cs typeface="Tahoma"/>
              <a:sym typeface="Tahoma"/>
            </a:endParaRPr>
          </a:p>
        </p:txBody>
      </p:sp>
      <p:sp>
        <p:nvSpPr>
          <p:cNvPr id="186" name="Google Shape;186;ge2587b8f9f_1_154"/>
          <p:cNvSpPr txBox="1"/>
          <p:nvPr/>
        </p:nvSpPr>
        <p:spPr>
          <a:xfrm>
            <a:off x="750325" y="991050"/>
            <a:ext cx="6834900" cy="1010700"/>
          </a:xfrm>
          <a:prstGeom prst="rect">
            <a:avLst/>
          </a:prstGeom>
          <a:noFill/>
          <a:ln>
            <a:noFill/>
          </a:ln>
        </p:spPr>
        <p:txBody>
          <a:bodyPr anchorCtr="0" anchor="t" bIns="91425" lIns="91425" spcFirstLastPara="1" rIns="91425" wrap="square" tIns="91425">
            <a:spAutoFit/>
          </a:bodyPr>
          <a:lstStyle/>
          <a:p>
            <a:pPr indent="-355600" lvl="0" marL="457200" marR="5080" rtl="0" algn="l">
              <a:lnSpc>
                <a:spcPct val="113300"/>
              </a:lnSpc>
              <a:spcBef>
                <a:spcPts val="0"/>
              </a:spcBef>
              <a:spcAft>
                <a:spcPts val="0"/>
              </a:spcAft>
              <a:buClr>
                <a:schemeClr val="dk1"/>
              </a:buClr>
              <a:buSzPts val="2000"/>
              <a:buFont typeface="Georgia"/>
              <a:buChar char="❖"/>
            </a:pPr>
            <a:r>
              <a:rPr b="1" lang="en-US" sz="1500">
                <a:solidFill>
                  <a:srgbClr val="212121"/>
                </a:solidFill>
                <a:highlight>
                  <a:srgbClr val="FFFFFF"/>
                </a:highlight>
                <a:latin typeface="Georgia"/>
                <a:ea typeface="Georgia"/>
                <a:cs typeface="Georgia"/>
                <a:sym typeface="Georgia"/>
              </a:rPr>
              <a:t>The minimum number of applicants required to ensure that there are at least 8 women</a:t>
            </a:r>
            <a:endParaRPr b="1" sz="2000">
              <a:solidFill>
                <a:schemeClr val="dk1"/>
              </a:solidFill>
              <a:latin typeface="Georgia"/>
              <a:ea typeface="Georgia"/>
              <a:cs typeface="Georgia"/>
              <a:sym typeface="Georgia"/>
            </a:endParaRPr>
          </a:p>
          <a:p>
            <a:pPr indent="0" lvl="0" marL="0" rtl="0" algn="l">
              <a:spcBef>
                <a:spcPts val="0"/>
              </a:spcBef>
              <a:spcAft>
                <a:spcPts val="0"/>
              </a:spcAft>
              <a:buNone/>
            </a:pPr>
            <a:r>
              <a:t/>
            </a:r>
            <a:endParaRPr>
              <a:latin typeface="Tahoma"/>
              <a:ea typeface="Tahoma"/>
              <a:cs typeface="Tahoma"/>
              <a:sym typeface="Tahoma"/>
            </a:endParaRPr>
          </a:p>
        </p:txBody>
      </p:sp>
      <p:sp>
        <p:nvSpPr>
          <p:cNvPr id="187" name="Google Shape;187;ge2587b8f9f_1_154"/>
          <p:cNvSpPr txBox="1"/>
          <p:nvPr/>
        </p:nvSpPr>
        <p:spPr>
          <a:xfrm>
            <a:off x="1103475" y="1856625"/>
            <a:ext cx="538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88" name="Google Shape;188;ge2587b8f9f_1_154"/>
          <p:cNvSpPr txBox="1"/>
          <p:nvPr/>
        </p:nvSpPr>
        <p:spPr>
          <a:xfrm>
            <a:off x="1177100" y="1898725"/>
            <a:ext cx="4396800" cy="261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189" name="Google Shape;189;ge2587b8f9f_1_154"/>
          <p:cNvPicPr preferRelativeResize="0"/>
          <p:nvPr/>
        </p:nvPicPr>
        <p:blipFill>
          <a:blip r:embed="rId3">
            <a:alphaModFix/>
          </a:blip>
          <a:stretch>
            <a:fillRect/>
          </a:stretch>
        </p:blipFill>
        <p:spPr>
          <a:xfrm>
            <a:off x="999250" y="1898725"/>
            <a:ext cx="4859500" cy="2398200"/>
          </a:xfrm>
          <a:prstGeom prst="rect">
            <a:avLst/>
          </a:prstGeom>
          <a:noFill/>
          <a:ln>
            <a:noFill/>
          </a:ln>
        </p:spPr>
      </p:pic>
      <p:sp>
        <p:nvSpPr>
          <p:cNvPr id="190" name="Google Shape;190;ge2587b8f9f_1_154"/>
          <p:cNvSpPr txBox="1"/>
          <p:nvPr/>
        </p:nvSpPr>
        <p:spPr>
          <a:xfrm>
            <a:off x="6467875" y="1951300"/>
            <a:ext cx="2177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eorgia"/>
                <a:ea typeface="Georgia"/>
                <a:cs typeface="Georgia"/>
                <a:sym typeface="Georgia"/>
              </a:rPr>
              <a:t>Based on the frequency of women for each municipality, we calculate the number of people who must register at least for us to have</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5"/>
          <p:cNvSpPr txBox="1"/>
          <p:nvPr>
            <p:ph type="title"/>
          </p:nvPr>
        </p:nvSpPr>
        <p:spPr>
          <a:xfrm>
            <a:off x="821750" y="303367"/>
            <a:ext cx="501777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Discussion &amp; Proposed Solution</a:t>
            </a:r>
            <a:endParaRPr/>
          </a:p>
        </p:txBody>
      </p:sp>
      <p:sp>
        <p:nvSpPr>
          <p:cNvPr id="196" name="Google Shape;196;p5"/>
          <p:cNvSpPr txBox="1"/>
          <p:nvPr>
            <p:ph idx="1" type="body"/>
          </p:nvPr>
        </p:nvSpPr>
        <p:spPr>
          <a:xfrm>
            <a:off x="799629" y="1275037"/>
            <a:ext cx="7544740" cy="1892300"/>
          </a:xfrm>
          <a:prstGeom prst="rect">
            <a:avLst/>
          </a:prstGeom>
          <a:noFill/>
          <a:ln>
            <a:noFill/>
          </a:ln>
        </p:spPr>
        <p:txBody>
          <a:bodyPr anchorCtr="0" anchor="t" bIns="0" lIns="0" spcFirstLastPara="1" rIns="0" wrap="square" tIns="12700">
            <a:spAutoFit/>
          </a:bodyPr>
          <a:lstStyle/>
          <a:p>
            <a:pPr indent="0" lvl="0" marL="15240" marR="223520" rtl="0" algn="l">
              <a:lnSpc>
                <a:spcPct val="113300"/>
              </a:lnSpc>
              <a:spcBef>
                <a:spcPts val="0"/>
              </a:spcBef>
              <a:spcAft>
                <a:spcPts val="0"/>
              </a:spcAft>
              <a:buNone/>
            </a:pPr>
            <a:r>
              <a:rPr lang="en-US"/>
              <a:t>Communicate your proposed solution to your audience. Based on your results, how  might you propose solving the business problem?</a:t>
            </a:r>
            <a:endParaRPr/>
          </a:p>
          <a:p>
            <a:pPr indent="0" lvl="0" marL="2540" rtl="0" algn="l">
              <a:lnSpc>
                <a:spcPct val="100000"/>
              </a:lnSpc>
              <a:spcBef>
                <a:spcPts val="30"/>
              </a:spcBef>
              <a:spcAft>
                <a:spcPts val="0"/>
              </a:spcAft>
              <a:buNone/>
            </a:pPr>
            <a:r>
              <a:t/>
            </a:r>
            <a:endParaRPr sz="1550"/>
          </a:p>
          <a:p>
            <a:pPr indent="0" lvl="0" marL="43815" rtl="0" algn="l">
              <a:lnSpc>
                <a:spcPct val="100000"/>
              </a:lnSpc>
              <a:spcBef>
                <a:spcPts val="0"/>
              </a:spcBef>
              <a:spcAft>
                <a:spcPts val="0"/>
              </a:spcAft>
              <a:buNone/>
            </a:pPr>
            <a:r>
              <a:rPr lang="en-US">
                <a:latin typeface="MS PGothic"/>
                <a:ea typeface="MS PGothic"/>
                <a:cs typeface="MS PGothic"/>
                <a:sym typeface="MS PGothic"/>
              </a:rPr>
              <a:t>❏	</a:t>
            </a:r>
            <a:r>
              <a:rPr lang="en-US"/>
              <a:t>What is your proposed solution?</a:t>
            </a:r>
            <a:endParaRPr/>
          </a:p>
          <a:p>
            <a:pPr indent="0" lvl="0" marL="43815" rtl="0" algn="l">
              <a:lnSpc>
                <a:spcPct val="100000"/>
              </a:lnSpc>
              <a:spcBef>
                <a:spcPts val="254"/>
              </a:spcBef>
              <a:spcAft>
                <a:spcPts val="0"/>
              </a:spcAft>
              <a:buNone/>
            </a:pPr>
            <a:r>
              <a:rPr lang="en-US">
                <a:latin typeface="MS PGothic"/>
                <a:ea typeface="MS PGothic"/>
                <a:cs typeface="MS PGothic"/>
                <a:sym typeface="MS PGothic"/>
              </a:rPr>
              <a:t>❏	</a:t>
            </a:r>
            <a:r>
              <a:rPr lang="en-US"/>
              <a:t>What are strengths of the organization that you have leveraged in your solution?</a:t>
            </a:r>
            <a:endParaRPr/>
          </a:p>
          <a:p>
            <a:pPr indent="0" lvl="0" marL="43815" rtl="0" algn="l">
              <a:lnSpc>
                <a:spcPct val="100000"/>
              </a:lnSpc>
              <a:spcBef>
                <a:spcPts val="254"/>
              </a:spcBef>
              <a:spcAft>
                <a:spcPts val="0"/>
              </a:spcAft>
              <a:buNone/>
            </a:pPr>
            <a:r>
              <a:rPr lang="en-US">
                <a:latin typeface="MS PGothic"/>
                <a:ea typeface="MS PGothic"/>
                <a:cs typeface="MS PGothic"/>
                <a:sym typeface="MS PGothic"/>
              </a:rPr>
              <a:t>❏	</a:t>
            </a:r>
            <a:r>
              <a:rPr lang="en-US"/>
              <a:t>What are weaknesses of the organization that could undermine your solution?</a:t>
            </a:r>
            <a:endParaRPr/>
          </a:p>
          <a:p>
            <a:pPr indent="0" lvl="0" marL="43815" rtl="0" algn="l">
              <a:lnSpc>
                <a:spcPct val="100000"/>
              </a:lnSpc>
              <a:spcBef>
                <a:spcPts val="254"/>
              </a:spcBef>
              <a:spcAft>
                <a:spcPts val="0"/>
              </a:spcAft>
              <a:buNone/>
            </a:pPr>
            <a:r>
              <a:rPr lang="en-US">
                <a:latin typeface="MS PGothic"/>
                <a:ea typeface="MS PGothic"/>
                <a:cs typeface="MS PGothic"/>
                <a:sym typeface="MS PGothic"/>
              </a:rPr>
              <a:t>❏	</a:t>
            </a:r>
            <a:r>
              <a:rPr lang="en-US"/>
              <a:t>What are challenges that you might encounter? How can you mitigate them?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6"/>
          <p:cNvSpPr txBox="1"/>
          <p:nvPr/>
        </p:nvSpPr>
        <p:spPr>
          <a:xfrm>
            <a:off x="821750" y="303367"/>
            <a:ext cx="408686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600">
                <a:solidFill>
                  <a:srgbClr val="1A1A1A"/>
                </a:solidFill>
                <a:latin typeface="Trebuchet MS"/>
                <a:ea typeface="Trebuchet MS"/>
                <a:cs typeface="Trebuchet MS"/>
                <a:sym typeface="Trebuchet MS"/>
              </a:rPr>
              <a:t>References &amp; Appendices</a:t>
            </a:r>
            <a:endParaRPr sz="2600">
              <a:latin typeface="Trebuchet MS"/>
              <a:ea typeface="Trebuchet MS"/>
              <a:cs typeface="Trebuchet MS"/>
              <a:sym typeface="Trebuchet MS"/>
            </a:endParaRPr>
          </a:p>
        </p:txBody>
      </p:sp>
      <p:sp>
        <p:nvSpPr>
          <p:cNvPr id="202" name="Google Shape;202;p6"/>
          <p:cNvSpPr txBox="1"/>
          <p:nvPr/>
        </p:nvSpPr>
        <p:spPr>
          <a:xfrm>
            <a:off x="802475" y="1275037"/>
            <a:ext cx="7130415" cy="854075"/>
          </a:xfrm>
          <a:prstGeom prst="rect">
            <a:avLst/>
          </a:prstGeom>
          <a:noFill/>
          <a:ln>
            <a:noFill/>
          </a:ln>
        </p:spPr>
        <p:txBody>
          <a:bodyPr anchorCtr="0" anchor="t" bIns="0" lIns="0" spcFirstLastPara="1" rIns="0" wrap="square" tIns="12700">
            <a:spAutoFit/>
          </a:bodyPr>
          <a:lstStyle/>
          <a:p>
            <a:pPr indent="0" lvl="0" marL="12700" marR="5080" rtl="0" algn="l">
              <a:lnSpc>
                <a:spcPct val="113300"/>
              </a:lnSpc>
              <a:spcBef>
                <a:spcPts val="0"/>
              </a:spcBef>
              <a:spcAft>
                <a:spcPts val="0"/>
              </a:spcAft>
              <a:buNone/>
            </a:pPr>
            <a:r>
              <a:rPr lang="en-US" sz="1600">
                <a:solidFill>
                  <a:srgbClr val="595959"/>
                </a:solidFill>
                <a:latin typeface="Tahoma"/>
                <a:ea typeface="Tahoma"/>
                <a:cs typeface="Tahoma"/>
                <a:sym typeface="Tahoma"/>
              </a:rPr>
              <a:t>Provide citations for your work and provide resources for your audience to learn  more about the technical aspects of your project. Share links to your GitHub  repository or links accompanying spreadsheets.</a:t>
            </a:r>
            <a:endParaRPr sz="1600">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7"/>
          <p:cNvSpPr txBox="1"/>
          <p:nvPr>
            <p:ph type="title"/>
          </p:nvPr>
        </p:nvSpPr>
        <p:spPr>
          <a:xfrm>
            <a:off x="821750" y="303367"/>
            <a:ext cx="374269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Present Team Members</a:t>
            </a:r>
            <a:endParaRPr/>
          </a:p>
        </p:txBody>
      </p:sp>
      <p:sp>
        <p:nvSpPr>
          <p:cNvPr id="208" name="Google Shape;208;p7"/>
          <p:cNvSpPr txBox="1"/>
          <p:nvPr/>
        </p:nvSpPr>
        <p:spPr>
          <a:xfrm>
            <a:off x="908371" y="1275037"/>
            <a:ext cx="1810385" cy="854075"/>
          </a:xfrm>
          <a:prstGeom prst="rect">
            <a:avLst/>
          </a:prstGeom>
          <a:noFill/>
          <a:ln>
            <a:noFill/>
          </a:ln>
        </p:spPr>
        <p:txBody>
          <a:bodyPr anchorCtr="0" anchor="t" bIns="0" lIns="0" spcFirstLastPara="1" rIns="0" wrap="square" tIns="45075">
            <a:spAutoFit/>
          </a:bodyPr>
          <a:lstStyle/>
          <a:p>
            <a:pPr indent="-351790" lvl="0" marL="363855" marR="0" rtl="0" algn="l">
              <a:lnSpc>
                <a:spcPct val="100000"/>
              </a:lnSpc>
              <a:spcBef>
                <a:spcPts val="0"/>
              </a:spcBef>
              <a:spcAft>
                <a:spcPts val="0"/>
              </a:spcAft>
              <a:buClr>
                <a:srgbClr val="595959"/>
              </a:buClr>
              <a:buSzPts val="1600"/>
              <a:buFont typeface="Helvetica Neue"/>
              <a:buChar char="●"/>
            </a:pPr>
            <a:r>
              <a:rPr lang="en-US" sz="1600">
                <a:solidFill>
                  <a:srgbClr val="595959"/>
                </a:solidFill>
                <a:latin typeface="Tahoma"/>
                <a:ea typeface="Tahoma"/>
                <a:cs typeface="Tahoma"/>
                <a:sym typeface="Tahoma"/>
              </a:rPr>
              <a:t>Team Member 1</a:t>
            </a:r>
            <a:endParaRPr sz="1600">
              <a:latin typeface="Tahoma"/>
              <a:ea typeface="Tahoma"/>
              <a:cs typeface="Tahoma"/>
              <a:sym typeface="Tahoma"/>
            </a:endParaRPr>
          </a:p>
          <a:p>
            <a:pPr indent="-351790" lvl="0" marL="363855" marR="0" rtl="0" algn="l">
              <a:lnSpc>
                <a:spcPct val="100000"/>
              </a:lnSpc>
              <a:spcBef>
                <a:spcPts val="254"/>
              </a:spcBef>
              <a:spcAft>
                <a:spcPts val="0"/>
              </a:spcAft>
              <a:buClr>
                <a:srgbClr val="595959"/>
              </a:buClr>
              <a:buSzPts val="1600"/>
              <a:buFont typeface="Helvetica Neue"/>
              <a:buChar char="●"/>
            </a:pPr>
            <a:r>
              <a:rPr lang="en-US" sz="1600">
                <a:solidFill>
                  <a:srgbClr val="595959"/>
                </a:solidFill>
                <a:latin typeface="Tahoma"/>
                <a:ea typeface="Tahoma"/>
                <a:cs typeface="Tahoma"/>
                <a:sym typeface="Tahoma"/>
              </a:rPr>
              <a:t>Team Member 2</a:t>
            </a:r>
            <a:endParaRPr sz="1600">
              <a:latin typeface="Tahoma"/>
              <a:ea typeface="Tahoma"/>
              <a:cs typeface="Tahoma"/>
              <a:sym typeface="Tahoma"/>
            </a:endParaRPr>
          </a:p>
          <a:p>
            <a:pPr indent="-351790" lvl="0" marL="363855" marR="0" rtl="0" algn="l">
              <a:lnSpc>
                <a:spcPct val="100000"/>
              </a:lnSpc>
              <a:spcBef>
                <a:spcPts val="254"/>
              </a:spcBef>
              <a:spcAft>
                <a:spcPts val="0"/>
              </a:spcAft>
              <a:buClr>
                <a:srgbClr val="595959"/>
              </a:buClr>
              <a:buSzPts val="1600"/>
              <a:buFont typeface="Helvetica Neue"/>
              <a:buChar char="●"/>
            </a:pPr>
            <a:r>
              <a:rPr lang="en-US" sz="1600">
                <a:solidFill>
                  <a:srgbClr val="595959"/>
                </a:solidFill>
                <a:latin typeface="Tahoma"/>
                <a:ea typeface="Tahoma"/>
                <a:cs typeface="Tahoma"/>
                <a:sym typeface="Tahoma"/>
              </a:rPr>
              <a:t>Team Member 3</a:t>
            </a:r>
            <a:endParaRPr sz="1600">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821750" y="303367"/>
            <a:ext cx="137668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Problem</a:t>
            </a:r>
            <a:endParaRPr/>
          </a:p>
        </p:txBody>
      </p:sp>
      <p:sp>
        <p:nvSpPr>
          <p:cNvPr id="62" name="Google Shape;62;p2"/>
          <p:cNvSpPr txBox="1"/>
          <p:nvPr/>
        </p:nvSpPr>
        <p:spPr>
          <a:xfrm>
            <a:off x="925200" y="829425"/>
            <a:ext cx="6679500" cy="4041900"/>
          </a:xfrm>
          <a:prstGeom prst="rect">
            <a:avLst/>
          </a:prstGeom>
          <a:noFill/>
          <a:ln>
            <a:noFill/>
          </a:ln>
        </p:spPr>
        <p:txBody>
          <a:bodyPr anchorCtr="0" anchor="t" bIns="0" lIns="0" spcFirstLastPara="1" rIns="0" wrap="square" tIns="8875">
            <a:spAutoFit/>
          </a:bodyPr>
          <a:lstStyle/>
          <a:p>
            <a:pPr indent="0" lvl="0" marL="12700" marR="5080" rtl="0" algn="l">
              <a:lnSpc>
                <a:spcPct val="101600"/>
              </a:lnSpc>
              <a:spcBef>
                <a:spcPts val="0"/>
              </a:spcBef>
              <a:spcAft>
                <a:spcPts val="0"/>
              </a:spcAft>
              <a:buNone/>
            </a:pPr>
            <a:r>
              <a:t/>
            </a:r>
            <a:endParaRPr sz="1600">
              <a:latin typeface="Tahoma"/>
              <a:ea typeface="Tahoma"/>
              <a:cs typeface="Tahoma"/>
              <a:sym typeface="Tahoma"/>
            </a:endParaRPr>
          </a:p>
          <a:p>
            <a:pPr indent="0" lvl="0" marL="41275" marR="0" rtl="0" algn="l">
              <a:lnSpc>
                <a:spcPct val="100000"/>
              </a:lnSpc>
              <a:spcBef>
                <a:spcPts val="30"/>
              </a:spcBef>
              <a:spcAft>
                <a:spcPts val="0"/>
              </a:spcAft>
              <a:buNone/>
            </a:pPr>
            <a:r>
              <a:rPr lang="en-US" sz="1700">
                <a:solidFill>
                  <a:srgbClr val="595959"/>
                </a:solidFill>
                <a:latin typeface="Georgia"/>
                <a:ea typeface="Georgia"/>
                <a:cs typeface="Georgia"/>
                <a:sym typeface="Georgia"/>
              </a:rPr>
              <a:t>❏	</a:t>
            </a:r>
            <a:r>
              <a:rPr b="1" lang="en-US" sz="1700">
                <a:solidFill>
                  <a:srgbClr val="595959"/>
                </a:solidFill>
                <a:latin typeface="Georgia"/>
                <a:ea typeface="Georgia"/>
                <a:cs typeface="Georgia"/>
                <a:sym typeface="Georgia"/>
              </a:rPr>
              <a:t>The business problem</a:t>
            </a:r>
            <a:endParaRPr b="1" sz="1700">
              <a:solidFill>
                <a:srgbClr val="595959"/>
              </a:solidFill>
              <a:latin typeface="Georgia"/>
              <a:ea typeface="Georgia"/>
              <a:cs typeface="Georgia"/>
              <a:sym typeface="Georgia"/>
            </a:endParaRPr>
          </a:p>
          <a:p>
            <a:pPr indent="0" lvl="0" marL="41275" marR="0" rtl="0" algn="l">
              <a:lnSpc>
                <a:spcPct val="100000"/>
              </a:lnSpc>
              <a:spcBef>
                <a:spcPts val="30"/>
              </a:spcBef>
              <a:spcAft>
                <a:spcPts val="0"/>
              </a:spcAft>
              <a:buNone/>
            </a:pPr>
            <a:r>
              <a:rPr lang="en-US" sz="1600">
                <a:solidFill>
                  <a:srgbClr val="595959"/>
                </a:solidFill>
                <a:latin typeface="Tahoma"/>
                <a:ea typeface="Tahoma"/>
                <a:cs typeface="Tahoma"/>
                <a:sym typeface="Tahoma"/>
              </a:rPr>
              <a:t>	</a:t>
            </a:r>
            <a:endParaRPr sz="1600">
              <a:solidFill>
                <a:srgbClr val="595959"/>
              </a:solidFill>
              <a:latin typeface="Tahoma"/>
              <a:ea typeface="Tahoma"/>
              <a:cs typeface="Tahoma"/>
              <a:sym typeface="Tahoma"/>
            </a:endParaRPr>
          </a:p>
          <a:p>
            <a:pPr indent="0" lvl="0" marL="0" marR="0" rtl="0" algn="l">
              <a:lnSpc>
                <a:spcPct val="100000"/>
              </a:lnSpc>
              <a:spcBef>
                <a:spcPts val="30"/>
              </a:spcBef>
              <a:spcAft>
                <a:spcPts val="0"/>
              </a:spcAft>
              <a:buNone/>
            </a:pPr>
            <a:r>
              <a:rPr lang="en-US" sz="1600">
                <a:solidFill>
                  <a:srgbClr val="595959"/>
                </a:solidFill>
                <a:latin typeface="Tahoma"/>
                <a:ea typeface="Tahoma"/>
                <a:cs typeface="Tahoma"/>
                <a:sym typeface="Tahoma"/>
              </a:rPr>
              <a:t>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rPr lang="en-US" sz="1600">
                <a:solidFill>
                  <a:srgbClr val="595959"/>
                </a:solidFill>
                <a:latin typeface="MS PGothic"/>
                <a:ea typeface="MS PGothic"/>
                <a:cs typeface="MS PGothic"/>
                <a:sym typeface="MS PGothic"/>
              </a:rPr>
              <a:t>❏	</a:t>
            </a:r>
            <a:r>
              <a:rPr b="1" lang="en-US" sz="1700">
                <a:solidFill>
                  <a:srgbClr val="595959"/>
                </a:solidFill>
                <a:latin typeface="Georgia"/>
                <a:ea typeface="Georgia"/>
                <a:cs typeface="Georgia"/>
                <a:sym typeface="Georgia"/>
              </a:rPr>
              <a:t>T</a:t>
            </a:r>
            <a:r>
              <a:rPr b="1" lang="en-US" sz="1700">
                <a:solidFill>
                  <a:srgbClr val="595959"/>
                </a:solidFill>
                <a:latin typeface="Georgia"/>
                <a:ea typeface="Georgia"/>
                <a:cs typeface="Georgia"/>
                <a:sym typeface="Georgia"/>
              </a:rPr>
              <a:t>he stakeholders impacted by the problem</a:t>
            </a:r>
            <a:endParaRPr b="1" sz="1700">
              <a:solidFill>
                <a:srgbClr val="595959"/>
              </a:solidFill>
              <a:latin typeface="Georgia"/>
              <a:ea typeface="Georgia"/>
              <a:cs typeface="Georgia"/>
              <a:sym typeface="Georgi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rPr lang="en-US" sz="1600">
                <a:solidFill>
                  <a:srgbClr val="595959"/>
                </a:solidFill>
                <a:latin typeface="Tahoma"/>
                <a:ea typeface="Tahoma"/>
                <a:cs typeface="Tahoma"/>
                <a:sym typeface="Tahoma"/>
              </a:rPr>
              <a:t>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latin typeface="Tahoma"/>
              <a:ea typeface="Tahoma"/>
              <a:cs typeface="Tahoma"/>
              <a:sym typeface="Tahoma"/>
            </a:endParaRPr>
          </a:p>
        </p:txBody>
      </p:sp>
      <p:sp>
        <p:nvSpPr>
          <p:cNvPr id="63" name="Google Shape;63;p2"/>
          <p:cNvSpPr txBox="1"/>
          <p:nvPr/>
        </p:nvSpPr>
        <p:spPr>
          <a:xfrm>
            <a:off x="1546206" y="2218332"/>
            <a:ext cx="6058500" cy="7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64" name="Google Shape;64;p2"/>
          <p:cNvSpPr txBox="1"/>
          <p:nvPr/>
        </p:nvSpPr>
        <p:spPr>
          <a:xfrm>
            <a:off x="1358550" y="1383325"/>
            <a:ext cx="6426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eorgia"/>
                <a:ea typeface="Georgia"/>
                <a:cs typeface="Georgia"/>
                <a:sym typeface="Georgia"/>
              </a:rPr>
              <a:t>In an effort to attract and integrate more professionals in the field of data science, Ayiti Analytics decided to expand its program to more municipalities. For the 2021, they have received applications from all over the country. Based on this data, they want to organize the program in other communes, but which ones? </a:t>
            </a:r>
            <a:endParaRPr>
              <a:latin typeface="Georgia"/>
              <a:ea typeface="Georgia"/>
              <a:cs typeface="Georgia"/>
              <a:sym typeface="Georgia"/>
            </a:endParaRPr>
          </a:p>
        </p:txBody>
      </p:sp>
      <p:sp>
        <p:nvSpPr>
          <p:cNvPr id="65" name="Google Shape;65;p2"/>
          <p:cNvSpPr txBox="1"/>
          <p:nvPr/>
        </p:nvSpPr>
        <p:spPr>
          <a:xfrm>
            <a:off x="1440075" y="3381825"/>
            <a:ext cx="5732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Georgia"/>
              <a:buAutoNum type="arabicPeriod"/>
            </a:pPr>
            <a:r>
              <a:rPr lang="en-US">
                <a:latin typeface="Georgia"/>
                <a:ea typeface="Georgia"/>
                <a:cs typeface="Georgia"/>
                <a:sym typeface="Georgia"/>
              </a:rPr>
              <a:t>The Ayiti Analytics team</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US">
                <a:latin typeface="Georgia"/>
                <a:ea typeface="Georgia"/>
                <a:cs typeface="Georgia"/>
                <a:sym typeface="Georgia"/>
              </a:rPr>
              <a:t>The interested applicants</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US">
                <a:latin typeface="Georgia"/>
                <a:ea typeface="Georgia"/>
                <a:cs typeface="Georgia"/>
                <a:sym typeface="Georgia"/>
              </a:rPr>
              <a:t>The society</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e2587b8f9f_0_6"/>
          <p:cNvSpPr txBox="1"/>
          <p:nvPr>
            <p:ph type="title"/>
          </p:nvPr>
        </p:nvSpPr>
        <p:spPr>
          <a:xfrm>
            <a:off x="821750" y="303367"/>
            <a:ext cx="7500600" cy="400200"/>
          </a:xfrm>
          <a:prstGeom prst="rect">
            <a:avLst/>
          </a:prstGeom>
        </p:spPr>
        <p:txBody>
          <a:bodyPr anchorCtr="0" anchor="t" bIns="0" lIns="0" spcFirstLastPara="1" rIns="0" wrap="square" tIns="0">
            <a:spAutoFit/>
          </a:bodyPr>
          <a:lstStyle/>
          <a:p>
            <a:pPr indent="0" lvl="0" marL="12700" rtl="0" algn="l">
              <a:spcBef>
                <a:spcPts val="0"/>
              </a:spcBef>
              <a:spcAft>
                <a:spcPts val="0"/>
              </a:spcAft>
              <a:buClr>
                <a:schemeClr val="dk1"/>
              </a:buClr>
              <a:buFont typeface="Arial"/>
              <a:buNone/>
            </a:pPr>
            <a:r>
              <a:rPr lang="en-US"/>
              <a:t>Problem</a:t>
            </a:r>
            <a:endParaRPr/>
          </a:p>
        </p:txBody>
      </p:sp>
      <p:sp>
        <p:nvSpPr>
          <p:cNvPr id="71" name="Google Shape;71;ge2587b8f9f_0_6"/>
          <p:cNvSpPr txBox="1"/>
          <p:nvPr>
            <p:ph idx="1" type="body"/>
          </p:nvPr>
        </p:nvSpPr>
        <p:spPr>
          <a:xfrm>
            <a:off x="947150" y="1075175"/>
            <a:ext cx="7375200" cy="261600"/>
          </a:xfrm>
          <a:prstGeom prst="rect">
            <a:avLst/>
          </a:prstGeom>
        </p:spPr>
        <p:txBody>
          <a:bodyPr anchorCtr="0" anchor="t" bIns="0" lIns="0" spcFirstLastPara="1" rIns="0" wrap="square" tIns="0">
            <a:spAutoFit/>
          </a:bodyPr>
          <a:lstStyle/>
          <a:p>
            <a:pPr indent="0" lvl="0" marL="41275" rtl="0" algn="l">
              <a:spcBef>
                <a:spcPts val="30"/>
              </a:spcBef>
              <a:spcAft>
                <a:spcPts val="0"/>
              </a:spcAft>
              <a:buClr>
                <a:schemeClr val="dk1"/>
              </a:buClr>
              <a:buFont typeface="Arial"/>
              <a:buNone/>
            </a:pPr>
            <a:r>
              <a:rPr lang="en-US" sz="1700">
                <a:latin typeface="Georgia"/>
                <a:ea typeface="Georgia"/>
                <a:cs typeface="Georgia"/>
                <a:sym typeface="Georgia"/>
              </a:rPr>
              <a:t>❏	</a:t>
            </a:r>
            <a:r>
              <a:rPr b="1" lang="en-US" sz="1700">
                <a:latin typeface="Georgia"/>
                <a:ea typeface="Georgia"/>
                <a:cs typeface="Georgia"/>
                <a:sym typeface="Georgia"/>
              </a:rPr>
              <a:t>The importance of the problem for the organization</a:t>
            </a:r>
            <a:endParaRPr b="1"/>
          </a:p>
        </p:txBody>
      </p:sp>
      <p:sp>
        <p:nvSpPr>
          <p:cNvPr id="72" name="Google Shape;72;ge2587b8f9f_0_6"/>
          <p:cNvSpPr txBox="1"/>
          <p:nvPr/>
        </p:nvSpPr>
        <p:spPr>
          <a:xfrm>
            <a:off x="1440075" y="1667325"/>
            <a:ext cx="3102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eorgia"/>
                <a:ea typeface="Georgia"/>
                <a:cs typeface="Georgia"/>
                <a:sym typeface="Georgia"/>
              </a:rPr>
              <a:t>Ayiti Analytics wants to expand its network in the whole country. He believes that the data science method to solve the problems of our communities could be very effective. That's why they want to have as many people as possible but especially in different communities. In this state of affairs, they will be able to diversify their projects and all of their activities in different places in the country.</a:t>
            </a:r>
            <a:endParaRPr sz="1900">
              <a:latin typeface="Georgia"/>
              <a:ea typeface="Georgia"/>
              <a:cs typeface="Georgia"/>
              <a:sym typeface="Georgia"/>
            </a:endParaRPr>
          </a:p>
        </p:txBody>
      </p:sp>
      <p:sp>
        <p:nvSpPr>
          <p:cNvPr id="73" name="Google Shape;73;ge2587b8f9f_0_6"/>
          <p:cNvSpPr txBox="1"/>
          <p:nvPr/>
        </p:nvSpPr>
        <p:spPr>
          <a:xfrm>
            <a:off x="5763125" y="1709375"/>
            <a:ext cx="2987400" cy="277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74" name="Google Shape;74;ge2587b8f9f_0_6"/>
          <p:cNvPicPr preferRelativeResize="0"/>
          <p:nvPr/>
        </p:nvPicPr>
        <p:blipFill>
          <a:blip r:embed="rId3">
            <a:alphaModFix/>
          </a:blip>
          <a:stretch>
            <a:fillRect/>
          </a:stretch>
        </p:blipFill>
        <p:spPr>
          <a:xfrm>
            <a:off x="4837525" y="1667325"/>
            <a:ext cx="3484826" cy="277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nvSpPr>
        <p:spPr>
          <a:xfrm>
            <a:off x="821750" y="303367"/>
            <a:ext cx="213995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600">
                <a:solidFill>
                  <a:srgbClr val="1A1A1A"/>
                </a:solidFill>
                <a:latin typeface="Trebuchet MS"/>
                <a:ea typeface="Trebuchet MS"/>
                <a:cs typeface="Trebuchet MS"/>
                <a:sym typeface="Trebuchet MS"/>
              </a:rPr>
              <a:t>Methodology</a:t>
            </a:r>
            <a:endParaRPr sz="2600">
              <a:latin typeface="Trebuchet MS"/>
              <a:ea typeface="Trebuchet MS"/>
              <a:cs typeface="Trebuchet MS"/>
              <a:sym typeface="Trebuchet MS"/>
            </a:endParaRPr>
          </a:p>
        </p:txBody>
      </p:sp>
      <p:sp>
        <p:nvSpPr>
          <p:cNvPr id="80" name="Google Shape;80;p3"/>
          <p:cNvSpPr txBox="1"/>
          <p:nvPr/>
        </p:nvSpPr>
        <p:spPr>
          <a:xfrm>
            <a:off x="871200" y="1022587"/>
            <a:ext cx="7401600" cy="274500"/>
          </a:xfrm>
          <a:prstGeom prst="rect">
            <a:avLst/>
          </a:prstGeom>
          <a:noFill/>
          <a:ln>
            <a:noFill/>
          </a:ln>
        </p:spPr>
        <p:txBody>
          <a:bodyPr anchorCtr="0" anchor="t" bIns="0" lIns="0" spcFirstLastPara="1" rIns="0" wrap="square" tIns="12700">
            <a:spAutoFit/>
          </a:bodyPr>
          <a:lstStyle/>
          <a:p>
            <a:pPr indent="-330200" lvl="0" marL="457200" marR="5080" rtl="0" algn="l">
              <a:lnSpc>
                <a:spcPct val="113300"/>
              </a:lnSpc>
              <a:spcBef>
                <a:spcPts val="0"/>
              </a:spcBef>
              <a:spcAft>
                <a:spcPts val="0"/>
              </a:spcAft>
              <a:buClr>
                <a:srgbClr val="595959"/>
              </a:buClr>
              <a:buSzPts val="1600"/>
              <a:buFont typeface="Tahoma"/>
              <a:buChar char="❖"/>
            </a:pPr>
            <a:r>
              <a:rPr b="1" lang="en-US" sz="1700">
                <a:solidFill>
                  <a:srgbClr val="595959"/>
                </a:solidFill>
                <a:latin typeface="Georgia"/>
                <a:ea typeface="Georgia"/>
                <a:cs typeface="Georgia"/>
                <a:sym typeface="Georgia"/>
              </a:rPr>
              <a:t>T</a:t>
            </a:r>
            <a:r>
              <a:rPr b="1" lang="en-US" sz="1700">
                <a:solidFill>
                  <a:srgbClr val="595959"/>
                </a:solidFill>
                <a:latin typeface="Georgia"/>
                <a:ea typeface="Georgia"/>
                <a:cs typeface="Georgia"/>
                <a:sym typeface="Georgia"/>
              </a:rPr>
              <a:t>he methods and data sources used for the analysis</a:t>
            </a:r>
            <a:r>
              <a:rPr lang="en-US" sz="1600">
                <a:solidFill>
                  <a:srgbClr val="595959"/>
                </a:solidFill>
                <a:latin typeface="Tahoma"/>
                <a:ea typeface="Tahoma"/>
                <a:cs typeface="Tahoma"/>
                <a:sym typeface="Tahoma"/>
              </a:rPr>
              <a:t> </a:t>
            </a:r>
            <a:endParaRPr sz="1600">
              <a:latin typeface="Tahoma"/>
              <a:ea typeface="Tahoma"/>
              <a:cs typeface="Tahoma"/>
              <a:sym typeface="Tahoma"/>
            </a:endParaRPr>
          </a:p>
        </p:txBody>
      </p:sp>
      <p:sp>
        <p:nvSpPr>
          <p:cNvPr id="81" name="Google Shape;81;p3"/>
          <p:cNvSpPr txBox="1"/>
          <p:nvPr/>
        </p:nvSpPr>
        <p:spPr>
          <a:xfrm>
            <a:off x="1376950" y="1403975"/>
            <a:ext cx="51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82" name="Google Shape;82;p3"/>
          <p:cNvSpPr txBox="1"/>
          <p:nvPr/>
        </p:nvSpPr>
        <p:spPr>
          <a:xfrm>
            <a:off x="1303325" y="1403975"/>
            <a:ext cx="5690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Georgia"/>
                <a:ea typeface="Georgia"/>
                <a:cs typeface="Georgia"/>
                <a:sym typeface="Georgia"/>
              </a:rPr>
              <a:t>The data was collected on the website of Ayiti Analytics from the people who filled in the form and enrolled in the introductory courses. We had seven datasets to extract the data that could help solve the problem the best way.</a:t>
            </a:r>
            <a:endParaRPr sz="1500">
              <a:latin typeface="Georgia"/>
              <a:ea typeface="Georgia"/>
              <a:cs typeface="Georgia"/>
              <a:sym typeface="Georgia"/>
            </a:endParaRPr>
          </a:p>
        </p:txBody>
      </p:sp>
      <p:sp>
        <p:nvSpPr>
          <p:cNvPr id="83" name="Google Shape;83;p3"/>
          <p:cNvSpPr txBox="1"/>
          <p:nvPr/>
        </p:nvSpPr>
        <p:spPr>
          <a:xfrm>
            <a:off x="1376950" y="2677075"/>
            <a:ext cx="584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eorgia"/>
                <a:ea typeface="Georgia"/>
                <a:cs typeface="Georgia"/>
                <a:sym typeface="Georgia"/>
              </a:rPr>
              <a:t>Python is used through its different libraries to clean, do exploratory data analysis and perform inferential statistics.</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e2587b8f9f_1_20"/>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Univariate Analysis</a:t>
            </a:r>
            <a:endParaRPr/>
          </a:p>
        </p:txBody>
      </p:sp>
      <p:sp>
        <p:nvSpPr>
          <p:cNvPr id="89" name="Google Shape;89;ge2587b8f9f_1_20"/>
          <p:cNvSpPr txBox="1"/>
          <p:nvPr>
            <p:ph idx="1" type="subTitle"/>
          </p:nvPr>
        </p:nvSpPr>
        <p:spPr>
          <a:xfrm>
            <a:off x="821750" y="997585"/>
            <a:ext cx="6400800" cy="261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sz="1700"/>
              <a:t>Profile of applicants</a:t>
            </a:r>
            <a:endParaRPr b="1" sz="1700"/>
          </a:p>
        </p:txBody>
      </p:sp>
      <p:sp>
        <p:nvSpPr>
          <p:cNvPr id="90" name="Google Shape;90;ge2587b8f9f_1_20"/>
          <p:cNvSpPr txBox="1"/>
          <p:nvPr/>
        </p:nvSpPr>
        <p:spPr>
          <a:xfrm>
            <a:off x="821750" y="1372800"/>
            <a:ext cx="6752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ahoma"/>
              <a:buChar char="❖"/>
            </a:pPr>
            <a:r>
              <a:rPr lang="en-US">
                <a:latin typeface="Tahoma"/>
                <a:ea typeface="Tahoma"/>
                <a:cs typeface="Tahoma"/>
                <a:sym typeface="Tahoma"/>
              </a:rPr>
              <a:t>Sex</a:t>
            </a:r>
            <a:endParaRPr>
              <a:latin typeface="Tahoma"/>
              <a:ea typeface="Tahoma"/>
              <a:cs typeface="Tahoma"/>
              <a:sym typeface="Tahoma"/>
            </a:endParaRPr>
          </a:p>
        </p:txBody>
      </p:sp>
      <p:sp>
        <p:nvSpPr>
          <p:cNvPr id="91" name="Google Shape;91;ge2587b8f9f_1_20"/>
          <p:cNvSpPr txBox="1"/>
          <p:nvPr/>
        </p:nvSpPr>
        <p:spPr>
          <a:xfrm>
            <a:off x="1135050" y="1961825"/>
            <a:ext cx="25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graphicFrame>
        <p:nvGraphicFramePr>
          <p:cNvPr id="92" name="Google Shape;92;ge2587b8f9f_1_20"/>
          <p:cNvGraphicFramePr/>
          <p:nvPr/>
        </p:nvGraphicFramePr>
        <p:xfrm>
          <a:off x="952500" y="1961850"/>
          <a:ext cx="3000000" cy="3000000"/>
        </p:xfrm>
        <a:graphic>
          <a:graphicData uri="http://schemas.openxmlformats.org/drawingml/2006/table">
            <a:tbl>
              <a:tblPr>
                <a:noFill/>
                <a:tableStyleId>{81C53FF9-FFC0-4E51-BEF1-20576BDE5994}</a:tableStyleId>
              </a:tblPr>
              <a:tblGrid>
                <a:gridCol w="825500"/>
                <a:gridCol w="825500"/>
                <a:gridCol w="1066550"/>
              </a:tblGrid>
              <a:tr h="474550">
                <a:tc>
                  <a:txBody>
                    <a:bodyPr/>
                    <a:lstStyle/>
                    <a:p>
                      <a:pPr indent="0" lvl="0" marL="0" rtl="0" algn="l">
                        <a:spcBef>
                          <a:spcPts val="0"/>
                        </a:spcBef>
                        <a:spcAft>
                          <a:spcPts val="0"/>
                        </a:spcAft>
                        <a:buNone/>
                      </a:pPr>
                      <a:r>
                        <a:rPr lang="en-US"/>
                        <a:t>Sex</a:t>
                      </a:r>
                      <a:endParaRPr/>
                    </a:p>
                  </a:txBody>
                  <a:tcPr marT="91425" marB="91425" marR="91425" marL="91425"/>
                </a:tc>
                <a:tc>
                  <a:txBody>
                    <a:bodyPr/>
                    <a:lstStyle/>
                    <a:p>
                      <a:pPr indent="0" lvl="0" marL="0" rtl="0" algn="l">
                        <a:spcBef>
                          <a:spcPts val="0"/>
                        </a:spcBef>
                        <a:spcAft>
                          <a:spcPts val="0"/>
                        </a:spcAft>
                        <a:buNone/>
                      </a:pPr>
                      <a:r>
                        <a:rPr lang="en-US"/>
                        <a:t>Count</a:t>
                      </a:r>
                      <a:endParaRPr/>
                    </a:p>
                  </a:txBody>
                  <a:tcPr marT="91425" marB="91425" marR="91425" marL="91425"/>
                </a:tc>
                <a:tc>
                  <a:txBody>
                    <a:bodyPr/>
                    <a:lstStyle/>
                    <a:p>
                      <a:pPr indent="0" lvl="0" marL="0" rtl="0" algn="l">
                        <a:spcBef>
                          <a:spcPts val="0"/>
                        </a:spcBef>
                        <a:spcAft>
                          <a:spcPts val="0"/>
                        </a:spcAft>
                        <a:buNone/>
                      </a:pPr>
                      <a:r>
                        <a:rPr lang="en-US"/>
                        <a:t>Frequency</a:t>
                      </a:r>
                      <a:endParaRPr/>
                    </a:p>
                    <a:p>
                      <a:pPr indent="0" lvl="0" marL="0" rtl="0" algn="l">
                        <a:spcBef>
                          <a:spcPts val="0"/>
                        </a:spcBef>
                        <a:spcAft>
                          <a:spcPts val="0"/>
                        </a:spcAft>
                        <a:buNone/>
                      </a:pPr>
                      <a:r>
                        <a:rPr lang="en-US"/>
                        <a:t> in %</a:t>
                      </a:r>
                      <a:endParaRPr/>
                    </a:p>
                  </a:txBody>
                  <a:tcPr marT="91425" marB="91425" marR="91425" marL="91425"/>
                </a:tc>
              </a:tr>
              <a:tr h="474550">
                <a:tc>
                  <a:txBody>
                    <a:bodyPr/>
                    <a:lstStyle/>
                    <a:p>
                      <a:pPr indent="0" lvl="0" marL="0" rtl="0" algn="l">
                        <a:spcBef>
                          <a:spcPts val="0"/>
                        </a:spcBef>
                        <a:spcAft>
                          <a:spcPts val="0"/>
                        </a:spcAft>
                        <a:buNone/>
                      </a:pPr>
                      <a:r>
                        <a:rPr lang="en-US"/>
                        <a:t>Male</a:t>
                      </a:r>
                      <a:endParaRPr/>
                    </a:p>
                  </a:txBody>
                  <a:tcPr marT="91425" marB="91425" marR="91425" marL="91425"/>
                </a:tc>
                <a:tc>
                  <a:txBody>
                    <a:bodyPr/>
                    <a:lstStyle/>
                    <a:p>
                      <a:pPr indent="0" lvl="0" marL="0" rtl="0" algn="l">
                        <a:spcBef>
                          <a:spcPts val="0"/>
                        </a:spcBef>
                        <a:spcAft>
                          <a:spcPts val="0"/>
                        </a:spcAft>
                        <a:buNone/>
                      </a:pPr>
                      <a:r>
                        <a:rPr lang="en-US"/>
                        <a:t>203</a:t>
                      </a:r>
                      <a:endParaRPr/>
                    </a:p>
                  </a:txBody>
                  <a:tcPr marT="91425" marB="91425" marR="91425" marL="91425"/>
                </a:tc>
                <a:tc>
                  <a:txBody>
                    <a:bodyPr/>
                    <a:lstStyle/>
                    <a:p>
                      <a:pPr indent="0" lvl="0" marL="0" rtl="0" algn="l">
                        <a:spcBef>
                          <a:spcPts val="0"/>
                        </a:spcBef>
                        <a:spcAft>
                          <a:spcPts val="0"/>
                        </a:spcAft>
                        <a:buNone/>
                      </a:pPr>
                      <a:r>
                        <a:rPr lang="en-US"/>
                        <a:t>81</a:t>
                      </a:r>
                      <a:endParaRPr/>
                    </a:p>
                  </a:txBody>
                  <a:tcPr marT="91425" marB="91425" marR="91425" marL="91425"/>
                </a:tc>
              </a:tr>
              <a:tr h="474550">
                <a:tc>
                  <a:txBody>
                    <a:bodyPr/>
                    <a:lstStyle/>
                    <a:p>
                      <a:pPr indent="0" lvl="0" marL="0" rtl="0" algn="l">
                        <a:spcBef>
                          <a:spcPts val="0"/>
                        </a:spcBef>
                        <a:spcAft>
                          <a:spcPts val="0"/>
                        </a:spcAft>
                        <a:buNone/>
                      </a:pPr>
                      <a:r>
                        <a:rPr lang="en-US"/>
                        <a:t>Female</a:t>
                      </a:r>
                      <a:endParaRPr/>
                    </a:p>
                  </a:txBody>
                  <a:tcPr marT="91425" marB="91425" marR="91425" marL="91425"/>
                </a:tc>
                <a:tc>
                  <a:txBody>
                    <a:bodyPr/>
                    <a:lstStyle/>
                    <a:p>
                      <a:pPr indent="0" lvl="0" marL="0" rtl="0" algn="l">
                        <a:spcBef>
                          <a:spcPts val="0"/>
                        </a:spcBef>
                        <a:spcAft>
                          <a:spcPts val="0"/>
                        </a:spcAft>
                        <a:buNone/>
                      </a:pPr>
                      <a:r>
                        <a:rPr lang="en-US"/>
                        <a:t>47</a:t>
                      </a:r>
                      <a:endParaRPr/>
                    </a:p>
                  </a:txBody>
                  <a:tcPr marT="91425" marB="91425" marR="91425" marL="91425"/>
                </a:tc>
                <a:tc>
                  <a:txBody>
                    <a:bodyPr/>
                    <a:lstStyle/>
                    <a:p>
                      <a:pPr indent="0" lvl="0" marL="0" rtl="0" algn="l">
                        <a:spcBef>
                          <a:spcPts val="0"/>
                        </a:spcBef>
                        <a:spcAft>
                          <a:spcPts val="0"/>
                        </a:spcAft>
                        <a:buNone/>
                      </a:pPr>
                      <a:r>
                        <a:rPr lang="en-US"/>
                        <a:t>19</a:t>
                      </a:r>
                      <a:endParaRPr/>
                    </a:p>
                  </a:txBody>
                  <a:tcPr marT="91425" marB="91425" marR="91425" marL="91425"/>
                </a:tc>
              </a:tr>
            </a:tbl>
          </a:graphicData>
        </a:graphic>
      </p:graphicFrame>
      <p:sp>
        <p:nvSpPr>
          <p:cNvPr id="93" name="Google Shape;93;ge2587b8f9f_1_20"/>
          <p:cNvSpPr txBox="1"/>
          <p:nvPr/>
        </p:nvSpPr>
        <p:spPr>
          <a:xfrm>
            <a:off x="4606125" y="1961825"/>
            <a:ext cx="3439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Georgia"/>
                <a:ea typeface="Georgia"/>
                <a:cs typeface="Georgia"/>
                <a:sym typeface="Georgia"/>
              </a:rPr>
              <a:t>Men are overrepresented, there are 4 times more men than women who apply. Inequality between men and women in technological fields in Haiti explains this trend.</a:t>
            </a:r>
            <a:endParaRPr sz="16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e2587b8f9f_1_27"/>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Univariate Analysis</a:t>
            </a:r>
            <a:endParaRPr/>
          </a:p>
        </p:txBody>
      </p:sp>
      <p:sp>
        <p:nvSpPr>
          <p:cNvPr id="99" name="Google Shape;99;ge2587b8f9f_1_27"/>
          <p:cNvSpPr txBox="1"/>
          <p:nvPr>
            <p:ph idx="1" type="subTitle"/>
          </p:nvPr>
        </p:nvSpPr>
        <p:spPr>
          <a:xfrm>
            <a:off x="821750" y="987050"/>
            <a:ext cx="6445800" cy="261600"/>
          </a:xfrm>
          <a:prstGeom prst="rect">
            <a:avLst/>
          </a:prstGeom>
        </p:spPr>
        <p:txBody>
          <a:bodyPr anchorCtr="0" anchor="t" bIns="0" lIns="0" spcFirstLastPara="1" rIns="0" wrap="square" tIns="0">
            <a:spAutoFit/>
          </a:bodyPr>
          <a:lstStyle/>
          <a:p>
            <a:pPr indent="-323850" lvl="0" marL="457200" rtl="0" algn="l">
              <a:spcBef>
                <a:spcPts val="0"/>
              </a:spcBef>
              <a:spcAft>
                <a:spcPts val="0"/>
              </a:spcAft>
              <a:buSzPts val="1500"/>
              <a:buFont typeface="Georgia"/>
              <a:buChar char="❖"/>
            </a:pPr>
            <a:r>
              <a:rPr b="1" lang="en-US" sz="1700">
                <a:latin typeface="Georgia"/>
                <a:ea typeface="Georgia"/>
                <a:cs typeface="Georgia"/>
                <a:sym typeface="Georgia"/>
              </a:rPr>
              <a:t>Age distribution</a:t>
            </a:r>
            <a:endParaRPr b="1" sz="1700">
              <a:latin typeface="Georgia"/>
              <a:ea typeface="Georgia"/>
              <a:cs typeface="Georgia"/>
              <a:sym typeface="Georgia"/>
            </a:endParaRPr>
          </a:p>
        </p:txBody>
      </p:sp>
      <p:sp>
        <p:nvSpPr>
          <p:cNvPr id="100" name="Google Shape;100;ge2587b8f9f_1_27"/>
          <p:cNvSpPr txBox="1"/>
          <p:nvPr/>
        </p:nvSpPr>
        <p:spPr>
          <a:xfrm>
            <a:off x="1061400" y="1825075"/>
            <a:ext cx="7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01" name="Google Shape;101;ge2587b8f9f_1_27"/>
          <p:cNvSpPr txBox="1"/>
          <p:nvPr/>
        </p:nvSpPr>
        <p:spPr>
          <a:xfrm>
            <a:off x="6404750" y="1532125"/>
            <a:ext cx="19176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212121"/>
                </a:solidFill>
                <a:highlight>
                  <a:srgbClr val="FFFFFF"/>
                </a:highlight>
                <a:latin typeface="Roboto"/>
                <a:ea typeface="Roboto"/>
                <a:cs typeface="Roboto"/>
                <a:sym typeface="Roboto"/>
              </a:rPr>
              <a:t>Most of the applicants are under 30 years old, we can say in particular that those aged from 22 to 28 years are very represented and are very interested in data science.</a:t>
            </a:r>
            <a:endParaRPr sz="1700">
              <a:latin typeface="Tahoma"/>
              <a:ea typeface="Tahoma"/>
              <a:cs typeface="Tahoma"/>
              <a:sym typeface="Tahoma"/>
            </a:endParaRPr>
          </a:p>
        </p:txBody>
      </p:sp>
      <p:pic>
        <p:nvPicPr>
          <p:cNvPr id="102" name="Google Shape;102;ge2587b8f9f_1_27"/>
          <p:cNvPicPr preferRelativeResize="0"/>
          <p:nvPr/>
        </p:nvPicPr>
        <p:blipFill>
          <a:blip r:embed="rId3">
            <a:alphaModFix/>
          </a:blip>
          <a:stretch>
            <a:fillRect/>
          </a:stretch>
        </p:blipFill>
        <p:spPr>
          <a:xfrm>
            <a:off x="688850" y="1372800"/>
            <a:ext cx="5242575" cy="325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e2587b8f9f_1_36"/>
          <p:cNvSpPr txBox="1"/>
          <p:nvPr>
            <p:ph type="ctrTitle"/>
          </p:nvPr>
        </p:nvSpPr>
        <p:spPr>
          <a:xfrm>
            <a:off x="821750" y="303367"/>
            <a:ext cx="7500600" cy="3849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sz="2500"/>
              <a:t>Univariate Analysis</a:t>
            </a:r>
            <a:endParaRPr sz="2500"/>
          </a:p>
        </p:txBody>
      </p:sp>
      <p:sp>
        <p:nvSpPr>
          <p:cNvPr id="108" name="Google Shape;108;ge2587b8f9f_1_36"/>
          <p:cNvSpPr txBox="1"/>
          <p:nvPr>
            <p:ph idx="1" type="subTitle"/>
          </p:nvPr>
        </p:nvSpPr>
        <p:spPr>
          <a:xfrm>
            <a:off x="821750" y="997585"/>
            <a:ext cx="6400800" cy="261600"/>
          </a:xfrm>
          <a:prstGeom prst="rect">
            <a:avLst/>
          </a:prstGeom>
        </p:spPr>
        <p:txBody>
          <a:bodyPr anchorCtr="0" anchor="t" bIns="0" lIns="0" spcFirstLastPara="1" rIns="0" wrap="square" tIns="0">
            <a:spAutoFit/>
          </a:bodyPr>
          <a:lstStyle/>
          <a:p>
            <a:pPr indent="-323850" lvl="0" marL="457200" rtl="0" algn="l">
              <a:spcBef>
                <a:spcPts val="0"/>
              </a:spcBef>
              <a:spcAft>
                <a:spcPts val="0"/>
              </a:spcAft>
              <a:buSzPts val="1500"/>
              <a:buFont typeface="Georgia"/>
              <a:buChar char="❖"/>
            </a:pPr>
            <a:r>
              <a:rPr b="1" lang="en-US" sz="1700">
                <a:latin typeface="Georgia"/>
                <a:ea typeface="Georgia"/>
                <a:cs typeface="Georgia"/>
                <a:sym typeface="Georgia"/>
              </a:rPr>
              <a:t>Age distribution</a:t>
            </a:r>
            <a:endParaRPr b="1" sz="1700">
              <a:latin typeface="Georgia"/>
              <a:ea typeface="Georgia"/>
              <a:cs typeface="Georgia"/>
              <a:sym typeface="Georgia"/>
            </a:endParaRPr>
          </a:p>
        </p:txBody>
      </p:sp>
      <p:sp>
        <p:nvSpPr>
          <p:cNvPr id="109" name="Google Shape;109;ge2587b8f9f_1_36"/>
          <p:cNvSpPr txBox="1"/>
          <p:nvPr/>
        </p:nvSpPr>
        <p:spPr>
          <a:xfrm>
            <a:off x="1156075" y="1656800"/>
            <a:ext cx="4260000" cy="291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110" name="Google Shape;110;ge2587b8f9f_1_36"/>
          <p:cNvPicPr preferRelativeResize="0"/>
          <p:nvPr/>
        </p:nvPicPr>
        <p:blipFill>
          <a:blip r:embed="rId3">
            <a:alphaModFix/>
          </a:blip>
          <a:stretch>
            <a:fillRect/>
          </a:stretch>
        </p:blipFill>
        <p:spPr>
          <a:xfrm>
            <a:off x="740525" y="1351750"/>
            <a:ext cx="5999475" cy="3429775"/>
          </a:xfrm>
          <a:prstGeom prst="rect">
            <a:avLst/>
          </a:prstGeom>
          <a:noFill/>
          <a:ln>
            <a:noFill/>
          </a:ln>
        </p:spPr>
      </p:pic>
      <p:sp>
        <p:nvSpPr>
          <p:cNvPr id="111" name="Google Shape;111;ge2587b8f9f_1_36"/>
          <p:cNvSpPr txBox="1"/>
          <p:nvPr/>
        </p:nvSpPr>
        <p:spPr>
          <a:xfrm>
            <a:off x="7014825" y="1447700"/>
            <a:ext cx="1440900" cy="3419700"/>
          </a:xfrm>
          <a:prstGeom prst="rect">
            <a:avLst/>
          </a:prstGeom>
          <a:noFill/>
          <a:ln>
            <a:noFill/>
          </a:ln>
        </p:spPr>
        <p:txBody>
          <a:bodyPr anchorCtr="0" anchor="t" bIns="91425" lIns="91425" spcFirstLastPara="1" rIns="91425" wrap="square" tIns="91425">
            <a:spAutoFit/>
          </a:bodyPr>
          <a:lstStyle/>
          <a:p>
            <a:pPr indent="0" lvl="0" marL="0" marR="38100" rtl="0" algn="l">
              <a:lnSpc>
                <a:spcPct val="160000"/>
              </a:lnSpc>
              <a:spcBef>
                <a:spcPts val="600"/>
              </a:spcBef>
              <a:spcAft>
                <a:spcPts val="0"/>
              </a:spcAft>
              <a:buClr>
                <a:schemeClr val="dk1"/>
              </a:buClr>
              <a:buSzPts val="1100"/>
              <a:buFont typeface="Arial"/>
              <a:buNone/>
            </a:pPr>
            <a:r>
              <a:rPr b="1" lang="en-US" sz="1200">
                <a:solidFill>
                  <a:srgbClr val="212121"/>
                </a:solidFill>
                <a:latin typeface="Georgia"/>
                <a:ea typeface="Georgia"/>
                <a:cs typeface="Georgia"/>
                <a:sym typeface="Georgia"/>
              </a:rPr>
              <a:t>The age distribution of men and women does not differ greatly.</a:t>
            </a:r>
            <a:r>
              <a:rPr lang="en-US" sz="1200">
                <a:solidFill>
                  <a:srgbClr val="212121"/>
                </a:solidFill>
                <a:latin typeface="Georgia"/>
                <a:ea typeface="Georgia"/>
                <a:cs typeface="Georgia"/>
                <a:sym typeface="Georgia"/>
              </a:rPr>
              <a:t> The The median is almost identical and would be around 28 years.</a:t>
            </a:r>
            <a:endParaRPr sz="1200">
              <a:solidFill>
                <a:srgbClr val="212121"/>
              </a:solidFill>
              <a:latin typeface="Georgia"/>
              <a:ea typeface="Georgia"/>
              <a:cs typeface="Georgia"/>
              <a:sym typeface="Georgia"/>
            </a:endParaRPr>
          </a:p>
          <a:p>
            <a:pPr indent="0" lvl="0" marL="0" rtl="0" algn="l">
              <a:spcBef>
                <a:spcPts val="500"/>
              </a:spcBef>
              <a:spcAft>
                <a:spcPts val="0"/>
              </a:spcAft>
              <a:buNone/>
            </a:pPr>
            <a:r>
              <a:t/>
            </a:r>
            <a:endParaRPr>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e2587b8f9f_1_47"/>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Univariate Analysis</a:t>
            </a:r>
            <a:endParaRPr/>
          </a:p>
        </p:txBody>
      </p:sp>
      <p:sp>
        <p:nvSpPr>
          <p:cNvPr id="117" name="Google Shape;117;ge2587b8f9f_1_47"/>
          <p:cNvSpPr txBox="1"/>
          <p:nvPr>
            <p:ph idx="1" type="subTitle"/>
          </p:nvPr>
        </p:nvSpPr>
        <p:spPr>
          <a:xfrm>
            <a:off x="821750" y="976525"/>
            <a:ext cx="6458700" cy="261600"/>
          </a:xfrm>
          <a:prstGeom prst="rect">
            <a:avLst/>
          </a:prstGeom>
        </p:spPr>
        <p:txBody>
          <a:bodyPr anchorCtr="0" anchor="t" bIns="0" lIns="0" spcFirstLastPara="1" rIns="0" wrap="square" tIns="0">
            <a:spAutoFit/>
          </a:bodyPr>
          <a:lstStyle/>
          <a:p>
            <a:pPr indent="-323850" lvl="0" marL="457200" rtl="0" algn="l">
              <a:spcBef>
                <a:spcPts val="0"/>
              </a:spcBef>
              <a:spcAft>
                <a:spcPts val="0"/>
              </a:spcAft>
              <a:buSzPts val="1500"/>
              <a:buChar char="❖"/>
            </a:pPr>
            <a:r>
              <a:rPr b="1" lang="en-US" sz="1700"/>
              <a:t>Technologic tools by applicants</a:t>
            </a:r>
            <a:endParaRPr b="1" sz="1700"/>
          </a:p>
        </p:txBody>
      </p:sp>
      <p:sp>
        <p:nvSpPr>
          <p:cNvPr id="118" name="Google Shape;118;ge2587b8f9f_1_47"/>
          <p:cNvSpPr txBox="1"/>
          <p:nvPr/>
        </p:nvSpPr>
        <p:spPr>
          <a:xfrm>
            <a:off x="987775" y="1625250"/>
            <a:ext cx="5648400" cy="302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19" name="Google Shape;119;ge2587b8f9f_1_47"/>
          <p:cNvSpPr txBox="1"/>
          <p:nvPr/>
        </p:nvSpPr>
        <p:spPr>
          <a:xfrm>
            <a:off x="6636175" y="1660838"/>
            <a:ext cx="1651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212121"/>
                </a:solidFill>
                <a:highlight>
                  <a:srgbClr val="FFFFFF"/>
                </a:highlight>
                <a:latin typeface="Georgia"/>
                <a:ea typeface="Georgia"/>
                <a:cs typeface="Georgia"/>
                <a:sym typeface="Georgia"/>
              </a:rPr>
              <a:t>Excel</a:t>
            </a:r>
            <a:r>
              <a:rPr lang="en-US" sz="1600">
                <a:solidFill>
                  <a:srgbClr val="212121"/>
                </a:solidFill>
                <a:highlight>
                  <a:srgbClr val="FFFFFF"/>
                </a:highlight>
                <a:latin typeface="Georgia"/>
                <a:ea typeface="Georgia"/>
                <a:cs typeface="Georgia"/>
                <a:sym typeface="Georgia"/>
              </a:rPr>
              <a:t> is the most used tool among the applicants.</a:t>
            </a:r>
            <a:endParaRPr sz="1800">
              <a:latin typeface="Georgia"/>
              <a:ea typeface="Georgia"/>
              <a:cs typeface="Georgia"/>
              <a:sym typeface="Georgia"/>
            </a:endParaRPr>
          </a:p>
        </p:txBody>
      </p:sp>
      <p:pic>
        <p:nvPicPr>
          <p:cNvPr id="120" name="Google Shape;120;ge2587b8f9f_1_47"/>
          <p:cNvPicPr preferRelativeResize="0"/>
          <p:nvPr/>
        </p:nvPicPr>
        <p:blipFill>
          <a:blip r:embed="rId3">
            <a:alphaModFix/>
          </a:blip>
          <a:stretch>
            <a:fillRect/>
          </a:stretch>
        </p:blipFill>
        <p:spPr>
          <a:xfrm>
            <a:off x="873013" y="1311763"/>
            <a:ext cx="5514975" cy="320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e2587b8f9f_1_56"/>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Univariate Analysis</a:t>
            </a:r>
            <a:endParaRPr/>
          </a:p>
        </p:txBody>
      </p:sp>
      <p:sp>
        <p:nvSpPr>
          <p:cNvPr id="126" name="Google Shape;126;ge2587b8f9f_1_56"/>
          <p:cNvSpPr txBox="1"/>
          <p:nvPr>
            <p:ph idx="1" type="subTitle"/>
          </p:nvPr>
        </p:nvSpPr>
        <p:spPr>
          <a:xfrm>
            <a:off x="887775" y="1029110"/>
            <a:ext cx="6400800" cy="261600"/>
          </a:xfrm>
          <a:prstGeom prst="rect">
            <a:avLst/>
          </a:prstGeom>
        </p:spPr>
        <p:txBody>
          <a:bodyPr anchorCtr="0" anchor="t" bIns="0" lIns="0" spcFirstLastPara="1" rIns="0" wrap="square" tIns="0">
            <a:spAutoFit/>
          </a:bodyPr>
          <a:lstStyle/>
          <a:p>
            <a:pPr indent="-323850" lvl="0" marL="457200" rtl="0" algn="l">
              <a:spcBef>
                <a:spcPts val="0"/>
              </a:spcBef>
              <a:spcAft>
                <a:spcPts val="0"/>
              </a:spcAft>
              <a:buSzPts val="1500"/>
              <a:buFont typeface="Georgia"/>
              <a:buChar char="❖"/>
            </a:pPr>
            <a:r>
              <a:rPr b="1" lang="en-US" sz="1700">
                <a:latin typeface="Georgia"/>
                <a:ea typeface="Georgia"/>
                <a:cs typeface="Georgia"/>
                <a:sym typeface="Georgia"/>
              </a:rPr>
              <a:t>Domains of work by applicants</a:t>
            </a:r>
            <a:endParaRPr b="1" sz="1700">
              <a:latin typeface="Georgia"/>
              <a:ea typeface="Georgia"/>
              <a:cs typeface="Georgia"/>
              <a:sym typeface="Georgia"/>
            </a:endParaRPr>
          </a:p>
        </p:txBody>
      </p:sp>
      <p:sp>
        <p:nvSpPr>
          <p:cNvPr id="127" name="Google Shape;127;ge2587b8f9f_1_56"/>
          <p:cNvSpPr txBox="1"/>
          <p:nvPr/>
        </p:nvSpPr>
        <p:spPr>
          <a:xfrm>
            <a:off x="1092975" y="1530575"/>
            <a:ext cx="4628100" cy="288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28" name="Google Shape;128;ge2587b8f9f_1_56"/>
          <p:cNvSpPr txBox="1"/>
          <p:nvPr/>
        </p:nvSpPr>
        <p:spPr>
          <a:xfrm>
            <a:off x="7404000" y="1814575"/>
            <a:ext cx="11046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212121"/>
                </a:solidFill>
                <a:highlight>
                  <a:srgbClr val="FFFFFF"/>
                </a:highlight>
                <a:latin typeface="Georgia"/>
                <a:ea typeface="Georgia"/>
                <a:cs typeface="Georgia"/>
                <a:sym typeface="Georgia"/>
              </a:rPr>
              <a:t>Technology(software/internet) and finance</a:t>
            </a:r>
            <a:r>
              <a:rPr lang="en-US" sz="1300">
                <a:solidFill>
                  <a:srgbClr val="212121"/>
                </a:solidFill>
                <a:highlight>
                  <a:srgbClr val="FFFFFF"/>
                </a:highlight>
                <a:latin typeface="Georgia"/>
                <a:ea typeface="Georgia"/>
                <a:cs typeface="Georgia"/>
                <a:sym typeface="Georgia"/>
              </a:rPr>
              <a:t> seem to be the domains of work most found among the applicants.</a:t>
            </a:r>
            <a:endParaRPr sz="1500">
              <a:latin typeface="Georgia"/>
              <a:ea typeface="Georgia"/>
              <a:cs typeface="Georgia"/>
              <a:sym typeface="Georgia"/>
            </a:endParaRPr>
          </a:p>
        </p:txBody>
      </p:sp>
      <p:pic>
        <p:nvPicPr>
          <p:cNvPr id="129" name="Google Shape;129;ge2587b8f9f_1_56"/>
          <p:cNvPicPr preferRelativeResize="0"/>
          <p:nvPr/>
        </p:nvPicPr>
        <p:blipFill>
          <a:blip r:embed="rId3">
            <a:alphaModFix/>
          </a:blip>
          <a:stretch>
            <a:fillRect/>
          </a:stretch>
        </p:blipFill>
        <p:spPr>
          <a:xfrm>
            <a:off x="887775" y="1402550"/>
            <a:ext cx="6229350" cy="320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2021-06-27T06:05:59Z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