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61" r:id="rId6"/>
    <p:sldId id="259" r:id="rId7"/>
    <p:sldId id="260" r:id="rId8"/>
    <p:sldId id="267" r:id="rId9"/>
    <p:sldId id="286" r:id="rId10"/>
    <p:sldId id="263" r:id="rId11"/>
    <p:sldId id="269" r:id="rId12"/>
    <p:sldId id="268" r:id="rId13"/>
    <p:sldId id="271" r:id="rId14"/>
    <p:sldId id="270" r:id="rId15"/>
    <p:sldId id="265"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10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1609C9-2FC3-40CC-8092-DE4B0AB8775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366117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1609C9-2FC3-40CC-8092-DE4B0AB8775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103990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1609C9-2FC3-40CC-8092-DE4B0AB8775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382411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1609C9-2FC3-40CC-8092-DE4B0AB8775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213757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1609C9-2FC3-40CC-8092-DE4B0AB8775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4451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1609C9-2FC3-40CC-8092-DE4B0AB8775F}"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34953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1609C9-2FC3-40CC-8092-DE4B0AB8775F}"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395426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1609C9-2FC3-40CC-8092-DE4B0AB8775F}"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18976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609C9-2FC3-40CC-8092-DE4B0AB8775F}"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260848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609C9-2FC3-40CC-8092-DE4B0AB8775F}"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96990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609C9-2FC3-40CC-8092-DE4B0AB8775F}"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E96FA-76F3-4B3B-84A8-86E0F4C78175}" type="slidenum">
              <a:rPr lang="en-US" smtClean="0"/>
              <a:t>‹#›</a:t>
            </a:fld>
            <a:endParaRPr lang="en-US"/>
          </a:p>
        </p:txBody>
      </p:sp>
    </p:spTree>
    <p:extLst>
      <p:ext uri="{BB962C8B-B14F-4D97-AF65-F5344CB8AC3E}">
        <p14:creationId xmlns:p14="http://schemas.microsoft.com/office/powerpoint/2010/main" val="16422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609C9-2FC3-40CC-8092-DE4B0AB8775F}" type="datetimeFigureOut">
              <a:rPr lang="en-US" smtClean="0"/>
              <a:t>8/18/2023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E96FA-76F3-4B3B-84A8-86E0F4C78175}" type="slidenum">
              <a:rPr lang="en-US" smtClean="0"/>
              <a:t>‹#›</a:t>
            </a:fld>
            <a:endParaRPr lang="en-US"/>
          </a:p>
        </p:txBody>
      </p:sp>
    </p:spTree>
    <p:extLst>
      <p:ext uri="{BB962C8B-B14F-4D97-AF65-F5344CB8AC3E}">
        <p14:creationId xmlns:p14="http://schemas.microsoft.com/office/powerpoint/2010/main" val="91798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69193"/>
          </a:xfrm>
        </p:spPr>
        <p:txBody>
          <a:bodyPr>
            <a:noAutofit/>
          </a:bodyPr>
          <a:lstStyle/>
          <a:p>
            <a:r>
              <a:rPr lang="en-US" sz="4400"/>
              <a:t>Unit 2</a:t>
            </a:r>
            <a:br>
              <a:rPr lang="en-US" sz="4400"/>
            </a:br>
            <a:r>
              <a:rPr lang="en-US" sz="4400"/>
              <a:t>Graph: Euler Path dan Hamilton Path</a:t>
            </a:r>
          </a:p>
        </p:txBody>
      </p:sp>
      <p:sp>
        <p:nvSpPr>
          <p:cNvPr id="3" name="Subtitle 2"/>
          <p:cNvSpPr>
            <a:spLocks noGrp="1"/>
          </p:cNvSpPr>
          <p:nvPr>
            <p:ph type="subTitle" idx="1"/>
          </p:nvPr>
        </p:nvSpPr>
        <p:spPr/>
        <p:txBody>
          <a:bodyPr>
            <a:normAutofit/>
          </a:bodyPr>
          <a:lstStyle/>
          <a:p>
            <a:r>
              <a:rPr lang="en-US"/>
              <a:t>Materi Kuliah Matematika Diskrit 2</a:t>
            </a:r>
          </a:p>
          <a:p>
            <a:r>
              <a:rPr lang="en-US"/>
              <a:t>Jurusan Teknik Komputer &amp; Informatika Politeknik Negeri Bandung</a:t>
            </a:r>
          </a:p>
          <a:p>
            <a:r>
              <a:rPr lang="en-US"/>
              <a:t>Semester Ganjil, Tahun Ajaran 2023-2024</a:t>
            </a:r>
          </a:p>
        </p:txBody>
      </p:sp>
    </p:spTree>
    <p:extLst>
      <p:ext uri="{BB962C8B-B14F-4D97-AF65-F5344CB8AC3E}">
        <p14:creationId xmlns:p14="http://schemas.microsoft.com/office/powerpoint/2010/main" val="1055419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9723"/>
            <a:ext cx="10515600" cy="696031"/>
          </a:xfrm>
        </p:spPr>
        <p:txBody>
          <a:bodyPr>
            <a:normAutofit/>
          </a:bodyPr>
          <a:lstStyle/>
          <a:p>
            <a:r>
              <a:rPr lang="en-US" sz="2800"/>
              <a:t>Bagaimana menentukan apakah suatu Graph memiliki Euler Circuit?</a:t>
            </a:r>
          </a:p>
        </p:txBody>
      </p:sp>
      <p:sp>
        <p:nvSpPr>
          <p:cNvPr id="3" name="Content Placeholder 2"/>
          <p:cNvSpPr>
            <a:spLocks noGrp="1"/>
          </p:cNvSpPr>
          <p:nvPr>
            <p:ph idx="1"/>
          </p:nvPr>
        </p:nvSpPr>
        <p:spPr>
          <a:xfrm>
            <a:off x="838200" y="1165753"/>
            <a:ext cx="10823222" cy="5435071"/>
          </a:xfrm>
        </p:spPr>
        <p:txBody>
          <a:bodyPr>
            <a:noAutofit/>
          </a:bodyPr>
          <a:lstStyle/>
          <a:p>
            <a:pPr marL="0" indent="0">
              <a:lnSpc>
                <a:spcPct val="100000"/>
              </a:lnSpc>
              <a:buNone/>
            </a:pPr>
            <a:r>
              <a:rPr lang="en-US" sz="2000" b="1"/>
              <a:t>Syarat Perlu Dan Cukup Untuk Sirkuit Euler</a:t>
            </a:r>
          </a:p>
          <a:p>
            <a:pPr marL="0" indent="0">
              <a:lnSpc>
                <a:spcPct val="100000"/>
              </a:lnSpc>
              <a:spcBef>
                <a:spcPts val="0"/>
              </a:spcBef>
              <a:buNone/>
            </a:pPr>
            <a:r>
              <a:rPr lang="en-US" sz="2000"/>
              <a:t>Ada kriteria sederhana untuk menentukan apakah suatu multigraf memiliki Sirkuit Euler. Euler menemukannya ketika ia menyelesaikan Problem Jembatan Königsberg.</a:t>
            </a:r>
          </a:p>
          <a:p>
            <a:pPr marL="0" indent="0">
              <a:lnSpc>
                <a:spcPct val="100000"/>
              </a:lnSpc>
              <a:buNone/>
            </a:pPr>
            <a:r>
              <a:rPr lang="en-US" sz="2000" b="1"/>
              <a:t>Syarat perlu:</a:t>
            </a:r>
          </a:p>
          <a:p>
            <a:pPr marL="0" indent="0">
              <a:lnSpc>
                <a:spcPct val="100000"/>
              </a:lnSpc>
              <a:spcBef>
                <a:spcPts val="600"/>
              </a:spcBef>
              <a:buNone/>
            </a:pPr>
            <a:r>
              <a:rPr lang="en-US" sz="2000" b="1"/>
              <a:t>Suatu graph memiliki Sirkuit Euler hanya jika setiap verteks pada connected multigraph memiliki derajat genap.</a:t>
            </a:r>
          </a:p>
          <a:p>
            <a:pPr marL="0" indent="0">
              <a:lnSpc>
                <a:spcPct val="100000"/>
              </a:lnSpc>
              <a:spcBef>
                <a:spcPts val="600"/>
              </a:spcBef>
              <a:buNone/>
            </a:pPr>
            <a:r>
              <a:rPr lang="en-US" sz="2000"/>
              <a:t>Sirkuit Euler bermula dari suatu verteks, sebutlah </a:t>
            </a:r>
            <a:r>
              <a:rPr lang="en-US" sz="2000" i="1"/>
              <a:t>a</a:t>
            </a:r>
            <a:r>
              <a:rPr lang="en-US" sz="2000"/>
              <a:t> misalnya, dan terus ke suatu garis, misalnya garis {</a:t>
            </a:r>
            <a:r>
              <a:rPr lang="en-US" sz="2000" i="1"/>
              <a:t>a, b</a:t>
            </a:r>
            <a:r>
              <a:rPr lang="en-US" sz="2000"/>
              <a:t>}. Garis {</a:t>
            </a:r>
            <a:r>
              <a:rPr lang="en-US" sz="2000" i="1"/>
              <a:t>a, b</a:t>
            </a:r>
            <a:r>
              <a:rPr lang="en-US" sz="2000"/>
              <a:t>} menyumbang satu ke derajat </a:t>
            </a:r>
            <a:r>
              <a:rPr lang="en-US" sz="2000" i="1"/>
              <a:t>a</a:t>
            </a:r>
            <a:r>
              <a:rPr lang="en-US" sz="2000"/>
              <a:t>. Setiap kali sirkuit melewati suatu verteks, garis yang dilaluinya menyumbang dua ke derajat verteks tersebut, karena sirkuit masuk melalui satu garis ke verteks tersebut dan meninggalkannya melalui satu garis lain.</a:t>
            </a:r>
          </a:p>
          <a:p>
            <a:pPr marL="0" indent="0">
              <a:lnSpc>
                <a:spcPct val="100000"/>
              </a:lnSpc>
              <a:spcBef>
                <a:spcPts val="600"/>
              </a:spcBef>
              <a:buNone/>
            </a:pPr>
            <a:r>
              <a:rPr lang="en-US" sz="2000"/>
              <a:t>Akhirnya sirkuit kembali ke </a:t>
            </a:r>
            <a:r>
              <a:rPr lang="en-US" sz="2000" i="1"/>
              <a:t>a</a:t>
            </a:r>
            <a:r>
              <a:rPr lang="en-US" sz="2000"/>
              <a:t> melalui satu garis. Karena itu derajat </a:t>
            </a:r>
            <a:r>
              <a:rPr lang="en-US" sz="2000" i="1"/>
              <a:t>a</a:t>
            </a:r>
            <a:r>
              <a:rPr lang="en-US" sz="2000"/>
              <a:t> pasti juga dua, karena sirkuit menyumbang satu ketika meninggalkan </a:t>
            </a:r>
            <a:r>
              <a:rPr lang="en-US" sz="2000" i="1"/>
              <a:t>a</a:t>
            </a:r>
            <a:r>
              <a:rPr lang="en-US" sz="2000"/>
              <a:t> dan menyumbang satu ketika sirkuit kembali ke a. Jika ada suatu verteks dilalui dua kali, maka verteks tersebut berderajat empat. Jika suatu verteks dilalui tiga kali, maka verteks tersebut berderajat enam, dst.</a:t>
            </a:r>
          </a:p>
          <a:p>
            <a:pPr marL="0" indent="0">
              <a:lnSpc>
                <a:spcPct val="100000"/>
              </a:lnSpc>
              <a:spcBef>
                <a:spcPts val="600"/>
              </a:spcBef>
              <a:buNone/>
            </a:pPr>
            <a:r>
              <a:rPr lang="en-US" sz="2000"/>
              <a:t>Jadi, kita bisa menyimpulkan bahwa suatu multigraf memiliki Sirkuit Euler jika setiap verteks pada multigraf tersebut memiliki derajat genap.</a:t>
            </a:r>
          </a:p>
        </p:txBody>
      </p:sp>
    </p:spTree>
    <p:extLst>
      <p:ext uri="{BB962C8B-B14F-4D97-AF65-F5344CB8AC3E}">
        <p14:creationId xmlns:p14="http://schemas.microsoft.com/office/powerpoint/2010/main" val="313423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3274" y="847056"/>
            <a:ext cx="4086225" cy="3382044"/>
          </a:xfrm>
          <a:prstGeom prst="rect">
            <a:avLst/>
          </a:prstGeom>
        </p:spPr>
      </p:pic>
      <p:sp>
        <p:nvSpPr>
          <p:cNvPr id="4" name="Rectangle 3"/>
          <p:cNvSpPr/>
          <p:nvPr/>
        </p:nvSpPr>
        <p:spPr>
          <a:xfrm>
            <a:off x="805688" y="4615934"/>
            <a:ext cx="11107464" cy="1538883"/>
          </a:xfrm>
          <a:prstGeom prst="rect">
            <a:avLst/>
          </a:prstGeom>
        </p:spPr>
        <p:txBody>
          <a:bodyPr wrap="none">
            <a:spAutoFit/>
          </a:bodyPr>
          <a:lstStyle/>
          <a:p>
            <a:pPr>
              <a:spcBef>
                <a:spcPts val="600"/>
              </a:spcBef>
            </a:pPr>
            <a:r>
              <a:rPr lang="en-US" sz="2800"/>
              <a:t>Graf di atas memiliki sirkuit Euler, salah satunya adalah </a:t>
            </a:r>
            <a:r>
              <a:rPr lang="en-US" sz="2800" i="1"/>
              <a:t>a, g, c, b, g, e, d, f, a</a:t>
            </a:r>
          </a:p>
          <a:p>
            <a:pPr>
              <a:spcBef>
                <a:spcPts val="600"/>
              </a:spcBef>
            </a:pPr>
            <a:r>
              <a:rPr lang="en-US" sz="2800"/>
              <a:t>Setiap verteks berderajat genap.</a:t>
            </a:r>
          </a:p>
          <a:p>
            <a:pPr>
              <a:spcBef>
                <a:spcPts val="600"/>
              </a:spcBef>
            </a:pPr>
            <a:r>
              <a:rPr lang="en-US" sz="2800" i="1"/>
              <a:t>g</a:t>
            </a:r>
            <a:r>
              <a:rPr lang="en-US" sz="2800"/>
              <a:t> berderajat empat, verteks lainnya berderajat dua.</a:t>
            </a:r>
          </a:p>
        </p:txBody>
      </p:sp>
    </p:spTree>
    <p:extLst>
      <p:ext uri="{BB962C8B-B14F-4D97-AF65-F5344CB8AC3E}">
        <p14:creationId xmlns:p14="http://schemas.microsoft.com/office/powerpoint/2010/main" val="181966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6463"/>
          </a:xfrm>
        </p:spPr>
        <p:txBody>
          <a:bodyPr>
            <a:normAutofit/>
          </a:bodyPr>
          <a:lstStyle/>
          <a:p>
            <a:r>
              <a:rPr lang="en-US" sz="2800"/>
              <a:t>Bagaimana menentukan apakah suatu Graph memiliki Euler Circuit?</a:t>
            </a:r>
          </a:p>
        </p:txBody>
      </p:sp>
      <p:sp>
        <p:nvSpPr>
          <p:cNvPr id="3" name="Content Placeholder 2"/>
          <p:cNvSpPr>
            <a:spLocks noGrp="1"/>
          </p:cNvSpPr>
          <p:nvPr>
            <p:ph idx="1"/>
          </p:nvPr>
        </p:nvSpPr>
        <p:spPr>
          <a:xfrm>
            <a:off x="838200" y="1271588"/>
            <a:ext cx="10515600" cy="4905375"/>
          </a:xfrm>
        </p:spPr>
        <p:txBody>
          <a:bodyPr>
            <a:normAutofit fontScale="70000" lnSpcReduction="20000"/>
          </a:bodyPr>
          <a:lstStyle/>
          <a:p>
            <a:pPr marL="0" indent="0">
              <a:lnSpc>
                <a:spcPct val="120000"/>
              </a:lnSpc>
              <a:buNone/>
            </a:pPr>
            <a:r>
              <a:rPr lang="en-US" b="1"/>
              <a:t>Syarat cukup</a:t>
            </a:r>
          </a:p>
          <a:p>
            <a:pPr marL="0" indent="0">
              <a:lnSpc>
                <a:spcPct val="120000"/>
              </a:lnSpc>
              <a:buNone/>
            </a:pPr>
            <a:r>
              <a:rPr lang="en-US" b="1"/>
              <a:t>Jika pada suatu connected multigraph G setiap verteks-nya berderajat genap maka graf G memiliki Sirkuit Euler.</a:t>
            </a:r>
          </a:p>
          <a:p>
            <a:pPr marL="0" indent="0">
              <a:lnSpc>
                <a:spcPct val="120000"/>
              </a:lnSpc>
              <a:buNone/>
            </a:pPr>
            <a:r>
              <a:rPr lang="en-US"/>
              <a:t>Kita akan mulai dari suatu verteks sembarang dalam G, misalkan </a:t>
            </a:r>
            <a:r>
              <a:rPr lang="en-US" i="1"/>
              <a:t>a</a:t>
            </a:r>
            <a:r>
              <a:rPr lang="en-US"/>
              <a:t>. Bermula dari </a:t>
            </a:r>
            <a:r>
              <a:rPr lang="en-US" i="1"/>
              <a:t>a</a:t>
            </a:r>
            <a:r>
              <a:rPr lang="en-US"/>
              <a:t> kita akan mengkonstruksi Sirkuit Euler, dan membangunnya garis demi garis.</a:t>
            </a:r>
          </a:p>
          <a:p>
            <a:pPr marL="0" indent="0">
              <a:lnSpc>
                <a:spcPct val="120000"/>
              </a:lnSpc>
              <a:buNone/>
            </a:pPr>
            <a:r>
              <a:rPr lang="en-US"/>
              <a:t>Pertama kita akan memilih garis {</a:t>
            </a:r>
            <a:r>
              <a:rPr lang="en-US" i="1"/>
              <a:t>x</a:t>
            </a:r>
            <a:r>
              <a:rPr lang="en-US" i="1" baseline="-25000"/>
              <a:t>0 </a:t>
            </a:r>
            <a:r>
              <a:rPr lang="en-US" i="1"/>
              <a:t>, x</a:t>
            </a:r>
            <a:r>
              <a:rPr lang="en-US" i="1" baseline="-25000"/>
              <a:t>1</a:t>
            </a:r>
            <a:r>
              <a:rPr lang="en-US"/>
              <a:t>}, di mana </a:t>
            </a:r>
            <a:r>
              <a:rPr lang="en-US" i="1"/>
              <a:t>x</a:t>
            </a:r>
            <a:r>
              <a:rPr lang="en-US" i="1" baseline="-25000"/>
              <a:t>0</a:t>
            </a:r>
            <a:r>
              <a:rPr lang="en-US" i="1"/>
              <a:t> = a</a:t>
            </a:r>
            <a:r>
              <a:rPr lang="en-US"/>
              <a:t>. Kemudian kita membangun lintasan sederhana {</a:t>
            </a:r>
            <a:r>
              <a:rPr lang="en-US" i="1"/>
              <a:t>x</a:t>
            </a:r>
            <a:r>
              <a:rPr lang="en-US" i="1" baseline="-25000"/>
              <a:t>0 </a:t>
            </a:r>
            <a:r>
              <a:rPr lang="en-US" i="1"/>
              <a:t>, x</a:t>
            </a:r>
            <a:r>
              <a:rPr lang="en-US" i="1" baseline="-25000"/>
              <a:t>1</a:t>
            </a:r>
            <a:r>
              <a:rPr lang="en-US"/>
              <a:t>}, {</a:t>
            </a:r>
            <a:r>
              <a:rPr lang="en-US" i="1"/>
              <a:t>x</a:t>
            </a:r>
            <a:r>
              <a:rPr lang="en-US" i="1" baseline="-25000"/>
              <a:t>1 </a:t>
            </a:r>
            <a:r>
              <a:rPr lang="en-US" i="1"/>
              <a:t>, x</a:t>
            </a:r>
            <a:r>
              <a:rPr lang="en-US" i="1" baseline="-25000"/>
              <a:t>2</a:t>
            </a:r>
            <a:r>
              <a:rPr lang="en-US"/>
              <a:t>}, {</a:t>
            </a:r>
            <a:r>
              <a:rPr lang="en-US" i="1"/>
              <a:t>x</a:t>
            </a:r>
            <a:r>
              <a:rPr lang="en-US" i="1" baseline="-25000"/>
              <a:t>2 </a:t>
            </a:r>
            <a:r>
              <a:rPr lang="en-US" i="1"/>
              <a:t>, x</a:t>
            </a:r>
            <a:r>
              <a:rPr lang="en-US" i="1" baseline="-25000"/>
              <a:t>3</a:t>
            </a:r>
            <a:r>
              <a:rPr lang="en-US"/>
              <a:t>}, …, {</a:t>
            </a:r>
            <a:r>
              <a:rPr lang="en-US" i="1"/>
              <a:t>x</a:t>
            </a:r>
            <a:r>
              <a:rPr lang="en-US" i="1" baseline="-25000"/>
              <a:t>n-1 </a:t>
            </a:r>
            <a:r>
              <a:rPr lang="en-US" i="1"/>
              <a:t>, x</a:t>
            </a:r>
            <a:r>
              <a:rPr lang="en-US" i="1" baseline="-25000"/>
              <a:t>n</a:t>
            </a:r>
            <a:r>
              <a:rPr lang="en-US"/>
              <a:t>}, berturut-turut menambah garis ke lintasan tersebut sampai kita tak dapat lagi menambahkannya, lintasan berhenti di titik ini. Kita harus dapat menunjukkan bahwa titik henti ini adalah </a:t>
            </a:r>
            <a:r>
              <a:rPr lang="en-US" i="1"/>
              <a:t>a</a:t>
            </a:r>
            <a:r>
              <a:rPr lang="en-US"/>
              <a:t>, karena kita bermula dari </a:t>
            </a:r>
            <a:r>
              <a:rPr lang="en-US" i="1"/>
              <a:t>a</a:t>
            </a:r>
            <a:r>
              <a:rPr lang="en-US"/>
              <a:t>.</a:t>
            </a:r>
          </a:p>
          <a:p>
            <a:pPr marL="0" indent="0">
              <a:lnSpc>
                <a:spcPct val="120000"/>
              </a:lnSpc>
              <a:buNone/>
            </a:pPr>
            <a:r>
              <a:rPr lang="en-US"/>
              <a:t>Perhatikanlah bahwa karena setiap verteks berderajat genap (minimal dua), kita selalu bisa masuk ke suatu vertex melalui suatu garis dan meninggalkannya melalui garis yang lain. Karena itu, jika kita mulai berjalan dari suatu verteks, kita dapat terus berjalan menelusuri semua garis yang masuk dan keluar dari setiap verteks, sampai tidak ada garis yang dapat kita lalui lagi. Akhirnya kita berhenti. Titik akhir ini adalah titik awal di mana kita mulai berjalan.</a:t>
            </a:r>
          </a:p>
        </p:txBody>
      </p:sp>
    </p:spTree>
    <p:extLst>
      <p:ext uri="{BB962C8B-B14F-4D97-AF65-F5344CB8AC3E}">
        <p14:creationId xmlns:p14="http://schemas.microsoft.com/office/powerpoint/2010/main" val="1902138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p:spPr>
        <p:txBody>
          <a:bodyPr>
            <a:normAutofit/>
          </a:bodyPr>
          <a:lstStyle/>
          <a:p>
            <a:r>
              <a:rPr lang="en-US" sz="2800"/>
              <a:t>Bagaimana menentukan apakah suatu Graph memiliki Euler Circuit?</a:t>
            </a:r>
          </a:p>
        </p:txBody>
      </p:sp>
      <p:sp>
        <p:nvSpPr>
          <p:cNvPr id="3" name="Content Placeholder 2"/>
          <p:cNvSpPr>
            <a:spLocks noGrp="1"/>
          </p:cNvSpPr>
          <p:nvPr>
            <p:ph idx="1"/>
          </p:nvPr>
        </p:nvSpPr>
        <p:spPr>
          <a:xfrm>
            <a:off x="838200" y="1825625"/>
            <a:ext cx="10515600" cy="2574925"/>
          </a:xfrm>
        </p:spPr>
        <p:txBody>
          <a:bodyPr/>
          <a:lstStyle/>
          <a:p>
            <a:pPr marL="0" indent="0" algn="ctr">
              <a:buNone/>
            </a:pPr>
            <a:r>
              <a:rPr lang="en-US"/>
              <a:t>Teorema Euler 1</a:t>
            </a:r>
          </a:p>
          <a:p>
            <a:pPr marL="0" indent="0">
              <a:buNone/>
            </a:pPr>
            <a:r>
              <a:rPr lang="en-US"/>
              <a:t>Suatu connected multigraph dengan minimal 2 vertex, memiliki Euler Circuit jika dan hanya jika setiap vertex-nya berderajat genap.</a:t>
            </a:r>
          </a:p>
        </p:txBody>
      </p:sp>
    </p:spTree>
    <p:extLst>
      <p:ext uri="{BB962C8B-B14F-4D97-AF65-F5344CB8AC3E}">
        <p14:creationId xmlns:p14="http://schemas.microsoft.com/office/powerpoint/2010/main" val="321581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6198" y="371476"/>
            <a:ext cx="7619551" cy="6112438"/>
          </a:xfrm>
        </p:spPr>
        <p:txBody>
          <a:bodyPr>
            <a:normAutofit fontScale="92500"/>
          </a:bodyPr>
          <a:lstStyle/>
          <a:p>
            <a:pPr marL="0" indent="0">
              <a:buNone/>
            </a:pPr>
            <a:r>
              <a:rPr lang="en-US" sz="2400"/>
              <a:t>Mengkonstruksi Sirkuit Euler dari suatu graf yang semua verteksnya berderajat genap</a:t>
            </a:r>
          </a:p>
          <a:p>
            <a:pPr marL="457200" indent="-457200">
              <a:buFont typeface="+mj-lt"/>
              <a:buAutoNum type="arabicPeriod"/>
            </a:pPr>
            <a:r>
              <a:rPr lang="en-US" sz="2400"/>
              <a:t>Mulailah dari suatu verteks sembarang. Pada contoh di samping dimulai dari </a:t>
            </a:r>
            <a:r>
              <a:rPr lang="en-US" sz="2400" i="1"/>
              <a:t>a</a:t>
            </a:r>
            <a:r>
              <a:rPr lang="en-US" sz="2400"/>
              <a:t>.</a:t>
            </a:r>
          </a:p>
          <a:p>
            <a:pPr marL="457200" indent="-457200">
              <a:buFont typeface="+mj-lt"/>
              <a:buAutoNum type="arabicPeriod"/>
            </a:pPr>
            <a:r>
              <a:rPr lang="en-US" sz="2400"/>
              <a:t>Buatlah suatu sirkuit dengan panjang sembarang. Pada contoh di samping: </a:t>
            </a:r>
            <a:r>
              <a:rPr lang="en-US" sz="2400" i="1"/>
              <a:t>a, f, c, b, a</a:t>
            </a:r>
            <a:r>
              <a:rPr lang="en-US" sz="2400"/>
              <a:t>.</a:t>
            </a:r>
          </a:p>
          <a:p>
            <a:pPr marL="457200" indent="-457200">
              <a:buFont typeface="+mj-lt"/>
              <a:buAutoNum type="arabicPeriod"/>
            </a:pPr>
            <a:r>
              <a:rPr lang="en-US" sz="2400"/>
              <a:t>Hapus semua garis pada sirkuit. Hapus juga semua titik yang terisolasi akibat penghapusan garis-garis ini. Ini akan menghasilkan subgraf baru. Pada contoh di samping, subgraf tersebut adalah H.</a:t>
            </a:r>
          </a:p>
          <a:p>
            <a:pPr marL="457200" indent="-457200">
              <a:buFont typeface="+mj-lt"/>
              <a:buAutoNum type="arabicPeriod"/>
            </a:pPr>
            <a:r>
              <a:rPr lang="en-US" sz="2400"/>
              <a:t>Pada H buatlah sirkuit baru, mulai dari verteks yang ada pada sirkuit yang telah dihapuskan. Pada contoh di samping, verteks ini adalah </a:t>
            </a:r>
            <a:r>
              <a:rPr lang="en-US" sz="2400" i="1"/>
              <a:t>c</a:t>
            </a:r>
            <a:r>
              <a:rPr lang="en-US" sz="2400"/>
              <a:t>. Habiskan semua garisnya. Kita akan mendapatkan sirkuit baru. c, d, e,c salah satunya.</a:t>
            </a:r>
          </a:p>
          <a:p>
            <a:pPr marL="457200" indent="-457200">
              <a:buFont typeface="+mj-lt"/>
              <a:buAutoNum type="arabicPeriod"/>
            </a:pPr>
            <a:r>
              <a:rPr lang="en-US" sz="2400"/>
              <a:t>Sisipkan sirkuit yang didapatkan pada 4 ke dalam sirkuit yang didapatkan pada 2. Sisipkan pada titik sambungnya, yakni c. Kita mendapatkan a, f, c, d, e, c, b, a.</a:t>
            </a:r>
          </a:p>
          <a:p>
            <a:pPr marL="457200" indent="-457200">
              <a:buFont typeface="+mj-lt"/>
              <a:buAutoNum type="arabicPeriod"/>
            </a:pPr>
            <a:endParaRPr lang="en-US" sz="2400"/>
          </a:p>
        </p:txBody>
      </p:sp>
      <p:pic>
        <p:nvPicPr>
          <p:cNvPr id="7" name="Picture 6"/>
          <p:cNvPicPr>
            <a:picLocks noChangeAspect="1"/>
          </p:cNvPicPr>
          <p:nvPr/>
        </p:nvPicPr>
        <p:blipFill>
          <a:blip r:embed="rId2"/>
          <a:stretch>
            <a:fillRect/>
          </a:stretch>
        </p:blipFill>
        <p:spPr>
          <a:xfrm>
            <a:off x="401599" y="1300163"/>
            <a:ext cx="3427451" cy="3443876"/>
          </a:xfrm>
          <a:prstGeom prst="rect">
            <a:avLst/>
          </a:prstGeom>
        </p:spPr>
      </p:pic>
      <p:pic>
        <p:nvPicPr>
          <p:cNvPr id="9" name="Picture 8"/>
          <p:cNvPicPr>
            <a:picLocks noChangeAspect="1"/>
          </p:cNvPicPr>
          <p:nvPr/>
        </p:nvPicPr>
        <p:blipFill>
          <a:blip r:embed="rId3"/>
          <a:stretch>
            <a:fillRect/>
          </a:stretch>
        </p:blipFill>
        <p:spPr>
          <a:xfrm>
            <a:off x="2001851" y="4744039"/>
            <a:ext cx="1680010" cy="1943443"/>
          </a:xfrm>
          <a:prstGeom prst="rect">
            <a:avLst/>
          </a:prstGeom>
        </p:spPr>
      </p:pic>
    </p:spTree>
    <p:extLst>
      <p:ext uri="{BB962C8B-B14F-4D97-AF65-F5344CB8AC3E}">
        <p14:creationId xmlns:p14="http://schemas.microsoft.com/office/powerpoint/2010/main" val="1481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14875" y="1217029"/>
            <a:ext cx="6080514" cy="1569660"/>
          </a:xfrm>
          <a:prstGeom prst="rect">
            <a:avLst/>
          </a:prstGeom>
        </p:spPr>
        <p:txBody>
          <a:bodyPr wrap="square">
            <a:spAutoFit/>
          </a:bodyPr>
          <a:lstStyle/>
          <a:p>
            <a:r>
              <a:rPr lang="en-US" sz="2400"/>
              <a:t>Hasil pemeriksaan menunjukkan bahwa ada Sirkuit Euler pada gambar di samping. Selanjutnya kita dapat mulai dengan sirkuit S1 berikut:  </a:t>
            </a:r>
            <a:r>
              <a:rPr lang="en-US" sz="2400" i="1"/>
              <a:t>a, b, d, c, b, e, i, f, e, a. </a:t>
            </a:r>
          </a:p>
        </p:txBody>
      </p:sp>
      <p:sp>
        <p:nvSpPr>
          <p:cNvPr id="8" name="Rectangle 7"/>
          <p:cNvSpPr/>
          <p:nvPr/>
        </p:nvSpPr>
        <p:spPr>
          <a:xfrm>
            <a:off x="4714875" y="2968409"/>
            <a:ext cx="7043738" cy="1938992"/>
          </a:xfrm>
          <a:prstGeom prst="rect">
            <a:avLst/>
          </a:prstGeom>
        </p:spPr>
        <p:txBody>
          <a:bodyPr wrap="square">
            <a:spAutoFit/>
          </a:bodyPr>
          <a:lstStyle/>
          <a:p>
            <a:r>
              <a:rPr lang="pt-BR" sz="2400">
                <a:solidFill>
                  <a:srgbClr val="231F20"/>
                </a:solidFill>
              </a:rPr>
              <a:t>Hapus semua garis pada sirkuit </a:t>
            </a:r>
            <a:r>
              <a:rPr lang="en-US" sz="2400" i="1"/>
              <a:t>a, b, d, c, b, e, i, f, e, a</a:t>
            </a:r>
            <a:r>
              <a:rPr lang="pt-BR" sz="2400">
                <a:solidFill>
                  <a:srgbClr val="231F20"/>
                </a:solidFill>
              </a:rPr>
              <a:t>. Hapus juga semua titik yang terisolasi akibat penghapusan garis-garis ini. Hasilnya adalah H. Pada H, kita bisa mulai dengan </a:t>
            </a:r>
            <a:r>
              <a:rPr lang="pt-BR" sz="2400" i="1">
                <a:solidFill>
                  <a:srgbClr val="231F20"/>
                </a:solidFill>
              </a:rPr>
              <a:t>d, </a:t>
            </a:r>
            <a:r>
              <a:rPr lang="pt-BR" sz="2400">
                <a:solidFill>
                  <a:srgbClr val="231F20"/>
                </a:solidFill>
              </a:rPr>
              <a:t>dan kita bisa membuat sirkuit S2:  </a:t>
            </a:r>
            <a:r>
              <a:rPr lang="pt-BR" sz="2400" i="1">
                <a:solidFill>
                  <a:srgbClr val="231F20"/>
                </a:solidFill>
              </a:rPr>
              <a:t>d, g, h, j, i, h, k, g, f, d</a:t>
            </a:r>
            <a:endParaRPr lang="en-US" sz="2400"/>
          </a:p>
        </p:txBody>
      </p:sp>
      <p:grpSp>
        <p:nvGrpSpPr>
          <p:cNvPr id="12" name="Group 11"/>
          <p:cNvGrpSpPr/>
          <p:nvPr/>
        </p:nvGrpSpPr>
        <p:grpSpPr>
          <a:xfrm>
            <a:off x="240661" y="1062352"/>
            <a:ext cx="4474214" cy="3766824"/>
            <a:chOff x="1240786" y="968049"/>
            <a:chExt cx="4834594" cy="4956931"/>
          </a:xfrm>
        </p:grpSpPr>
        <p:pic>
          <p:nvPicPr>
            <p:cNvPr id="4" name="Picture 3"/>
            <p:cNvPicPr>
              <a:picLocks noChangeAspect="1"/>
            </p:cNvPicPr>
            <p:nvPr/>
          </p:nvPicPr>
          <p:blipFill>
            <a:blip r:embed="rId2"/>
            <a:stretch>
              <a:fillRect/>
            </a:stretch>
          </p:blipFill>
          <p:spPr>
            <a:xfrm>
              <a:off x="1240786" y="968049"/>
              <a:ext cx="4834594" cy="2660976"/>
            </a:xfrm>
            <a:prstGeom prst="rect">
              <a:avLst/>
            </a:prstGeom>
          </p:spPr>
        </p:pic>
        <p:pic>
          <p:nvPicPr>
            <p:cNvPr id="7" name="Picture 6"/>
            <p:cNvPicPr>
              <a:picLocks noChangeAspect="1"/>
            </p:cNvPicPr>
            <p:nvPr/>
          </p:nvPicPr>
          <p:blipFill>
            <a:blip r:embed="rId3"/>
            <a:stretch>
              <a:fillRect/>
            </a:stretch>
          </p:blipFill>
          <p:spPr>
            <a:xfrm>
              <a:off x="2053382" y="3210107"/>
              <a:ext cx="3847356" cy="2191653"/>
            </a:xfrm>
            <a:prstGeom prst="rect">
              <a:avLst/>
            </a:prstGeom>
          </p:spPr>
        </p:pic>
        <p:sp>
          <p:nvSpPr>
            <p:cNvPr id="9" name="Rectangle 8"/>
            <p:cNvSpPr/>
            <p:nvPr/>
          </p:nvSpPr>
          <p:spPr>
            <a:xfrm>
              <a:off x="3453540" y="5401760"/>
              <a:ext cx="409086" cy="523220"/>
            </a:xfrm>
            <a:prstGeom prst="rect">
              <a:avLst/>
            </a:prstGeom>
          </p:spPr>
          <p:txBody>
            <a:bodyPr wrap="none">
              <a:spAutoFit/>
            </a:bodyPr>
            <a:lstStyle/>
            <a:p>
              <a:r>
                <a:rPr lang="pt-BR" sz="2800">
                  <a:solidFill>
                    <a:srgbClr val="231F20"/>
                  </a:solidFill>
                </a:rPr>
                <a:t>H</a:t>
              </a:r>
              <a:endParaRPr lang="en-US" sz="2800"/>
            </a:p>
          </p:txBody>
        </p:sp>
        <p:sp>
          <p:nvSpPr>
            <p:cNvPr id="11" name="Rectangle 10"/>
            <p:cNvSpPr/>
            <p:nvPr/>
          </p:nvSpPr>
          <p:spPr>
            <a:xfrm>
              <a:off x="3398805" y="3036504"/>
              <a:ext cx="410690" cy="523220"/>
            </a:xfrm>
            <a:prstGeom prst="rect">
              <a:avLst/>
            </a:prstGeom>
          </p:spPr>
          <p:txBody>
            <a:bodyPr wrap="none">
              <a:spAutoFit/>
            </a:bodyPr>
            <a:lstStyle/>
            <a:p>
              <a:r>
                <a:rPr lang="pt-BR" sz="2800">
                  <a:solidFill>
                    <a:srgbClr val="231F20"/>
                  </a:solidFill>
                </a:rPr>
                <a:t>G</a:t>
              </a:r>
              <a:endParaRPr lang="en-US" sz="2800"/>
            </a:p>
          </p:txBody>
        </p:sp>
      </p:grpSp>
      <p:sp>
        <p:nvSpPr>
          <p:cNvPr id="13" name="Rectangle 12"/>
          <p:cNvSpPr/>
          <p:nvPr/>
        </p:nvSpPr>
        <p:spPr>
          <a:xfrm>
            <a:off x="469261" y="5089121"/>
            <a:ext cx="11089327" cy="1200329"/>
          </a:xfrm>
          <a:prstGeom prst="rect">
            <a:avLst/>
          </a:prstGeom>
        </p:spPr>
        <p:txBody>
          <a:bodyPr wrap="square">
            <a:spAutoFit/>
          </a:bodyPr>
          <a:lstStyle/>
          <a:p>
            <a:r>
              <a:rPr lang="pt-BR" sz="2400">
                <a:solidFill>
                  <a:srgbClr val="231F20"/>
                </a:solidFill>
              </a:rPr>
              <a:t>Sisipkan S2 ke S1 pada titik sambungnya, yaitu </a:t>
            </a:r>
            <a:r>
              <a:rPr lang="pt-BR" sz="2400" i="1">
                <a:solidFill>
                  <a:srgbClr val="231F20"/>
                </a:solidFill>
              </a:rPr>
              <a:t>d</a:t>
            </a:r>
            <a:r>
              <a:rPr lang="pt-BR" sz="2400">
                <a:solidFill>
                  <a:srgbClr val="231F20"/>
                </a:solidFill>
              </a:rPr>
              <a:t>. Hasilnya adalah </a:t>
            </a:r>
            <a:r>
              <a:rPr lang="en-US" sz="2400"/>
              <a:t>Sirkuit Euler </a:t>
            </a:r>
            <a:r>
              <a:rPr lang="pt-BR" sz="2400">
                <a:solidFill>
                  <a:srgbClr val="231F20"/>
                </a:solidFill>
              </a:rPr>
              <a:t> </a:t>
            </a:r>
            <a:r>
              <a:rPr lang="pt-BR" sz="2400" i="1">
                <a:solidFill>
                  <a:srgbClr val="231F20"/>
                </a:solidFill>
              </a:rPr>
              <a:t>a, b, d, g, h, j, i, h, k, g, f, d, c, b, e, i, f, e, a. </a:t>
            </a:r>
            <a:r>
              <a:rPr lang="en-US" sz="2400"/>
              <a:t>Kita dapat melukis gambar di atas dalam satu kali gerakan dengan mengikuti sekuen sirkuit tersebut.</a:t>
            </a:r>
            <a:endParaRPr lang="en-US" sz="2400" i="1"/>
          </a:p>
        </p:txBody>
      </p:sp>
      <p:sp>
        <p:nvSpPr>
          <p:cNvPr id="10" name="Rectangle 9"/>
          <p:cNvSpPr/>
          <p:nvPr/>
        </p:nvSpPr>
        <p:spPr>
          <a:xfrm>
            <a:off x="469261" y="231354"/>
            <a:ext cx="9246239" cy="830997"/>
          </a:xfrm>
          <a:prstGeom prst="rect">
            <a:avLst/>
          </a:prstGeom>
        </p:spPr>
        <p:txBody>
          <a:bodyPr wrap="square">
            <a:spAutoFit/>
          </a:bodyPr>
          <a:lstStyle/>
          <a:p>
            <a:r>
              <a:rPr lang="en-US" sz="2400"/>
              <a:t>Bisakah kita melukis gambar berikut ini dalam satu kali gerakan?</a:t>
            </a:r>
          </a:p>
          <a:p>
            <a:r>
              <a:rPr lang="en-US" sz="2400"/>
              <a:t>Bisa, jika pada gambar tersebut ada Sirkuit Euler.</a:t>
            </a:r>
          </a:p>
        </p:txBody>
      </p:sp>
    </p:spTree>
    <p:extLst>
      <p:ext uri="{BB962C8B-B14F-4D97-AF65-F5344CB8AC3E}">
        <p14:creationId xmlns:p14="http://schemas.microsoft.com/office/powerpoint/2010/main" val="161574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14351" y="557212"/>
            <a:ext cx="10987088" cy="5926701"/>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3000" b="1"/>
              <a:t>Algoritma untuk mengkonstruksi Sirkuit Euler dari suatu graf</a:t>
            </a:r>
          </a:p>
          <a:p>
            <a:pPr marL="457200" indent="-457200">
              <a:lnSpc>
                <a:spcPct val="120000"/>
              </a:lnSpc>
              <a:spcBef>
                <a:spcPts val="1200"/>
              </a:spcBef>
              <a:buFont typeface="+mj-lt"/>
              <a:buAutoNum type="arabicPeriod"/>
            </a:pPr>
            <a:r>
              <a:rPr lang="en-US"/>
              <a:t>Periksa apakah semua verteks pada graf berderajat genap.</a:t>
            </a:r>
          </a:p>
          <a:p>
            <a:pPr marL="457200" lvl="1" indent="0">
              <a:lnSpc>
                <a:spcPct val="120000"/>
              </a:lnSpc>
              <a:spcBef>
                <a:spcPts val="600"/>
              </a:spcBef>
              <a:buNone/>
            </a:pPr>
            <a:r>
              <a:rPr lang="en-US" sz="2800"/>
              <a:t>Jika tidak, maka tidak ada </a:t>
            </a:r>
            <a:r>
              <a:rPr lang="fr-FR" sz="2800"/>
              <a:t>Sirkuit Euler pada graf</a:t>
            </a:r>
            <a:r>
              <a:rPr lang="en-US" sz="2800"/>
              <a:t> tersebut.</a:t>
            </a:r>
          </a:p>
          <a:p>
            <a:pPr marL="457200" lvl="1" indent="0">
              <a:lnSpc>
                <a:spcPct val="120000"/>
              </a:lnSpc>
              <a:spcBef>
                <a:spcPts val="600"/>
              </a:spcBef>
              <a:buNone/>
            </a:pPr>
            <a:r>
              <a:rPr lang="en-US" sz="2800"/>
              <a:t>Jika ya, maka </a:t>
            </a:r>
            <a:r>
              <a:rPr lang="sv-SE" sz="2800"/>
              <a:t>ada Sirkuit Euler pada graf tersebut. </a:t>
            </a:r>
            <a:endParaRPr lang="en-US" sz="2800"/>
          </a:p>
          <a:p>
            <a:pPr marL="457200" indent="-457200">
              <a:lnSpc>
                <a:spcPct val="120000"/>
              </a:lnSpc>
              <a:spcBef>
                <a:spcPts val="1200"/>
              </a:spcBef>
              <a:buFont typeface="+mj-lt"/>
              <a:buAutoNum type="arabicPeriod"/>
            </a:pPr>
            <a:r>
              <a:rPr lang="en-US"/>
              <a:t>Mulailah dari suatu verteks sembarang dan buatlah suatu sirkuit S1 dengan panjang sembarang.</a:t>
            </a:r>
          </a:p>
          <a:p>
            <a:pPr marL="457200" indent="-457200">
              <a:lnSpc>
                <a:spcPct val="120000"/>
              </a:lnSpc>
              <a:spcBef>
                <a:spcPts val="1200"/>
              </a:spcBef>
              <a:buFont typeface="+mj-lt"/>
              <a:buAutoNum type="arabicPeriod"/>
            </a:pPr>
            <a:r>
              <a:rPr lang="en-US"/>
              <a:t>Hapus semua garis pada sirkuit S1. Hapus juga semua titik yang terisolasi akibat penghapusan garis-garis ini. Ini akan menghasilkan subgraf baru H.</a:t>
            </a:r>
          </a:p>
          <a:p>
            <a:pPr marL="457200" indent="-457200">
              <a:lnSpc>
                <a:spcPct val="120000"/>
              </a:lnSpc>
              <a:spcBef>
                <a:spcPts val="1200"/>
              </a:spcBef>
              <a:buFont typeface="+mj-lt"/>
              <a:buAutoNum type="arabicPeriod"/>
            </a:pPr>
            <a:r>
              <a:rPr lang="en-US"/>
              <a:t>Pada H buatlah sirkuit baru, mulai dari verteks yang ada pada sirkuit yang telah dihapuskan. Habiskan semua garis pada H. Kita akan mendapatkan sirkuit baru S2.</a:t>
            </a:r>
          </a:p>
          <a:p>
            <a:pPr marL="457200" indent="-457200">
              <a:lnSpc>
                <a:spcPct val="120000"/>
              </a:lnSpc>
              <a:spcBef>
                <a:spcPts val="1200"/>
              </a:spcBef>
              <a:buFont typeface="+mj-lt"/>
              <a:buAutoNum type="arabicPeriod"/>
            </a:pPr>
            <a:r>
              <a:rPr lang="en-US"/>
              <a:t>Sisipkan sirkuit S2 ke sirkuit S1 pada titik sambungnya. Kita akan mendapatkan Sirkuit Euler pada graf tersebut.</a:t>
            </a:r>
          </a:p>
        </p:txBody>
      </p:sp>
    </p:spTree>
    <p:extLst>
      <p:ext uri="{BB962C8B-B14F-4D97-AF65-F5344CB8AC3E}">
        <p14:creationId xmlns:p14="http://schemas.microsoft.com/office/powerpoint/2010/main" val="149253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5152" y="457201"/>
            <a:ext cx="11392036" cy="6143624"/>
          </a:xfrm>
          <a:prstGeom prst="rect">
            <a:avLst/>
          </a:prstGeom>
        </p:spPr>
      </p:pic>
    </p:spTree>
    <p:extLst>
      <p:ext uri="{BB962C8B-B14F-4D97-AF65-F5344CB8AC3E}">
        <p14:creationId xmlns:p14="http://schemas.microsoft.com/office/powerpoint/2010/main" val="17006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normAutofit/>
          </a:bodyPr>
          <a:lstStyle/>
          <a:p>
            <a:r>
              <a:rPr lang="en-US" sz="2800"/>
              <a:t>Bagaimana menentukan apakah suatu Graph memiliki Euler Path?</a:t>
            </a:r>
          </a:p>
        </p:txBody>
      </p:sp>
      <p:sp>
        <p:nvSpPr>
          <p:cNvPr id="3" name="Content Placeholder 2"/>
          <p:cNvSpPr>
            <a:spLocks noGrp="1"/>
          </p:cNvSpPr>
          <p:nvPr>
            <p:ph idx="1"/>
          </p:nvPr>
        </p:nvSpPr>
        <p:spPr>
          <a:xfrm>
            <a:off x="838200" y="1200151"/>
            <a:ext cx="10515600" cy="2700338"/>
          </a:xfrm>
        </p:spPr>
        <p:txBody>
          <a:bodyPr>
            <a:normAutofit fontScale="92500"/>
          </a:bodyPr>
          <a:lstStyle/>
          <a:p>
            <a:pPr marL="0" indent="0" algn="ctr">
              <a:lnSpc>
                <a:spcPct val="110000"/>
              </a:lnSpc>
              <a:buNone/>
            </a:pPr>
            <a:r>
              <a:rPr lang="en-US" sz="2400" b="1"/>
              <a:t>Teorema Euler 2</a:t>
            </a:r>
          </a:p>
          <a:p>
            <a:pPr marL="0" indent="0">
              <a:lnSpc>
                <a:spcPct val="110000"/>
              </a:lnSpc>
              <a:buNone/>
            </a:pPr>
            <a:r>
              <a:rPr lang="en-US" sz="2400" b="1"/>
              <a:t>Suatu connected multigraph memiliki Euler Path (Lintasan Euler), tetapi tidak memiliki Euler Circuit, jika dan hanya jika graf tersebut memiliki pas dua vertex berderajat ganjil.</a:t>
            </a:r>
          </a:p>
          <a:p>
            <a:pPr marL="0" indent="0">
              <a:lnSpc>
                <a:spcPct val="110000"/>
              </a:lnSpc>
              <a:buNone/>
            </a:pPr>
            <a:r>
              <a:rPr lang="en-US" sz="2400"/>
              <a:t>Contoh: Graf G1 memiliki Lintasan Euler, karena G1 memiliki pas dua vertex berderajat ganjil, yaitu </a:t>
            </a:r>
            <a:r>
              <a:rPr lang="en-US" sz="2400" i="1"/>
              <a:t>b</a:t>
            </a:r>
            <a:r>
              <a:rPr lang="en-US" sz="2400"/>
              <a:t> dan </a:t>
            </a:r>
            <a:r>
              <a:rPr lang="en-US" sz="2400" i="1"/>
              <a:t>d</a:t>
            </a:r>
            <a:r>
              <a:rPr lang="en-US" sz="2400"/>
              <a:t>. Satu dari Lintasan Euler - nya adalah </a:t>
            </a:r>
            <a:r>
              <a:rPr lang="en-US" sz="2400" i="1"/>
              <a:t>d, a, b, c, d, b</a:t>
            </a:r>
            <a:r>
              <a:rPr lang="en-US" sz="2400"/>
              <a:t>. Lintasan Euler yang lainnya adalah </a:t>
            </a:r>
            <a:r>
              <a:rPr lang="en-US" sz="2400" i="1"/>
              <a:t>b, d, c, b, a, d</a:t>
            </a:r>
            <a:r>
              <a:rPr lang="en-US" sz="2400"/>
              <a:t>.</a:t>
            </a:r>
          </a:p>
        </p:txBody>
      </p:sp>
      <p:pic>
        <p:nvPicPr>
          <p:cNvPr id="7" name="Picture 6"/>
          <p:cNvPicPr>
            <a:picLocks noChangeAspect="1"/>
          </p:cNvPicPr>
          <p:nvPr/>
        </p:nvPicPr>
        <p:blipFill>
          <a:blip r:embed="rId2"/>
          <a:stretch>
            <a:fillRect/>
          </a:stretch>
        </p:blipFill>
        <p:spPr>
          <a:xfrm>
            <a:off x="4345443" y="3900488"/>
            <a:ext cx="1912484" cy="2634351"/>
          </a:xfrm>
          <a:prstGeom prst="rect">
            <a:avLst/>
          </a:prstGeom>
        </p:spPr>
      </p:pic>
    </p:spTree>
    <p:extLst>
      <p:ext uri="{BB962C8B-B14F-4D97-AF65-F5344CB8AC3E}">
        <p14:creationId xmlns:p14="http://schemas.microsoft.com/office/powerpoint/2010/main" val="370000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38200" y="738186"/>
            <a:ext cx="10515600" cy="22919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None/>
            </a:pPr>
            <a:r>
              <a:rPr lang="en-US" sz="2400"/>
              <a:t>Contoh: Graf G2 memiliki Lintasan Euler, karena G2 memiliki pas dua vertex berderajat ganjil, yaitu </a:t>
            </a:r>
            <a:r>
              <a:rPr lang="en-US" sz="2400" i="1"/>
              <a:t>b</a:t>
            </a:r>
            <a:r>
              <a:rPr lang="en-US" sz="2400"/>
              <a:t> dan </a:t>
            </a:r>
            <a:r>
              <a:rPr lang="en-US" sz="2400" i="1"/>
              <a:t>d</a:t>
            </a:r>
            <a:r>
              <a:rPr lang="en-US" sz="2400"/>
              <a:t>. Satu dari Lintasan Euler nya adalah </a:t>
            </a:r>
            <a:r>
              <a:rPr lang="en-US" sz="2400" i="1"/>
              <a:t>b, a, g, f, e, d, c, g, b, c, f, d</a:t>
            </a:r>
            <a:r>
              <a:rPr lang="en-US" sz="2400"/>
              <a:t>.</a:t>
            </a:r>
          </a:p>
          <a:p>
            <a:pPr marL="0" indent="0">
              <a:lnSpc>
                <a:spcPct val="100000"/>
              </a:lnSpc>
              <a:spcBef>
                <a:spcPts val="1200"/>
              </a:spcBef>
              <a:buNone/>
            </a:pPr>
            <a:r>
              <a:rPr lang="en-US" sz="2400"/>
              <a:t>Graf G3 tidak memiliki Lintasan Euler, karena G3 memiliki lebih dari dua vertex yang berderajat ganjil. Ada enam verteks berderajat ganil pada G3, yaitu </a:t>
            </a:r>
            <a:r>
              <a:rPr lang="en-US" sz="2400" i="1"/>
              <a:t>a, b, c, d, e, f</a:t>
            </a:r>
            <a:r>
              <a:rPr lang="en-US" sz="2400"/>
              <a:t>.</a:t>
            </a:r>
          </a:p>
        </p:txBody>
      </p:sp>
      <p:pic>
        <p:nvPicPr>
          <p:cNvPr id="3" name="Picture 2"/>
          <p:cNvPicPr>
            <a:picLocks noChangeAspect="1"/>
          </p:cNvPicPr>
          <p:nvPr/>
        </p:nvPicPr>
        <p:blipFill>
          <a:blip r:embed="rId2"/>
          <a:stretch>
            <a:fillRect/>
          </a:stretch>
        </p:blipFill>
        <p:spPr>
          <a:xfrm>
            <a:off x="838200" y="3238499"/>
            <a:ext cx="4932754" cy="2647951"/>
          </a:xfrm>
          <a:prstGeom prst="rect">
            <a:avLst/>
          </a:prstGeom>
        </p:spPr>
      </p:pic>
      <p:pic>
        <p:nvPicPr>
          <p:cNvPr id="5" name="Picture 4"/>
          <p:cNvPicPr>
            <a:picLocks noChangeAspect="1"/>
          </p:cNvPicPr>
          <p:nvPr/>
        </p:nvPicPr>
        <p:blipFill>
          <a:blip r:embed="rId3"/>
          <a:stretch>
            <a:fillRect/>
          </a:stretch>
        </p:blipFill>
        <p:spPr>
          <a:xfrm>
            <a:off x="6300788" y="3030169"/>
            <a:ext cx="2728912" cy="3064612"/>
          </a:xfrm>
          <a:prstGeom prst="rect">
            <a:avLst/>
          </a:prstGeom>
        </p:spPr>
      </p:pic>
    </p:spTree>
    <p:extLst>
      <p:ext uri="{BB962C8B-B14F-4D97-AF65-F5344CB8AC3E}">
        <p14:creationId xmlns:p14="http://schemas.microsoft.com/office/powerpoint/2010/main" val="262445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882" y="455779"/>
            <a:ext cx="10515600" cy="806625"/>
          </a:xfrm>
        </p:spPr>
        <p:txBody>
          <a:bodyPr>
            <a:normAutofit/>
          </a:bodyPr>
          <a:lstStyle/>
          <a:p>
            <a:r>
              <a:rPr lang="en-US" sz="4000"/>
              <a:t>Problem Jembatan Königsberg </a:t>
            </a:r>
          </a:p>
        </p:txBody>
      </p:sp>
      <p:pic>
        <p:nvPicPr>
          <p:cNvPr id="5" name="Picture 4"/>
          <p:cNvPicPr>
            <a:picLocks noChangeAspect="1"/>
          </p:cNvPicPr>
          <p:nvPr/>
        </p:nvPicPr>
        <p:blipFill>
          <a:blip r:embed="rId2"/>
          <a:stretch>
            <a:fillRect/>
          </a:stretch>
        </p:blipFill>
        <p:spPr>
          <a:xfrm>
            <a:off x="5435779" y="2067879"/>
            <a:ext cx="6356771" cy="2981326"/>
          </a:xfrm>
          <a:prstGeom prst="rect">
            <a:avLst/>
          </a:prstGeom>
        </p:spPr>
      </p:pic>
      <p:sp>
        <p:nvSpPr>
          <p:cNvPr id="6" name="TextBox 5"/>
          <p:cNvSpPr txBox="1"/>
          <p:nvPr/>
        </p:nvSpPr>
        <p:spPr>
          <a:xfrm>
            <a:off x="6025165" y="5051848"/>
            <a:ext cx="4843463" cy="461665"/>
          </a:xfrm>
          <a:prstGeom prst="rect">
            <a:avLst/>
          </a:prstGeom>
          <a:noFill/>
        </p:spPr>
        <p:txBody>
          <a:bodyPr wrap="square" rtlCol="0">
            <a:spAutoFit/>
          </a:bodyPr>
          <a:lstStyle/>
          <a:p>
            <a:pPr algn="ctr"/>
            <a:r>
              <a:rPr lang="en-US" sz="2400"/>
              <a:t>Tujuh Jembatan Königsberg [1]</a:t>
            </a:r>
          </a:p>
        </p:txBody>
      </p:sp>
      <p:sp>
        <p:nvSpPr>
          <p:cNvPr id="7" name="TextBox 6"/>
          <p:cNvSpPr txBox="1"/>
          <p:nvPr/>
        </p:nvSpPr>
        <p:spPr>
          <a:xfrm>
            <a:off x="495882" y="2067879"/>
            <a:ext cx="4663654" cy="3785652"/>
          </a:xfrm>
          <a:prstGeom prst="rect">
            <a:avLst/>
          </a:prstGeom>
          <a:noFill/>
        </p:spPr>
        <p:txBody>
          <a:bodyPr wrap="square" rtlCol="0">
            <a:spAutoFit/>
          </a:bodyPr>
          <a:lstStyle/>
          <a:p>
            <a:r>
              <a:rPr lang="en-US" sz="2400"/>
              <a:t>Kota Königsberg terdiri atas 4 area A, B, C, dan D yang dipisahkan oleh cabang-cabang sungai Pregel. Terdapat 7 jembatan yang menghubungkan ke-empat area tersebut. </a:t>
            </a:r>
          </a:p>
          <a:p>
            <a:r>
              <a:rPr lang="en-US" sz="2400"/>
              <a:t>Dapatkah kita berkeliling mulai dari satu area dan kembali lagi ke area awal dengan melintasi setiap jembatan hanya satu kali?</a:t>
            </a:r>
          </a:p>
        </p:txBody>
      </p:sp>
      <p:sp>
        <p:nvSpPr>
          <p:cNvPr id="3" name="Rectangle 2"/>
          <p:cNvSpPr/>
          <p:nvPr/>
        </p:nvSpPr>
        <p:spPr>
          <a:xfrm>
            <a:off x="495882" y="1236882"/>
            <a:ext cx="6933237" cy="830997"/>
          </a:xfrm>
          <a:prstGeom prst="rect">
            <a:avLst/>
          </a:prstGeom>
        </p:spPr>
        <p:txBody>
          <a:bodyPr wrap="square">
            <a:spAutoFit/>
          </a:bodyPr>
          <a:lstStyle/>
          <a:p>
            <a:r>
              <a:rPr lang="en-US" sz="2400"/>
              <a:t>Leonard Euler (1707-1783), seorang ahli matematika Swiss, diminta untuk menyelesaikan permasalahan ini. </a:t>
            </a:r>
          </a:p>
        </p:txBody>
      </p:sp>
      <p:sp>
        <p:nvSpPr>
          <p:cNvPr id="8" name="Rectangle 7"/>
          <p:cNvSpPr/>
          <p:nvPr/>
        </p:nvSpPr>
        <p:spPr>
          <a:xfrm>
            <a:off x="495882" y="5853531"/>
            <a:ext cx="10963055" cy="830997"/>
          </a:xfrm>
          <a:prstGeom prst="rect">
            <a:avLst/>
          </a:prstGeom>
        </p:spPr>
        <p:txBody>
          <a:bodyPr wrap="square">
            <a:spAutoFit/>
          </a:bodyPr>
          <a:lstStyle/>
          <a:p>
            <a:r>
              <a:rPr lang="en-US" sz="2400"/>
              <a:t>Leonard Euler (1736) menyelesaikannya dengan menggunakan teori lintasan dan sirkuit. </a:t>
            </a:r>
          </a:p>
        </p:txBody>
      </p:sp>
    </p:spTree>
    <p:extLst>
      <p:ext uri="{BB962C8B-B14F-4D97-AF65-F5344CB8AC3E}">
        <p14:creationId xmlns:p14="http://schemas.microsoft.com/office/powerpoint/2010/main" val="1505021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Tugas/Latihan 1</a:t>
            </a:r>
          </a:p>
        </p:txBody>
      </p:sp>
      <p:sp>
        <p:nvSpPr>
          <p:cNvPr id="3" name="Content Placeholder 2"/>
          <p:cNvSpPr>
            <a:spLocks noGrp="1"/>
          </p:cNvSpPr>
          <p:nvPr>
            <p:ph idx="1"/>
          </p:nvPr>
        </p:nvSpPr>
        <p:spPr>
          <a:xfrm>
            <a:off x="838200" y="1825625"/>
            <a:ext cx="10515600" cy="1831975"/>
          </a:xfrm>
        </p:spPr>
        <p:txBody>
          <a:bodyPr>
            <a:normAutofit fontScale="77500" lnSpcReduction="20000"/>
          </a:bodyPr>
          <a:lstStyle/>
          <a:p>
            <a:pPr marL="0" indent="0">
              <a:lnSpc>
                <a:spcPct val="120000"/>
              </a:lnSpc>
              <a:spcBef>
                <a:spcPts val="600"/>
              </a:spcBef>
              <a:buNone/>
            </a:pPr>
            <a:r>
              <a:rPr lang="en-US"/>
              <a:t>Apa syarat perlu dan cukup untuk menemukan Lintasan Euler dari suatu multigraf?</a:t>
            </a:r>
          </a:p>
          <a:p>
            <a:pPr marL="0" indent="0">
              <a:lnSpc>
                <a:spcPct val="120000"/>
              </a:lnSpc>
              <a:spcBef>
                <a:spcPts val="600"/>
              </a:spcBef>
              <a:buNone/>
            </a:pPr>
            <a:r>
              <a:rPr lang="en-US"/>
              <a:t>Jelaskan syarat perlu dan cukup tersebut.</a:t>
            </a:r>
          </a:p>
          <a:p>
            <a:pPr marL="0" indent="0">
              <a:lnSpc>
                <a:spcPct val="120000"/>
              </a:lnSpc>
              <a:spcBef>
                <a:spcPts val="600"/>
              </a:spcBef>
              <a:buNone/>
            </a:pPr>
            <a:endParaRPr lang="en-US"/>
          </a:p>
          <a:p>
            <a:pPr marL="0" indent="0">
              <a:lnSpc>
                <a:spcPct val="120000"/>
              </a:lnSpc>
              <a:spcBef>
                <a:spcPts val="600"/>
              </a:spcBef>
              <a:buNone/>
            </a:pPr>
            <a:r>
              <a:rPr lang="en-US"/>
              <a:t>Langkah apa saja yang diperlukan untuk mengkonstruksi Lintasan Euler dari suatu graf ?</a:t>
            </a:r>
          </a:p>
        </p:txBody>
      </p:sp>
    </p:spTree>
    <p:extLst>
      <p:ext uri="{BB962C8B-B14F-4D97-AF65-F5344CB8AC3E}">
        <p14:creationId xmlns:p14="http://schemas.microsoft.com/office/powerpoint/2010/main" val="401063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a:bodyPr>
          <a:lstStyle/>
          <a:p>
            <a:r>
              <a:rPr lang="en-US" sz="3200"/>
              <a:t>Aplikasi dari Lintasan Euler dan Sirkuit Euler</a:t>
            </a:r>
          </a:p>
        </p:txBody>
      </p:sp>
      <p:sp>
        <p:nvSpPr>
          <p:cNvPr id="3" name="Content Placeholder 2"/>
          <p:cNvSpPr>
            <a:spLocks noGrp="1"/>
          </p:cNvSpPr>
          <p:nvPr>
            <p:ph idx="1"/>
          </p:nvPr>
        </p:nvSpPr>
        <p:spPr>
          <a:xfrm>
            <a:off x="838200" y="990600"/>
            <a:ext cx="10515600" cy="5186363"/>
          </a:xfrm>
        </p:spPr>
        <p:txBody>
          <a:bodyPr>
            <a:normAutofit fontScale="70000" lnSpcReduction="20000"/>
          </a:bodyPr>
          <a:lstStyle/>
          <a:p>
            <a:pPr>
              <a:lnSpc>
                <a:spcPct val="120000"/>
              </a:lnSpc>
              <a:spcBef>
                <a:spcPts val="600"/>
              </a:spcBef>
            </a:pPr>
            <a:r>
              <a:rPr lang="en-US"/>
              <a:t>Lintasan Euler dan Sirkuit Euler dapat diaplikasikan untuk menyelesaikan banyak permasalahan. Sebagai contoh, banyak masalah yang menghendaki adanya penelusuran apakah suatu jaringan dapat dijelajah semua garisnya pas satu kali. Penjelajahan seperti ini di antaranya adalah </a:t>
            </a:r>
          </a:p>
          <a:p>
            <a:pPr marL="804863" lvl="1" indent="-347663">
              <a:lnSpc>
                <a:spcPct val="120000"/>
              </a:lnSpc>
              <a:spcBef>
                <a:spcPts val="300"/>
              </a:spcBef>
              <a:buFont typeface="Wingdings" panose="05000000000000000000" pitchFamily="2" charset="2"/>
              <a:buChar char="ü"/>
            </a:pPr>
            <a:r>
              <a:rPr lang="en-US" sz="2900"/>
              <a:t>penjelajahan jalan-jalan yang ada pada suatu area tempat tinggal</a:t>
            </a:r>
          </a:p>
          <a:p>
            <a:pPr marL="804863" lvl="1" indent="-347663">
              <a:lnSpc>
                <a:spcPct val="120000"/>
              </a:lnSpc>
              <a:spcBef>
                <a:spcPts val="300"/>
              </a:spcBef>
              <a:buFont typeface="Wingdings" panose="05000000000000000000" pitchFamily="2" charset="2"/>
              <a:buChar char="ü"/>
            </a:pPr>
            <a:r>
              <a:rPr lang="en-US" sz="2900"/>
              <a:t>penjelajahan jalan-jalan yang ada pada suatu jaringan transportasi</a:t>
            </a:r>
          </a:p>
          <a:p>
            <a:pPr marL="804863" lvl="1" indent="-347663">
              <a:lnSpc>
                <a:spcPct val="120000"/>
              </a:lnSpc>
              <a:spcBef>
                <a:spcPts val="300"/>
              </a:spcBef>
              <a:buFont typeface="Wingdings" panose="05000000000000000000" pitchFamily="2" charset="2"/>
              <a:buChar char="ü"/>
            </a:pPr>
            <a:r>
              <a:rPr lang="en-US" sz="2900"/>
              <a:t>penjelajahan tautan pada suatu jaringan komunikasi.</a:t>
            </a:r>
          </a:p>
          <a:p>
            <a:pPr>
              <a:lnSpc>
                <a:spcPct val="120000"/>
              </a:lnSpc>
              <a:spcBef>
                <a:spcPts val="600"/>
              </a:spcBef>
            </a:pPr>
            <a:r>
              <a:rPr lang="en-US"/>
              <a:t>Sebagai contoh, jika seorang kurir dapat menemukan Lintasan Euler pada jaringan jalan yang harus dilaluinya dalam rangka menyampaikan barang-barang yang harus disampaikannya, maka kurir tersebut dapat menentukan suatu rute perjalanan di mana setiap jalan pas dilintasi sekali saja. Jika Lintasan Euler tidak ada, maka beberapa jalan harus dilintasi lebih dari satu kali.</a:t>
            </a:r>
          </a:p>
          <a:p>
            <a:pPr>
              <a:lnSpc>
                <a:spcPct val="120000"/>
              </a:lnSpc>
              <a:spcBef>
                <a:spcPts val="600"/>
              </a:spcBef>
            </a:pPr>
            <a:r>
              <a:rPr lang="en-US"/>
              <a:t>Jika kurir tersebut ingin/harus kembali ke titik semula, maka ia harus menemukan Sirkuit Euler pada jaringan jalan yang harus dilaluinya.</a:t>
            </a:r>
          </a:p>
          <a:p>
            <a:pPr>
              <a:lnSpc>
                <a:spcPct val="120000"/>
              </a:lnSpc>
              <a:spcBef>
                <a:spcPts val="600"/>
              </a:spcBef>
            </a:pPr>
            <a:r>
              <a:rPr lang="en-US"/>
              <a:t>Aplikasi lainnya adalah pada bidang Biologi Molekuler, di mana Lintasan Euler digunakan untuk mensekuenkan DNA.</a:t>
            </a:r>
          </a:p>
        </p:txBody>
      </p:sp>
    </p:spTree>
    <p:extLst>
      <p:ext uri="{BB962C8B-B14F-4D97-AF65-F5344CB8AC3E}">
        <p14:creationId xmlns:p14="http://schemas.microsoft.com/office/powerpoint/2010/main" val="2295130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8904" y="302258"/>
            <a:ext cx="5792035" cy="3130706"/>
          </a:xfrm>
          <a:prstGeom prst="rect">
            <a:avLst/>
          </a:prstGeom>
        </p:spPr>
      </p:pic>
      <p:sp>
        <p:nvSpPr>
          <p:cNvPr id="3" name="TextBox 2"/>
          <p:cNvSpPr txBox="1"/>
          <p:nvPr/>
        </p:nvSpPr>
        <p:spPr>
          <a:xfrm>
            <a:off x="6080760" y="3312674"/>
            <a:ext cx="4843463" cy="461665"/>
          </a:xfrm>
          <a:prstGeom prst="rect">
            <a:avLst/>
          </a:prstGeom>
          <a:noFill/>
        </p:spPr>
        <p:txBody>
          <a:bodyPr wrap="square" rtlCol="0">
            <a:spAutoFit/>
          </a:bodyPr>
          <a:lstStyle/>
          <a:p>
            <a:pPr algn="ctr"/>
            <a:r>
              <a:rPr lang="en-US" sz="2400"/>
              <a:t>Tujuh Jembatan Königsberg</a:t>
            </a:r>
          </a:p>
        </p:txBody>
      </p:sp>
      <p:sp>
        <p:nvSpPr>
          <p:cNvPr id="4" name="TextBox 3"/>
          <p:cNvSpPr txBox="1"/>
          <p:nvPr/>
        </p:nvSpPr>
        <p:spPr>
          <a:xfrm>
            <a:off x="419681" y="391479"/>
            <a:ext cx="5661079" cy="6001643"/>
          </a:xfrm>
          <a:prstGeom prst="rect">
            <a:avLst/>
          </a:prstGeom>
          <a:noFill/>
        </p:spPr>
        <p:txBody>
          <a:bodyPr wrap="square" rtlCol="0">
            <a:spAutoFit/>
          </a:bodyPr>
          <a:lstStyle/>
          <a:p>
            <a:r>
              <a:rPr lang="en-US" sz="2400"/>
              <a:t>Kembali ke problem semula:</a:t>
            </a:r>
          </a:p>
          <a:p>
            <a:r>
              <a:rPr lang="en-US" sz="2400"/>
              <a:t>Kota Königsberg terdiri atas 4 area A, B, C, dan D yang dipisahkan oleh cabang-cabang sungai Pregel. Terdapat 7 jembatan yang menghubungkan ke-empat area tersebut. </a:t>
            </a:r>
          </a:p>
          <a:p>
            <a:r>
              <a:rPr lang="en-US" sz="2400"/>
              <a:t>Dapatkah kita berkeliling mulai dari satu area dan kembali lagi ke area awal dengan melintasi setiap jembatan hanya satu kali?</a:t>
            </a:r>
          </a:p>
          <a:p>
            <a:endParaRPr lang="en-US" sz="2400"/>
          </a:p>
          <a:p>
            <a:r>
              <a:rPr lang="en-US" sz="2400"/>
              <a:t>Lihat model multigraf dari kota Königsberg. Karena ada 4 verteks yang berderajat ganjil, tidak ada lintasan Euler di kota Königsberg. Karena itu kita tidak dapat berkeliling mulai dari satu area dan kembali lagi ke area awal dengan melintasi setiap jembatan hanya satu kali</a:t>
            </a:r>
          </a:p>
        </p:txBody>
      </p:sp>
      <p:pic>
        <p:nvPicPr>
          <p:cNvPr id="6" name="Picture 5"/>
          <p:cNvPicPr>
            <a:picLocks noChangeAspect="1"/>
          </p:cNvPicPr>
          <p:nvPr/>
        </p:nvPicPr>
        <p:blipFill>
          <a:blip r:embed="rId3"/>
          <a:stretch>
            <a:fillRect/>
          </a:stretch>
        </p:blipFill>
        <p:spPr>
          <a:xfrm>
            <a:off x="7924800" y="3715403"/>
            <a:ext cx="1589021" cy="2535812"/>
          </a:xfrm>
          <a:prstGeom prst="rect">
            <a:avLst/>
          </a:prstGeom>
        </p:spPr>
      </p:pic>
      <p:sp>
        <p:nvSpPr>
          <p:cNvPr id="7" name="TextBox 6"/>
          <p:cNvSpPr txBox="1"/>
          <p:nvPr/>
        </p:nvSpPr>
        <p:spPr>
          <a:xfrm>
            <a:off x="6317396" y="6233869"/>
            <a:ext cx="4843463" cy="461665"/>
          </a:xfrm>
          <a:prstGeom prst="rect">
            <a:avLst/>
          </a:prstGeom>
          <a:noFill/>
        </p:spPr>
        <p:txBody>
          <a:bodyPr wrap="square" rtlCol="0">
            <a:spAutoFit/>
          </a:bodyPr>
          <a:lstStyle/>
          <a:p>
            <a:pPr algn="ctr"/>
            <a:r>
              <a:rPr lang="en-US" sz="2400"/>
              <a:t>Model multigraf dari kota Königsberg</a:t>
            </a:r>
          </a:p>
        </p:txBody>
      </p:sp>
    </p:spTree>
    <p:extLst>
      <p:ext uri="{BB962C8B-B14F-4D97-AF65-F5344CB8AC3E}">
        <p14:creationId xmlns:p14="http://schemas.microsoft.com/office/powerpoint/2010/main" val="2024722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5535" y="679646"/>
            <a:ext cx="6464954" cy="2307394"/>
          </a:xfrm>
          <a:prstGeom prst="rect">
            <a:avLst/>
          </a:prstGeom>
        </p:spPr>
      </p:pic>
      <p:sp>
        <p:nvSpPr>
          <p:cNvPr id="4" name="Rectangle 3"/>
          <p:cNvSpPr/>
          <p:nvPr/>
        </p:nvSpPr>
        <p:spPr>
          <a:xfrm>
            <a:off x="615535" y="3166795"/>
            <a:ext cx="6464954" cy="1200329"/>
          </a:xfrm>
          <a:prstGeom prst="rect">
            <a:avLst/>
          </a:prstGeom>
        </p:spPr>
        <p:txBody>
          <a:bodyPr wrap="square">
            <a:spAutoFit/>
          </a:bodyPr>
          <a:lstStyle/>
          <a:p>
            <a:r>
              <a:rPr lang="en-US" sz="2400"/>
              <a:t>Dapatkah kita berkeliling mulai dari satu area dan kembali lagi ke area awal dengan melintasi setiap jembatan hanya satu kali?</a:t>
            </a:r>
          </a:p>
        </p:txBody>
      </p:sp>
    </p:spTree>
    <p:extLst>
      <p:ext uri="{BB962C8B-B14F-4D97-AF65-F5344CB8AC3E}">
        <p14:creationId xmlns:p14="http://schemas.microsoft.com/office/powerpoint/2010/main" val="340693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Lintasan dan Sirkuit Hamilton</a:t>
            </a:r>
          </a:p>
        </p:txBody>
      </p:sp>
      <p:sp>
        <p:nvSpPr>
          <p:cNvPr id="3" name="Content Placeholder 2"/>
          <p:cNvSpPr>
            <a:spLocks noGrp="1"/>
          </p:cNvSpPr>
          <p:nvPr>
            <p:ph idx="1"/>
          </p:nvPr>
        </p:nvSpPr>
        <p:spPr>
          <a:xfrm>
            <a:off x="838200" y="1825625"/>
            <a:ext cx="10515600" cy="3020695"/>
          </a:xfrm>
        </p:spPr>
        <p:txBody>
          <a:bodyPr/>
          <a:lstStyle/>
          <a:p>
            <a:pPr marL="0" indent="0">
              <a:buNone/>
            </a:pPr>
            <a:r>
              <a:rPr lang="en-US"/>
              <a:t>Dapatkah kita melewati setiap verteks yang ada pada suatu graf dengan hanya mengunjungi setiap verteks satu kali saja?</a:t>
            </a:r>
          </a:p>
          <a:p>
            <a:r>
              <a:rPr lang="en-US"/>
              <a:t>Lintasan sederhana yang melewati setiap verteks satu kali saja pada suatu graph G disebut sebagai Lintasan Hamilton.</a:t>
            </a:r>
          </a:p>
          <a:p>
            <a:r>
              <a:rPr lang="en-US"/>
              <a:t>Sirkuit sederhana yang melewati setiap verteks satu kali saja pada suatu graph G disebut sebagai Sirkuit Hamilton.</a:t>
            </a:r>
          </a:p>
        </p:txBody>
      </p:sp>
    </p:spTree>
    <p:extLst>
      <p:ext uri="{BB962C8B-B14F-4D97-AF65-F5344CB8AC3E}">
        <p14:creationId xmlns:p14="http://schemas.microsoft.com/office/powerpoint/2010/main" val="375029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323" y="441874"/>
            <a:ext cx="10775109" cy="3078566"/>
          </a:xfrm>
          <a:prstGeom prst="rect">
            <a:avLst/>
          </a:prstGeom>
        </p:spPr>
      </p:pic>
      <p:sp>
        <p:nvSpPr>
          <p:cNvPr id="5" name="Rectangle 4"/>
          <p:cNvSpPr/>
          <p:nvPr/>
        </p:nvSpPr>
        <p:spPr>
          <a:xfrm>
            <a:off x="786106" y="3701534"/>
            <a:ext cx="10698756" cy="2831544"/>
          </a:xfrm>
          <a:prstGeom prst="rect">
            <a:avLst/>
          </a:prstGeom>
        </p:spPr>
        <p:txBody>
          <a:bodyPr wrap="square">
            <a:spAutoFit/>
          </a:bodyPr>
          <a:lstStyle/>
          <a:p>
            <a:pPr marL="342900" indent="-342900">
              <a:spcBef>
                <a:spcPts val="600"/>
              </a:spcBef>
              <a:buFont typeface="Wingdings" panose="05000000000000000000" pitchFamily="2" charset="2"/>
              <a:buChar char="§"/>
            </a:pPr>
            <a:r>
              <a:rPr lang="en-US" sz="2400"/>
              <a:t>G1 memiliki Sirkuit Hamilton, yaitu </a:t>
            </a:r>
            <a:r>
              <a:rPr lang="en-US" sz="2400" i="1"/>
              <a:t>a, b, c, d, e, a.</a:t>
            </a:r>
            <a:r>
              <a:rPr lang="en-US" sz="2400"/>
              <a:t> Tidak ada Sirkuit Hamilton pada G2 (periksalah bahwa sembarang sirkuit yang mengandung setiap verteks pada G2 pasti mengandung garis {</a:t>
            </a:r>
            <a:r>
              <a:rPr lang="en-US" sz="2400" i="1"/>
              <a:t>a, b</a:t>
            </a:r>
            <a:r>
              <a:rPr lang="en-US" sz="2400"/>
              <a:t>} dua kali.</a:t>
            </a:r>
          </a:p>
          <a:p>
            <a:pPr marL="342900" indent="-342900">
              <a:spcBef>
                <a:spcPts val="600"/>
              </a:spcBef>
              <a:buFont typeface="Wingdings" panose="05000000000000000000" pitchFamily="2" charset="2"/>
              <a:buChar char="§"/>
            </a:pPr>
            <a:r>
              <a:rPr lang="en-US" sz="2400"/>
              <a:t>G2 memiliki Lintasan Hamilton, yaitu lintasan </a:t>
            </a:r>
            <a:r>
              <a:rPr lang="en-US" sz="2400" i="1"/>
              <a:t>a, b, c, d.</a:t>
            </a:r>
          </a:p>
          <a:p>
            <a:pPr marL="342900" indent="-342900">
              <a:spcBef>
                <a:spcPts val="600"/>
              </a:spcBef>
              <a:buFont typeface="Wingdings" panose="05000000000000000000" pitchFamily="2" charset="2"/>
              <a:buChar char="§"/>
            </a:pPr>
            <a:r>
              <a:rPr lang="en-US" sz="2400"/>
              <a:t>G3 tidak memiliki Sirkuit Hamilton, juga tidak memiliki Lintasan Hamilton. Karena, sembarang lintasan pada G3 pasti mengandung garis {</a:t>
            </a:r>
            <a:r>
              <a:rPr lang="en-US" sz="2400" i="1"/>
              <a:t>a, b</a:t>
            </a:r>
            <a:r>
              <a:rPr lang="en-US" sz="2400"/>
              <a:t>}, {</a:t>
            </a:r>
            <a:r>
              <a:rPr lang="en-US" sz="2400" i="1"/>
              <a:t>e, f</a:t>
            </a:r>
            <a:r>
              <a:rPr lang="en-US" sz="2400"/>
              <a:t>}, dan {</a:t>
            </a:r>
            <a:r>
              <a:rPr lang="en-US" sz="2400" i="1"/>
              <a:t>c, d</a:t>
            </a:r>
            <a:r>
              <a:rPr lang="en-US" sz="2400"/>
              <a:t>} lebih dari satu kali.</a:t>
            </a:r>
          </a:p>
        </p:txBody>
      </p:sp>
    </p:spTree>
    <p:extLst>
      <p:ext uri="{BB962C8B-B14F-4D97-AF65-F5344CB8AC3E}">
        <p14:creationId xmlns:p14="http://schemas.microsoft.com/office/powerpoint/2010/main" val="582691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3971"/>
          </a:xfrm>
        </p:spPr>
        <p:txBody>
          <a:bodyPr>
            <a:normAutofit/>
          </a:bodyPr>
          <a:lstStyle/>
          <a:p>
            <a:r>
              <a:rPr lang="en-US" sz="2800">
                <a:latin typeface="+mn-lt"/>
              </a:rPr>
              <a:t>Bagaimana menentukan apakah suatu graf memiliki Sirkuit Hamilton</a:t>
            </a:r>
          </a:p>
        </p:txBody>
      </p:sp>
      <p:sp>
        <p:nvSpPr>
          <p:cNvPr id="5" name="Content Placeholder 4"/>
          <p:cNvSpPr>
            <a:spLocks noGrp="1"/>
          </p:cNvSpPr>
          <p:nvPr>
            <p:ph idx="1"/>
          </p:nvPr>
        </p:nvSpPr>
        <p:spPr>
          <a:xfrm>
            <a:off x="838200" y="1340056"/>
            <a:ext cx="10515600" cy="2497249"/>
          </a:xfrm>
        </p:spPr>
        <p:txBody>
          <a:bodyPr>
            <a:normAutofit fontScale="92500" lnSpcReduction="20000"/>
          </a:bodyPr>
          <a:lstStyle/>
          <a:p>
            <a:pPr>
              <a:lnSpc>
                <a:spcPct val="110000"/>
              </a:lnSpc>
            </a:pPr>
            <a:r>
              <a:rPr lang="en-US"/>
              <a:t>Suatu graf yang mengandung vertex berderajat satu tidak memiliki Sirkuit Hamilton. Karena, pada Sirkuit Hamilton setiap verteks pasti insiden dengan dua garis.</a:t>
            </a:r>
          </a:p>
          <a:p>
            <a:pPr>
              <a:lnSpc>
                <a:spcPct val="110000"/>
              </a:lnSpc>
            </a:pPr>
            <a:r>
              <a:rPr lang="en-US"/>
              <a:t>Sirkuit Hamilton tidak dapat mengandung sirkuit/sirkuit-sirkuit yang lebih kecil di dalamnya. Karena sirkuit-sirkuit ini pasti memiliki verteks yang beririsan, yang berarti verteks ini dilewati dua kali.</a:t>
            </a:r>
          </a:p>
        </p:txBody>
      </p:sp>
      <p:pic>
        <p:nvPicPr>
          <p:cNvPr id="7" name="Picture 6"/>
          <p:cNvPicPr>
            <a:picLocks noChangeAspect="1"/>
          </p:cNvPicPr>
          <p:nvPr/>
        </p:nvPicPr>
        <p:blipFill>
          <a:blip r:embed="rId2"/>
          <a:stretch>
            <a:fillRect/>
          </a:stretch>
        </p:blipFill>
        <p:spPr>
          <a:xfrm>
            <a:off x="1094480" y="4113212"/>
            <a:ext cx="5813526" cy="2556081"/>
          </a:xfrm>
          <a:prstGeom prst="rect">
            <a:avLst/>
          </a:prstGeom>
        </p:spPr>
      </p:pic>
      <p:sp>
        <p:nvSpPr>
          <p:cNvPr id="8" name="Content Placeholder 4"/>
          <p:cNvSpPr txBox="1">
            <a:spLocks/>
          </p:cNvSpPr>
          <p:nvPr/>
        </p:nvSpPr>
        <p:spPr>
          <a:xfrm>
            <a:off x="6762273" y="4866742"/>
            <a:ext cx="5277327"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2400"/>
              <a:t>G dan H tidak memiliki Sirkuit Hamilton.</a:t>
            </a:r>
          </a:p>
        </p:txBody>
      </p:sp>
    </p:spTree>
    <p:extLst>
      <p:ext uri="{BB962C8B-B14F-4D97-AF65-F5344CB8AC3E}">
        <p14:creationId xmlns:p14="http://schemas.microsoft.com/office/powerpoint/2010/main" val="3885686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836613"/>
            <a:ext cx="10515600" cy="6207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mn-lt"/>
              </a:rPr>
              <a:t>Bagaimana menentukan apakah suatu graf memiliki Sirkuit Hamilton</a:t>
            </a:r>
          </a:p>
        </p:txBody>
      </p:sp>
      <p:sp>
        <p:nvSpPr>
          <p:cNvPr id="3" name="Content Placeholder 4"/>
          <p:cNvSpPr txBox="1">
            <a:spLocks/>
          </p:cNvSpPr>
          <p:nvPr/>
        </p:nvSpPr>
        <p:spPr>
          <a:xfrm>
            <a:off x="838200" y="1584961"/>
            <a:ext cx="10942320" cy="10515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t>Setiap Complete Graph Kn, dengan n ≥ 3 pasti memiliki Sirkuit Hamilton. Setiap graf berikut memiliki Sirkuit Hamilton.</a:t>
            </a:r>
          </a:p>
        </p:txBody>
      </p:sp>
      <p:pic>
        <p:nvPicPr>
          <p:cNvPr id="5" name="Picture 4"/>
          <p:cNvPicPr>
            <a:picLocks noChangeAspect="1"/>
          </p:cNvPicPr>
          <p:nvPr/>
        </p:nvPicPr>
        <p:blipFill>
          <a:blip r:embed="rId2"/>
          <a:stretch>
            <a:fillRect/>
          </a:stretch>
        </p:blipFill>
        <p:spPr>
          <a:xfrm>
            <a:off x="838200" y="2942386"/>
            <a:ext cx="10307679" cy="2853018"/>
          </a:xfrm>
          <a:prstGeom prst="rect">
            <a:avLst/>
          </a:prstGeom>
        </p:spPr>
      </p:pic>
    </p:spTree>
    <p:extLst>
      <p:ext uri="{BB962C8B-B14F-4D97-AF65-F5344CB8AC3E}">
        <p14:creationId xmlns:p14="http://schemas.microsoft.com/office/powerpoint/2010/main" val="409930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5138"/>
            <a:ext cx="10515600" cy="863600"/>
          </a:xfrm>
        </p:spPr>
        <p:txBody>
          <a:bodyPr>
            <a:normAutofit/>
          </a:bodyPr>
          <a:lstStyle/>
          <a:p>
            <a:r>
              <a:rPr lang="en-US" sz="2800">
                <a:latin typeface="+mn-lt"/>
              </a:rPr>
              <a:t>Bagaimana menentukan apakah suatu graf memiliki Sirkuit Hamilton</a:t>
            </a:r>
          </a:p>
        </p:txBody>
      </p:sp>
      <p:sp>
        <p:nvSpPr>
          <p:cNvPr id="3" name="Content Placeholder 2"/>
          <p:cNvSpPr>
            <a:spLocks noGrp="1"/>
          </p:cNvSpPr>
          <p:nvPr>
            <p:ph idx="1"/>
          </p:nvPr>
        </p:nvSpPr>
        <p:spPr>
          <a:xfrm>
            <a:off x="838200" y="1443038"/>
            <a:ext cx="10515600" cy="4943475"/>
          </a:xfrm>
        </p:spPr>
        <p:txBody>
          <a:bodyPr>
            <a:normAutofit/>
          </a:bodyPr>
          <a:lstStyle/>
          <a:p>
            <a:pPr marL="0" indent="0">
              <a:lnSpc>
                <a:spcPct val="120000"/>
              </a:lnSpc>
              <a:buNone/>
            </a:pPr>
            <a:r>
              <a:rPr lang="en-US" b="1"/>
              <a:t>Teorema Dirac</a:t>
            </a:r>
          </a:p>
          <a:p>
            <a:pPr marL="0" indent="0">
              <a:lnSpc>
                <a:spcPct val="120000"/>
              </a:lnSpc>
              <a:spcBef>
                <a:spcPts val="0"/>
              </a:spcBef>
              <a:buNone/>
            </a:pPr>
            <a:r>
              <a:rPr lang="en-US"/>
              <a:t>Jika G adalah graf sederhana dengan verteks sejumlah n, n ≥ 3, dan derajat setiap verteks dalam G paling sedikit n/2, maka G memiliki Sirkuit Hamilton.</a:t>
            </a:r>
          </a:p>
          <a:p>
            <a:pPr marL="0" indent="0">
              <a:lnSpc>
                <a:spcPct val="120000"/>
              </a:lnSpc>
              <a:buNone/>
            </a:pPr>
            <a:endParaRPr lang="en-US" sz="1300"/>
          </a:p>
          <a:p>
            <a:pPr marL="0" indent="0">
              <a:lnSpc>
                <a:spcPct val="120000"/>
              </a:lnSpc>
              <a:buNone/>
            </a:pPr>
            <a:r>
              <a:rPr lang="en-US" b="1"/>
              <a:t>Teorema Ore</a:t>
            </a:r>
          </a:p>
          <a:p>
            <a:pPr marL="0" indent="0">
              <a:lnSpc>
                <a:spcPct val="120000"/>
              </a:lnSpc>
              <a:spcBef>
                <a:spcPts val="0"/>
              </a:spcBef>
              <a:buNone/>
            </a:pPr>
            <a:r>
              <a:rPr lang="en-US"/>
              <a:t>Jika G adalah graf sederhana dengan verteks sejumlah n, n ≥ 3, dan deg(u) + deg(v) ≥ n, untuk semua pasangan u dan v dalam G yang tidak berdekatan (non-adjacent), </a:t>
            </a:r>
            <a:r>
              <a:rPr lang="fi-FI"/>
              <a:t>maka G memiliki Sirkuit Hamilton.</a:t>
            </a:r>
          </a:p>
        </p:txBody>
      </p:sp>
    </p:spTree>
    <p:extLst>
      <p:ext uri="{BB962C8B-B14F-4D97-AF65-F5344CB8AC3E}">
        <p14:creationId xmlns:p14="http://schemas.microsoft.com/office/powerpoint/2010/main" val="566879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p:cNvSpPr txBox="1">
                <a:spLocks/>
              </p:cNvSpPr>
              <p:nvPr/>
            </p:nvSpPr>
            <p:spPr>
              <a:xfrm>
                <a:off x="809625" y="414339"/>
                <a:ext cx="10515600" cy="37329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fi-FI" sz="2400"/>
                  <a:t>Teorema Dirac dan Teorema Ore hanya menyediakan syarat cukup bagi suatu graf untuk memiliki Sirkuit Hamilton, tetapi tidak menyediakan syarat perlu. Sehingga, jika suatu graf memiliki Sirkuit Hamilton, kita tidak dapat mengatakan bahwa</a:t>
                </a:r>
              </a:p>
              <a:p>
                <a:pPr marL="285750" indent="-285750">
                  <a:lnSpc>
                    <a:spcPct val="120000"/>
                  </a:lnSpc>
                  <a:buFont typeface="Wingdings" panose="05000000000000000000" pitchFamily="2" charset="2"/>
                  <a:buChar char="§"/>
                </a:pPr>
                <a:r>
                  <a:rPr lang="fi-FI" sz="2400"/>
                  <a:t>graf tersebut memiliki </a:t>
                </a:r>
                <a:r>
                  <a:rPr lang="en-US" sz="2400"/>
                  <a:t>verteks sejumlah n, n ≥ 3, dan derajat setiap verteks dalam G paling sedikit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sz="2400"/>
                  <a:t>, atau</a:t>
                </a:r>
              </a:p>
              <a:p>
                <a:pPr marL="285750" indent="-285750">
                  <a:lnSpc>
                    <a:spcPct val="120000"/>
                  </a:lnSpc>
                  <a:buFont typeface="Wingdings" panose="05000000000000000000" pitchFamily="2" charset="2"/>
                  <a:buChar char="§"/>
                </a:pPr>
                <a:r>
                  <a:rPr lang="fi-FI" sz="2400"/>
                  <a:t>graf tersebut memiliki </a:t>
                </a:r>
                <a:r>
                  <a:rPr lang="en-US" sz="2400"/>
                  <a:t>verteks sejumlah n, n ≥ 3, dan deg(u) + deg(v) ≥ n, untuk semua pasangan u dan v dalam G yang tidak berdekatan (non-adjacent)</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809625" y="414339"/>
                <a:ext cx="10515600" cy="3732948"/>
              </a:xfrm>
              <a:prstGeom prst="rect">
                <a:avLst/>
              </a:prstGeom>
              <a:blipFill rotWithShape="0">
                <a:blip r:embed="rId2"/>
                <a:stretch>
                  <a:fillRect l="-928" t="-163" r="-1333" b="-1144"/>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172957" y="4853838"/>
            <a:ext cx="1609483" cy="1591194"/>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996752" y="4147287"/>
                <a:ext cx="8542785" cy="2297745"/>
              </a:xfrm>
              <a:prstGeom prst="rect">
                <a:avLst/>
              </a:prstGeom>
            </p:spPr>
            <p:txBody>
              <a:bodyPr wrap="square">
                <a:spAutoFit/>
              </a:bodyPr>
              <a:lstStyle/>
              <a:p>
                <a:r>
                  <a:rPr lang="en-US" sz="2400"/>
                  <a:t>Sebagai contoh, graf G di samping memiliki n = 5;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i="1">
                            <a:latin typeface="Cambria Math" panose="02040503050406030204" pitchFamily="18" charset="0"/>
                          </a:rPr>
                          <m:t>2</m:t>
                        </m:r>
                      </m:den>
                    </m:f>
                  </m:oMath>
                </a14:m>
                <a:r>
                  <a:rPr lang="en-US" sz="2400"/>
                  <a:t> = 2,5.</a:t>
                </a:r>
              </a:p>
              <a:p>
                <a:r>
                  <a:rPr lang="en-US" sz="2400"/>
                  <a:t>Graf G di samping memiliki Sirkuit Hamilton, tetapi</a:t>
                </a:r>
              </a:p>
              <a:p>
                <a:pPr marL="342900" indent="-342900">
                  <a:spcBef>
                    <a:spcPts val="600"/>
                  </a:spcBef>
                  <a:buFont typeface="Wingdings" panose="05000000000000000000" pitchFamily="2" charset="2"/>
                  <a:buChar char="§"/>
                </a:pPr>
                <a:r>
                  <a:rPr lang="en-US" sz="2400"/>
                  <a:t>derajat setiap verteks dalam G adalah 2. (Lebih kecil dari 2,5).</a:t>
                </a:r>
              </a:p>
              <a:p>
                <a:pPr marL="342900" indent="-342900">
                  <a:spcBef>
                    <a:spcPts val="600"/>
                  </a:spcBef>
                  <a:buFont typeface="Wingdings" panose="05000000000000000000" pitchFamily="2" charset="2"/>
                  <a:buChar char="§"/>
                </a:pPr>
                <a:r>
                  <a:rPr lang="en-US" sz="2400"/>
                  <a:t>deg(u) + deg(v) = 4, untuk semua pasangan u dan v dalam G yang tidak berdekatan. (Lebih kecil dari 5).</a:t>
                </a:r>
              </a:p>
            </p:txBody>
          </p:sp>
        </mc:Choice>
        <mc:Fallback xmlns="">
          <p:sp>
            <p:nvSpPr>
              <p:cNvPr id="5" name="Rectangle 4"/>
              <p:cNvSpPr>
                <a:spLocks noRot="1" noChangeAspect="1" noMove="1" noResize="1" noEditPoints="1" noAdjustHandles="1" noChangeArrowheads="1" noChangeShapeType="1" noTextEdit="1"/>
              </p:cNvSpPr>
              <p:nvPr/>
            </p:nvSpPr>
            <p:spPr>
              <a:xfrm>
                <a:off x="2996752" y="4147287"/>
                <a:ext cx="8542785" cy="2297745"/>
              </a:xfrm>
              <a:prstGeom prst="rect">
                <a:avLst/>
              </a:prstGeom>
              <a:blipFill rotWithShape="0">
                <a:blip r:embed="rId4"/>
                <a:stretch>
                  <a:fillRect l="-1142" b="-5040"/>
                </a:stretch>
              </a:blipFill>
            </p:spPr>
            <p:txBody>
              <a:bodyPr/>
              <a:lstStyle/>
              <a:p>
                <a:r>
                  <a:rPr lang="en-US">
                    <a:noFill/>
                  </a:rPr>
                  <a:t> </a:t>
                </a:r>
              </a:p>
            </p:txBody>
          </p:sp>
        </mc:Fallback>
      </mc:AlternateContent>
    </p:spTree>
    <p:extLst>
      <p:ext uri="{BB962C8B-B14F-4D97-AF65-F5344CB8AC3E}">
        <p14:creationId xmlns:p14="http://schemas.microsoft.com/office/powerpoint/2010/main" val="140871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5012"/>
          </a:xfrm>
        </p:spPr>
        <p:txBody>
          <a:bodyPr>
            <a:normAutofit/>
          </a:bodyPr>
          <a:lstStyle/>
          <a:p>
            <a:r>
              <a:rPr lang="en-US" sz="3600"/>
              <a:t>Lintasan (Path)</a:t>
            </a:r>
          </a:p>
        </p:txBody>
      </p:sp>
      <p:sp>
        <p:nvSpPr>
          <p:cNvPr id="3" name="Content Placeholder 2"/>
          <p:cNvSpPr>
            <a:spLocks noGrp="1"/>
          </p:cNvSpPr>
          <p:nvPr>
            <p:ph idx="1"/>
          </p:nvPr>
        </p:nvSpPr>
        <p:spPr>
          <a:xfrm>
            <a:off x="838200" y="1100138"/>
            <a:ext cx="10963275" cy="4886325"/>
          </a:xfrm>
        </p:spPr>
        <p:txBody>
          <a:bodyPr>
            <a:noAutofit/>
          </a:bodyPr>
          <a:lstStyle/>
          <a:p>
            <a:pPr marL="0" indent="0">
              <a:lnSpc>
                <a:spcPct val="120000"/>
              </a:lnSpc>
              <a:buNone/>
            </a:pPr>
            <a:r>
              <a:rPr lang="en-US" sz="2400"/>
              <a:t>Mengingatkan kembali:</a:t>
            </a:r>
          </a:p>
          <a:p>
            <a:pPr marL="225425" indent="-225425">
              <a:lnSpc>
                <a:spcPct val="120000"/>
              </a:lnSpc>
            </a:pPr>
            <a:r>
              <a:rPr lang="en-US" sz="2400"/>
              <a:t>Secara informal, lintasan dalam graf G adalah sekuen garis yang </a:t>
            </a:r>
            <a:r>
              <a:rPr lang="it-IT" sz="2400"/>
              <a:t>bermula di simpul u dan berakhir di simpul v, untuk sembarang </a:t>
            </a:r>
            <a:r>
              <a:rPr lang="en-US" sz="2400"/>
              <a:t>u dan v yang terdapat dalam G.</a:t>
            </a:r>
          </a:p>
          <a:p>
            <a:pPr marL="225425" indent="-225425">
              <a:lnSpc>
                <a:spcPct val="120000"/>
              </a:lnSpc>
            </a:pPr>
            <a:r>
              <a:rPr lang="en-US" sz="2400"/>
              <a:t>Secara formal menurut definisi:</a:t>
            </a:r>
          </a:p>
          <a:p>
            <a:pPr marL="225425" lvl="1" indent="0">
              <a:lnSpc>
                <a:spcPct val="120000"/>
              </a:lnSpc>
              <a:spcBef>
                <a:spcPts val="1000"/>
              </a:spcBef>
              <a:buNone/>
            </a:pPr>
            <a:r>
              <a:rPr lang="en-US"/>
              <a:t>Untuk suatu graph tak berarah G = (V,E); integer n </a:t>
            </a:r>
            <a:r>
              <a:rPr lang="en-US">
                <a:sym typeface="Symbol" panose="05050102010706020507" pitchFamily="18" charset="2"/>
              </a:rPr>
              <a:t> 0; dan simpul-simpul u,v  V</a:t>
            </a:r>
          </a:p>
          <a:p>
            <a:pPr marL="457200" lvl="1" indent="-231775">
              <a:lnSpc>
                <a:spcPct val="120000"/>
              </a:lnSpc>
              <a:spcBef>
                <a:spcPts val="1000"/>
              </a:spcBef>
              <a:buNone/>
            </a:pPr>
            <a:r>
              <a:rPr lang="en-US">
                <a:sym typeface="Symbol" panose="05050102010706020507" pitchFamily="18" charset="2"/>
              </a:rPr>
              <a:t>lintasan yang panjangnya n dari u ke v dalam G adalah sekuen</a:t>
            </a:r>
          </a:p>
          <a:p>
            <a:pPr marL="0" lvl="1" indent="0" algn="ctr">
              <a:lnSpc>
                <a:spcPct val="120000"/>
              </a:lnSpc>
              <a:spcBef>
                <a:spcPts val="1000"/>
              </a:spcBef>
              <a:buNone/>
            </a:pPr>
            <a:r>
              <a:rPr lang="en-US">
                <a:sym typeface="Symbol" panose="05050102010706020507" pitchFamily="18" charset="2"/>
              </a:rPr>
              <a:t>x</a:t>
            </a:r>
            <a:r>
              <a:rPr lang="en-US" baseline="-25000">
                <a:sym typeface="Symbol" panose="05050102010706020507" pitchFamily="18" charset="2"/>
              </a:rPr>
              <a:t>0</a:t>
            </a:r>
            <a:r>
              <a:rPr lang="en-US">
                <a:sym typeface="Symbol" panose="05050102010706020507" pitchFamily="18" charset="2"/>
              </a:rPr>
              <a:t>, e</a:t>
            </a:r>
            <a:r>
              <a:rPr lang="en-US" baseline="-25000">
                <a:sym typeface="Symbol" panose="05050102010706020507" pitchFamily="18" charset="2"/>
              </a:rPr>
              <a:t>1</a:t>
            </a:r>
            <a:r>
              <a:rPr lang="en-US">
                <a:sym typeface="Symbol" panose="05050102010706020507" pitchFamily="18" charset="2"/>
              </a:rPr>
              <a:t>, x</a:t>
            </a:r>
            <a:r>
              <a:rPr lang="en-US" baseline="-25000">
                <a:sym typeface="Symbol" panose="05050102010706020507" pitchFamily="18" charset="2"/>
              </a:rPr>
              <a:t>1</a:t>
            </a:r>
            <a:r>
              <a:rPr lang="en-US">
                <a:sym typeface="Symbol" panose="05050102010706020507" pitchFamily="18" charset="2"/>
              </a:rPr>
              <a:t>, e</a:t>
            </a:r>
            <a:r>
              <a:rPr lang="en-US" baseline="-25000">
                <a:sym typeface="Symbol" panose="05050102010706020507" pitchFamily="18" charset="2"/>
              </a:rPr>
              <a:t>2</a:t>
            </a:r>
            <a:r>
              <a:rPr lang="en-US">
                <a:sym typeface="Symbol" panose="05050102010706020507" pitchFamily="18" charset="2"/>
              </a:rPr>
              <a:t>, …, x</a:t>
            </a:r>
            <a:r>
              <a:rPr lang="en-US" baseline="-25000">
                <a:sym typeface="Symbol" panose="05050102010706020507" pitchFamily="18" charset="2"/>
              </a:rPr>
              <a:t>n-1</a:t>
            </a:r>
            <a:r>
              <a:rPr lang="en-US">
                <a:sym typeface="Symbol" panose="05050102010706020507" pitchFamily="18" charset="2"/>
              </a:rPr>
              <a:t>, e</a:t>
            </a:r>
            <a:r>
              <a:rPr lang="en-US" baseline="-25000">
                <a:sym typeface="Symbol" panose="05050102010706020507" pitchFamily="18" charset="2"/>
              </a:rPr>
              <a:t>n</a:t>
            </a:r>
            <a:r>
              <a:rPr lang="en-US">
                <a:sym typeface="Symbol" panose="05050102010706020507" pitchFamily="18" charset="2"/>
              </a:rPr>
              <a:t>, x</a:t>
            </a:r>
            <a:r>
              <a:rPr lang="en-US" baseline="-25000">
                <a:sym typeface="Symbol" panose="05050102010706020507" pitchFamily="18" charset="2"/>
              </a:rPr>
              <a:t>n</a:t>
            </a:r>
            <a:r>
              <a:rPr lang="en-US">
                <a:sym typeface="Symbol" panose="05050102010706020507" pitchFamily="18" charset="2"/>
              </a:rPr>
              <a:t> </a:t>
            </a:r>
          </a:p>
          <a:p>
            <a:pPr marL="457200" lvl="1" indent="-231775">
              <a:lnSpc>
                <a:spcPct val="120000"/>
              </a:lnSpc>
              <a:spcBef>
                <a:spcPts val="1000"/>
              </a:spcBef>
              <a:buNone/>
            </a:pPr>
            <a:r>
              <a:rPr lang="en-US"/>
              <a:t>di mana x</a:t>
            </a:r>
            <a:r>
              <a:rPr lang="en-US" baseline="-25000"/>
              <a:t>j</a:t>
            </a:r>
            <a:r>
              <a:rPr lang="en-US">
                <a:sym typeface="Symbol" panose="05050102010706020507" pitchFamily="18" charset="2"/>
              </a:rPr>
              <a:t>V, e</a:t>
            </a:r>
            <a:r>
              <a:rPr lang="en-US" baseline="-25000">
                <a:sym typeface="Symbol" panose="05050102010706020507" pitchFamily="18" charset="2"/>
              </a:rPr>
              <a:t>i</a:t>
            </a:r>
            <a:r>
              <a:rPr lang="en-US">
                <a:sym typeface="Symbol" panose="05050102010706020507" pitchFamily="18" charset="2"/>
              </a:rPr>
              <a:t>E, x</a:t>
            </a:r>
            <a:r>
              <a:rPr lang="en-US" baseline="-25000">
                <a:sym typeface="Symbol" panose="05050102010706020507" pitchFamily="18" charset="2"/>
              </a:rPr>
              <a:t>0</a:t>
            </a:r>
            <a:r>
              <a:rPr lang="en-US">
                <a:sym typeface="Symbol" panose="05050102010706020507" pitchFamily="18" charset="2"/>
              </a:rPr>
              <a:t>= u, x</a:t>
            </a:r>
            <a:r>
              <a:rPr lang="en-US" baseline="-25000">
                <a:sym typeface="Symbol" panose="05050102010706020507" pitchFamily="18" charset="2"/>
              </a:rPr>
              <a:t>n</a:t>
            </a:r>
            <a:r>
              <a:rPr lang="en-US">
                <a:sym typeface="Symbol" panose="05050102010706020507" pitchFamily="18" charset="2"/>
              </a:rPr>
              <a:t>= v,  e</a:t>
            </a:r>
            <a:r>
              <a:rPr lang="en-US" baseline="-25000">
                <a:sym typeface="Symbol" panose="05050102010706020507" pitchFamily="18" charset="2"/>
              </a:rPr>
              <a:t>i</a:t>
            </a:r>
            <a:r>
              <a:rPr lang="en-US">
                <a:sym typeface="Symbol" panose="05050102010706020507" pitchFamily="18" charset="2"/>
              </a:rPr>
              <a:t> = {x</a:t>
            </a:r>
            <a:r>
              <a:rPr lang="en-US" baseline="-25000">
                <a:sym typeface="Symbol" panose="05050102010706020507" pitchFamily="18" charset="2"/>
              </a:rPr>
              <a:t>i-1</a:t>
            </a:r>
            <a:r>
              <a:rPr lang="en-US">
                <a:sym typeface="Symbol" panose="05050102010706020507" pitchFamily="18" charset="2"/>
              </a:rPr>
              <a:t>, x</a:t>
            </a:r>
            <a:r>
              <a:rPr lang="en-US" baseline="-25000">
                <a:sym typeface="Symbol" panose="05050102010706020507" pitchFamily="18" charset="2"/>
              </a:rPr>
              <a:t>i</a:t>
            </a:r>
            <a:r>
              <a:rPr lang="en-US">
                <a:sym typeface="Symbol" panose="05050102010706020507" pitchFamily="18" charset="2"/>
              </a:rPr>
              <a:t>}  E, untuk semua i  {1,2,3, … ,n}.</a:t>
            </a:r>
          </a:p>
        </p:txBody>
      </p:sp>
    </p:spTree>
    <p:extLst>
      <p:ext uri="{BB962C8B-B14F-4D97-AF65-F5344CB8AC3E}">
        <p14:creationId xmlns:p14="http://schemas.microsoft.com/office/powerpoint/2010/main" val="3471672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062037"/>
            <a:ext cx="10515600" cy="7635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Referensi</a:t>
            </a:r>
          </a:p>
        </p:txBody>
      </p:sp>
      <p:sp>
        <p:nvSpPr>
          <p:cNvPr id="3" name="Content Placeholder 2"/>
          <p:cNvSpPr txBox="1">
            <a:spLocks/>
          </p:cNvSpPr>
          <p:nvPr/>
        </p:nvSpPr>
        <p:spPr>
          <a:xfrm>
            <a:off x="838200" y="1825625"/>
            <a:ext cx="10515600" cy="4100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a:t>Kenneth H Rosen. Discrete Mathematics and Its Applications. 7th Edition</a:t>
            </a:r>
          </a:p>
          <a:p>
            <a:pPr marL="514350" indent="-514350">
              <a:buFont typeface="+mj-lt"/>
              <a:buAutoNum type="arabicPeriod"/>
            </a:pPr>
            <a:r>
              <a:rPr lang="en-US"/>
              <a:t>Oscar Levin. Discrete Mathematics An Open Introduction. 3rd Edition, 2021</a:t>
            </a:r>
          </a:p>
        </p:txBody>
      </p:sp>
    </p:spTree>
    <p:extLst>
      <p:ext uri="{BB962C8B-B14F-4D97-AF65-F5344CB8AC3E}">
        <p14:creationId xmlns:p14="http://schemas.microsoft.com/office/powerpoint/2010/main" val="383496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Lintasan (Path) dan Sirkuit (Circuit)</a:t>
            </a:r>
            <a:endParaRPr lang="en-US"/>
          </a:p>
        </p:txBody>
      </p:sp>
      <p:sp>
        <p:nvSpPr>
          <p:cNvPr id="3" name="Content Placeholder 2"/>
          <p:cNvSpPr>
            <a:spLocks noGrp="1"/>
          </p:cNvSpPr>
          <p:nvPr>
            <p:ph idx="1"/>
          </p:nvPr>
        </p:nvSpPr>
        <p:spPr>
          <a:xfrm>
            <a:off x="838200" y="1825625"/>
            <a:ext cx="10515600" cy="3675063"/>
          </a:xfrm>
        </p:spPr>
        <p:txBody>
          <a:bodyPr/>
          <a:lstStyle/>
          <a:p>
            <a:pPr>
              <a:lnSpc>
                <a:spcPct val="100000"/>
              </a:lnSpc>
            </a:pPr>
            <a:r>
              <a:rPr lang="en-US"/>
              <a:t>Lintasan yang panjangnya ≥ 1, dan bermula serta berakhir pada titik yang sama (yakni, u=v), disebut sebagai sirkuit (circuit).</a:t>
            </a:r>
          </a:p>
          <a:p>
            <a:pPr>
              <a:lnSpc>
                <a:spcPct val="100000"/>
              </a:lnSpc>
            </a:pPr>
            <a:r>
              <a:rPr lang="en-US"/>
              <a:t>Lintasan atau sirkuit disebut sederhana, jika lintasan atau sirkuit tsb tidak mengandung garis yang sama lebih dari satu kali.</a:t>
            </a:r>
          </a:p>
          <a:p>
            <a:pPr>
              <a:lnSpc>
                <a:spcPct val="100000"/>
              </a:lnSpc>
            </a:pPr>
            <a:r>
              <a:rPr lang="en-US"/>
              <a:t>Lintasan atau sirkuit disebut lintasan atau sirkuit rapi, jika lintasan atau sirkuit tsb tidak mengandung titik yang sama lebih dari satu kali, kecuali titik awal dan titik akhir pada sirkuit.</a:t>
            </a:r>
          </a:p>
        </p:txBody>
      </p:sp>
    </p:spTree>
    <p:extLst>
      <p:ext uri="{BB962C8B-B14F-4D97-AF65-F5344CB8AC3E}">
        <p14:creationId xmlns:p14="http://schemas.microsoft.com/office/powerpoint/2010/main" val="324894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081867" y="745066"/>
            <a:ext cx="5034843" cy="1913466"/>
            <a:chOff x="1670756" y="1490133"/>
            <a:chExt cx="5034843" cy="1913466"/>
          </a:xfrm>
        </p:grpSpPr>
        <p:sp>
          <p:nvSpPr>
            <p:cNvPr id="2" name="Oval 1"/>
            <p:cNvSpPr/>
            <p:nvPr/>
          </p:nvSpPr>
          <p:spPr>
            <a:xfrm>
              <a:off x="1670756" y="1490133"/>
              <a:ext cx="474133"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5" name="Oval 4"/>
            <p:cNvSpPr/>
            <p:nvPr/>
          </p:nvSpPr>
          <p:spPr>
            <a:xfrm>
              <a:off x="1670756" y="2997199"/>
              <a:ext cx="474133"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6" name="Oval 5"/>
            <p:cNvSpPr/>
            <p:nvPr/>
          </p:nvSpPr>
          <p:spPr>
            <a:xfrm>
              <a:off x="3951111" y="2991554"/>
              <a:ext cx="474133"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7" name="Oval 6"/>
            <p:cNvSpPr/>
            <p:nvPr/>
          </p:nvSpPr>
          <p:spPr>
            <a:xfrm>
              <a:off x="3951110" y="1490133"/>
              <a:ext cx="474133"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10" name="Oval 9"/>
            <p:cNvSpPr/>
            <p:nvPr/>
          </p:nvSpPr>
          <p:spPr>
            <a:xfrm>
              <a:off x="6231466" y="2991554"/>
              <a:ext cx="474133"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1" name="Oval 10"/>
            <p:cNvSpPr/>
            <p:nvPr/>
          </p:nvSpPr>
          <p:spPr>
            <a:xfrm>
              <a:off x="6231465" y="1490133"/>
              <a:ext cx="474133"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3" name="Straight Connector 12"/>
            <p:cNvCxnSpPr>
              <a:stCxn id="2" idx="4"/>
              <a:endCxn id="5" idx="0"/>
            </p:cNvCxnSpPr>
            <p:nvPr/>
          </p:nvCxnSpPr>
          <p:spPr>
            <a:xfrm>
              <a:off x="1907823" y="1896533"/>
              <a:ext cx="0" cy="110066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5" idx="6"/>
              <a:endCxn id="6" idx="2"/>
            </p:cNvCxnSpPr>
            <p:nvPr/>
          </p:nvCxnSpPr>
          <p:spPr>
            <a:xfrm flipV="1">
              <a:off x="2144889" y="3194754"/>
              <a:ext cx="1806222" cy="564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4425243" y="3189109"/>
              <a:ext cx="1806222" cy="564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2144888" y="1693333"/>
              <a:ext cx="1806222" cy="564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4425242" y="1693333"/>
              <a:ext cx="1806222" cy="564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474176" y="1890888"/>
              <a:ext cx="0" cy="11006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7" idx="5"/>
              <a:endCxn id="10" idx="1"/>
            </p:cNvCxnSpPr>
            <p:nvPr/>
          </p:nvCxnSpPr>
          <p:spPr>
            <a:xfrm>
              <a:off x="4355808" y="1837017"/>
              <a:ext cx="1945093" cy="121405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1" idx="3"/>
              <a:endCxn id="6" idx="7"/>
            </p:cNvCxnSpPr>
            <p:nvPr/>
          </p:nvCxnSpPr>
          <p:spPr>
            <a:xfrm flipH="1">
              <a:off x="4355809" y="1837017"/>
              <a:ext cx="1945091" cy="1214053"/>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2075454" y="1837017"/>
              <a:ext cx="1945091" cy="1214053"/>
            </a:xfrm>
            <a:prstGeom prst="line">
              <a:avLst/>
            </a:prstGeom>
          </p:spPr>
          <p:style>
            <a:lnRef idx="1">
              <a:schemeClr val="dk1"/>
            </a:lnRef>
            <a:fillRef idx="0">
              <a:schemeClr val="dk1"/>
            </a:fillRef>
            <a:effectRef idx="0">
              <a:schemeClr val="dk1"/>
            </a:effectRef>
            <a:fontRef idx="minor">
              <a:schemeClr val="tx1"/>
            </a:fontRef>
          </p:style>
        </p:cxnSp>
      </p:grpSp>
      <p:sp>
        <p:nvSpPr>
          <p:cNvPr id="28" name="TextBox 27"/>
          <p:cNvSpPr txBox="1"/>
          <p:nvPr/>
        </p:nvSpPr>
        <p:spPr>
          <a:xfrm>
            <a:off x="1320800" y="3002844"/>
            <a:ext cx="9448800" cy="2985433"/>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400"/>
              <a:t>a, b, c, d, e adalah lintasan sederhana dan rapi yang panjangnya 4</a:t>
            </a:r>
          </a:p>
          <a:p>
            <a:pPr marL="342900" indent="-342900">
              <a:spcBef>
                <a:spcPts val="600"/>
              </a:spcBef>
              <a:buFont typeface="Arial" panose="020B0604020202020204" pitchFamily="34" charset="0"/>
              <a:buChar char="•"/>
            </a:pPr>
            <a:r>
              <a:rPr lang="en-US" sz="2400"/>
              <a:t>a, f, d, c, b, a adalah sirkuit sederhana dan rapi yang panjangnya 5</a:t>
            </a:r>
          </a:p>
          <a:p>
            <a:pPr marL="342900" indent="-342900">
              <a:spcBef>
                <a:spcPts val="600"/>
              </a:spcBef>
              <a:buFont typeface="Arial" panose="020B0604020202020204" pitchFamily="34" charset="0"/>
              <a:buChar char="•"/>
            </a:pPr>
            <a:r>
              <a:rPr lang="en-US" sz="2400"/>
              <a:t>a, b, c, f, e, bukan lintasan, karena {c,f} bukan garis</a:t>
            </a:r>
          </a:p>
          <a:p>
            <a:pPr marL="342900" indent="-342900">
              <a:spcBef>
                <a:spcPts val="600"/>
              </a:spcBef>
              <a:buFont typeface="Arial" panose="020B0604020202020204" pitchFamily="34" charset="0"/>
              <a:buChar char="•"/>
            </a:pPr>
            <a:r>
              <a:rPr lang="en-US" sz="2400"/>
              <a:t>a, b, c, d, e, c, b, f, adalah lintasan, tetapi bukan lintasan sederhana, karena {b,c} terjadi dua kali dalam lintasan tersebut.</a:t>
            </a:r>
          </a:p>
          <a:p>
            <a:pPr marL="342900" indent="-342900">
              <a:spcBef>
                <a:spcPts val="600"/>
              </a:spcBef>
              <a:buFont typeface="Arial" panose="020B0604020202020204" pitchFamily="34" charset="0"/>
              <a:buChar char="•"/>
            </a:pPr>
            <a:r>
              <a:rPr lang="en-US" sz="2400"/>
              <a:t>d, f, b, a, f, e adalah lintasan sederhana, tetapi bukan lintasan rapi, karena lintasan ini mengandung titik f dua kali.</a:t>
            </a:r>
          </a:p>
        </p:txBody>
      </p:sp>
    </p:spTree>
    <p:extLst>
      <p:ext uri="{BB962C8B-B14F-4D97-AF65-F5344CB8AC3E}">
        <p14:creationId xmlns:p14="http://schemas.microsoft.com/office/powerpoint/2010/main" val="236552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Euler Circuit dan Euler Path</a:t>
            </a:r>
          </a:p>
        </p:txBody>
      </p:sp>
      <p:sp>
        <p:nvSpPr>
          <p:cNvPr id="3" name="Content Placeholder 2"/>
          <p:cNvSpPr>
            <a:spLocks noGrp="1"/>
          </p:cNvSpPr>
          <p:nvPr>
            <p:ph idx="1"/>
          </p:nvPr>
        </p:nvSpPr>
        <p:spPr>
          <a:xfrm>
            <a:off x="838200" y="1825625"/>
            <a:ext cx="10515600" cy="3632200"/>
          </a:xfrm>
        </p:spPr>
        <p:txBody>
          <a:bodyPr>
            <a:normAutofit/>
          </a:bodyPr>
          <a:lstStyle/>
          <a:p>
            <a:pPr>
              <a:lnSpc>
                <a:spcPct val="100000"/>
              </a:lnSpc>
            </a:pPr>
            <a:r>
              <a:rPr lang="en-US"/>
              <a:t>Euler Circuit (Sirkuit Euler)</a:t>
            </a:r>
          </a:p>
          <a:p>
            <a:pPr marL="228600" lvl="1" indent="0">
              <a:lnSpc>
                <a:spcPct val="100000"/>
              </a:lnSpc>
              <a:buNone/>
            </a:pPr>
            <a:r>
              <a:rPr lang="en-US"/>
              <a:t>Euler Circuit dalam suatu graph G adalah suatu sirkuit sederhana (tidak ada garis yang dilewati dua kali atau lebih) yang mengandung setiap garis yang terdapat dalam G.</a:t>
            </a:r>
          </a:p>
          <a:p>
            <a:pPr>
              <a:lnSpc>
                <a:spcPct val="100000"/>
              </a:lnSpc>
            </a:pPr>
            <a:r>
              <a:rPr lang="en-US"/>
              <a:t>Euler Path (Lintasan Euler)</a:t>
            </a:r>
          </a:p>
          <a:p>
            <a:pPr marL="228600" lvl="1" indent="0">
              <a:lnSpc>
                <a:spcPct val="100000"/>
              </a:lnSpc>
              <a:buNone/>
            </a:pPr>
            <a:r>
              <a:rPr lang="en-US"/>
              <a:t>Lintasan Euler dalam suatu graph G adalah suatu lintasan sederhana (tidak ada garis yang dilewati dua kali atau lebih) yang mengandung setiap garis yang terdapat dalam G.</a:t>
            </a:r>
          </a:p>
        </p:txBody>
      </p:sp>
    </p:spTree>
    <p:extLst>
      <p:ext uri="{BB962C8B-B14F-4D97-AF65-F5344CB8AC3E}">
        <p14:creationId xmlns:p14="http://schemas.microsoft.com/office/powerpoint/2010/main" val="61650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Contoh Euler Circuit dan Euler Path</a:t>
            </a:r>
          </a:p>
        </p:txBody>
      </p:sp>
      <p:pic>
        <p:nvPicPr>
          <p:cNvPr id="4" name="Picture 3"/>
          <p:cNvPicPr>
            <a:picLocks noChangeAspect="1"/>
          </p:cNvPicPr>
          <p:nvPr/>
        </p:nvPicPr>
        <p:blipFill>
          <a:blip r:embed="rId2"/>
          <a:stretch>
            <a:fillRect/>
          </a:stretch>
        </p:blipFill>
        <p:spPr>
          <a:xfrm>
            <a:off x="2632115" y="1690689"/>
            <a:ext cx="6283285" cy="2328182"/>
          </a:xfrm>
          <a:prstGeom prst="rect">
            <a:avLst/>
          </a:prstGeom>
        </p:spPr>
      </p:pic>
      <p:sp>
        <p:nvSpPr>
          <p:cNvPr id="5" name="TextBox 4"/>
          <p:cNvSpPr txBox="1"/>
          <p:nvPr/>
        </p:nvSpPr>
        <p:spPr>
          <a:xfrm>
            <a:off x="1118628" y="4257675"/>
            <a:ext cx="9454122" cy="1954381"/>
          </a:xfrm>
          <a:prstGeom prst="rect">
            <a:avLst/>
          </a:prstGeom>
          <a:noFill/>
        </p:spPr>
        <p:txBody>
          <a:bodyPr wrap="square" rtlCol="0">
            <a:spAutoFit/>
          </a:bodyPr>
          <a:lstStyle/>
          <a:p>
            <a:pPr marL="342900" indent="-342900">
              <a:spcBef>
                <a:spcPts val="1000"/>
              </a:spcBef>
              <a:buFont typeface="Arial" panose="020B0604020202020204" pitchFamily="34" charset="0"/>
              <a:buChar char="•"/>
            </a:pPr>
            <a:r>
              <a:rPr lang="en-US" sz="2400"/>
              <a:t>Graph G3 memiliki Euler Path, sebagai contoh a c d e b d a b.</a:t>
            </a:r>
          </a:p>
          <a:p>
            <a:pPr marL="342900" indent="-342900">
              <a:spcBef>
                <a:spcPts val="1000"/>
              </a:spcBef>
              <a:buFont typeface="Arial" panose="020B0604020202020204" pitchFamily="34" charset="0"/>
              <a:buChar char="•"/>
            </a:pPr>
            <a:r>
              <a:rPr lang="en-US" sz="2400"/>
              <a:t>G2 tidak memiliki Euler Path</a:t>
            </a:r>
          </a:p>
          <a:p>
            <a:pPr marL="342900" indent="-342900">
              <a:spcBef>
                <a:spcPts val="1000"/>
              </a:spcBef>
              <a:buFont typeface="Arial" panose="020B0604020202020204" pitchFamily="34" charset="0"/>
              <a:buChar char="•"/>
            </a:pPr>
            <a:r>
              <a:rPr lang="en-US" sz="2400"/>
              <a:t>Graph G1 memiliki Euler Circuit, sebagai contoh a e c d e b a.</a:t>
            </a:r>
          </a:p>
          <a:p>
            <a:pPr marL="342900" indent="-342900">
              <a:spcBef>
                <a:spcPts val="1000"/>
              </a:spcBef>
              <a:buFont typeface="Arial" panose="020B0604020202020204" pitchFamily="34" charset="0"/>
              <a:buChar char="•"/>
            </a:pPr>
            <a:r>
              <a:rPr lang="en-US" sz="2400"/>
              <a:t>G2 maupun G3 tidak memiliki Euler Circuit</a:t>
            </a:r>
          </a:p>
        </p:txBody>
      </p:sp>
    </p:spTree>
    <p:extLst>
      <p:ext uri="{BB962C8B-B14F-4D97-AF65-F5344CB8AC3E}">
        <p14:creationId xmlns:p14="http://schemas.microsoft.com/office/powerpoint/2010/main" val="85893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7984" y="851841"/>
            <a:ext cx="7384529" cy="3128476"/>
          </a:xfrm>
          <a:prstGeom prst="rect">
            <a:avLst/>
          </a:prstGeom>
        </p:spPr>
      </p:pic>
      <p:sp>
        <p:nvSpPr>
          <p:cNvPr id="5" name="Rectangle 4"/>
          <p:cNvSpPr/>
          <p:nvPr/>
        </p:nvSpPr>
        <p:spPr>
          <a:xfrm>
            <a:off x="1424853" y="4444484"/>
            <a:ext cx="7835607" cy="1954381"/>
          </a:xfrm>
          <a:prstGeom prst="rect">
            <a:avLst/>
          </a:prstGeom>
        </p:spPr>
        <p:txBody>
          <a:bodyPr wrap="none">
            <a:spAutoFit/>
          </a:bodyPr>
          <a:lstStyle/>
          <a:p>
            <a:pPr>
              <a:spcBef>
                <a:spcPts val="1000"/>
              </a:spcBef>
            </a:pPr>
            <a:r>
              <a:rPr lang="en-US" sz="2400"/>
              <a:t>H2 memiliki Euler circuit, sebagai contoh: a, g, c, b, g, e, d, f, a</a:t>
            </a:r>
          </a:p>
          <a:p>
            <a:pPr>
              <a:spcBef>
                <a:spcPts val="1000"/>
              </a:spcBef>
            </a:pPr>
            <a:r>
              <a:rPr lang="en-US" sz="2400"/>
              <a:t>H1 dan H3 tidak memiliki Euler circuit.</a:t>
            </a:r>
          </a:p>
          <a:p>
            <a:pPr>
              <a:spcBef>
                <a:spcPts val="1000"/>
              </a:spcBef>
            </a:pPr>
            <a:r>
              <a:rPr lang="en-US" sz="2400"/>
              <a:t>H3 memliki Euler path, yaitu : c, a, b, c, d, b</a:t>
            </a:r>
          </a:p>
          <a:p>
            <a:pPr>
              <a:spcBef>
                <a:spcPts val="1000"/>
              </a:spcBef>
            </a:pPr>
            <a:r>
              <a:rPr lang="en-US" sz="2400"/>
              <a:t>H1 tidak memiliki Euler path. </a:t>
            </a:r>
          </a:p>
        </p:txBody>
      </p:sp>
    </p:spTree>
    <p:extLst>
      <p:ext uri="{BB962C8B-B14F-4D97-AF65-F5344CB8AC3E}">
        <p14:creationId xmlns:p14="http://schemas.microsoft.com/office/powerpoint/2010/main" val="382647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648950" cy="5605463"/>
          </a:xfrm>
        </p:spPr>
        <p:txBody>
          <a:bodyPr>
            <a:normAutofit fontScale="77500" lnSpcReduction="20000"/>
          </a:bodyPr>
          <a:lstStyle/>
          <a:p>
            <a:pPr marL="0" indent="0">
              <a:lnSpc>
                <a:spcPct val="120000"/>
              </a:lnSpc>
              <a:spcBef>
                <a:spcPts val="600"/>
              </a:spcBef>
              <a:buNone/>
            </a:pPr>
            <a:r>
              <a:rPr lang="en-US" sz="3100" b="1"/>
              <a:t>Mengingatkan kembali: Syarat Perlu dan Cukup </a:t>
            </a:r>
          </a:p>
          <a:p>
            <a:pPr marL="0" indent="0">
              <a:lnSpc>
                <a:spcPct val="120000"/>
              </a:lnSpc>
              <a:spcBef>
                <a:spcPts val="1200"/>
              </a:spcBef>
              <a:buNone/>
            </a:pPr>
            <a:r>
              <a:rPr lang="en-US"/>
              <a:t>Contoh 1</a:t>
            </a:r>
          </a:p>
          <a:p>
            <a:pPr marL="0" indent="0">
              <a:lnSpc>
                <a:spcPct val="120000"/>
              </a:lnSpc>
              <a:spcBef>
                <a:spcPts val="0"/>
              </a:spcBef>
              <a:buNone/>
            </a:pPr>
            <a:r>
              <a:rPr lang="en-US"/>
              <a:t>Dua orang dikatakan bersaudara kandung jika dan hanya jika dua orang tersebut dilahirkan dari ibu yang sama.</a:t>
            </a:r>
          </a:p>
          <a:p>
            <a:pPr marL="0" indent="0">
              <a:lnSpc>
                <a:spcPct val="120000"/>
              </a:lnSpc>
              <a:spcBef>
                <a:spcPts val="600"/>
              </a:spcBef>
              <a:buNone/>
            </a:pPr>
            <a:r>
              <a:rPr lang="en-US"/>
              <a:t>Syarat Perlu :</a:t>
            </a:r>
          </a:p>
          <a:p>
            <a:pPr marL="0" indent="0">
              <a:lnSpc>
                <a:spcPct val="120000"/>
              </a:lnSpc>
              <a:spcBef>
                <a:spcPts val="0"/>
              </a:spcBef>
              <a:buNone/>
            </a:pPr>
            <a:r>
              <a:rPr lang="en-US"/>
              <a:t>Dua orang dikatakan bersaudara kandung hanya jika dua orang tersebut dilahirkan dari ibu yang sama.</a:t>
            </a:r>
          </a:p>
          <a:p>
            <a:pPr marL="0" indent="0">
              <a:lnSpc>
                <a:spcPct val="120000"/>
              </a:lnSpc>
              <a:spcBef>
                <a:spcPts val="600"/>
              </a:spcBef>
              <a:buNone/>
            </a:pPr>
            <a:r>
              <a:rPr lang="en-US"/>
              <a:t>Syarat Cukup:</a:t>
            </a:r>
          </a:p>
          <a:p>
            <a:pPr marL="0" indent="0">
              <a:lnSpc>
                <a:spcPct val="120000"/>
              </a:lnSpc>
              <a:spcBef>
                <a:spcPts val="0"/>
              </a:spcBef>
              <a:spcAft>
                <a:spcPts val="600"/>
              </a:spcAft>
              <a:buNone/>
            </a:pPr>
            <a:r>
              <a:rPr lang="en-US"/>
              <a:t>Jika dua orang dilahirkan dari ibu yang sama, maka dua orang tersebut bersaudara kandung.</a:t>
            </a:r>
          </a:p>
          <a:p>
            <a:pPr marL="0" indent="0">
              <a:lnSpc>
                <a:spcPct val="120000"/>
              </a:lnSpc>
              <a:spcBef>
                <a:spcPts val="1200"/>
              </a:spcBef>
              <a:buNone/>
            </a:pPr>
            <a:r>
              <a:rPr lang="en-US"/>
              <a:t>Contoh 2</a:t>
            </a:r>
          </a:p>
          <a:p>
            <a:pPr marL="0" indent="0">
              <a:lnSpc>
                <a:spcPct val="120000"/>
              </a:lnSpc>
              <a:spcBef>
                <a:spcPts val="0"/>
              </a:spcBef>
              <a:buNone/>
            </a:pPr>
            <a:r>
              <a:rPr lang="en-US"/>
              <a:t>Jika seseorang diketahui melanggar aturan lalu lintas, maka orang tersebut ditangkap polisi.</a:t>
            </a:r>
          </a:p>
          <a:p>
            <a:pPr marL="0" indent="0">
              <a:lnSpc>
                <a:spcPct val="120000"/>
              </a:lnSpc>
              <a:spcBef>
                <a:spcPts val="600"/>
              </a:spcBef>
              <a:buNone/>
            </a:pPr>
            <a:r>
              <a:rPr lang="en-US"/>
              <a:t>Pernyataan di atas hanya menyediakan syarat cukup, tetapi tidak menyediakan syarat perlu. Karena, banyak orang ditangkap polisi, tetapi tidak melanggar aturan lalu lintas.</a:t>
            </a:r>
          </a:p>
        </p:txBody>
      </p:sp>
    </p:spTree>
    <p:extLst>
      <p:ext uri="{BB962C8B-B14F-4D97-AF65-F5344CB8AC3E}">
        <p14:creationId xmlns:p14="http://schemas.microsoft.com/office/powerpoint/2010/main" val="659106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2362</TotalTime>
  <Words>2832</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Wingdings</vt:lpstr>
      <vt:lpstr>Office Theme</vt:lpstr>
      <vt:lpstr>Unit 2 Graph: Euler Path dan Hamilton Path</vt:lpstr>
      <vt:lpstr>Problem Jembatan Königsberg </vt:lpstr>
      <vt:lpstr>Lintasan (Path)</vt:lpstr>
      <vt:lpstr>Lintasan (Path) dan Sirkuit (Circuit)</vt:lpstr>
      <vt:lpstr>PowerPoint Presentation</vt:lpstr>
      <vt:lpstr>Euler Circuit dan Euler Path</vt:lpstr>
      <vt:lpstr>Contoh Euler Circuit dan Euler Path</vt:lpstr>
      <vt:lpstr>PowerPoint Presentation</vt:lpstr>
      <vt:lpstr>PowerPoint Presentation</vt:lpstr>
      <vt:lpstr>Bagaimana menentukan apakah suatu Graph memiliki Euler Circuit?</vt:lpstr>
      <vt:lpstr>PowerPoint Presentation</vt:lpstr>
      <vt:lpstr>Bagaimana menentukan apakah suatu Graph memiliki Euler Circuit?</vt:lpstr>
      <vt:lpstr>Bagaimana menentukan apakah suatu Graph memiliki Euler Circuit?</vt:lpstr>
      <vt:lpstr>PowerPoint Presentation</vt:lpstr>
      <vt:lpstr>PowerPoint Presentation</vt:lpstr>
      <vt:lpstr>PowerPoint Presentation</vt:lpstr>
      <vt:lpstr>PowerPoint Presentation</vt:lpstr>
      <vt:lpstr>Bagaimana menentukan apakah suatu Graph memiliki Euler Path?</vt:lpstr>
      <vt:lpstr>PowerPoint Presentation</vt:lpstr>
      <vt:lpstr>Tugas/Latihan 1</vt:lpstr>
      <vt:lpstr>Aplikasi dari Lintasan Euler dan Sirkuit Euler</vt:lpstr>
      <vt:lpstr>PowerPoint Presentation</vt:lpstr>
      <vt:lpstr>PowerPoint Presentation</vt:lpstr>
      <vt:lpstr>Lintasan dan Sirkuit Hamilton</vt:lpstr>
      <vt:lpstr>PowerPoint Presentation</vt:lpstr>
      <vt:lpstr>Bagaimana menentukan apakah suatu graf memiliki Sirkuit Hamilton</vt:lpstr>
      <vt:lpstr>PowerPoint Presentation</vt:lpstr>
      <vt:lpstr>Bagaimana menentukan apakah suatu graf memiliki Sirkuit Hamilton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Graph Part2</dc:title>
  <dc:creator>SP</dc:creator>
  <cp:lastModifiedBy>suprihanto.jtk@outlook.com</cp:lastModifiedBy>
  <cp:revision>213</cp:revision>
  <dcterms:created xsi:type="dcterms:W3CDTF">2015-01-06T00:32:52Z</dcterms:created>
  <dcterms:modified xsi:type="dcterms:W3CDTF">2023-08-18T04:32:35Z</dcterms:modified>
</cp:coreProperties>
</file>