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04" r:id="rId3"/>
    <p:sldId id="256" r:id="rId4"/>
    <p:sldId id="290" r:id="rId5"/>
    <p:sldId id="289" r:id="rId6"/>
    <p:sldId id="288" r:id="rId7"/>
    <p:sldId id="292" r:id="rId8"/>
    <p:sldId id="261" r:id="rId9"/>
    <p:sldId id="295" r:id="rId10"/>
    <p:sldId id="291" r:id="rId11"/>
    <p:sldId id="302" r:id="rId12"/>
    <p:sldId id="299" r:id="rId13"/>
    <p:sldId id="294" r:id="rId14"/>
    <p:sldId id="259" r:id="rId15"/>
    <p:sldId id="260" r:id="rId16"/>
    <p:sldId id="306" r:id="rId17"/>
    <p:sldId id="275" r:id="rId18"/>
    <p:sldId id="311" r:id="rId19"/>
    <p:sldId id="265" r:id="rId20"/>
    <p:sldId id="312" r:id="rId21"/>
    <p:sldId id="309" r:id="rId22"/>
    <p:sldId id="310" r:id="rId23"/>
    <p:sldId id="318" r:id="rId24"/>
    <p:sldId id="281" r:id="rId25"/>
    <p:sldId id="279" r:id="rId26"/>
    <p:sldId id="303" r:id="rId27"/>
    <p:sldId id="315" r:id="rId28"/>
    <p:sldId id="319" r:id="rId29"/>
    <p:sldId id="286" r:id="rId30"/>
    <p:sldId id="317" r:id="rId31"/>
    <p:sldId id="316" r:id="rId32"/>
    <p:sldId id="314" r:id="rId33"/>
    <p:sldId id="31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5277" autoAdjust="0"/>
  </p:normalViewPr>
  <p:slideViewPr>
    <p:cSldViewPr>
      <p:cViewPr>
        <p:scale>
          <a:sx n="125" d="100"/>
          <a:sy n="125" d="100"/>
        </p:scale>
        <p:origin x="-588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2514C-A7CE-4FD7-B32D-5A86C44F7012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FC14B-77B5-494E-AF94-6138467E6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29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 – </a:t>
            </a:r>
            <a:r>
              <a:rPr lang="en-SG" dirty="0" err="1" smtClean="0"/>
              <a:t>perfers</a:t>
            </a:r>
            <a:r>
              <a:rPr lang="en-SG" dirty="0" smtClean="0"/>
              <a:t> talking and working out ideas by talking</a:t>
            </a:r>
          </a:p>
          <a:p>
            <a:r>
              <a:rPr lang="en-SG" dirty="0" smtClean="0"/>
              <a:t>I – communicate in </a:t>
            </a:r>
            <a:r>
              <a:rPr lang="en-SG" dirty="0" err="1" smtClean="0"/>
              <a:t>wriing</a:t>
            </a:r>
            <a:r>
              <a:rPr lang="en-SG" dirty="0" smtClean="0"/>
              <a:t> and reflect</a:t>
            </a:r>
            <a:r>
              <a:rPr lang="en-SG" baseline="0" dirty="0" smtClean="0"/>
              <a:t> ideas </a:t>
            </a:r>
          </a:p>
          <a:p>
            <a:endParaRPr lang="en-SG" baseline="0" dirty="0" smtClean="0"/>
          </a:p>
          <a:p>
            <a:r>
              <a:rPr lang="en-SG" baseline="0" dirty="0" smtClean="0"/>
              <a:t>S – realities focus on real and actual</a:t>
            </a:r>
          </a:p>
          <a:p>
            <a:r>
              <a:rPr lang="en-SG" baseline="0" dirty="0" smtClean="0"/>
              <a:t>N – possibilities. focus patterns, meaning, </a:t>
            </a:r>
          </a:p>
          <a:p>
            <a:endParaRPr lang="en-SG" baseline="0" dirty="0" smtClean="0"/>
          </a:p>
          <a:p>
            <a:r>
              <a:rPr lang="en-SG" baseline="0" dirty="0" smtClean="0"/>
              <a:t>T – analytical. Solve problem with logic</a:t>
            </a:r>
          </a:p>
          <a:p>
            <a:r>
              <a:rPr lang="en-SG" baseline="0" dirty="0" smtClean="0"/>
              <a:t>F – empathic, personal values</a:t>
            </a:r>
          </a:p>
          <a:p>
            <a:endParaRPr lang="en-SG" baseline="0" dirty="0" smtClean="0"/>
          </a:p>
          <a:p>
            <a:r>
              <a:rPr lang="en-SG" baseline="0" dirty="0" smtClean="0"/>
              <a:t>J – lifestyle systematic</a:t>
            </a:r>
          </a:p>
          <a:p>
            <a:r>
              <a:rPr lang="en-SG" baseline="0" dirty="0" smtClean="0"/>
              <a:t>P – flexible, spontaneous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FC14B-77B5-494E-AF94-6138467E696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90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introvert people prefer messages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from the perspective of an introvert individual. If the personality of a user can be predicted from their social media profile, online marketing among other applications can use it to personalize their messages and their presentation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interactions with them as a service provider?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FC14B-77B5-494E-AF94-6138467E696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15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introvert people prefer messages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from the perspective of an introvert individual. If the personality of a user can be predicted from their social media profile, online marketing among other applications can use it to personalize their messages and their presentation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interactions with them as a service provider?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FC14B-77B5-494E-AF94-6138467E6969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1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03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3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50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6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78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2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87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18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3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5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25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2C3C-3530-494D-A91C-B153908102A1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36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apstone slides\Ocean-deep-sil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463031"/>
            <a:ext cx="5400600" cy="1470025"/>
          </a:xfrm>
        </p:spPr>
        <p:txBody>
          <a:bodyPr>
            <a:noAutofit/>
          </a:bodyPr>
          <a:lstStyle/>
          <a:p>
            <a:pPr algn="l"/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You are what you eat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2463031"/>
            <a:ext cx="7776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Who you are is how you write ? 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124744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ENFP: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 my books are too sad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INFP: 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 want to do the creative analysis parts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ESFP: </a:t>
            </a:r>
            <a:r>
              <a:rPr lang="en-US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What homework?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ISFP: 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*plays with pencil* *draws all over paper*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ESFJ: 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Hmm…maybe someone else needs help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ISFJ:  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If I do my homework, my teacher will know I respect them.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ENFJ: 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If we all work together, we can finished together !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INFJ:  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*looks at homework* *turns on introspective music* *goes on </a:t>
            </a:r>
            <a:r>
              <a:rPr lang="en-US" dirty="0" err="1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Tumblr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ENTP:  …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but I have better things to do.”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INTP: </a:t>
            </a:r>
            <a:r>
              <a:rPr lang="en-US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…but I just don’t want to.”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ESTP: 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Homework is for losers.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ISTP:  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Homework isn’t important…well, maybe that one part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ESTJ: </a:t>
            </a:r>
            <a:r>
              <a:rPr lang="en-US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No such thing as a lot of homework. I worked ahead.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ISTJ:   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*quietly finishes homework*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ENTJ: </a:t>
            </a:r>
            <a:r>
              <a:rPr lang="en-US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Homework’s done. Now, to do important things.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INTJ:   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I’ll do the homework if it helps me in the long run…</a:t>
            </a:r>
            <a:endParaRPr lang="en-US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8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Uses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5968" y="1925216"/>
            <a:ext cx="3736032" cy="4456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Personal Understanding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Career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Finding life partners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Organization Development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Team building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Communication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Leadership 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Business Analysis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Customer profiling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Business relationship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95736" y="1925216"/>
            <a:ext cx="4752528" cy="1071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Describe themselves in writing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                       Text messages</a:t>
            </a:r>
            <a:endParaRPr lang="en-US" sz="20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              </a:t>
            </a:r>
            <a:endParaRPr lang="en-US" sz="20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987824" y="3429000"/>
            <a:ext cx="4752528" cy="78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Email content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              </a:t>
            </a:r>
            <a:endParaRPr lang="en-US" sz="20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275856" y="4653136"/>
            <a:ext cx="4752528" cy="1071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Reviews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    Responses</a:t>
            </a:r>
            <a:endParaRPr lang="en-US" sz="20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              </a:t>
            </a:r>
            <a:endParaRPr lang="en-US" sz="20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8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Text  </a:t>
            </a:r>
            <a:r>
              <a:rPr lang="en-US" dirty="0" err="1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vs</a:t>
            </a:r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 Test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5968" y="1925216"/>
            <a:ext cx="5760640" cy="4168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5968" y="1925216"/>
            <a:ext cx="6904384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Understanding of the question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Answer according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to what he/she likes to be</a:t>
            </a: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Answer according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how 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it should be 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Influenced 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by the working or living condition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Hypothetical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vs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reality</a:t>
            </a:r>
          </a:p>
          <a:p>
            <a:pPr marL="285750" indent="-285750" algn="l">
              <a:spcBef>
                <a:spcPts val="0"/>
              </a:spcBef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8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Let’s get started…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Work Process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6314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Work Process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6450" y="2710314"/>
            <a:ext cx="7920000" cy="1728000"/>
            <a:chOff x="806450" y="2541588"/>
            <a:chExt cx="10579100" cy="2382837"/>
          </a:xfrm>
          <a:solidFill>
            <a:srgbClr val="FFC000"/>
          </a:solidFill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806450" y="2541588"/>
              <a:ext cx="10579100" cy="2382837"/>
              <a:chOff x="790769" y="2598149"/>
              <a:chExt cx="7706992" cy="1735215"/>
            </a:xfrm>
            <a:grpFill/>
          </p:grpSpPr>
          <p:grpSp>
            <p:nvGrpSpPr>
              <p:cNvPr id="28" name="Group 27"/>
              <p:cNvGrpSpPr/>
              <p:nvPr/>
            </p:nvGrpSpPr>
            <p:grpSpPr>
              <a:xfrm>
                <a:off x="6641083" y="2598150"/>
                <a:ext cx="1856678" cy="1147931"/>
                <a:chOff x="8854778" y="2035850"/>
                <a:chExt cx="2475570" cy="1530575"/>
              </a:xfrm>
              <a:grpFill/>
              <a:effectLst>
                <a:outerShdw blurRad="50800" dist="3810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1" name="Freeform 13"/>
                <p:cNvSpPr>
                  <a:spLocks/>
                </p:cNvSpPr>
                <p:nvPr/>
              </p:nvSpPr>
              <p:spPr bwMode="auto">
                <a:xfrm>
                  <a:off x="8854778" y="2035850"/>
                  <a:ext cx="2304635" cy="1153066"/>
                </a:xfrm>
                <a:custGeom>
                  <a:avLst/>
                  <a:gdLst>
                    <a:gd name="T0" fmla="*/ 115 w 746"/>
                    <a:gd name="T1" fmla="*/ 372 h 372"/>
                    <a:gd name="T2" fmla="*/ 373 w 746"/>
                    <a:gd name="T3" fmla="*/ 114 h 372"/>
                    <a:gd name="T4" fmla="*/ 632 w 746"/>
                    <a:gd name="T5" fmla="*/ 372 h 372"/>
                    <a:gd name="T6" fmla="*/ 746 w 746"/>
                    <a:gd name="T7" fmla="*/ 372 h 372"/>
                    <a:gd name="T8" fmla="*/ 373 w 746"/>
                    <a:gd name="T9" fmla="*/ 0 h 372"/>
                    <a:gd name="T10" fmla="*/ 0 w 746"/>
                    <a:gd name="T11" fmla="*/ 372 h 372"/>
                    <a:gd name="T12" fmla="*/ 115 w 746"/>
                    <a:gd name="T13" fmla="*/ 37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115" y="372"/>
                      </a:moveTo>
                      <a:cubicBezTo>
                        <a:pt x="115" y="230"/>
                        <a:pt x="231" y="114"/>
                        <a:pt x="373" y="114"/>
                      </a:cubicBezTo>
                      <a:cubicBezTo>
                        <a:pt x="515" y="114"/>
                        <a:pt x="631" y="230"/>
                        <a:pt x="632" y="372"/>
                      </a:cubicBezTo>
                      <a:cubicBezTo>
                        <a:pt x="746" y="372"/>
                        <a:pt x="746" y="372"/>
                        <a:pt x="746" y="372"/>
                      </a:cubicBezTo>
                      <a:cubicBezTo>
                        <a:pt x="746" y="166"/>
                        <a:pt x="579" y="0"/>
                        <a:pt x="373" y="0"/>
                      </a:cubicBezTo>
                      <a:cubicBezTo>
                        <a:pt x="168" y="0"/>
                        <a:pt x="1" y="166"/>
                        <a:pt x="0" y="372"/>
                      </a:cubicBezTo>
                      <a:lnTo>
                        <a:pt x="115" y="3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0800000">
                  <a:off x="10651765" y="3126889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177662" y="3184411"/>
                <a:ext cx="1863874" cy="1148953"/>
                <a:chOff x="6903549" y="2817532"/>
                <a:chExt cx="2485165" cy="1531937"/>
              </a:xfrm>
              <a:grpFill/>
              <a:effectLst>
                <a:outerShdw blurRad="50800" dist="38100" dir="16200000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9" name="Freeform 11"/>
                <p:cNvSpPr>
                  <a:spLocks/>
                </p:cNvSpPr>
                <p:nvPr/>
              </p:nvSpPr>
              <p:spPr bwMode="auto">
                <a:xfrm>
                  <a:off x="6903549" y="3196403"/>
                  <a:ext cx="2306132" cy="1153066"/>
                </a:xfrm>
                <a:custGeom>
                  <a:avLst/>
                  <a:gdLst>
                    <a:gd name="T0" fmla="*/ 631 w 746"/>
                    <a:gd name="T1" fmla="*/ 0 h 372"/>
                    <a:gd name="T2" fmla="*/ 373 w 746"/>
                    <a:gd name="T3" fmla="*/ 258 h 372"/>
                    <a:gd name="T4" fmla="*/ 114 w 746"/>
                    <a:gd name="T5" fmla="*/ 0 h 372"/>
                    <a:gd name="T6" fmla="*/ 0 w 746"/>
                    <a:gd name="T7" fmla="*/ 0 h 372"/>
                    <a:gd name="T8" fmla="*/ 373 w 746"/>
                    <a:gd name="T9" fmla="*/ 372 h 372"/>
                    <a:gd name="T10" fmla="*/ 746 w 746"/>
                    <a:gd name="T11" fmla="*/ 0 h 372"/>
                    <a:gd name="T12" fmla="*/ 631 w 746"/>
                    <a:gd name="T13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631" y="0"/>
                      </a:moveTo>
                      <a:cubicBezTo>
                        <a:pt x="631" y="142"/>
                        <a:pt x="515" y="258"/>
                        <a:pt x="373" y="258"/>
                      </a:cubicBezTo>
                      <a:cubicBezTo>
                        <a:pt x="230" y="258"/>
                        <a:pt x="115" y="142"/>
                        <a:pt x="1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6"/>
                        <a:pt x="167" y="372"/>
                        <a:pt x="373" y="372"/>
                      </a:cubicBezTo>
                      <a:cubicBezTo>
                        <a:pt x="578" y="372"/>
                        <a:pt x="745" y="206"/>
                        <a:pt x="746" y="0"/>
                      </a:cubicBezTo>
                      <a:lnTo>
                        <a:pt x="6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>
                  <a:off x="8710131" y="2817532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713118" y="2598149"/>
                <a:ext cx="1859144" cy="1147931"/>
                <a:chOff x="4950824" y="2035850"/>
                <a:chExt cx="2478858" cy="1530574"/>
              </a:xfrm>
              <a:grpFill/>
              <a:effectLst>
                <a:outerShdw blurRad="50800" dist="3810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4950824" y="2035850"/>
                  <a:ext cx="2306132" cy="1153066"/>
                </a:xfrm>
                <a:custGeom>
                  <a:avLst/>
                  <a:gdLst>
                    <a:gd name="T0" fmla="*/ 114 w 746"/>
                    <a:gd name="T1" fmla="*/ 372 h 372"/>
                    <a:gd name="T2" fmla="*/ 373 w 746"/>
                    <a:gd name="T3" fmla="*/ 114 h 372"/>
                    <a:gd name="T4" fmla="*/ 632 w 746"/>
                    <a:gd name="T5" fmla="*/ 372 h 372"/>
                    <a:gd name="T6" fmla="*/ 746 w 746"/>
                    <a:gd name="T7" fmla="*/ 372 h 372"/>
                    <a:gd name="T8" fmla="*/ 373 w 746"/>
                    <a:gd name="T9" fmla="*/ 0 h 372"/>
                    <a:gd name="T10" fmla="*/ 0 w 746"/>
                    <a:gd name="T11" fmla="*/ 372 h 372"/>
                    <a:gd name="T12" fmla="*/ 114 w 746"/>
                    <a:gd name="T13" fmla="*/ 37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114" y="372"/>
                      </a:moveTo>
                      <a:cubicBezTo>
                        <a:pt x="115" y="230"/>
                        <a:pt x="231" y="114"/>
                        <a:pt x="373" y="114"/>
                      </a:cubicBezTo>
                      <a:cubicBezTo>
                        <a:pt x="515" y="114"/>
                        <a:pt x="631" y="230"/>
                        <a:pt x="632" y="372"/>
                      </a:cubicBezTo>
                      <a:cubicBezTo>
                        <a:pt x="746" y="372"/>
                        <a:pt x="746" y="372"/>
                        <a:pt x="746" y="372"/>
                      </a:cubicBezTo>
                      <a:cubicBezTo>
                        <a:pt x="745" y="166"/>
                        <a:pt x="579" y="0"/>
                        <a:pt x="373" y="0"/>
                      </a:cubicBezTo>
                      <a:cubicBezTo>
                        <a:pt x="167" y="0"/>
                        <a:pt x="1" y="166"/>
                        <a:pt x="0" y="372"/>
                      </a:cubicBezTo>
                      <a:lnTo>
                        <a:pt x="114" y="3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0800000">
                  <a:off x="6751099" y="3126888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255314" y="3184410"/>
                <a:ext cx="1867793" cy="1148954"/>
                <a:chOff x="3007084" y="2817531"/>
                <a:chExt cx="2490391" cy="1531938"/>
              </a:xfrm>
              <a:grpFill/>
              <a:effectLst>
                <a:outerShdw blurRad="50800" dist="38100" dir="16200000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3007084" y="3196403"/>
                  <a:ext cx="2306132" cy="1153066"/>
                </a:xfrm>
                <a:custGeom>
                  <a:avLst/>
                  <a:gdLst>
                    <a:gd name="T0" fmla="*/ 631 w 746"/>
                    <a:gd name="T1" fmla="*/ 0 h 372"/>
                    <a:gd name="T2" fmla="*/ 373 w 746"/>
                    <a:gd name="T3" fmla="*/ 258 h 372"/>
                    <a:gd name="T4" fmla="*/ 114 w 746"/>
                    <a:gd name="T5" fmla="*/ 0 h 372"/>
                    <a:gd name="T6" fmla="*/ 0 w 746"/>
                    <a:gd name="T7" fmla="*/ 0 h 372"/>
                    <a:gd name="T8" fmla="*/ 373 w 746"/>
                    <a:gd name="T9" fmla="*/ 372 h 372"/>
                    <a:gd name="T10" fmla="*/ 746 w 746"/>
                    <a:gd name="T11" fmla="*/ 0 h 372"/>
                    <a:gd name="T12" fmla="*/ 631 w 746"/>
                    <a:gd name="T13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631" y="0"/>
                      </a:moveTo>
                      <a:cubicBezTo>
                        <a:pt x="631" y="142"/>
                        <a:pt x="515" y="258"/>
                        <a:pt x="373" y="258"/>
                      </a:cubicBezTo>
                      <a:cubicBezTo>
                        <a:pt x="230" y="258"/>
                        <a:pt x="115" y="142"/>
                        <a:pt x="1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6"/>
                        <a:pt x="167" y="372"/>
                        <a:pt x="373" y="372"/>
                      </a:cubicBezTo>
                      <a:cubicBezTo>
                        <a:pt x="578" y="372"/>
                        <a:pt x="745" y="206"/>
                        <a:pt x="746" y="0"/>
                      </a:cubicBezTo>
                      <a:lnTo>
                        <a:pt x="6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>
                  <a:off x="4818892" y="2817531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90769" y="2598149"/>
                <a:ext cx="1852337" cy="1147931"/>
                <a:chOff x="1054359" y="2035850"/>
                <a:chExt cx="2469782" cy="1530574"/>
              </a:xfrm>
              <a:grpFill/>
              <a:effectLst>
                <a:outerShdw blurRad="50800" dist="3810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3" name="Freeform 5"/>
                <p:cNvSpPr>
                  <a:spLocks/>
                </p:cNvSpPr>
                <p:nvPr/>
              </p:nvSpPr>
              <p:spPr bwMode="auto">
                <a:xfrm>
                  <a:off x="1054359" y="2035850"/>
                  <a:ext cx="2304635" cy="1153066"/>
                </a:xfrm>
                <a:custGeom>
                  <a:avLst/>
                  <a:gdLst>
                    <a:gd name="T0" fmla="*/ 114 w 746"/>
                    <a:gd name="T1" fmla="*/ 372 h 372"/>
                    <a:gd name="T2" fmla="*/ 373 w 746"/>
                    <a:gd name="T3" fmla="*/ 114 h 372"/>
                    <a:gd name="T4" fmla="*/ 632 w 746"/>
                    <a:gd name="T5" fmla="*/ 372 h 372"/>
                    <a:gd name="T6" fmla="*/ 746 w 746"/>
                    <a:gd name="T7" fmla="*/ 372 h 372"/>
                    <a:gd name="T8" fmla="*/ 373 w 746"/>
                    <a:gd name="T9" fmla="*/ 0 h 372"/>
                    <a:gd name="T10" fmla="*/ 0 w 746"/>
                    <a:gd name="T11" fmla="*/ 372 h 372"/>
                    <a:gd name="T12" fmla="*/ 114 w 746"/>
                    <a:gd name="T13" fmla="*/ 37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114" y="372"/>
                      </a:moveTo>
                      <a:cubicBezTo>
                        <a:pt x="115" y="230"/>
                        <a:pt x="231" y="114"/>
                        <a:pt x="373" y="114"/>
                      </a:cubicBezTo>
                      <a:cubicBezTo>
                        <a:pt x="515" y="114"/>
                        <a:pt x="631" y="230"/>
                        <a:pt x="632" y="372"/>
                      </a:cubicBezTo>
                      <a:cubicBezTo>
                        <a:pt x="746" y="372"/>
                        <a:pt x="746" y="372"/>
                        <a:pt x="746" y="372"/>
                      </a:cubicBezTo>
                      <a:cubicBezTo>
                        <a:pt x="745" y="166"/>
                        <a:pt x="579" y="0"/>
                        <a:pt x="373" y="0"/>
                      </a:cubicBezTo>
                      <a:cubicBezTo>
                        <a:pt x="167" y="0"/>
                        <a:pt x="1" y="166"/>
                        <a:pt x="0" y="372"/>
                      </a:cubicBezTo>
                      <a:lnTo>
                        <a:pt x="114" y="3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34" name="Isosceles Triangle 33"/>
                <p:cNvSpPr/>
                <p:nvPr/>
              </p:nvSpPr>
              <p:spPr>
                <a:xfrm rot="10800000">
                  <a:off x="2845558" y="3126888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</p:grpSp>
        <p:sp>
          <p:nvSpPr>
            <p:cNvPr id="43" name="Oval 42"/>
            <p:cNvSpPr/>
            <p:nvPr/>
          </p:nvSpPr>
          <p:spPr>
            <a:xfrm>
              <a:off x="3413125" y="3205163"/>
              <a:ext cx="1189038" cy="1189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410200" y="3135313"/>
              <a:ext cx="1189038" cy="1187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377950" y="3070225"/>
              <a:ext cx="1189038" cy="1189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34263" y="3184525"/>
              <a:ext cx="1189037" cy="1189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9431338" y="3070225"/>
              <a:ext cx="1189037" cy="1189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pic>
          <p:nvPicPr>
            <p:cNvPr id="4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275" y="35274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75" y="3505200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700" y="36417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688" y="36417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050" y="35655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9552" y="4275093"/>
            <a:ext cx="2179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Data Collection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 collection of posts from over 8,000 users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123728" y="1772816"/>
            <a:ext cx="21812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Data Cleaning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Transforming users' posts into appropriate format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635896" y="4275093"/>
            <a:ext cx="21796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Pre-Processing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Deriving useful information by means of NLP for downstream analytics 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660232" y="4275093"/>
            <a:ext cx="21812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Predictive Modelling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Classify the personalities and solving with two different approaches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32040" y="1772816"/>
            <a:ext cx="25922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Exploration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Visual and data representation relationship between posts and users’ personalities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5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Data set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6314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Data Collection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683568" y="1700808"/>
            <a:ext cx="3168352" cy="4176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Source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Taken Kaggle.com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Original data from personalitycafe.com forum </a:t>
            </a:r>
          </a:p>
          <a:p>
            <a:pPr algn="l"/>
            <a:endParaRPr lang="en-US" sz="14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Data Info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8645 Users and their types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Over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400,000 post entries 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Content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social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media, images, videos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,</a:t>
            </a:r>
            <a:endParaRPr lang="en-US" sz="1400" dirty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42662"/>
              </p:ext>
            </p:extLst>
          </p:nvPr>
        </p:nvGraphicFramePr>
        <p:xfrm>
          <a:off x="4316018" y="1281648"/>
          <a:ext cx="464847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4"/>
                <a:gridCol w="3694776"/>
              </a:tblGrid>
              <a:tr h="5432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 smtClean="0">
                          <a:solidFill>
                            <a:srgbClr val="FFC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+mj-cs"/>
                        </a:rPr>
                        <a:t>Type</a:t>
                      </a:r>
                    </a:p>
                    <a:p>
                      <a:pPr algn="l" fontAlgn="b"/>
                      <a:endParaRPr lang="en-SG" sz="1400" kern="1200" dirty="0">
                        <a:solidFill>
                          <a:srgbClr val="FFC000"/>
                        </a:solidFill>
                        <a:latin typeface="Adobe Myungjo Std M" pitchFamily="18" charset="-128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 smtClean="0">
                          <a:solidFill>
                            <a:srgbClr val="FFC000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+mj-cs"/>
                        </a:rPr>
                        <a:t>Posts</a:t>
                      </a:r>
                    </a:p>
                    <a:p>
                      <a:pPr algn="l" fontAlgn="b"/>
                      <a:endParaRPr lang="en-SG" sz="1400" kern="1200" dirty="0">
                        <a:solidFill>
                          <a:srgbClr val="FFC000"/>
                        </a:solidFill>
                        <a:latin typeface="Adobe Myungjo Std M" pitchFamily="18" charset="-128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INFJ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'http://www.youtube.com/watch?v=qsXHcwe3krw|||http://41.media.tumblr.com/tumblr_lfouy03PMA1qa1rooo1_500.jpg|||enfp and </a:t>
                      </a:r>
                      <a:r>
                        <a:rPr lang="en-US" sz="1400" kern="1200" dirty="0" err="1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intj</a:t>
                      </a:r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moments</a:t>
                      </a:r>
                    </a:p>
                    <a:p>
                      <a:pPr algn="l" fontAlgn="b"/>
                      <a:endParaRPr lang="en-US" sz="1400" kern="1200" dirty="0">
                        <a:solidFill>
                          <a:srgbClr val="FFC000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ENTP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'I'm finding the lack of me in these posts very alarming.|||Sex can be boring if it's in the same position often. For example me and my girlfriend </a:t>
                      </a:r>
                      <a:r>
                        <a:rPr 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are</a:t>
                      </a:r>
                    </a:p>
                    <a:p>
                      <a:pPr algn="l" fontAlgn="b"/>
                      <a:endParaRPr lang="en-US" sz="1400" kern="1200" dirty="0">
                        <a:solidFill>
                          <a:srgbClr val="FFC000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INTP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'Good one  _____   https://www.youtube.com/watch?v=fHiGbolFFGw|||Of course, to which I say I know; that's my blessing and my curse</a:t>
                      </a:r>
                      <a:r>
                        <a:rPr 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.|||</a:t>
                      </a:r>
                    </a:p>
                    <a:p>
                      <a:pPr algn="l" fontAlgn="b"/>
                      <a:endParaRPr lang="en-US" sz="1400" kern="1200" dirty="0">
                        <a:solidFill>
                          <a:srgbClr val="FFC000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INTJ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'Dear INTP,   I enjoyed our conversation the other day.  Esoteric gabbing about the nature of the universe and the idea that every rule and social </a:t>
                      </a:r>
                      <a:endParaRPr lang="en-US" sz="1400" kern="1200" dirty="0" smtClean="0">
                        <a:solidFill>
                          <a:srgbClr val="FFC000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  <a:p>
                      <a:pPr algn="l" fontAlgn="b"/>
                      <a:endParaRPr lang="en-US" sz="1400" kern="1200" dirty="0">
                        <a:solidFill>
                          <a:srgbClr val="FFC000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ENTJ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'You're fired.|||That's another silly misconception. That approaching is logically is going to be the key to unlocking whatever it is you think you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The approach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Feature Extraction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Libraries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NLTK and </a:t>
            </a:r>
            <a:r>
              <a:rPr lang="en-US" sz="1600" dirty="0" err="1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Textblob</a:t>
            </a:r>
            <a:endParaRPr lang="en-US" sz="16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algn="l">
              <a:defRPr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defRPr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Tokenization</a:t>
            </a: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Word count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TFIDF transformation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Lemmatization. Return the base form of a word through</a:t>
            </a:r>
          </a:p>
          <a:p>
            <a:pPr lvl="0" algn="l">
              <a:spcBef>
                <a:spcPts val="0"/>
              </a:spcBef>
            </a:pP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Pronoun Extractions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Conjunction / Coordinating e.g. and, or, but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Determiner e.g. the, a, these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Pronouns e.g. I, you, me, they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Verbs e.g. action words</a:t>
            </a:r>
            <a:endParaRPr lang="en-US" sz="1600" dirty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Perform Sentiment Analysis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Polarity (positivity / negativity)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Subjectivity (subjective / objective)</a:t>
            </a: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  <a:p>
            <a:pPr lvl="0" algn="l">
              <a:spcBef>
                <a:spcPts val="0"/>
              </a:spcBef>
            </a:pP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52936"/>
            <a:ext cx="2300541" cy="340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707904" y="1979380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1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Let’s explore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869603"/>
            <a:ext cx="7644889" cy="3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Personality types 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Exploration</a:t>
              </a: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3602929" y="2852936"/>
            <a:ext cx="3473057" cy="4320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latin typeface="Adobe Myungjo Std M" pitchFamily="18" charset="-128"/>
                <a:ea typeface="Adobe Myungjo Std M" pitchFamily="18" charset="-128"/>
              </a:rPr>
              <a:t>Approx. 80% above the mean value</a:t>
            </a:r>
          </a:p>
        </p:txBody>
      </p:sp>
    </p:spTree>
    <p:extLst>
      <p:ext uri="{BB962C8B-B14F-4D97-AF65-F5344CB8AC3E}">
        <p14:creationId xmlns:p14="http://schemas.microsoft.com/office/powerpoint/2010/main" val="13362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463031"/>
            <a:ext cx="5400600" cy="1470025"/>
          </a:xfrm>
        </p:spPr>
        <p:txBody>
          <a:bodyPr>
            <a:noAutofit/>
          </a:bodyPr>
          <a:lstStyle/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The Challenge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2708920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Can we predict personality from text alone?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3920" y="3615159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Without context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9" y="1869602"/>
            <a:ext cx="7662823" cy="40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Type Dichotomies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Exploration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9167" y="2066645"/>
            <a:ext cx="5236043" cy="3594603"/>
            <a:chOff x="1619672" y="2420888"/>
            <a:chExt cx="4931952" cy="3641347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4815096" y="2492897"/>
              <a:ext cx="1736528" cy="432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solidFill>
                    <a:srgbClr val="FF0000"/>
                  </a:solidFill>
                  <a:latin typeface="Adobe Myungjo Std M" pitchFamily="18" charset="-128"/>
                  <a:ea typeface="Adobe Myungjo Std M" pitchFamily="18" charset="-128"/>
                </a:rPr>
                <a:t>Imbalance ratio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19672" y="2420888"/>
              <a:ext cx="3168352" cy="36413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014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Modeling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Models &amp; Target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Classification Models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Logistic Regression</a:t>
            </a:r>
          </a:p>
          <a:p>
            <a:pPr marL="285750" lvl="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Random Forest</a:t>
            </a:r>
          </a:p>
          <a:p>
            <a:pPr marL="285750" lvl="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Naïve Bayes (Gaussian, Multinomial, Bernoulli)</a:t>
            </a:r>
          </a:p>
          <a:p>
            <a:pPr marL="285750" lvl="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K-Nearest Neighbor</a:t>
            </a: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Target prediction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16 personality types</a:t>
            </a: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marL="342900" indent="-342900" algn="l">
              <a:buFontTx/>
              <a:buChar char="-"/>
            </a:pP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29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Prediction Approach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7488832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Multi-class approach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Set numerical label to the personality type 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from 0 to 15 </a:t>
            </a:r>
          </a:p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e.g. </a:t>
            </a: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ENFJ = 0, ENFP = 1, … ISTP = 15</a:t>
            </a: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Binary approach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Predict each type dichotomy hence producing  4 outcomes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Compare the that 4 outcomes matches </a:t>
            </a:r>
          </a:p>
          <a:p>
            <a:pPr marL="342900" indent="-342900" algn="l">
              <a:buFontTx/>
              <a:buChar char="-"/>
            </a:pP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30916"/>
              </p:ext>
            </p:extLst>
          </p:nvPr>
        </p:nvGraphicFramePr>
        <p:xfrm>
          <a:off x="770014" y="4221088"/>
          <a:ext cx="7508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388"/>
                <a:gridCol w="686224"/>
                <a:gridCol w="686224"/>
                <a:gridCol w="686224"/>
                <a:gridCol w="686224"/>
                <a:gridCol w="686224"/>
                <a:gridCol w="686224"/>
                <a:gridCol w="686224"/>
                <a:gridCol w="686224"/>
                <a:gridCol w="12050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Type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SG" dirty="0" smtClean="0"/>
                        <a:t>Actual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SG" dirty="0" smtClean="0"/>
                        <a:t>Prediction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Correct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E or I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S or 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T or 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J or 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E or I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S or 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T or 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J or 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INFJ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ENTP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INTP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Initial Result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6755181" y="2204864"/>
            <a:ext cx="2016224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8554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4288" y="3933056"/>
            <a:ext cx="14466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553868" y="4165049"/>
            <a:ext cx="352211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SG" sz="2000" dirty="0" smtClean="0">
                <a:solidFill>
                  <a:srgbClr val="FFC000"/>
                </a:solidFill>
                <a:latin typeface="Candara" pitchFamily="34" charset="0"/>
              </a:rPr>
              <a:t>Accuracy of 24% </a:t>
            </a:r>
            <a:r>
              <a:rPr lang="en-SG" sz="2000" dirty="0" err="1" smtClean="0">
                <a:solidFill>
                  <a:srgbClr val="FFC000"/>
                </a:solidFill>
                <a:latin typeface="Candara" pitchFamily="34" charset="0"/>
              </a:rPr>
              <a:t>vs</a:t>
            </a:r>
            <a:r>
              <a:rPr lang="en-SG" sz="2000" dirty="0" smtClean="0">
                <a:solidFill>
                  <a:srgbClr val="FFC000"/>
                </a:solidFill>
                <a:latin typeface="Candara" pitchFamily="34" charset="0"/>
              </a:rPr>
              <a:t> baseline 21%</a:t>
            </a:r>
            <a:endParaRPr lang="en-SG" sz="2000" dirty="0">
              <a:solidFill>
                <a:srgbClr val="FFC000"/>
              </a:solidFill>
              <a:latin typeface="Candara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537538" y="1556792"/>
            <a:ext cx="2073442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Confusion Matrix</a:t>
            </a:r>
            <a:endParaRPr lang="en-US" sz="14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6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Handling Imbalance Data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83568" y="2132857"/>
            <a:ext cx="4248472" cy="388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Library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- SMOTE (Synthetic Minority Over-sampling Technique).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Technique</a:t>
            </a:r>
          </a:p>
          <a:p>
            <a:pPr marL="285750" indent="-28575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Adding copies of minority classes.</a:t>
            </a:r>
          </a:p>
          <a:p>
            <a:pPr marL="285750" indent="-28575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Resample so that we can have exact same observation in both train and test sets.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54" y="2420888"/>
            <a:ext cx="38671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Results Comparison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6755181" y="2204864"/>
            <a:ext cx="2016224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1560" y="1772816"/>
            <a:ext cx="4608512" cy="4896543"/>
            <a:chOff x="2267744" y="1772816"/>
            <a:chExt cx="4608512" cy="4896543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2267744" y="1772816"/>
              <a:ext cx="1652730" cy="360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Original</a:t>
              </a:r>
              <a:endParaRPr lang="en-US" sz="1400" dirty="0" smtClean="0">
                <a:solidFill>
                  <a:srgbClr val="FFC000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378378" y="2204864"/>
              <a:ext cx="3921817" cy="4464495"/>
              <a:chOff x="7418079" y="1223963"/>
              <a:chExt cx="3061516" cy="4410075"/>
            </a:xfrm>
          </p:grpSpPr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353"/>
              <a:stretch/>
            </p:blipFill>
            <p:spPr bwMode="auto">
              <a:xfrm>
                <a:off x="7418079" y="1223963"/>
                <a:ext cx="1692584" cy="4410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5146" y="1223963"/>
                <a:ext cx="1314449" cy="4410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4572000" y="1772816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After resampling</a:t>
              </a:r>
              <a:endPara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r"/>
              <a:endParaRPr lang="en-US" sz="1400" dirty="0" smtClean="0">
                <a:solidFill>
                  <a:srgbClr val="FFC000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5148064" y="2132856"/>
            <a:ext cx="4032448" cy="3528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Thought accuracy reduced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More data points are picked up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77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Accuracy scores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6755181" y="2204864"/>
            <a:ext cx="2016224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9552" y="3140970"/>
            <a:ext cx="7632848" cy="79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</a:t>
            </a:r>
            <a:r>
              <a:rPr lang="en-US" sz="32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ersonality type                  </a:t>
            </a:r>
            <a:r>
              <a:rPr lang="en-US" sz="3200" dirty="0" err="1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Type</a:t>
            </a:r>
            <a:r>
              <a:rPr lang="en-US" sz="32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dichotomies</a:t>
            </a:r>
          </a:p>
          <a:p>
            <a:endParaRPr lang="en-US" sz="32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39552" y="4221089"/>
            <a:ext cx="2880320" cy="79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9.5%</a:t>
            </a:r>
          </a:p>
          <a:p>
            <a:endParaRPr lang="en-US" sz="32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292081" y="4221089"/>
            <a:ext cx="2880320" cy="79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15%</a:t>
            </a:r>
          </a:p>
          <a:p>
            <a:endParaRPr lang="en-US" sz="32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627784" y="1916833"/>
            <a:ext cx="3816424" cy="79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Target score : 30%</a:t>
            </a:r>
          </a:p>
          <a:p>
            <a:endParaRPr lang="en-US" sz="32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64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2708920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Can we predict personality from text alone without context?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20" y="3687167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Unfortunately, we can’t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6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Moving forward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Concluding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683568" y="2132857"/>
            <a:ext cx="6624736" cy="388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Topic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Demographic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details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Culture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and level of language of users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Personality labels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Utilize other classification models and deep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learning</a:t>
            </a: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7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2535039"/>
            <a:ext cx="5832648" cy="1470025"/>
          </a:xfrm>
        </p:spPr>
        <p:txBody>
          <a:bodyPr>
            <a:normAutofit/>
          </a:bodyPr>
          <a:lstStyle/>
          <a:p>
            <a:pPr algn="l"/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Personality Prediction  </a:t>
            </a:r>
            <a: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/>
            </a:r>
            <a:b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</a:br>
            <a: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/>
            </a:r>
            <a:b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</a:br>
            <a:r>
              <a:rPr lang="en-SG" sz="16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A </a:t>
            </a:r>
            <a:r>
              <a:rPr lang="en-SG" sz="1600" dirty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text inference to predict </a:t>
            </a:r>
            <a:r>
              <a:rPr lang="en-SG" sz="16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type </a:t>
            </a:r>
            <a:r>
              <a:rPr lang="en-SG" sz="1600" dirty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personalities</a:t>
            </a:r>
          </a:p>
        </p:txBody>
      </p:sp>
    </p:spTree>
    <p:extLst>
      <p:ext uri="{BB962C8B-B14F-4D97-AF65-F5344CB8AC3E}">
        <p14:creationId xmlns:p14="http://schemas.microsoft.com/office/powerpoint/2010/main" val="29297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Data Cleaning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872" y="2079098"/>
            <a:ext cx="5612532" cy="318340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075986" y="1764776"/>
            <a:ext cx="1956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Nirmala UI Semilight" pitchFamily="34" charset="0"/>
              </a:rPr>
              <a:t>Post from one user</a:t>
            </a: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Nirmala UI Semilight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3568" y="1772816"/>
            <a:ext cx="2736304" cy="388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With Regex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URLs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Digits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Punctuations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Character case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Separate the posts into entries</a:t>
            </a:r>
            <a:endParaRPr lang="en-US" sz="16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89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MBTI Today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5968" y="1925216"/>
            <a:ext cx="6904384" cy="4096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Over 80 years of research.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Most widely used instrument for understanding personality. 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More </a:t>
            </a: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than two million assessment administered in </a:t>
            </a: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US alone</a:t>
            </a:r>
            <a:endParaRPr lang="en-SG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Translated </a:t>
            </a: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to over 30 languages.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SG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SG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SG" sz="2000" dirty="0">
              <a:solidFill>
                <a:schemeClr val="bg1"/>
              </a:solidFill>
              <a:latin typeface="Candara" pitchFamily="34" charset="0"/>
            </a:endParaRP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34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4752528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Target Formulation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844824"/>
            <a:ext cx="4106418" cy="1944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Target Formulation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Label Encoding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for Multi-class targets of 16 personality types. 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Dummify binary targets of 4 type dichotomies</a:t>
            </a: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98331" y="4533478"/>
            <a:ext cx="5369536" cy="1847850"/>
            <a:chOff x="3903786" y="4352925"/>
            <a:chExt cx="5369536" cy="18478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44"/>
            <a:stretch/>
          </p:blipFill>
          <p:spPr bwMode="auto">
            <a:xfrm>
              <a:off x="4932485" y="4352925"/>
              <a:ext cx="4340837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81" r="85036"/>
            <a:stretch/>
          </p:blipFill>
          <p:spPr bwMode="auto">
            <a:xfrm>
              <a:off x="3903786" y="4352925"/>
              <a:ext cx="1028699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/>
          <a:srcRect r="70298"/>
          <a:stretch/>
        </p:blipFill>
        <p:spPr bwMode="auto">
          <a:xfrm>
            <a:off x="6743830" y="2118856"/>
            <a:ext cx="1824037" cy="1847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8462" y="1808063"/>
            <a:ext cx="167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Label Encoding</a:t>
            </a:r>
            <a:endParaRPr lang="en-SG" sz="16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2827" y="4225701"/>
            <a:ext cx="101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Dummify</a:t>
            </a:r>
            <a:endParaRPr lang="en-SG" sz="16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Results Comparison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3568" y="1700808"/>
            <a:ext cx="7801320" cy="4176464"/>
            <a:chOff x="683568" y="2173983"/>
            <a:chExt cx="7128792" cy="381642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606030"/>
              <a:ext cx="6912768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itle 1"/>
            <p:cNvSpPr txBox="1">
              <a:spLocks/>
            </p:cNvSpPr>
            <p:nvPr/>
          </p:nvSpPr>
          <p:spPr>
            <a:xfrm>
              <a:off x="683568" y="2173983"/>
              <a:ext cx="5544616" cy="360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Prediction on Original Data</a:t>
              </a:r>
              <a:endParaRPr lang="en-US" sz="14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683568" y="4091621"/>
              <a:ext cx="6624736" cy="360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Prediction on Oversampling Data from Cross Val</a:t>
              </a:r>
              <a:endParaRPr lang="en-US" sz="14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896"/>
            <a:stretch/>
          </p:blipFill>
          <p:spPr bwMode="auto">
            <a:xfrm>
              <a:off x="899592" y="4475793"/>
              <a:ext cx="6912768" cy="1514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Straight Connector 4"/>
          <p:cNvCxnSpPr/>
          <p:nvPr/>
        </p:nvCxnSpPr>
        <p:spPr>
          <a:xfrm>
            <a:off x="899592" y="3140968"/>
            <a:ext cx="758529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4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Let’s dive in</a:t>
            </a:r>
            <a:endParaRPr lang="en-US" sz="48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  <a:cs typeface="Arial" pitchFamily="34" charset="0"/>
              </a:rPr>
              <a:t>MBTI personality test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83568" y="1772816"/>
            <a:ext cx="5184576" cy="3096344"/>
          </a:xfrm>
          <a:prstGeom prst="rect">
            <a:avLst/>
          </a:prstGeom>
        </p:spPr>
        <p:txBody>
          <a:bodyPr vert="horz" lIns="10800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MBTI or Myer-Briggs Type Indicator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Developed </a:t>
            </a:r>
            <a:r>
              <a:rPr lang="en-US" sz="2000" dirty="0" smtClean="0">
                <a:solidFill>
                  <a:schemeClr val="bg1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by Katherine Cook Briggs &amp; Isabel Briggs Myers in 1940s'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Based on Swiss psychologist Carl G Jung’s </a:t>
            </a: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Theory </a:t>
            </a: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of Psychological Types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Produce</a:t>
            </a:r>
            <a:r>
              <a:rPr lang="en-US" sz="2000" b="1" dirty="0" smtClean="0">
                <a:solidFill>
                  <a:srgbClr val="FFC000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4 type dichotomies </a:t>
            </a: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to develop</a:t>
            </a:r>
            <a:endParaRPr lang="en-US" sz="2000" dirty="0" smtClean="0">
              <a:solidFill>
                <a:prstClr val="white"/>
              </a:solidFill>
              <a:latin typeface="HelvLight" pitchFamily="2" charset="0"/>
              <a:ea typeface="Adobe Myungjo Std M" pitchFamily="18" charset="-128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2000" b="1" dirty="0">
                <a:solidFill>
                  <a:srgbClr val="FFC000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    16 personality types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prstClr val="white"/>
              </a:solidFill>
              <a:latin typeface="HelvLight" pitchFamily="2" charset="0"/>
              <a:ea typeface="Adobe Myungjo Std M" pitchFamily="18" charset="-128"/>
              <a:cs typeface="Arial" pitchFamily="34" charset="0"/>
            </a:endParaRP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HelvLight" pitchFamily="2" charset="0"/>
              <a:ea typeface="Adobe Myungjo Std M" pitchFamily="18" charset="-128"/>
              <a:cs typeface="Arial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1400" dirty="0" smtClean="0">
              <a:solidFill>
                <a:srgbClr val="FFC000"/>
              </a:solidFill>
              <a:latin typeface="HelvLight" pitchFamily="2" charset="0"/>
              <a:ea typeface="Adobe Myungjo Std M" pitchFamily="18" charset="-128"/>
              <a:cs typeface="Arial" pitchFamily="34" charset="0"/>
            </a:endParaRPr>
          </a:p>
        </p:txBody>
      </p:sp>
      <p:pic>
        <p:nvPicPr>
          <p:cNvPr id="1026" name="Picture 2" descr="Katherine Briggs &amp; Isabel Briggs-My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74276" y="4149080"/>
            <a:ext cx="19626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atherine Briggs &amp; Isabel Briggs-My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209784" y="1412776"/>
            <a:ext cx="19626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6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Type Dichotomies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9552" y="2780928"/>
            <a:ext cx="2520280" cy="14282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000" b="1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E</a:t>
            </a: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xtroversion </a:t>
            </a:r>
          </a:p>
          <a:p>
            <a:pPr algn="ctr"/>
            <a:r>
              <a:rPr lang="en-SG" sz="2000" dirty="0" err="1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vs</a:t>
            </a:r>
            <a:endParaRPr lang="en-SG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ctr"/>
            <a:r>
              <a:rPr lang="en-SG" sz="2000" b="1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rPr>
              <a:t>I</a:t>
            </a: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ntroversion</a:t>
            </a:r>
          </a:p>
        </p:txBody>
      </p:sp>
      <p:sp>
        <p:nvSpPr>
          <p:cNvPr id="29" name="Oval 28"/>
          <p:cNvSpPr/>
          <p:nvPr/>
        </p:nvSpPr>
        <p:spPr>
          <a:xfrm>
            <a:off x="899592" y="2558495"/>
            <a:ext cx="1728000" cy="1728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dirty="0">
              <a:latin typeface="Candar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560" y="4088646"/>
            <a:ext cx="2304256" cy="1861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SG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Where they prefer to focus their attention and get energy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7592" y="4088646"/>
            <a:ext cx="2304256" cy="15147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SG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The way they prefer to take in information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0012" y="4088646"/>
            <a:ext cx="2304256" cy="15147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SG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The way they prefer to make decision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68245" y="4088646"/>
            <a:ext cx="2304256" cy="15147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SG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How they deal with the outer world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807612" y="2558495"/>
            <a:ext cx="1944216" cy="1728000"/>
            <a:chOff x="1655484" y="2060848"/>
            <a:chExt cx="1944216" cy="1728000"/>
          </a:xfrm>
        </p:grpSpPr>
        <p:sp>
          <p:nvSpPr>
            <p:cNvPr id="36" name="TextBox 35"/>
            <p:cNvSpPr txBox="1"/>
            <p:nvPr/>
          </p:nvSpPr>
          <p:spPr>
            <a:xfrm>
              <a:off x="1655484" y="2348880"/>
              <a:ext cx="1944216" cy="14282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S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ensing </a:t>
              </a:r>
            </a:p>
            <a:p>
              <a:pPr algn="ctr"/>
              <a:r>
                <a:rPr lang="en-SG" sz="2000" dirty="0" err="1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vs</a:t>
              </a:r>
              <a:endPara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2000" dirty="0" err="1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Intuitio</a:t>
              </a:r>
              <a:r>
                <a:rPr lang="en-SG" sz="2000" b="1" dirty="0" err="1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N</a:t>
              </a:r>
              <a:endPara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763688" y="2060848"/>
              <a:ext cx="1728000" cy="1728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Candara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23932" y="2558495"/>
            <a:ext cx="1944216" cy="1728000"/>
            <a:chOff x="1655580" y="2060848"/>
            <a:chExt cx="1944216" cy="1728000"/>
          </a:xfrm>
        </p:grpSpPr>
        <p:sp>
          <p:nvSpPr>
            <p:cNvPr id="39" name="TextBox 38"/>
            <p:cNvSpPr txBox="1"/>
            <p:nvPr/>
          </p:nvSpPr>
          <p:spPr>
            <a:xfrm>
              <a:off x="1655580" y="2348880"/>
              <a:ext cx="1944216" cy="14282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T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hinking</a:t>
              </a:r>
            </a:p>
            <a:p>
              <a:pPr algn="ctr"/>
              <a:r>
                <a:rPr lang="en-SG" sz="2000" dirty="0" err="1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vs</a:t>
              </a:r>
              <a:endPara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F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eeling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060848"/>
              <a:ext cx="1728000" cy="1728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Candar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40156" y="2558495"/>
            <a:ext cx="1944216" cy="1728000"/>
            <a:chOff x="1655580" y="2060848"/>
            <a:chExt cx="1944216" cy="1728000"/>
          </a:xfrm>
        </p:grpSpPr>
        <p:sp>
          <p:nvSpPr>
            <p:cNvPr id="42" name="TextBox 41"/>
            <p:cNvSpPr txBox="1"/>
            <p:nvPr/>
          </p:nvSpPr>
          <p:spPr>
            <a:xfrm>
              <a:off x="1655580" y="2348880"/>
              <a:ext cx="1944216" cy="14282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J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udging </a:t>
              </a:r>
            </a:p>
            <a:p>
              <a:pPr algn="ctr"/>
              <a:r>
                <a:rPr lang="en-SG" sz="2000" dirty="0" err="1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vs</a:t>
              </a:r>
              <a:endPara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P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erceiving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763688" y="2060848"/>
              <a:ext cx="1728000" cy="1728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7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Putting them together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Type Personality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43759"/>
              </p:ext>
            </p:extLst>
          </p:nvPr>
        </p:nvGraphicFramePr>
        <p:xfrm>
          <a:off x="419190" y="1988840"/>
          <a:ext cx="8351640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40"/>
                <a:gridCol w="1391940"/>
                <a:gridCol w="1391940"/>
                <a:gridCol w="1391940"/>
                <a:gridCol w="1391940"/>
                <a:gridCol w="1391940"/>
              </a:tblGrid>
              <a:tr h="528059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S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S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N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N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ISTJ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ISFJ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INFJ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INTJ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ISTP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ISFP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INFP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INTP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ESTP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ESFP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ENFP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ENTP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P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ESTJ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ESFJ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ENFJ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ENTJ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J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T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F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F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T</a:t>
                      </a:r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</a:endParaRPr>
                    </a:p>
                  </a:txBody>
                  <a:tcPr marL="121329" marR="121329" marT="60664" marB="60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Reacting to homework…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1053</Words>
  <Application>Microsoft Office PowerPoint</Application>
  <PresentationFormat>On-screen Show (4:3)</PresentationFormat>
  <Paragraphs>340</Paragraphs>
  <Slides>33</Slides>
  <Notes>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You are what you eat</vt:lpstr>
      <vt:lpstr>The Challenge</vt:lpstr>
      <vt:lpstr>Personality Prediction    A text inference to predict type personalities</vt:lpstr>
      <vt:lpstr>Let’s dive in</vt:lpstr>
      <vt:lpstr>MBTI personality test</vt:lpstr>
      <vt:lpstr>Type Dichotomies</vt:lpstr>
      <vt:lpstr>Putting them together</vt:lpstr>
      <vt:lpstr>Type Personality</vt:lpstr>
      <vt:lpstr>Reacting to homework…</vt:lpstr>
      <vt:lpstr>PowerPoint Presentation</vt:lpstr>
      <vt:lpstr>Uses</vt:lpstr>
      <vt:lpstr>Text  vs Test</vt:lpstr>
      <vt:lpstr>Let’s get started…</vt:lpstr>
      <vt:lpstr>Work Process</vt:lpstr>
      <vt:lpstr>Data set</vt:lpstr>
      <vt:lpstr>The approach</vt:lpstr>
      <vt:lpstr>Feature Extraction</vt:lpstr>
      <vt:lpstr>Let’s explore</vt:lpstr>
      <vt:lpstr>Personality types </vt:lpstr>
      <vt:lpstr>Type Dichotomies</vt:lpstr>
      <vt:lpstr>Modeling</vt:lpstr>
      <vt:lpstr>Models &amp; Target</vt:lpstr>
      <vt:lpstr>Prediction Approach</vt:lpstr>
      <vt:lpstr>Initial Result</vt:lpstr>
      <vt:lpstr>Handling Imbalance Data</vt:lpstr>
      <vt:lpstr>Results Comparison</vt:lpstr>
      <vt:lpstr>Accuracy scores</vt:lpstr>
      <vt:lpstr>PowerPoint Presentation</vt:lpstr>
      <vt:lpstr>Moving forward</vt:lpstr>
      <vt:lpstr>Data Cleaning</vt:lpstr>
      <vt:lpstr>MBTI Today</vt:lpstr>
      <vt:lpstr>Target Formulation</vt:lpstr>
      <vt:lpstr>Results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analysis   A data driven approach with Myer-Briggs  methodology in predicting personalities</dc:title>
  <dc:creator>User</dc:creator>
  <cp:lastModifiedBy>User</cp:lastModifiedBy>
  <cp:revision>153</cp:revision>
  <dcterms:created xsi:type="dcterms:W3CDTF">2019-08-31T03:42:40Z</dcterms:created>
  <dcterms:modified xsi:type="dcterms:W3CDTF">2019-09-03T14:34:36Z</dcterms:modified>
</cp:coreProperties>
</file>