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205.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tags/tag189.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notesSlides/notesSlide7.xml" ContentType="application/vnd.openxmlformats-officedocument.presentationml.notesSlide+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notesSlides/notesSlide32.xml" ContentType="application/vnd.openxmlformats-officedocument.presentationml.notesSlide+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notesSlides/notesSlide19.xml" ContentType="application/vnd.openxmlformats-officedocument.presentationml.notesSlide+xml"/>
  <Override PartName="/ppt/tags/tag110.xml" ContentType="application/vnd.openxmlformats-officedocument.presentationml.tags+xml"/>
  <Override PartName="/ppt/tags/tag121.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tags/tag159.xml" ContentType="application/vnd.openxmlformats-officedocument.presentationml.tags+xml"/>
  <Override PartName="/ppt/tags/tag177.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206.xml" ContentType="application/vnd.openxmlformats-officedocument.presentationml.tags+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157.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tags/tag102.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1"/>
  </p:notesMasterIdLst>
  <p:sldIdLst>
    <p:sldId id="256" r:id="rId3"/>
    <p:sldId id="268" r:id="rId4"/>
    <p:sldId id="269" r:id="rId5"/>
    <p:sldId id="287" r:id="rId6"/>
    <p:sldId id="286" r:id="rId7"/>
    <p:sldId id="288" r:id="rId8"/>
    <p:sldId id="289" r:id="rId9"/>
    <p:sldId id="290" r:id="rId10"/>
    <p:sldId id="296" r:id="rId11"/>
    <p:sldId id="297" r:id="rId12"/>
    <p:sldId id="298" r:id="rId13"/>
    <p:sldId id="351" r:id="rId14"/>
    <p:sldId id="352" r:id="rId15"/>
    <p:sldId id="354" r:id="rId16"/>
    <p:sldId id="355" r:id="rId17"/>
    <p:sldId id="356" r:id="rId18"/>
    <p:sldId id="357" r:id="rId19"/>
    <p:sldId id="358" r:id="rId20"/>
    <p:sldId id="359" r:id="rId21"/>
    <p:sldId id="360" r:id="rId22"/>
    <p:sldId id="361" r:id="rId23"/>
    <p:sldId id="299" r:id="rId24"/>
    <p:sldId id="406" r:id="rId25"/>
    <p:sldId id="300" r:id="rId26"/>
    <p:sldId id="407" r:id="rId27"/>
    <p:sldId id="408" r:id="rId28"/>
    <p:sldId id="409" r:id="rId29"/>
    <p:sldId id="410" r:id="rId30"/>
    <p:sldId id="411" r:id="rId31"/>
    <p:sldId id="412" r:id="rId32"/>
    <p:sldId id="413" r:id="rId33"/>
    <p:sldId id="310" r:id="rId34"/>
    <p:sldId id="369" r:id="rId35"/>
    <p:sldId id="371" r:id="rId36"/>
    <p:sldId id="311" r:id="rId37"/>
    <p:sldId id="312" r:id="rId38"/>
    <p:sldId id="313" r:id="rId39"/>
    <p:sldId id="314" r:id="rId40"/>
    <p:sldId id="335" r:id="rId41"/>
    <p:sldId id="317" r:id="rId42"/>
    <p:sldId id="318" r:id="rId43"/>
    <p:sldId id="319" r:id="rId44"/>
    <p:sldId id="320" r:id="rId45"/>
    <p:sldId id="321" r:id="rId46"/>
    <p:sldId id="322" r:id="rId47"/>
    <p:sldId id="336" r:id="rId48"/>
    <p:sldId id="324" r:id="rId49"/>
    <p:sldId id="285" r:id="rId5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0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2018/6/19 Tuesday</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pPr/>
              <a:t>2</a:t>
            </a:fld>
            <a:endParaRPr lang="zh-CN" altLang="en-US" smtClean="0">
              <a:latin typeface="Calibri" panose="020F050202020403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pPr/>
              <a:t>12</a:t>
            </a:fld>
            <a:endParaRPr lang="zh-CN" altLang="en-US" smtClean="0">
              <a:latin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pPr/>
              <a:t>23</a:t>
            </a:fld>
            <a:endParaRPr lang="zh-CN" altLang="en-US" smtClean="0">
              <a:latin typeface="Calibri" panose="020F050202020403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pPr/>
              <a:t>32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pPr/>
              <a:t>35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pPr/>
              <a:t>36</a:t>
            </a:fld>
            <a:endParaRPr lang="zh-CN" altLang="en-US" smtClean="0">
              <a:latin typeface="Calibri" panose="020F050202020403020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42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BDBBE5BD-45AC-4D01-B832-1F8D6C7C9B27}" type="slidenum">
              <a:rPr lang="zh-CN" altLang="en-US" sz="1200">
                <a:latin typeface="Calibri" panose="020F0502020204030204" charset="0"/>
                <a:ea typeface="宋体" panose="02010600030101010101" pitchFamily="2" charset="-122"/>
              </a:rPr>
              <a:pPr algn="r" eaLnBrk="1" hangingPunct="1">
                <a:buFont typeface="Arial" panose="020B0604020202020204" pitchFamily="34" charset="0"/>
                <a:buNone/>
              </a:pPr>
              <a:t>48</a:t>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pPr/>
              <a:t>6</a:t>
            </a:fld>
            <a:endParaRPr lang="zh-CN" altLang="en-US" smtClean="0">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40280" y="271780"/>
            <a:ext cx="7741920" cy="1640522"/>
          </a:xfrm>
        </p:spPr>
        <p:txBody>
          <a:bodyPr anchor="b">
            <a:noAutofit/>
          </a:bodyPr>
          <a:lstStyle>
            <a:lvl1pPr algn="ctr">
              <a:defRPr sz="44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25040" y="2118678"/>
            <a:ext cx="7741920" cy="502602"/>
          </a:xfrm>
        </p:spPr>
        <p:txBody>
          <a:bodyPr anchor="ctr" anchorCtr="0">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pPr/>
              <a:t>6/19/2018</a:t>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pPr/>
              <a:t>6/19/2018</a:t>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7662" y="3333433"/>
            <a:ext cx="6807200" cy="855109"/>
          </a:xfrm>
        </p:spPr>
        <p:txBody>
          <a:bodyPr anchor="b">
            <a:normAutofit/>
          </a:bodyPr>
          <a:lstStyle>
            <a:lvl1pPr algn="r">
              <a:defRPr sz="4800">
                <a:solidFill>
                  <a:schemeClr val="accent1"/>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46152" y="2741296"/>
            <a:ext cx="4918710" cy="571817"/>
          </a:xfrm>
          <a:noFill/>
        </p:spPr>
        <p:txBody>
          <a:bodyPr anchor="ctr" anchorCtr="0">
            <a:normAutofit/>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pPr/>
              <a:t>2018/6/19 Tuesday</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792480"/>
          </a:xfrm>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295400"/>
            <a:ext cx="5074920" cy="4754879"/>
          </a:xfrm>
        </p:spPr>
        <p:txBody>
          <a:bodyP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78880" y="1295399"/>
            <a:ext cx="5074920" cy="4754879"/>
          </a:xfrm>
        </p:spPr>
        <p:txBody>
          <a:bodyP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normAutofit/>
          </a:bodyPr>
          <a:lstStyle/>
          <a:p>
            <a:fld id="{C764DE79-268F-4C1A-8933-263129D2AF90}" type="datetimeFigureOut">
              <a:rPr lang="en-US" dirty="0"/>
              <a:pPr/>
              <a:t>6/19/2018</a:t>
            </a:fld>
            <a:endParaRPr lang="en-US" dirty="0"/>
          </a:p>
        </p:txBody>
      </p:sp>
      <p:sp>
        <p:nvSpPr>
          <p:cNvPr id="6" name="Footer Placeholder 5"/>
          <p:cNvSpPr>
            <a:spLocks noGrp="1"/>
          </p:cNvSpPr>
          <p:nvPr>
            <p:ph type="ftr" sz="quarter" idx="11"/>
          </p:nvPr>
        </p:nvSpPr>
        <p:spPr/>
        <p:txBody>
          <a:bodyPr>
            <a:normAutofit/>
          </a:bodyPr>
          <a:lstStyle/>
          <a:p>
            <a:endParaRPr lang="en-US" dirty="0"/>
          </a:p>
        </p:txBody>
      </p:sp>
      <p:sp>
        <p:nvSpPr>
          <p:cNvPr id="7" name="Slide Number Placeholder 6"/>
          <p:cNvSpPr>
            <a:spLocks noGrp="1"/>
          </p:cNvSpPr>
          <p:nvPr>
            <p:ph type="sldNum" sz="quarter" idx="12"/>
          </p:nvPr>
        </p:nvSpPr>
        <p:spPr/>
        <p:txBody>
          <a:bodyPr>
            <a:normAutofit/>
          </a:bodyPr>
          <a:lstStyle/>
          <a:p>
            <a:fld id="{48F63A3B-78C7-47BE-AE5E-E10140E04643}"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243841"/>
            <a:ext cx="10515600" cy="711199"/>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4052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464434"/>
            <a:ext cx="5157787" cy="3891915"/>
          </a:xfrm>
        </p:spPr>
        <p:txBody>
          <a:bodyPr>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4052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464434"/>
            <a:ext cx="5183188" cy="3891915"/>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095331BB-5290-4B74-890F-ADE3EAA0FDB5}" type="datetimeFigureOut">
              <a:rPr lang="zh-CN" altLang="en-US" smtClean="0"/>
              <a:pPr/>
              <a:t>2018/6/19 Tuesday</a:t>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6B5ED51-E834-49EC-BF25-99CF33DB10E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980" y="2072640"/>
            <a:ext cx="8448040" cy="1950720"/>
          </a:xfrm>
        </p:spPr>
        <p:txBody>
          <a:bodyPr>
            <a:normAutofit/>
          </a:bodyPr>
          <a:lstStyle>
            <a:lvl1pPr algn="ctr">
              <a:defRPr>
                <a:solidFill>
                  <a:schemeClr val="tx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normAutofit/>
          </a:bodyPr>
          <a:lstStyle/>
          <a:p>
            <a:fld id="{C764DE79-268F-4C1A-8933-263129D2AF90}" type="datetimeFigureOut">
              <a:rPr lang="en-US" dirty="0"/>
              <a:pPr/>
              <a:t>6/19/2018</a:t>
            </a:fld>
            <a:endParaRPr lang="en-US" dirty="0"/>
          </a:p>
        </p:txBody>
      </p:sp>
      <p:sp>
        <p:nvSpPr>
          <p:cNvPr id="4" name="Footer Placeholder 3"/>
          <p:cNvSpPr>
            <a:spLocks noGrp="1"/>
          </p:cNvSpPr>
          <p:nvPr>
            <p:ph type="ftr" sz="quarter" idx="11"/>
          </p:nvPr>
        </p:nvSpPr>
        <p:spPr/>
        <p:txBody>
          <a:bodyPr>
            <a:normAutofit/>
          </a:bodyPr>
          <a:lstStyle/>
          <a:p>
            <a:endParaRPr lang="en-US" dirty="0"/>
          </a:p>
        </p:txBody>
      </p:sp>
      <p:sp>
        <p:nvSpPr>
          <p:cNvPr id="5" name="Slide Number Placeholder 4"/>
          <p:cNvSpPr>
            <a:spLocks noGrp="1"/>
          </p:cNvSpPr>
          <p:nvPr>
            <p:ph type="sldNum" sz="quarter" idx="12"/>
          </p:nvPr>
        </p:nvSpPr>
        <p:spPr/>
        <p:txBody>
          <a:bodyPr>
            <a:normAutofit/>
          </a:bodyPr>
          <a:lstStyle/>
          <a:p>
            <a:fld id="{48F63A3B-78C7-47BE-AE5E-E10140E04643}"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rmAutofit/>
          </a:bodyPr>
          <a:lstStyle/>
          <a:p>
            <a:fld id="{C764DE79-268F-4C1A-8933-263129D2AF90}" type="datetimeFigureOut">
              <a:rPr lang="en-US" dirty="0"/>
              <a:pPr/>
              <a:t>6/19/2018</a:t>
            </a:fld>
            <a:endParaRPr lang="en-US" dirty="0"/>
          </a:p>
        </p:txBody>
      </p:sp>
      <p:sp>
        <p:nvSpPr>
          <p:cNvPr id="3" name="Footer Placeholder 2"/>
          <p:cNvSpPr>
            <a:spLocks noGrp="1"/>
          </p:cNvSpPr>
          <p:nvPr>
            <p:ph type="ftr" sz="quarter" idx="11"/>
          </p:nvPr>
        </p:nvSpPr>
        <p:spPr/>
        <p:txBody>
          <a:bodyPr>
            <a:normAutofit/>
          </a:bodyPr>
          <a:lstStyle/>
          <a:p>
            <a:endParaRPr lang="en-US" dirty="0"/>
          </a:p>
        </p:txBody>
      </p:sp>
      <p:sp>
        <p:nvSpPr>
          <p:cNvPr id="4" name="Slide Number Placeholder 3"/>
          <p:cNvSpPr>
            <a:spLocks noGrp="1"/>
          </p:cNvSpPr>
          <p:nvPr>
            <p:ph type="sldNum" sz="quarter" idx="12"/>
          </p:nvPr>
        </p:nvSpPr>
        <p:spPr/>
        <p:txBody>
          <a:bodyPr>
            <a:normAutofit/>
          </a:bodyPr>
          <a:lstStyle/>
          <a:p>
            <a:fld id="{48F63A3B-78C7-47BE-AE5E-E10140E04643}" type="slidenum">
              <a:rPr lang="en-US" dirty="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normAutofit/>
          </a:bodyPr>
          <a:lstStyle>
            <a:lvl1pPr>
              <a:defRPr sz="320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normAutofit/>
          </a:bodyPr>
          <a:lstStyle/>
          <a:p>
            <a:fld id="{095331BB-5290-4B74-890F-ADE3EAA0FDB5}" type="datetimeFigureOut">
              <a:rPr lang="zh-CN" altLang="en-US" smtClean="0"/>
              <a:pPr/>
              <a:t>2018/6/19 Tuesday</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6B5ED51-E834-49EC-BF25-99CF33DB10E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55039"/>
            <a:ext cx="2628900" cy="5221923"/>
          </a:xfrm>
        </p:spPr>
        <p:txBody>
          <a:bodyPr vert="eaVert">
            <a:normAutofit/>
          </a:bodyPr>
          <a:lstStyle>
            <a:lvl1pPr>
              <a:defRPr>
                <a:solidFill>
                  <a:schemeClr val="tx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955039"/>
            <a:ext cx="7734300" cy="5221923"/>
          </a:xfrm>
        </p:spPr>
        <p:txBody>
          <a:bodyPr vert="eaVe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pPr/>
              <a:t>2018/6/19 Tuesday</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1037968"/>
            <a:ext cx="10516800" cy="5181107"/>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normAutofit/>
          </a:bodyPr>
          <a:lstStyle/>
          <a:p>
            <a:fld id="{6EF2F5ED-D19D-4097-92A9-D6092B3D6E68}" type="datetimeFigureOut">
              <a:rPr lang="zh-CN" altLang="en-US" smtClean="0"/>
              <a:pPr/>
              <a:t>2018/6/19 Tuesday</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normAutofit/>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normAutofit/>
          </a:bodyPr>
          <a:lstStyle/>
          <a:p>
            <a:fld id="{A7AAEAA2-D029-4D23-B6D5-DE004B8B3ED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pPr/>
              <a:t>2018/6/19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pPr/>
              <a:t>2018/6/19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182880"/>
            <a:ext cx="10515600" cy="79248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81760"/>
            <a:ext cx="10515600" cy="479520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C764DE79-268F-4C1A-8933-263129D2AF90}" type="datetimeFigureOut">
              <a:rPr lang="en-US" smtClean="0"/>
              <a:pPr/>
              <a:t>6/19/2018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Arial" panose="020B0604020202020204" pitchFamily="34" charset="0"/>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9.xml"/><Relationship Id="rId5" Type="http://schemas.openxmlformats.org/officeDocument/2006/relationships/slideLayout" Target="../slideLayouts/slideLayout15.xml"/><Relationship Id="rId4" Type="http://schemas.openxmlformats.org/officeDocument/2006/relationships/tags" Target="../tags/tag62.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2" Type="http://schemas.openxmlformats.org/officeDocument/2006/relationships/tags" Target="../tags/tag71.xml"/><Relationship Id="rId16" Type="http://schemas.openxmlformats.org/officeDocument/2006/relationships/notesSlide" Target="../notesSlides/notesSlide1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slideLayout" Target="../slideLayouts/slideLayout18.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13.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12.xml"/><Relationship Id="rId5" Type="http://schemas.openxmlformats.org/officeDocument/2006/relationships/slideLayout" Target="../slideLayouts/slideLayout15.xml"/><Relationship Id="rId4" Type="http://schemas.openxmlformats.org/officeDocument/2006/relationships/tags" Target="../tags/tag87.xml"/></Relationships>
</file>

<file path=ppt/slides/_rels/slide14.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13.xml"/><Relationship Id="rId4"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14.xml"/><Relationship Id="rId4"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4.png"/><Relationship Id="rId5" Type="http://schemas.openxmlformats.org/officeDocument/2006/relationships/notesSlide" Target="../notesSlides/notesSlide15.xml"/><Relationship Id="rId4"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5.png"/><Relationship Id="rId5" Type="http://schemas.openxmlformats.org/officeDocument/2006/relationships/notesSlide" Target="../notesSlides/notesSlide16.xml"/><Relationship Id="rId4"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6.png"/><Relationship Id="rId5" Type="http://schemas.openxmlformats.org/officeDocument/2006/relationships/notesSlide" Target="../notesSlides/notesSlide17.xml"/><Relationship Id="rId4"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7.png"/><Relationship Id="rId5" Type="http://schemas.openxmlformats.org/officeDocument/2006/relationships/notesSlide" Target="../notesSlides/notesSlide18.xml"/><Relationship Id="rId4"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6" Type="http://schemas.openxmlformats.org/officeDocument/2006/relationships/notesSlide" Target="../notesSlides/notesSlide1.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18.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20.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19.xml"/><Relationship Id="rId4"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20.xml"/><Relationship Id="rId4"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9"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notesSlide" Target="../notesSlides/notesSlide22.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slideLayout" Target="../slideLayouts/slideLayout18.xml"/><Relationship Id="rId5" Type="http://schemas.openxmlformats.org/officeDocument/2006/relationships/tags" Target="../tags/tag12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ags" Target="../tags/tag129.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130.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tags" Target="../tags/tag13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13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13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tags" Target="../tags/tag13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13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ags" Target="../tags/tag136.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9"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notesSlide" Target="../notesSlides/notesSlide24.xml"/><Relationship Id="rId4"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image" Target="../media/image16.jpeg"/><Relationship Id="rId5" Type="http://schemas.openxmlformats.org/officeDocument/2006/relationships/notesSlide" Target="../notesSlides/notesSlide25.xml"/><Relationship Id="rId4"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152.xml"/><Relationship Id="rId7" Type="http://schemas.openxmlformats.org/officeDocument/2006/relationships/tags" Target="../tags/tag156.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9"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8" Type="http://schemas.openxmlformats.org/officeDocument/2006/relationships/tags" Target="../tags/tag164.xml"/><Relationship Id="rId3" Type="http://schemas.openxmlformats.org/officeDocument/2006/relationships/tags" Target="../tags/tag159.xml"/><Relationship Id="rId7" Type="http://schemas.openxmlformats.org/officeDocument/2006/relationships/tags" Target="../tags/tag163.xml"/><Relationship Id="rId12" Type="http://schemas.openxmlformats.org/officeDocument/2006/relationships/notesSlide" Target="../notesSlides/notesSlide27.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slideLayout" Target="../slideLayouts/slideLayout18.xml"/><Relationship Id="rId5" Type="http://schemas.openxmlformats.org/officeDocument/2006/relationships/tags" Target="../tags/tag161.xml"/><Relationship Id="rId10" Type="http://schemas.openxmlformats.org/officeDocument/2006/relationships/tags" Target="../tags/tag166.xml"/><Relationship Id="rId4" Type="http://schemas.openxmlformats.org/officeDocument/2006/relationships/tags" Target="../tags/tag160.xml"/><Relationship Id="rId9" Type="http://schemas.openxmlformats.org/officeDocument/2006/relationships/tags" Target="../tags/tag165.xml"/></Relationships>
</file>

<file path=ppt/slides/_rels/slide37.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notesSlide" Target="../notesSlides/notesSlide28.xml"/><Relationship Id="rId4"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notesSlide" Target="../notesSlides/notesSlide29.xml"/><Relationship Id="rId4"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notesSlide" Target="../notesSlides/notesSlide30.xml"/><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2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notesSlide" Target="../notesSlides/notesSlide31.xml"/><Relationship Id="rId4"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17.png"/><Relationship Id="rId5" Type="http://schemas.openxmlformats.org/officeDocument/2006/relationships/notesSlide" Target="../notesSlides/notesSlide32.xml"/><Relationship Id="rId4"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5" Type="http://schemas.openxmlformats.org/officeDocument/2006/relationships/notesSlide" Target="../notesSlides/notesSlide33.xml"/><Relationship Id="rId4"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18.png"/><Relationship Id="rId5" Type="http://schemas.openxmlformats.org/officeDocument/2006/relationships/notesSlide" Target="../notesSlides/notesSlide34.xml"/><Relationship Id="rId4"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19.png"/><Relationship Id="rId5" Type="http://schemas.openxmlformats.org/officeDocument/2006/relationships/notesSlide" Target="../notesSlides/notesSlide35.xml"/><Relationship Id="rId4"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image" Target="../media/image20.png"/><Relationship Id="rId5" Type="http://schemas.openxmlformats.org/officeDocument/2006/relationships/notesSlide" Target="../notesSlides/notesSlide36.xml"/><Relationship Id="rId4"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image" Target="../media/image21.png"/><Relationship Id="rId5" Type="http://schemas.openxmlformats.org/officeDocument/2006/relationships/notesSlide" Target="../notesSlides/notesSlide37.xml"/><Relationship Id="rId4"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22.png"/><Relationship Id="rId5" Type="http://schemas.openxmlformats.org/officeDocument/2006/relationships/notesSlide" Target="../notesSlides/notesSlide38.xml"/><Relationship Id="rId4"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9"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6" Type="http://schemas.openxmlformats.org/officeDocument/2006/relationships/notesSlide" Target="../notesSlides/notesSlide5.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slideLayout" Target="../slideLayouts/slideLayout18.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6.xml"/><Relationship Id="rId5" Type="http://schemas.openxmlformats.org/officeDocument/2006/relationships/slideLayout" Target="../slideLayouts/slideLayout15.xml"/><Relationship Id="rId4" Type="http://schemas.openxmlformats.org/officeDocument/2006/relationships/tags" Target="../tags/tag52.xml"/></Relationships>
</file>

<file path=ppt/slides/_rels/slide8.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notesSlide" Target="../notesSlides/notesSlide7.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8.xm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custDataLst>
              <p:tags r:id="rId2"/>
            </p:custDataLst>
          </p:nvPr>
        </p:nvSpPr>
        <p:spPr>
          <a:xfrm>
            <a:off x="3339237" y="825453"/>
            <a:ext cx="7741920" cy="1640522"/>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bg1"/>
                </a:solidFill>
                <a:effectLst/>
                <a:uLnTx/>
                <a:uFillTx/>
                <a:latin typeface="+mj-lt"/>
                <a:ea typeface="+mj-ea"/>
                <a:cs typeface="+mj-cs"/>
              </a:rPr>
              <a:t>几点呀</a:t>
            </a:r>
            <a:r>
              <a:rPr kumimoji="0" lang="en-US" altLang="zh-CN" sz="4400" b="1" i="0" u="none" strike="noStrike" kern="1200" cap="none" spc="0" normalizeH="0" baseline="0" noProof="0" dirty="0" smtClean="0">
                <a:ln>
                  <a:noFill/>
                </a:ln>
                <a:solidFill>
                  <a:schemeClr val="bg1"/>
                </a:solidFill>
                <a:effectLst/>
                <a:uLnTx/>
                <a:uFillTx/>
                <a:latin typeface="+mj-lt"/>
                <a:ea typeface="+mj-ea"/>
                <a:cs typeface="+mj-cs"/>
              </a:rPr>
              <a:t>-</a:t>
            </a:r>
            <a:r>
              <a:rPr kumimoji="0" lang="zh-CN" altLang="en-US" sz="4400" b="1" i="0" u="none" strike="noStrike" kern="1200" cap="none" spc="0" normalizeH="0" baseline="0" noProof="0" dirty="0" smtClean="0">
                <a:ln>
                  <a:noFill/>
                </a:ln>
                <a:solidFill>
                  <a:schemeClr val="bg1"/>
                </a:solidFill>
                <a:effectLst/>
                <a:uLnTx/>
                <a:uFillTx/>
                <a:latin typeface="+mj-lt"/>
                <a:ea typeface="+mj-ea"/>
                <a:cs typeface="+mj-cs"/>
              </a:rPr>
              <a:t>约见系统</a:t>
            </a:r>
            <a:endParaRPr kumimoji="0" lang="zh-CN" alt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5" name="副标题 6"/>
          <p:cNvSpPr txBox="1">
            <a:spLocks/>
          </p:cNvSpPr>
          <p:nvPr>
            <p:custDataLst>
              <p:tags r:id="rId3"/>
            </p:custDataLst>
          </p:nvPr>
        </p:nvSpPr>
        <p:spPr>
          <a:xfrm>
            <a:off x="3214941" y="1103610"/>
            <a:ext cx="7741920" cy="502602"/>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kumimoji="0" lang="en-US" altLang="zh-CN" sz="2400" b="0" i="0" u="none" strike="noStrike" kern="1200" cap="none" spc="0" normalizeH="0" baseline="0" noProof="0" smtClean="0">
                <a:ln>
                  <a:noFill/>
                </a:ln>
                <a:solidFill>
                  <a:schemeClr val="bg1"/>
                </a:solidFill>
                <a:effectLst/>
                <a:uLnTx/>
                <a:uFillTx/>
                <a:latin typeface="+mn-lt"/>
                <a:ea typeface="+mn-ea"/>
                <a:cs typeface="+mn-cs"/>
              </a:rPr>
              <a:t>W1-1-5</a:t>
            </a:r>
            <a:endParaRPr kumimoji="0" lang="en-US" altLang="zh-CN" sz="2400" b="0" i="0" u="none" strike="noStrike" kern="1200" cap="none" spc="0" normalizeH="0" baseline="0" noProof="0" dirty="0">
              <a:ln>
                <a:noFill/>
              </a:ln>
              <a:solidFill>
                <a:schemeClr val="bg1"/>
              </a:solidFill>
              <a:effectLst/>
              <a:uLnTx/>
              <a:uFillTx/>
              <a:latin typeface="+mn-lt"/>
              <a:ea typeface="+mn-ea"/>
              <a:cs typeface="+mn-cs"/>
            </a:endParaRPr>
          </a:p>
        </p:txBody>
      </p:sp>
    </p:spTree>
    <p:custDataLst>
      <p:tags r:id="rId1"/>
    </p:custDataLst>
  </p:cSld>
  <p:clrMapOvr>
    <a:masterClrMapping/>
  </p:clrMapOvr>
  <mc:AlternateContent xmlns:mc="http://schemas.openxmlformats.org/markup-compatibility/2006">
    <mc:Choice xmlns="" xmlns:p14="http://schemas.microsoft.com/office/powerpoint/2010/main" Requires="p14">
      <p:transition p14:dur="25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t>Task2:</a:t>
            </a:r>
            <a:r>
              <a:rPr lang="zh-CN" altLang="en-US" dirty="0"/>
              <a:t>项目建议书</a:t>
            </a:r>
          </a:p>
        </p:txBody>
      </p:sp>
      <p:sp>
        <p:nvSpPr>
          <p:cNvPr id="6" name="内容占位符 5"/>
          <p:cNvSpPr>
            <a:spLocks noGrp="1"/>
          </p:cNvSpPr>
          <p:nvPr>
            <p:ph sz="half" idx="1"/>
            <p:custDataLst>
              <p:tags r:id="rId3"/>
            </p:custDataLst>
          </p:nvPr>
        </p:nvSpPr>
        <p:spPr/>
        <p:txBody>
          <a:bodyPr>
            <a:normAutofit/>
          </a:bodyPr>
          <a:lstStyle/>
          <a:p>
            <a:r>
              <a:rPr lang="zh-CN" altLang="en-US" sz="3200" dirty="0"/>
              <a:t>项目建议</a:t>
            </a:r>
          </a:p>
          <a:p>
            <a:pPr marL="0" indent="0" fontAlgn="auto">
              <a:lnSpc>
                <a:spcPct val="150000"/>
              </a:lnSpc>
              <a:buNone/>
            </a:pPr>
            <a:r>
              <a:rPr lang="zh-CN" altLang="en-US" sz="2000" dirty="0"/>
              <a:t>       项目主要做一个团队时间管理的系统，考虑到分享链接可能会造成一定的不安全性，或许会因为链接的错误或其他原因而导致团队成员无法加入团队或是加入不正确的团队，因此建议添加一个暗号进入的功能，以确认加入正确的团队。</a:t>
            </a:r>
          </a:p>
        </p:txBody>
      </p:sp>
      <p:sp>
        <p:nvSpPr>
          <p:cNvPr id="7" name="内容占位符 6"/>
          <p:cNvSpPr>
            <a:spLocks noGrp="1"/>
          </p:cNvSpPr>
          <p:nvPr>
            <p:ph sz="half" idx="2"/>
            <p:custDataLst>
              <p:tags r:id="rId4"/>
            </p:custDataLst>
          </p:nvPr>
        </p:nvSpPr>
        <p:spPr/>
        <p:txBody>
          <a:bodyPr>
            <a:normAutofit/>
          </a:bodyPr>
          <a:lstStyle/>
          <a:p>
            <a:r>
              <a:rPr lang="zh-CN" altLang="en-US" sz="3200" dirty="0"/>
              <a:t>项目总结</a:t>
            </a:r>
          </a:p>
          <a:p>
            <a:pPr marL="0" indent="0">
              <a:buNone/>
            </a:pPr>
            <a:r>
              <a:rPr lang="zh-CN" altLang="en-US" sz="3200" dirty="0"/>
              <a:t>    </a:t>
            </a:r>
            <a:r>
              <a:rPr lang="zh-CN" altLang="en-US" sz="2000" dirty="0"/>
              <a:t>项目比较实用而且开发成本中等，所以我们认为，通过我们不断的学习和努力，一定可以成功构建这个网站。</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2"/>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3"/>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4"/>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5"/>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3</a:t>
            </a:r>
          </a:p>
        </p:txBody>
      </p:sp>
      <p:sp>
        <p:nvSpPr>
          <p:cNvPr id="2" name="标题 1"/>
          <p:cNvSpPr>
            <a:spLocks noGrp="1"/>
          </p:cNvSpPr>
          <p:nvPr>
            <p:ph type="title"/>
            <p:custDataLst>
              <p:tags r:id="rId6"/>
            </p:custDataLst>
          </p:nvPr>
        </p:nvSpPr>
        <p:spPr/>
        <p:txBody>
          <a:bodyPr>
            <a:normAutofit/>
          </a:bodyPr>
          <a:lstStyle/>
          <a:p>
            <a:r>
              <a:rPr lang="en-US" altLang="zh-CN" dirty="0"/>
              <a:t>Web</a:t>
            </a:r>
            <a:r>
              <a:rPr lang="zh-CN" altLang="en-US" dirty="0"/>
              <a:t>项目需求文档</a:t>
            </a:r>
          </a:p>
        </p:txBody>
      </p:sp>
      <p:sp>
        <p:nvSpPr>
          <p:cNvPr id="3" name="文本占位符 2"/>
          <p:cNvSpPr>
            <a:spLocks noGrp="1"/>
          </p:cNvSpPr>
          <p:nvPr>
            <p:ph type="body" idx="1"/>
            <p:custDataLst>
              <p:tags r:id="rId7"/>
            </p:custDataLst>
          </p:nvPr>
        </p:nvSpPr>
        <p:spPr/>
        <p:txBody>
          <a:bodyPr>
            <a:normAutofit/>
          </a:bodyPr>
          <a:lstStyle/>
          <a:p>
            <a:r>
              <a:rPr lang="en-US" altLang="zh-CN" dirty="0"/>
              <a:t>Task</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2"/>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引言</a:t>
            </a:r>
          </a:p>
        </p:txBody>
      </p:sp>
      <p:sp>
        <p:nvSpPr>
          <p:cNvPr id="2" name="六边形 1"/>
          <p:cNvSpPr/>
          <p:nvPr>
            <p:custDataLst>
              <p:tags r:id="rId3"/>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4"/>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任务概述</a:t>
            </a:r>
          </a:p>
        </p:txBody>
      </p:sp>
      <p:sp>
        <p:nvSpPr>
          <p:cNvPr id="18" name="六边形 17"/>
          <p:cNvSpPr/>
          <p:nvPr>
            <p:custDataLst>
              <p:tags r:id="rId5"/>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6"/>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需求分析</a:t>
            </a:r>
          </a:p>
        </p:txBody>
      </p:sp>
      <p:sp>
        <p:nvSpPr>
          <p:cNvPr id="23" name="六边形 22"/>
          <p:cNvSpPr/>
          <p:nvPr>
            <p:custDataLst>
              <p:tags r:id="rId7"/>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8"/>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需求前端草图</a:t>
            </a:r>
          </a:p>
        </p:txBody>
      </p:sp>
      <p:sp>
        <p:nvSpPr>
          <p:cNvPr id="26" name="六边形 25"/>
          <p:cNvSpPr/>
          <p:nvPr>
            <p:custDataLst>
              <p:tags r:id="rId9"/>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10"/>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项目交付须知</a:t>
            </a:r>
          </a:p>
        </p:txBody>
      </p:sp>
      <p:sp>
        <p:nvSpPr>
          <p:cNvPr id="29" name="六边形 28"/>
          <p:cNvSpPr/>
          <p:nvPr>
            <p:custDataLst>
              <p:tags r:id="rId11"/>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2"/>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维护须知</a:t>
            </a:r>
          </a:p>
        </p:txBody>
      </p:sp>
      <p:sp>
        <p:nvSpPr>
          <p:cNvPr id="32" name="六边形 31"/>
          <p:cNvSpPr/>
          <p:nvPr>
            <p:custDataLst>
              <p:tags r:id="rId13"/>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4"/>
            </p:custDataLst>
          </p:nvPr>
        </p:nvSpPr>
        <p:spPr bwMode="auto">
          <a:xfrm>
            <a:off x="2593340" y="302260"/>
            <a:ext cx="6786245" cy="5848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Task3</a:t>
            </a:r>
            <a:r>
              <a:rPr lang="zh-CN" altLang="en-US" sz="3200" b="1" dirty="0">
                <a:solidFill>
                  <a:schemeClr val="accent1"/>
                </a:solidFill>
                <a:latin typeface="+mj-lt"/>
                <a:ea typeface="+mj-ea"/>
                <a:cs typeface="+mj-cs"/>
              </a:rPr>
              <a:t>：</a:t>
            </a: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项目需求文档</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t>Web</a:t>
            </a:r>
            <a:r>
              <a:rPr lang="zh-CN" altLang="en-US" dirty="0"/>
              <a:t>项目需求文档</a:t>
            </a:r>
            <a:r>
              <a:rPr lang="en-US" altLang="zh-CN" dirty="0"/>
              <a:t>#</a:t>
            </a:r>
            <a:r>
              <a:rPr lang="zh-CN" altLang="en-US" sz="3600" dirty="0"/>
              <a:t>引言</a:t>
            </a:r>
          </a:p>
        </p:txBody>
      </p:sp>
      <p:sp>
        <p:nvSpPr>
          <p:cNvPr id="6" name="内容占位符 5"/>
          <p:cNvSpPr>
            <a:spLocks noGrp="1"/>
          </p:cNvSpPr>
          <p:nvPr>
            <p:ph sz="half" idx="1"/>
            <p:custDataLst>
              <p:tags r:id="rId3"/>
            </p:custDataLst>
          </p:nvPr>
        </p:nvSpPr>
        <p:spPr/>
        <p:txBody>
          <a:bodyPr/>
          <a:lstStyle/>
          <a:p>
            <a:r>
              <a:rPr lang="zh-CN" altLang="en-US"/>
              <a:t>编写目的</a:t>
            </a:r>
          </a:p>
          <a:p>
            <a:pPr marL="0" indent="0" fontAlgn="auto">
              <a:lnSpc>
                <a:spcPct val="150000"/>
              </a:lnSpc>
              <a:buNone/>
            </a:pPr>
            <a:r>
              <a:rPr lang="zh-CN" altLang="en-US"/>
              <a:t>     </a:t>
            </a:r>
            <a:r>
              <a:rPr lang="zh-CN" altLang="en-US" sz="1800"/>
              <a:t>写该文档的目的，是对将要进行的工作进行一个系统的分析，对要完成的功能进行规划设计，使网站能在人为控制下完成相应的功能.</a:t>
            </a:r>
          </a:p>
        </p:txBody>
      </p:sp>
      <p:sp>
        <p:nvSpPr>
          <p:cNvPr id="7" name="内容占位符 6"/>
          <p:cNvSpPr>
            <a:spLocks noGrp="1"/>
          </p:cNvSpPr>
          <p:nvPr>
            <p:ph sz="half" idx="2"/>
            <p:custDataLst>
              <p:tags r:id="rId4"/>
            </p:custDataLst>
          </p:nvPr>
        </p:nvSpPr>
        <p:spPr/>
        <p:txBody>
          <a:bodyPr/>
          <a:lstStyle/>
          <a:p>
            <a:r>
              <a:rPr lang="zh-CN" altLang="en-US"/>
              <a:t>背景</a:t>
            </a:r>
          </a:p>
          <a:p>
            <a:pPr marL="0" indent="0" fontAlgn="auto">
              <a:lnSpc>
                <a:spcPct val="150000"/>
              </a:lnSpc>
              <a:buNone/>
            </a:pPr>
            <a:r>
              <a:rPr lang="zh-CN" altLang="en-US"/>
              <a:t>     </a:t>
            </a:r>
            <a:r>
              <a:rPr lang="zh-CN" altLang="en-US" sz="1800"/>
              <a:t>随着社会的不断发展，人们的生活节奏变得越来越快。对于时间的利用率越来越高，对于效率的要求也是越来越高.在日常工作当中，每个人行程也是安排的满满的。因此需要与人帮助他们进行统筹，节约时间.</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项目需求文档</a:t>
            </a:r>
            <a:r>
              <a:rPr lang="en-US" altLang="zh-CN"/>
              <a:t>#</a:t>
            </a:r>
            <a:r>
              <a:rPr lang="zh-CN" altLang="en-US" sz="3600"/>
              <a:t>任务概述</a:t>
            </a:r>
          </a:p>
        </p:txBody>
      </p:sp>
      <p:sp>
        <p:nvSpPr>
          <p:cNvPr id="7" name="内容占位符 6"/>
          <p:cNvSpPr>
            <a:spLocks noGrp="1"/>
          </p:cNvSpPr>
          <p:nvPr>
            <p:ph idx="1"/>
            <p:custDataLst>
              <p:tags r:id="rId3"/>
            </p:custDataLst>
          </p:nvPr>
        </p:nvSpPr>
        <p:spPr/>
        <p:txBody>
          <a:bodyPr>
            <a:normAutofit fontScale="92500" lnSpcReduction="20000"/>
          </a:bodyPr>
          <a:lstStyle/>
          <a:p>
            <a:r>
              <a:rPr lang="zh-CN" altLang="en-US" dirty="0"/>
              <a:t>服务</a:t>
            </a:r>
          </a:p>
          <a:p>
            <a:pPr marL="0" indent="0">
              <a:buNone/>
            </a:pPr>
            <a:r>
              <a:rPr lang="zh-CN" altLang="en-US" dirty="0"/>
              <a:t>      </a:t>
            </a:r>
            <a:r>
              <a:rPr lang="zh-CN" altLang="en-US" sz="1800" dirty="0"/>
              <a:t>我们组构建的网站主要是帮助团队进行约见统筹，反馈最佳的时段.</a:t>
            </a:r>
            <a:endParaRPr lang="zh-CN" altLang="en-US" dirty="0"/>
          </a:p>
          <a:p>
            <a:r>
              <a:rPr lang="zh-CN" altLang="en-US" dirty="0"/>
              <a:t>目标对象特点</a:t>
            </a:r>
          </a:p>
          <a:p>
            <a:pPr marL="0" indent="0">
              <a:buNone/>
            </a:pPr>
            <a:r>
              <a:rPr lang="zh-CN" altLang="en-US" dirty="0"/>
              <a:t>      </a:t>
            </a:r>
            <a:r>
              <a:rPr lang="zh-CN" altLang="en-US" sz="1800" dirty="0"/>
              <a:t>对象：组员空闲时间不同步的团队.</a:t>
            </a:r>
          </a:p>
          <a:p>
            <a:pPr marL="0" indent="0">
              <a:buNone/>
            </a:pPr>
            <a:r>
              <a:rPr lang="zh-CN" altLang="en-US" sz="1800" dirty="0"/>
              <a:t>        规模：初步估计为十个左右.</a:t>
            </a:r>
          </a:p>
          <a:p>
            <a:pPr marL="0" indent="0">
              <a:buNone/>
            </a:pPr>
            <a:r>
              <a:rPr lang="zh-CN" altLang="en-US" sz="1800" dirty="0"/>
              <a:t>        用户要求：能看懂汉字，并且能按照提示操作计算机.</a:t>
            </a:r>
          </a:p>
          <a:p>
            <a:pPr marL="0" indent="0">
              <a:buNone/>
            </a:pPr>
            <a:r>
              <a:rPr lang="zh-CN" altLang="en-US" sz="1800" dirty="0"/>
              <a:t>        维护人员要求：懂得网站的运行和维护的原理.</a:t>
            </a:r>
          </a:p>
          <a:p>
            <a:r>
              <a:rPr lang="zh-CN" altLang="en-US" dirty="0"/>
              <a:t>系统开发环境</a:t>
            </a:r>
          </a:p>
          <a:p>
            <a:pPr marL="0" indent="0">
              <a:buNone/>
            </a:pPr>
            <a:r>
              <a:rPr lang="zh-CN" altLang="en-US" dirty="0"/>
              <a:t>      </a:t>
            </a:r>
            <a:r>
              <a:rPr lang="zh-CN" altLang="en-US" sz="1800" dirty="0"/>
              <a:t>硬件：计算机 Windows x64/ Linux 系统</a:t>
            </a:r>
          </a:p>
          <a:p>
            <a:pPr marL="0" indent="0">
              <a:buNone/>
            </a:pPr>
            <a:r>
              <a:rPr lang="zh-CN" altLang="en-US" sz="1800" dirty="0"/>
              <a:t>        软件：Html，css，JavaScript 以及 Java 后端和 Mysql 等相关开发环境</a:t>
            </a:r>
          </a:p>
          <a:p>
            <a:r>
              <a:rPr lang="zh-CN" altLang="en-US" dirty="0" smtClean="0"/>
              <a:t>系统运行环境</a:t>
            </a:r>
            <a:endParaRPr lang="zh-CN" altLang="en-US" dirty="0"/>
          </a:p>
          <a:p>
            <a:pPr marL="0" indent="0">
              <a:buNone/>
            </a:pPr>
            <a:r>
              <a:rPr lang="zh-CN" altLang="en-US" dirty="0"/>
              <a:t>      </a:t>
            </a:r>
            <a:r>
              <a:rPr lang="zh-CN" altLang="en-US" sz="1800" dirty="0"/>
              <a:t>硬件：PC 端，移动端</a:t>
            </a:r>
          </a:p>
          <a:p>
            <a:pPr marL="0" indent="0">
              <a:buNone/>
            </a:pPr>
            <a:r>
              <a:rPr lang="zh-CN" altLang="en-US" sz="1800" dirty="0"/>
              <a:t>        软件：Internet 浏览器</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项目需求文档</a:t>
            </a:r>
            <a:r>
              <a:rPr lang="en-US" altLang="zh-CN"/>
              <a:t>#</a:t>
            </a:r>
            <a:r>
              <a:rPr lang="zh-CN" altLang="en-US" sz="3600"/>
              <a:t>需求分析</a:t>
            </a:r>
          </a:p>
        </p:txBody>
      </p:sp>
      <p:sp>
        <p:nvSpPr>
          <p:cNvPr id="7" name="内容占位符 6"/>
          <p:cNvSpPr>
            <a:spLocks noGrp="1"/>
          </p:cNvSpPr>
          <p:nvPr>
            <p:ph idx="1"/>
            <p:custDataLst>
              <p:tags r:id="rId3"/>
            </p:custDataLst>
          </p:nvPr>
        </p:nvSpPr>
        <p:spPr/>
        <p:txBody>
          <a:bodyPr/>
          <a:lstStyle/>
          <a:p>
            <a:r>
              <a:rPr lang="zh-CN" altLang="en-US" sz="2800"/>
              <a:t>对功能的需求</a:t>
            </a:r>
          </a:p>
          <a:p>
            <a:pPr marL="0" indent="0">
              <a:buNone/>
            </a:pPr>
            <a:r>
              <a:rPr lang="zh-CN" altLang="en-US" sz="2000"/>
              <a:t>         用户的功能需求</a:t>
            </a:r>
          </a:p>
          <a:p>
            <a:pPr marL="0" indent="0">
              <a:buNone/>
            </a:pPr>
            <a:r>
              <a:rPr lang="zh-CN" altLang="en-US" sz="2000"/>
              <a:t>         系统需要进行的工作</a:t>
            </a:r>
          </a:p>
          <a:p>
            <a:pPr marL="0" indent="0">
              <a:buNone/>
            </a:pPr>
            <a:r>
              <a:rPr lang="zh-CN" altLang="en-US" sz="2000"/>
              <a:t>         功能的实现</a:t>
            </a:r>
            <a:endParaRPr lang="zh-CN" altLang="en-US" sz="2800"/>
          </a:p>
          <a:p>
            <a:r>
              <a:rPr lang="zh-CN" altLang="en-US" sz="2800"/>
              <a:t>对系统性能的需求</a:t>
            </a:r>
          </a:p>
          <a:p>
            <a:pPr marL="0" indent="0">
              <a:buNone/>
            </a:pPr>
            <a:endParaRPr lang="zh-CN" altLang="en-US" sz="280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项目需求文档</a:t>
            </a:r>
            <a:r>
              <a:rPr lang="en-US" altLang="zh-CN"/>
              <a:t>#</a:t>
            </a:r>
            <a:r>
              <a:rPr lang="zh-CN" altLang="en-US" sz="3600"/>
              <a:t>需求分析</a:t>
            </a:r>
          </a:p>
        </p:txBody>
      </p:sp>
      <p:sp>
        <p:nvSpPr>
          <p:cNvPr id="7" name="内容占位符 6"/>
          <p:cNvSpPr>
            <a:spLocks noGrp="1"/>
          </p:cNvSpPr>
          <p:nvPr>
            <p:ph idx="1"/>
            <p:custDataLst>
              <p:tags r:id="rId3"/>
            </p:custDataLst>
          </p:nvPr>
        </p:nvSpPr>
        <p:spPr/>
        <p:txBody>
          <a:bodyPr/>
          <a:lstStyle/>
          <a:p>
            <a:r>
              <a:rPr lang="zh-CN" altLang="en-US" sz="2800"/>
              <a:t>对功能的需求</a:t>
            </a:r>
          </a:p>
          <a:p>
            <a:pPr marL="0" indent="0">
              <a:buNone/>
            </a:pPr>
            <a:r>
              <a:rPr lang="zh-CN" altLang="en-US" sz="2000"/>
              <a:t>         用户的功能需求</a:t>
            </a:r>
          </a:p>
          <a:p>
            <a:pPr marL="0" indent="0">
              <a:buNone/>
            </a:pPr>
            <a:r>
              <a:rPr lang="zh-CN" altLang="en-US" sz="2000"/>
              <a:t>         </a:t>
            </a:r>
            <a:endParaRPr lang="zh-CN" altLang="en-US" sz="2800"/>
          </a:p>
        </p:txBody>
      </p:sp>
      <p:pic>
        <p:nvPicPr>
          <p:cNvPr id="2" name="图片 1"/>
          <p:cNvPicPr>
            <a:picLocks noChangeAspect="1"/>
          </p:cNvPicPr>
          <p:nvPr/>
        </p:nvPicPr>
        <p:blipFill>
          <a:blip r:embed="rId6" cstate="print"/>
          <a:stretch>
            <a:fillRect/>
          </a:stretch>
        </p:blipFill>
        <p:spPr>
          <a:xfrm>
            <a:off x="2192020" y="2409825"/>
            <a:ext cx="5135245" cy="4182110"/>
          </a:xfrm>
          <a:prstGeom prst="rect">
            <a:avLst/>
          </a:prstGeom>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项目需求文档</a:t>
            </a:r>
            <a:r>
              <a:rPr lang="en-US" altLang="zh-CN"/>
              <a:t>#</a:t>
            </a:r>
            <a:r>
              <a:rPr lang="zh-CN" altLang="en-US" sz="3600"/>
              <a:t>需求分析</a:t>
            </a:r>
          </a:p>
        </p:txBody>
      </p:sp>
      <p:sp>
        <p:nvSpPr>
          <p:cNvPr id="7" name="内容占位符 6"/>
          <p:cNvSpPr>
            <a:spLocks noGrp="1"/>
          </p:cNvSpPr>
          <p:nvPr>
            <p:ph idx="1"/>
            <p:custDataLst>
              <p:tags r:id="rId3"/>
            </p:custDataLst>
          </p:nvPr>
        </p:nvSpPr>
        <p:spPr/>
        <p:txBody>
          <a:bodyPr/>
          <a:lstStyle/>
          <a:p>
            <a:r>
              <a:rPr lang="zh-CN" altLang="en-US" sz="2800"/>
              <a:t>对功能的需求</a:t>
            </a:r>
          </a:p>
          <a:p>
            <a:pPr marL="0" indent="0">
              <a:buNone/>
            </a:pPr>
            <a:r>
              <a:rPr lang="zh-CN" altLang="en-US" sz="2000"/>
              <a:t>         用户的功能需求</a:t>
            </a:r>
          </a:p>
          <a:p>
            <a:pPr marL="0" indent="0">
              <a:buNone/>
            </a:pPr>
            <a:r>
              <a:rPr lang="zh-CN" altLang="en-US" sz="2000"/>
              <a:t>         </a:t>
            </a:r>
            <a:endParaRPr lang="zh-CN" altLang="en-US" sz="2800"/>
          </a:p>
        </p:txBody>
      </p:sp>
      <p:pic>
        <p:nvPicPr>
          <p:cNvPr id="3" name="图片 2"/>
          <p:cNvPicPr>
            <a:picLocks noChangeAspect="1"/>
          </p:cNvPicPr>
          <p:nvPr/>
        </p:nvPicPr>
        <p:blipFill>
          <a:blip r:embed="rId6" cstate="print"/>
          <a:stretch>
            <a:fillRect/>
          </a:stretch>
        </p:blipFill>
        <p:spPr>
          <a:xfrm>
            <a:off x="2274570" y="2419985"/>
            <a:ext cx="6937375" cy="3757295"/>
          </a:xfrm>
          <a:prstGeom prst="rect">
            <a:avLst/>
          </a:prstGeom>
        </p:spPr>
      </p:pic>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项目需求文档</a:t>
            </a:r>
            <a:r>
              <a:rPr lang="en-US" altLang="zh-CN"/>
              <a:t>#</a:t>
            </a:r>
            <a:r>
              <a:rPr lang="zh-CN" altLang="en-US" sz="3600"/>
              <a:t>需求分析</a:t>
            </a:r>
          </a:p>
        </p:txBody>
      </p:sp>
      <p:sp>
        <p:nvSpPr>
          <p:cNvPr id="7" name="内容占位符 6"/>
          <p:cNvSpPr>
            <a:spLocks noGrp="1"/>
          </p:cNvSpPr>
          <p:nvPr>
            <p:ph idx="1"/>
            <p:custDataLst>
              <p:tags r:id="rId3"/>
            </p:custDataLst>
          </p:nvPr>
        </p:nvSpPr>
        <p:spPr/>
        <p:txBody>
          <a:bodyPr/>
          <a:lstStyle/>
          <a:p>
            <a:r>
              <a:rPr lang="zh-CN" altLang="en-US" sz="2800"/>
              <a:t>对功能的需求</a:t>
            </a:r>
          </a:p>
          <a:p>
            <a:pPr marL="0" indent="0">
              <a:buNone/>
            </a:pPr>
            <a:r>
              <a:rPr lang="zh-CN" altLang="en-US" sz="2000"/>
              <a:t>         用户的功能需求</a:t>
            </a:r>
          </a:p>
          <a:p>
            <a:pPr marL="0" indent="0">
              <a:buNone/>
            </a:pPr>
            <a:r>
              <a:rPr lang="zh-CN" altLang="en-US" sz="2000"/>
              <a:t>         </a:t>
            </a:r>
            <a:endParaRPr lang="zh-CN" altLang="en-US" sz="2800"/>
          </a:p>
        </p:txBody>
      </p:sp>
      <p:pic>
        <p:nvPicPr>
          <p:cNvPr id="2" name="图片 1"/>
          <p:cNvPicPr>
            <a:picLocks noChangeAspect="1"/>
          </p:cNvPicPr>
          <p:nvPr/>
        </p:nvPicPr>
        <p:blipFill>
          <a:blip r:embed="rId6" cstate="print"/>
          <a:stretch>
            <a:fillRect/>
          </a:stretch>
        </p:blipFill>
        <p:spPr>
          <a:xfrm>
            <a:off x="2217420" y="2339975"/>
            <a:ext cx="7981950" cy="3560445"/>
          </a:xfrm>
          <a:prstGeom prst="rect">
            <a:avLst/>
          </a:prstGeom>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项目需求文档</a:t>
            </a:r>
            <a:r>
              <a:rPr lang="en-US" altLang="zh-CN"/>
              <a:t>#</a:t>
            </a:r>
            <a:r>
              <a:rPr lang="zh-CN" altLang="en-US" sz="3600"/>
              <a:t>需求分析</a:t>
            </a:r>
          </a:p>
        </p:txBody>
      </p:sp>
      <p:sp>
        <p:nvSpPr>
          <p:cNvPr id="7" name="内容占位符 6"/>
          <p:cNvSpPr>
            <a:spLocks noGrp="1"/>
          </p:cNvSpPr>
          <p:nvPr>
            <p:ph idx="1"/>
            <p:custDataLst>
              <p:tags r:id="rId3"/>
            </p:custDataLst>
          </p:nvPr>
        </p:nvSpPr>
        <p:spPr/>
        <p:txBody>
          <a:bodyPr/>
          <a:lstStyle/>
          <a:p>
            <a:r>
              <a:rPr lang="zh-CN" altLang="en-US" sz="2800"/>
              <a:t>对功能的需求</a:t>
            </a:r>
          </a:p>
          <a:p>
            <a:pPr marL="0" indent="0">
              <a:buNone/>
            </a:pPr>
            <a:r>
              <a:rPr lang="zh-CN" altLang="en-US" sz="2000"/>
              <a:t>         系统需要进行的工作</a:t>
            </a:r>
          </a:p>
          <a:p>
            <a:pPr marL="0" indent="0">
              <a:buNone/>
            </a:pPr>
            <a:r>
              <a:rPr lang="zh-CN" altLang="en-US" sz="2000"/>
              <a:t>         </a:t>
            </a:r>
            <a:endParaRPr lang="zh-CN" altLang="en-US" sz="2800"/>
          </a:p>
        </p:txBody>
      </p:sp>
      <p:pic>
        <p:nvPicPr>
          <p:cNvPr id="3" name="图片 2"/>
          <p:cNvPicPr>
            <a:picLocks noChangeAspect="1"/>
          </p:cNvPicPr>
          <p:nvPr/>
        </p:nvPicPr>
        <p:blipFill>
          <a:blip r:embed="rId6" cstate="print"/>
          <a:stretch>
            <a:fillRect/>
          </a:stretch>
        </p:blipFill>
        <p:spPr>
          <a:xfrm>
            <a:off x="2287270" y="2553335"/>
            <a:ext cx="5721350" cy="3917950"/>
          </a:xfrm>
          <a:prstGeom prst="rect">
            <a:avLst/>
          </a:prstGeom>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2"/>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Task1</a:t>
            </a:r>
            <a:r>
              <a:rPr lang="zh-CN" altLang="en-US" dirty="0">
                <a:solidFill>
                  <a:schemeClr val="bg1"/>
                </a:solidFill>
              </a:rPr>
              <a:t>：组建项目团队</a:t>
            </a:r>
          </a:p>
        </p:txBody>
      </p:sp>
      <p:sp>
        <p:nvSpPr>
          <p:cNvPr id="2" name="六边形 1"/>
          <p:cNvSpPr/>
          <p:nvPr>
            <p:custDataLst>
              <p:tags r:id="rId3"/>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4"/>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Task2</a:t>
            </a:r>
            <a:r>
              <a:rPr lang="zh-CN" altLang="en-US" dirty="0">
                <a:solidFill>
                  <a:schemeClr val="bg1"/>
                </a:solidFill>
              </a:rPr>
              <a:t>：</a:t>
            </a:r>
            <a:r>
              <a:rPr lang="en-US" altLang="zh-CN" dirty="0">
                <a:solidFill>
                  <a:schemeClr val="bg1"/>
                </a:solidFill>
              </a:rPr>
              <a:t>Web</a:t>
            </a:r>
            <a:r>
              <a:rPr lang="zh-CN" altLang="en-US" dirty="0">
                <a:solidFill>
                  <a:schemeClr val="bg1"/>
                </a:solidFill>
              </a:rPr>
              <a:t>项目建议书</a:t>
            </a:r>
          </a:p>
        </p:txBody>
      </p:sp>
      <p:sp>
        <p:nvSpPr>
          <p:cNvPr id="18" name="六边形 17"/>
          <p:cNvSpPr/>
          <p:nvPr>
            <p:custDataLst>
              <p:tags r:id="rId5"/>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6"/>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Task3</a:t>
            </a:r>
            <a:r>
              <a:rPr lang="zh-CN" altLang="en-US" dirty="0">
                <a:solidFill>
                  <a:schemeClr val="bg1"/>
                </a:solidFill>
              </a:rPr>
              <a:t>：</a:t>
            </a:r>
            <a:r>
              <a:rPr lang="en-US" altLang="zh-CN" dirty="0">
                <a:solidFill>
                  <a:schemeClr val="bg1"/>
                </a:solidFill>
              </a:rPr>
              <a:t>Web</a:t>
            </a:r>
            <a:r>
              <a:rPr lang="zh-CN" altLang="en-US" dirty="0">
                <a:solidFill>
                  <a:schemeClr val="bg1"/>
                </a:solidFill>
              </a:rPr>
              <a:t>项目需求文档</a:t>
            </a:r>
          </a:p>
        </p:txBody>
      </p:sp>
      <p:sp>
        <p:nvSpPr>
          <p:cNvPr id="23" name="六边形 22"/>
          <p:cNvSpPr/>
          <p:nvPr>
            <p:custDataLst>
              <p:tags r:id="rId7"/>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8"/>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Task4</a:t>
            </a:r>
            <a:r>
              <a:rPr lang="zh-CN" altLang="en-US" dirty="0">
                <a:solidFill>
                  <a:schemeClr val="bg1"/>
                </a:solidFill>
              </a:rPr>
              <a:t>：</a:t>
            </a:r>
            <a:r>
              <a:rPr lang="en-US" altLang="zh-CN" dirty="0">
                <a:solidFill>
                  <a:schemeClr val="bg1"/>
                </a:solidFill>
              </a:rPr>
              <a:t>Web</a:t>
            </a:r>
            <a:r>
              <a:rPr lang="zh-CN" altLang="en-US" dirty="0">
                <a:solidFill>
                  <a:schemeClr val="bg1"/>
                </a:solidFill>
              </a:rPr>
              <a:t>应用建模</a:t>
            </a:r>
          </a:p>
        </p:txBody>
      </p:sp>
      <p:sp>
        <p:nvSpPr>
          <p:cNvPr id="26" name="六边形 25"/>
          <p:cNvSpPr/>
          <p:nvPr>
            <p:custDataLst>
              <p:tags r:id="rId9"/>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10"/>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Task5</a:t>
            </a:r>
            <a:r>
              <a:rPr lang="zh-CN" altLang="en-US" dirty="0">
                <a:solidFill>
                  <a:schemeClr val="bg1"/>
                </a:solidFill>
              </a:rPr>
              <a:t>：</a:t>
            </a:r>
            <a:r>
              <a:rPr lang="en-US" altLang="zh-CN" dirty="0">
                <a:solidFill>
                  <a:schemeClr val="bg1"/>
                </a:solidFill>
              </a:rPr>
              <a:t>Web</a:t>
            </a:r>
            <a:r>
              <a:rPr lang="zh-CN" altLang="en-US" dirty="0">
                <a:solidFill>
                  <a:schemeClr val="bg1"/>
                </a:solidFill>
              </a:rPr>
              <a:t>应用架构设计</a:t>
            </a:r>
          </a:p>
        </p:txBody>
      </p:sp>
      <p:sp>
        <p:nvSpPr>
          <p:cNvPr id="29" name="六边形 28"/>
          <p:cNvSpPr/>
          <p:nvPr>
            <p:custDataLst>
              <p:tags r:id="rId11"/>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2"/>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Task6</a:t>
            </a:r>
            <a:r>
              <a:rPr lang="zh-CN" altLang="en-US" dirty="0">
                <a:solidFill>
                  <a:schemeClr val="bg1"/>
                </a:solidFill>
              </a:rPr>
              <a:t>：</a:t>
            </a:r>
            <a:r>
              <a:rPr lang="en-US" altLang="zh-CN" dirty="0">
                <a:solidFill>
                  <a:schemeClr val="bg1"/>
                </a:solidFill>
              </a:rPr>
              <a:t>Web</a:t>
            </a:r>
            <a:r>
              <a:rPr lang="zh-CN" altLang="en-US" dirty="0">
                <a:solidFill>
                  <a:schemeClr val="bg1"/>
                </a:solidFill>
              </a:rPr>
              <a:t>应用设计</a:t>
            </a:r>
          </a:p>
        </p:txBody>
      </p:sp>
      <p:sp>
        <p:nvSpPr>
          <p:cNvPr id="32" name="六边形 31"/>
          <p:cNvSpPr/>
          <p:nvPr>
            <p:custDataLst>
              <p:tags r:id="rId13"/>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4"/>
            </p:custDataLst>
          </p:nvPr>
        </p:nvSpPr>
        <p:spPr bwMode="auto">
          <a:xfrm>
            <a:off x="3233420" y="302260"/>
            <a:ext cx="5725795" cy="5848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zh-CN" altLang="en-US" sz="3200" b="1" dirty="0">
                <a:solidFill>
                  <a:schemeClr val="accent1"/>
                </a:solidFill>
                <a:latin typeface="+mj-lt"/>
                <a:ea typeface="+mj-ea"/>
                <a:cs typeface="+mj-cs"/>
              </a:rPr>
              <a:t>几点呀</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项目需求文档</a:t>
            </a:r>
            <a:r>
              <a:rPr lang="en-US" altLang="zh-CN"/>
              <a:t>#</a:t>
            </a:r>
            <a:r>
              <a:rPr lang="zh-CN" altLang="en-US" sz="3600"/>
              <a:t>需求分析</a:t>
            </a:r>
          </a:p>
        </p:txBody>
      </p:sp>
      <p:sp>
        <p:nvSpPr>
          <p:cNvPr id="7" name="内容占位符 6"/>
          <p:cNvSpPr>
            <a:spLocks noGrp="1"/>
          </p:cNvSpPr>
          <p:nvPr>
            <p:ph idx="1"/>
            <p:custDataLst>
              <p:tags r:id="rId3"/>
            </p:custDataLst>
          </p:nvPr>
        </p:nvSpPr>
        <p:spPr/>
        <p:txBody>
          <a:bodyPr/>
          <a:lstStyle/>
          <a:p>
            <a:r>
              <a:rPr lang="zh-CN" altLang="en-US" sz="2800"/>
              <a:t>对功能的需求</a:t>
            </a:r>
          </a:p>
          <a:p>
            <a:pPr marL="0" indent="0">
              <a:buNone/>
            </a:pPr>
            <a:r>
              <a:rPr lang="zh-CN" altLang="en-US" sz="2000"/>
              <a:t>         功能的实现</a:t>
            </a:r>
          </a:p>
          <a:p>
            <a:pPr marL="0" indent="0">
              <a:buNone/>
            </a:pPr>
            <a:r>
              <a:rPr lang="zh-CN" altLang="en-US" sz="2000"/>
              <a:t>             </a:t>
            </a:r>
            <a:r>
              <a:rPr lang="zh-CN" altLang="en-US" sz="1600"/>
              <a:t> 1. 前端：html css JavaScript （Jquery，moment.js 库）</a:t>
            </a:r>
          </a:p>
          <a:p>
            <a:pPr marL="0" indent="0">
              <a:buNone/>
            </a:pPr>
            <a:r>
              <a:rPr lang="zh-CN" altLang="en-US" sz="1600"/>
              <a:t>                 2. 后端：JavaEE 三层架构 TomCat 服务器 Mysql 数据库</a:t>
            </a:r>
          </a:p>
          <a:p>
            <a:pPr marL="0" indent="0">
              <a:buNone/>
            </a:pPr>
            <a:r>
              <a:rPr lang="zh-CN" altLang="en-US" sz="1600"/>
              <a:t>                 3. 测试：单元测试 功能测试 性能测试等</a:t>
            </a:r>
          </a:p>
          <a:p>
            <a:pPr marL="0" indent="0">
              <a:buNone/>
            </a:pPr>
            <a:r>
              <a:rPr lang="zh-CN" altLang="en-US" sz="1600"/>
              <a:t>                 4. 维护：内容维护 服务器维护等</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项目需求文档</a:t>
            </a:r>
            <a:r>
              <a:rPr lang="en-US" altLang="zh-CN"/>
              <a:t>#</a:t>
            </a:r>
            <a:r>
              <a:rPr lang="zh-CN" altLang="en-US" sz="3600"/>
              <a:t>需求分析</a:t>
            </a:r>
          </a:p>
        </p:txBody>
      </p:sp>
      <p:sp>
        <p:nvSpPr>
          <p:cNvPr id="7" name="内容占位符 6"/>
          <p:cNvSpPr>
            <a:spLocks noGrp="1"/>
          </p:cNvSpPr>
          <p:nvPr>
            <p:ph idx="1"/>
            <p:custDataLst>
              <p:tags r:id="rId3"/>
            </p:custDataLst>
          </p:nvPr>
        </p:nvSpPr>
        <p:spPr/>
        <p:txBody>
          <a:bodyPr/>
          <a:lstStyle/>
          <a:p>
            <a:r>
              <a:rPr lang="zh-CN" altLang="en-US" sz="2800"/>
              <a:t>对功能的需求</a:t>
            </a:r>
          </a:p>
          <a:p>
            <a:r>
              <a:rPr lang="zh-CN" altLang="en-US" sz="2800"/>
              <a:t>对系统性能的需求</a:t>
            </a:r>
          </a:p>
          <a:p>
            <a:pPr marL="0" indent="0">
              <a:buNone/>
            </a:pPr>
            <a:r>
              <a:rPr lang="zh-CN" altLang="en-US" sz="2800"/>
              <a:t>      </a:t>
            </a:r>
            <a:r>
              <a:rPr lang="en-US" altLang="zh-CN" sz="2000"/>
              <a:t>1.</a:t>
            </a:r>
            <a:r>
              <a:rPr lang="zh-CN" altLang="en-US" sz="2000"/>
              <a:t>精度</a:t>
            </a:r>
            <a:endParaRPr lang="zh-CN" altLang="en-US" sz="1800"/>
          </a:p>
          <a:p>
            <a:pPr marL="0" indent="0">
              <a:buNone/>
            </a:pPr>
            <a:r>
              <a:rPr lang="zh-CN" altLang="en-US" sz="1800"/>
              <a:t>            我们组的项目对于用户的反馈为时间，因此对于输出的精度控制为以小时为单位.</a:t>
            </a:r>
          </a:p>
          <a:p>
            <a:pPr marL="0" indent="0">
              <a:buNone/>
            </a:pPr>
            <a:r>
              <a:rPr lang="zh-CN" altLang="en-US" sz="1600"/>
              <a:t>       </a:t>
            </a:r>
            <a:r>
              <a:rPr lang="zh-CN" altLang="en-US" sz="1800"/>
              <a:t>  </a:t>
            </a:r>
            <a:r>
              <a:rPr lang="zh-CN" altLang="en-US" sz="2000"/>
              <a:t>2</a:t>
            </a:r>
            <a:r>
              <a:rPr lang="en-US" altLang="zh-CN" sz="2000"/>
              <a:t>.</a:t>
            </a:r>
            <a:r>
              <a:rPr lang="zh-CN" altLang="en-US" sz="2000"/>
              <a:t>时间特性需求</a:t>
            </a:r>
            <a:endParaRPr lang="zh-CN" altLang="en-US" sz="1600"/>
          </a:p>
          <a:p>
            <a:pPr marL="0" indent="0">
              <a:buNone/>
            </a:pPr>
            <a:r>
              <a:rPr lang="zh-CN" altLang="en-US" sz="1800"/>
              <a:t>            对于系统的效率，初步设定的系统响应时间为 500ms.</a:t>
            </a:r>
          </a:p>
          <a:p>
            <a:pPr marL="0" indent="0">
              <a:buNone/>
            </a:pPr>
            <a:endParaRPr lang="zh-CN" altLang="en-US" sz="180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2"/>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3"/>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4"/>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5"/>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4</a:t>
            </a:r>
          </a:p>
        </p:txBody>
      </p:sp>
      <p:sp>
        <p:nvSpPr>
          <p:cNvPr id="2" name="标题 1"/>
          <p:cNvSpPr>
            <a:spLocks noGrp="1"/>
          </p:cNvSpPr>
          <p:nvPr>
            <p:ph type="title"/>
            <p:custDataLst>
              <p:tags r:id="rId6"/>
            </p:custDataLst>
          </p:nvPr>
        </p:nvSpPr>
        <p:spPr/>
        <p:txBody>
          <a:bodyPr>
            <a:normAutofit/>
          </a:bodyPr>
          <a:lstStyle/>
          <a:p>
            <a:r>
              <a:rPr lang="en-US" altLang="zh-CN" dirty="0"/>
              <a:t>Web</a:t>
            </a:r>
            <a:r>
              <a:rPr lang="zh-CN" altLang="en-US" dirty="0"/>
              <a:t>应用建模</a:t>
            </a:r>
          </a:p>
        </p:txBody>
      </p:sp>
      <p:sp>
        <p:nvSpPr>
          <p:cNvPr id="3" name="文本占位符 2"/>
          <p:cNvSpPr>
            <a:spLocks noGrp="1"/>
          </p:cNvSpPr>
          <p:nvPr>
            <p:ph type="body" idx="1"/>
            <p:custDataLst>
              <p:tags r:id="rId7"/>
            </p:custDataLst>
          </p:nvPr>
        </p:nvSpPr>
        <p:spPr/>
        <p:txBody>
          <a:bodyPr>
            <a:normAutofit/>
          </a:bodyPr>
          <a:lstStyle/>
          <a:p>
            <a:r>
              <a:rPr lang="en-US" altLang="zh-CN" dirty="0"/>
              <a:t>Task</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
          <p:cNvSpPr txBox="1">
            <a:spLocks noChangeArrowheads="1"/>
          </p:cNvSpPr>
          <p:nvPr>
            <p:custDataLst>
              <p:tags r:id="rId2"/>
            </p:custDataLst>
          </p:nvPr>
        </p:nvSpPr>
        <p:spPr bwMode="auto">
          <a:xfrm>
            <a:off x="3576320" y="302260"/>
            <a:ext cx="4961255" cy="5848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Task4</a:t>
            </a:r>
            <a:r>
              <a:rPr lang="zh-CN" altLang="en-US" sz="3200" b="1" dirty="0">
                <a:solidFill>
                  <a:schemeClr val="accent1"/>
                </a:solidFill>
                <a:latin typeface="+mj-lt"/>
                <a:ea typeface="+mj-ea"/>
                <a:cs typeface="+mj-cs"/>
              </a:rPr>
              <a:t>：</a:t>
            </a: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应用建模</a:t>
            </a:r>
          </a:p>
        </p:txBody>
      </p:sp>
      <p:sp>
        <p:nvSpPr>
          <p:cNvPr id="18" name="任意多边形 17"/>
          <p:cNvSpPr/>
          <p:nvPr>
            <p:custDataLst>
              <p:tags r:id="rId3"/>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功能需求</a:t>
            </a:r>
          </a:p>
        </p:txBody>
      </p:sp>
      <p:sp>
        <p:nvSpPr>
          <p:cNvPr id="19" name="六边形 18"/>
          <p:cNvSpPr/>
          <p:nvPr>
            <p:custDataLst>
              <p:tags r:id="rId4"/>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21" name="任意多边形 20"/>
          <p:cNvSpPr/>
          <p:nvPr>
            <p:custDataLst>
              <p:tags r:id="rId5"/>
            </p:custDataLst>
          </p:nvPr>
        </p:nvSpPr>
        <p:spPr>
          <a:xfrm>
            <a:off x="3232761" y="2642327"/>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内容</a:t>
            </a:r>
          </a:p>
        </p:txBody>
      </p:sp>
      <p:sp>
        <p:nvSpPr>
          <p:cNvPr id="22" name="六边形 21"/>
          <p:cNvSpPr/>
          <p:nvPr>
            <p:custDataLst>
              <p:tags r:id="rId6"/>
            </p:custDataLst>
          </p:nvPr>
        </p:nvSpPr>
        <p:spPr>
          <a:xfrm>
            <a:off x="3284134" y="2675114"/>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4" name="任意多边形 23"/>
          <p:cNvSpPr/>
          <p:nvPr>
            <p:custDataLst>
              <p:tags r:id="rId7"/>
            </p:custDataLst>
          </p:nvPr>
        </p:nvSpPr>
        <p:spPr>
          <a:xfrm>
            <a:off x="3232761" y="401973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超文本</a:t>
            </a:r>
          </a:p>
        </p:txBody>
      </p:sp>
      <p:sp>
        <p:nvSpPr>
          <p:cNvPr id="25" name="六边形 24"/>
          <p:cNvSpPr/>
          <p:nvPr>
            <p:custDataLst>
              <p:tags r:id="rId8"/>
            </p:custDataLst>
          </p:nvPr>
        </p:nvSpPr>
        <p:spPr>
          <a:xfrm>
            <a:off x="3284134" y="405252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7" name="任意多边形 26"/>
          <p:cNvSpPr/>
          <p:nvPr>
            <p:custDataLst>
              <p:tags r:id="rId9"/>
            </p:custDataLst>
          </p:nvPr>
        </p:nvSpPr>
        <p:spPr>
          <a:xfrm>
            <a:off x="3232761" y="539714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适应性</a:t>
            </a:r>
          </a:p>
        </p:txBody>
      </p:sp>
      <p:sp>
        <p:nvSpPr>
          <p:cNvPr id="28" name="六边形 27"/>
          <p:cNvSpPr/>
          <p:nvPr>
            <p:custDataLst>
              <p:tags r:id="rId10"/>
            </p:custDataLst>
          </p:nvPr>
        </p:nvSpPr>
        <p:spPr>
          <a:xfrm>
            <a:off x="3284134" y="542992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Task4:Web</a:t>
            </a:r>
            <a:r>
              <a:rPr lang="zh-CN" altLang="en-US"/>
              <a:t>应用建模</a:t>
            </a:r>
            <a:r>
              <a:rPr lang="en-US" altLang="zh-CN"/>
              <a:t>#</a:t>
            </a:r>
            <a:r>
              <a:rPr lang="zh-CN" altLang="en-US" sz="3600"/>
              <a:t>功能需求</a:t>
            </a:r>
          </a:p>
        </p:txBody>
      </p:sp>
      <p:sp>
        <p:nvSpPr>
          <p:cNvPr id="3" name="内容占位符 2"/>
          <p:cNvSpPr>
            <a:spLocks noGrp="1"/>
          </p:cNvSpPr>
          <p:nvPr>
            <p:ph idx="1"/>
          </p:nvPr>
        </p:nvSpPr>
        <p:spPr/>
        <p:txBody>
          <a:bodyPr/>
          <a:lstStyle/>
          <a:p>
            <a:pPr marL="0" indent="0">
              <a:buNone/>
            </a:pPr>
            <a:r>
              <a:rPr lang="zh-CN" altLang="en-US" sz="2000"/>
              <a:t>用例图</a:t>
            </a:r>
            <a:endParaRPr lang="zh-CN" altLang="en-US" sz="2800"/>
          </a:p>
          <a:p>
            <a:pPr marL="0" indent="0">
              <a:buNone/>
            </a:pPr>
            <a:endParaRPr lang="zh-CN" altLang="en-US" sz="2800"/>
          </a:p>
        </p:txBody>
      </p:sp>
      <p:pic>
        <p:nvPicPr>
          <p:cNvPr id="4" name="图片 3" descr="用例图"/>
          <p:cNvPicPr>
            <a:picLocks noChangeAspect="1"/>
          </p:cNvPicPr>
          <p:nvPr/>
        </p:nvPicPr>
        <p:blipFill>
          <a:blip r:embed="rId3" cstate="print"/>
          <a:stretch>
            <a:fillRect/>
          </a:stretch>
        </p:blipFill>
        <p:spPr>
          <a:xfrm>
            <a:off x="1066800" y="1863090"/>
            <a:ext cx="7531100" cy="4713605"/>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Task4:Web</a:t>
            </a:r>
            <a:r>
              <a:rPr lang="zh-CN" altLang="en-US"/>
              <a:t>应用建模</a:t>
            </a:r>
            <a:r>
              <a:rPr lang="en-US" altLang="zh-CN"/>
              <a:t>#</a:t>
            </a:r>
            <a:r>
              <a:rPr lang="zh-CN" altLang="en-US" sz="3600"/>
              <a:t>功能需求</a:t>
            </a:r>
          </a:p>
        </p:txBody>
      </p:sp>
      <p:sp>
        <p:nvSpPr>
          <p:cNvPr id="3" name="内容占位符 2"/>
          <p:cNvSpPr>
            <a:spLocks noGrp="1"/>
          </p:cNvSpPr>
          <p:nvPr>
            <p:ph idx="1"/>
          </p:nvPr>
        </p:nvSpPr>
        <p:spPr/>
        <p:txBody>
          <a:bodyPr/>
          <a:lstStyle/>
          <a:p>
            <a:pPr marL="0" indent="0">
              <a:buNone/>
            </a:pPr>
            <a:r>
              <a:rPr lang="zh-CN" altLang="en-US" sz="2000"/>
              <a:t>创建事件活动图</a:t>
            </a:r>
          </a:p>
          <a:p>
            <a:pPr marL="0" indent="0">
              <a:buNone/>
            </a:pPr>
            <a:endParaRPr lang="zh-CN" altLang="en-US" sz="2800"/>
          </a:p>
          <a:p>
            <a:pPr marL="0" indent="0">
              <a:buNone/>
            </a:pPr>
            <a:endParaRPr lang="zh-CN" altLang="en-US" sz="2800"/>
          </a:p>
        </p:txBody>
      </p:sp>
      <p:pic>
        <p:nvPicPr>
          <p:cNvPr id="5" name="图片 4" descr="创建事件活动图"/>
          <p:cNvPicPr>
            <a:picLocks noChangeAspect="1"/>
          </p:cNvPicPr>
          <p:nvPr/>
        </p:nvPicPr>
        <p:blipFill>
          <a:blip r:embed="rId3" cstate="print"/>
          <a:stretch>
            <a:fillRect/>
          </a:stretch>
        </p:blipFill>
        <p:spPr>
          <a:xfrm>
            <a:off x="1066800" y="2049780"/>
            <a:ext cx="7243445" cy="4509770"/>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Task4:Web</a:t>
            </a:r>
            <a:r>
              <a:rPr lang="zh-CN" altLang="en-US"/>
              <a:t>应用建模</a:t>
            </a:r>
            <a:r>
              <a:rPr lang="en-US" altLang="zh-CN"/>
              <a:t>#</a:t>
            </a:r>
            <a:r>
              <a:rPr lang="zh-CN" altLang="en-US" sz="3600"/>
              <a:t>功能需求</a:t>
            </a:r>
          </a:p>
        </p:txBody>
      </p:sp>
      <p:sp>
        <p:nvSpPr>
          <p:cNvPr id="3" name="内容占位符 2"/>
          <p:cNvSpPr>
            <a:spLocks noGrp="1"/>
          </p:cNvSpPr>
          <p:nvPr>
            <p:ph idx="1"/>
          </p:nvPr>
        </p:nvSpPr>
        <p:spPr/>
        <p:txBody>
          <a:bodyPr/>
          <a:lstStyle/>
          <a:p>
            <a:pPr marL="0" indent="0">
              <a:buNone/>
            </a:pPr>
            <a:r>
              <a:rPr lang="zh-CN" altLang="en-US" sz="2000"/>
              <a:t>选择时间活动图</a:t>
            </a:r>
          </a:p>
          <a:p>
            <a:pPr marL="0" indent="0">
              <a:buNone/>
            </a:pPr>
            <a:endParaRPr lang="zh-CN" altLang="en-US" sz="2800"/>
          </a:p>
          <a:p>
            <a:pPr marL="0" indent="0">
              <a:buNone/>
            </a:pPr>
            <a:endParaRPr lang="zh-CN" altLang="en-US" sz="2800"/>
          </a:p>
        </p:txBody>
      </p:sp>
      <p:pic>
        <p:nvPicPr>
          <p:cNvPr id="4" name="图片 3" descr="选择时间活动图"/>
          <p:cNvPicPr>
            <a:picLocks noChangeAspect="1"/>
          </p:cNvPicPr>
          <p:nvPr/>
        </p:nvPicPr>
        <p:blipFill>
          <a:blip r:embed="rId3" cstate="print"/>
          <a:stretch>
            <a:fillRect/>
          </a:stretch>
        </p:blipFill>
        <p:spPr>
          <a:xfrm>
            <a:off x="1066800" y="1921080"/>
            <a:ext cx="8117873" cy="4378756"/>
          </a:xfrm>
          <a:prstGeom prst="rect">
            <a:avLst/>
          </a:prstGeom>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Task4:Web</a:t>
            </a:r>
            <a:r>
              <a:rPr lang="zh-CN" altLang="en-US"/>
              <a:t>应用建模</a:t>
            </a:r>
            <a:r>
              <a:rPr lang="en-US" altLang="zh-CN"/>
              <a:t>#</a:t>
            </a:r>
            <a:r>
              <a:rPr lang="zh-CN" altLang="en-US" sz="3600"/>
              <a:t>内容</a:t>
            </a:r>
          </a:p>
        </p:txBody>
      </p:sp>
      <p:sp>
        <p:nvSpPr>
          <p:cNvPr id="3" name="内容占位符 2"/>
          <p:cNvSpPr>
            <a:spLocks noGrp="1"/>
          </p:cNvSpPr>
          <p:nvPr>
            <p:ph idx="1"/>
          </p:nvPr>
        </p:nvSpPr>
        <p:spPr/>
        <p:txBody>
          <a:bodyPr/>
          <a:lstStyle/>
          <a:p>
            <a:pPr marL="0" indent="0">
              <a:buNone/>
            </a:pPr>
            <a:r>
              <a:rPr lang="zh-CN" altLang="en-US" sz="2000"/>
              <a:t>系统类图</a:t>
            </a:r>
          </a:p>
          <a:p>
            <a:pPr marL="0" indent="0">
              <a:buNone/>
            </a:pPr>
            <a:endParaRPr lang="zh-CN" altLang="en-US" sz="2000"/>
          </a:p>
          <a:p>
            <a:pPr marL="0" indent="0">
              <a:buNone/>
            </a:pPr>
            <a:endParaRPr lang="zh-CN" altLang="en-US" sz="2800"/>
          </a:p>
          <a:p>
            <a:pPr marL="0" indent="0">
              <a:buNone/>
            </a:pPr>
            <a:endParaRPr lang="zh-CN" altLang="en-US" sz="2800"/>
          </a:p>
        </p:txBody>
      </p:sp>
      <p:pic>
        <p:nvPicPr>
          <p:cNvPr id="5" name="图片 4" descr="系统类图"/>
          <p:cNvPicPr>
            <a:picLocks noChangeAspect="1"/>
          </p:cNvPicPr>
          <p:nvPr/>
        </p:nvPicPr>
        <p:blipFill>
          <a:blip r:embed="rId3" cstate="print"/>
          <a:stretch>
            <a:fillRect/>
          </a:stretch>
        </p:blipFill>
        <p:spPr>
          <a:xfrm>
            <a:off x="2032635" y="2077085"/>
            <a:ext cx="5331460" cy="4431665"/>
          </a:xfrm>
          <a:prstGeom prst="rect">
            <a:avLst/>
          </a:prstGeom>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Task4:Web</a:t>
            </a:r>
            <a:r>
              <a:rPr lang="zh-CN" altLang="en-US"/>
              <a:t>应用建模</a:t>
            </a:r>
            <a:r>
              <a:rPr lang="en-US" altLang="zh-CN"/>
              <a:t>#</a:t>
            </a:r>
            <a:r>
              <a:rPr lang="zh-CN" altLang="en-US" sz="3600"/>
              <a:t>内容</a:t>
            </a:r>
          </a:p>
        </p:txBody>
      </p:sp>
      <p:sp>
        <p:nvSpPr>
          <p:cNvPr id="3" name="内容占位符 2"/>
          <p:cNvSpPr>
            <a:spLocks noGrp="1"/>
          </p:cNvSpPr>
          <p:nvPr>
            <p:ph idx="1"/>
          </p:nvPr>
        </p:nvSpPr>
        <p:spPr/>
        <p:txBody>
          <a:bodyPr/>
          <a:lstStyle/>
          <a:p>
            <a:pPr marL="0" indent="0">
              <a:buNone/>
            </a:pPr>
            <a:r>
              <a:rPr lang="zh-CN" altLang="en-US" sz="2000"/>
              <a:t>事件类状态图</a:t>
            </a:r>
          </a:p>
          <a:p>
            <a:pPr marL="0" indent="0">
              <a:buNone/>
            </a:pPr>
            <a:endParaRPr lang="zh-CN" altLang="en-US" sz="2000"/>
          </a:p>
          <a:p>
            <a:pPr marL="0" indent="0">
              <a:buNone/>
            </a:pPr>
            <a:endParaRPr lang="zh-CN" altLang="en-US" sz="2800"/>
          </a:p>
          <a:p>
            <a:pPr marL="0" indent="0">
              <a:buNone/>
            </a:pPr>
            <a:endParaRPr lang="zh-CN" altLang="en-US" sz="2800"/>
          </a:p>
        </p:txBody>
      </p:sp>
      <p:pic>
        <p:nvPicPr>
          <p:cNvPr id="4" name="图片 3" descr="事件类状态图"/>
          <p:cNvPicPr>
            <a:picLocks noChangeAspect="1"/>
          </p:cNvPicPr>
          <p:nvPr/>
        </p:nvPicPr>
        <p:blipFill>
          <a:blip r:embed="rId3" cstate="print"/>
          <a:stretch>
            <a:fillRect/>
          </a:stretch>
        </p:blipFill>
        <p:spPr>
          <a:xfrm>
            <a:off x="1066800" y="2262505"/>
            <a:ext cx="7175500" cy="3900170"/>
          </a:xfrm>
          <a:prstGeom prst="rect">
            <a:avLst/>
          </a:prstGeom>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Task4:Web</a:t>
            </a:r>
            <a:r>
              <a:rPr lang="zh-CN" altLang="en-US"/>
              <a:t>应用建模</a:t>
            </a:r>
            <a:r>
              <a:rPr lang="en-US" altLang="zh-CN"/>
              <a:t>#</a:t>
            </a:r>
            <a:r>
              <a:rPr lang="zh-CN" altLang="en-US" sz="3600"/>
              <a:t>超文本</a:t>
            </a:r>
          </a:p>
        </p:txBody>
      </p:sp>
      <p:sp>
        <p:nvSpPr>
          <p:cNvPr id="3" name="内容占位符 2"/>
          <p:cNvSpPr>
            <a:spLocks noGrp="1"/>
          </p:cNvSpPr>
          <p:nvPr>
            <p:ph idx="1"/>
          </p:nvPr>
        </p:nvSpPr>
        <p:spPr/>
        <p:txBody>
          <a:bodyPr/>
          <a:lstStyle/>
          <a:p>
            <a:pPr marL="0" indent="0">
              <a:buNone/>
            </a:pPr>
            <a:r>
              <a:rPr lang="zh-CN" altLang="en-US" sz="2000"/>
              <a:t>参与者视图的超文本结构模型</a:t>
            </a:r>
          </a:p>
          <a:p>
            <a:pPr marL="0" indent="0">
              <a:buNone/>
            </a:pPr>
            <a:endParaRPr lang="zh-CN" altLang="en-US" sz="2800"/>
          </a:p>
          <a:p>
            <a:pPr marL="0" indent="0">
              <a:buNone/>
            </a:pPr>
            <a:endParaRPr lang="zh-CN" altLang="en-US" sz="2800"/>
          </a:p>
        </p:txBody>
      </p:sp>
      <p:pic>
        <p:nvPicPr>
          <p:cNvPr id="5" name="图片 4" descr="参与者视图的超文本结构模型"/>
          <p:cNvPicPr>
            <a:picLocks noChangeAspect="1"/>
          </p:cNvPicPr>
          <p:nvPr/>
        </p:nvPicPr>
        <p:blipFill>
          <a:blip r:embed="rId3" cstate="print"/>
          <a:stretch>
            <a:fillRect/>
          </a:stretch>
        </p:blipFill>
        <p:spPr>
          <a:xfrm>
            <a:off x="1040130" y="1877060"/>
            <a:ext cx="7014845" cy="4692015"/>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2"/>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3"/>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4"/>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5"/>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1</a:t>
            </a:r>
          </a:p>
        </p:txBody>
      </p:sp>
      <p:sp>
        <p:nvSpPr>
          <p:cNvPr id="2" name="标题 1"/>
          <p:cNvSpPr>
            <a:spLocks noGrp="1"/>
          </p:cNvSpPr>
          <p:nvPr>
            <p:ph type="title"/>
            <p:custDataLst>
              <p:tags r:id="rId6"/>
            </p:custDataLst>
          </p:nvPr>
        </p:nvSpPr>
        <p:spPr/>
        <p:txBody>
          <a:bodyPr>
            <a:normAutofit/>
          </a:bodyPr>
          <a:lstStyle/>
          <a:p>
            <a:r>
              <a:rPr lang="zh-CN" altLang="en-US" dirty="0"/>
              <a:t>组建项目团队</a:t>
            </a:r>
          </a:p>
        </p:txBody>
      </p:sp>
      <p:sp>
        <p:nvSpPr>
          <p:cNvPr id="3" name="文本占位符 2"/>
          <p:cNvSpPr>
            <a:spLocks noGrp="1"/>
          </p:cNvSpPr>
          <p:nvPr>
            <p:ph type="body" idx="1"/>
            <p:custDataLst>
              <p:tags r:id="rId7"/>
            </p:custDataLst>
          </p:nvPr>
        </p:nvSpPr>
        <p:spPr/>
        <p:txBody>
          <a:bodyPr>
            <a:normAutofit/>
          </a:bodyPr>
          <a:lstStyle/>
          <a:p>
            <a:r>
              <a:rPr lang="en-US" altLang="zh-CN" dirty="0"/>
              <a:t>Task</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Task4:Web</a:t>
            </a:r>
            <a:r>
              <a:rPr lang="zh-CN" altLang="en-US"/>
              <a:t>应用建模</a:t>
            </a:r>
            <a:r>
              <a:rPr lang="en-US" altLang="zh-CN"/>
              <a:t>#</a:t>
            </a:r>
            <a:r>
              <a:rPr lang="zh-CN" altLang="en-US" sz="3600"/>
              <a:t>超文本</a:t>
            </a:r>
          </a:p>
        </p:txBody>
      </p:sp>
      <p:sp>
        <p:nvSpPr>
          <p:cNvPr id="3" name="内容占位符 2"/>
          <p:cNvSpPr>
            <a:spLocks noGrp="1"/>
          </p:cNvSpPr>
          <p:nvPr>
            <p:ph idx="1"/>
          </p:nvPr>
        </p:nvSpPr>
        <p:spPr/>
        <p:txBody>
          <a:bodyPr/>
          <a:lstStyle/>
          <a:p>
            <a:pPr marL="0" indent="0">
              <a:buNone/>
            </a:pPr>
            <a:r>
              <a:rPr lang="zh-CN" altLang="en-US" sz="2000"/>
              <a:t>用户登录的WEB模型</a:t>
            </a:r>
          </a:p>
          <a:p>
            <a:pPr marL="0" indent="0">
              <a:buNone/>
            </a:pPr>
            <a:endParaRPr lang="zh-CN" altLang="en-US" sz="2800"/>
          </a:p>
          <a:p>
            <a:pPr marL="0" indent="0">
              <a:buNone/>
            </a:pPr>
            <a:endParaRPr lang="zh-CN" altLang="en-US" sz="2800"/>
          </a:p>
        </p:txBody>
      </p:sp>
      <p:pic>
        <p:nvPicPr>
          <p:cNvPr id="4" name="图片 3" descr="用户登录的WEB模型"/>
          <p:cNvPicPr>
            <a:picLocks noChangeAspect="1"/>
          </p:cNvPicPr>
          <p:nvPr/>
        </p:nvPicPr>
        <p:blipFill>
          <a:blip r:embed="rId3" cstate="print"/>
          <a:stretch>
            <a:fillRect/>
          </a:stretch>
        </p:blipFill>
        <p:spPr>
          <a:xfrm>
            <a:off x="1132840" y="2066290"/>
            <a:ext cx="7543800" cy="4206875"/>
          </a:xfrm>
          <a:prstGeom prst="rect">
            <a:avLst/>
          </a:prstGeom>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Task4:Web</a:t>
            </a:r>
            <a:r>
              <a:rPr lang="zh-CN" altLang="en-US"/>
              <a:t>应用建模</a:t>
            </a:r>
            <a:r>
              <a:rPr lang="en-US" altLang="zh-CN"/>
              <a:t>#</a:t>
            </a:r>
            <a:r>
              <a:rPr lang="zh-CN" altLang="en-US" sz="3600"/>
              <a:t>适应性</a:t>
            </a:r>
          </a:p>
        </p:txBody>
      </p:sp>
      <p:sp>
        <p:nvSpPr>
          <p:cNvPr id="3" name="内容占位符 2"/>
          <p:cNvSpPr>
            <a:spLocks noGrp="1"/>
          </p:cNvSpPr>
          <p:nvPr>
            <p:ph idx="1"/>
          </p:nvPr>
        </p:nvSpPr>
        <p:spPr/>
        <p:txBody>
          <a:bodyPr/>
          <a:lstStyle/>
          <a:p>
            <a:pPr marL="0" indent="0">
              <a:buNone/>
            </a:pPr>
            <a:r>
              <a:rPr lang="zh-CN" altLang="en-US" sz="2000"/>
              <a:t>页面的动态适应</a:t>
            </a:r>
          </a:p>
          <a:p>
            <a:pPr marL="0" indent="0">
              <a:buNone/>
            </a:pPr>
            <a:endParaRPr lang="zh-CN" altLang="en-US" sz="2800"/>
          </a:p>
          <a:p>
            <a:pPr marL="0" indent="0">
              <a:buNone/>
            </a:pPr>
            <a:endParaRPr lang="zh-CN" altLang="en-US" sz="2800"/>
          </a:p>
        </p:txBody>
      </p:sp>
      <p:pic>
        <p:nvPicPr>
          <p:cNvPr id="5" name="图片 4" descr="页面的动态适应"/>
          <p:cNvPicPr>
            <a:picLocks noChangeAspect="1"/>
          </p:cNvPicPr>
          <p:nvPr/>
        </p:nvPicPr>
        <p:blipFill>
          <a:blip r:embed="rId3" cstate="print"/>
          <a:stretch>
            <a:fillRect/>
          </a:stretch>
        </p:blipFill>
        <p:spPr>
          <a:xfrm>
            <a:off x="1264285" y="2045335"/>
            <a:ext cx="5979160" cy="4484370"/>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2"/>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3"/>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4"/>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5"/>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5</a:t>
            </a:r>
          </a:p>
        </p:txBody>
      </p:sp>
      <p:sp>
        <p:nvSpPr>
          <p:cNvPr id="2" name="标题 1"/>
          <p:cNvSpPr>
            <a:spLocks noGrp="1"/>
          </p:cNvSpPr>
          <p:nvPr>
            <p:ph type="title"/>
            <p:custDataLst>
              <p:tags r:id="rId6"/>
            </p:custDataLst>
          </p:nvPr>
        </p:nvSpPr>
        <p:spPr/>
        <p:txBody>
          <a:bodyPr>
            <a:normAutofit/>
          </a:bodyPr>
          <a:lstStyle/>
          <a:p>
            <a:r>
              <a:rPr lang="en-US" altLang="zh-CN" dirty="0"/>
              <a:t>Web</a:t>
            </a:r>
            <a:r>
              <a:rPr lang="zh-CN" altLang="en-US" dirty="0"/>
              <a:t>应用架构设计</a:t>
            </a:r>
          </a:p>
        </p:txBody>
      </p:sp>
      <p:sp>
        <p:nvSpPr>
          <p:cNvPr id="3" name="文本占位符 2"/>
          <p:cNvSpPr>
            <a:spLocks noGrp="1"/>
          </p:cNvSpPr>
          <p:nvPr>
            <p:ph type="body" idx="1"/>
            <p:custDataLst>
              <p:tags r:id="rId7"/>
            </p:custDataLst>
          </p:nvPr>
        </p:nvSpPr>
        <p:spPr/>
        <p:txBody>
          <a:bodyPr>
            <a:normAutofit/>
          </a:bodyPr>
          <a:lstStyle/>
          <a:p>
            <a:r>
              <a:rPr lang="en-US" altLang="zh-CN" dirty="0"/>
              <a:t>Task</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应用架构设计</a:t>
            </a:r>
          </a:p>
        </p:txBody>
      </p:sp>
      <p:sp>
        <p:nvSpPr>
          <p:cNvPr id="7" name="内容占位符 6"/>
          <p:cNvSpPr>
            <a:spLocks noGrp="1"/>
          </p:cNvSpPr>
          <p:nvPr>
            <p:ph idx="1"/>
            <p:custDataLst>
              <p:tags r:id="rId3"/>
            </p:custDataLst>
          </p:nvPr>
        </p:nvSpPr>
        <p:spPr/>
        <p:txBody>
          <a:bodyPr/>
          <a:lstStyle/>
          <a:p>
            <a:pPr marL="0" indent="0">
              <a:buNone/>
            </a:pPr>
            <a:r>
              <a:rPr lang="zh-CN" altLang="en-US" sz="2800"/>
              <a:t>本项目采用了JAVA EE的层次架构，分为以下三层：</a:t>
            </a:r>
            <a:endParaRPr lang="zh-CN" altLang="en-US"/>
          </a:p>
          <a:p>
            <a:pPr fontAlgn="auto">
              <a:lnSpc>
                <a:spcPct val="150000"/>
              </a:lnSpc>
            </a:pPr>
            <a:r>
              <a:rPr lang="zh-CN" altLang="en-US" sz="1800"/>
              <a:t>表现层（Web）：主要对用户的请求接受，以及数据的返回，为客户端提供应用程序的访问。</a:t>
            </a:r>
          </a:p>
          <a:p>
            <a:pPr fontAlgn="auto">
              <a:lnSpc>
                <a:spcPct val="150000"/>
              </a:lnSpc>
            </a:pPr>
            <a:r>
              <a:rPr lang="zh-CN" altLang="en-US" sz="1800"/>
              <a:t>业务逻辑层（Service）：针对具体问题的操作，也可以说是对数据层的操作，对数据业务逻辑处理。</a:t>
            </a:r>
          </a:p>
          <a:p>
            <a:pPr fontAlgn="auto">
              <a:lnSpc>
                <a:spcPct val="150000"/>
              </a:lnSpc>
            </a:pPr>
            <a:r>
              <a:rPr lang="zh-CN" altLang="en-US" sz="1800"/>
              <a:t>数据访问层（DAO）：该层执行事务直接操作数据库，针对数据的增添、删除、修改、查找等。数据库用于存储不同用户记录的空闲时间段，用户可以通过操作访问数据库，进行增删改查等。</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Web</a:t>
            </a:r>
            <a:r>
              <a:rPr lang="zh-CN" altLang="en-US"/>
              <a:t>应用架构设计</a:t>
            </a:r>
          </a:p>
        </p:txBody>
      </p:sp>
      <p:sp>
        <p:nvSpPr>
          <p:cNvPr id="7" name="内容占位符 6"/>
          <p:cNvSpPr>
            <a:spLocks noGrp="1"/>
          </p:cNvSpPr>
          <p:nvPr>
            <p:ph idx="1"/>
            <p:custDataLst>
              <p:tags r:id="rId3"/>
            </p:custDataLst>
          </p:nvPr>
        </p:nvSpPr>
        <p:spPr/>
        <p:txBody>
          <a:bodyPr/>
          <a:lstStyle/>
          <a:p>
            <a:r>
              <a:rPr lang="zh-CN" altLang="en-US"/>
              <a:t>前端用了jQuery框架和moment.js库。</a:t>
            </a:r>
          </a:p>
          <a:p>
            <a:r>
              <a:rPr lang="zh-CN" altLang="en-US"/>
              <a:t>后端用了JavaEE，MySql 数据库，Tomcat web应用服务器。</a:t>
            </a:r>
          </a:p>
          <a:p>
            <a:pPr marL="0" indent="0">
              <a:buNone/>
            </a:pPr>
            <a:endParaRPr lang="zh-CN" altLang="en-US"/>
          </a:p>
        </p:txBody>
      </p:sp>
      <p:pic>
        <p:nvPicPr>
          <p:cNvPr id="2" name="图片 3" descr="JAVA EE"/>
          <p:cNvPicPr>
            <a:picLocks noChangeAspect="1"/>
          </p:cNvPicPr>
          <p:nvPr/>
        </p:nvPicPr>
        <p:blipFill>
          <a:blip r:embed="rId6" cstate="print"/>
          <a:stretch>
            <a:fillRect/>
          </a:stretch>
        </p:blipFill>
        <p:spPr>
          <a:xfrm>
            <a:off x="1209675" y="2581910"/>
            <a:ext cx="7388860" cy="3853180"/>
          </a:xfrm>
          <a:prstGeom prst="rect">
            <a:avLst/>
          </a:prstGeom>
        </p:spPr>
      </p:pic>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2"/>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3"/>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4"/>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5"/>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6</a:t>
            </a:r>
          </a:p>
        </p:txBody>
      </p:sp>
      <p:sp>
        <p:nvSpPr>
          <p:cNvPr id="2" name="标题 1"/>
          <p:cNvSpPr>
            <a:spLocks noGrp="1"/>
          </p:cNvSpPr>
          <p:nvPr>
            <p:ph type="title"/>
            <p:custDataLst>
              <p:tags r:id="rId6"/>
            </p:custDataLst>
          </p:nvPr>
        </p:nvSpPr>
        <p:spPr/>
        <p:txBody>
          <a:bodyPr>
            <a:normAutofit/>
          </a:bodyPr>
          <a:lstStyle/>
          <a:p>
            <a:r>
              <a:rPr lang="en-US" altLang="zh-CN" dirty="0"/>
              <a:t>Web</a:t>
            </a:r>
            <a:r>
              <a:rPr lang="zh-CN" altLang="en-US" dirty="0"/>
              <a:t>应用设计</a:t>
            </a:r>
          </a:p>
        </p:txBody>
      </p:sp>
      <p:sp>
        <p:nvSpPr>
          <p:cNvPr id="3" name="文本占位符 2"/>
          <p:cNvSpPr>
            <a:spLocks noGrp="1"/>
          </p:cNvSpPr>
          <p:nvPr>
            <p:ph type="body" idx="1"/>
            <p:custDataLst>
              <p:tags r:id="rId7"/>
            </p:custDataLst>
          </p:nvPr>
        </p:nvSpPr>
        <p:spPr/>
        <p:txBody>
          <a:bodyPr>
            <a:normAutofit/>
          </a:bodyPr>
          <a:lstStyle/>
          <a:p>
            <a:r>
              <a:rPr lang="en-US" altLang="zh-CN" dirty="0"/>
              <a:t>Task</a:t>
            </a: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
          <p:cNvSpPr txBox="1">
            <a:spLocks noChangeArrowheads="1"/>
          </p:cNvSpPr>
          <p:nvPr>
            <p:custDataLst>
              <p:tags r:id="rId2"/>
            </p:custDataLst>
          </p:nvPr>
        </p:nvSpPr>
        <p:spPr bwMode="auto">
          <a:xfrm>
            <a:off x="2970530" y="302260"/>
            <a:ext cx="6462395" cy="5848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Task6</a:t>
            </a:r>
            <a:r>
              <a:rPr lang="zh-CN" altLang="en-US" sz="3200" b="1" dirty="0">
                <a:solidFill>
                  <a:schemeClr val="accent1"/>
                </a:solidFill>
                <a:latin typeface="+mj-lt"/>
                <a:ea typeface="+mj-ea"/>
                <a:cs typeface="+mj-cs"/>
              </a:rPr>
              <a:t>：</a:t>
            </a: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应用设计</a:t>
            </a:r>
          </a:p>
        </p:txBody>
      </p:sp>
      <p:sp>
        <p:nvSpPr>
          <p:cNvPr id="18" name="任意多边形 17"/>
          <p:cNvSpPr/>
          <p:nvPr>
            <p:custDataLst>
              <p:tags r:id="rId3"/>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交互设计</a:t>
            </a:r>
          </a:p>
        </p:txBody>
      </p:sp>
      <p:sp>
        <p:nvSpPr>
          <p:cNvPr id="19" name="六边形 18"/>
          <p:cNvSpPr/>
          <p:nvPr>
            <p:custDataLst>
              <p:tags r:id="rId4"/>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21" name="任意多边形 20"/>
          <p:cNvSpPr/>
          <p:nvPr>
            <p:custDataLst>
              <p:tags r:id="rId5"/>
            </p:custDataLst>
          </p:nvPr>
        </p:nvSpPr>
        <p:spPr>
          <a:xfrm>
            <a:off x="3232761" y="2642327"/>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展示设计</a:t>
            </a:r>
          </a:p>
        </p:txBody>
      </p:sp>
      <p:sp>
        <p:nvSpPr>
          <p:cNvPr id="22" name="六边形 21"/>
          <p:cNvSpPr/>
          <p:nvPr>
            <p:custDataLst>
              <p:tags r:id="rId6"/>
            </p:custDataLst>
          </p:nvPr>
        </p:nvSpPr>
        <p:spPr>
          <a:xfrm>
            <a:off x="3284134" y="2675114"/>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4" name="任意多边形 23"/>
          <p:cNvSpPr/>
          <p:nvPr>
            <p:custDataLst>
              <p:tags r:id="rId7"/>
            </p:custDataLst>
          </p:nvPr>
        </p:nvSpPr>
        <p:spPr>
          <a:xfrm>
            <a:off x="3232761" y="401973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内容设计</a:t>
            </a:r>
          </a:p>
        </p:txBody>
      </p:sp>
      <p:sp>
        <p:nvSpPr>
          <p:cNvPr id="25" name="六边形 24"/>
          <p:cNvSpPr/>
          <p:nvPr>
            <p:custDataLst>
              <p:tags r:id="rId8"/>
            </p:custDataLst>
          </p:nvPr>
        </p:nvSpPr>
        <p:spPr>
          <a:xfrm>
            <a:off x="3284134" y="405252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7" name="任意多边形 26"/>
          <p:cNvSpPr/>
          <p:nvPr>
            <p:custDataLst>
              <p:tags r:id="rId9"/>
            </p:custDataLst>
          </p:nvPr>
        </p:nvSpPr>
        <p:spPr>
          <a:xfrm>
            <a:off x="3232761" y="539714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功能设计</a:t>
            </a:r>
          </a:p>
        </p:txBody>
      </p:sp>
      <p:sp>
        <p:nvSpPr>
          <p:cNvPr id="28" name="六边形 27"/>
          <p:cNvSpPr/>
          <p:nvPr>
            <p:custDataLst>
              <p:tags r:id="rId10"/>
            </p:custDataLst>
          </p:nvPr>
        </p:nvSpPr>
        <p:spPr>
          <a:xfrm>
            <a:off x="3284134" y="542992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交互设计</a:t>
            </a:r>
          </a:p>
        </p:txBody>
      </p:sp>
      <p:sp>
        <p:nvSpPr>
          <p:cNvPr id="7" name="内容占位符 6"/>
          <p:cNvSpPr>
            <a:spLocks noGrp="1"/>
          </p:cNvSpPr>
          <p:nvPr>
            <p:ph idx="1"/>
            <p:custDataLst>
              <p:tags r:id="rId3"/>
            </p:custDataLst>
          </p:nvPr>
        </p:nvSpPr>
        <p:spPr/>
        <p:txBody>
          <a:bodyPr/>
          <a:lstStyle/>
          <a:p>
            <a:r>
              <a:rPr lang="zh-CN" altLang="en-US"/>
              <a:t>用户交互</a:t>
            </a:r>
          </a:p>
          <a:p>
            <a:r>
              <a:rPr lang="zh-CN" altLang="en-US"/>
              <a:t>用户页面组织</a:t>
            </a:r>
          </a:p>
          <a:p>
            <a:r>
              <a:rPr lang="zh-CN" altLang="en-US"/>
              <a:t>导航设计</a:t>
            </a:r>
          </a:p>
          <a:p>
            <a:r>
              <a:rPr lang="zh-CN" altLang="en-US"/>
              <a:t>复杂活动的会话设计</a:t>
            </a:r>
            <a:endParaRPr lang="en-US" altLang="zh-CN"/>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dirty="0"/>
              <a:t>Task6:Web</a:t>
            </a:r>
            <a:r>
              <a:rPr lang="zh-CN" altLang="en-US" dirty="0"/>
              <a:t>应用设计</a:t>
            </a:r>
            <a:r>
              <a:rPr lang="en-US" altLang="zh-CN" dirty="0"/>
              <a:t>#</a:t>
            </a:r>
            <a:r>
              <a:rPr lang="zh-CN" altLang="en-US" sz="3600" dirty="0"/>
              <a:t>交互设计</a:t>
            </a:r>
          </a:p>
        </p:txBody>
      </p:sp>
      <p:sp>
        <p:nvSpPr>
          <p:cNvPr id="7" name="内容占位符 6"/>
          <p:cNvSpPr>
            <a:spLocks noGrp="1"/>
          </p:cNvSpPr>
          <p:nvPr>
            <p:ph idx="1"/>
            <p:custDataLst>
              <p:tags r:id="rId3"/>
            </p:custDataLst>
          </p:nvPr>
        </p:nvSpPr>
        <p:spPr/>
        <p:txBody>
          <a:bodyPr/>
          <a:lstStyle/>
          <a:p>
            <a:r>
              <a:rPr lang="zh-CN" altLang="en-US" dirty="0"/>
              <a:t>用户交互</a:t>
            </a:r>
          </a:p>
          <a:p>
            <a:pPr marL="0" indent="0">
              <a:buNone/>
            </a:pPr>
            <a:r>
              <a:rPr lang="en-US" altLang="zh-CN" dirty="0"/>
              <a:t>  </a:t>
            </a:r>
            <a:r>
              <a:rPr lang="en-US" altLang="zh-CN" sz="1800" dirty="0"/>
              <a:t>（1）创建Event页面</a:t>
            </a:r>
          </a:p>
          <a:p>
            <a:pPr marL="0" indent="0">
              <a:buNone/>
            </a:pPr>
            <a:r>
              <a:rPr lang="en-US" altLang="zh-CN" sz="1800" dirty="0"/>
              <a:t>           </a:t>
            </a:r>
            <a:r>
              <a:rPr lang="en-US" altLang="zh-CN" sz="1600" dirty="0" err="1"/>
              <a:t>Event命名文本框：根据框中默认文字提示，在框中输入Event名</a:t>
            </a:r>
            <a:r>
              <a:rPr lang="en-US" altLang="zh-CN" sz="1600" dirty="0"/>
              <a:t>。</a:t>
            </a:r>
          </a:p>
          <a:p>
            <a:pPr marL="0" indent="0">
              <a:buNone/>
            </a:pPr>
            <a:r>
              <a:rPr lang="en-US" altLang="zh-CN" sz="1600" dirty="0"/>
              <a:t>           </a:t>
            </a:r>
            <a:r>
              <a:rPr lang="en-US" altLang="zh-CN" sz="1600" dirty="0" err="1"/>
              <a:t>日期选择按钮：给出当月日历，根据文字引导用户点击日历中要选的日期的按钮</a:t>
            </a:r>
            <a:r>
              <a:rPr lang="en-US" altLang="zh-CN" sz="1600" dirty="0"/>
              <a:t>。</a:t>
            </a:r>
          </a:p>
          <a:p>
            <a:pPr marL="0" indent="0">
              <a:buNone/>
            </a:pPr>
            <a:r>
              <a:rPr lang="en-US" altLang="zh-CN" sz="1600" dirty="0"/>
              <a:t>           </a:t>
            </a:r>
            <a:r>
              <a:rPr lang="en-US" altLang="zh-CN" sz="1600" dirty="0" err="1"/>
              <a:t>一日时间开始/结束下拉选择框：点击下拉框，选择开始/结束时间</a:t>
            </a:r>
            <a:r>
              <a:rPr lang="en-US" altLang="zh-CN" sz="1600" dirty="0"/>
              <a:t>。</a:t>
            </a:r>
          </a:p>
          <a:p>
            <a:pPr marL="0" indent="0">
              <a:buNone/>
            </a:pPr>
            <a:r>
              <a:rPr lang="en-US" altLang="zh-CN" sz="1600" dirty="0"/>
              <a:t>           </a:t>
            </a:r>
            <a:r>
              <a:rPr lang="en-US" altLang="zh-CN" sz="1600" dirty="0" err="1"/>
              <a:t>创建Event按钮：将页面中填写的信息存储成一个Event，导航到第二个页面</a:t>
            </a:r>
            <a:r>
              <a:rPr lang="en-US" altLang="zh-CN" sz="1600" dirty="0"/>
              <a:t>。</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交互设计</a:t>
            </a:r>
          </a:p>
        </p:txBody>
      </p:sp>
      <p:sp>
        <p:nvSpPr>
          <p:cNvPr id="7" name="内容占位符 6"/>
          <p:cNvSpPr>
            <a:spLocks noGrp="1"/>
          </p:cNvSpPr>
          <p:nvPr>
            <p:ph idx="1"/>
            <p:custDataLst>
              <p:tags r:id="rId3"/>
            </p:custDataLst>
          </p:nvPr>
        </p:nvSpPr>
        <p:spPr/>
        <p:txBody>
          <a:bodyPr/>
          <a:lstStyle/>
          <a:p>
            <a:r>
              <a:rPr lang="zh-CN" altLang="en-US" dirty="0"/>
              <a:t>用户交互</a:t>
            </a:r>
          </a:p>
          <a:p>
            <a:pPr marL="0" indent="0">
              <a:buNone/>
            </a:pPr>
            <a:r>
              <a:rPr lang="en-US" altLang="zh-CN" dirty="0"/>
              <a:t>  </a:t>
            </a:r>
            <a:r>
              <a:rPr lang="en-US" altLang="zh-CN" sz="1800" dirty="0"/>
              <a:t>（1）创建Event页面</a:t>
            </a:r>
          </a:p>
          <a:p>
            <a:pPr marL="0" indent="0">
              <a:buNone/>
            </a:pPr>
            <a:r>
              <a:rPr lang="en-US" altLang="zh-CN" sz="1800" dirty="0"/>
              <a:t>   （2）登录页面</a:t>
            </a:r>
          </a:p>
          <a:p>
            <a:pPr marL="0" indent="0">
              <a:buNone/>
            </a:pPr>
            <a:r>
              <a:rPr lang="en-US" altLang="zh-CN" sz="1800" dirty="0"/>
              <a:t>   （3）时间选择页面</a:t>
            </a:r>
          </a:p>
          <a:p>
            <a:pPr marL="0" indent="0">
              <a:buNone/>
            </a:pPr>
            <a:r>
              <a:rPr lang="en-US" altLang="zh-CN" sz="1800" dirty="0"/>
              <a:t>   （4）关于我们页面</a:t>
            </a:r>
          </a:p>
          <a:p>
            <a:pPr marL="0" indent="0">
              <a:buNone/>
            </a:pPr>
            <a:r>
              <a:rPr lang="en-US" altLang="zh-CN" sz="1800" dirty="0"/>
              <a:t>               </a:t>
            </a:r>
            <a:endParaRPr lang="en-US" altLang="zh-CN" sz="1600"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print"/>
          <a:stretch>
            <a:fillRect/>
          </a:stretch>
        </p:blipFill>
        <p:spPr>
          <a:xfrm>
            <a:off x="2363470" y="579755"/>
            <a:ext cx="6054725" cy="5983605"/>
          </a:xfrm>
          <a:prstGeom prst="rect">
            <a:avLst/>
          </a:prstGeom>
        </p:spPr>
      </p:pic>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交互设计</a:t>
            </a:r>
          </a:p>
        </p:txBody>
      </p:sp>
      <p:sp>
        <p:nvSpPr>
          <p:cNvPr id="7" name="内容占位符 6"/>
          <p:cNvSpPr>
            <a:spLocks noGrp="1"/>
          </p:cNvSpPr>
          <p:nvPr>
            <p:ph idx="1"/>
            <p:custDataLst>
              <p:tags r:id="rId3"/>
            </p:custDataLst>
          </p:nvPr>
        </p:nvSpPr>
        <p:spPr/>
        <p:txBody>
          <a:bodyPr/>
          <a:lstStyle/>
          <a:p>
            <a:r>
              <a:rPr lang="zh-CN" altLang="en-US"/>
              <a:t>用户页面组织</a:t>
            </a:r>
          </a:p>
          <a:p>
            <a:pPr marL="0" indent="0">
              <a:buNone/>
            </a:pPr>
            <a:r>
              <a:rPr lang="en-US" altLang="zh-CN"/>
              <a:t>      </a:t>
            </a:r>
            <a:r>
              <a:rPr lang="en-US" altLang="zh-CN" sz="1800"/>
              <a:t>主要分为三个页面</a:t>
            </a:r>
            <a:r>
              <a:rPr lang="zh-CN" altLang="en-US" sz="1800"/>
              <a:t>：</a:t>
            </a:r>
            <a:r>
              <a:rPr lang="en-US" altLang="zh-CN" sz="1800"/>
              <a:t>Event页面、登录页面、时间选择页面。</a:t>
            </a:r>
            <a:endParaRPr lang="en-US" altLang="zh-CN"/>
          </a:p>
          <a:p>
            <a:pPr marL="0" indent="0">
              <a:buNone/>
            </a:pPr>
            <a:r>
              <a:rPr lang="en-US" altLang="zh-CN" sz="1800"/>
              <a:t>        屏幕大小：一个页面内容量较小，只使用滚动条</a:t>
            </a:r>
            <a:r>
              <a:rPr lang="zh-CN" altLang="en-US" sz="1800"/>
              <a:t>。</a:t>
            </a: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交互设计</a:t>
            </a:r>
          </a:p>
        </p:txBody>
      </p:sp>
      <p:sp>
        <p:nvSpPr>
          <p:cNvPr id="7" name="内容占位符 6"/>
          <p:cNvSpPr>
            <a:spLocks noGrp="1"/>
          </p:cNvSpPr>
          <p:nvPr>
            <p:ph idx="1"/>
            <p:custDataLst>
              <p:tags r:id="rId3"/>
            </p:custDataLst>
          </p:nvPr>
        </p:nvSpPr>
        <p:spPr/>
        <p:txBody>
          <a:bodyPr/>
          <a:lstStyle/>
          <a:p>
            <a:r>
              <a:rPr lang="zh-CN" altLang="en-US"/>
              <a:t>导航设计</a:t>
            </a:r>
          </a:p>
          <a:p>
            <a:pPr marL="0" indent="0">
              <a:buNone/>
            </a:pPr>
            <a:r>
              <a:rPr lang="en-US" altLang="zh-CN"/>
              <a:t>      </a:t>
            </a:r>
            <a:endParaRPr lang="en-US" altLang="zh-CN" sz="1800"/>
          </a:p>
        </p:txBody>
      </p:sp>
      <p:pic>
        <p:nvPicPr>
          <p:cNvPr id="2" name="图片 1"/>
          <p:cNvPicPr>
            <a:picLocks noChangeAspect="1"/>
          </p:cNvPicPr>
          <p:nvPr/>
        </p:nvPicPr>
        <p:blipFill>
          <a:blip r:embed="rId6" cstate="print"/>
          <a:stretch>
            <a:fillRect/>
          </a:stretch>
        </p:blipFill>
        <p:spPr>
          <a:xfrm>
            <a:off x="1786890" y="2329180"/>
            <a:ext cx="5674995" cy="3596005"/>
          </a:xfrm>
          <a:prstGeom prst="rect">
            <a:avLst/>
          </a:prstGeom>
        </p:spPr>
      </p:pic>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交互设计</a:t>
            </a:r>
          </a:p>
        </p:txBody>
      </p:sp>
      <p:sp>
        <p:nvSpPr>
          <p:cNvPr id="7" name="内容占位符 6"/>
          <p:cNvSpPr>
            <a:spLocks noGrp="1"/>
          </p:cNvSpPr>
          <p:nvPr>
            <p:ph idx="1"/>
            <p:custDataLst>
              <p:tags r:id="rId3"/>
            </p:custDataLst>
          </p:nvPr>
        </p:nvSpPr>
        <p:spPr/>
        <p:txBody>
          <a:bodyPr/>
          <a:lstStyle/>
          <a:p>
            <a:r>
              <a:rPr lang="zh-CN" altLang="en-US" dirty="0"/>
              <a:t>复杂活动的会话设计</a:t>
            </a:r>
          </a:p>
          <a:p>
            <a:pPr marL="0" indent="0" fontAlgn="auto">
              <a:lnSpc>
                <a:spcPct val="150000"/>
              </a:lnSpc>
              <a:buNone/>
            </a:pPr>
            <a:r>
              <a:rPr lang="en-US" altLang="zh-CN" dirty="0"/>
              <a:t>      </a:t>
            </a:r>
            <a:r>
              <a:rPr sz="1800" dirty="0" err="1"/>
              <a:t>回退：从Event页面创建Event后链接到登录页面，未按登录按钮前回退，页面从登录页面回退到</a:t>
            </a:r>
            <a:r>
              <a:rPr sz="1800" dirty="0"/>
              <a:t>        </a:t>
            </a:r>
            <a:r>
              <a:rPr sz="1800" dirty="0" err="1"/>
              <a:t>Event页面，用相同的信息创建Event，获得与回退前不同链接的登录页面网址</a:t>
            </a:r>
            <a:r>
              <a:rPr sz="1800" dirty="0" smtClean="0"/>
              <a:t>。</a:t>
            </a:r>
            <a:endParaRPr lang="en-US" sz="1800" dirty="0" smtClean="0"/>
          </a:p>
          <a:p>
            <a:pPr marL="0" indent="0" fontAlgn="auto">
              <a:lnSpc>
                <a:spcPct val="150000"/>
              </a:lnSpc>
              <a:buNone/>
            </a:pPr>
            <a:r>
              <a:rPr sz="1800" dirty="0" err="1" smtClean="0"/>
              <a:t>其它情况下回退</a:t>
            </a:r>
            <a:r>
              <a:rPr sz="1800" dirty="0" err="1"/>
              <a:t>，关闭页面，其中时间选择页面，如果在回退前有进行时间选择，结果会保存</a:t>
            </a:r>
            <a:r>
              <a:rPr sz="1800" dirty="0"/>
              <a:t>。</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展示设计</a:t>
            </a:r>
          </a:p>
        </p:txBody>
      </p:sp>
      <p:sp>
        <p:nvSpPr>
          <p:cNvPr id="7" name="内容占位符 6"/>
          <p:cNvSpPr>
            <a:spLocks noGrp="1"/>
          </p:cNvSpPr>
          <p:nvPr>
            <p:ph idx="1"/>
            <p:custDataLst>
              <p:tags r:id="rId3"/>
            </p:custDataLst>
          </p:nvPr>
        </p:nvSpPr>
        <p:spPr/>
        <p:txBody>
          <a:bodyPr/>
          <a:lstStyle/>
          <a:p>
            <a:r>
              <a:rPr lang="zh-CN" altLang="en-US"/>
              <a:t>页面布局设计（线框）</a:t>
            </a:r>
          </a:p>
          <a:p>
            <a:r>
              <a:rPr lang="zh-CN" altLang="en-US" sz="2000"/>
              <a:t>创建事件页面：上下框架型</a:t>
            </a:r>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3" name="图片 6" descr="IMG_256"/>
          <p:cNvPicPr>
            <a:picLocks noChangeAspect="1"/>
          </p:cNvPicPr>
          <p:nvPr/>
        </p:nvPicPr>
        <p:blipFill>
          <a:blip r:embed="rId6" cstate="print"/>
          <a:stretch>
            <a:fillRect/>
          </a:stretch>
        </p:blipFill>
        <p:spPr>
          <a:xfrm>
            <a:off x="1179195" y="2466975"/>
            <a:ext cx="7157720" cy="3990340"/>
          </a:xfrm>
          <a:prstGeom prst="rect">
            <a:avLst/>
          </a:prstGeom>
          <a:noFill/>
          <a:ln w="9525">
            <a:noFill/>
          </a:ln>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展示设计</a:t>
            </a:r>
          </a:p>
        </p:txBody>
      </p:sp>
      <p:sp>
        <p:nvSpPr>
          <p:cNvPr id="7" name="内容占位符 6"/>
          <p:cNvSpPr>
            <a:spLocks noGrp="1"/>
          </p:cNvSpPr>
          <p:nvPr>
            <p:ph idx="1"/>
            <p:custDataLst>
              <p:tags r:id="rId3"/>
            </p:custDataLst>
          </p:nvPr>
        </p:nvSpPr>
        <p:spPr/>
        <p:txBody>
          <a:bodyPr/>
          <a:lstStyle/>
          <a:p>
            <a:r>
              <a:rPr lang="zh-CN" altLang="en-US"/>
              <a:t>页面布局设计（线框）</a:t>
            </a:r>
          </a:p>
          <a:p>
            <a:r>
              <a:rPr lang="zh-CN" altLang="en-US" sz="2000"/>
              <a:t>登录页面：上下框架型</a:t>
            </a:r>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2" name="图片 5" descr="IMG_256"/>
          <p:cNvPicPr>
            <a:picLocks noChangeAspect="1"/>
          </p:cNvPicPr>
          <p:nvPr/>
        </p:nvPicPr>
        <p:blipFill>
          <a:blip r:embed="rId6" cstate="print"/>
          <a:stretch>
            <a:fillRect/>
          </a:stretch>
        </p:blipFill>
        <p:spPr>
          <a:xfrm>
            <a:off x="1291590" y="2413318"/>
            <a:ext cx="5826760" cy="4356735"/>
          </a:xfrm>
          <a:prstGeom prst="rect">
            <a:avLst/>
          </a:prstGeom>
          <a:noFill/>
          <a:ln w="9525">
            <a:noFill/>
          </a:ln>
        </p:spPr>
      </p:pic>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展示设计</a:t>
            </a:r>
          </a:p>
        </p:txBody>
      </p:sp>
      <p:sp>
        <p:nvSpPr>
          <p:cNvPr id="7" name="内容占位符 6"/>
          <p:cNvSpPr>
            <a:spLocks noGrp="1"/>
          </p:cNvSpPr>
          <p:nvPr>
            <p:ph idx="1"/>
            <p:custDataLst>
              <p:tags r:id="rId3"/>
            </p:custDataLst>
          </p:nvPr>
        </p:nvSpPr>
        <p:spPr/>
        <p:txBody>
          <a:bodyPr/>
          <a:lstStyle/>
          <a:p>
            <a:r>
              <a:rPr lang="zh-CN" altLang="en-US"/>
              <a:t>页面布局设计（线框）</a:t>
            </a:r>
          </a:p>
          <a:p>
            <a:r>
              <a:rPr lang="zh-CN" altLang="en-US" sz="2000"/>
              <a:t>时间选择页面：上下框架型</a:t>
            </a:r>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18" name="图片 4" descr="IMG_256"/>
          <p:cNvPicPr>
            <a:picLocks noChangeAspect="1"/>
          </p:cNvPicPr>
          <p:nvPr/>
        </p:nvPicPr>
        <p:blipFill>
          <a:blip r:embed="rId6" cstate="print"/>
          <a:stretch>
            <a:fillRect/>
          </a:stretch>
        </p:blipFill>
        <p:spPr>
          <a:xfrm>
            <a:off x="1115060" y="2311400"/>
            <a:ext cx="5802630" cy="4145280"/>
          </a:xfrm>
          <a:prstGeom prst="rect">
            <a:avLst/>
          </a:prstGeom>
          <a:noFill/>
          <a:ln w="9525">
            <a:noFill/>
          </a:ln>
        </p:spPr>
      </p:pic>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展示设计</a:t>
            </a:r>
          </a:p>
        </p:txBody>
      </p:sp>
      <p:sp>
        <p:nvSpPr>
          <p:cNvPr id="7" name="内容占位符 6"/>
          <p:cNvSpPr>
            <a:spLocks noGrp="1"/>
          </p:cNvSpPr>
          <p:nvPr>
            <p:ph idx="1"/>
            <p:custDataLst>
              <p:tags r:id="rId3"/>
            </p:custDataLst>
          </p:nvPr>
        </p:nvSpPr>
        <p:spPr/>
        <p:txBody>
          <a:bodyPr/>
          <a:lstStyle/>
          <a:p>
            <a:r>
              <a:rPr lang="zh-CN" altLang="en-US"/>
              <a:t>页面布局设计（线框）</a:t>
            </a:r>
          </a:p>
          <a:p>
            <a:r>
              <a:rPr lang="zh-CN" altLang="en-US" sz="2000"/>
              <a:t>关于我们页面：上下框架型</a:t>
            </a:r>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 name="图片 1"/>
          <p:cNvPicPr>
            <a:picLocks noChangeAspect="1"/>
          </p:cNvPicPr>
          <p:nvPr/>
        </p:nvPicPr>
        <p:blipFill>
          <a:blip r:embed="rId6" cstate="print"/>
          <a:stretch>
            <a:fillRect/>
          </a:stretch>
        </p:blipFill>
        <p:spPr>
          <a:xfrm>
            <a:off x="995680" y="2300605"/>
            <a:ext cx="6221095" cy="4192905"/>
          </a:xfrm>
          <a:prstGeom prst="rect">
            <a:avLst/>
          </a:prstGeom>
          <a:noFill/>
          <a:ln w="9525">
            <a:noFill/>
          </a:ln>
        </p:spPr>
      </p:pic>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Task6:Web</a:t>
            </a:r>
            <a:r>
              <a:rPr lang="zh-CN" altLang="en-US"/>
              <a:t>应用设计</a:t>
            </a:r>
            <a:r>
              <a:rPr lang="en-US" altLang="zh-CN"/>
              <a:t>#</a:t>
            </a:r>
            <a:r>
              <a:rPr lang="zh-CN" altLang="en-US" sz="3600"/>
              <a:t>内容设计</a:t>
            </a:r>
          </a:p>
        </p:txBody>
      </p:sp>
      <p:sp>
        <p:nvSpPr>
          <p:cNvPr id="7" name="内容占位符 6"/>
          <p:cNvSpPr>
            <a:spLocks noGrp="1"/>
          </p:cNvSpPr>
          <p:nvPr>
            <p:ph idx="1"/>
            <p:custDataLst>
              <p:tags r:id="rId3"/>
            </p:custDataLst>
          </p:nvPr>
        </p:nvSpPr>
        <p:spPr/>
        <p:txBody>
          <a:bodyPr/>
          <a:lstStyle/>
          <a:p>
            <a:r>
              <a:rPr lang="zh-CN" altLang="en-US"/>
              <a:t>信息架构图</a:t>
            </a:r>
          </a:p>
          <a:p>
            <a:pPr marL="0" indent="0">
              <a:buNone/>
            </a:pP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1" name="图片 10"/>
          <p:cNvPicPr>
            <a:picLocks noChangeAspect="1"/>
          </p:cNvPicPr>
          <p:nvPr/>
        </p:nvPicPr>
        <p:blipFill>
          <a:blip r:embed="rId6" cstate="print"/>
          <a:stretch>
            <a:fillRect/>
          </a:stretch>
        </p:blipFill>
        <p:spPr>
          <a:xfrm>
            <a:off x="998721" y="2390862"/>
            <a:ext cx="10046970" cy="3616873"/>
          </a:xfrm>
          <a:prstGeom prst="rect">
            <a:avLst/>
          </a:prstGeom>
          <a:noFill/>
          <a:ln w="9525">
            <a:noFill/>
          </a:ln>
        </p:spPr>
      </p:pic>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custDataLst>
              <p:tags r:id="rId2"/>
            </p:custDataLst>
          </p:nvPr>
        </p:nvSpPr>
        <p:spPr bwMode="auto">
          <a:xfrm rot="21210126">
            <a:off x="2409867" y="2670009"/>
            <a:ext cx="1050108" cy="167255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T</a:t>
            </a:r>
            <a:endParaRPr lang="zh-CN" altLang="en-US" sz="4800" b="1" dirty="0">
              <a:solidFill>
                <a:schemeClr val="bg1"/>
              </a:solidFill>
              <a:latin typeface="+mn-lt"/>
              <a:ea typeface="+mn-ea"/>
            </a:endParaRPr>
          </a:p>
        </p:txBody>
      </p:sp>
      <p:sp>
        <p:nvSpPr>
          <p:cNvPr id="3" name="矩形 2"/>
          <p:cNvSpPr>
            <a:spLocks noChangeArrowheads="1"/>
          </p:cNvSpPr>
          <p:nvPr>
            <p:custDataLst>
              <p:tags r:id="rId3"/>
            </p:custDataLst>
          </p:nvPr>
        </p:nvSpPr>
        <p:spPr bwMode="auto">
          <a:xfrm rot="422379">
            <a:off x="3650519" y="2439240"/>
            <a:ext cx="1050108" cy="1672551"/>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H</a:t>
            </a:r>
            <a:endParaRPr lang="zh-CN" altLang="en-US" sz="4800" b="1" dirty="0">
              <a:solidFill>
                <a:schemeClr val="bg1"/>
              </a:solidFill>
              <a:latin typeface="+mn-lt"/>
              <a:ea typeface="+mn-ea"/>
            </a:endParaRPr>
          </a:p>
        </p:txBody>
      </p:sp>
      <p:sp>
        <p:nvSpPr>
          <p:cNvPr id="4" name="矩形 3"/>
          <p:cNvSpPr>
            <a:spLocks noChangeArrowheads="1"/>
          </p:cNvSpPr>
          <p:nvPr>
            <p:custDataLst>
              <p:tags r:id="rId4"/>
            </p:custDataLst>
          </p:nvPr>
        </p:nvSpPr>
        <p:spPr bwMode="auto">
          <a:xfrm rot="21179011">
            <a:off x="4891170" y="2670009"/>
            <a:ext cx="1050108" cy="1672551"/>
          </a:xfrm>
          <a:prstGeom prst="rect">
            <a:avLst/>
          </a:prstGeom>
          <a:solidFill>
            <a:srgbClr val="9BBB5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A</a:t>
            </a:r>
            <a:endParaRPr lang="zh-CN" altLang="en-US" sz="4800" b="1" dirty="0">
              <a:solidFill>
                <a:schemeClr val="bg1"/>
              </a:solidFill>
              <a:latin typeface="+mn-lt"/>
              <a:ea typeface="+mn-ea"/>
            </a:endParaRPr>
          </a:p>
        </p:txBody>
      </p:sp>
      <p:sp>
        <p:nvSpPr>
          <p:cNvPr id="5" name="矩形 4"/>
          <p:cNvSpPr>
            <a:spLocks noChangeArrowheads="1"/>
          </p:cNvSpPr>
          <p:nvPr>
            <p:custDataLst>
              <p:tags r:id="rId5"/>
            </p:custDataLst>
          </p:nvPr>
        </p:nvSpPr>
        <p:spPr bwMode="auto">
          <a:xfrm rot="352131">
            <a:off x="6129704" y="2439240"/>
            <a:ext cx="1052226" cy="167255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N</a:t>
            </a:r>
            <a:endParaRPr lang="zh-CN" altLang="en-US" sz="4800" b="1" dirty="0">
              <a:solidFill>
                <a:schemeClr val="bg1"/>
              </a:solidFill>
              <a:latin typeface="+mn-lt"/>
              <a:ea typeface="+mn-ea"/>
            </a:endParaRPr>
          </a:p>
        </p:txBody>
      </p:sp>
      <p:sp>
        <p:nvSpPr>
          <p:cNvPr id="6" name="矩形 5"/>
          <p:cNvSpPr>
            <a:spLocks noChangeArrowheads="1"/>
          </p:cNvSpPr>
          <p:nvPr>
            <p:custDataLst>
              <p:tags r:id="rId6"/>
            </p:custDataLst>
          </p:nvPr>
        </p:nvSpPr>
        <p:spPr bwMode="auto">
          <a:xfrm rot="21112894">
            <a:off x="7370356" y="2670009"/>
            <a:ext cx="1052226" cy="1672551"/>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K</a:t>
            </a:r>
            <a:endParaRPr lang="zh-CN" altLang="en-US" sz="4400" b="1" dirty="0">
              <a:solidFill>
                <a:schemeClr val="bg1"/>
              </a:solidFill>
              <a:latin typeface="+mn-lt"/>
              <a:ea typeface="+mn-ea"/>
            </a:endParaRPr>
          </a:p>
        </p:txBody>
      </p:sp>
      <p:sp>
        <p:nvSpPr>
          <p:cNvPr id="7" name="矩形 6"/>
          <p:cNvSpPr>
            <a:spLocks noChangeArrowheads="1"/>
          </p:cNvSpPr>
          <p:nvPr>
            <p:custDataLst>
              <p:tags r:id="rId7"/>
            </p:custDataLst>
          </p:nvPr>
        </p:nvSpPr>
        <p:spPr bwMode="auto">
          <a:xfrm rot="1201992">
            <a:off x="8729907" y="2670008"/>
            <a:ext cx="1052226" cy="1672551"/>
          </a:xfrm>
          <a:prstGeom prst="rect">
            <a:avLst/>
          </a:prstGeom>
          <a:solidFill>
            <a:schemeClr val="accent1"/>
          </a:solidFill>
          <a:ln>
            <a:noFill/>
          </a:ln>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S</a:t>
            </a:r>
            <a:endParaRPr lang="zh-CN" altLang="en-US" sz="4400" b="1" dirty="0">
              <a:solidFill>
                <a:schemeClr val="bg1"/>
              </a:solidFill>
              <a:latin typeface="+mn-lt"/>
              <a:ea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2"/>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3"/>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4"/>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5"/>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2</a:t>
            </a:r>
          </a:p>
        </p:txBody>
      </p:sp>
      <p:sp>
        <p:nvSpPr>
          <p:cNvPr id="2" name="标题 1"/>
          <p:cNvSpPr>
            <a:spLocks noGrp="1"/>
          </p:cNvSpPr>
          <p:nvPr>
            <p:ph type="title"/>
            <p:custDataLst>
              <p:tags r:id="rId6"/>
            </p:custDataLst>
          </p:nvPr>
        </p:nvSpPr>
        <p:spPr/>
        <p:txBody>
          <a:bodyPr>
            <a:normAutofit/>
          </a:bodyPr>
          <a:lstStyle/>
          <a:p>
            <a:r>
              <a:rPr lang="en-US" altLang="zh-CN" dirty="0"/>
              <a:t>Web</a:t>
            </a:r>
            <a:r>
              <a:rPr lang="zh-CN" altLang="en-US" dirty="0"/>
              <a:t>项目建议书</a:t>
            </a:r>
          </a:p>
        </p:txBody>
      </p:sp>
      <p:sp>
        <p:nvSpPr>
          <p:cNvPr id="3" name="文本占位符 2"/>
          <p:cNvSpPr>
            <a:spLocks noGrp="1"/>
          </p:cNvSpPr>
          <p:nvPr>
            <p:ph type="body" idx="1"/>
            <p:custDataLst>
              <p:tags r:id="rId7"/>
            </p:custDataLst>
          </p:nvPr>
        </p:nvSpPr>
        <p:spPr/>
        <p:txBody>
          <a:bodyPr>
            <a:normAutofit/>
          </a:bodyPr>
          <a:lstStyle/>
          <a:p>
            <a:r>
              <a:rPr lang="en-US" altLang="zh-CN" dirty="0"/>
              <a:t>Task</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2"/>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项目背景</a:t>
            </a:r>
          </a:p>
        </p:txBody>
      </p:sp>
      <p:sp>
        <p:nvSpPr>
          <p:cNvPr id="2" name="六边形 1"/>
          <p:cNvSpPr/>
          <p:nvPr>
            <p:custDataLst>
              <p:tags r:id="rId3"/>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4"/>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项目简介</a:t>
            </a:r>
          </a:p>
        </p:txBody>
      </p:sp>
      <p:sp>
        <p:nvSpPr>
          <p:cNvPr id="18" name="六边形 17"/>
          <p:cNvSpPr/>
          <p:nvPr>
            <p:custDataLst>
              <p:tags r:id="rId5"/>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6"/>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组成部分</a:t>
            </a:r>
          </a:p>
        </p:txBody>
      </p:sp>
      <p:sp>
        <p:nvSpPr>
          <p:cNvPr id="23" name="六边形 22"/>
          <p:cNvSpPr/>
          <p:nvPr>
            <p:custDataLst>
              <p:tags r:id="rId7"/>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8"/>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需求说明</a:t>
            </a:r>
          </a:p>
        </p:txBody>
      </p:sp>
      <p:sp>
        <p:nvSpPr>
          <p:cNvPr id="26" name="六边形 25"/>
          <p:cNvSpPr/>
          <p:nvPr>
            <p:custDataLst>
              <p:tags r:id="rId9"/>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10"/>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项目建议</a:t>
            </a:r>
          </a:p>
        </p:txBody>
      </p:sp>
      <p:sp>
        <p:nvSpPr>
          <p:cNvPr id="29" name="六边形 28"/>
          <p:cNvSpPr/>
          <p:nvPr>
            <p:custDataLst>
              <p:tags r:id="rId11"/>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2"/>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项目总结</a:t>
            </a:r>
          </a:p>
        </p:txBody>
      </p:sp>
      <p:sp>
        <p:nvSpPr>
          <p:cNvPr id="32" name="六边形 31"/>
          <p:cNvSpPr/>
          <p:nvPr>
            <p:custDataLst>
              <p:tags r:id="rId13"/>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4"/>
            </p:custDataLst>
          </p:nvPr>
        </p:nvSpPr>
        <p:spPr bwMode="auto">
          <a:xfrm>
            <a:off x="3747770" y="302260"/>
            <a:ext cx="4657725" cy="8343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Task2</a:t>
            </a:r>
            <a:r>
              <a:rPr lang="zh-CN" altLang="en-US" sz="3200" b="1" dirty="0">
                <a:solidFill>
                  <a:schemeClr val="accent1"/>
                </a:solidFill>
                <a:latin typeface="+mj-lt"/>
                <a:ea typeface="+mj-ea"/>
                <a:cs typeface="+mj-cs"/>
              </a:rPr>
              <a:t>：项目建议书</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t>Task2</a:t>
            </a:r>
            <a:r>
              <a:rPr lang="zh-CN" altLang="en-US" dirty="0"/>
              <a:t>：项目建议书</a:t>
            </a:r>
          </a:p>
        </p:txBody>
      </p:sp>
      <p:sp>
        <p:nvSpPr>
          <p:cNvPr id="6" name="内容占位符 5"/>
          <p:cNvSpPr>
            <a:spLocks noGrp="1"/>
          </p:cNvSpPr>
          <p:nvPr>
            <p:ph sz="half" idx="1"/>
            <p:custDataLst>
              <p:tags r:id="rId3"/>
            </p:custDataLst>
          </p:nvPr>
        </p:nvSpPr>
        <p:spPr/>
        <p:txBody>
          <a:bodyPr>
            <a:normAutofit fontScale="92500" lnSpcReduction="10000"/>
          </a:bodyPr>
          <a:lstStyle/>
          <a:p>
            <a:r>
              <a:rPr lang="zh-CN" altLang="en-US" sz="3200"/>
              <a:t>项目背景</a:t>
            </a:r>
            <a:endParaRPr lang="zh-CN" altLang="en-US"/>
          </a:p>
          <a:p>
            <a:pPr marL="0" indent="0" fontAlgn="auto">
              <a:lnSpc>
                <a:spcPct val="150000"/>
              </a:lnSpc>
              <a:buNone/>
            </a:pPr>
            <a:r>
              <a:rPr lang="zh-CN" altLang="en-US"/>
              <a:t>    </a:t>
            </a:r>
            <a:r>
              <a:rPr lang="zh-CN" altLang="en-US" sz="2000"/>
              <a:t>当今社会，每个人都有自己塞满的行程，在一个团队中快速寻找到一个合适的会议或者是工作时间是一件相当提高团队效率的事情，同时，团队中很多大家都有的易碎时间也是极其难以在口头讨论中发现。因此我们致力于做这样一个网站为不同的团队去节省时间，去做大家工作中的统筹和总结的平台。</a:t>
            </a:r>
          </a:p>
        </p:txBody>
      </p:sp>
      <p:sp>
        <p:nvSpPr>
          <p:cNvPr id="7" name="内容占位符 6"/>
          <p:cNvSpPr>
            <a:spLocks noGrp="1"/>
          </p:cNvSpPr>
          <p:nvPr>
            <p:ph sz="half" idx="2"/>
            <p:custDataLst>
              <p:tags r:id="rId4"/>
            </p:custDataLst>
          </p:nvPr>
        </p:nvSpPr>
        <p:spPr/>
        <p:txBody>
          <a:bodyPr>
            <a:normAutofit fontScale="92500" lnSpcReduction="10000"/>
          </a:bodyPr>
          <a:lstStyle/>
          <a:p>
            <a:r>
              <a:rPr lang="zh-CN" altLang="en-US" sz="3200"/>
              <a:t>项目简介</a:t>
            </a:r>
            <a:endParaRPr lang="zh-CN" altLang="en-US" sz="2800"/>
          </a:p>
          <a:p>
            <a:pPr marL="0" indent="0" fontAlgn="auto">
              <a:lnSpc>
                <a:spcPct val="150000"/>
              </a:lnSpc>
              <a:buNone/>
            </a:pPr>
            <a:r>
              <a:rPr lang="zh-CN" altLang="en-US"/>
              <a:t>     </a:t>
            </a:r>
            <a:r>
              <a:rPr lang="zh-CN" altLang="en-US" sz="2000"/>
              <a:t>这个网站针对于任何需要制定约见时间的组织或者个人。不需要单独注册也不需要第三方网站，使用者只需要进入网站，新建见面，然后在一个时间段（可以是一周），选择出所有自己空闲的时间，然后分享链接给自己的组员，每一个收到链接的人都可以在同一个时间段涂画出自己合适的时间，网站接受到这些数据会进行计算，给浏览者呈现出哪些时间是大部份人都有空。网站的特点可以是高效，便利，分享性高</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Task2</a:t>
            </a:r>
            <a:r>
              <a:rPr lang="zh-CN" altLang="en-US"/>
              <a:t>：项目建议书</a:t>
            </a:r>
          </a:p>
        </p:txBody>
      </p:sp>
      <p:sp>
        <p:nvSpPr>
          <p:cNvPr id="7" name="内容占位符 6"/>
          <p:cNvSpPr>
            <a:spLocks noGrp="1"/>
          </p:cNvSpPr>
          <p:nvPr>
            <p:ph idx="1"/>
            <p:custDataLst>
              <p:tags r:id="rId3"/>
            </p:custDataLst>
          </p:nvPr>
        </p:nvSpPr>
        <p:spPr/>
        <p:txBody>
          <a:bodyPr/>
          <a:lstStyle/>
          <a:p>
            <a:pPr marL="0" indent="0">
              <a:buNone/>
            </a:pPr>
            <a:r>
              <a:rPr lang="zh-CN" altLang="en-US" sz="3200"/>
              <a:t>组成部分</a:t>
            </a:r>
            <a:endParaRPr lang="zh-CN" altLang="en-US"/>
          </a:p>
          <a:p>
            <a:r>
              <a:rPr lang="zh-CN" altLang="en-US"/>
              <a:t>创建 Event</a:t>
            </a:r>
          </a:p>
          <a:p>
            <a:r>
              <a:rPr lang="zh-CN" altLang="en-US"/>
              <a:t>团队成员登录</a:t>
            </a:r>
          </a:p>
          <a:p>
            <a:r>
              <a:rPr lang="zh-CN" altLang="en-US"/>
              <a:t>成员选定自己的合适时间</a:t>
            </a:r>
          </a:p>
          <a:p>
            <a:r>
              <a:rPr lang="zh-CN" altLang="en-US"/>
              <a:t>成员二次修改</a:t>
            </a:r>
          </a:p>
          <a:p>
            <a:endParaRPr lang="zh-CN" altLang="en-US"/>
          </a:p>
          <a:p>
            <a:endParaRPr lang="zh-CN" alt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a:t>Task2:</a:t>
            </a:r>
            <a:r>
              <a:rPr lang="zh-CN" altLang="en-US"/>
              <a:t>项目建议书</a:t>
            </a:r>
          </a:p>
        </p:txBody>
      </p:sp>
      <p:sp>
        <p:nvSpPr>
          <p:cNvPr id="7" name="内容占位符 6"/>
          <p:cNvSpPr>
            <a:spLocks noGrp="1"/>
          </p:cNvSpPr>
          <p:nvPr>
            <p:ph idx="1"/>
            <p:custDataLst>
              <p:tags r:id="rId3"/>
            </p:custDataLst>
          </p:nvPr>
        </p:nvSpPr>
        <p:spPr/>
        <p:txBody>
          <a:bodyPr>
            <a:normAutofit fontScale="90000" lnSpcReduction="20000"/>
          </a:bodyPr>
          <a:lstStyle/>
          <a:p>
            <a:r>
              <a:rPr lang="zh-CN" altLang="en-US" sz="3200"/>
              <a:t>需求说明</a:t>
            </a:r>
          </a:p>
          <a:p>
            <a:pPr marL="0" indent="0" fontAlgn="auto">
              <a:lnSpc>
                <a:spcPct val="150000"/>
              </a:lnSpc>
              <a:buNone/>
            </a:pPr>
            <a:r>
              <a:rPr lang="zh-CN" altLang="en-US" sz="3200"/>
              <a:t>     </a:t>
            </a:r>
            <a:r>
              <a:rPr lang="zh-CN" altLang="en-US" sz="2000"/>
              <a:t>我们将致力于为用户提供一个安全、方便、免费的时间管理平台。所以希望能为用户提</a:t>
            </a:r>
          </a:p>
          <a:p>
            <a:pPr marL="0" indent="0" fontAlgn="auto">
              <a:lnSpc>
                <a:spcPct val="150000"/>
              </a:lnSpc>
              <a:buNone/>
            </a:pPr>
            <a:r>
              <a:rPr lang="zh-CN" altLang="en-US" sz="2000"/>
              <a:t>供最简单的时间统筹管理的平台，并预期提供以下的性能目标：</a:t>
            </a:r>
          </a:p>
          <a:p>
            <a:pPr marL="0" indent="0" fontAlgn="auto">
              <a:lnSpc>
                <a:spcPct val="150000"/>
              </a:lnSpc>
              <a:buNone/>
            </a:pPr>
            <a:r>
              <a:rPr lang="zh-CN" altLang="en-US" sz="2000"/>
              <a:t>         1.功能性：网页所提供的各项功能必须具备准确性和实用性，确保用户可以获取需要的</a:t>
            </a:r>
          </a:p>
          <a:p>
            <a:pPr marL="0" indent="0" fontAlgn="auto">
              <a:lnSpc>
                <a:spcPct val="150000"/>
              </a:lnSpc>
              <a:buNone/>
            </a:pPr>
            <a:r>
              <a:rPr lang="zh-CN" altLang="en-US" sz="2000"/>
              <a:t>                          信息。</a:t>
            </a:r>
          </a:p>
          <a:p>
            <a:pPr marL="0" indent="0" fontAlgn="auto">
              <a:lnSpc>
                <a:spcPct val="150000"/>
              </a:lnSpc>
              <a:buNone/>
            </a:pPr>
            <a:r>
              <a:rPr lang="zh-CN" altLang="en-US" sz="2000"/>
              <a:t>         2.可靠性：在用户进行非法操作时，进行提醒报错，维护数据库，避免被恶意修改。</a:t>
            </a:r>
          </a:p>
          <a:p>
            <a:pPr marL="0" indent="0" fontAlgn="auto">
              <a:lnSpc>
                <a:spcPct val="150000"/>
              </a:lnSpc>
              <a:buNone/>
            </a:pPr>
            <a:r>
              <a:rPr lang="zh-CN" altLang="en-US" sz="2000"/>
              <a:t>         3.易使用性：功能明确，界面清晰，保证用户易上手使用。</a:t>
            </a:r>
          </a:p>
          <a:p>
            <a:pPr marL="0" indent="0" fontAlgn="auto">
              <a:lnSpc>
                <a:spcPct val="150000"/>
              </a:lnSpc>
              <a:buNone/>
            </a:pPr>
            <a:r>
              <a:rPr lang="zh-CN" altLang="en-US" sz="2000"/>
              <a:t>         4.高效性：在完成功能时，尽量快速。</a:t>
            </a:r>
          </a:p>
          <a:p>
            <a:pPr marL="0" indent="0" fontAlgn="auto">
              <a:lnSpc>
                <a:spcPct val="150000"/>
              </a:lnSpc>
              <a:buNone/>
            </a:pPr>
            <a:r>
              <a:rPr lang="zh-CN" altLang="en-US" sz="2000"/>
              <a:t>         5.可维护性：网页要易于修改和测试，遇到故障时要能够快速的发现并修改错误</a:t>
            </a:r>
            <a:r>
              <a:rPr lang="zh-CN" altLang="en-US" sz="2800"/>
              <a:t>。</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4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03.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06.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09.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9"/>
  <p:tag name="KSO_WM_SLIDE_INDEX" val="9"/>
  <p:tag name="KSO_WM_SLIDE_ITEM_CNT" val="4"/>
  <p:tag name="KSO_WM_SLIDE_LAYOUT" val="a_m"/>
  <p:tag name="KSO_WM_SLIDE_LAYOUT_CNT" val="1_1"/>
  <p:tag name="KSO_WM_SLIDE_TYPE" val="text"/>
  <p:tag name="KSO_WM_BEAUTIFY_FLAG" val="#wm#"/>
  <p:tag name="KSO_WM_TAG_VERSION" val="1.0"/>
  <p:tag name="KSO_WM_SLIDE_POSITION" val="255*100"/>
  <p:tag name="KSO_WM_SLIDE_SIZE" val="451*372"/>
  <p:tag name="KSO_WM_DIAGRAM_GROUP_CODE" val="m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9*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9*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9*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9*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9*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9*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9*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9*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9*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4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40"/>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40"/>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40"/>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40"/>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40"/>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40"/>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40"/>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4.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47.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9"/>
  <p:tag name="KSO_WM_SLIDE_INDEX" val="9"/>
  <p:tag name="KSO_WM_SLIDE_ITEM_CNT" val="4"/>
  <p:tag name="KSO_WM_SLIDE_LAYOUT" val="a_m"/>
  <p:tag name="KSO_WM_SLIDE_LAYOUT_CNT" val="1_1"/>
  <p:tag name="KSO_WM_SLIDE_TYPE" val="text"/>
  <p:tag name="KSO_WM_BEAUTIFY_FLAG" val="#wm#"/>
  <p:tag name="KSO_WM_TAG_VERSION" val="1.0"/>
  <p:tag name="KSO_WM_SLIDE_POSITION" val="255*100"/>
  <p:tag name="KSO_WM_SLIDE_SIZE" val="451*372"/>
  <p:tag name="KSO_WM_DIAGRAM_GROUP_CODE" val="m1-1"/>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9*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9*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9*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9*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9*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9*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9*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9*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9*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67.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70.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73.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76.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79.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82.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85.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88.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91.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94.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97.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4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2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TAG_VERSION" val="1.0"/>
  <p:tag name="KSO_WM_SLIDE_ID" val="custom160440_28"/>
  <p:tag name="KSO_WM_SLIDE_INDEX" val="28"/>
  <p:tag name="KSO_WM_SLIDE_ITEM_CNT" val="0"/>
  <p:tag name="KSO_WM_SLIDE_TYPE" val="endPage"/>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0"/>
  <p:tag name="KSO_WM_UNIT_HIGHLIGHT" val="0"/>
  <p:tag name="KSO_WM_UNIT_COMPATIBLE" val="0"/>
  <p:tag name="KSO_WM_UNIT_PRESET_TEXT" val="T"/>
  <p:tag name="KSO_WM_TAG_VERSION" val="1.0"/>
  <p:tag name="KSO_WM_BEAUTIFY_FLAG" val="#wm#"/>
  <p:tag name="KSO_WM_UNIT_TYPE" val="i"/>
  <p:tag name="KSO_WM_UNIT_ID" val="custom160440_28*i*0"/>
  <p:tag name="KSO_WM_TEMPLATE_CATEGORY" val="custom"/>
  <p:tag name="KSO_WM_TEMPLATE_INDEX" val="160440"/>
  <p:tag name="KSO_WM_UNIT_INDEX" val="0"/>
</p:tagLst>
</file>

<file path=ppt/tags/tag202.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0"/>
  <p:tag name="KSO_WM_UNIT_HIGHLIGHT" val="0"/>
  <p:tag name="KSO_WM_UNIT_COMPATIBLE" val="0"/>
  <p:tag name="KSO_WM_UNIT_PRESET_TEXT" val="H"/>
  <p:tag name="KSO_WM_TAG_VERSION" val="1.0"/>
  <p:tag name="KSO_WM_BEAUTIFY_FLAG" val="#wm#"/>
  <p:tag name="KSO_WM_UNIT_TYPE" val="i"/>
  <p:tag name="KSO_WM_UNIT_ID" val="custom160440_28*i*1"/>
  <p:tag name="KSO_WM_TEMPLATE_CATEGORY" val="custom"/>
  <p:tag name="KSO_WM_TEMPLATE_INDEX" val="160440"/>
  <p:tag name="KSO_WM_UNIT_INDEX" val="1"/>
</p:tagLst>
</file>

<file path=ppt/tags/tag203.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0"/>
  <p:tag name="KSO_WM_UNIT_HIGHLIGHT" val="0"/>
  <p:tag name="KSO_WM_UNIT_COMPATIBLE" val="0"/>
  <p:tag name="KSO_WM_UNIT_PRESET_TEXT" val="A"/>
  <p:tag name="KSO_WM_TAG_VERSION" val="1.0"/>
  <p:tag name="KSO_WM_BEAUTIFY_FLAG" val="#wm#"/>
  <p:tag name="KSO_WM_UNIT_TYPE" val="i"/>
  <p:tag name="KSO_WM_UNIT_ID" val="custom160440_28*i*2"/>
  <p:tag name="KSO_WM_TEMPLATE_CATEGORY" val="custom"/>
  <p:tag name="KSO_WM_TEMPLATE_INDEX" val="160440"/>
  <p:tag name="KSO_WM_UNIT_INDEX" val="2"/>
</p:tagLst>
</file>

<file path=ppt/tags/tag204.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0"/>
  <p:tag name="KSO_WM_UNIT_HIGHLIGHT" val="0"/>
  <p:tag name="KSO_WM_UNIT_COMPATIBLE" val="0"/>
  <p:tag name="KSO_WM_UNIT_PRESET_TEXT" val="N"/>
  <p:tag name="KSO_WM_TAG_VERSION" val="1.0"/>
  <p:tag name="KSO_WM_BEAUTIFY_FLAG" val="#wm#"/>
  <p:tag name="KSO_WM_UNIT_TYPE" val="i"/>
  <p:tag name="KSO_WM_UNIT_ID" val="custom160440_28*i*3"/>
  <p:tag name="KSO_WM_TEMPLATE_CATEGORY" val="custom"/>
  <p:tag name="KSO_WM_TEMPLATE_INDEX" val="160440"/>
  <p:tag name="KSO_WM_UNIT_INDEX" val="3"/>
</p:tagLst>
</file>

<file path=ppt/tags/tag205.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2"/>
  <p:tag name="KSO_WM_UNIT_HIGHLIGHT" val="0"/>
  <p:tag name="KSO_WM_UNIT_COMPATIBLE" val="0"/>
  <p:tag name="KSO_WM_UNIT_PRESET_TEXT" val="K"/>
  <p:tag name="KSO_WM_TAG_VERSION" val="1.0"/>
  <p:tag name="KSO_WM_BEAUTIFY_FLAG" val="#wm#"/>
  <p:tag name="KSO_WM_UNIT_TYPE" val="i"/>
  <p:tag name="KSO_WM_UNIT_ID" val="custom160440_28*i*4"/>
  <p:tag name="KSO_WM_TEMPLATE_CATEGORY" val="custom"/>
  <p:tag name="KSO_WM_TEMPLATE_INDEX" val="160440"/>
  <p:tag name="KSO_WM_UNIT_INDEX" val="4"/>
</p:tagLst>
</file>

<file path=ppt/tags/tag206.xml><?xml version="1.0" encoding="utf-8"?>
<p:tagLst xmlns:a="http://schemas.openxmlformats.org/drawingml/2006/main" xmlns:r="http://schemas.openxmlformats.org/officeDocument/2006/relationships" xmlns:p="http://schemas.openxmlformats.org/presentationml/2006/main">
  <p:tag name="KSO_WM_UNIT_CLEAR" val="1"/>
  <p:tag name="KSO_WM_UNIT_LAYERLEVEL" val="1"/>
  <p:tag name="KSO_WM_UNIT_VALUE" val="2"/>
  <p:tag name="KSO_WM_UNIT_HIGHLIGHT" val="0"/>
  <p:tag name="KSO_WM_UNIT_COMPATIBLE" val="0"/>
  <p:tag name="KSO_WM_UNIT_PRESET_TEXT" val="S"/>
  <p:tag name="KSO_WM_TAG_VERSION" val="1.0"/>
  <p:tag name="KSO_WM_BEAUTIFY_FLAG" val="#wm#"/>
  <p:tag name="KSO_WM_UNIT_TYPE" val="i"/>
  <p:tag name="KSO_WM_UNIT_ID" val="custom160440_28*i*5"/>
  <p:tag name="KSO_WM_TEMPLATE_CATEGORY" val="custom"/>
  <p:tag name="KSO_WM_TEMPLATE_INDEX" val="160440"/>
  <p:tag name="KSO_WM_UNIT_INDEX" val="5"/>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TAG_VERSION" val="1.0"/>
  <p:tag name="KSO_WM_SLIDE_ID" val="custom160440_5"/>
  <p:tag name="KSO_WM_SLIDE_INDEX" val="5"/>
  <p:tag name="KSO_WM_SLIDE_ITEM_CNT" val="2"/>
  <p:tag name="KSO_WM_SLIDE_LAYOUT" val="a_f_d"/>
  <p:tag name="KSO_WM_SLIDE_LAYOUT_CNT" val="1_1_1"/>
  <p:tag name="KSO_WM_SLIDE_TYPE" val="text"/>
  <p:tag name="KSO_WM_BEAUTIFY_FLAG" val="#wm#"/>
  <p:tag name="KSO_WM_SLIDE_POSITION" val="122*108"/>
  <p:tag name="KSO_WM_SLIDE_SIZE" val="715*413"/>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8、12、13、14、17、23、28"/>
  <p:tag name="KSO_WM_TEMPLATE_CATEGORY" val="custom"/>
  <p:tag name="KSO_WM_TEMPLATE_INDEX" val="160440"/>
  <p:tag name="KSO_WM_SLIDE_ID" val="custom16044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49.xml><?xml version="1.0" encoding="utf-8"?>
<p:tagLst xmlns:a="http://schemas.openxmlformats.org/drawingml/2006/main" xmlns:r="http://schemas.openxmlformats.org/officeDocument/2006/relationships"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53.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56.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59.xml><?xml version="1.0" encoding="utf-8"?>
<p:tagLst xmlns:a="http://schemas.openxmlformats.org/drawingml/2006/main" xmlns:r="http://schemas.openxmlformats.org/officeDocument/2006/relationships"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94.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1612</Words>
  <Application>Microsoft Office PowerPoint</Application>
  <PresentationFormat>自定义</PresentationFormat>
  <Paragraphs>289</Paragraphs>
  <Slides>48</Slides>
  <Notes>39</Notes>
  <HiddenSlides>0</HiddenSlides>
  <MMClips>0</MMClips>
  <ScaleCrop>false</ScaleCrop>
  <HeadingPairs>
    <vt:vector size="4" baseType="variant">
      <vt:variant>
        <vt:lpstr>主题</vt:lpstr>
      </vt:variant>
      <vt:variant>
        <vt:i4>2</vt:i4>
      </vt:variant>
      <vt:variant>
        <vt:lpstr>幻灯片标题</vt:lpstr>
      </vt:variant>
      <vt:variant>
        <vt:i4>48</vt:i4>
      </vt:variant>
    </vt:vector>
  </HeadingPairs>
  <TitlesOfParts>
    <vt:vector size="50" baseType="lpstr">
      <vt:lpstr>Office 主题</vt:lpstr>
      <vt:lpstr>1_A000120140530A99PPBG</vt:lpstr>
      <vt:lpstr>幻灯片 1</vt:lpstr>
      <vt:lpstr>幻灯片 2</vt:lpstr>
      <vt:lpstr>组建项目团队</vt:lpstr>
      <vt:lpstr>幻灯片 4</vt:lpstr>
      <vt:lpstr>Web项目建议书</vt:lpstr>
      <vt:lpstr>幻灯片 6</vt:lpstr>
      <vt:lpstr>Task2：项目建议书</vt:lpstr>
      <vt:lpstr>Task2：项目建议书</vt:lpstr>
      <vt:lpstr>Task2:项目建议书</vt:lpstr>
      <vt:lpstr>Task2:项目建议书</vt:lpstr>
      <vt:lpstr>Web项目需求文档</vt:lpstr>
      <vt:lpstr>幻灯片 12</vt:lpstr>
      <vt:lpstr>Web项目需求文档#引言</vt:lpstr>
      <vt:lpstr>Web项目需求文档#任务概述</vt:lpstr>
      <vt:lpstr>Web项目需求文档#需求分析</vt:lpstr>
      <vt:lpstr>Web项目需求文档#需求分析</vt:lpstr>
      <vt:lpstr>Web项目需求文档#需求分析</vt:lpstr>
      <vt:lpstr>Web项目需求文档#需求分析</vt:lpstr>
      <vt:lpstr>Web项目需求文档#需求分析</vt:lpstr>
      <vt:lpstr>Web项目需求文档#需求分析</vt:lpstr>
      <vt:lpstr>Web项目需求文档#需求分析</vt:lpstr>
      <vt:lpstr>Web应用建模</vt:lpstr>
      <vt:lpstr>幻灯片 23</vt:lpstr>
      <vt:lpstr>Task4:Web应用建模#功能需求</vt:lpstr>
      <vt:lpstr>Task4:Web应用建模#功能需求</vt:lpstr>
      <vt:lpstr>Task4:Web应用建模#功能需求</vt:lpstr>
      <vt:lpstr>Task4:Web应用建模#内容</vt:lpstr>
      <vt:lpstr>Task4:Web应用建模#内容</vt:lpstr>
      <vt:lpstr>Task4:Web应用建模#超文本</vt:lpstr>
      <vt:lpstr>Task4:Web应用建模#超文本</vt:lpstr>
      <vt:lpstr>Task4:Web应用建模#适应性</vt:lpstr>
      <vt:lpstr>Web应用架构设计</vt:lpstr>
      <vt:lpstr>Web应用架构设计</vt:lpstr>
      <vt:lpstr>Web应用架构设计</vt:lpstr>
      <vt:lpstr>Web应用设计</vt:lpstr>
      <vt:lpstr>幻灯片 36</vt:lpstr>
      <vt:lpstr>Task6:Web应用设计#交互设计</vt:lpstr>
      <vt:lpstr>Task6:Web应用设计#交互设计</vt:lpstr>
      <vt:lpstr>Task6:Web应用设计#交互设计</vt:lpstr>
      <vt:lpstr>Task6:Web应用设计#交互设计</vt:lpstr>
      <vt:lpstr>Task6:Web应用设计#交互设计</vt:lpstr>
      <vt:lpstr>Task6:Web应用设计#交互设计</vt:lpstr>
      <vt:lpstr>Task6:Web应用设计#展示设计</vt:lpstr>
      <vt:lpstr>Task6:Web应用设计#展示设计</vt:lpstr>
      <vt:lpstr>Task6:Web应用设计#展示设计</vt:lpstr>
      <vt:lpstr>Task6:Web应用设计#展示设计</vt:lpstr>
      <vt:lpstr>Task6:Web应用设计#内容设计</vt:lpstr>
      <vt:lpstr>幻灯片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midia</dc:creator>
  <cp:lastModifiedBy>XiaZaiMa.COM</cp:lastModifiedBy>
  <cp:revision>186</cp:revision>
  <dcterms:created xsi:type="dcterms:W3CDTF">2017-08-03T09:01:00Z</dcterms:created>
  <dcterms:modified xsi:type="dcterms:W3CDTF">2018-06-19T07:11:08Z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