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  <p:sldMasterId id="2147483672" r:id="rId3"/>
  </p:sldMasterIdLst>
  <p:notesMasterIdLst>
    <p:notesMasterId r:id="rId41"/>
  </p:notesMasterIdLst>
  <p:handoutMasterIdLst>
    <p:handoutMasterId r:id="rId42"/>
  </p:handoutMasterIdLst>
  <p:sldIdLst>
    <p:sldId id="256" r:id="rId4"/>
    <p:sldId id="257" r:id="rId5"/>
    <p:sldId id="328" r:id="rId6"/>
    <p:sldId id="258" r:id="rId7"/>
    <p:sldId id="259" r:id="rId8"/>
    <p:sldId id="263" r:id="rId9"/>
    <p:sldId id="264" r:id="rId10"/>
    <p:sldId id="267" r:id="rId11"/>
    <p:sldId id="307" r:id="rId12"/>
    <p:sldId id="308" r:id="rId13"/>
    <p:sldId id="270" r:id="rId14"/>
    <p:sldId id="273" r:id="rId15"/>
    <p:sldId id="309" r:id="rId16"/>
    <p:sldId id="322" r:id="rId17"/>
    <p:sldId id="310" r:id="rId18"/>
    <p:sldId id="276" r:id="rId19"/>
    <p:sldId id="317" r:id="rId20"/>
    <p:sldId id="318" r:id="rId21"/>
    <p:sldId id="321" r:id="rId22"/>
    <p:sldId id="323" r:id="rId23"/>
    <p:sldId id="319" r:id="rId24"/>
    <p:sldId id="320" r:id="rId25"/>
    <p:sldId id="324" r:id="rId26"/>
    <p:sldId id="325" r:id="rId27"/>
    <p:sldId id="326" r:id="rId28"/>
    <p:sldId id="327" r:id="rId29"/>
    <p:sldId id="278" r:id="rId30"/>
    <p:sldId id="311" r:id="rId31"/>
    <p:sldId id="277" r:id="rId32"/>
    <p:sldId id="280" r:id="rId33"/>
    <p:sldId id="304" r:id="rId34"/>
    <p:sldId id="306" r:id="rId35"/>
    <p:sldId id="281" r:id="rId36"/>
    <p:sldId id="284" r:id="rId37"/>
    <p:sldId id="286" r:id="rId38"/>
    <p:sldId id="377" r:id="rId39"/>
    <p:sldId id="300" r:id="rId40"/>
  </p:sldIdLst>
  <p:sldSz cx="9144000" cy="6858000" type="screen4x3"/>
  <p:notesSz cx="7104063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73" d="100"/>
          <a:sy n="73" d="100"/>
        </p:scale>
        <p:origin x="10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291" y="57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9-4917-ADE1-43CA62B62B29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A9-4917-ADE1-43CA62B62B29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A9-4917-ADE1-43CA62B62B29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A9-4917-ADE1-43CA62B62B29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A9-4917-ADE1-43CA62B62B29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A9-4917-ADE1-43CA62B62B29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A9-4917-ADE1-43CA62B62B29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4A9-4917-ADE1-43CA62B62B29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A9-4917-ADE1-43CA62B62B29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A9-4917-ADE1-43CA62B62B29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A9-4917-ADE1-43CA62B62B29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4A9-4917-ADE1-43CA62B62B29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A9-4917-ADE1-43CA62B62B29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4A9-4917-ADE1-43CA62B62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9566888"/>
        <c:axId val="719564536"/>
      </c:barChart>
      <c:catAx>
        <c:axId val="7195668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Arial" panose="020B0604020202020204"/>
                    <a:ea typeface="+mn-ea"/>
                    <a:cs typeface="+mn-cs"/>
                  </a:defRPr>
                </a:pPr>
                <a:r>
                  <a:rPr lang="zh-CN" altLang="en-US" sz="1200" smtClean="0">
                    <a:latin typeface="Arial" panose="020B0604020202020204"/>
                  </a:rPr>
                  <a:t>步幅</a:t>
                </a:r>
                <a:r>
                  <a:rPr lang="en-US" sz="1200" smtClean="0">
                    <a:latin typeface="Arial" panose="020B0604020202020204"/>
                  </a:rPr>
                  <a:t> </a:t>
                </a:r>
                <a:r>
                  <a:rPr lang="en-US" sz="1200">
                    <a:latin typeface="Arial" panose="020B0604020202020204"/>
                  </a:rPr>
                  <a:t>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spcFirstLastPara="0" vertOverflow="ellipsis" vert="horz" wrap="square" anchor="b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  <a:endParaRPr lang="zh-CN"/>
          </a:p>
        </c:txPr>
        <c:crossAx val="719564536"/>
        <c:crosses val="autoZero"/>
        <c:auto val="1"/>
        <c:lblAlgn val="ctr"/>
        <c:lblOffset val="100"/>
        <c:noMultiLvlLbl val="0"/>
      </c:catAx>
      <c:valAx>
        <c:axId val="719564536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Arial" panose="020B0604020202020204"/>
                    <a:ea typeface="+mn-ea"/>
                    <a:cs typeface="+mn-cs"/>
                  </a:defRPr>
                </a:pPr>
                <a:r>
                  <a:rPr lang="zh-CN" altLang="en-US" sz="1200" smtClean="0">
                    <a:latin typeface="Arial" panose="020B0604020202020204"/>
                  </a:rPr>
                  <a:t>读吞吐量</a:t>
                </a:r>
                <a:r>
                  <a:rPr lang="en-US" sz="1200" smtClean="0">
                    <a:latin typeface="Arial" panose="020B0604020202020204"/>
                  </a:rPr>
                  <a:t>(MB/s</a:t>
                </a:r>
                <a:r>
                  <a:rPr lang="en-US" sz="1200">
                    <a:latin typeface="Arial" panose="020B0604020202020204"/>
                  </a:rPr>
                  <a:t>)</a:t>
                </a:r>
              </a:p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Arial" panose="020B0604020202020204"/>
                    <a:ea typeface="+mn-ea"/>
                    <a:cs typeface="+mn-cs"/>
                  </a:defRPr>
                </a:pPr>
                <a:endParaRPr lang="en-US" sz="1200">
                  <a:latin typeface="Arial" panose="020B0604020202020204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  <a:endParaRPr lang="zh-CN"/>
          </a:p>
        </c:txPr>
        <c:crossAx val="719566888"/>
        <c:crosses val="autoZero"/>
        <c:crossBetween val="between"/>
        <c:majorUnit val="2000"/>
        <c:minorUnit val="50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ln w="9525">
      <a:noFill/>
    </a:ln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2CFFC39-3AF6-8048-8D2D-0B9CBEDA9E0F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081F6DB-D364-0A40-9E0D-3DD3F1C3C9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" panose="020F0502020204030204" charset="0"/>
              </a:rPr>
              <a:t>Click to edit Master text styles</a:t>
            </a:r>
          </a:p>
          <a:p>
            <a:pPr lvl="1"/>
            <a:r>
              <a:rPr lang="en-US">
                <a:sym typeface="Calibri" panose="020F0502020204030204" charset="0"/>
              </a:rPr>
              <a:t>Second level</a:t>
            </a:r>
          </a:p>
          <a:p>
            <a:pPr lvl="2"/>
            <a:r>
              <a:rPr lang="en-US">
                <a:sym typeface="Calibri" panose="020F0502020204030204" charset="0"/>
              </a:rPr>
              <a:t>Third level</a:t>
            </a:r>
          </a:p>
          <a:p>
            <a:pPr lvl="3"/>
            <a:r>
              <a:rPr lang="en-US">
                <a:sym typeface="Calibri" panose="020F0502020204030204" charset="0"/>
              </a:rPr>
              <a:t>Fourth level</a:t>
            </a:r>
          </a:p>
          <a:p>
            <a:pPr lvl="4"/>
            <a:r>
              <a:rPr lang="en-US">
                <a:sym typeface="Calibri" panose="020F0502020204030204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0" i="0" smtClean="0">
                <a:latin typeface="Calibri" panose="020F0502020204030204" charset="0"/>
              </a:rPr>
              <a:t>哈尔滨工业大学</a:t>
            </a:r>
            <a:r>
              <a:rPr lang="en-US" altLang="zh-CN" sz="1000" b="0" i="0" smtClean="0">
                <a:latin typeface="Calibri" panose="020F0502020204030204" charset="0"/>
              </a:rPr>
              <a:t>-</a:t>
            </a:r>
            <a:r>
              <a:rPr lang="zh-CN" altLang="en-US" sz="1000" b="0" i="0" smtClean="0">
                <a:latin typeface="Calibri" panose="020F0502020204030204" charset="0"/>
              </a:rPr>
              <a:t>计算机科学与技术学院</a:t>
            </a:r>
            <a:r>
              <a:rPr lang="en-US" altLang="zh-CN" sz="1000" b="0" i="0" smtClean="0">
                <a:latin typeface="Calibri" panose="020F0502020204030204" charset="0"/>
              </a:rPr>
              <a:t>-</a:t>
            </a:r>
            <a:r>
              <a:rPr lang="zh-CN" altLang="en-US" sz="1000" b="0" i="0" smtClean="0">
                <a:latin typeface="Calibri" panose="020F0502020204030204" charset="0"/>
              </a:rPr>
              <a:t>计算机硬件教研室</a:t>
            </a:r>
            <a:r>
              <a:rPr lang="en-US" altLang="zh-CN" sz="1000" b="0" i="0" smtClean="0">
                <a:latin typeface="Calibri" panose="020F0502020204030204" charset="0"/>
              </a:rPr>
              <a:t>-</a:t>
            </a:r>
            <a:r>
              <a:rPr lang="zh-CN" altLang="en-US" sz="1000" b="0" i="0" smtClean="0">
                <a:latin typeface="Calibri" panose="020F0502020204030204" charset="0"/>
              </a:rPr>
              <a:t>史先俊</a:t>
            </a:r>
            <a:r>
              <a:rPr lang="en-US" altLang="zh-CN" sz="1000" b="0" i="0" smtClean="0">
                <a:latin typeface="Calibri" panose="020F0502020204030204" charset="0"/>
              </a:rPr>
              <a:t>-</a:t>
            </a:r>
            <a:r>
              <a:rPr lang="zh-CN" altLang="en-US" sz="1000" b="0" i="0" smtClean="0">
                <a:latin typeface="Calibri" panose="020F0502020204030204" charset="0"/>
              </a:rPr>
              <a:t>计算机系统</a:t>
            </a:r>
            <a:endParaRPr lang="en-US" altLang="zh-CN" sz="1000" b="0" i="0" dirty="0" smtClean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panose="020F0502020204030204" charset="0"/>
              </a:rPr>
              <a:t>Second level</a:t>
            </a:r>
          </a:p>
          <a:p>
            <a:pPr lvl="2"/>
            <a:r>
              <a:rPr lang="en-US">
                <a:sym typeface="Calibri" panose="020F0502020204030204" charset="0"/>
              </a:rPr>
              <a:t>Third level</a:t>
            </a:r>
          </a:p>
          <a:p>
            <a:pPr lvl="3"/>
            <a:r>
              <a:rPr lang="en-US">
                <a:sym typeface="Calibri" panose="020F0502020204030204" charset="0"/>
              </a:rPr>
              <a:t>Fourth level</a:t>
            </a:r>
          </a:p>
          <a:p>
            <a:pPr lvl="4"/>
            <a:r>
              <a:rPr lang="en-US">
                <a:sym typeface="Calibri" panose="020F0502020204030204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24673" y="6629400"/>
            <a:ext cx="4666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0" i="0" smtClean="0">
                <a:latin typeface="Calibri" panose="020F0502020204030204" charset="0"/>
              </a:rPr>
              <a:t>哈尔滨工业大学</a:t>
            </a:r>
            <a:r>
              <a:rPr lang="en-US" altLang="zh-CN" sz="1000" b="0" i="0" smtClean="0">
                <a:latin typeface="Calibri" panose="020F0502020204030204" charset="0"/>
              </a:rPr>
              <a:t>-</a:t>
            </a:r>
            <a:r>
              <a:rPr lang="zh-CN" altLang="en-US" sz="1000" b="0" i="0" smtClean="0">
                <a:latin typeface="Calibri" panose="020F0502020204030204" charset="0"/>
              </a:rPr>
              <a:t>计算机科学与技术学院</a:t>
            </a:r>
            <a:r>
              <a:rPr lang="en-US" altLang="zh-CN" sz="1000" b="0" i="0" smtClean="0">
                <a:latin typeface="Calibri" panose="020F0502020204030204" charset="0"/>
              </a:rPr>
              <a:t>-</a:t>
            </a:r>
            <a:r>
              <a:rPr lang="zh-CN" altLang="en-US" sz="1000" b="0" i="0" smtClean="0">
                <a:latin typeface="Calibri" panose="020F0502020204030204" charset="0"/>
              </a:rPr>
              <a:t>计算机硬件教研室</a:t>
            </a:r>
            <a:r>
              <a:rPr lang="en-US" altLang="zh-CN" sz="1000" b="0" i="0" smtClean="0">
                <a:latin typeface="Calibri" panose="020F0502020204030204" charset="0"/>
              </a:rPr>
              <a:t>-</a:t>
            </a:r>
            <a:r>
              <a:rPr lang="zh-CN" altLang="en-US" sz="1000" b="0" i="0" smtClean="0">
                <a:latin typeface="Calibri" panose="020F0502020204030204" charset="0"/>
              </a:rPr>
              <a:t>史先俊</a:t>
            </a:r>
            <a:r>
              <a:rPr lang="en-US" altLang="zh-CN" sz="1000" b="0" i="0" smtClean="0">
                <a:latin typeface="Calibri" panose="020F0502020204030204" charset="0"/>
              </a:rPr>
              <a:t>-</a:t>
            </a:r>
            <a:r>
              <a:rPr lang="zh-CN" altLang="en-US" sz="1000" b="0" i="0" smtClean="0">
                <a:latin typeface="Calibri" panose="020F0502020204030204" charset="0"/>
              </a:rPr>
              <a:t>计算机系统</a:t>
            </a:r>
            <a:endParaRPr lang="en-US" sz="1000" b="0" i="0" dirty="0" smtClean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–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charset="0"/>
              </a:rPr>
              <a:t>Bryant</a:t>
            </a:r>
            <a:r>
              <a:rPr lang="en-US" sz="1000" b="0" i="0" baseline="0" dirty="0" smtClean="0">
                <a:latin typeface="Calibri" panose="020F050202020403020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–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hixianjun@hit.edu.cn" TargetMode="External"/><Relationship Id="rId2" Type="http://schemas.openxmlformats.org/officeDocument/2006/relationships/hyperlink" Target="http://homepage.hit.edu.cn/shixianju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" name="Title 1"/>
          <p:cNvSpPr txBox="1"/>
          <p:nvPr/>
        </p:nvSpPr>
        <p:spPr bwMode="auto">
          <a:xfrm>
            <a:off x="685800" y="2012950"/>
            <a:ext cx="7772400" cy="172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课程概述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</a:br>
            <a:r>
              <a:rPr lang="en-US" altLang="zh-CN" sz="2000" kern="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CS32122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计算机系统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</a:br>
            <a:r>
              <a:rPr lang="zh-CN" altLang="en-US" sz="2000" kern="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第</a:t>
            </a:r>
            <a:r>
              <a:rPr lang="en-US" altLang="zh-CN" sz="2000" kern="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1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讲 </a:t>
            </a:r>
            <a:r>
              <a:rPr lang="en-US" sz="2000" kern="0" dirty="0" smtClean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 </a:t>
            </a:r>
          </a:p>
        </p:txBody>
      </p:sp>
      <p:sp>
        <p:nvSpPr>
          <p:cNvPr id="10" name="Subtitle 2"/>
          <p:cNvSpPr txBox="1"/>
          <p:nvPr/>
        </p:nvSpPr>
        <p:spPr bwMode="auto">
          <a:xfrm>
            <a:off x="685800" y="4343400"/>
            <a:ext cx="7678738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教师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史先俊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9460" name="Rectangle 4"/>
          <p:cNvSpPr/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/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fun(0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fun(1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fun(2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fun(3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fun(4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fun(6</a:t>
            </a:r>
            <a:r>
              <a:rPr lang="en-US" sz="1800" smtClean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)</a:t>
            </a:r>
            <a:r>
              <a:rPr lang="en-US" sz="1800" smtClean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/>
                <a:ea typeface="Monaco" charset="0"/>
                <a:cs typeface="Calibri" panose="020F0502020204030204"/>
                <a:sym typeface="Courier New" panose="02070309020205020404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panose="02070309020205020404" charset="0"/>
              <a:ea typeface="Monaco" charset="0"/>
              <a:cs typeface="Monaco" charset="0"/>
              <a:sym typeface="Courier New" panose="02070309020205020404" charset="0"/>
            </a:endParaRPr>
          </a:p>
        </p:txBody>
      </p:sp>
      <p:sp>
        <p:nvSpPr>
          <p:cNvPr id="19462" name="AutoShape 6"/>
          <p:cNvSpPr/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3" name="Rectangle 7"/>
          <p:cNvSpPr/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</a:t>
            </a:r>
          </a:p>
        </p:txBody>
      </p:sp>
      <p:sp>
        <p:nvSpPr>
          <p:cNvPr id="19464" name="Rectangle 8"/>
          <p:cNvSpPr/>
          <p:nvPr/>
        </p:nvSpPr>
        <p:spPr bwMode="auto">
          <a:xfrm>
            <a:off x="1245975" y="3200400"/>
            <a:ext cx="7005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4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注释</a:t>
            </a:r>
            <a:r>
              <a:rPr lang="en-US" sz="240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onaco" charset="0"/>
                          <a:cs typeface="Calibri" panose="020F0502020204030204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-96" charset="0"/>
                        <a:cs typeface="Calibri" panose="020F0502020204030204"/>
                        <a:sym typeface="Arial Narrow" panose="020B0606020202030204" pitchFamily="-96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-96" charset="0"/>
                        <a:cs typeface="Calibri" panose="020F0502020204030204"/>
                        <a:sym typeface="Arial Narrow" panose="020B0606020202030204" pitchFamily="-96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/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struct_t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 smtClean="0"/>
              <a:t>存储引用错</a:t>
            </a:r>
            <a:endParaRPr lang="en-US" b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 and C</a:t>
            </a:r>
            <a:r>
              <a:rPr lang="en-US" b="1"/>
              <a:t>++ </a:t>
            </a:r>
            <a:r>
              <a:rPr lang="zh-CN" altLang="en-US" b="1" smtClean="0"/>
              <a:t>不提供任何存储保护</a:t>
            </a:r>
            <a:endParaRPr lang="en-US" altLang="zh-CN" b="1" smtClean="0"/>
          </a:p>
          <a:p>
            <a:r>
              <a:rPr lang="zh-CN" altLang="en-US"/>
              <a:t>数组访</a:t>
            </a:r>
            <a:r>
              <a:rPr lang="zh-CN" altLang="en-US" smtClean="0"/>
              <a:t>问的越</a:t>
            </a:r>
            <a:r>
              <a:rPr lang="zh-CN" altLang="en-US"/>
              <a:t>界</a:t>
            </a:r>
            <a:endParaRPr lang="en-US" dirty="0"/>
          </a:p>
          <a:p>
            <a:pPr marL="552450" lvl="1"/>
            <a:r>
              <a:rPr lang="zh-CN" altLang="en-US" smtClean="0"/>
              <a:t>无效指针值</a:t>
            </a:r>
            <a:endParaRPr lang="en-US" altLang="zh-CN" smtClean="0"/>
          </a:p>
          <a:p>
            <a:pPr marL="552450" lvl="1"/>
            <a:r>
              <a:rPr lang="zh-CN" altLang="en-US" smtClean="0"/>
              <a:t>滥用</a:t>
            </a:r>
            <a:r>
              <a:rPr lang="en-US" smtClean="0"/>
              <a:t>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r>
              <a:rPr lang="zh-CN" altLang="en-US" b="1" smtClean="0"/>
              <a:t>导致险恶</a:t>
            </a:r>
            <a:r>
              <a:rPr lang="en-US" altLang="zh-CN" b="1" smtClean="0"/>
              <a:t>/</a:t>
            </a:r>
            <a:r>
              <a:rPr lang="zh-CN" altLang="en-US" b="1" smtClean="0"/>
              <a:t>恶意的</a:t>
            </a:r>
            <a:r>
              <a:rPr lang="en-US" b="1" smtClean="0"/>
              <a:t>bug</a:t>
            </a:r>
            <a:endParaRPr lang="en-US" b="1" dirty="0"/>
          </a:p>
          <a:p>
            <a:pPr marL="552450" lvl="1"/>
            <a:r>
              <a:rPr lang="zh-CN" altLang="en-US"/>
              <a:t>无</a:t>
            </a:r>
            <a:r>
              <a:rPr lang="zh-CN" altLang="en-US" smtClean="0"/>
              <a:t>论</a:t>
            </a:r>
            <a:r>
              <a:rPr lang="en-US" altLang="zh-CN" smtClean="0"/>
              <a:t>bug</a:t>
            </a:r>
            <a:r>
              <a:rPr lang="zh-CN" altLang="en-US" smtClean="0"/>
              <a:t>有依赖于系统或编译器的</a:t>
            </a:r>
            <a:r>
              <a:rPr lang="zh-CN" altLang="en-US"/>
              <a:t>任何</a:t>
            </a:r>
            <a:r>
              <a:rPr lang="zh-CN" altLang="en-US" smtClean="0"/>
              <a:t>影响</a:t>
            </a:r>
            <a:endParaRPr lang="en-US" dirty="0"/>
          </a:p>
          <a:p>
            <a:pPr marL="552450" lvl="1"/>
            <a:r>
              <a:rPr lang="zh-CN" altLang="en-US" smtClean="0"/>
              <a:t>远距离的行为</a:t>
            </a:r>
            <a:r>
              <a:rPr lang="en-US" altLang="zh-CN"/>
              <a:t>Action</a:t>
            </a:r>
            <a:endParaRPr lang="en-US" dirty="0"/>
          </a:p>
          <a:p>
            <a:pPr marL="838200" lvl="2"/>
            <a:r>
              <a:rPr lang="zh-CN" altLang="en-US" smtClean="0"/>
              <a:t>崩溃的目标逻辑上与你正访问的不相干</a:t>
            </a:r>
            <a:endParaRPr lang="en-US" dirty="0"/>
          </a:p>
          <a:p>
            <a:pPr marL="838200" lvl="2"/>
            <a:r>
              <a:rPr lang="zh-CN" altLang="en-US" smtClean="0"/>
              <a:t>可能在</a:t>
            </a:r>
            <a:r>
              <a:rPr lang="en-US" altLang="zh-CN" smtClean="0"/>
              <a:t>bug</a:t>
            </a:r>
            <a:r>
              <a:rPr lang="zh-CN" altLang="en-US" smtClean="0"/>
              <a:t>生成很久才被第一次观察到</a:t>
            </a:r>
            <a:r>
              <a:rPr lang="en-US" altLang="zh-CN"/>
              <a:t>Bug</a:t>
            </a:r>
            <a:r>
              <a:rPr lang="zh-CN" altLang="en-US"/>
              <a:t>的影响</a:t>
            </a:r>
            <a:endParaRPr lang="en-US" dirty="0"/>
          </a:p>
          <a:p>
            <a:r>
              <a:rPr lang="zh-CN" altLang="en-US" b="1"/>
              <a:t>我能处理</a:t>
            </a:r>
            <a:r>
              <a:rPr lang="zh-CN" altLang="en-US" b="1" smtClean="0"/>
              <a:t>啥</a:t>
            </a:r>
            <a:r>
              <a:rPr lang="en-US" b="1" smtClean="0"/>
              <a:t>?</a:t>
            </a:r>
            <a:endParaRPr lang="en-US" b="1" dirty="0"/>
          </a:p>
          <a:p>
            <a:pPr marL="552450" lvl="1"/>
            <a:r>
              <a:rPr lang="zh-CN" altLang="en-US" smtClean="0"/>
              <a:t>用</a:t>
            </a:r>
            <a:r>
              <a:rPr lang="en-US" smtClean="0"/>
              <a:t> </a:t>
            </a:r>
            <a:r>
              <a:rPr lang="en-US" dirty="0"/>
              <a:t>Java, </a:t>
            </a:r>
            <a:r>
              <a:rPr lang="en-US" dirty="0" smtClean="0"/>
              <a:t>Ruby, Python, ML</a:t>
            </a:r>
            <a:r>
              <a:rPr lang="en-US" smtClean="0"/>
              <a:t>, …</a:t>
            </a:r>
            <a:r>
              <a:rPr lang="zh-CN" altLang="en-US" smtClean="0"/>
              <a:t>编程</a:t>
            </a:r>
            <a:endParaRPr lang="en-US" dirty="0"/>
          </a:p>
          <a:p>
            <a:pPr marL="552450" lvl="1"/>
            <a:r>
              <a:rPr lang="zh-CN" altLang="en-US" smtClean="0"/>
              <a:t>理解也许会出现的可能交互</a:t>
            </a:r>
            <a:endParaRPr lang="en-US" dirty="0"/>
          </a:p>
          <a:p>
            <a:pPr marL="552450" lvl="1"/>
            <a:r>
              <a:rPr lang="zh-CN" altLang="en-US" smtClean="0"/>
              <a:t>使用或开发工具来发现引用错</a:t>
            </a:r>
            <a:r>
              <a:rPr lang="en-US" smtClean="0"/>
              <a:t> </a:t>
            </a:r>
            <a:r>
              <a:rPr lang="en-US" dirty="0" smtClean="0"/>
              <a:t>(e.g. </a:t>
            </a:r>
            <a:r>
              <a:rPr lang="en-US" dirty="0" err="1" smtClean="0"/>
              <a:t>Valgrind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066800"/>
          </a:xfrm>
        </p:spPr>
        <p:txBody>
          <a:bodyPr>
            <a:normAutofit fontScale="90000"/>
          </a:bodyPr>
          <a:lstStyle/>
          <a:p>
            <a:pPr marL="119380" indent="-119380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伟大现实</a:t>
            </a:r>
            <a:r>
              <a:rPr lang="en-US" sz="4000" b="1" smtClean="0"/>
              <a:t>#4</a:t>
            </a:r>
            <a:r>
              <a:rPr lang="en-US" sz="4000" b="1"/>
              <a:t>: </a:t>
            </a:r>
            <a:r>
              <a:rPr lang="zh-CN" altLang="en-US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性能比渐进复杂性</a:t>
            </a:r>
            <a:r>
              <a:rPr lang="en-US" altLang="zh-CN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时间复杂度更重要</a:t>
            </a:r>
            <a:r>
              <a:rPr lang="en-US" altLang="zh-CN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</p:spPr>
        <p:txBody>
          <a:bodyPr/>
          <a:lstStyle/>
          <a:p>
            <a:r>
              <a:rPr lang="zh-CN" altLang="en-US" b="1" smtClean="0"/>
              <a:t>常数因子也有关系</a:t>
            </a:r>
            <a:r>
              <a:rPr lang="en-US" b="1" smtClean="0"/>
              <a:t>!</a:t>
            </a:r>
            <a:endParaRPr lang="en-US" b="1" dirty="0"/>
          </a:p>
          <a:p>
            <a:r>
              <a:rPr lang="zh-CN" altLang="en-US" b="1"/>
              <a:t>即使是精确的操作数也无法预测性</a:t>
            </a:r>
            <a:r>
              <a:rPr lang="zh-CN" altLang="en-US" b="1" smtClean="0"/>
              <a:t>能</a:t>
            </a:r>
            <a:endParaRPr lang="en-US" b="1" dirty="0"/>
          </a:p>
          <a:p>
            <a:pPr marL="552450" lvl="1"/>
            <a:r>
              <a:rPr lang="zh-CN" altLang="en-US" smtClean="0"/>
              <a:t>很容易能看到，代码编写不同，会引起</a:t>
            </a:r>
            <a:r>
              <a:rPr lang="en-US" smtClean="0"/>
              <a:t>10:1 </a:t>
            </a:r>
            <a:r>
              <a:rPr lang="zh-CN" altLang="en-US" smtClean="0"/>
              <a:t>性能变化</a:t>
            </a:r>
            <a:endParaRPr lang="en-US" altLang="zh-CN" smtClean="0"/>
          </a:p>
          <a:p>
            <a:pPr marL="552450" lvl="1"/>
            <a:r>
              <a:rPr lang="zh-CN" altLang="en-US" smtClean="0"/>
              <a:t>一定要多层次优化</a:t>
            </a:r>
            <a:r>
              <a:rPr lang="en-US" smtClean="0"/>
              <a:t>: </a:t>
            </a:r>
            <a:r>
              <a:rPr lang="zh-CN" altLang="en-US" smtClean="0"/>
              <a:t>算法</a:t>
            </a:r>
            <a:r>
              <a:rPr lang="en-US" smtClean="0"/>
              <a:t>,</a:t>
            </a:r>
            <a:r>
              <a:rPr lang="zh-CN" altLang="en-US" smtClean="0"/>
              <a:t>数据表示</a:t>
            </a:r>
            <a:r>
              <a:rPr lang="en-US" smtClean="0"/>
              <a:t>, </a:t>
            </a:r>
            <a:r>
              <a:rPr lang="zh-CN" altLang="en-US" smtClean="0"/>
              <a:t>过程</a:t>
            </a:r>
            <a:r>
              <a:rPr lang="en-US" smtClean="0"/>
              <a:t>, </a:t>
            </a:r>
            <a:r>
              <a:rPr lang="zh-CN" altLang="en-US" smtClean="0"/>
              <a:t>循环</a:t>
            </a:r>
            <a:endParaRPr lang="en-US" dirty="0"/>
          </a:p>
          <a:p>
            <a:r>
              <a:rPr lang="zh-CN" altLang="en-US" b="1" smtClean="0"/>
              <a:t>优化性能一定要理解系统</a:t>
            </a:r>
            <a:endParaRPr lang="en-US" b="1" dirty="0"/>
          </a:p>
          <a:p>
            <a:pPr marL="552450" lvl="1"/>
            <a:r>
              <a:rPr lang="zh-CN" altLang="en-US" smtClean="0"/>
              <a:t>程序是怎么编译和执行的</a:t>
            </a:r>
            <a:endParaRPr lang="en-US" dirty="0"/>
          </a:p>
          <a:p>
            <a:pPr marL="552450" lvl="1"/>
            <a:r>
              <a:rPr lang="zh-CN" altLang="en-US" smtClean="0"/>
              <a:t>怎样测量系统性能和定位瓶颈</a:t>
            </a:r>
            <a:endParaRPr lang="en-US" dirty="0"/>
          </a:p>
          <a:p>
            <a:pPr marL="552450" lvl="1"/>
            <a:r>
              <a:rPr lang="zh-CN" altLang="en-US" smtClean="0"/>
              <a:t>在不破坏代码模块化与整体性下，怎么改进性能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 smtClean="0"/>
              <a:t>例：内存系统性能</a:t>
            </a:r>
            <a:endParaRPr lang="en-US" b="1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</p:spPr>
        <p:txBody>
          <a:bodyPr/>
          <a:lstStyle/>
          <a:p>
            <a:r>
              <a:rPr lang="zh-CN" altLang="en-US"/>
              <a:t>存储</a:t>
            </a:r>
            <a:r>
              <a:rPr lang="zh-CN" altLang="en-US" smtClean="0"/>
              <a:t>器的层次化组织</a:t>
            </a:r>
            <a:endParaRPr lang="en-US" dirty="0"/>
          </a:p>
          <a:p>
            <a:r>
              <a:rPr lang="zh-CN" altLang="en-US" smtClean="0"/>
              <a:t>性能 依赖于访问模式</a:t>
            </a:r>
            <a:endParaRPr lang="en-US" dirty="0"/>
          </a:p>
          <a:p>
            <a:pPr marL="552450" lvl="1"/>
            <a:r>
              <a:rPr lang="zh-CN" altLang="en-US" smtClean="0"/>
              <a:t>包括怎样遍历多维数组</a:t>
            </a:r>
            <a:endParaRPr lang="en-US" dirty="0"/>
          </a:p>
        </p:txBody>
      </p:sp>
      <p:sp>
        <p:nvSpPr>
          <p:cNvPr id="21509" name="Rectangle 5"/>
          <p:cNvSpPr/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/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/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1514" name="Rectangle 10"/>
            <p:cNvSpPr/>
            <p:nvPr/>
          </p:nvSpPr>
          <p:spPr bwMode="auto">
            <a:xfrm>
              <a:off x="6605878" y="3886200"/>
              <a:ext cx="1140837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  <a:latin typeface="+mn-lt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81.8ms</a:t>
              </a:r>
              <a:endParaRPr lang="en-US" sz="2800" dirty="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75047" y="3886200"/>
              <a:ext cx="1066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4.3ms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13" name="Rectangle 10"/>
            <p:cNvSpPr/>
            <p:nvPr/>
          </p:nvSpPr>
          <p:spPr bwMode="auto">
            <a:xfrm>
              <a:off x="2870694" y="4114800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+mn-lt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2.0 GHz Intel Core i7 </a:t>
              </a:r>
              <a:r>
                <a:rPr lang="en-US" sz="2400" dirty="0" err="1" smtClean="0">
                  <a:solidFill>
                    <a:schemeClr val="tx1"/>
                  </a:solidFill>
                  <a:latin typeface="+mn-lt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Haswell</a:t>
              </a:r>
              <a:endParaRPr lang="en-US" sz="2400" dirty="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/>
      <p:bldP spid="215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存储器层次结构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398933" cy="472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为什么性能不同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 noChangeAspect="1"/>
          </p:cNvGraphicFramePr>
          <p:nvPr/>
        </p:nvGraphicFramePr>
        <p:xfrm>
          <a:off x="457200" y="1061112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1295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rPr>
              <a:t>copyij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/>
              <a:ea typeface="ヒラギノ角ゴ ProN W3" charset="-128"/>
              <a:cs typeface="Courier New" panose="02070309020205020404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4724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rPr>
              <a:t>copyji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/>
              <a:ea typeface="ヒラギノ角ゴ ProN W3" charset="-128"/>
              <a:cs typeface="Courier New" panose="02070309020205020404"/>
              <a:sym typeface="Gill Sans" charset="0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 bwMode="auto">
          <a:xfrm flipH="1">
            <a:off x="1981200" y="1828800"/>
            <a:ext cx="457200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flipH="1">
            <a:off x="44958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168400"/>
          </a:xfrm>
        </p:spPr>
        <p:txBody>
          <a:bodyPr/>
          <a:lstStyle/>
          <a:p>
            <a:pPr marL="119380" indent="-119380"/>
            <a:r>
              <a:rPr lang="zh-CN" altLang="en-US" b="1" smtClean="0"/>
              <a:t>伟大现实</a:t>
            </a:r>
            <a:r>
              <a:rPr lang="en-US" b="1" smtClean="0"/>
              <a:t>#5</a:t>
            </a:r>
            <a:r>
              <a:rPr lang="en-US" b="1" dirty="0"/>
              <a:t>:</a:t>
            </a:r>
            <a:r>
              <a:rPr lang="en-US" b="1"/>
              <a:t/>
            </a:r>
            <a:br>
              <a:rPr lang="en-US" b="1"/>
            </a:br>
            <a:r>
              <a:rPr lang="zh-CN" altLang="en-US" b="1" smtClean="0"/>
              <a:t>计算机比执行程序做的多得多</a:t>
            </a:r>
            <a:endParaRPr lang="en-US" b="1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</p:spPr>
        <p:txBody>
          <a:bodyPr/>
          <a:lstStyle/>
          <a:p>
            <a:r>
              <a:rPr lang="zh-CN" altLang="en-US" b="1" smtClean="0"/>
              <a:t>他要进行数据的输入输出</a:t>
            </a:r>
            <a:endParaRPr lang="en-US" b="1" dirty="0"/>
          </a:p>
          <a:p>
            <a:pPr marL="552450" lvl="1"/>
            <a:r>
              <a:rPr lang="en-US" smtClean="0"/>
              <a:t>I/O</a:t>
            </a:r>
            <a:r>
              <a:rPr lang="zh-CN" altLang="en-US" smtClean="0"/>
              <a:t>系统对程序可靠性与性能很关键</a:t>
            </a:r>
            <a:endParaRPr lang="en-US" dirty="0"/>
          </a:p>
          <a:p>
            <a:endParaRPr lang="en-US" dirty="0"/>
          </a:p>
          <a:p>
            <a:r>
              <a:rPr lang="zh-CN" altLang="en-US" b="1" smtClean="0"/>
              <a:t>他要通过网络互相通讯</a:t>
            </a:r>
            <a:endParaRPr lang="en-US" b="1" dirty="0"/>
          </a:p>
          <a:p>
            <a:pPr marL="552450" lvl="1"/>
            <a:r>
              <a:rPr lang="zh-CN" altLang="en-US"/>
              <a:t>网络环境下出</a:t>
            </a:r>
            <a:r>
              <a:rPr lang="zh-CN" altLang="en-US" smtClean="0"/>
              <a:t>现了很</a:t>
            </a:r>
            <a:r>
              <a:rPr lang="zh-CN" altLang="en-US"/>
              <a:t>多系统级问</a:t>
            </a:r>
            <a:r>
              <a:rPr lang="zh-CN" altLang="en-US" smtClean="0"/>
              <a:t>题</a:t>
            </a:r>
            <a:endParaRPr lang="en-US" dirty="0"/>
          </a:p>
          <a:p>
            <a:pPr marL="838200" lvl="2"/>
            <a:r>
              <a:rPr lang="zh-CN" altLang="en-US" smtClean="0"/>
              <a:t>自主进程的并发操作</a:t>
            </a:r>
            <a:endParaRPr lang="en-US" dirty="0"/>
          </a:p>
          <a:p>
            <a:pPr marL="838200" lvl="2"/>
            <a:r>
              <a:rPr lang="zh-CN" altLang="en-US" smtClean="0"/>
              <a:t>拷贝不可靠的媒体</a:t>
            </a:r>
            <a:endParaRPr lang="en-US" dirty="0"/>
          </a:p>
          <a:p>
            <a:pPr marL="838200" lvl="2"/>
            <a:r>
              <a:rPr lang="zh-CN" altLang="en-US" smtClean="0"/>
              <a:t>交叉平台的兼容性</a:t>
            </a:r>
            <a:endParaRPr lang="en-US" dirty="0"/>
          </a:p>
          <a:p>
            <a:pPr marL="838200" lvl="2"/>
            <a:r>
              <a:rPr lang="zh-CN" altLang="en-US"/>
              <a:t>复合</a:t>
            </a:r>
            <a:r>
              <a:rPr lang="zh-CN" altLang="en-US" smtClean="0"/>
              <a:t>的性能问题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0269" y="113584"/>
            <a:ext cx="7485856" cy="605294"/>
          </a:xfrm>
        </p:spPr>
        <p:txBody>
          <a:bodyPr wrap="square" lIns="63500" tIns="25400" rIns="63500" bIns="25400" anchor="t">
            <a:spAutoFit/>
          </a:bodyPr>
          <a:lstStyle/>
          <a:p>
            <a:r>
              <a:rPr lang="zh-CN" altLang="en-US" sz="3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三、可执行程序是怎么生成的？</a:t>
            </a:r>
            <a:endParaRPr lang="zh-CN" altLang="en-US" sz="20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5425" y="1314450"/>
            <a:ext cx="2974975" cy="2165350"/>
          </a:xfrm>
          <a:solidFill>
            <a:srgbClr val="808000">
              <a:alpha val="23921"/>
            </a:srgbClr>
          </a:solidFill>
          <a:ln>
            <a:solidFill>
              <a:schemeClr val="tx1"/>
            </a:solidFill>
            <a:miter lim="800000"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anose="020B0604020202020204" pitchFamily="34" charset="0"/>
              </a:rPr>
              <a:t>#include &lt;stdio.h&gt;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endParaRPr lang="en-US" altLang="zh-CN" sz="2000" smtClean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anose="020B0604020202020204" pitchFamily="34" charset="0"/>
              </a:rPr>
              <a:t>int main()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anose="020B0604020202020204" pitchFamily="34" charset="0"/>
              </a:rPr>
              <a:t>{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anose="020B0604020202020204" pitchFamily="34" charset="0"/>
              </a:rPr>
              <a:t>printf("hello, world\n");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anose="020B0604020202020204" pitchFamily="34" charset="0"/>
              </a:rPr>
              <a:t>}</a:t>
            </a:r>
            <a:endParaRPr lang="zh-CN" altLang="en-US" sz="2000" smtClean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908050"/>
            <a:ext cx="35877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hello.c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 ”C-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563938" y="1435100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# i n c l u d e &lt;sp&gt; &lt; s t d i o .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35 105 110 99 108 117 100 101 32 60 115 116 100 105 111 46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h &gt; \n \n i n t &lt;sp&gt; m a i n ( ) \n {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104 62 10 10 105 110 116 32 109 97 105 110 40 41 10 123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\n &lt;sp&gt; &lt;sp&gt; &lt;sp&gt; &lt;sp&gt; p r i n t f ( " h e l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10 32 32 32 32 112 114 105 110 116 102 40 34 104 101 108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l o , &lt;sp&gt; w o r l d \ n " ) ; \n }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570288" y="987425"/>
            <a:ext cx="4992687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hello.c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文本表示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98450" y="3656013"/>
            <a:ext cx="369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功能：输出“</a:t>
            </a:r>
            <a:r>
              <a:rPr lang="en-US" altLang="zh-CN" sz="20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hello,world”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406525" y="5084763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(cpp)</a:t>
            </a: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3178175" y="5089525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(cc1)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4927600" y="5110163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6719888" y="5100638"/>
            <a:ext cx="769937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(ld)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5230813" y="4364038"/>
            <a:ext cx="1495425" cy="727075"/>
            <a:chOff x="3295" y="2749"/>
            <a:chExt cx="942" cy="458"/>
          </a:xfrm>
        </p:grpSpPr>
        <p:sp>
          <p:nvSpPr>
            <p:cNvPr id="54313" name="Line 13"/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314" name="Text Box 14"/>
            <p:cNvSpPr txBox="1">
              <a:spLocks noChangeArrowheads="1"/>
            </p:cNvSpPr>
            <p:nvPr/>
          </p:nvSpPr>
          <p:spPr bwMode="auto">
            <a:xfrm>
              <a:off x="3295" y="274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printf.o</a:t>
              </a:r>
            </a:p>
          </p:txBody>
        </p:sp>
      </p:grp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4191000" y="3644900"/>
            <a:ext cx="355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计算机不能直接执行</a:t>
            </a:r>
            <a:r>
              <a:rPr lang="en-US" altLang="zh-CN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zh-CN" altLang="en-US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379413" y="5127627"/>
            <a:ext cx="1041400" cy="1093788"/>
            <a:chOff x="239" y="3230"/>
            <a:chExt cx="656" cy="689"/>
          </a:xfrm>
        </p:grpSpPr>
        <p:grpSp>
          <p:nvGrpSpPr>
            <p:cNvPr id="54309" name="Group 17"/>
            <p:cNvGrpSpPr/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54311" name="Line 1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12" name="Text Box 1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hello.c</a:t>
                </a:r>
              </a:p>
            </p:txBody>
          </p:sp>
        </p:grpSp>
        <p:sp>
          <p:nvSpPr>
            <p:cNvPr id="54310" name="Text Box 20"/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2111375" y="5103815"/>
            <a:ext cx="1085850" cy="1077913"/>
            <a:chOff x="1330" y="3215"/>
            <a:chExt cx="684" cy="679"/>
          </a:xfrm>
        </p:grpSpPr>
        <p:grpSp>
          <p:nvGrpSpPr>
            <p:cNvPr id="54305" name="Group 22"/>
            <p:cNvGrpSpPr/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54307" name="Line 2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8" name="Text Box 2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hello.i</a:t>
                </a:r>
              </a:p>
            </p:txBody>
          </p:sp>
        </p:grpSp>
        <p:sp>
          <p:nvSpPr>
            <p:cNvPr id="54306" name="Text Box 25"/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7" name="Group 26"/>
          <p:cNvGrpSpPr/>
          <p:nvPr/>
        </p:nvGrpSpPr>
        <p:grpSpPr bwMode="auto">
          <a:xfrm>
            <a:off x="3883025" y="5118102"/>
            <a:ext cx="1055688" cy="1373188"/>
            <a:chOff x="2446" y="3224"/>
            <a:chExt cx="665" cy="865"/>
          </a:xfrm>
        </p:grpSpPr>
        <p:grpSp>
          <p:nvGrpSpPr>
            <p:cNvPr id="54301" name="Group 27"/>
            <p:cNvGrpSpPr/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54303" name="Line 2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4" name="Text Box 2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hello.s</a:t>
                </a:r>
              </a:p>
            </p:txBody>
          </p:sp>
        </p:grpSp>
        <p:sp>
          <p:nvSpPr>
            <p:cNvPr id="54302" name="Text Box 30"/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9" name="Group 31"/>
          <p:cNvGrpSpPr/>
          <p:nvPr/>
        </p:nvGrpSpPr>
        <p:grpSpPr bwMode="auto">
          <a:xfrm>
            <a:off x="5659438" y="5076825"/>
            <a:ext cx="1093787" cy="1662113"/>
            <a:chOff x="3565" y="3198"/>
            <a:chExt cx="689" cy="1047"/>
          </a:xfrm>
        </p:grpSpPr>
        <p:grpSp>
          <p:nvGrpSpPr>
            <p:cNvPr id="54297" name="Group 32"/>
            <p:cNvGrpSpPr/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54299" name="Line 3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0" name="Text Box 3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hello.o</a:t>
                </a:r>
              </a:p>
            </p:txBody>
          </p:sp>
        </p:grpSp>
        <p:sp>
          <p:nvSpPr>
            <p:cNvPr id="54298" name="Text Box 35"/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可重定位目标程序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11" name="Group 36"/>
          <p:cNvGrpSpPr/>
          <p:nvPr/>
        </p:nvGrpSpPr>
        <p:grpSpPr bwMode="auto">
          <a:xfrm>
            <a:off x="7494588" y="5060952"/>
            <a:ext cx="1117600" cy="1373188"/>
            <a:chOff x="4721" y="3188"/>
            <a:chExt cx="704" cy="865"/>
          </a:xfrm>
        </p:grpSpPr>
        <p:grpSp>
          <p:nvGrpSpPr>
            <p:cNvPr id="54293" name="Group 37"/>
            <p:cNvGrpSpPr/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296" name="Text Box 3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</a:t>
                </a:r>
              </a:p>
            </p:txBody>
          </p:sp>
        </p:grpSp>
        <p:sp>
          <p:nvSpPr>
            <p:cNvPr id="54294" name="Text Box 40"/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333375" y="4210050"/>
            <a:ext cx="461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GCC+Linux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平台中的处理过程</a:t>
            </a:r>
          </a:p>
        </p:txBody>
      </p:sp>
      <p:sp>
        <p:nvSpPr>
          <p:cNvPr id="54292" name="灯片编号占位符 41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4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40" grpId="0"/>
      <p:bldP spid="565256" grpId="0" animBg="1"/>
      <p:bldP spid="565257" grpId="0" animBg="1"/>
      <p:bldP spid="565258" grpId="0" animBg="1"/>
      <p:bldP spid="565259" grpId="0" animBg="1"/>
      <p:bldP spid="565263" grpId="0"/>
      <p:bldP spid="5652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973138"/>
            <a:ext cx="762158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219200" y="117475"/>
            <a:ext cx="6934199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、可执行程序是怎么执行的？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1517650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1517650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4443413" y="333851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 flipH="1" flipV="1">
            <a:off x="1878013" y="3159125"/>
            <a:ext cx="2147887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V="1">
            <a:off x="1878013" y="243840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" name="Group 14"/>
          <p:cNvGrpSpPr/>
          <p:nvPr/>
        </p:nvGrpSpPr>
        <p:grpSpPr bwMode="auto">
          <a:xfrm>
            <a:off x="1382713" y="4554538"/>
            <a:ext cx="1190625" cy="1268412"/>
            <a:chOff x="1051" y="2980"/>
            <a:chExt cx="750" cy="799"/>
          </a:xfrm>
        </p:grpSpPr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CC3300"/>
                  </a:solidFill>
                  <a:cs typeface="Arial" panose="020B0604020202020204" pitchFamily="34" charset="0"/>
                </a:rPr>
                <a:t>“./hello”</a:t>
              </a:r>
            </a:p>
          </p:txBody>
        </p:sp>
      </p:grp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2103438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2057400" y="284321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5613400" y="391001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4622800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4622800" y="331946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 flipV="1">
            <a:off x="4892675" y="3203575"/>
            <a:ext cx="1566863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6043613" y="5387975"/>
            <a:ext cx="194468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hello</a:t>
            </a:r>
            <a:r>
              <a:rPr lang="zh-CN" altLang="en-US" sz="1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可执行文件</a:t>
            </a:r>
            <a:endParaRPr lang="zh-CN" altLang="en-US" sz="1800" b="1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3840163" y="922338"/>
            <a:ext cx="3789362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命令行处理</a:t>
            </a:r>
          </a:p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sz="18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：可执行文件加载</a:t>
            </a:r>
          </a:p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Cyan</a:t>
            </a:r>
            <a:r>
              <a:rPr lang="zh-CN" altLang="en-US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程序执行过程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218363" y="2657475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“./hello”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7315200" y="3019425"/>
            <a:ext cx="160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2728913" y="5445125"/>
            <a:ext cx="2090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H="1" flipV="1">
            <a:off x="2020888" y="3062288"/>
            <a:ext cx="4427537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1992313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H="1" flipV="1">
            <a:off x="1644650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H="1" flipV="1">
            <a:off x="1720850" y="3322638"/>
            <a:ext cx="2351088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V="1">
            <a:off x="4067175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3267075" y="3805238"/>
            <a:ext cx="798513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 flipV="1">
            <a:off x="3252788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469900" y="6257925"/>
            <a:ext cx="719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所有过程都是在</a:t>
            </a:r>
            <a:r>
              <a:rPr lang="en-US" altLang="zh-CN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执行指令所产生的控制信号的作用下进行的。</a:t>
            </a:r>
          </a:p>
        </p:txBody>
      </p:sp>
      <p:sp>
        <p:nvSpPr>
          <p:cNvPr id="72" name="Text Box 39"/>
          <p:cNvSpPr txBox="1">
            <a:spLocks noChangeArrowheads="1"/>
          </p:cNvSpPr>
          <p:nvPr/>
        </p:nvSpPr>
        <p:spPr bwMode="auto">
          <a:xfrm>
            <a:off x="488950" y="5919788"/>
            <a:ext cx="770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数据经常在各存储部件间传送。故现代计算机大多采用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技术！</a:t>
            </a:r>
          </a:p>
        </p:txBody>
      </p:sp>
      <p:sp>
        <p:nvSpPr>
          <p:cNvPr id="73" name="Rectangle 41"/>
          <p:cNvSpPr>
            <a:spLocks noChangeArrowheads="1"/>
          </p:cNvSpPr>
          <p:nvPr/>
        </p:nvSpPr>
        <p:spPr bwMode="auto">
          <a:xfrm>
            <a:off x="7073900" y="903288"/>
            <a:ext cx="1727200" cy="1006475"/>
          </a:xfrm>
          <a:prstGeom prst="rect">
            <a:avLst/>
          </a:prstGeom>
          <a:solidFill>
            <a:schemeClr val="bg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ED1611"/>
                </a:solidFill>
                <a:cs typeface="Arial" panose="020B0604020202020204" pitchFamily="34" charset="0"/>
              </a:rPr>
              <a:t>$ ./hello</a:t>
            </a:r>
          </a:p>
          <a:p>
            <a:r>
              <a:rPr lang="en-US" altLang="zh-CN" sz="2000" b="1">
                <a:solidFill>
                  <a:srgbClr val="008000"/>
                </a:solidFill>
                <a:cs typeface="Arial" panose="020B0604020202020204" pitchFamily="34" charset="0"/>
              </a:rPr>
              <a:t>hello, world</a:t>
            </a:r>
          </a:p>
          <a:p>
            <a:r>
              <a:rPr lang="en-US" altLang="zh-CN" sz="2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7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219201" y="117475"/>
            <a:ext cx="6705600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操作系统管理硬件</a:t>
            </a:r>
          </a:p>
        </p:txBody>
      </p:sp>
      <p:sp>
        <p:nvSpPr>
          <p:cNvPr id="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47212"/>
            <a:ext cx="2864634" cy="2512556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 bwMode="auto">
          <a:xfrm>
            <a:off x="2895601" y="1530968"/>
            <a:ext cx="442913" cy="12192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18002" y="2885691"/>
            <a:ext cx="1828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1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16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40834" y="1806944"/>
            <a:ext cx="11318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</a:t>
            </a:r>
            <a:r>
              <a:rPr lang="en-US" altLang="zh-CN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0" y="847212"/>
            <a:ext cx="4114799" cy="24062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4" y="3558367"/>
            <a:ext cx="8743476" cy="30979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2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altLang="zh-CN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要点</a:t>
            </a:r>
            <a:endParaRPr 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课程主题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主旨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五个现实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可执行程序是怎么生成的（程序员的角度）？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执行程序是怎么运行的（程序员的角度）？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怎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么优化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程序（程序员的角度）？</a:t>
            </a:r>
            <a:endParaRPr lang="en-US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计算机系统层次模型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本课程在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CSE/SE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课程体系中的地位</a:t>
            </a:r>
            <a:endParaRPr 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课程考核与学术诚信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94853" y="786089"/>
            <a:ext cx="5257800" cy="5899587"/>
            <a:chOff x="68484" y="664725"/>
            <a:chExt cx="8303041" cy="5899587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74421" y="3544887"/>
              <a:ext cx="2278063" cy="533400"/>
            </a:xfrm>
            <a:prstGeom prst="rect">
              <a:avLst/>
            </a:prstGeom>
            <a:solidFill>
              <a:srgbClr val="FF0000">
                <a:alpha val="3215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main()</a:t>
              </a: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7160" y="3181350"/>
              <a:ext cx="97684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main.o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74421" y="5408612"/>
              <a:ext cx="2278063" cy="358775"/>
            </a:xfrm>
            <a:prstGeom prst="rect">
              <a:avLst/>
            </a:prstGeom>
            <a:solidFill>
              <a:srgbClr val="008080">
                <a:alpha val="3215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 *bufp0</a:t>
              </a:r>
              <a:r>
                <a:rPr lang="en-GB" altLang="zh-CN" sz="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=&amp;</a:t>
              </a: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buf[0]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4421" y="4875212"/>
              <a:ext cx="2278063" cy="533400"/>
            </a:xfrm>
            <a:prstGeom prst="rect">
              <a:avLst/>
            </a:prstGeom>
            <a:solidFill>
              <a:srgbClr val="FF0000">
                <a:alpha val="34901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swap()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8484" y="4510087"/>
              <a:ext cx="99768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swap.o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74421" y="1900237"/>
              <a:ext cx="2278063" cy="533400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系统代码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74421" y="4078287"/>
              <a:ext cx="2278063" cy="346075"/>
            </a:xfrm>
            <a:prstGeom prst="rect">
              <a:avLst/>
            </a:prstGeom>
            <a:solidFill>
              <a:srgbClr val="008080">
                <a:alpha val="3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</a:t>
              </a:r>
              <a:r>
                <a:rPr lang="en-GB" altLang="zh-CN" sz="1400" b="1">
                  <a:latin typeface="Courier New" panose="02070309020205020404" charset="0"/>
                  <a:ea typeface="微软雅黑" panose="020B0503020204020204" pitchFamily="34" charset="-122"/>
                  <a:cs typeface="msgothic"/>
                </a:rPr>
                <a:t> </a:t>
              </a: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buf[2]={1,2}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74421" y="2433637"/>
              <a:ext cx="2278063" cy="373063"/>
            </a:xfrm>
            <a:prstGeom prst="rect">
              <a:avLst/>
            </a:prstGeom>
            <a:solidFill>
              <a:srgbClr val="008080">
                <a:alpha val="29019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系统数据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81001" y="1295400"/>
              <a:ext cx="202841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可重定位目标文件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522586" y="664725"/>
              <a:ext cx="288626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可执行目标文件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2442118" y="195580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441341" y="2363787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442118" y="3584575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4991" y="40417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464343" y="494665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465154" y="5408612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613071" y="4421187"/>
              <a:ext cx="2606675" cy="331788"/>
            </a:xfrm>
            <a:prstGeom prst="rect">
              <a:avLst/>
            </a:prstGeom>
            <a:solidFill>
              <a:srgbClr val="008080">
                <a:alpha val="3098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 buf[2]={1,2}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613071" y="1360487"/>
              <a:ext cx="2606675" cy="382588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Headers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613071" y="2138362"/>
              <a:ext cx="2606675" cy="641350"/>
            </a:xfrm>
            <a:prstGeom prst="rect">
              <a:avLst/>
            </a:prstGeom>
            <a:solidFill>
              <a:srgbClr val="FF0000">
                <a:alpha val="3098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main()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613071" y="2779712"/>
              <a:ext cx="2606675" cy="641350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swap()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4307315" y="1152525"/>
              <a:ext cx="29877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Calibri" panose="020F050202020403020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613071" y="4754562"/>
              <a:ext cx="2606675" cy="330200"/>
            </a:xfrm>
            <a:prstGeom prst="rect">
              <a:avLst/>
            </a:prstGeom>
            <a:solidFill>
              <a:srgbClr val="00808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</a:t>
              </a:r>
              <a:r>
                <a:rPr lang="en-GB" altLang="zh-CN" sz="1100" b="1">
                  <a:latin typeface="Courier New" panose="02070309020205020404" charset="0"/>
                  <a:ea typeface="微软雅黑" panose="020B0503020204020204" pitchFamily="34" charset="-122"/>
                  <a:cs typeface="msgothic"/>
                </a:rPr>
                <a:t> </a:t>
              </a:r>
              <a:r>
                <a:rPr lang="en-GB" altLang="zh-CN" sz="1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*bufp0=&amp;buf[0]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613071" y="3421062"/>
              <a:ext cx="2606675" cy="639763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更多系统代码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4613071" y="4060825"/>
              <a:ext cx="2606675" cy="360362"/>
            </a:xfrm>
            <a:prstGeom prst="rect">
              <a:avLst/>
            </a:prstGeom>
            <a:solidFill>
              <a:srgbClr val="00808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系统数据</a:t>
              </a:r>
            </a:p>
          </p:txBody>
        </p:sp>
        <p:sp>
          <p:nvSpPr>
            <p:cNvPr id="27" name="AutoShape 21"/>
            <p:cNvSpPr/>
            <p:nvPr/>
          </p:nvSpPr>
          <p:spPr bwMode="auto">
            <a:xfrm>
              <a:off x="7302296" y="1360487"/>
              <a:ext cx="328613" cy="2700338"/>
            </a:xfrm>
            <a:prstGeom prst="rightBrace">
              <a:avLst>
                <a:gd name="adj1" fmla="val 6657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-96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7663406" y="2544762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613071" y="5435600"/>
              <a:ext cx="2606675" cy="73660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.symtab</a:t>
              </a:r>
            </a:p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.debug</a:t>
              </a: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7286421" y="4060825"/>
              <a:ext cx="285750" cy="958850"/>
            </a:xfrm>
            <a:prstGeom prst="rightBrace">
              <a:avLst>
                <a:gd name="adj1" fmla="val 27963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-96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7591191" y="44735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613071" y="5087937"/>
              <a:ext cx="2606675" cy="347663"/>
            </a:xfrm>
            <a:prstGeom prst="rect">
              <a:avLst/>
            </a:prstGeom>
            <a:solidFill>
              <a:srgbClr val="993366">
                <a:alpha val="4117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charset="0"/>
                </a:rPr>
                <a:t>int *bufp1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7620417" y="50927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</a:t>
              </a: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4613071" y="1749425"/>
              <a:ext cx="2606675" cy="38417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系统代码</a:t>
              </a:r>
            </a:p>
          </p:txBody>
        </p:sp>
        <p:sp>
          <p:nvSpPr>
            <p:cNvPr id="35" name="AutoShape 39"/>
            <p:cNvSpPr/>
            <p:nvPr/>
          </p:nvSpPr>
          <p:spPr bwMode="auto">
            <a:xfrm>
              <a:off x="7268959" y="5121275"/>
              <a:ext cx="269875" cy="323850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-96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74421" y="5762625"/>
              <a:ext cx="2270125" cy="401637"/>
            </a:xfrm>
            <a:prstGeom prst="rect">
              <a:avLst/>
            </a:prstGeom>
            <a:solidFill>
              <a:srgbClr val="993366">
                <a:alpha val="36862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charset="0"/>
                </a:rPr>
                <a:t>static int *bufp1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491206" y="58674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</a:t>
              </a: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3149396" y="1903412"/>
              <a:ext cx="1436688" cy="24765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3155746" y="2547937"/>
              <a:ext cx="1436688" cy="12192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V="1">
              <a:off x="3174796" y="3189287"/>
              <a:ext cx="1363663" cy="19050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3197021" y="2547937"/>
              <a:ext cx="1349375" cy="1697038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3157334" y="4216400"/>
              <a:ext cx="1395412" cy="404812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V="1">
              <a:off x="3158921" y="4932362"/>
              <a:ext cx="1363663" cy="684213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 flipV="1">
              <a:off x="3106534" y="5314950"/>
              <a:ext cx="1436687" cy="768350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灯片编号占位符 45"/>
            <p:cNvSpPr txBox="1"/>
            <p:nvPr/>
          </p:nvSpPr>
          <p:spPr>
            <a:xfrm>
              <a:off x="6219621" y="6088062"/>
              <a:ext cx="21336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1pPr>
              <a:lvl2pPr marL="742950" indent="-28575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2pPr>
              <a:lvl3pPr marL="1143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3pPr>
              <a:lvl4pPr marL="1600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4pPr>
              <a:lvl5pPr marL="20574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5pPr>
              <a:lvl6pPr marL="25146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6pPr>
              <a:lvl7pPr marL="29718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7pPr>
              <a:lvl8pPr marL="34290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8pPr>
              <a:lvl9pPr marL="38862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</p:grpSp>
      <p:sp>
        <p:nvSpPr>
          <p:cNvPr id="47" name="矩形 46"/>
          <p:cNvSpPr/>
          <p:nvPr/>
        </p:nvSpPr>
        <p:spPr>
          <a:xfrm>
            <a:off x="558213" y="79654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ea typeface="微软雅黑" panose="020B0503020204020204" pitchFamily="34" charset="-122"/>
              </a:rPr>
              <a:t>编译、链</a:t>
            </a:r>
            <a:r>
              <a:rPr lang="zh-CN" altLang="en-US" sz="2400" b="1">
                <a:solidFill>
                  <a:srgbClr val="FF0000"/>
                </a:solidFill>
                <a:ea typeface="微软雅黑" panose="020B0503020204020204" pitchFamily="34" charset="-122"/>
              </a:rPr>
              <a:t>接</a:t>
            </a:r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4725807" y="1892289"/>
            <a:ext cx="1140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OS</a:t>
            </a:r>
          </a:p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5484994" y="970676"/>
            <a:ext cx="3678566" cy="5963524"/>
            <a:chOff x="6342049" y="609600"/>
            <a:chExt cx="4270717" cy="5963524"/>
          </a:xfrm>
        </p:grpSpPr>
        <p:sp>
          <p:nvSpPr>
            <p:cNvPr id="79" name="Rectangle 2"/>
            <p:cNvSpPr>
              <a:spLocks noChangeArrowheads="1"/>
            </p:cNvSpPr>
            <p:nvPr/>
          </p:nvSpPr>
          <p:spPr bwMode="auto">
            <a:xfrm>
              <a:off x="6618616" y="1684337"/>
              <a:ext cx="2832100" cy="725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0" name="Text Box 25"/>
            <p:cNvSpPr txBox="1">
              <a:spLocks noChangeArrowheads="1"/>
            </p:cNvSpPr>
            <p:nvPr/>
          </p:nvSpPr>
          <p:spPr bwMode="auto">
            <a:xfrm>
              <a:off x="9880928" y="1530350"/>
              <a:ext cx="731838" cy="62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%esp </a:t>
              </a:r>
            </a:p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栈顶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)</a:t>
              </a:r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H="1">
              <a:off x="9501516" y="16986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9904741" y="3754437"/>
              <a:ext cx="5873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brk</a:t>
              </a:r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H="1">
              <a:off x="9520566" y="39211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6620203" y="609600"/>
              <a:ext cx="2830513" cy="517525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内核虚存区</a:t>
              </a: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6620203" y="24177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共享</a:t>
              </a:r>
              <a:r>
                <a:rPr lang="zh-CN" altLang="en-GB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库</a:t>
              </a:r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的内存映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射</a:t>
              </a:r>
              <a:r>
                <a:rPr lang="zh-CN" altLang="en-GB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区域</a:t>
              </a:r>
              <a:endPara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共享内</a:t>
              </a:r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存（</a:t>
              </a: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</a:t>
              </a:r>
              <a:r>
                <a:rPr lang="en-US" altLang="zh-CN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map</a:t>
              </a:r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  <a:endParaRPr lang="zh-CN" altLang="en-GB" sz="18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6620203" y="3124200"/>
              <a:ext cx="2830513" cy="768350"/>
            </a:xfrm>
            <a:prstGeom prst="rect">
              <a:avLst/>
            </a:prstGeom>
            <a:solidFill>
              <a:schemeClr val="bg1"/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b="1">
                <a:latin typeface="Arial Narrow" panose="020B0606020202030204" pitchFamily="-96" charset="0"/>
                <a:ea typeface="+mn-ea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6620203" y="38909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运行时 </a:t>
              </a:r>
              <a:r>
                <a:rPr lang="zh-CN" altLang="en-GB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堆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（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heap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</a:p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由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malloc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动态生</a:t>
              </a:r>
              <a:r>
                <a:rPr lang="zh-CN" altLang="en-GB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成</a:t>
              </a:r>
              <a:r>
                <a:rPr lang="en-US" altLang="zh-CN" sz="1800" b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&lt;128K</a:t>
              </a:r>
              <a:r>
                <a:rPr lang="en-GB" altLang="zh-CN" sz="1800" b="1" smtClean="0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)</a:t>
              </a:r>
              <a:endParaRPr lang="en-GB" altLang="zh-CN" sz="1800" b="1">
                <a:latin typeface="Calibri" panose="020F0502020204030204" charset="0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V="1">
              <a:off x="8031491" y="3473450"/>
              <a:ext cx="1587" cy="407987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6620203" y="1095375"/>
              <a:ext cx="2830513" cy="598487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用户栈（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User stack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</a:p>
            <a:p>
              <a:pPr algn="ctr">
                <a:lnSpc>
                  <a:spcPct val="98000"/>
                </a:lnSpc>
              </a:pPr>
              <a:r>
                <a:rPr lang="zh-CN" altLang="en-US" sz="1800" b="1" smtClean="0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运行时创建</a:t>
              </a:r>
              <a:endParaRPr lang="zh-CN" altLang="en-GB" sz="1800" b="1">
                <a:latin typeface="Calibri" panose="020F0502020204030204" charset="0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91" name="Line 21"/>
            <p:cNvSpPr>
              <a:spLocks noChangeShapeType="1"/>
            </p:cNvSpPr>
            <p:nvPr/>
          </p:nvSpPr>
          <p:spPr bwMode="auto">
            <a:xfrm flipV="1">
              <a:off x="8031491" y="2178050"/>
              <a:ext cx="1587" cy="24606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8031491" y="1693862"/>
              <a:ext cx="1587" cy="242888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6620203" y="5975350"/>
              <a:ext cx="2830513" cy="422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未使用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6342049" y="6207125"/>
              <a:ext cx="33564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Arial Black" panose="020B0A04020102020204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6620203" y="4598987"/>
              <a:ext cx="2830513" cy="7127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读写数据段</a:t>
              </a: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(.data, .bss)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6620203" y="5264150"/>
              <a:ext cx="2830513" cy="711200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只读代码段</a:t>
              </a:r>
            </a:p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(.init, .text</a:t>
              </a:r>
              <a:r>
                <a:rPr lang="en-GB" altLang="zh-CN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, 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.rodata</a:t>
              </a:r>
              <a:r>
                <a:rPr lang="en-GB" altLang="zh-CN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)</a:t>
              </a:r>
            </a:p>
          </p:txBody>
        </p:sp>
        <p:grpSp>
          <p:nvGrpSpPr>
            <p:cNvPr id="97" name="Group 24"/>
            <p:cNvGrpSpPr/>
            <p:nvPr/>
          </p:nvGrpSpPr>
          <p:grpSpPr bwMode="auto">
            <a:xfrm>
              <a:off x="9484053" y="4675187"/>
              <a:ext cx="1071563" cy="1327150"/>
              <a:chOff x="4956" y="3074"/>
              <a:chExt cx="675" cy="836"/>
            </a:xfrm>
          </p:grpSpPr>
          <p:sp>
            <p:nvSpPr>
              <p:cNvPr id="98" name="AutoShape 36"/>
              <p:cNvSpPr/>
              <p:nvPr/>
            </p:nvSpPr>
            <p:spPr bwMode="auto">
              <a:xfrm>
                <a:off x="4956" y="3094"/>
                <a:ext cx="140" cy="816"/>
              </a:xfrm>
              <a:prstGeom prst="rightBrace">
                <a:avLst>
                  <a:gd name="adj1" fmla="val 48571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800" b="1">
                  <a:latin typeface="Arial Narrow" panose="020B0606020202030204" pitchFamily="-96" charset="0"/>
                </a:endParaRPr>
              </a:p>
            </p:txBody>
          </p:sp>
          <p:sp>
            <p:nvSpPr>
              <p:cNvPr id="99" name="Text Box 37"/>
              <p:cNvSpPr txBox="1">
                <a:spLocks noChangeArrowheads="1"/>
              </p:cNvSpPr>
              <p:nvPr/>
            </p:nvSpPr>
            <p:spPr bwMode="auto">
              <a:xfrm>
                <a:off x="5161" y="3074"/>
                <a:ext cx="470" cy="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8000"/>
                  </a:lnSpc>
                </a:pPr>
                <a:r>
                  <a:rPr lang="zh-CN" altLang="en-GB" sz="1800" b="1">
                    <a:solidFill>
                      <a:srgbClr val="FF0000"/>
                    </a:solidFill>
                    <a:latin typeface="Calibri" panose="020F0502020204030204" charset="0"/>
                    <a:ea typeface="微软雅黑" panose="020B0503020204020204" pitchFamily="34" charset="-122"/>
                    <a:cs typeface="msgothic"/>
                  </a:rPr>
                  <a:t>从可执行文件装入</a:t>
                </a:r>
              </a:p>
            </p:txBody>
          </p:sp>
        </p:grpSp>
      </p:grp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4349639" y="1195139"/>
            <a:ext cx="1452940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0xC0000000</a:t>
            </a:r>
          </a:p>
          <a:p>
            <a:pPr>
              <a:lnSpc>
                <a:spcPct val="94000"/>
              </a:lnSpc>
            </a:pPr>
            <a:r>
              <a:rPr lang="en-GB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4343400" y="6255464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0x08048000</a:t>
            </a:r>
          </a:p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US" altLang="zh-CN" sz="1600" b="1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5045647" y="3036022"/>
            <a:ext cx="650219" cy="28114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AutoShape 41"/>
          <p:cNvSpPr/>
          <p:nvPr/>
        </p:nvSpPr>
        <p:spPr bwMode="auto">
          <a:xfrm>
            <a:off x="5277774" y="4665220"/>
            <a:ext cx="284826" cy="877456"/>
          </a:xfrm>
          <a:prstGeom prst="rightBrace">
            <a:avLst>
              <a:gd name="adj1" fmla="val 23394"/>
              <a:gd name="adj2" fmla="val 50000"/>
            </a:avLst>
          </a:prstGeom>
          <a:noFill/>
          <a:ln w="38100">
            <a:solidFill>
              <a:srgbClr val="00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" name="Line 40"/>
          <p:cNvSpPr>
            <a:spLocks noChangeShapeType="1"/>
          </p:cNvSpPr>
          <p:nvPr/>
        </p:nvSpPr>
        <p:spPr bwMode="auto">
          <a:xfrm flipV="1">
            <a:off x="5393988" y="5202951"/>
            <a:ext cx="329226" cy="15875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 bwMode="auto">
          <a:xfrm>
            <a:off x="0" y="21917"/>
            <a:ext cx="8991600" cy="5437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sz="3200" b="1" ker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</a:t>
            </a:r>
            <a:r>
              <a:rPr lang="zh-CN" altLang="en-US" sz="3200" b="1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序、目标文件、执行程序、</a:t>
            </a:r>
            <a:r>
              <a:rPr lang="zh-CN" altLang="en-US" sz="3200" b="1" ker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</a:t>
            </a:r>
            <a:r>
              <a:rPr lang="zh-CN" altLang="en-US" sz="3200" b="1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内存映像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8251253" y="1271339"/>
            <a:ext cx="816547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2</a:t>
            </a:r>
            <a:r>
              <a:rPr lang="en-US" altLang="zh-CN" sz="1600" b="1" baseline="300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48</a:t>
            </a: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-1  </a:t>
            </a:r>
          </a:p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64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8107956" y="6224339"/>
            <a:ext cx="1188444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0x400000</a:t>
            </a:r>
          </a:p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64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554468" y="3322979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0x40000000</a:t>
            </a:r>
          </a:p>
          <a:p>
            <a:pPr>
              <a:lnSpc>
                <a:spcPct val="94000"/>
              </a:lnSpc>
            </a:pPr>
            <a:r>
              <a:rPr lang="en-GB" altLang="zh-CN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省（存储空间、运行空间）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确（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本课程重点！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各种条件下）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更可靠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更方便（使用）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更范（格式符合编程规范、接口规范 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更易懂（能读明白、有注释、模块化）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136837"/>
            <a:ext cx="8229600" cy="561975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六、计算机系统层次模型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63600"/>
            <a:ext cx="2384425" cy="31956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程序执行结果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不仅取决于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算法、程序编写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而且取决于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语言处理系统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ISA-</a:t>
            </a:r>
            <a:r>
              <a:rPr lang="zh-CN" altLang="en-US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en-US" altLang="zh-CN" sz="2200" b="1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微体系结构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en-US" altLang="zh-CN" sz="2200" b="1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161925" y="4238625"/>
            <a:ext cx="22955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ea typeface="微软雅黑" panose="020B0503020204020204" pitchFamily="34" charset="-122"/>
              </a:rPr>
              <a:t>不同计算机课程处于不同层次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ea typeface="微软雅黑" panose="020B0503020204020204" pitchFamily="34" charset="-122"/>
              </a:rPr>
              <a:t>必须将各层次关联起来解决问题</a:t>
            </a:r>
          </a:p>
        </p:txBody>
      </p:sp>
      <p:grpSp>
        <p:nvGrpSpPr>
          <p:cNvPr id="61445" name="Group 5"/>
          <p:cNvGrpSpPr/>
          <p:nvPr/>
        </p:nvGrpSpPr>
        <p:grpSpPr bwMode="auto">
          <a:xfrm>
            <a:off x="2636838" y="1493838"/>
            <a:ext cx="6256337" cy="4591050"/>
            <a:chOff x="1661" y="941"/>
            <a:chExt cx="3941" cy="3203"/>
          </a:xfrm>
        </p:grpSpPr>
        <p:pic>
          <p:nvPicPr>
            <p:cNvPr id="6144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" y="941"/>
              <a:ext cx="3941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2030" y="1395"/>
              <a:ext cx="2494" cy="652"/>
            </a:xfrm>
            <a:prstGeom prst="rect">
              <a:avLst/>
            </a:prstGeom>
            <a:solidFill>
              <a:srgbClr val="339966">
                <a:alpha val="23921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Rectangle 8"/>
            <p:cNvSpPr>
              <a:spLocks noChangeArrowheads="1"/>
            </p:cNvSpPr>
            <p:nvPr/>
          </p:nvSpPr>
          <p:spPr bwMode="auto">
            <a:xfrm>
              <a:off x="2030" y="2755"/>
              <a:ext cx="2466" cy="1333"/>
            </a:xfrm>
            <a:prstGeom prst="rect">
              <a:avLst/>
            </a:prstGeom>
            <a:solidFill>
              <a:srgbClr val="FF9900">
                <a:alpha val="18039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2" name="Rectangle 9"/>
            <p:cNvSpPr>
              <a:spLocks noChangeArrowheads="1"/>
            </p:cNvSpPr>
            <p:nvPr/>
          </p:nvSpPr>
          <p:spPr bwMode="auto">
            <a:xfrm>
              <a:off x="2030" y="2047"/>
              <a:ext cx="2494" cy="311"/>
            </a:xfrm>
            <a:prstGeom prst="rect">
              <a:avLst/>
            </a:prstGeom>
            <a:solidFill>
              <a:srgbClr val="33CC33">
                <a:alpha val="25882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446" name="Text Box 10"/>
          <p:cNvSpPr txBox="1">
            <a:spLocks noChangeArrowheads="1"/>
          </p:cNvSpPr>
          <p:nvPr/>
        </p:nvSpPr>
        <p:spPr bwMode="auto">
          <a:xfrm>
            <a:off x="2816225" y="773113"/>
            <a:ext cx="60769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>
                <a:ea typeface="微软雅黑" panose="020B0503020204020204" pitchFamily="34" charset="-122"/>
              </a:rPr>
              <a:t>功能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转换</a:t>
            </a:r>
            <a:r>
              <a:rPr lang="zh-CN" altLang="en-US" sz="2100" b="1">
                <a:ea typeface="微软雅黑" panose="020B0503020204020204" pitchFamily="34" charset="-122"/>
              </a:rPr>
              <a:t>：上层是下层的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抽象</a:t>
            </a:r>
            <a:r>
              <a:rPr lang="zh-CN" altLang="en-US" sz="2100" b="1">
                <a:ea typeface="微软雅黑" panose="020B0503020204020204" pitchFamily="34" charset="-122"/>
              </a:rPr>
              <a:t>，下层是上层的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实现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底层为上层提供支撑环境！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134938" y="6219825"/>
            <a:ext cx="8937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ea typeface="微软雅黑" panose="020B0503020204020204" pitchFamily="34" charset="-122"/>
              </a:rPr>
              <a:t>最高层抽象就是点点鼠标、拖拖图标、敲敲键盘，但这背后有多少层转化啊！</a:t>
            </a:r>
          </a:p>
        </p:txBody>
      </p:sp>
      <p:sp>
        <p:nvSpPr>
          <p:cNvPr id="61448" name="灯片编号占位符 11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14400" y="3821389"/>
            <a:ext cx="2743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是对硬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件的抽</a:t>
            </a:r>
            <a:r>
              <a:rPr lang="zh-CN" altLang="en-US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10400" y="3226769"/>
            <a:ext cx="22717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有软件功能都建立在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</a:t>
            </a:r>
          </a:p>
        </p:txBody>
      </p:sp>
      <p:sp>
        <p:nvSpPr>
          <p:cNvPr id="15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534400" cy="1193800"/>
          </a:xfrm>
        </p:spPr>
        <p:txBody>
          <a:bodyPr/>
          <a:lstStyle/>
          <a:p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</a:t>
            </a:r>
            <a:r>
              <a:rPr lang="zh-CN" altLang="en-US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统的抽象表示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 </a:t>
            </a:r>
            <a:r>
              <a:rPr lang="en-US" altLang="zh-CN" smtClean="0"/>
              <a:t>                                  -</a:t>
            </a:r>
            <a:r>
              <a:rPr lang="zh-CN" altLang="en-US" smtClean="0">
                <a:solidFill>
                  <a:srgbClr val="FF0000"/>
                </a:solidFill>
              </a:rPr>
              <a:t>隐藏实际实现的复杂性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5791200" cy="29718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953000"/>
            <a:ext cx="4343400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微软：通用语言运行时</a:t>
            </a:r>
            <a:r>
              <a:rPr lang="en-US" altLang="zh-CN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CLR</a:t>
            </a:r>
          </a:p>
          <a:p>
            <a:r>
              <a:rPr lang="en-US" altLang="zh-CN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SUN</a:t>
            </a:r>
            <a:r>
              <a:rPr lang="zh-CN" altLang="en-US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b="1" kern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81750" y="1600200"/>
            <a:ext cx="260985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中间层语言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MSIL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altLang="zh-CN" sz="2200" b="1" kern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快速迁移部署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：虚拟机开发</a:t>
            </a:r>
            <a:endParaRPr lang="en-US" altLang="zh-CN" sz="2200" b="1" kern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动程序、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不再面向具体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，面向</a:t>
            </a:r>
            <a:r>
              <a:rPr lang="en-US" altLang="zh-CN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</a:t>
            </a:r>
            <a:r>
              <a:rPr lang="zh-CN" altLang="en-US" sz="2200" b="1" kern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的虚拟机程序不需移植</a:t>
            </a:r>
            <a:endParaRPr lang="en-US" altLang="zh-CN" sz="2200" b="1" kern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</a:t>
            </a:r>
            <a:r>
              <a:rPr lang="zh-CN" altLang="en-US" sz="2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2200" b="1" kern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：都不面向</a:t>
            </a:r>
            <a:r>
              <a:rPr lang="en-US" altLang="zh-CN" sz="2200" b="1" kern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200" b="1" kern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200" b="1" kern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092200"/>
          </a:xfr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计算无处不在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普适计算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9300" y="1225550"/>
            <a:ext cx="2895600" cy="2355850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从低往上，从里到外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简单方便性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Tradeoff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：开销，性价比，内外、上下、软硬、开发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00600"/>
            <a:ext cx="9035988" cy="1846262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 bwMode="auto">
          <a:xfrm>
            <a:off x="558800" y="1143000"/>
            <a:ext cx="5842000" cy="3505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无处不在：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NPU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APU</a:t>
            </a: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存储无处不在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计算机无处不在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语言无处不在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网络无处不在：网络是一种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计算无处不在：云计算、网格、物联网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092200"/>
          </a:xfr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并发与并行</a:t>
            </a:r>
            <a:r>
              <a:rPr lang="en-US" altLang="zh-CN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-Amdahl</a:t>
            </a:r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58800" y="1143000"/>
            <a:ext cx="812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Concurrency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：同时具有多个活动的系统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Parallelism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：用冰法是一个系统运行的更快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等已经是并发的系统，一个进程也可同时执行多个线程（控制流）。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单处理器系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统下的并发是模拟出来的！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多处理器系统：多核、超线程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指令级并行：流水线、超标量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并行：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AVR</a:t>
            </a:r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Amdahl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58800" y="1143000"/>
            <a:ext cx="812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系统中对某一部件采用更快执行方式所能获得的系统性能改进程度，取决于这种执行方式被使用的频率，或所占总执行时间的比例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通过更快的处理器来获得加速是由慢的系统组件所限</a:t>
            </a:r>
            <a:r>
              <a:rPr lang="zh-CN" altLang="en-US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/>
              <a:t>S=1/(</a:t>
            </a:r>
            <a:r>
              <a:rPr lang="en-US" altLang="zh-CN" smtClean="0"/>
              <a:t>1-a+a/n)</a:t>
            </a:r>
            <a:endParaRPr lang="en-US" altLang="zh-CN"/>
          </a:p>
          <a:p>
            <a:pPr lvl="1"/>
            <a:r>
              <a:rPr lang="zh-CN" altLang="en-US"/>
              <a:t>其中，</a:t>
            </a:r>
            <a:r>
              <a:rPr lang="en-US" altLang="zh-CN"/>
              <a:t>a</a:t>
            </a:r>
            <a:r>
              <a:rPr lang="zh-CN" altLang="en-US"/>
              <a:t>为并行计算部分所占比例，</a:t>
            </a:r>
            <a:r>
              <a:rPr lang="en-US" altLang="zh-CN"/>
              <a:t>n</a:t>
            </a:r>
            <a:r>
              <a:rPr lang="zh-CN" altLang="en-US"/>
              <a:t>为并行处理结点个数。这样，当</a:t>
            </a:r>
            <a:r>
              <a:rPr lang="en-US" altLang="zh-CN"/>
              <a:t>1-a=0</a:t>
            </a:r>
            <a:r>
              <a:rPr lang="zh-CN" altLang="en-US"/>
              <a:t>时，</a:t>
            </a:r>
            <a:r>
              <a:rPr lang="en-US" altLang="zh-CN"/>
              <a:t>(</a:t>
            </a:r>
            <a:r>
              <a:rPr lang="zh-CN" altLang="en-US"/>
              <a:t>即没有串行，只有并行</a:t>
            </a:r>
            <a:r>
              <a:rPr lang="en-US" altLang="zh-CN"/>
              <a:t>)</a:t>
            </a:r>
            <a:r>
              <a:rPr lang="zh-CN" altLang="en-US"/>
              <a:t>最大加速比</a:t>
            </a:r>
            <a:r>
              <a:rPr lang="en-US" altLang="zh-CN"/>
              <a:t>s=n</a:t>
            </a:r>
            <a:r>
              <a:rPr lang="zh-CN" altLang="en-US"/>
              <a:t>；当</a:t>
            </a:r>
            <a:r>
              <a:rPr lang="en-US" altLang="zh-CN"/>
              <a:t>a=0</a:t>
            </a:r>
            <a:r>
              <a:rPr lang="zh-CN" altLang="en-US"/>
              <a:t>时（即只有串行，没有并行），最小加速比</a:t>
            </a:r>
            <a:r>
              <a:rPr lang="en-US" altLang="zh-CN"/>
              <a:t>s=1</a:t>
            </a:r>
            <a:r>
              <a:rPr lang="zh-CN" altLang="en-US"/>
              <a:t>；当</a:t>
            </a:r>
            <a:r>
              <a:rPr lang="en-US" altLang="zh-CN"/>
              <a:t>n→∞</a:t>
            </a:r>
            <a:r>
              <a:rPr lang="zh-CN" altLang="en-US"/>
              <a:t>时，极限加速比</a:t>
            </a:r>
            <a:r>
              <a:rPr lang="en-US" altLang="zh-CN"/>
              <a:t>s→ 1/</a:t>
            </a:r>
            <a:r>
              <a:rPr lang="zh-CN" altLang="en-US"/>
              <a:t>（</a:t>
            </a:r>
            <a:r>
              <a:rPr lang="en-US" altLang="zh-CN"/>
              <a:t>1-a</a:t>
            </a:r>
            <a:r>
              <a:rPr lang="zh-CN" altLang="en-US"/>
              <a:t>），这也就是加速比的上限。例如，若串行代码占整个代码的</a:t>
            </a:r>
            <a:r>
              <a:rPr lang="en-US" altLang="zh-CN"/>
              <a:t>25%</a:t>
            </a:r>
            <a:r>
              <a:rPr lang="zh-CN" altLang="en-US"/>
              <a:t>，则并行处理的总体性能不可能超过</a:t>
            </a:r>
            <a:r>
              <a:rPr lang="en-US" altLang="zh-CN"/>
              <a:t>4</a:t>
            </a:r>
            <a:r>
              <a:rPr lang="zh-CN" altLang="en-US"/>
              <a:t>。这一公式已被学术界所接受，并被称做“阿姆达尔定律”，也称为“安达尔定理”</a:t>
            </a:r>
            <a:r>
              <a:rPr lang="en-US" altLang="zh-CN"/>
              <a:t>(Amdahl law)</a:t>
            </a:r>
            <a:r>
              <a:rPr lang="zh-CN" altLang="en-US"/>
              <a:t>。</a:t>
            </a:r>
          </a:p>
          <a:p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课程在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CSE/SE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课程体系中的地位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mtClean="0"/>
              <a:t>课程愿景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数系统课程是建设为中心的</a:t>
            </a:r>
            <a:endParaRPr lang="en-US" dirty="0" smtClean="0"/>
          </a:p>
          <a:p>
            <a:pPr lvl="1"/>
            <a:r>
              <a:rPr lang="zh-CN" altLang="en-US" dirty="0"/>
              <a:t>计算机体系结构</a:t>
            </a:r>
            <a:endParaRPr lang="en-US" dirty="0" smtClean="0"/>
          </a:p>
          <a:p>
            <a:pPr lvl="2"/>
            <a:r>
              <a:rPr lang="zh-CN" altLang="en-US" dirty="0" smtClean="0"/>
              <a:t>用</a:t>
            </a:r>
            <a:r>
              <a:rPr lang="en-US" dirty="0" smtClean="0"/>
              <a:t>Verilog</a:t>
            </a:r>
            <a:r>
              <a:rPr lang="zh-CN" altLang="en-US" dirty="0" smtClean="0"/>
              <a:t>设计流水线处理器</a:t>
            </a:r>
            <a:r>
              <a:rPr lang="en-US" altLang="zh-CN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altLang="zh-CN" dirty="0" smtClean="0"/>
              <a:t>S</a:t>
            </a:r>
            <a:endParaRPr lang="en-US" dirty="0" smtClean="0"/>
          </a:p>
          <a:p>
            <a:pPr lvl="2"/>
            <a:r>
              <a:rPr lang="zh-CN" altLang="en-US" dirty="0" smtClean="0"/>
              <a:t>实现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的示例部分</a:t>
            </a:r>
            <a:endParaRPr lang="en-US" dirty="0" smtClean="0"/>
          </a:p>
          <a:p>
            <a:pPr lvl="1"/>
            <a:r>
              <a:rPr lang="zh-CN" altLang="en-US" dirty="0"/>
              <a:t>编译器</a:t>
            </a:r>
            <a:endParaRPr lang="en-US" dirty="0" smtClean="0"/>
          </a:p>
          <a:p>
            <a:pPr lvl="2"/>
            <a:r>
              <a:rPr lang="zh-CN" altLang="en-US" dirty="0" smtClean="0"/>
              <a:t>编写简单语言的编译器</a:t>
            </a:r>
            <a:endParaRPr lang="en-US" dirty="0" smtClean="0"/>
          </a:p>
          <a:p>
            <a:pPr lvl="1"/>
            <a:r>
              <a:rPr lang="zh-CN" altLang="en-US" dirty="0" smtClean="0"/>
              <a:t>网络</a:t>
            </a:r>
            <a:endParaRPr lang="en-US" dirty="0" smtClean="0"/>
          </a:p>
          <a:p>
            <a:pPr lvl="2"/>
            <a:r>
              <a:rPr lang="zh-CN" altLang="en-US" dirty="0" smtClean="0"/>
              <a:t>实现并模拟网络协议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我们的课程是程序员为核心的</a:t>
            </a:r>
            <a:r>
              <a:rPr lang="en-US" altLang="zh-CN" smtClean="0"/>
              <a:t>—</a:t>
            </a:r>
            <a:r>
              <a:rPr lang="zh-CN" altLang="en-US" smtClean="0"/>
              <a:t>程序员的视野</a:t>
            </a:r>
            <a:endParaRPr lang="en-US" dirty="0" smtClean="0"/>
          </a:p>
          <a:p>
            <a:pPr lvl="1"/>
            <a:r>
              <a:rPr lang="zh-CN" altLang="en-US" smtClean="0"/>
              <a:t>目标：通过更多地理解底层系统，成为更有效的程序员</a:t>
            </a:r>
            <a:endParaRPr lang="en-US" altLang="zh-CN" smtClean="0"/>
          </a:p>
          <a:p>
            <a:pPr lvl="1"/>
            <a:r>
              <a:rPr lang="zh-CN" altLang="en-US" smtClean="0"/>
              <a:t>使你能</a:t>
            </a:r>
            <a:endParaRPr lang="en-US" dirty="0" smtClean="0"/>
          </a:p>
          <a:p>
            <a:pPr lvl="2"/>
            <a:r>
              <a:rPr lang="zh-CN" altLang="en-US" smtClean="0"/>
              <a:t>编写更加可靠、有效的程序</a:t>
            </a:r>
            <a:endParaRPr lang="en-US" dirty="0" smtClean="0"/>
          </a:p>
          <a:p>
            <a:pPr lvl="2"/>
            <a:r>
              <a:rPr lang="zh-CN" altLang="en-US"/>
              <a:t>将需要钩子的特性合并到操作系统</a:t>
            </a:r>
            <a:r>
              <a:rPr lang="zh-CN" altLang="en-US" smtClean="0"/>
              <a:t>中</a:t>
            </a:r>
            <a:endParaRPr lang="en-US" dirty="0" smtClean="0"/>
          </a:p>
          <a:p>
            <a:pPr lvl="3"/>
            <a:r>
              <a:rPr lang="zh-CN" altLang="en-US"/>
              <a:t>如</a:t>
            </a:r>
            <a:r>
              <a:rPr lang="en-US" smtClean="0"/>
              <a:t>, </a:t>
            </a:r>
            <a:r>
              <a:rPr lang="zh-CN" altLang="en-US" smtClean="0"/>
              <a:t>并发性</a:t>
            </a:r>
            <a:r>
              <a:rPr lang="en-US" smtClean="0"/>
              <a:t>, </a:t>
            </a:r>
            <a:r>
              <a:rPr lang="zh-CN" altLang="en-US" smtClean="0"/>
              <a:t>信号句柄</a:t>
            </a:r>
            <a:endParaRPr lang="en-US" dirty="0" smtClean="0"/>
          </a:p>
          <a:p>
            <a:pPr lvl="1"/>
            <a:r>
              <a:rPr lang="zh-CN" altLang="en-US" smtClean="0"/>
              <a:t>这</a:t>
            </a:r>
            <a:r>
              <a:rPr lang="zh-CN" altLang="en-US"/>
              <a:t>门</a:t>
            </a:r>
            <a:r>
              <a:rPr lang="zh-CN" altLang="en-US" smtClean="0"/>
              <a:t>课</a:t>
            </a:r>
            <a:r>
              <a:rPr lang="zh-CN" altLang="en-US"/>
              <a:t>包</a:t>
            </a:r>
            <a:r>
              <a:rPr lang="zh-CN" altLang="en-US" smtClean="0"/>
              <a:t>括你</a:t>
            </a:r>
            <a:r>
              <a:rPr lang="zh-CN" altLang="en-US"/>
              <a:t>们不会在其他地方看到</a:t>
            </a:r>
            <a:r>
              <a:rPr lang="zh-CN" altLang="en-US" smtClean="0"/>
              <a:t>的</a:t>
            </a:r>
            <a:r>
              <a:rPr lang="zh-CN" altLang="en-US"/>
              <a:t>内容</a:t>
            </a:r>
            <a:endParaRPr lang="en-US" altLang="zh-CN" smtClean="0"/>
          </a:p>
          <a:p>
            <a:pPr lvl="1"/>
            <a:r>
              <a:rPr lang="zh-CN" altLang="en-US"/>
              <a:t>不仅仅是专门的黑客的课</a:t>
            </a:r>
            <a:r>
              <a:rPr lang="zh-CN" altLang="en-US" smtClean="0"/>
              <a:t>程</a:t>
            </a:r>
            <a:endParaRPr lang="en-US" dirty="0" smtClean="0"/>
          </a:p>
          <a:p>
            <a:pPr lvl="2"/>
            <a:r>
              <a:rPr lang="zh-CN" altLang="en-US" b="1"/>
              <a:t>我们把隐藏的黑客带到每个人的面前</a:t>
            </a:r>
            <a:r>
              <a:rPr lang="en-US" b="1" smtClean="0"/>
              <a:t>!</a:t>
            </a:r>
            <a:endParaRPr lang="en-US" b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54000"/>
            <a:ext cx="7620000" cy="1092200"/>
          </a:xfrm>
        </p:spPr>
        <p:txBody>
          <a:bodyPr/>
          <a:lstStyle/>
          <a:p>
            <a:pPr marL="119380" indent="-119380"/>
            <a:r>
              <a:rPr lang="en-US" smtClean="0"/>
              <a:t>CS</a:t>
            </a:r>
            <a:r>
              <a:rPr lang="en-US" altLang="zh-CN" smtClean="0"/>
              <a:t>/CE</a:t>
            </a:r>
            <a:r>
              <a:rPr lang="en-US" smtClean="0"/>
              <a:t> </a:t>
            </a:r>
            <a:r>
              <a:rPr lang="zh-CN" altLang="en-US" smtClean="0"/>
              <a:t>课程体系中的角色</a:t>
            </a:r>
            <a:endParaRPr 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807357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00000"/>
                </a:solidFill>
              </a:rPr>
              <a:t>个人简介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homepage.hit.edu.cn/shixianjun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综合楼</a:t>
            </a:r>
            <a:r>
              <a:rPr lang="en-US" altLang="zh-CN" dirty="0" smtClean="0"/>
              <a:t>518</a:t>
            </a:r>
          </a:p>
          <a:p>
            <a:r>
              <a:rPr lang="zh-CN" altLang="en-US" dirty="0" smtClean="0"/>
              <a:t>平时可答疑：综合楼</a:t>
            </a:r>
            <a:r>
              <a:rPr lang="en-US" altLang="zh-CN" dirty="0" smtClean="0"/>
              <a:t>520</a:t>
            </a:r>
          </a:p>
          <a:p>
            <a:endParaRPr lang="en-US" altLang="zh-CN" dirty="0"/>
          </a:p>
          <a:p>
            <a:r>
              <a:rPr lang="en-US" altLang="zh-CN" dirty="0" smtClean="0"/>
              <a:t>0451-86402036</a:t>
            </a:r>
          </a:p>
          <a:p>
            <a:r>
              <a:rPr lang="en-US" altLang="zh-CN" dirty="0" smtClean="0"/>
              <a:t>QQ:4563786</a:t>
            </a:r>
          </a:p>
          <a:p>
            <a:r>
              <a:rPr lang="en-US" altLang="zh-CN" dirty="0" smtClean="0"/>
              <a:t>13304515929</a:t>
            </a:r>
          </a:p>
          <a:p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shixianjun@hit.edu.cn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/>
          <p:nvPr/>
        </p:nvSpPr>
        <p:spPr bwMode="auto">
          <a:xfrm>
            <a:off x="6996113" y="2286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29272" y="1929740"/>
            <a:ext cx="8382000" cy="647700"/>
          </a:xfrm>
        </p:spPr>
        <p:txBody>
          <a:bodyPr/>
          <a:lstStyle/>
          <a:p>
            <a:pPr marL="119380" indent="-119380" algn="ctr"/>
            <a:r>
              <a:rPr lang="zh-CN" altLang="en-US" smtClean="0"/>
              <a:t>教       师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66352" y="386065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smtClean="0"/>
              <a:t>史先俊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52" y="3479360"/>
            <a:ext cx="1819275" cy="18192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66862" y="359528"/>
            <a:ext cx="68913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4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八、课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程考核与学术诚信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欺骗</a:t>
            </a:r>
            <a:r>
              <a:rPr lang="en-US" smtClean="0"/>
              <a:t>: </a:t>
            </a:r>
            <a:r>
              <a:rPr lang="zh-CN" altLang="en-US" smtClean="0"/>
              <a:t>描述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/>
          </a:bodyPr>
          <a:lstStyle/>
          <a:p>
            <a:r>
              <a:rPr lang="zh-CN" altLang="en-US"/>
              <a:t>什么是欺骗</a:t>
            </a:r>
            <a:r>
              <a:rPr lang="en-US" smtClean="0"/>
              <a:t>?</a:t>
            </a:r>
            <a:endParaRPr lang="en-US" dirty="0" smtClean="0"/>
          </a:p>
          <a:p>
            <a:pPr lvl="1"/>
            <a:r>
              <a:rPr lang="zh-CN" altLang="en-US" smtClean="0"/>
              <a:t>共享代码</a:t>
            </a:r>
            <a:r>
              <a:rPr lang="en-US" smtClean="0"/>
              <a:t>: </a:t>
            </a:r>
            <a:r>
              <a:rPr lang="zh-CN" altLang="en-US" smtClean="0"/>
              <a:t>通过拷贝</a:t>
            </a:r>
            <a:r>
              <a:rPr lang="en-US" smtClean="0"/>
              <a:t>, </a:t>
            </a:r>
            <a:r>
              <a:rPr lang="zh-CN" altLang="en-US" smtClean="0"/>
              <a:t>重敲</a:t>
            </a:r>
            <a:r>
              <a:rPr lang="en-US" smtClean="0"/>
              <a:t>, </a:t>
            </a:r>
            <a:r>
              <a:rPr lang="zh-CN" altLang="en-US" smtClean="0"/>
              <a:t>看看</a:t>
            </a:r>
            <a:r>
              <a:rPr lang="en-US" smtClean="0"/>
              <a:t>,</a:t>
            </a:r>
            <a:r>
              <a:rPr lang="zh-CN" altLang="en-US" smtClean="0"/>
              <a:t>或提供文件</a:t>
            </a:r>
            <a:endParaRPr lang="en-US" dirty="0" smtClean="0"/>
          </a:p>
          <a:p>
            <a:pPr lvl="1"/>
            <a:r>
              <a:rPr lang="zh-CN" altLang="en-US" smtClean="0"/>
              <a:t>描述</a:t>
            </a:r>
            <a:r>
              <a:rPr lang="en-US" smtClean="0"/>
              <a:t>: </a:t>
            </a:r>
            <a:r>
              <a:rPr lang="zh-CN" altLang="en-US" smtClean="0"/>
              <a:t>一个人向其他人口头描述代码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zh-CN" altLang="en-US" smtClean="0"/>
              <a:t>辅导</a:t>
            </a:r>
            <a:r>
              <a:rPr lang="en-US" smtClean="0"/>
              <a:t>: </a:t>
            </a:r>
            <a:r>
              <a:rPr lang="zh-CN" altLang="en-US" smtClean="0"/>
              <a:t>一个一行地帮你的朋友写实验</a:t>
            </a:r>
            <a:endParaRPr lang="en-US" dirty="0" smtClean="0"/>
          </a:p>
          <a:p>
            <a:pPr lvl="1"/>
            <a:r>
              <a:rPr lang="zh-CN" altLang="en-US" smtClean="0"/>
              <a:t>为答案进行</a:t>
            </a:r>
            <a:r>
              <a:rPr lang="en-US" altLang="zh-CN" smtClean="0"/>
              <a:t>Web</a:t>
            </a:r>
            <a:r>
              <a:rPr lang="zh-CN" altLang="en-US" smtClean="0"/>
              <a:t>搜索</a:t>
            </a:r>
            <a:endParaRPr lang="en-US" dirty="0" smtClean="0"/>
          </a:p>
          <a:p>
            <a:pPr lvl="1"/>
            <a:r>
              <a:rPr lang="zh-CN" altLang="en-US" smtClean="0"/>
              <a:t>从前面的课程或在线解决方案中拷贝代码</a:t>
            </a:r>
            <a:endParaRPr lang="en-US" smtClean="0"/>
          </a:p>
          <a:p>
            <a:pPr lvl="2"/>
            <a:r>
              <a:rPr lang="zh-CN" altLang="en-US" smtClean="0"/>
              <a:t>你只允许使用我们提供的代码，或</a:t>
            </a:r>
            <a:r>
              <a:rPr lang="en-US" smtClean="0"/>
              <a:t> CS:APP website</a:t>
            </a:r>
          </a:p>
          <a:p>
            <a:r>
              <a:rPr lang="zh-CN" altLang="en-US" smtClean="0"/>
              <a:t>什么不是欺骗</a:t>
            </a:r>
            <a:r>
              <a:rPr lang="en-US" smtClean="0"/>
              <a:t>?</a:t>
            </a:r>
            <a:endParaRPr lang="en-US" dirty="0" smtClean="0"/>
          </a:p>
          <a:p>
            <a:pPr lvl="1"/>
            <a:r>
              <a:rPr lang="zh-CN" altLang="en-US" smtClean="0"/>
              <a:t>解释怎么使用系统和</a:t>
            </a:r>
            <a:r>
              <a:rPr lang="zh-CN" altLang="en-US"/>
              <a:t>工</a:t>
            </a:r>
            <a:r>
              <a:rPr lang="zh-CN" altLang="en-US" smtClean="0"/>
              <a:t>具</a:t>
            </a:r>
            <a:endParaRPr lang="en-US" dirty="0" smtClean="0"/>
          </a:p>
          <a:p>
            <a:pPr lvl="1"/>
            <a:r>
              <a:rPr lang="zh-CN" altLang="en-US" smtClean="0"/>
              <a:t>帮助其他人进行高层次的设计问题</a:t>
            </a:r>
            <a:endParaRPr lang="en-US" smtClean="0"/>
          </a:p>
          <a:p>
            <a:endParaRPr lang="en-US" smtClean="0"/>
          </a:p>
          <a:p>
            <a:r>
              <a:rPr lang="zh-CN" altLang="en-US" smtClean="0"/>
              <a:t>详情请参阅课程大纲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zh-CN" altLang="en-US" smtClean="0"/>
              <a:t>无知不是借口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欺骗</a:t>
            </a:r>
            <a:r>
              <a:rPr lang="en-US" smtClean="0"/>
              <a:t>: </a:t>
            </a:r>
            <a:r>
              <a:rPr lang="zh-CN" altLang="en-US" smtClean="0"/>
              <a:t>后果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</p:spPr>
        <p:txBody>
          <a:bodyPr>
            <a:normAutofit/>
          </a:bodyPr>
          <a:lstStyle/>
          <a:p>
            <a:r>
              <a:rPr lang="zh-CN" altLang="en-US" smtClean="0"/>
              <a:t>对欺骗的处罚</a:t>
            </a:r>
            <a:r>
              <a:rPr lang="en-US" smtClean="0"/>
              <a:t>:</a:t>
            </a:r>
            <a:endParaRPr lang="en-US" dirty="0"/>
          </a:p>
          <a:p>
            <a:pPr lvl="1"/>
            <a:r>
              <a:rPr lang="zh-CN" altLang="en-US" smtClean="0"/>
              <a:t>从课程里剔除：不及格</a:t>
            </a:r>
            <a:r>
              <a:rPr lang="en-US" smtClean="0"/>
              <a:t> (</a:t>
            </a:r>
            <a:r>
              <a:rPr lang="zh-CN" altLang="en-US" smtClean="0"/>
              <a:t>没有例外</a:t>
            </a:r>
            <a:r>
              <a:rPr lang="en-US" smtClean="0"/>
              <a:t>!)</a:t>
            </a:r>
            <a:endParaRPr lang="en-US" dirty="0"/>
          </a:p>
          <a:p>
            <a:pPr lvl="1"/>
            <a:r>
              <a:rPr lang="zh-CN" altLang="en-US" smtClean="0"/>
              <a:t>你的档案中：永远记录在案</a:t>
            </a:r>
            <a:endParaRPr lang="en-US" dirty="0"/>
          </a:p>
          <a:p>
            <a:pPr lvl="1"/>
            <a:r>
              <a:rPr lang="zh-CN" altLang="en-US" smtClean="0"/>
              <a:t>你的教师的个人的蔑视</a:t>
            </a:r>
            <a:endParaRPr lang="en-US" dirty="0"/>
          </a:p>
          <a:p>
            <a:endParaRPr lang="en-US" dirty="0"/>
          </a:p>
          <a:p>
            <a:r>
              <a:rPr lang="zh-CN" altLang="en-US" smtClean="0"/>
              <a:t>欺骗的检查</a:t>
            </a:r>
            <a:r>
              <a:rPr lang="en-US" smtClean="0"/>
              <a:t>:</a:t>
            </a:r>
            <a:endParaRPr lang="en-US" dirty="0" smtClean="0"/>
          </a:p>
          <a:p>
            <a:pPr lvl="1"/>
            <a:r>
              <a:rPr lang="zh-CN" altLang="en-US" smtClean="0"/>
              <a:t>我们有专业的代码剽窃检查工具</a:t>
            </a:r>
            <a:endParaRPr lang="en-US" smtClean="0"/>
          </a:p>
          <a:p>
            <a:pPr lvl="1"/>
            <a:r>
              <a:rPr lang="zh-CN" altLang="en-US" smtClean="0"/>
              <a:t>每一年都有多个欺</a:t>
            </a:r>
            <a:r>
              <a:rPr lang="zh-CN" altLang="en-US"/>
              <a:t>骗并</a:t>
            </a:r>
            <a:r>
              <a:rPr lang="zh-CN" altLang="en-US" smtClean="0"/>
              <a:t>在各课程</a:t>
            </a:r>
            <a:r>
              <a:rPr lang="en-US" altLang="zh-CN" smtClean="0"/>
              <a:t>failure</a:t>
            </a:r>
            <a:r>
              <a:rPr lang="zh-CN" altLang="en-US" smtClean="0"/>
              <a:t>的</a:t>
            </a:r>
            <a:r>
              <a:rPr lang="zh-CN" altLang="en-US"/>
              <a:t>学</a:t>
            </a:r>
            <a:r>
              <a:rPr lang="zh-CN" altLang="en-US" smtClean="0"/>
              <a:t>生</a:t>
            </a:r>
            <a:r>
              <a:rPr lang="en-US" smtClean="0"/>
              <a:t>. </a:t>
            </a:r>
          </a:p>
          <a:p>
            <a:pPr lvl="1"/>
            <a:r>
              <a:rPr lang="zh-CN" altLang="en-US"/>
              <a:t>一些从本</a:t>
            </a:r>
            <a:r>
              <a:rPr lang="zh-CN" altLang="en-US" smtClean="0"/>
              <a:t>校</a:t>
            </a:r>
            <a:r>
              <a:rPr lang="zh-CN" altLang="en-US"/>
              <a:t>开</a:t>
            </a:r>
            <a:r>
              <a:rPr lang="zh-CN" altLang="en-US" smtClean="0"/>
              <a:t>除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/>
              <a:t>不要做</a:t>
            </a:r>
            <a:r>
              <a:rPr lang="en-US" smtClean="0"/>
              <a:t>!</a:t>
            </a:r>
            <a:endParaRPr lang="en-US" dirty="0"/>
          </a:p>
          <a:p>
            <a:pPr lvl="1"/>
            <a:r>
              <a:rPr lang="zh-CN" altLang="en-US" smtClean="0"/>
              <a:t>太早开始</a:t>
            </a:r>
            <a:endParaRPr lang="en-US" dirty="0"/>
          </a:p>
          <a:p>
            <a:pPr lvl="1"/>
            <a:r>
              <a:rPr lang="zh-CN" altLang="en-US" smtClean="0"/>
              <a:t>当卡住时问助教等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r>
              <a:rPr lang="en-US" dirty="0" smtClean="0"/>
              <a:t>, </a:t>
            </a:r>
          </a:p>
          <a:p>
            <a:pPr lvl="1"/>
            <a:r>
              <a:rPr lang="en-US" i="1" dirty="0" smtClean="0"/>
              <a:t>Computer Systems: A Programmer’s Perspective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Third Edition </a:t>
            </a:r>
            <a:r>
              <a:rPr lang="en-US" dirty="0" smtClean="0"/>
              <a:t>(CS:APP3e), Pearson</a:t>
            </a:r>
            <a:r>
              <a:rPr lang="en-US" smtClean="0"/>
              <a:t>, 2016      </a:t>
            </a:r>
            <a:r>
              <a:rPr lang="zh-CN" altLang="en-US" smtClean="0"/>
              <a:t>深入理解计算机系统 </a:t>
            </a:r>
            <a:r>
              <a:rPr lang="en-US" altLang="zh-CN" smtClean="0"/>
              <a:t>3-</a:t>
            </a:r>
            <a:r>
              <a:rPr lang="zh-CN" altLang="en-US" smtClean="0"/>
              <a:t>机械工业出版社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csapp.cs.cmu.edu</a:t>
            </a:r>
            <a:endParaRPr lang="en-US" dirty="0" smtClean="0"/>
          </a:p>
          <a:p>
            <a:pPr lvl="1"/>
            <a:r>
              <a:rPr lang="zh-CN" altLang="en-US"/>
              <a:t>这本书对这门课很重要</a:t>
            </a:r>
            <a:r>
              <a:rPr lang="en-US" smtClean="0"/>
              <a:t>!</a:t>
            </a:r>
            <a:endParaRPr lang="en-US" dirty="0" smtClean="0"/>
          </a:p>
          <a:p>
            <a:pPr lvl="2"/>
            <a:r>
              <a:rPr lang="zh-CN" altLang="en-US"/>
              <a:t>如何解决实</a:t>
            </a:r>
            <a:r>
              <a:rPr lang="zh-CN" altLang="en-US" smtClean="0"/>
              <a:t>验</a:t>
            </a:r>
            <a:endParaRPr lang="en-US" altLang="zh-CN" smtClean="0"/>
          </a:p>
          <a:p>
            <a:pPr lvl="2"/>
            <a:r>
              <a:rPr lang="zh-CN" altLang="en-US"/>
              <a:t>练习题</a:t>
            </a:r>
            <a:r>
              <a:rPr lang="zh-CN" altLang="en-US" smtClean="0"/>
              <a:t>中有典</a:t>
            </a:r>
            <a:r>
              <a:rPr lang="zh-CN" altLang="en-US"/>
              <a:t>型的考试题</a:t>
            </a:r>
            <a:r>
              <a:rPr lang="zh-CN" altLang="en-US" smtClean="0"/>
              <a:t>目</a:t>
            </a:r>
            <a:endParaRPr lang="en-US" smtClean="0"/>
          </a:p>
          <a:p>
            <a:endParaRPr lang="en-US" dirty="0" smtClean="0"/>
          </a:p>
          <a:p>
            <a:r>
              <a:rPr lang="zh-CN" altLang="en-US" smtClean="0"/>
              <a:t>计算机系统基础</a:t>
            </a:r>
            <a:endParaRPr lang="en-US" altLang="zh-CN" smtClean="0"/>
          </a:p>
          <a:p>
            <a:pPr lvl="1"/>
            <a:r>
              <a:rPr lang="zh-CN" altLang="en-US"/>
              <a:t>南京大</a:t>
            </a:r>
            <a:r>
              <a:rPr lang="zh-CN" altLang="en-US" smtClean="0"/>
              <a:t>学 袁春风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82000" cy="57912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课程</a:t>
            </a:r>
            <a:r>
              <a:rPr lang="en-US" altLang="zh-CN" dirty="0" smtClean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网站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  <a:hlinkClick r:id="rId2"/>
              </a:rPr>
              <a:t>http://www.cs.cmu.edu/~</a:t>
            </a:r>
            <a:r>
              <a:rPr lang="en-US" altLang="zh-CN" b="1" dirty="0" smtClean="0">
                <a:solidFill>
                  <a:srgbClr val="FF0000"/>
                </a:solidFill>
                <a:hlinkClick r:id="rId2"/>
              </a:rPr>
              <a:t>213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552450" lvl="1"/>
            <a:r>
              <a:rPr lang="en-US" altLang="zh-CN" dirty="0" smtClean="0"/>
              <a:t>CMU</a:t>
            </a:r>
            <a:r>
              <a:rPr lang="zh-CN" altLang="en-US" dirty="0" smtClean="0"/>
              <a:t>完</a:t>
            </a:r>
            <a:r>
              <a:rPr lang="zh-CN" altLang="en-US" dirty="0"/>
              <a:t>整的课</a:t>
            </a:r>
            <a:r>
              <a:rPr lang="zh-CN" altLang="en-US" dirty="0" smtClean="0"/>
              <a:t>程资料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、实验、课外阅读、视频等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你有充分的学习资料，留学生、抱怨老师不帅的可以自学。</a:t>
            </a:r>
            <a:endParaRPr lang="en-US" altLang="zh-CN" dirty="0"/>
          </a:p>
          <a:p>
            <a:pPr marL="317500" lvl="1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3175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175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HIT-ICS2019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52450" lvl="1"/>
            <a:r>
              <a:rPr lang="zh-CN" altLang="en-US" dirty="0" smtClean="0"/>
              <a:t>课件</a:t>
            </a:r>
            <a:endParaRPr lang="en-US" altLang="zh-CN" dirty="0" smtClean="0"/>
          </a:p>
          <a:p>
            <a:pPr marL="552450" lvl="1"/>
            <a:r>
              <a:rPr lang="zh-CN" altLang="en-US" dirty="0"/>
              <a:t>网上答</a:t>
            </a:r>
            <a:r>
              <a:rPr lang="zh-CN" altLang="en-US" dirty="0" smtClean="0"/>
              <a:t>疑</a:t>
            </a:r>
            <a:endParaRPr lang="en-US" altLang="zh-CN" dirty="0" smtClean="0"/>
          </a:p>
          <a:p>
            <a:pPr marL="552450" lvl="1"/>
            <a:r>
              <a:rPr lang="zh-CN" altLang="en-US" dirty="0"/>
              <a:t>通</a:t>
            </a:r>
            <a:r>
              <a:rPr lang="zh-CN" altLang="en-US" dirty="0" smtClean="0"/>
              <a:t>知</a:t>
            </a:r>
            <a:endParaRPr lang="en-US" altLang="zh-CN" dirty="0"/>
          </a:p>
          <a:p>
            <a:pPr marL="552450" lvl="1"/>
            <a:endParaRPr lang="en-US" dirty="0" smtClean="0"/>
          </a:p>
        </p:txBody>
      </p:sp>
      <p:sp>
        <p:nvSpPr>
          <p:cNvPr id="4" name="Rectangle 1"/>
          <p:cNvSpPr/>
          <p:nvPr/>
        </p:nvSpPr>
        <p:spPr bwMode="auto">
          <a:xfrm>
            <a:off x="152400" y="15240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/>
          <p:cNvSpPr/>
          <p:nvPr/>
        </p:nvSpPr>
        <p:spPr bwMode="auto">
          <a:xfrm>
            <a:off x="8215313" y="1746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9400"/>
            <a:ext cx="2971800" cy="38133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</p:spPr>
        <p:txBody>
          <a:bodyPr/>
          <a:lstStyle/>
          <a:p>
            <a:pPr marL="119380" indent="-119380"/>
            <a:r>
              <a:rPr lang="zh-CN" altLang="en-US" smtClean="0"/>
              <a:t>政策</a:t>
            </a:r>
            <a:r>
              <a:rPr lang="en-US" smtClean="0"/>
              <a:t>: </a:t>
            </a:r>
            <a:r>
              <a:rPr lang="zh-CN" altLang="en-US" smtClean="0"/>
              <a:t>实验和检查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团队合作？</a:t>
            </a:r>
            <a:endParaRPr lang="en-US" dirty="0"/>
          </a:p>
          <a:p>
            <a:pPr marL="552450" lvl="1"/>
            <a:r>
              <a:rPr lang="zh-CN" altLang="en-US" dirty="0" smtClean="0"/>
              <a:t>你必须独立完成所有的实验作业</a:t>
            </a:r>
            <a:endParaRPr lang="en-US" dirty="0" smtClean="0"/>
          </a:p>
          <a:p>
            <a:r>
              <a:rPr lang="zh-CN" altLang="en-US" dirty="0" smtClean="0"/>
              <a:t>递交</a:t>
            </a:r>
            <a:endParaRPr lang="en-US" dirty="0"/>
          </a:p>
          <a:p>
            <a:pPr marL="552450" lvl="1"/>
            <a:r>
              <a:rPr lang="zh-CN" altLang="en-US" dirty="0"/>
              <a:t>截</a:t>
            </a:r>
            <a:r>
              <a:rPr lang="zh-CN" altLang="en-US" dirty="0" smtClean="0"/>
              <a:t>止</a:t>
            </a:r>
            <a:r>
              <a:rPr lang="zh-CN" altLang="en-US" dirty="0"/>
              <a:t>时</a:t>
            </a:r>
            <a:r>
              <a:rPr lang="zh-CN" altLang="en-US" dirty="0" smtClean="0"/>
              <a:t>间按实验指导教师规定</a:t>
            </a:r>
            <a:endParaRPr lang="en-US" dirty="0" smtClean="0"/>
          </a:p>
          <a:p>
            <a:pPr marL="552450" lvl="1"/>
            <a:r>
              <a:rPr lang="zh-CN" altLang="en-US" dirty="0" smtClean="0"/>
              <a:t>按老师指定的方式提交</a:t>
            </a:r>
            <a:endParaRPr lang="en-US" dirty="0"/>
          </a:p>
          <a:p>
            <a:r>
              <a:rPr lang="zh-CN" altLang="en-US" dirty="0" smtClean="0"/>
              <a:t>考试</a:t>
            </a:r>
            <a:endParaRPr lang="en-US" dirty="0"/>
          </a:p>
          <a:p>
            <a:pPr marL="552450" lvl="1"/>
            <a:r>
              <a:rPr lang="zh-CN" altLang="en-US" dirty="0" smtClean="0"/>
              <a:t>一纸开卷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只占</a:t>
            </a:r>
            <a:r>
              <a:rPr lang="en-US" altLang="zh-CN" dirty="0" smtClean="0"/>
              <a:t>50%</a:t>
            </a:r>
            <a:endParaRPr lang="en-US" altLang="zh-CN" dirty="0"/>
          </a:p>
          <a:p>
            <a:pPr marL="292100"/>
            <a:r>
              <a:rPr lang="zh-CN" altLang="en-US" dirty="0" smtClean="0"/>
              <a:t>成绩申诉</a:t>
            </a:r>
            <a:endParaRPr lang="en-US" dirty="0" smtClean="0"/>
          </a:p>
          <a:p>
            <a:pPr marL="552450" lvl="1"/>
            <a:r>
              <a:rPr lang="zh-CN" altLang="en-US" dirty="0" smtClean="0"/>
              <a:t>完成评分并预公布后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小时内联系你的授课教师</a:t>
            </a:r>
            <a:endParaRPr lang="en-US" dirty="0"/>
          </a:p>
          <a:p>
            <a:pPr marL="552450" lvl="1"/>
            <a:r>
              <a:rPr lang="zh-CN" altLang="en-US" dirty="0" smtClean="0"/>
              <a:t>按照教务处描述的正式流程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</p:spPr>
        <p:txBody>
          <a:bodyPr/>
          <a:lstStyle/>
          <a:p>
            <a:pPr marL="119380" indent="-119380"/>
            <a:r>
              <a:rPr lang="zh-CN" altLang="en-US" smtClean="0"/>
              <a:t>成绩组成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考试</a:t>
            </a:r>
            <a:endParaRPr lang="en-US" dirty="0"/>
          </a:p>
          <a:p>
            <a:pPr marL="552450" lvl="1"/>
            <a:r>
              <a:rPr lang="zh-CN" altLang="en-US" dirty="0" smtClean="0"/>
              <a:t>一纸开卷：</a:t>
            </a:r>
            <a:r>
              <a:rPr lang="en-US" altLang="zh-CN" dirty="0" smtClean="0"/>
              <a:t>A3</a:t>
            </a:r>
            <a:r>
              <a:rPr lang="zh-CN" altLang="en-US" dirty="0" smtClean="0"/>
              <a:t>纸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只占</a:t>
            </a:r>
            <a:r>
              <a:rPr lang="en-US" altLang="zh-CN" dirty="0" smtClean="0"/>
              <a:t>50%</a:t>
            </a:r>
            <a:endParaRPr lang="en-US" altLang="zh-CN" dirty="0"/>
          </a:p>
          <a:p>
            <a:pPr marL="292100"/>
            <a:r>
              <a:rPr lang="zh-CN" altLang="en-US" dirty="0"/>
              <a:t>实验</a:t>
            </a:r>
          </a:p>
          <a:p>
            <a:pPr marL="749300" lvl="1"/>
            <a:r>
              <a:rPr lang="en-US" altLang="zh-CN" dirty="0"/>
              <a:t>8</a:t>
            </a:r>
            <a:r>
              <a:rPr lang="zh-CN" altLang="en-US" dirty="0" smtClean="0"/>
              <a:t>次</a:t>
            </a:r>
            <a:r>
              <a:rPr lang="zh-CN" altLang="en-US" dirty="0"/>
              <a:t>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2-5</a:t>
            </a:r>
            <a:r>
              <a:rPr lang="zh-CN" altLang="en-US" dirty="0" smtClean="0"/>
              <a:t>分</a:t>
            </a:r>
            <a:endParaRPr lang="zh-CN" altLang="en-US" dirty="0"/>
          </a:p>
          <a:p>
            <a:pPr marL="749300" lvl="1"/>
            <a:r>
              <a:rPr lang="zh-CN" altLang="en-US" dirty="0" smtClean="0"/>
              <a:t>占</a:t>
            </a:r>
            <a:r>
              <a:rPr lang="en-US" altLang="zh-CN" dirty="0" smtClean="0"/>
              <a:t>30</a:t>
            </a:r>
            <a:r>
              <a:rPr lang="en-US" altLang="zh-CN" dirty="0" smtClean="0"/>
              <a:t>%</a:t>
            </a:r>
            <a:endParaRPr lang="en-US" altLang="zh-CN" dirty="0"/>
          </a:p>
          <a:p>
            <a:pPr marL="292100" lvl="0"/>
            <a:r>
              <a:rPr lang="zh-CN" altLang="en-US" dirty="0"/>
              <a:t>大作业</a:t>
            </a:r>
          </a:p>
          <a:p>
            <a:pPr marL="749300" lvl="1"/>
            <a:r>
              <a:rPr lang="en-US" altLang="zh-CN" dirty="0"/>
              <a:t>10%</a:t>
            </a:r>
          </a:p>
          <a:p>
            <a:pPr marL="292100" lvl="0"/>
            <a:r>
              <a:rPr lang="zh-CN" altLang="en-US" dirty="0"/>
              <a:t>作业</a:t>
            </a:r>
          </a:p>
          <a:p>
            <a:pPr marL="749300" lvl="1"/>
            <a:r>
              <a:rPr lang="en-US" altLang="zh-CN" dirty="0">
                <a:sym typeface="+mn-ea"/>
              </a:rPr>
              <a:t>5	</a:t>
            </a:r>
            <a:r>
              <a:rPr lang="zh-CN" altLang="en-US" dirty="0">
                <a:sym typeface="+mn-ea"/>
              </a:rPr>
              <a:t>次，</a:t>
            </a:r>
            <a:r>
              <a:rPr lang="zh-CN" altLang="en-US" dirty="0" smtClean="0">
                <a:sym typeface="+mn-ea"/>
              </a:rPr>
              <a:t>每次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分</a:t>
            </a:r>
            <a:endParaRPr lang="zh-CN" altLang="en-US" dirty="0"/>
          </a:p>
          <a:p>
            <a:pPr marL="749300" lvl="1"/>
            <a:r>
              <a:rPr lang="zh-CN" altLang="en-US" dirty="0">
                <a:sym typeface="+mn-ea"/>
              </a:rPr>
              <a:t>占</a:t>
            </a:r>
            <a:r>
              <a:rPr lang="en-US" altLang="zh-CN" dirty="0" smtClean="0">
                <a:sym typeface="+mn-ea"/>
              </a:rPr>
              <a:t>10%</a:t>
            </a:r>
            <a:endParaRPr lang="en-US" altLang="zh-CN" dirty="0">
              <a:sym typeface="+mn-ea"/>
            </a:endParaRPr>
          </a:p>
          <a:p>
            <a:pPr marL="292100" lvl="0"/>
            <a:r>
              <a:rPr lang="zh-CN" altLang="en-US" dirty="0"/>
              <a:t>根据课堂、作业、大作业、群中答疑等酌情加减</a:t>
            </a:r>
            <a:r>
              <a:rPr lang="en-US" altLang="zh-CN" dirty="0"/>
              <a:t>10</a:t>
            </a:r>
            <a:r>
              <a:rPr lang="zh-CN" altLang="en-US" dirty="0"/>
              <a:t>分以内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971800" y="2720975"/>
            <a:ext cx="2870200" cy="784225"/>
          </a:xfrm>
        </p:spPr>
        <p:txBody>
          <a:bodyPr/>
          <a:lstStyle/>
          <a:p>
            <a:pPr marL="81280" indent="-812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rgbClr val="60606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Welcome and Enjoy! </a:t>
            </a:r>
            <a:endParaRPr lang="en-US" sz="4800" dirty="0">
              <a:solidFill>
                <a:srgbClr val="606060"/>
              </a:solidFill>
              <a:latin typeface="Calibri Italic" charset="0"/>
              <a:ea typeface="ヒラギノ角ゴ ProN W3" charset="-128"/>
              <a:cs typeface="ヒラギノ角ゴ ProN W3" charset="-128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altLang="zh-CN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zh-CN" altLang="en-US" b="1" smtClean="0"/>
              <a:t>一、课程目标</a:t>
            </a:r>
            <a:r>
              <a:rPr lang="en-US" b="1" smtClean="0"/>
              <a:t>:</a:t>
            </a:r>
            <a:br>
              <a:rPr lang="en-US" b="1" smtClean="0"/>
            </a:br>
            <a:r>
              <a:rPr lang="en-US" b="1" smtClean="0"/>
              <a:t>                                        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抽象很好但别忘记现实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多数计算机科学与计算机工程的课程强调抽象</a:t>
            </a:r>
            <a:endParaRPr lang="en-US" b="1" dirty="0" smtClean="0"/>
          </a:p>
          <a:p>
            <a:pPr lvl="1"/>
            <a:r>
              <a:rPr lang="zh-CN" altLang="en-US" smtClean="0"/>
              <a:t>抽象数据（类）型</a:t>
            </a:r>
            <a:endParaRPr lang="en-US" dirty="0" smtClean="0"/>
          </a:p>
          <a:p>
            <a:pPr lvl="1"/>
            <a:r>
              <a:rPr lang="zh-CN" altLang="en-US"/>
              <a:t>渐进</a:t>
            </a:r>
            <a:r>
              <a:rPr lang="zh-CN" altLang="en-US" smtClean="0"/>
              <a:t>分析</a:t>
            </a:r>
            <a:r>
              <a:rPr lang="en-US" smtClean="0"/>
              <a:t>Asymptotic </a:t>
            </a:r>
            <a:r>
              <a:rPr lang="en-US" dirty="0" smtClean="0"/>
              <a:t>analysis</a:t>
            </a:r>
          </a:p>
          <a:p>
            <a:r>
              <a:rPr lang="zh-CN" altLang="en-US" b="1" smtClean="0"/>
              <a:t>抽象是有限制的</a:t>
            </a:r>
            <a:endParaRPr lang="en-US" b="1" dirty="0" smtClean="0"/>
          </a:p>
          <a:p>
            <a:pPr lvl="1"/>
            <a:r>
              <a:rPr lang="zh-CN" altLang="en-US" smtClean="0"/>
              <a:t>特别是在</a:t>
            </a:r>
            <a:r>
              <a:rPr lang="en-US" altLang="zh-CN" smtClean="0"/>
              <a:t>bug</a:t>
            </a:r>
            <a:r>
              <a:rPr lang="zh-CN" altLang="en-US" smtClean="0"/>
              <a:t>（程序缺陷</a:t>
            </a:r>
            <a:r>
              <a:rPr lang="en-US" altLang="zh-CN" smtClean="0"/>
              <a:t>-</a:t>
            </a:r>
            <a:r>
              <a:rPr lang="zh-CN" altLang="en-US" smtClean="0"/>
              <a:t>故障</a:t>
            </a:r>
            <a:r>
              <a:rPr lang="en-US" altLang="zh-CN" smtClean="0"/>
              <a:t>/</a:t>
            </a:r>
            <a:r>
              <a:rPr lang="zh-CN" altLang="en-US" smtClean="0"/>
              <a:t>错误）面前</a:t>
            </a:r>
            <a:endParaRPr lang="en-US" dirty="0" smtClean="0"/>
          </a:p>
          <a:p>
            <a:pPr lvl="1"/>
            <a:r>
              <a:rPr lang="zh-CN" altLang="en-US" smtClean="0"/>
              <a:t>需要理解底层实现的细节</a:t>
            </a:r>
            <a:endParaRPr lang="en-US" dirty="0" smtClean="0"/>
          </a:p>
          <a:p>
            <a:r>
              <a:rPr lang="zh-CN" altLang="en-US" b="1" smtClean="0"/>
              <a:t>学完本课程的有用的收获</a:t>
            </a:r>
            <a:endParaRPr lang="en-US" b="1" smtClean="0"/>
          </a:p>
          <a:p>
            <a:pPr lvl="1"/>
            <a:r>
              <a:rPr lang="zh-CN" altLang="en-US" smtClean="0"/>
              <a:t>成为更加有效地程序员</a:t>
            </a:r>
            <a:endParaRPr lang="en-US" smtClean="0"/>
          </a:p>
          <a:p>
            <a:pPr lvl="2"/>
            <a:r>
              <a:rPr lang="zh-CN" altLang="en-US" smtClean="0"/>
              <a:t>能够发现并有效地排除</a:t>
            </a:r>
            <a:r>
              <a:rPr lang="en-US" altLang="zh-CN" smtClean="0"/>
              <a:t>bug</a:t>
            </a:r>
            <a:endParaRPr lang="en-US" dirty="0" smtClean="0"/>
          </a:p>
          <a:p>
            <a:pPr lvl="2"/>
            <a:r>
              <a:rPr lang="zh-CN" altLang="en-US" smtClean="0"/>
              <a:t>能理解并调整程序性能</a:t>
            </a:r>
            <a:endParaRPr lang="en-US" dirty="0" smtClean="0"/>
          </a:p>
          <a:p>
            <a:pPr lvl="1"/>
            <a:r>
              <a:rPr lang="zh-CN" altLang="en-US" smtClean="0"/>
              <a:t>为</a:t>
            </a:r>
            <a:r>
              <a:rPr lang="en-US" smtClean="0"/>
              <a:t>CS</a:t>
            </a:r>
            <a:r>
              <a:rPr lang="en-US" altLang="zh-CN" smtClean="0"/>
              <a:t>E/S</a:t>
            </a:r>
            <a:r>
              <a:rPr lang="en-US" smtClean="0"/>
              <a:t>E</a:t>
            </a:r>
            <a:r>
              <a:rPr lang="zh-CN" altLang="en-US" smtClean="0"/>
              <a:t>的后续系统课程打基础</a:t>
            </a:r>
            <a:endParaRPr lang="en-US" dirty="0" smtClean="0"/>
          </a:p>
          <a:p>
            <a:pPr lvl="2"/>
            <a:r>
              <a:rPr lang="zh-CN" altLang="en-US" smtClean="0"/>
              <a:t>编译、操作系统、计算机网络、计算机体系结构、嵌入式系统、存储系统等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170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</p:spPr>
        <p:txBody>
          <a:bodyPr/>
          <a:lstStyle/>
          <a:p>
            <a:pPr marL="119380" indent="-119380"/>
            <a:r>
              <a:rPr lang="zh-CN" altLang="en-US" b="1" smtClean="0"/>
              <a:t>二、伟大现实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b="1" smtClean="0"/>
              <a:t> </a:t>
            </a:r>
            <a:r>
              <a:rPr lang="en-US" b="1" dirty="0"/>
              <a:t>#1</a:t>
            </a:r>
            <a:r>
              <a:rPr lang="en-US" b="1"/>
              <a:t>: </a:t>
            </a:r>
            <a:r>
              <a:rPr lang="en-US" altLang="zh-CN" b="1" smtClean="0"/>
              <a:t>i</a:t>
            </a:r>
            <a:r>
              <a:rPr lang="en-US" b="1" smtClean="0"/>
              <a:t>nt</a:t>
            </a:r>
            <a:r>
              <a:rPr lang="zh-CN" altLang="en-US" b="1" smtClean="0"/>
              <a:t>不是整数</a:t>
            </a:r>
            <a:r>
              <a:rPr lang="en-US" b="1" smtClean="0"/>
              <a:t>, float</a:t>
            </a:r>
            <a:r>
              <a:rPr lang="zh-CN" altLang="en-US" b="1" smtClean="0"/>
              <a:t>不是实数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例</a:t>
            </a:r>
            <a:r>
              <a:rPr lang="en-US" b="1" smtClean="0"/>
              <a:t> </a:t>
            </a:r>
            <a:r>
              <a:rPr lang="en-US" b="1" dirty="0"/>
              <a:t>1</a:t>
            </a:r>
            <a:r>
              <a:rPr lang="en-US" b="1"/>
              <a:t>: </a:t>
            </a:r>
            <a:r>
              <a:rPr lang="en-US" b="1" smtClean="0"/>
              <a:t> </a:t>
            </a:r>
            <a:r>
              <a:rPr lang="en-US" b="1" dirty="0"/>
              <a:t>x</a:t>
            </a:r>
            <a:r>
              <a:rPr lang="en-US" b="1" baseline="32000" dirty="0"/>
              <a:t>2</a:t>
            </a:r>
            <a:r>
              <a:rPr lang="en-US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</a:t>
            </a:r>
            <a:r>
              <a:rPr lang="en-US">
                <a:ea typeface="Zapf Dingbats" charset="2"/>
                <a:cs typeface="Zapf Dingbats" charset="2"/>
              </a:rPr>
              <a:t>40000  </a:t>
            </a:r>
            <a:r>
              <a:rPr lang="en-US" altLang="zh-CN" smtClean="0">
                <a:ea typeface="Zapf Dingbats" charset="2"/>
                <a:cs typeface="Zapf Dingbats" charset="2"/>
              </a:rPr>
              <a:t>=</a:t>
            </a:r>
            <a:r>
              <a:rPr lang="en-US" smtClean="0">
                <a:ea typeface="Zapf Dingbats" charset="2"/>
                <a:cs typeface="Zapf Dingbats" charset="2"/>
              </a:rPr>
              <a:t> </a:t>
            </a:r>
            <a:r>
              <a:rPr lang="en-US" dirty="0">
                <a:ea typeface="Zapf Dingbats" charset="2"/>
                <a:cs typeface="Zapf Dingbats" charset="2"/>
              </a:rPr>
              <a:t>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</a:t>
            </a:r>
            <a:r>
              <a:rPr lang="en-US">
                <a:ea typeface="Zapf Dingbats" charset="2"/>
                <a:cs typeface="Zapf Dingbats" charset="2"/>
              </a:rPr>
              <a:t>50000  </a:t>
            </a:r>
            <a:r>
              <a:rPr lang="en-US" altLang="zh-CN" smtClean="0">
                <a:ea typeface="Zapf Dingbats" charset="2"/>
                <a:cs typeface="Zapf Dingbats" charset="2"/>
              </a:rPr>
              <a:t>=</a:t>
            </a:r>
            <a:r>
              <a:rPr lang="en-US" smtClean="0">
                <a:ea typeface="Zapf Dingbats" charset="2"/>
                <a:cs typeface="Zapf Dingbats" charset="2"/>
              </a:rPr>
              <a:t> </a:t>
            </a:r>
            <a:r>
              <a:rPr lang="en-US" dirty="0">
                <a:ea typeface="Zapf Dingbats" charset="2"/>
                <a:cs typeface="Zapf Dingbats" charset="2"/>
              </a:rPr>
              <a:t>??</a:t>
            </a:r>
            <a:endParaRPr lang="en-US" dirty="0"/>
          </a:p>
          <a:p>
            <a:r>
              <a:rPr lang="zh-CN" altLang="en-US" b="1" smtClean="0"/>
              <a:t>例</a:t>
            </a:r>
            <a:r>
              <a:rPr lang="en-US" b="1" smtClean="0"/>
              <a:t> </a:t>
            </a:r>
            <a:r>
              <a:rPr lang="en-US" b="1" dirty="0"/>
              <a:t>2</a:t>
            </a:r>
            <a:r>
              <a:rPr lang="en-US" b="1"/>
              <a:t>: </a:t>
            </a:r>
            <a:r>
              <a:rPr lang="en-US" b="1" smtClean="0"/>
              <a:t> </a:t>
            </a:r>
            <a:r>
              <a:rPr lang="en-US" b="1" dirty="0"/>
              <a:t>(</a:t>
            </a:r>
            <a:r>
              <a:rPr lang="en-US" b="1" dirty="0" err="1"/>
              <a:t>x</a:t>
            </a:r>
            <a:r>
              <a:rPr lang="en-US" b="1" dirty="0"/>
              <a:t> + </a:t>
            </a:r>
            <a:r>
              <a:rPr lang="en-US" b="1" dirty="0" err="1"/>
              <a:t>y</a:t>
            </a:r>
            <a:r>
              <a:rPr lang="en-US" b="1" dirty="0"/>
              <a:t>) + </a:t>
            </a:r>
            <a:r>
              <a:rPr lang="en-US" b="1" dirty="0" err="1"/>
              <a:t>z</a:t>
            </a:r>
            <a:r>
              <a:rPr lang="en-US" b="1" dirty="0"/>
              <a:t>  =  </a:t>
            </a:r>
            <a:r>
              <a:rPr lang="en-US" b="1" dirty="0" err="1"/>
              <a:t>x</a:t>
            </a:r>
            <a:r>
              <a:rPr lang="en-US" b="1" dirty="0"/>
              <a:t> + (</a:t>
            </a:r>
            <a:r>
              <a:rPr lang="en-US" b="1" dirty="0" err="1"/>
              <a:t>y</a:t>
            </a:r>
            <a:r>
              <a:rPr lang="en-US" b="1" dirty="0"/>
              <a:t> + </a:t>
            </a:r>
            <a:r>
              <a:rPr lang="en-US" b="1" dirty="0" err="1"/>
              <a:t>z</a:t>
            </a:r>
            <a:r>
              <a:rPr lang="en-US" b="1" dirty="0"/>
              <a:t>)?</a:t>
            </a:r>
          </a:p>
          <a:p>
            <a:pPr marL="552450" lvl="1"/>
            <a:r>
              <a:rPr lang="zh-CN" altLang="en-US" smtClean="0"/>
              <a:t>无符号</a:t>
            </a:r>
            <a:r>
              <a:rPr lang="en-US" altLang="zh-CN" smtClean="0"/>
              <a:t>/</a:t>
            </a:r>
            <a:r>
              <a:rPr lang="zh-CN" altLang="en-US" smtClean="0"/>
              <a:t>有符号 </a:t>
            </a:r>
            <a:r>
              <a:rPr lang="en-US" smtClean="0"/>
              <a:t>Int: </a:t>
            </a:r>
            <a:r>
              <a:rPr lang="en-US" dirty="0"/>
              <a:t>Yes!</a:t>
            </a:r>
          </a:p>
          <a:p>
            <a:pPr marL="552450" lvl="1"/>
            <a:r>
              <a:rPr lang="zh-CN" altLang="en-US" smtClean="0"/>
              <a:t>浮点数</a:t>
            </a:r>
            <a:r>
              <a:rPr lang="en-US" smtClean="0"/>
              <a:t>Float:</a:t>
            </a:r>
            <a:r>
              <a:rPr lang="en-US" dirty="0"/>
              <a:t>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/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/571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计算机的算法</a:t>
            </a:r>
            <a:r>
              <a:rPr lang="en-US" altLang="zh-CN" b="1" smtClean="0"/>
              <a:t>/</a:t>
            </a:r>
            <a:r>
              <a:rPr lang="zh-CN" altLang="en-US" b="1" smtClean="0"/>
              <a:t>算术</a:t>
            </a:r>
            <a:endParaRPr lang="en-US" b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不生成随机值</a:t>
            </a:r>
            <a:endParaRPr lang="en-US" b="1" dirty="0" smtClean="0"/>
          </a:p>
          <a:p>
            <a:pPr lvl="1"/>
            <a:r>
              <a:rPr lang="zh-CN" altLang="en-US" smtClean="0"/>
              <a:t>算数操作有重要的数学特性</a:t>
            </a:r>
            <a:endParaRPr lang="en-US" dirty="0" smtClean="0"/>
          </a:p>
          <a:p>
            <a:r>
              <a:rPr lang="zh-CN" altLang="en-US" b="1" smtClean="0"/>
              <a:t>不要假设所有的</a:t>
            </a:r>
            <a:r>
              <a:rPr lang="en-US" b="1" smtClean="0"/>
              <a:t> “</a:t>
            </a:r>
            <a:r>
              <a:rPr lang="zh-CN" altLang="en-US" b="1" smtClean="0"/>
              <a:t>通常</a:t>
            </a:r>
            <a:r>
              <a:rPr lang="en-US" b="1" smtClean="0"/>
              <a:t>”</a:t>
            </a:r>
            <a:r>
              <a:rPr lang="zh-CN" altLang="en-US" b="1" smtClean="0"/>
              <a:t>数学特性</a:t>
            </a:r>
            <a:endParaRPr lang="en-US" b="1" dirty="0" smtClean="0"/>
          </a:p>
          <a:p>
            <a:pPr lvl="1"/>
            <a:r>
              <a:rPr lang="zh-CN" altLang="en-US" smtClean="0"/>
              <a:t>因为数据表示的有限性</a:t>
            </a:r>
            <a:endParaRPr lang="en-US" dirty="0" smtClean="0"/>
          </a:p>
          <a:p>
            <a:pPr lvl="1"/>
            <a:r>
              <a:rPr lang="zh-CN" altLang="en-US"/>
              <a:t>整数</a:t>
            </a:r>
            <a:r>
              <a:rPr lang="zh-CN" altLang="en-US" smtClean="0"/>
              <a:t>操作满足</a:t>
            </a:r>
            <a:r>
              <a:rPr lang="en-US" smtClean="0"/>
              <a:t> “</a:t>
            </a:r>
            <a:r>
              <a:rPr lang="zh-CN" altLang="en-US" smtClean="0"/>
              <a:t>环</a:t>
            </a:r>
            <a:r>
              <a:rPr lang="en-US" altLang="zh-CN" smtClean="0"/>
              <a:t>ring</a:t>
            </a:r>
            <a:r>
              <a:rPr lang="en-US" smtClean="0"/>
              <a:t>”</a:t>
            </a:r>
            <a:r>
              <a:rPr lang="zh-CN" altLang="en-US" smtClean="0"/>
              <a:t>特性 </a:t>
            </a:r>
            <a:endParaRPr lang="en-US" dirty="0" smtClean="0"/>
          </a:p>
          <a:p>
            <a:pPr lvl="2"/>
            <a:r>
              <a:rPr lang="zh-CN" altLang="en-US" smtClean="0"/>
              <a:t>交换律</a:t>
            </a:r>
            <a:r>
              <a:rPr lang="en-US" smtClean="0"/>
              <a:t>, </a:t>
            </a:r>
            <a:r>
              <a:rPr lang="zh-CN" altLang="en-US" smtClean="0"/>
              <a:t>结合律 </a:t>
            </a:r>
            <a:r>
              <a:rPr lang="en-US" smtClean="0"/>
              <a:t>, </a:t>
            </a:r>
            <a:r>
              <a:rPr lang="zh-CN" altLang="en-US" smtClean="0"/>
              <a:t>分配律</a:t>
            </a:r>
            <a:endParaRPr lang="en-US" dirty="0" smtClean="0"/>
          </a:p>
          <a:p>
            <a:pPr lvl="1"/>
            <a:r>
              <a:rPr lang="zh-CN" altLang="en-US" smtClean="0"/>
              <a:t>浮点操作满足</a:t>
            </a:r>
            <a:r>
              <a:rPr lang="en-US" smtClean="0"/>
              <a:t>“</a:t>
            </a:r>
            <a:r>
              <a:rPr lang="zh-CN" altLang="en-US" smtClean="0"/>
              <a:t>排序</a:t>
            </a:r>
            <a:r>
              <a:rPr lang="en-US" altLang="zh-CN" smtClean="0"/>
              <a:t>ordering</a:t>
            </a:r>
            <a:r>
              <a:rPr lang="en-US" smtClean="0"/>
              <a:t>” </a:t>
            </a:r>
            <a:r>
              <a:rPr lang="zh-CN" altLang="en-US"/>
              <a:t>特性</a:t>
            </a:r>
            <a:endParaRPr lang="en-US" dirty="0" smtClean="0"/>
          </a:p>
          <a:p>
            <a:pPr lvl="2"/>
            <a:r>
              <a:rPr lang="zh-CN" altLang="en-US" smtClean="0"/>
              <a:t>单调性</a:t>
            </a:r>
            <a:r>
              <a:rPr lang="en-US" smtClean="0"/>
              <a:t>, </a:t>
            </a:r>
            <a:r>
              <a:rPr lang="zh-CN" altLang="en-US" smtClean="0"/>
              <a:t>符号值</a:t>
            </a:r>
            <a:endParaRPr lang="en-US" smtClean="0"/>
          </a:p>
          <a:p>
            <a:r>
              <a:rPr lang="zh-CN" altLang="en-US" b="1" smtClean="0"/>
              <a:t>观察</a:t>
            </a:r>
            <a:endParaRPr lang="en-US" b="1" smtClean="0"/>
          </a:p>
          <a:p>
            <a:pPr lvl="1"/>
            <a:r>
              <a:rPr lang="zh-CN" altLang="en-US" smtClean="0"/>
              <a:t>要理解哪一种抽象应用在哪些上下文中</a:t>
            </a:r>
            <a:endParaRPr lang="en-US" dirty="0" smtClean="0"/>
          </a:p>
          <a:p>
            <a:pPr lvl="1"/>
            <a:r>
              <a:rPr lang="zh-CN" altLang="en-US" smtClean="0"/>
              <a:t>针对编译器程序员和严肃的应用程序员的重要事项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伟大现实</a:t>
            </a:r>
            <a:r>
              <a:rPr lang="en-US" b="1" smtClean="0"/>
              <a:t> </a:t>
            </a:r>
            <a:r>
              <a:rPr lang="en-US" b="1" dirty="0" smtClean="0"/>
              <a:t>#2: </a:t>
            </a:r>
            <a:r>
              <a:rPr lang="en-US" b="1" smtClean="0"/>
              <a:t/>
            </a:r>
            <a:br>
              <a:rPr lang="en-US" b="1" smtClean="0"/>
            </a:br>
            <a:r>
              <a:rPr lang="zh-CN" altLang="en-US" b="1" smtClean="0"/>
              <a:t>你不得不懂汇编</a:t>
            </a:r>
            <a:endParaRPr lang="en-US" b="1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有可能是</a:t>
            </a:r>
            <a:r>
              <a:rPr lang="en-US" b="1" smtClean="0"/>
              <a:t>, </a:t>
            </a:r>
            <a:r>
              <a:rPr lang="zh-CN" altLang="en-US" b="1" smtClean="0"/>
              <a:t>你永远不用汇编语言写程序</a:t>
            </a:r>
            <a:endParaRPr lang="en-US" b="1" dirty="0" smtClean="0"/>
          </a:p>
          <a:p>
            <a:pPr lvl="1"/>
            <a:r>
              <a:rPr lang="zh-CN" altLang="en-US" smtClean="0"/>
              <a:t>编译器比你更好更耐心</a:t>
            </a:r>
            <a:endParaRPr lang="en-US" dirty="0" smtClean="0"/>
          </a:p>
          <a:p>
            <a:r>
              <a:rPr lang="zh-CN" altLang="en-US" b="1"/>
              <a:t>但</a:t>
            </a:r>
            <a:r>
              <a:rPr lang="zh-CN" altLang="en-US" b="1" smtClean="0"/>
              <a:t>是</a:t>
            </a:r>
            <a:r>
              <a:rPr lang="en-US" b="1" smtClean="0"/>
              <a:t>: </a:t>
            </a:r>
            <a:r>
              <a:rPr lang="zh-CN" altLang="en-US" b="1" smtClean="0"/>
              <a:t>要理解汇编是机器级执行模型的关键</a:t>
            </a:r>
            <a:endParaRPr lang="en-US" b="1" dirty="0" smtClean="0"/>
          </a:p>
          <a:p>
            <a:pPr lvl="1"/>
            <a:r>
              <a:rPr lang="en-US" altLang="zh-CN" smtClean="0"/>
              <a:t>Bug</a:t>
            </a:r>
            <a:r>
              <a:rPr lang="zh-CN" altLang="en-US" smtClean="0"/>
              <a:t>面前程序的行为</a:t>
            </a:r>
            <a:endParaRPr lang="en-US" dirty="0" smtClean="0"/>
          </a:p>
          <a:p>
            <a:pPr lvl="2"/>
            <a:r>
              <a:rPr lang="zh-CN" altLang="en-US" smtClean="0"/>
              <a:t>高级语言模型会失败</a:t>
            </a:r>
            <a:endParaRPr lang="en-US" dirty="0" smtClean="0"/>
          </a:p>
          <a:p>
            <a:pPr lvl="1"/>
            <a:r>
              <a:rPr lang="zh-CN" altLang="en-US" smtClean="0"/>
              <a:t>调整程序性能</a:t>
            </a:r>
            <a:endParaRPr lang="en-US" dirty="0" smtClean="0"/>
          </a:p>
          <a:p>
            <a:pPr lvl="2"/>
            <a:r>
              <a:rPr lang="zh-CN" altLang="en-US" smtClean="0"/>
              <a:t>理解由编译器做</a:t>
            </a:r>
            <a:r>
              <a:rPr lang="en-US" altLang="zh-CN" smtClean="0"/>
              <a:t>/</a:t>
            </a:r>
            <a:r>
              <a:rPr lang="zh-CN" altLang="en-US" smtClean="0"/>
              <a:t>不做的优化</a:t>
            </a:r>
            <a:endParaRPr lang="en-US" dirty="0" smtClean="0"/>
          </a:p>
          <a:p>
            <a:pPr lvl="2"/>
            <a:r>
              <a:rPr lang="zh-CN" altLang="en-US" smtClean="0"/>
              <a:t>理解程序低效的根源</a:t>
            </a:r>
            <a:endParaRPr lang="en-US" dirty="0" smtClean="0"/>
          </a:p>
          <a:p>
            <a:pPr lvl="1"/>
            <a:r>
              <a:rPr lang="zh-CN" altLang="en-US" smtClean="0"/>
              <a:t>实现系统软件</a:t>
            </a:r>
            <a:endParaRPr lang="en-US" dirty="0" smtClean="0"/>
          </a:p>
          <a:p>
            <a:pPr lvl="2"/>
            <a:r>
              <a:rPr lang="zh-CN" altLang="en-US" smtClean="0"/>
              <a:t>编译器把机器代码作为目标</a:t>
            </a:r>
            <a:endParaRPr lang="en-US" dirty="0" smtClean="0"/>
          </a:p>
          <a:p>
            <a:pPr lvl="2"/>
            <a:r>
              <a:rPr lang="zh-CN" altLang="en-US" smtClean="0"/>
              <a:t>操作系统要管理进程状态</a:t>
            </a:r>
            <a:endParaRPr lang="en-US" dirty="0" smtClean="0"/>
          </a:p>
          <a:p>
            <a:pPr lvl="1"/>
            <a:r>
              <a:rPr lang="zh-CN" altLang="en-US"/>
              <a:t>创</a:t>
            </a:r>
            <a:r>
              <a:rPr lang="zh-CN" altLang="en-US" smtClean="0"/>
              <a:t>造</a:t>
            </a:r>
            <a:r>
              <a:rPr lang="en-US" smtClean="0"/>
              <a:t> / </a:t>
            </a:r>
            <a:r>
              <a:rPr lang="zh-CN" altLang="en-US"/>
              <a:t>战斗</a:t>
            </a:r>
            <a:r>
              <a:rPr lang="en-US" smtClean="0"/>
              <a:t> </a:t>
            </a:r>
            <a:r>
              <a:rPr lang="zh-CN" altLang="en-US" smtClean="0"/>
              <a:t>恶意软件（</a:t>
            </a:r>
            <a:r>
              <a:rPr lang="en-US" smtClean="0"/>
              <a:t>malware</a:t>
            </a:r>
            <a:r>
              <a:rPr lang="zh-CN" altLang="en-US" smtClean="0"/>
              <a:t>）</a:t>
            </a:r>
            <a:endParaRPr lang="en-US" dirty="0" smtClean="0"/>
          </a:p>
          <a:p>
            <a:pPr lvl="2"/>
            <a:r>
              <a:rPr lang="en-US" smtClean="0"/>
              <a:t>x86 </a:t>
            </a:r>
            <a:r>
              <a:rPr lang="zh-CN" altLang="en-US" smtClean="0"/>
              <a:t>汇编是很好的语言选择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 smtClean="0"/>
              <a:t>伟大现实</a:t>
            </a:r>
            <a:r>
              <a:rPr lang="en-US" b="1" smtClean="0"/>
              <a:t>#3:</a:t>
            </a:r>
            <a:r>
              <a:rPr lang="zh-CN" altLang="en-US" b="1" smtClean="0"/>
              <a:t>存储事宜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2900" b="1" smtClean="0"/>
              <a:t>R</a:t>
            </a:r>
            <a:r>
              <a:rPr lang="en-US" altLang="zh-CN" sz="2900" b="1" smtClean="0"/>
              <a:t>AM</a:t>
            </a:r>
            <a:r>
              <a:rPr lang="zh-CN" altLang="en-US" sz="2900" b="1" smtClean="0"/>
              <a:t>随机存储器是一个非物理抽象</a:t>
            </a:r>
            <a:endParaRPr lang="en-US" sz="29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2"/>
            <a:endParaRPr lang="en-US" dirty="0" smtClean="0"/>
          </a:p>
          <a:p>
            <a:r>
              <a:rPr lang="zh-CN" altLang="en-US" b="1" smtClean="0"/>
              <a:t>存储器不是无限的</a:t>
            </a:r>
            <a:endParaRPr lang="en-US" b="1" smtClean="0"/>
          </a:p>
          <a:p>
            <a:pPr marL="552450" lvl="1"/>
            <a:r>
              <a:rPr lang="zh-CN" altLang="en-US" smtClean="0"/>
              <a:t>存储器需要分配与管理</a:t>
            </a:r>
            <a:endParaRPr lang="en-US" smtClean="0"/>
          </a:p>
          <a:p>
            <a:pPr marL="552450" lvl="1"/>
            <a:r>
              <a:rPr lang="zh-CN" altLang="en-US" smtClean="0"/>
              <a:t>很多应用是存储支配</a:t>
            </a:r>
            <a:r>
              <a:rPr lang="en-US" altLang="zh-CN" smtClean="0"/>
              <a:t>/</a:t>
            </a:r>
            <a:r>
              <a:rPr lang="zh-CN" altLang="en-US" smtClean="0"/>
              <a:t>控制的</a:t>
            </a:r>
            <a:endParaRPr lang="en-US" dirty="0" smtClean="0"/>
          </a:p>
          <a:p>
            <a:r>
              <a:rPr lang="zh-CN" altLang="en-US" b="1" smtClean="0"/>
              <a:t>存储引用错特别致命</a:t>
            </a:r>
            <a:endParaRPr lang="en-US" b="1" dirty="0" smtClean="0"/>
          </a:p>
          <a:p>
            <a:pPr marL="552450" lvl="1"/>
            <a:r>
              <a:rPr lang="zh-CN" altLang="en-US" smtClean="0"/>
              <a:t>在时间和空间方面效果都不友好</a:t>
            </a:r>
            <a:endParaRPr lang="en-US" dirty="0" smtClean="0"/>
          </a:p>
          <a:p>
            <a:r>
              <a:rPr lang="zh-CN" altLang="en-US" b="1" smtClean="0"/>
              <a:t>存储器性能是不一致的</a:t>
            </a:r>
            <a:endParaRPr lang="en-US" b="1" smtClean="0"/>
          </a:p>
          <a:p>
            <a:pPr marL="552450" lvl="1"/>
            <a:r>
              <a:rPr lang="en-US" smtClean="0"/>
              <a:t>Cache</a:t>
            </a:r>
            <a:r>
              <a:rPr lang="zh-CN" altLang="en-US" smtClean="0"/>
              <a:t>与虚拟存储器的效应能大大影响程序性能</a:t>
            </a:r>
            <a:endParaRPr lang="en-US" smtClean="0"/>
          </a:p>
          <a:p>
            <a:pPr marL="552450" lvl="1"/>
            <a:r>
              <a:rPr lang="zh-CN" altLang="en-US"/>
              <a:t>针对存储系统的特点，调整程序，能带来大幅速度</a:t>
            </a:r>
            <a:r>
              <a:rPr lang="zh-CN" altLang="en-US" smtClean="0"/>
              <a:t>提升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smtClean="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 smtClean="0"/>
              <a:t>例：存储引用</a:t>
            </a:r>
            <a:r>
              <a:rPr lang="en-US" b="1" smtClean="0"/>
              <a:t>Bug</a:t>
            </a:r>
            <a:endParaRPr lang="en-US" b="1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</a:ln>
        </p:spPr>
        <p:txBody>
          <a:bodyPr wrap="square" lIns="38100" tIns="38100" rIns="38100" bIns="38100" numCol="1" anchor="t" anchorCtr="0" compatLnSpc="1"/>
          <a:lstStyle/>
          <a:p>
            <a:pPr lvl="1" indent="-342900"/>
            <a:r>
              <a:rPr lang="zh-CN" altLang="en-US"/>
              <a:t>结</a:t>
            </a:r>
            <a:r>
              <a:rPr lang="zh-CN" altLang="en-US" smtClean="0"/>
              <a:t>果是特定系统的</a:t>
            </a:r>
            <a:endParaRPr lang="en-US" altLang="zh-CN"/>
          </a:p>
        </p:txBody>
      </p:sp>
      <p:sp>
        <p:nvSpPr>
          <p:cNvPr id="18437" name="Rectangle 5"/>
          <p:cNvSpPr/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fun(0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) </a:t>
            </a:r>
            <a:r>
              <a:rPr lang="en-US" altLang="zh-CN" sz="1800" smtClean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fun(1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fun(2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 smtClean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fun(3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fun(4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(6</a:t>
            </a:r>
            <a:r>
              <a:rPr lang="en-US" sz="1800" smtClean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/>
                <a:ea typeface="Monaco" charset="0"/>
                <a:cs typeface="Calibri" panose="020F0502020204030204"/>
                <a:sym typeface="Courier New" panose="02070309020205020404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panose="02070309020205020404" charset="0"/>
              <a:ea typeface="Monaco" charset="0"/>
              <a:cs typeface="Monaco" charset="0"/>
              <a:sym typeface="Courier New" panose="02070309020205020404" charset="0"/>
            </a:endParaRPr>
          </a:p>
        </p:txBody>
      </p:sp>
      <p:sp>
        <p:nvSpPr>
          <p:cNvPr id="18436" name="Rectangle 4"/>
          <p:cNvSpPr/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2638</Words>
  <Application>Microsoft Office PowerPoint</Application>
  <PresentationFormat>全屏显示(4:3)</PresentationFormat>
  <Paragraphs>517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61" baseType="lpstr">
      <vt:lpstr>Gill Sans</vt:lpstr>
      <vt:lpstr>Lucida Grande</vt:lpstr>
      <vt:lpstr>Monaco</vt:lpstr>
      <vt:lpstr>MS PGothic</vt:lpstr>
      <vt:lpstr>msgothic</vt:lpstr>
      <vt:lpstr>Zapf Dingbats</vt:lpstr>
      <vt:lpstr>ヒラギノ角ゴ ProN W3</vt:lpstr>
      <vt:lpstr>ヒラギノ角ゴ ProN W6</vt:lpstr>
      <vt:lpstr>黑体</vt:lpstr>
      <vt:lpstr>宋体</vt:lpstr>
      <vt:lpstr>微软雅黑</vt:lpstr>
      <vt:lpstr>Arial</vt:lpstr>
      <vt:lpstr>Arial Black</vt:lpstr>
      <vt:lpstr>Arial Narrow</vt:lpstr>
      <vt:lpstr>Calibri</vt:lpstr>
      <vt:lpstr>Calibri Bold</vt:lpstr>
      <vt:lpstr>Calibri Italic</vt:lpstr>
      <vt:lpstr>Courier New</vt:lpstr>
      <vt:lpstr>Times New Roman</vt:lpstr>
      <vt:lpstr>Wingdings</vt:lpstr>
      <vt:lpstr>Wingdings 2</vt:lpstr>
      <vt:lpstr>Title Slide</vt:lpstr>
      <vt:lpstr>Title and Content</vt:lpstr>
      <vt:lpstr>Title Only</vt:lpstr>
      <vt:lpstr>PowerPoint 演示文稿</vt:lpstr>
      <vt:lpstr>要点</vt:lpstr>
      <vt:lpstr>个人简介</vt:lpstr>
      <vt:lpstr>一、课程目标:                                         抽象很好但别忘记现实</vt:lpstr>
      <vt:lpstr>二、伟大现实  #1: int不是整数, float不是实数</vt:lpstr>
      <vt:lpstr>计算机的算法/算术</vt:lpstr>
      <vt:lpstr>伟大现实 #2:  你不得不懂汇编</vt:lpstr>
      <vt:lpstr>伟大现实#3:存储事宜 RAM随机存储器是一个非物理抽象</vt:lpstr>
      <vt:lpstr>例：存储引用Bug</vt:lpstr>
      <vt:lpstr>PowerPoint 演示文稿</vt:lpstr>
      <vt:lpstr>存储引用错</vt:lpstr>
      <vt:lpstr>伟大现实#4: 性能比渐进复杂性/时间复杂度更重要! </vt:lpstr>
      <vt:lpstr>例：内存系统性能</vt:lpstr>
      <vt:lpstr>存储器层次结构</vt:lpstr>
      <vt:lpstr>为什么性能不同</vt:lpstr>
      <vt:lpstr>伟大现实#5: 计算机比执行程序做的多得多</vt:lpstr>
      <vt:lpstr>三、可执行程序是怎么生成的？</vt:lpstr>
      <vt:lpstr>PowerPoint 演示文稿</vt:lpstr>
      <vt:lpstr>PowerPoint 演示文稿</vt:lpstr>
      <vt:lpstr>PowerPoint 演示文稿</vt:lpstr>
      <vt:lpstr>PowerPoint 演示文稿</vt:lpstr>
      <vt:lpstr>六、计算机系统层次模型</vt:lpstr>
      <vt:lpstr>计算机系统的抽象表示                                    -隐藏实际实现的复杂性</vt:lpstr>
      <vt:lpstr>计算无处不在—普适计算</vt:lpstr>
      <vt:lpstr>并发与并行-Amdahl定律</vt:lpstr>
      <vt:lpstr>Amdahl定律</vt:lpstr>
      <vt:lpstr>七、本课程在CSE/SE课程体系中的地位                                                课程愿景</vt:lpstr>
      <vt:lpstr>PowerPoint 演示文稿</vt:lpstr>
      <vt:lpstr>CS/CE 课程体系中的角色</vt:lpstr>
      <vt:lpstr>教       师</vt:lpstr>
      <vt:lpstr>欺骗: 描述</vt:lpstr>
      <vt:lpstr>欺骗: 后果</vt:lpstr>
      <vt:lpstr>教材</vt:lpstr>
      <vt:lpstr>PowerPoint 演示文稿</vt:lpstr>
      <vt:lpstr>政策: 实验和检查</vt:lpstr>
      <vt:lpstr>成绩组成</vt:lpstr>
      <vt:lpstr>Welcome and Enjoy!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Shi XianJun</cp:lastModifiedBy>
  <cp:revision>214</cp:revision>
  <cp:lastPrinted>2017-09-05T12:44:00Z</cp:lastPrinted>
  <dcterms:created xsi:type="dcterms:W3CDTF">2012-08-28T17:04:00Z</dcterms:created>
  <dcterms:modified xsi:type="dcterms:W3CDTF">2019-09-06T06:10:59Z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