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3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14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15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16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embeddings/oleObject17.bin" ContentType="application/vnd.openxmlformats-officedocument.oleObject"/>
  <Override PartName="/ppt/notesSlides/notesSlide50.xml" ContentType="application/vnd.openxmlformats-officedocument.presentationml.notesSlide+xml"/>
  <Override PartName="/ppt/embeddings/oleObject18.bin" ContentType="application/vnd.openxmlformats-officedocument.oleObject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embeddings/oleObject21.bin" ContentType="application/vnd.openxmlformats-officedocument.oleObject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710" r:id="rId2"/>
    <p:sldId id="681" r:id="rId3"/>
    <p:sldId id="754" r:id="rId4"/>
    <p:sldId id="755" r:id="rId5"/>
    <p:sldId id="756" r:id="rId6"/>
    <p:sldId id="725" r:id="rId7"/>
    <p:sldId id="713" r:id="rId8"/>
    <p:sldId id="752" r:id="rId9"/>
    <p:sldId id="715" r:id="rId10"/>
    <p:sldId id="723" r:id="rId11"/>
    <p:sldId id="717" r:id="rId12"/>
    <p:sldId id="718" r:id="rId13"/>
    <p:sldId id="719" r:id="rId14"/>
    <p:sldId id="720" r:id="rId15"/>
    <p:sldId id="721" r:id="rId16"/>
    <p:sldId id="722" r:id="rId17"/>
    <p:sldId id="737" r:id="rId18"/>
    <p:sldId id="726" r:id="rId19"/>
    <p:sldId id="690" r:id="rId20"/>
    <p:sldId id="683" r:id="rId21"/>
    <p:sldId id="727" r:id="rId22"/>
    <p:sldId id="671" r:id="rId23"/>
    <p:sldId id="673" r:id="rId24"/>
    <p:sldId id="674" r:id="rId25"/>
    <p:sldId id="675" r:id="rId26"/>
    <p:sldId id="734" r:id="rId27"/>
    <p:sldId id="735" r:id="rId28"/>
    <p:sldId id="753" r:id="rId29"/>
    <p:sldId id="676" r:id="rId30"/>
    <p:sldId id="677" r:id="rId31"/>
    <p:sldId id="684" r:id="rId32"/>
    <p:sldId id="591" r:id="rId33"/>
    <p:sldId id="592" r:id="rId34"/>
    <p:sldId id="593" r:id="rId35"/>
    <p:sldId id="594" r:id="rId36"/>
    <p:sldId id="595" r:id="rId37"/>
    <p:sldId id="685" r:id="rId38"/>
    <p:sldId id="596" r:id="rId39"/>
    <p:sldId id="597" r:id="rId40"/>
    <p:sldId id="645" r:id="rId41"/>
    <p:sldId id="599" r:id="rId42"/>
    <p:sldId id="602" r:id="rId43"/>
    <p:sldId id="728" r:id="rId44"/>
    <p:sldId id="729" r:id="rId45"/>
    <p:sldId id="739" r:id="rId46"/>
    <p:sldId id="648" r:id="rId47"/>
    <p:sldId id="686" r:id="rId48"/>
    <p:sldId id="606" r:id="rId49"/>
    <p:sldId id="607" r:id="rId50"/>
    <p:sldId id="649" r:id="rId51"/>
    <p:sldId id="687" r:id="rId52"/>
    <p:sldId id="611" r:id="rId53"/>
    <p:sldId id="612" r:id="rId54"/>
    <p:sldId id="613" r:id="rId55"/>
    <p:sldId id="615" r:id="rId56"/>
    <p:sldId id="616" r:id="rId57"/>
    <p:sldId id="736" r:id="rId58"/>
    <p:sldId id="617" r:id="rId59"/>
    <p:sldId id="620" r:id="rId60"/>
    <p:sldId id="621" r:id="rId61"/>
    <p:sldId id="625" r:id="rId62"/>
    <p:sldId id="626" r:id="rId63"/>
    <p:sldId id="628" r:id="rId64"/>
    <p:sldId id="689" r:id="rId65"/>
    <p:sldId id="651" r:id="rId66"/>
    <p:sldId id="650" r:id="rId67"/>
    <p:sldId id="707" r:id="rId68"/>
    <p:sldId id="708" r:id="rId69"/>
    <p:sldId id="688" r:id="rId70"/>
    <p:sldId id="659" r:id="rId71"/>
    <p:sldId id="703" r:id="rId72"/>
    <p:sldId id="661" r:id="rId73"/>
    <p:sldId id="709" r:id="rId74"/>
    <p:sldId id="704" r:id="rId75"/>
    <p:sldId id="664" r:id="rId76"/>
    <p:sldId id="668" r:id="rId77"/>
    <p:sldId id="666" r:id="rId78"/>
    <p:sldId id="667" r:id="rId79"/>
    <p:sldId id="669" r:id="rId80"/>
    <p:sldId id="705" r:id="rId81"/>
    <p:sldId id="636" r:id="rId82"/>
    <p:sldId id="672" r:id="rId83"/>
    <p:sldId id="693" r:id="rId84"/>
    <p:sldId id="694" r:id="rId85"/>
    <p:sldId id="695" r:id="rId86"/>
    <p:sldId id="696" r:id="rId87"/>
    <p:sldId id="614" r:id="rId88"/>
    <p:sldId id="619" r:id="rId89"/>
    <p:sldId id="697" r:id="rId90"/>
    <p:sldId id="698" r:id="rId91"/>
    <p:sldId id="699" r:id="rId92"/>
    <p:sldId id="700" r:id="rId93"/>
    <p:sldId id="701" r:id="rId94"/>
    <p:sldId id="702" r:id="rId95"/>
    <p:sldId id="627" r:id="rId96"/>
    <p:sldId id="629" r:id="rId97"/>
    <p:sldId id="630" r:id="rId98"/>
    <p:sldId id="631" r:id="rId99"/>
    <p:sldId id="632" r:id="rId100"/>
    <p:sldId id="633" r:id="rId101"/>
    <p:sldId id="652" r:id="rId102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00"/>
    <a:srgbClr val="006600"/>
    <a:srgbClr val="00682F"/>
    <a:srgbClr val="FF9999"/>
    <a:srgbClr val="A8E799"/>
    <a:srgbClr val="E0F4E3"/>
    <a:srgbClr val="E0E0E0"/>
    <a:srgbClr val="E3E4E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6" autoAdjust="0"/>
    <p:restoredTop sz="78756" autoAdjust="0"/>
  </p:normalViewPr>
  <p:slideViewPr>
    <p:cSldViewPr snapToObjects="1">
      <p:cViewPr varScale="1">
        <p:scale>
          <a:sx n="57" d="100"/>
          <a:sy n="57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7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sizeof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操作符的结果类型是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size_t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它在头文件中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typedef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unsigned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类型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上图依次是：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、穿孔纸带（</a:t>
            </a:r>
            <a:r>
              <a:rPr lang="en-US" altLang="zh-CN" dirty="0" smtClean="0"/>
              <a:t>punched tape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孔纸带读入机</a:t>
            </a:r>
            <a:r>
              <a:rPr lang="en-US" altLang="zh-CN" dirty="0" smtClean="0"/>
              <a:t>(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five-hole tape reader)</a:t>
            </a:r>
            <a:r>
              <a:rPr lang="zh-CN" altLang="en-US" dirty="0" smtClean="0"/>
              <a:t>，源自计算机</a:t>
            </a:r>
            <a:r>
              <a:rPr lang="en-US" altLang="zh-CN" dirty="0" smtClean="0"/>
              <a:t>Harwell-</a:t>
            </a:r>
            <a:r>
              <a:rPr lang="en-US" altLang="zh-CN" dirty="0" err="1" smtClean="0"/>
              <a:t>Dekatron</a:t>
            </a:r>
            <a:r>
              <a:rPr lang="en-US" altLang="zh-CN" dirty="0" smtClean="0"/>
              <a:t> Computer, also known as WITCH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、右侧图，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 24-channel program tape</a:t>
            </a:r>
            <a:r>
              <a:rPr lang="en-US" altLang="zh-CN" dirty="0" smtClean="0"/>
              <a:t> on the w:Harvard Mark I, one of the first digital computers.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84225" indent="-301625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06500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9100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065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536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2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88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014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C3F4A2-19FA-434E-87D8-D9A129E50195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 smtClean="0"/>
              <a:t>考虑负数补码的编码特点，编码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，绝对数值是</a:t>
            </a:r>
            <a:r>
              <a:rPr lang="en-US" altLang="zh-CN" dirty="0" smtClean="0"/>
              <a:t>-1</a:t>
            </a:r>
            <a:r>
              <a:rPr lang="zh-CN" altLang="en-US" dirty="0" smtClean="0"/>
              <a:t>的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ddd/&#21160;&#30011;1.htm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image" Target="../media/image1.gif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5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6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7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9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1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8382000" cy="14700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信息的表示和处理</a:t>
            </a:r>
            <a:r>
              <a:rPr lang="en-US" altLang="zh-CN" dirty="0"/>
              <a:t>Ⅰ</a:t>
            </a:r>
            <a:r>
              <a:rPr lang="zh-CN" altLang="en-US" dirty="0" smtClean="0"/>
              <a:t>：位</a:t>
            </a:r>
            <a:r>
              <a:rPr lang="zh-CN" altLang="en-US" dirty="0"/>
              <a:t>、</a:t>
            </a:r>
            <a:r>
              <a:rPr lang="zh-CN" altLang="en-US" dirty="0" smtClean="0"/>
              <a:t>整数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教师：史先俊</a:t>
            </a:r>
            <a:endParaRPr lang="en-US" altLang="zh-CN" dirty="0" smtClean="0"/>
          </a:p>
          <a:p>
            <a:r>
              <a:rPr lang="zh-CN" altLang="en-US" dirty="0" smtClean="0"/>
              <a:t>计算机科学与技术学院</a:t>
            </a:r>
            <a:endParaRPr lang="en-US" altLang="zh-CN" dirty="0" smtClean="0"/>
          </a:p>
          <a:p>
            <a:r>
              <a:rPr lang="zh-CN" altLang="en-US" dirty="0"/>
              <a:t>哈尔滨工业大学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特点：逢二进一，由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两个数码组成，基数为</a:t>
            </a:r>
            <a:r>
              <a:rPr lang="en-US" altLang="zh-CN" dirty="0"/>
              <a:t>2</a:t>
            </a:r>
            <a:r>
              <a:rPr lang="zh-CN" altLang="en-US" dirty="0"/>
              <a:t>，各个位权以</a:t>
            </a:r>
            <a:r>
              <a:rPr lang="en-US" altLang="zh-CN" dirty="0"/>
              <a:t>2</a:t>
            </a:r>
            <a:r>
              <a:rPr lang="en-US" altLang="zh-CN" baseline="30000" dirty="0"/>
              <a:t>i</a:t>
            </a:r>
            <a:r>
              <a:rPr lang="zh-CN" altLang="en-US" dirty="0"/>
              <a:t>表示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二进制数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</a:t>
            </a: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n-1</a:t>
            </a:r>
            <a:r>
              <a:rPr lang="en-US" altLang="zh-CN" dirty="0" smtClean="0">
                <a:solidFill>
                  <a:srgbClr val="0000CC"/>
                </a:solidFill>
              </a:rPr>
              <a:t>…a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0</a:t>
            </a:r>
            <a:r>
              <a:rPr lang="en-US" altLang="zh-CN" dirty="0" smtClean="0">
                <a:solidFill>
                  <a:srgbClr val="0000CC"/>
                </a:solidFill>
              </a:rPr>
              <a:t>.b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CN" dirty="0" smtClean="0">
                <a:solidFill>
                  <a:srgbClr val="0000CC"/>
                </a:solidFill>
              </a:rPr>
              <a:t>…</a:t>
            </a:r>
            <a:r>
              <a:rPr lang="en-US" altLang="zh-CN" dirty="0" err="1" smtClean="0">
                <a:solidFill>
                  <a:srgbClr val="0000CC"/>
                </a:solidFill>
              </a:rPr>
              <a:t>b</a:t>
            </a:r>
            <a:r>
              <a:rPr lang="en-US" altLang="zh-CN" baseline="-25000" dirty="0" err="1" smtClean="0">
                <a:solidFill>
                  <a:srgbClr val="0000CC"/>
                </a:solidFill>
              </a:rPr>
              <a:t>m</a:t>
            </a:r>
            <a:r>
              <a:rPr lang="zh-CN" altLang="en-US" dirty="0" smtClean="0">
                <a:solidFill>
                  <a:srgbClr val="0000CC"/>
                </a:solidFill>
              </a:rPr>
              <a:t>＝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         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</a:t>
            </a:r>
            <a:r>
              <a:rPr lang="en-US" altLang="zh-CN" dirty="0" smtClean="0">
                <a:solidFill>
                  <a:srgbClr val="0000CC"/>
                </a:solidFill>
              </a:rPr>
              <a:t>×2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n-1</a:t>
            </a:r>
            <a:r>
              <a:rPr lang="en-US" altLang="zh-CN" dirty="0" smtClean="0">
                <a:solidFill>
                  <a:srgbClr val="0000CC"/>
                </a:solidFill>
              </a:rPr>
              <a:t>×2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00CC"/>
                </a:solidFill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</a:rPr>
              <a:t>1</a:t>
            </a:r>
            <a:r>
              <a:rPr lang="pt-BR" altLang="zh-CN" dirty="0" smtClean="0">
                <a:solidFill>
                  <a:srgbClr val="0000CC"/>
                </a:solidFill>
              </a:rPr>
              <a:t>×2</a:t>
            </a:r>
            <a:r>
              <a:rPr lang="pt-BR" altLang="zh-CN" baseline="30000" dirty="0" smtClean="0">
                <a:solidFill>
                  <a:srgbClr val="0000CC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00CC"/>
                </a:solidFill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</a:rPr>
              <a:t>0</a:t>
            </a:r>
            <a:r>
              <a:rPr lang="pt-BR" altLang="zh-CN" dirty="0" smtClean="0">
                <a:solidFill>
                  <a:srgbClr val="0000CC"/>
                </a:solidFill>
              </a:rPr>
              <a:t>×2</a:t>
            </a:r>
            <a:r>
              <a:rPr lang="pt-BR" altLang="zh-CN" baseline="30000" dirty="0" smtClean="0">
                <a:solidFill>
                  <a:srgbClr val="0000CC"/>
                </a:solidFill>
              </a:rPr>
              <a:t>0</a:t>
            </a:r>
            <a:r>
              <a:rPr lang="pt-BR" altLang="zh-CN" dirty="0" smtClean="0">
                <a:solidFill>
                  <a:srgbClr val="0000CC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pt-BR" dirty="0" smtClean="0">
                <a:solidFill>
                  <a:srgbClr val="006600"/>
                </a:solidFill>
              </a:rPr>
              <a:t>  </a:t>
            </a:r>
            <a:r>
              <a:rPr lang="pt-BR" altLang="zh-CN" dirty="0" smtClean="0">
                <a:solidFill>
                  <a:srgbClr val="006600"/>
                </a:solidFill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</a:rPr>
              <a:t>1</a:t>
            </a:r>
            <a:r>
              <a:rPr lang="pt-BR" altLang="zh-CN" dirty="0" smtClean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</a:rPr>
              <a:t>2</a:t>
            </a:r>
            <a:r>
              <a:rPr lang="pt-BR" altLang="zh-CN" dirty="0" smtClean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</a:rPr>
              <a:t>m</a:t>
            </a:r>
            <a:r>
              <a:rPr lang="pt-BR" altLang="zh-CN" dirty="0" smtClean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 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  </a:t>
            </a:r>
            <a:r>
              <a:rPr lang="zh-CN" altLang="en-US" dirty="0" smtClean="0"/>
              <a:t>其中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即</a:t>
            </a:r>
            <a:r>
              <a:rPr lang="en-US" altLang="zh-CN" dirty="0" smtClean="0"/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便于计算机存储、算术运算简单、支持逻辑运算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679825"/>
            <a:ext cx="4495800" cy="255454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sarq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$3,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$7,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编译生成的有符号数除代码</a:t>
            </a:r>
            <a:endParaRPr lang="en-US" dirty="0" smtClean="0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86400" y="5029200"/>
            <a:ext cx="3657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使用了算术右移</a:t>
            </a:r>
            <a:endParaRPr lang="en-US" dirty="0" smtClean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828800"/>
            <a:ext cx="3886200" cy="132343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idiv8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679825"/>
            <a:ext cx="3352800" cy="132343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39452" y="1371600"/>
            <a:ext cx="1541747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 smtClean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81000" y="3276600"/>
            <a:ext cx="2818119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编译生成的结果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730416" y="3257490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</a:t>
            </a:r>
            <a:r>
              <a:rPr lang="en-US" dirty="0" smtClean="0"/>
              <a:t>:</a:t>
            </a:r>
            <a:r>
              <a:rPr lang="zh-CN" altLang="en-US" dirty="0" smtClean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</a:t>
            </a:r>
            <a:r>
              <a:rPr lang="zh-CN" altLang="en-US" dirty="0" smtClean="0"/>
              <a:t>整数、补码整数是同构环</a:t>
            </a:r>
            <a:r>
              <a:rPr lang="en-US" altLang="zh-CN" dirty="0" smtClean="0"/>
              <a:t>(isomorphic rings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同构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类型转换  </a:t>
            </a:r>
            <a:r>
              <a:rPr lang="en-US" altLang="zh-CN" dirty="0" smtClean="0"/>
              <a:t>(</a:t>
            </a:r>
            <a:r>
              <a:rPr lang="en-US" dirty="0" smtClean="0"/>
              <a:t>isomorphism = casting)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左移</a:t>
            </a:r>
            <a:endParaRPr lang="en-US" dirty="0" smtClean="0"/>
          </a:p>
          <a:p>
            <a:pPr lvl="1"/>
            <a:r>
              <a:rPr lang="zh-CN" altLang="en-US" dirty="0" smtClean="0"/>
              <a:t>无论有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无符号数，都可用逻辑左移实现乘</a:t>
            </a:r>
            <a:r>
              <a:rPr lang="zh-CN" altLang="en-US" dirty="0"/>
              <a:t>以</a:t>
            </a:r>
            <a:r>
              <a:rPr lang="en-US" dirty="0" smtClean="0"/>
              <a:t> 2</a:t>
            </a:r>
            <a:r>
              <a:rPr lang="en-US" baseline="30000" dirty="0" smtClean="0"/>
              <a:t>k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右移</a:t>
            </a:r>
            <a:endParaRPr lang="en-US" dirty="0" smtClean="0"/>
          </a:p>
          <a:p>
            <a:pPr lvl="1"/>
            <a:r>
              <a:rPr lang="zh-CN" altLang="en-US" dirty="0" smtClean="0"/>
              <a:t>无符号数</a:t>
            </a:r>
            <a:r>
              <a:rPr lang="en-US" smtClean="0"/>
              <a:t>: </a:t>
            </a:r>
            <a:r>
              <a:rPr lang="zh-CN" altLang="en-US" smtClean="0">
                <a:solidFill>
                  <a:srgbClr val="0033CC"/>
                </a:solidFill>
              </a:rPr>
              <a:t>逻辑</a:t>
            </a:r>
            <a:r>
              <a:rPr lang="zh-CN" altLang="en-US" dirty="0" smtClean="0"/>
              <a:t>右移</a:t>
            </a:r>
            <a:r>
              <a:rPr lang="en-US" dirty="0" smtClean="0"/>
              <a:t>,</a:t>
            </a:r>
            <a:r>
              <a:rPr lang="zh-CN" altLang="en-US" dirty="0"/>
              <a:t>除以</a:t>
            </a:r>
            <a:r>
              <a:rPr lang="en-US" dirty="0" smtClean="0"/>
              <a:t> 2</a:t>
            </a:r>
            <a:r>
              <a:rPr lang="en-US" baseline="30000" dirty="0" smtClean="0"/>
              <a:t>k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zh-CN" altLang="en-US" dirty="0"/>
              <a:t>除法</a:t>
            </a:r>
            <a:r>
              <a:rPr lang="en-US" altLang="zh-CN" dirty="0"/>
              <a:t> +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baseline="30000" dirty="0" smtClean="0"/>
          </a:p>
          <a:p>
            <a:pPr lvl="1"/>
            <a:r>
              <a:rPr lang="zh-CN" altLang="en-US" dirty="0" smtClean="0"/>
              <a:t>有符号数</a:t>
            </a:r>
            <a:r>
              <a:rPr lang="en-US" dirty="0" smtClean="0"/>
              <a:t>: </a:t>
            </a:r>
            <a:r>
              <a:rPr lang="zh-CN" altLang="en-US" dirty="0" smtClean="0">
                <a:solidFill>
                  <a:srgbClr val="0033CC"/>
                </a:solidFill>
              </a:rPr>
              <a:t>算术</a:t>
            </a:r>
            <a:r>
              <a:rPr lang="zh-CN" altLang="en-US" dirty="0" smtClean="0"/>
              <a:t>右移</a:t>
            </a:r>
            <a:endParaRPr lang="en-US" dirty="0" smtClean="0"/>
          </a:p>
          <a:p>
            <a:pPr lvl="2"/>
            <a:r>
              <a:rPr lang="zh-CN" altLang="en-US" dirty="0" smtClean="0"/>
              <a:t>正整数</a:t>
            </a:r>
            <a:r>
              <a:rPr lang="en-US" dirty="0" smtClean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pPr lvl="2"/>
            <a:r>
              <a:rPr lang="zh-CN" altLang="en-US" dirty="0" smtClean="0"/>
              <a:t>负整数</a:t>
            </a:r>
            <a:r>
              <a:rPr lang="en-US" dirty="0" smtClean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远离</a:t>
            </a:r>
            <a:r>
              <a:rPr lang="en-US" altLang="zh-CN" dirty="0" smtClean="0"/>
              <a:t>0</a:t>
            </a:r>
            <a:r>
              <a:rPr lang="zh-CN" altLang="en-US" dirty="0"/>
              <a:t>舍入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，使用偏置来修正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 smtClean="0"/>
              <a:t>MSB</a:t>
            </a:r>
            <a:r>
              <a:rPr lang="zh-CN" altLang="en-US" dirty="0" smtClean="0"/>
              <a:t>：最高有效位（</a:t>
            </a:r>
            <a:r>
              <a:rPr lang="en-US" altLang="zh-CN" dirty="0" smtClean="0"/>
              <a:t>Most </a:t>
            </a:r>
            <a:r>
              <a:rPr lang="en-US" altLang="zh-CN" dirty="0"/>
              <a:t>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LSB</a:t>
            </a:r>
            <a:r>
              <a:rPr lang="zh-CN" altLang="en-US" dirty="0" smtClean="0"/>
              <a:t>：最低有效位（</a:t>
            </a:r>
            <a:r>
              <a:rPr lang="en-US" altLang="zh-CN" dirty="0" smtClean="0"/>
              <a:t>Least Significant Bit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          数字串长、书写和阅读不便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00200" y="2845537"/>
            <a:ext cx="4901039" cy="1574063"/>
            <a:chOff x="2771800" y="553301"/>
            <a:chExt cx="3201614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553301"/>
              <a:ext cx="32016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0" dirty="0" smtClean="0">
                  <a:solidFill>
                    <a:schemeClr val="tx1"/>
                  </a:solidFill>
                </a:rPr>
                <a:t>MSB                                                    LSB</a:t>
              </a:r>
            </a:p>
            <a:p>
              <a:endParaRPr lang="en-US" altLang="zh-CN" sz="2400" b="0" dirty="0" smtClean="0">
                <a:solidFill>
                  <a:schemeClr val="tx1"/>
                </a:solidFill>
              </a:endParaRPr>
            </a:p>
            <a:p>
              <a:endParaRPr lang="en-US" altLang="zh-CN" sz="2400" b="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2400" b="0" dirty="0" smtClean="0">
                  <a:solidFill>
                    <a:schemeClr val="tx1"/>
                  </a:solidFill>
                </a:rPr>
                <a:t> 15                                                          0 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7190" y="922634"/>
              <a:ext cx="2977300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0" dirty="0" smtClean="0">
                  <a:solidFill>
                    <a:schemeClr val="tx1"/>
                  </a:solidFill>
                </a:rPr>
                <a:t>1  0  1  1  0  0  1  0  1  0  0  1  1  1  0  0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基数</a:t>
            </a:r>
            <a:r>
              <a:rPr lang="en-US" altLang="zh-CN" dirty="0"/>
              <a:t>16</a:t>
            </a:r>
            <a:r>
              <a:rPr lang="zh-CN" altLang="en-US" dirty="0"/>
              <a:t>，逢</a:t>
            </a:r>
            <a:r>
              <a:rPr lang="en-US" altLang="zh-CN" dirty="0"/>
              <a:t>16</a:t>
            </a:r>
            <a:r>
              <a:rPr lang="zh-CN" altLang="en-US" dirty="0"/>
              <a:t>进位，位权为</a:t>
            </a:r>
            <a:r>
              <a:rPr lang="en-US" altLang="zh-CN" dirty="0" smtClean="0"/>
              <a:t>16</a:t>
            </a:r>
            <a:r>
              <a:rPr lang="en-US" altLang="zh-CN" baseline="30000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个数码：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十六进制数：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endParaRPr lang="en-US" altLang="zh-CN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</a:t>
            </a:r>
            <a:r>
              <a:rPr lang="en-US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pt-BR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~ 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十六进制数的加减运算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3200" dirty="0"/>
              <a:t>十六进制数的加减运算类似十进制</a:t>
            </a:r>
          </a:p>
          <a:p>
            <a:pPr lvl="1"/>
            <a:r>
              <a:rPr lang="zh-CN" altLang="en-US" sz="2800" dirty="0"/>
              <a:t>逢</a:t>
            </a:r>
            <a:r>
              <a:rPr lang="en-US" altLang="zh-CN" sz="2800" dirty="0"/>
              <a:t>16</a:t>
            </a:r>
            <a:r>
              <a:rPr lang="zh-CN" altLang="en-US" sz="2800" dirty="0"/>
              <a:t>进位</a:t>
            </a:r>
            <a:r>
              <a:rPr lang="en-US" altLang="zh-CN" sz="2800" dirty="0"/>
              <a:t>1</a:t>
            </a:r>
            <a:r>
              <a:rPr lang="zh-CN" altLang="en-US" sz="2800" dirty="0"/>
              <a:t>，借</a:t>
            </a:r>
            <a:r>
              <a:rPr lang="en-US" altLang="zh-CN" sz="2800" dirty="0"/>
              <a:t>1</a:t>
            </a:r>
            <a:r>
              <a:rPr lang="zh-CN" altLang="en-US" sz="2800" dirty="0"/>
              <a:t>当</a:t>
            </a:r>
            <a:r>
              <a:rPr lang="en-US" altLang="zh-CN" sz="2800" dirty="0"/>
              <a:t>16</a:t>
            </a:r>
            <a:endParaRPr lang="zh-CN" altLang="pt-BR" sz="2800" dirty="0"/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 dirty="0"/>
              <a:t>	</a:t>
            </a:r>
            <a:r>
              <a:rPr lang="pt-BR" altLang="zh-CN" sz="3200" dirty="0">
                <a:solidFill>
                  <a:srgbClr val="0000CC"/>
                </a:solidFill>
              </a:rPr>
              <a:t>23D9H</a:t>
            </a:r>
            <a:r>
              <a:rPr lang="zh-CN" altLang="pt-BR" sz="3200" dirty="0">
                <a:solidFill>
                  <a:srgbClr val="0000CC"/>
                </a:solidFill>
              </a:rPr>
              <a:t>＋</a:t>
            </a:r>
            <a:r>
              <a:rPr lang="pt-BR" altLang="zh-CN" sz="3200" dirty="0">
                <a:solidFill>
                  <a:srgbClr val="0000CC"/>
                </a:solidFill>
              </a:rPr>
              <a:t>94BEH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B897H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 dirty="0">
                <a:solidFill>
                  <a:srgbClr val="0000CC"/>
                </a:solidFill>
              </a:rPr>
              <a:t>	A59FH</a:t>
            </a:r>
            <a:r>
              <a:rPr lang="zh-CN" altLang="pt-BR" sz="3200" dirty="0">
                <a:solidFill>
                  <a:srgbClr val="0000CC"/>
                </a:solidFill>
              </a:rPr>
              <a:t>－</a:t>
            </a:r>
            <a:r>
              <a:rPr lang="pt-BR" altLang="zh-CN" sz="3200" dirty="0">
                <a:solidFill>
                  <a:srgbClr val="0000CC"/>
                </a:solidFill>
              </a:rPr>
              <a:t>62B8H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42E7H</a:t>
            </a:r>
          </a:p>
          <a:p>
            <a:r>
              <a:rPr lang="zh-CN" altLang="en-US" sz="3200" dirty="0" smtClean="0"/>
              <a:t>二进制</a:t>
            </a:r>
            <a:r>
              <a:rPr lang="zh-CN" altLang="en-US" sz="3200" dirty="0"/>
              <a:t>和十六进制数之间具有对应</a:t>
            </a:r>
            <a:r>
              <a:rPr lang="zh-CN" altLang="en-US" sz="3200" dirty="0" smtClean="0"/>
              <a:t>关系：</a:t>
            </a:r>
            <a:endParaRPr lang="zh-CN" altLang="en-US" sz="3200" dirty="0"/>
          </a:p>
          <a:p>
            <a:pPr marL="365760" lvl="1" indent="0">
              <a:buNone/>
            </a:pPr>
            <a:r>
              <a:rPr lang="zh-CN" altLang="en-US" sz="2800" dirty="0" smtClean="0"/>
              <a:t>每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zh-CN" altLang="en-US" sz="2800" dirty="0"/>
              <a:t>个二进制位</a:t>
            </a:r>
            <a:r>
              <a:rPr lang="zh-CN" altLang="en-US" sz="2800" dirty="0" smtClean="0"/>
              <a:t>对应</a:t>
            </a:r>
            <a:r>
              <a:rPr lang="en-US" altLang="zh-CN" sz="2800" dirty="0" smtClean="0">
                <a:solidFill>
                  <a:srgbClr val="0000FF"/>
                </a:solidFill>
              </a:rPr>
              <a:t>1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十六进制位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/>
              <a:t>	</a:t>
            </a:r>
            <a:r>
              <a:rPr lang="zh-CN" altLang="en-US" sz="3200" dirty="0" smtClean="0"/>
              <a:t>  </a:t>
            </a:r>
            <a:r>
              <a:rPr lang="en-US" altLang="zh-CN" sz="3200" dirty="0" smtClean="0"/>
              <a:t>00111010B</a:t>
            </a:r>
            <a:r>
              <a:rPr lang="zh-CN" altLang="en-US" sz="3200" dirty="0"/>
              <a:t>＝</a:t>
            </a:r>
            <a:r>
              <a:rPr lang="en-US" altLang="zh-CN" sz="3200" dirty="0"/>
              <a:t>3AH</a:t>
            </a:r>
            <a:r>
              <a:rPr lang="zh-CN" altLang="en-US" sz="3200" dirty="0"/>
              <a:t>，</a:t>
            </a:r>
            <a:r>
              <a:rPr lang="en-US" altLang="zh-CN" sz="3200" dirty="0"/>
              <a:t>F2H</a:t>
            </a:r>
            <a:r>
              <a:rPr lang="zh-CN" altLang="en-US" sz="3200" dirty="0"/>
              <a:t>＝</a:t>
            </a:r>
            <a:r>
              <a:rPr lang="en-US" altLang="zh-CN" sz="3200" dirty="0" smtClean="0"/>
              <a:t>11110010B</a:t>
            </a:r>
          </a:p>
          <a:p>
            <a:pPr>
              <a:buNone/>
            </a:pPr>
            <a:endParaRPr lang="en-US" altLang="zh-CN" sz="1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与</a:t>
            </a:r>
            <a:r>
              <a:rPr lang="zh-CN" altLang="en-US" sz="3200" b="1" dirty="0">
                <a:solidFill>
                  <a:srgbClr val="FF0000"/>
                </a:solidFill>
              </a:rPr>
              <a:t>二进制数相互转换简单、阅读书写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方便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十进制整数转换为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sz="3000" dirty="0" smtClean="0">
                <a:solidFill>
                  <a:srgbClr val="0000CC"/>
                </a:solidFill>
              </a:rPr>
              <a:t>整数转换</a:t>
            </a:r>
            <a:r>
              <a:rPr lang="zh-CN" altLang="en-US" sz="3000" dirty="0">
                <a:solidFill>
                  <a:srgbClr val="0000CC"/>
                </a:solidFill>
              </a:rPr>
              <a:t>：用</a:t>
            </a:r>
            <a:r>
              <a:rPr lang="zh-CN" altLang="en-US" sz="3000" dirty="0" smtClean="0">
                <a:solidFill>
                  <a:srgbClr val="0000CC"/>
                </a:solidFill>
              </a:rPr>
              <a:t>除法</a:t>
            </a:r>
            <a:r>
              <a:rPr lang="en-US" altLang="zh-CN" sz="3200" dirty="0">
                <a:solidFill>
                  <a:srgbClr val="0000FF"/>
                </a:solidFill>
              </a:rPr>
              <a:t>—</a:t>
            </a:r>
            <a:r>
              <a:rPr lang="zh-CN" altLang="en-US" sz="3000" dirty="0" smtClean="0">
                <a:solidFill>
                  <a:srgbClr val="0000CC"/>
                </a:solidFill>
              </a:rPr>
              <a:t>除基取余法</a:t>
            </a:r>
            <a:endParaRPr lang="zh-CN" altLang="en-US" sz="3000" dirty="0">
              <a:solidFill>
                <a:srgbClr val="0000CC"/>
              </a:solidFill>
            </a:endParaRPr>
          </a:p>
          <a:p>
            <a:pPr lvl="1"/>
            <a:r>
              <a:rPr lang="zh-CN" altLang="en-US" sz="2800" dirty="0"/>
              <a:t>十进制数整数部分不断除以基数</a:t>
            </a:r>
            <a:r>
              <a:rPr lang="en-US" altLang="zh-CN" sz="2800" dirty="0"/>
              <a:t>k(2</a:t>
            </a:r>
            <a:r>
              <a:rPr lang="zh-CN" altLang="en-US" sz="2800" dirty="0"/>
              <a:t>、</a:t>
            </a:r>
            <a:r>
              <a:rPr lang="en-US" altLang="zh-CN" sz="2800" dirty="0"/>
              <a:t>8</a:t>
            </a:r>
            <a:r>
              <a:rPr lang="zh-CN" altLang="en-US" sz="2800" dirty="0"/>
              <a:t>或</a:t>
            </a:r>
            <a:r>
              <a:rPr lang="en-US" altLang="zh-CN" sz="2800" dirty="0"/>
              <a:t>16) </a:t>
            </a:r>
            <a:r>
              <a:rPr lang="zh-CN" altLang="en-US" sz="2800" dirty="0"/>
              <a:t>，并记下余数，直到商为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 lvl="1"/>
            <a:r>
              <a:rPr lang="zh-CN" altLang="en-US" sz="2800" dirty="0"/>
              <a:t>由最后一个余数起，逆向取各个余数，则为转换成的二进制和十六进制数</a:t>
            </a:r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/>
              <a:t>126</a:t>
            </a:r>
            <a:r>
              <a:rPr lang="zh-CN" altLang="en-US" dirty="0"/>
              <a:t>＝</a:t>
            </a:r>
            <a:r>
              <a:rPr lang="en-US" altLang="zh-CN" dirty="0"/>
              <a:t>01111110B   </a:t>
            </a:r>
            <a:r>
              <a:rPr lang="en-US" altLang="zh-CN" dirty="0" smtClean="0"/>
              <a:t> </a:t>
            </a:r>
            <a:r>
              <a:rPr lang="zh-CN" altLang="en-US" sz="2800" dirty="0" smtClean="0">
                <a:solidFill>
                  <a:srgbClr val="0000CC"/>
                </a:solidFill>
              </a:rPr>
              <a:t>二进制数</a:t>
            </a:r>
            <a:r>
              <a:rPr lang="zh-CN" altLang="en-US" sz="2800" dirty="0">
                <a:solidFill>
                  <a:srgbClr val="0000CC"/>
                </a:solidFill>
              </a:rPr>
              <a:t>用后缀字母</a:t>
            </a:r>
            <a:r>
              <a:rPr lang="en-US" altLang="zh-CN" sz="2800" dirty="0">
                <a:solidFill>
                  <a:srgbClr val="0000CC"/>
                </a:solidFill>
              </a:rPr>
              <a:t>B</a:t>
            </a:r>
            <a:endParaRPr lang="en-US" altLang="zh-CN" sz="2800" dirty="0"/>
          </a:p>
          <a:p>
            <a:pPr>
              <a:buNone/>
            </a:pPr>
            <a:r>
              <a:rPr lang="en-US" altLang="zh-CN" dirty="0"/>
              <a:t>		126</a:t>
            </a:r>
            <a:r>
              <a:rPr lang="zh-CN" altLang="en-US" dirty="0"/>
              <a:t>＝</a:t>
            </a:r>
            <a:r>
              <a:rPr lang="en-US" altLang="zh-CN" dirty="0"/>
              <a:t>7EH             </a:t>
            </a:r>
            <a:r>
              <a:rPr lang="zh-CN" altLang="en-US" sz="2800" dirty="0">
                <a:solidFill>
                  <a:srgbClr val="0000CC"/>
                </a:solidFill>
              </a:rPr>
              <a:t>十六进制数用后缀字母</a:t>
            </a:r>
            <a:r>
              <a:rPr lang="en-US" altLang="zh-CN" sz="2800" dirty="0">
                <a:solidFill>
                  <a:srgbClr val="0000CC"/>
                </a:solidFill>
              </a:rPr>
              <a:t>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进制转换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十进制小数转换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k(2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16)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…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 marL="365760" lvl="1" indent="0">
              <a:buNone/>
            </a:pPr>
            <a:r>
              <a:rPr lang="zh-CN" altLang="en-US" sz="2800" dirty="0" smtClean="0">
                <a:solidFill>
                  <a:srgbClr val="0000FF"/>
                </a:solidFill>
              </a:rPr>
              <a:t>小数转换</a:t>
            </a:r>
            <a:r>
              <a:rPr lang="zh-CN" altLang="en-US" sz="2800" dirty="0">
                <a:solidFill>
                  <a:srgbClr val="0000FF"/>
                </a:solidFill>
              </a:rPr>
              <a:t>：用</a:t>
            </a:r>
            <a:r>
              <a:rPr lang="zh-CN" altLang="en-US" sz="2800" dirty="0" smtClean="0">
                <a:solidFill>
                  <a:srgbClr val="0000FF"/>
                </a:solidFill>
              </a:rPr>
              <a:t>乘</a:t>
            </a:r>
            <a:r>
              <a:rPr lang="zh-CN" altLang="en-US" sz="2800" dirty="0">
                <a:solidFill>
                  <a:srgbClr val="0000FF"/>
                </a:solidFill>
              </a:rPr>
              <a:t>法</a:t>
            </a:r>
            <a:r>
              <a:rPr lang="en-US" altLang="zh-CN" sz="2800" dirty="0">
                <a:solidFill>
                  <a:srgbClr val="0000FF"/>
                </a:solidFill>
              </a:rPr>
              <a:t>—</a:t>
            </a:r>
            <a:r>
              <a:rPr lang="zh-CN" altLang="en-US" sz="2800" dirty="0">
                <a:solidFill>
                  <a:srgbClr val="0000FF"/>
                </a:solidFill>
              </a:rPr>
              <a:t>乘基取整法</a:t>
            </a:r>
          </a:p>
          <a:p>
            <a:pPr marL="365760" lvl="1" indent="0">
              <a:buNone/>
            </a:pPr>
            <a:r>
              <a:rPr lang="zh-CN" altLang="en-US" sz="2800" dirty="0" smtClean="0"/>
              <a:t>   乘以基数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记录整数部分，直到小数部分为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 </a:t>
            </a:r>
            <a:r>
              <a:rPr lang="zh-CN" altLang="en-US" sz="2800" dirty="0"/>
              <a:t>	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0.1101B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      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0.DH</a:t>
            </a:r>
          </a:p>
          <a:p>
            <a:pPr lvl="1"/>
            <a:r>
              <a:rPr lang="zh-CN" altLang="en-US" sz="2800" dirty="0" smtClean="0"/>
              <a:t>小数转换会发生总是无法乘到为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的情况</a:t>
            </a:r>
          </a:p>
          <a:p>
            <a:pPr lvl="1"/>
            <a:r>
              <a:rPr lang="zh-CN" altLang="en-US" sz="2800" dirty="0" smtClean="0"/>
              <a:t>可选取一定位数（精度）</a:t>
            </a:r>
          </a:p>
          <a:p>
            <a:pPr lvl="1"/>
            <a:r>
              <a:rPr lang="zh-CN" altLang="en-US" sz="2800" dirty="0" smtClean="0"/>
              <a:t>将产生无法避免</a:t>
            </a:r>
            <a:r>
              <a:rPr lang="zh-CN" altLang="en-US" sz="2800" dirty="0"/>
              <a:t>的转换误差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进制数转换为十进制数</a:t>
            </a:r>
          </a:p>
          <a:p>
            <a:pPr>
              <a:buNone/>
            </a:pPr>
            <a:r>
              <a:rPr lang="zh-CN" altLang="en-US" sz="3000" dirty="0"/>
              <a:t>  方法：按权展开</a:t>
            </a:r>
          </a:p>
          <a:p>
            <a:pPr lvl="1"/>
            <a:r>
              <a:rPr lang="zh-CN" altLang="en-US" sz="2600" dirty="0"/>
              <a:t>二进制数转换为十进制数</a:t>
            </a:r>
          </a:p>
          <a:p>
            <a:pPr>
              <a:buNone/>
            </a:pPr>
            <a:r>
              <a:rPr lang="zh-CN" altLang="en-US" sz="3000" dirty="0"/>
              <a:t>	   </a:t>
            </a:r>
            <a:r>
              <a:rPr lang="en-US" altLang="zh-CN" sz="2600" dirty="0"/>
              <a:t>0011.1010B</a:t>
            </a:r>
          </a:p>
          <a:p>
            <a:pPr>
              <a:buNone/>
            </a:pPr>
            <a:r>
              <a:rPr lang="en-US" altLang="zh-CN" sz="2600" dirty="0"/>
              <a:t>	   </a:t>
            </a:r>
            <a:r>
              <a:rPr lang="zh-CN" altLang="en-US" sz="2600" dirty="0"/>
              <a:t>＝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1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＋</a:t>
            </a:r>
            <a:r>
              <a:rPr lang="en-US" altLang="zh-CN" sz="2600" dirty="0"/>
              <a:t>0×2</a:t>
            </a:r>
            <a:r>
              <a:rPr lang="en-US" altLang="zh-CN" sz="2600" baseline="30000" dirty="0"/>
              <a:t>-2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-3  </a:t>
            </a:r>
            <a:r>
              <a:rPr lang="zh-CN" altLang="en-US" sz="2600" dirty="0"/>
              <a:t>＝</a:t>
            </a:r>
            <a:r>
              <a:rPr lang="en-US" altLang="zh-CN" sz="2600" dirty="0"/>
              <a:t>3.625</a:t>
            </a:r>
          </a:p>
          <a:p>
            <a:pPr lvl="1"/>
            <a:r>
              <a:rPr lang="zh-CN" altLang="en-US" sz="2600" dirty="0"/>
              <a:t>十六进制数转换为十进制数</a:t>
            </a:r>
          </a:p>
          <a:p>
            <a:pPr>
              <a:buNone/>
            </a:pPr>
            <a:r>
              <a:rPr lang="zh-CN" altLang="en-US" sz="2600" dirty="0"/>
              <a:t>	     </a:t>
            </a:r>
            <a:r>
              <a:rPr lang="en-US" altLang="zh-CN" sz="2600" dirty="0"/>
              <a:t>1.2H </a:t>
            </a:r>
            <a:r>
              <a:rPr lang="zh-CN" altLang="en-US" sz="2600" dirty="0"/>
              <a:t>＝</a:t>
            </a:r>
            <a:r>
              <a:rPr lang="en-US" altLang="zh-CN" sz="2600" dirty="0"/>
              <a:t>1×16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2×16</a:t>
            </a:r>
            <a:r>
              <a:rPr lang="zh-CN" altLang="en-US" sz="2600" baseline="30000" dirty="0"/>
              <a:t>－</a:t>
            </a:r>
            <a:r>
              <a:rPr lang="en-US" altLang="zh-CN" sz="2600" baseline="30000" dirty="0"/>
              <a:t>1 </a:t>
            </a:r>
            <a:r>
              <a:rPr lang="zh-CN" altLang="en-US" sz="2600" dirty="0"/>
              <a:t>＝</a:t>
            </a:r>
            <a:r>
              <a:rPr lang="en-US" altLang="zh-CN" sz="2600" dirty="0"/>
              <a:t>1.125</a:t>
            </a:r>
          </a:p>
          <a:p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</a:rPr>
              <a:t>8</a:t>
            </a:r>
            <a:r>
              <a:rPr lang="zh-CN" altLang="en-US" dirty="0" smtClean="0">
                <a:solidFill>
                  <a:srgbClr val="0000FF"/>
                </a:solidFill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</a:rPr>
              <a:t>16</a:t>
            </a:r>
            <a:r>
              <a:rPr lang="zh-CN" altLang="en-US" dirty="0" smtClean="0">
                <a:solidFill>
                  <a:srgbClr val="0000FF"/>
                </a:solidFill>
              </a:rPr>
              <a:t>进</a:t>
            </a:r>
            <a:r>
              <a:rPr lang="zh-CN" altLang="en-US" dirty="0">
                <a:solidFill>
                  <a:srgbClr val="0000FF"/>
                </a:solidFill>
              </a:rPr>
              <a:t>制间的转换</a:t>
            </a:r>
          </a:p>
          <a:p>
            <a:pPr>
              <a:buNone/>
            </a:pPr>
            <a:r>
              <a:rPr lang="en-US" altLang="zh-CN" sz="2600" dirty="0" smtClean="0"/>
              <a:t>        4</a:t>
            </a:r>
            <a:r>
              <a:rPr lang="zh-CN" altLang="en-US" sz="2600" dirty="0" smtClean="0"/>
              <a:t>个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进</a:t>
            </a:r>
            <a:r>
              <a:rPr lang="zh-CN" altLang="en-US" sz="2600" dirty="0"/>
              <a:t>制位</a:t>
            </a:r>
            <a:r>
              <a:rPr lang="zh-CN" altLang="en-US" sz="2600" dirty="0" smtClean="0"/>
              <a:t>对应</a:t>
            </a:r>
            <a:r>
              <a:rPr lang="en-US" altLang="zh-CN" sz="2600" dirty="0"/>
              <a:t>1</a:t>
            </a:r>
            <a:r>
              <a:rPr lang="zh-CN" altLang="en-US" sz="2600" dirty="0" smtClean="0"/>
              <a:t>个</a:t>
            </a:r>
            <a:r>
              <a:rPr lang="en-US" altLang="zh-CN" sz="2600" dirty="0"/>
              <a:t>16</a:t>
            </a:r>
            <a:r>
              <a:rPr lang="zh-CN" altLang="en-US" sz="2600" dirty="0"/>
              <a:t>进制</a:t>
            </a:r>
            <a:r>
              <a:rPr lang="zh-CN" altLang="en-US" sz="2600" dirty="0" smtClean="0"/>
              <a:t>位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       3</a:t>
            </a:r>
            <a:r>
              <a:rPr lang="zh-CN" altLang="en-US" sz="2600" dirty="0" smtClean="0"/>
              <a:t>个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进</a:t>
            </a:r>
            <a:r>
              <a:rPr lang="zh-CN" altLang="en-US" sz="2600" dirty="0"/>
              <a:t>制位</a:t>
            </a:r>
            <a:r>
              <a:rPr lang="zh-CN" altLang="en-US" sz="2600" dirty="0" smtClean="0"/>
              <a:t>对应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en-US" altLang="zh-CN" sz="2600" dirty="0" smtClean="0"/>
              <a:t>8</a:t>
            </a:r>
            <a:r>
              <a:rPr lang="zh-CN" altLang="en-US" sz="2600" dirty="0" smtClean="0"/>
              <a:t>进</a:t>
            </a:r>
            <a:r>
              <a:rPr lang="zh-CN" altLang="en-US" sz="2600" dirty="0"/>
              <a:t>制</a:t>
            </a:r>
            <a:r>
              <a:rPr lang="zh-CN" altLang="en-US" sz="2600" dirty="0" smtClean="0"/>
              <a:t>位</a:t>
            </a:r>
            <a:endParaRPr lang="en-US" altLang="zh-CN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计算机内的数值表示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需要考虑的问题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 smtClean="0"/>
              <a:t>编码的长度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 smtClean="0"/>
              <a:t>数的符号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 smtClean="0"/>
              <a:t>数的运算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= 8 bits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进制</a:t>
            </a:r>
            <a:r>
              <a:rPr lang="en-US" altLang="zh-CN" sz="2400" dirty="0"/>
              <a:t>(Binary)  00000000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— 11111111</a:t>
            </a:r>
            <a:r>
              <a:rPr lang="en-US" altLang="zh-CN" sz="2400" baseline="-25000" dirty="0"/>
              <a:t>2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10</a:t>
            </a:r>
            <a:r>
              <a:rPr lang="zh-CN" altLang="en-US" sz="2400" dirty="0"/>
              <a:t>进制</a:t>
            </a:r>
            <a:r>
              <a:rPr lang="en-US" altLang="zh-CN" sz="2400" dirty="0"/>
              <a:t>(Decimal): 0</a:t>
            </a:r>
            <a:r>
              <a:rPr lang="en-US" altLang="zh-CN" sz="2400" baseline="-25000" dirty="0"/>
              <a:t>10 </a:t>
            </a:r>
            <a:r>
              <a:rPr lang="en-US" altLang="zh-CN" sz="2400" dirty="0"/>
              <a:t>— 255</a:t>
            </a:r>
            <a:r>
              <a:rPr lang="en-US" altLang="zh-CN" sz="2400" baseline="-25000" dirty="0"/>
              <a:t>10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16</a:t>
            </a:r>
            <a:r>
              <a:rPr lang="zh-CN" altLang="en-US" sz="2400" dirty="0"/>
              <a:t>进制</a:t>
            </a:r>
            <a:r>
              <a:rPr lang="en-US" altLang="zh-CN" sz="2400" dirty="0"/>
              <a:t>(Hexadecimal)</a:t>
            </a:r>
            <a:r>
              <a:rPr lang="zh-CN" altLang="en-US" sz="2400" dirty="0"/>
              <a:t>： </a:t>
            </a:r>
            <a:r>
              <a:rPr lang="en-US" altLang="zh-CN" sz="2400" dirty="0"/>
              <a:t>00</a:t>
            </a:r>
            <a:r>
              <a:rPr lang="en-US" altLang="zh-CN" sz="2400" baseline="-25000" dirty="0"/>
              <a:t>16</a:t>
            </a:r>
            <a:r>
              <a:rPr lang="en-US" altLang="zh-CN" sz="2400" dirty="0"/>
              <a:t> — FF</a:t>
            </a:r>
            <a:r>
              <a:rPr lang="en-US" altLang="zh-CN" sz="2400" baseline="-25000" dirty="0"/>
              <a:t>16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/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/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/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/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/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/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/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/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/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/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/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/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/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/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/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/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/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/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/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/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/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/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/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/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/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/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/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/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/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/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/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/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/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/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/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/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/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/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/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/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/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/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/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/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/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/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/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/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数据类型的宽度（与编译器有关）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8768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ong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−/12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−/16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信息的位表示</a:t>
            </a:r>
            <a:endParaRPr lang="en-US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位级运算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整型数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无符号数和有符号数的转换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扩展、截断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整数运算：加、非、乘、移位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总结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/>
              <a:t>位级运算</a:t>
            </a:r>
            <a:endParaRPr lang="en-US" dirty="0" smtClean="0"/>
          </a:p>
          <a:p>
            <a:r>
              <a:rPr lang="zh-CN" altLang="en-US" dirty="0" smtClean="0">
                <a:solidFill>
                  <a:srgbClr val="A6A6A6"/>
                </a:solidFill>
              </a:rPr>
              <a:t>整型数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表示：无符号数和有符号数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7056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George Boole(1815-1864)</a:t>
            </a:r>
            <a:r>
              <a:rPr kumimoji="1" lang="zh-CN" altLang="en-US" dirty="0">
                <a:ea typeface="宋体" panose="02010600030101010101" pitchFamily="2" charset="-122"/>
              </a:rPr>
              <a:t>提出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kumimoji="1" lang="zh-CN" altLang="en-US" sz="2400" b="1" dirty="0">
                <a:ea typeface="宋体" panose="02010600030101010101" pitchFamily="2" charset="-122"/>
              </a:rPr>
              <a:t>逻辑的代数表示</a:t>
            </a:r>
            <a:endParaRPr kumimoji="1" lang="en-US" altLang="zh-CN" sz="2400" b="1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“True(</a:t>
            </a:r>
            <a:r>
              <a:rPr lang="zh-CN" altLang="en-US" dirty="0">
                <a:ea typeface="+mn-ea"/>
                <a:cs typeface="+mn-cs"/>
              </a:rPr>
              <a:t>真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1 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“False(</a:t>
            </a:r>
            <a:r>
              <a:rPr lang="zh-CN" altLang="en-US" dirty="0">
                <a:ea typeface="+mn-ea"/>
                <a:cs typeface="+mn-cs"/>
              </a:rPr>
              <a:t>假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0</a:t>
            </a:r>
          </a:p>
          <a:p>
            <a:pPr lvl="2">
              <a:spcBef>
                <a:spcPts val="0"/>
              </a:spcBef>
              <a:defRPr/>
            </a:pPr>
            <a:endParaRPr kumimoji="1" lang="en-US" altLang="zh-CN" sz="2400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 smtClean="0"/>
              <a:t>Claude Shannon(1916–2001)</a:t>
            </a:r>
            <a:r>
              <a:rPr lang="zh-CN" altLang="en-US" dirty="0" smtClean="0"/>
              <a:t>创立信息论</a:t>
            </a:r>
            <a:endParaRPr lang="en-US" altLang="zh-CN" dirty="0" smtClean="0"/>
          </a:p>
          <a:p>
            <a:pPr lvl="1">
              <a:spcBef>
                <a:spcPts val="0"/>
              </a:spcBef>
              <a:defRPr/>
            </a:pPr>
            <a:r>
              <a:rPr lang="zh-CN" altLang="en-US" dirty="0" smtClean="0">
                <a:ea typeface="+mn-ea"/>
                <a:cs typeface="+mn-cs"/>
              </a:rPr>
              <a:t>将布尔代数与数字逻辑关联起来</a:t>
            </a:r>
            <a:endParaRPr lang="en-US" altLang="zh-CN" dirty="0" smtClean="0">
              <a:ea typeface="+mn-ea"/>
              <a:cs typeface="+mn-cs"/>
            </a:endParaRPr>
          </a:p>
          <a:p>
            <a:pPr lvl="1">
              <a:spcBef>
                <a:spcPts val="0"/>
              </a:spcBef>
              <a:defRPr/>
            </a:pPr>
            <a:endParaRPr lang="en-US" altLang="zh-CN" dirty="0" smtClean="0"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是数字系统设计与分析的重要工具</a:t>
            </a:r>
            <a:endParaRPr kumimoji="1"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86021" name="图片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44780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images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8125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  <a:endParaRPr lang="en-US" dirty="0"/>
          </a:p>
        </p:txBody>
      </p:sp>
      <p:sp>
        <p:nvSpPr>
          <p:cNvPr id="56326" name="Rectangle 5"/>
          <p:cNvSpPr/>
          <p:nvPr/>
        </p:nvSpPr>
        <p:spPr bwMode="auto">
          <a:xfrm>
            <a:off x="395016" y="1676400"/>
            <a:ext cx="39483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)</a:t>
            </a:r>
            <a:endParaRPr lang="en-US" sz="3200" dirty="0" smtClean="0">
              <a:solidFill>
                <a:srgbClr val="000000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并且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A&amp;B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661716" y="26622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/>
          <p:nvPr/>
        </p:nvSpPr>
        <p:spPr bwMode="auto">
          <a:xfrm>
            <a:off x="5321300" y="1676400"/>
            <a:ext cx="3746500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altLang="zh-CN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Or)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时，</a:t>
            </a:r>
            <a:r>
              <a:rPr lang="en-US" altLang="zh-CN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A|B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5664200" y="25860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661716" y="50244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/>
          <p:nvPr/>
        </p:nvSpPr>
        <p:spPr bwMode="auto">
          <a:xfrm>
            <a:off x="395016" y="4114800"/>
            <a:ext cx="26529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非</a:t>
            </a:r>
            <a:r>
              <a:rPr lang="en-US" altLang="zh-CN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Not)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A=0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~A = 1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840016" y="50244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/>
          <p:nvPr/>
        </p:nvSpPr>
        <p:spPr bwMode="auto">
          <a:xfrm>
            <a:off x="3646216" y="4114800"/>
            <a:ext cx="54977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异</a:t>
            </a:r>
            <a:r>
              <a:rPr lang="zh-CN" alt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altLang="zh-CN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Exclusive-</a:t>
            </a:r>
            <a:r>
              <a:rPr lang="en-US" sz="2800" dirty="0" err="1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Or,Xor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)</a:t>
            </a:r>
            <a:endParaRPr lang="en-US" sz="2800" dirty="0" smtClean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且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两者不同时为</a:t>
            </a:r>
            <a:r>
              <a:rPr lang="en-US" altLang="zh-CN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A^B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 smtClean="0"/>
              <a:t>一般的布尔代数</a:t>
            </a:r>
            <a:endParaRPr lang="en-US" dirty="0"/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位向量操作</a:t>
            </a:r>
            <a:r>
              <a:rPr lang="en-US" altLang="zh-CN" dirty="0" smtClean="0"/>
              <a:t>(</a:t>
            </a:r>
            <a:r>
              <a:rPr lang="en-US" dirty="0" smtClean="0"/>
              <a:t>Operate </a:t>
            </a:r>
            <a:r>
              <a:rPr lang="en-US" dirty="0"/>
              <a:t>on Bit </a:t>
            </a:r>
            <a:r>
              <a:rPr lang="en-US" dirty="0" smtClean="0"/>
              <a:t>Vectors)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按位运算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 smtClean="0"/>
              <a:t>布尔代数的全部性质均适用</a:t>
            </a:r>
            <a:endParaRPr lang="en-US" dirty="0"/>
          </a:p>
        </p:txBody>
      </p:sp>
      <p:sp>
        <p:nvSpPr>
          <p:cNvPr id="58374" name="Rectangle 5"/>
          <p:cNvSpPr/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/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/>
          <p:nvPr/>
        </p:nvSpPr>
        <p:spPr bwMode="auto">
          <a:xfrm>
            <a:off x="6596813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749213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/>
          <p:nvPr/>
        </p:nvSpPr>
        <p:spPr bwMode="auto">
          <a:xfrm>
            <a:off x="4533766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4611553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/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/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/>
          <p:nvPr/>
        </p:nvSpPr>
        <p:spPr bwMode="auto">
          <a:xfrm>
            <a:off x="690161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/>
          <p:nvPr/>
        </p:nvSpPr>
        <p:spPr bwMode="auto">
          <a:xfrm>
            <a:off x="484015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r>
              <a:rPr lang="en-US" smtClean="0"/>
              <a:t>:</a:t>
            </a:r>
            <a:r>
              <a:rPr lang="zh-CN" altLang="en-US" smtClean="0"/>
              <a:t>集合的</a:t>
            </a:r>
            <a:r>
              <a:rPr lang="zh-CN" altLang="en-US" dirty="0" smtClean="0"/>
              <a:t>表示与运算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表示</a:t>
            </a:r>
            <a:endParaRPr lang="en-US" dirty="0" smtClean="0"/>
          </a:p>
          <a:p>
            <a:pPr lvl="1"/>
            <a:r>
              <a:rPr lang="zh-CN" altLang="en-US" dirty="0"/>
              <a:t>宽度</a:t>
            </a:r>
            <a:r>
              <a:rPr lang="en-US" dirty="0" smtClean="0"/>
              <a:t> w </a:t>
            </a:r>
            <a:r>
              <a:rPr lang="zh-CN" altLang="en-US" dirty="0" smtClean="0"/>
              <a:t>个比特的向量表示集合</a:t>
            </a:r>
            <a:r>
              <a:rPr lang="en-US" dirty="0" smtClean="0"/>
              <a:t> {0, …, w–1}</a:t>
            </a:r>
            <a:r>
              <a:rPr lang="zh-CN" altLang="en-US" dirty="0" smtClean="0"/>
              <a:t>的子集</a:t>
            </a:r>
            <a:endParaRPr lang="en-US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dirty="0" smtClean="0"/>
              <a:t>j  ∈ A</a:t>
            </a:r>
            <a:r>
              <a:rPr lang="zh-CN" altLang="en-US" dirty="0" smtClean="0"/>
              <a:t>，则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 = 1 </a:t>
            </a:r>
            <a:endParaRPr lang="en-US" dirty="0" smtClean="0"/>
          </a:p>
          <a:p>
            <a:pPr lvl="2"/>
            <a:endParaRPr lang="en-US" sz="800" dirty="0" smtClean="0">
              <a:sym typeface="Monaco" charset="0"/>
            </a:endParaRPr>
          </a:p>
          <a:p>
            <a:pPr lvl="2">
              <a:spcBef>
                <a:spcPts val="0"/>
              </a:spcBef>
            </a:pPr>
            <a:r>
              <a:rPr lang="en-US" dirty="0" smtClean="0">
                <a:sym typeface="Monaco" charset="0"/>
              </a:rPr>
              <a:t> 01101001	{ 0, 3, 5,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smtClean="0">
                <a:sym typeface="Monaco" charset="0"/>
              </a:rPr>
              <a:t>   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sym typeface="Monaco" charset="0"/>
              </a:rPr>
              <a:t> 01010101	{ 0, 2, 4,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smtClean="0">
                <a:sym typeface="Monaco" charset="0"/>
              </a:rPr>
              <a:t>    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zh-CN" altLang="en-US" dirty="0" smtClean="0"/>
              <a:t>运算</a:t>
            </a:r>
            <a:endParaRPr lang="en-US" dirty="0" smtClean="0"/>
          </a:p>
          <a:p>
            <a:pPr lvl="1"/>
            <a:r>
              <a:rPr lang="en-US" dirty="0" smtClean="0"/>
              <a:t>&amp;    </a:t>
            </a:r>
            <a:r>
              <a:rPr lang="zh-CN" altLang="en-US" dirty="0" smtClean="0"/>
              <a:t>交集</a:t>
            </a:r>
            <a:r>
              <a:rPr lang="en-US" altLang="zh-CN" dirty="0" smtClean="0"/>
              <a:t>(</a:t>
            </a:r>
            <a:r>
              <a:rPr lang="en-US" dirty="0" smtClean="0"/>
              <a:t>Intersection)    01000001	{ 0, 6 }</a:t>
            </a:r>
          </a:p>
          <a:p>
            <a:pPr lvl="1"/>
            <a:r>
              <a:rPr lang="en-US" dirty="0" smtClean="0"/>
              <a:t>|     </a:t>
            </a:r>
            <a:r>
              <a:rPr lang="zh-CN" altLang="en-US" dirty="0"/>
              <a:t>并</a:t>
            </a:r>
            <a:r>
              <a:rPr lang="zh-CN" altLang="en-US" dirty="0" smtClean="0"/>
              <a:t>集</a:t>
            </a:r>
            <a:r>
              <a:rPr lang="en-US" altLang="zh-CN" dirty="0" smtClean="0"/>
              <a:t>(</a:t>
            </a:r>
            <a:r>
              <a:rPr lang="en-US" dirty="0" smtClean="0"/>
              <a:t>Union)  	  01111101	{ 0, 2, 3, 4, 5, 6 }</a:t>
            </a:r>
          </a:p>
          <a:p>
            <a:pPr lvl="1"/>
            <a:r>
              <a:rPr lang="en-US" dirty="0" smtClean="0"/>
              <a:t>^	    </a:t>
            </a:r>
            <a:r>
              <a:rPr lang="zh-CN" altLang="en-US" dirty="0" smtClean="0"/>
              <a:t>差集</a:t>
            </a:r>
            <a:r>
              <a:rPr lang="en-US" altLang="zh-CN" dirty="0" smtClean="0"/>
              <a:t>(</a:t>
            </a:r>
            <a:r>
              <a:rPr lang="en-US" dirty="0" smtClean="0"/>
              <a:t>Symmetric difference)  00111100	{ 2, 3, 4, 5 }</a:t>
            </a:r>
          </a:p>
          <a:p>
            <a:pPr lvl="1"/>
            <a:r>
              <a:rPr lang="en-US" dirty="0" smtClean="0"/>
              <a:t>~	    </a:t>
            </a:r>
            <a:r>
              <a:rPr lang="zh-CN" altLang="en-US" dirty="0" smtClean="0"/>
              <a:t>补集</a:t>
            </a:r>
            <a:r>
              <a:rPr lang="en-US" altLang="zh-CN" dirty="0" smtClean="0"/>
              <a:t>(</a:t>
            </a:r>
            <a:r>
              <a:rPr lang="en-US" dirty="0" smtClean="0"/>
              <a:t>Complement)                  10101010	{ 1, 3, 5, 7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 smtClean="0"/>
              <a:t>2.1.7 C</a:t>
            </a:r>
            <a:r>
              <a:rPr lang="zh-CN" altLang="en-US" dirty="0" smtClean="0"/>
              <a:t>语言中的位级运算</a:t>
            </a:r>
            <a:endParaRPr lang="en-US" dirty="0"/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Monaco" charset="0"/>
              </a:rPr>
              <a:t>C</a:t>
            </a:r>
            <a:r>
              <a:rPr lang="zh-CN" altLang="en-US" dirty="0">
                <a:sym typeface="Monaco" charset="0"/>
              </a:rPr>
              <a:t>语言</a:t>
            </a:r>
            <a:r>
              <a:rPr lang="zh-CN" altLang="en-US" dirty="0" smtClean="0">
                <a:sym typeface="Monaco" charset="0"/>
              </a:rPr>
              <a:t>中的位运算：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 smtClean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适用于任何整型数据类型：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long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zh-CN" altLang="en-US" dirty="0" smtClean="0"/>
              <a:t>将操作数视为位向量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将参数按位运算</a:t>
            </a:r>
            <a:endParaRPr lang="en-US" dirty="0"/>
          </a:p>
          <a:p>
            <a:pPr eaLnBrk="1" hangingPunct="1"/>
            <a:r>
              <a:rPr lang="zh-CN" altLang="en-US" dirty="0" smtClean="0"/>
              <a:t>例子</a:t>
            </a:r>
            <a:r>
              <a:rPr lang="en-US" dirty="0" smtClean="0"/>
              <a:t>(</a:t>
            </a:r>
            <a:r>
              <a:rPr lang="en-US" altLang="zh-CN" dirty="0" smtClean="0"/>
              <a:t>c</a:t>
            </a:r>
            <a:r>
              <a:rPr lang="en-US" dirty="0" smtClean="0"/>
              <a:t>har </a:t>
            </a:r>
            <a:r>
              <a:rPr lang="zh-CN" altLang="en-US" dirty="0" smtClean="0"/>
              <a:t>类型</a:t>
            </a:r>
            <a:r>
              <a:rPr lang="en-US" dirty="0" smtClean="0"/>
              <a:t>)</a:t>
            </a:r>
            <a:endParaRPr lang="en-US" dirty="0"/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~0x41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→10111110</a:t>
            </a:r>
            <a:r>
              <a:rPr lang="en-US" baseline="-6000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~0x00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altLang="zh-CN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0xFF</a:t>
            </a: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~00000000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→11111111</a:t>
            </a:r>
            <a:r>
              <a:rPr lang="en-US" baseline="-6000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&amp; 0x55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→0x41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&amp;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→01000001</a:t>
            </a:r>
            <a:r>
              <a:rPr lang="en-US" baseline="-6000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| 0x55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→0x7D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|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01111101</a:t>
            </a:r>
            <a:r>
              <a:rPr lang="en-US" baseline="-6000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aseline="-6000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巧用异或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按位异或是一</a:t>
            </a:r>
            <a:r>
              <a:rPr lang="zh-CN" altLang="en-US" dirty="0"/>
              <a:t>种加的形式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/>
              <a:t>A ^ A = 0</a:t>
            </a:r>
          </a:p>
          <a:p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606675" y="4412926"/>
          <a:ext cx="62515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2" name="Document" r:id="rId3" imgW="6252845" imgH="2462530" progId="Word.Document.8">
                  <p:embed/>
                </p:oleObj>
              </mc:Choice>
              <mc:Fallback>
                <p:oleObj name="Document" r:id="rId3" imgW="6252845" imgH="24625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412926"/>
                        <a:ext cx="6251575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67025" y="1898326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*x,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</a:t>
            </a:r>
            <a:r>
              <a:rPr lang="zh-CN" altLang="en-US" dirty="0" smtClean="0"/>
              <a:t>用异</a:t>
            </a:r>
            <a:r>
              <a:rPr lang="zh-CN" altLang="en-US" dirty="0"/>
              <a:t>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void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reverse_array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for (first = 0, last = cnt-1;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       first &lt;=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       first++,last--)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	   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(&amp;a[first], &amp;a[last]);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</a:t>
            </a:r>
            <a:r>
              <a:rPr lang="zh-CN" altLang="en-US" dirty="0" smtClean="0"/>
              <a:t>用异</a:t>
            </a:r>
            <a:r>
              <a:rPr lang="zh-CN" altLang="en-US" dirty="0"/>
              <a:t>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066800"/>
            <a:ext cx="8594725" cy="4972050"/>
          </a:xfrm>
        </p:spPr>
        <p:txBody>
          <a:bodyPr/>
          <a:lstStyle/>
          <a:p>
            <a:r>
              <a:rPr lang="en-US" altLang="zh-CN" sz="3200" dirty="0" smtClean="0"/>
              <a:t>8</a:t>
            </a:r>
            <a:r>
              <a:rPr lang="zh-CN" altLang="en-US" sz="3200" dirty="0" smtClean="0"/>
              <a:t>盏路灯，通过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控制其亮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灭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，现要检测各灯好坏，请填空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1. </a:t>
            </a:r>
            <a:r>
              <a:rPr lang="zh-CN" altLang="en-US" sz="2800" dirty="0" smtClean="0"/>
              <a:t>打开</a:t>
            </a:r>
            <a:r>
              <a:rPr lang="en-US" altLang="zh-CN" sz="2800" dirty="0" smtClean="0"/>
              <a:t>D5 D2</a:t>
            </a:r>
            <a:r>
              <a:rPr lang="zh-CN" altLang="en-US" sz="2800" dirty="0" smtClean="0"/>
              <a:t>灯              </a:t>
            </a:r>
            <a:r>
              <a:rPr lang="en-US" altLang="zh-CN" sz="2800" dirty="0" smtClean="0"/>
              <a:t>X=X | 0010 0100B</a:t>
            </a:r>
          </a:p>
          <a:p>
            <a:pPr lvl="1"/>
            <a:r>
              <a:rPr lang="en-US" altLang="zh-CN" sz="2800" dirty="0" smtClean="0"/>
              <a:t>2.</a:t>
            </a:r>
            <a:r>
              <a:rPr lang="zh-CN" altLang="en-US" sz="2800" dirty="0" smtClean="0"/>
              <a:t>关闭</a:t>
            </a:r>
            <a:r>
              <a:rPr lang="en-US" altLang="zh-CN" sz="2800" dirty="0"/>
              <a:t>D5 D2</a:t>
            </a:r>
            <a:r>
              <a:rPr lang="zh-CN" altLang="en-US" sz="2800" dirty="0" smtClean="0"/>
              <a:t>灯   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	      X=X &amp; 1101 1011B</a:t>
            </a:r>
          </a:p>
          <a:p>
            <a:pPr lvl="1"/>
            <a:r>
              <a:rPr lang="en-US" altLang="zh-CN" sz="2800" dirty="0" smtClean="0"/>
              <a:t>3.</a:t>
            </a:r>
            <a:r>
              <a:rPr lang="zh-CN" altLang="en-US" sz="2800" dirty="0" smtClean="0"/>
              <a:t>反相</a:t>
            </a:r>
            <a:r>
              <a:rPr lang="en-US" altLang="zh-CN" sz="2800" dirty="0" smtClean="0"/>
              <a:t>D5 </a:t>
            </a:r>
            <a:r>
              <a:rPr lang="en-US" altLang="zh-CN" sz="2800" dirty="0"/>
              <a:t>D2</a:t>
            </a:r>
            <a:r>
              <a:rPr lang="zh-CN" altLang="en-US" sz="2800" dirty="0"/>
              <a:t>灯    </a:t>
            </a:r>
            <a:r>
              <a:rPr lang="en-US" altLang="zh-CN" sz="2800" dirty="0"/>
              <a:t>	      X=X </a:t>
            </a:r>
            <a:r>
              <a:rPr lang="en-US" altLang="zh-CN" sz="2800" dirty="0" smtClean="0"/>
              <a:t> ^ </a:t>
            </a:r>
            <a:r>
              <a:rPr lang="en-US" altLang="zh-CN" sz="2800" dirty="0"/>
              <a:t>0010 </a:t>
            </a:r>
            <a:r>
              <a:rPr lang="en-US" altLang="zh-CN" sz="2800" dirty="0" smtClean="0"/>
              <a:t>0100B</a:t>
            </a:r>
          </a:p>
          <a:p>
            <a:pPr lvl="1"/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    </a:t>
            </a:r>
            <a:r>
              <a:rPr lang="zh-CN" altLang="en-US" sz="2800" dirty="0" smtClean="0"/>
              <a:t>！</a:t>
            </a:r>
            <a:r>
              <a:rPr lang="en-US" altLang="zh-CN" sz="2800" dirty="0" smtClean="0"/>
              <a:t>X   == X ^ 11111111B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4. D5 D4</a:t>
            </a:r>
            <a:r>
              <a:rPr lang="zh-CN" altLang="en-US" sz="2800" dirty="0" smtClean="0"/>
              <a:t>任一灯亮则显示</a:t>
            </a:r>
            <a:r>
              <a:rPr lang="en-US" altLang="zh-CN" sz="2800" dirty="0" smtClean="0"/>
              <a:t>OK</a:t>
            </a:r>
          </a:p>
          <a:p>
            <a:pPr lvl="1"/>
            <a:r>
              <a:rPr lang="en-US" altLang="zh-CN" sz="2800" dirty="0"/>
              <a:t> </a:t>
            </a:r>
            <a:r>
              <a:rPr lang="en-US" altLang="zh-CN" sz="2800" dirty="0" smtClean="0"/>
              <a:t>    X = X &amp; 0010 0100B</a:t>
            </a:r>
          </a:p>
          <a:p>
            <a:pPr lvl="1"/>
            <a:r>
              <a:rPr lang="en-US" altLang="zh-CN" sz="2800" dirty="0"/>
              <a:t> </a:t>
            </a:r>
            <a:r>
              <a:rPr lang="en-US" altLang="zh-CN" sz="2800" dirty="0" smtClean="0"/>
              <a:t>    if(X!=0)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(“OK”);</a:t>
            </a:r>
          </a:p>
          <a:p>
            <a:pPr lvl="1"/>
            <a:r>
              <a:rPr lang="en-US" altLang="zh-CN" sz="2800" dirty="0" smtClean="0"/>
              <a:t>5. </a:t>
            </a:r>
            <a:r>
              <a:rPr lang="en-US" altLang="zh-CN" sz="2800" dirty="0"/>
              <a:t>D5 </a:t>
            </a:r>
            <a:r>
              <a:rPr lang="en-US" altLang="zh-CN" sz="2800" dirty="0" smtClean="0"/>
              <a:t>D4</a:t>
            </a:r>
            <a:r>
              <a:rPr lang="zh-CN" altLang="en-US" sz="2800" dirty="0" smtClean="0"/>
              <a:t>都亮</a:t>
            </a:r>
            <a:r>
              <a:rPr lang="zh-CN" altLang="en-US" sz="2800" dirty="0"/>
              <a:t>则显示</a:t>
            </a:r>
            <a:r>
              <a:rPr lang="en-US" altLang="zh-CN" sz="2800" dirty="0"/>
              <a:t>OK</a:t>
            </a:r>
          </a:p>
          <a:p>
            <a:pPr lvl="1"/>
            <a:r>
              <a:rPr lang="en-US" altLang="zh-CN" sz="2800" dirty="0" smtClean="0"/>
              <a:t>     if(X==</a:t>
            </a:r>
            <a:r>
              <a:rPr lang="en-US" altLang="zh-CN" sz="2800" dirty="0"/>
              <a:t> 0010 0100B</a:t>
            </a:r>
            <a:r>
              <a:rPr lang="en-US" altLang="zh-CN" sz="2800" dirty="0" smtClean="0"/>
              <a:t>)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(“OK”);</a:t>
            </a:r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 smtClean="0"/>
              <a:t>2.1.8 </a:t>
            </a:r>
            <a:r>
              <a:rPr lang="zh-CN" altLang="en-US" dirty="0" smtClean="0"/>
              <a:t>对比</a:t>
            </a:r>
            <a:r>
              <a:rPr lang="en-US" dirty="0" smtClean="0"/>
              <a:t>: 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语言的逻辑运算</a:t>
            </a:r>
            <a:endParaRPr lang="en-US" dirty="0"/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语言的逻辑运算符：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||, !</a:t>
            </a:r>
            <a:endParaRPr lang="en-US" dirty="0">
              <a:latin typeface="Monaco" charset="0"/>
              <a:sym typeface="Monaco" charset="0"/>
            </a:endParaRPr>
          </a:p>
          <a:p>
            <a:pPr marL="438150" lvl="1"/>
            <a:r>
              <a:rPr lang="zh-CN" altLang="en-US" dirty="0" smtClean="0"/>
              <a:t>将</a:t>
            </a:r>
            <a:r>
              <a:rPr lang="en-US" dirty="0" smtClean="0"/>
              <a:t>0 </a:t>
            </a:r>
            <a:r>
              <a:rPr lang="zh-CN" altLang="en-US" dirty="0" smtClean="0"/>
              <a:t>视作</a:t>
            </a:r>
            <a:r>
              <a:rPr lang="en-US" dirty="0" smtClean="0"/>
              <a:t> </a:t>
            </a:r>
            <a:r>
              <a:rPr lang="zh-CN" altLang="en-US" dirty="0"/>
              <a:t>逻辑</a:t>
            </a:r>
            <a:r>
              <a:rPr lang="en-US" dirty="0" smtClean="0"/>
              <a:t>“False(</a:t>
            </a:r>
            <a:r>
              <a:rPr lang="zh-CN" altLang="en-US" dirty="0" smtClean="0"/>
              <a:t>假</a:t>
            </a:r>
            <a:r>
              <a:rPr lang="en-US" altLang="zh-CN" dirty="0" smtClean="0"/>
              <a:t>)</a:t>
            </a:r>
            <a:r>
              <a:rPr lang="en-US" dirty="0" smtClean="0"/>
              <a:t>”</a:t>
            </a:r>
            <a:endParaRPr lang="en-US" dirty="0"/>
          </a:p>
          <a:p>
            <a:pPr marL="438150" lvl="1"/>
            <a:r>
              <a:rPr lang="zh-CN" altLang="en-US" dirty="0" smtClean="0"/>
              <a:t>所有非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值视作逻辑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smtClean="0"/>
              <a:t>True(</a:t>
            </a:r>
            <a:r>
              <a:rPr lang="zh-CN" altLang="en-US" dirty="0" smtClean="0"/>
              <a:t>真</a:t>
            </a:r>
            <a:r>
              <a:rPr lang="en-US" altLang="zh-CN" dirty="0" smtClean="0"/>
              <a:t>)</a:t>
            </a:r>
            <a:r>
              <a:rPr lang="en-US" dirty="0" smtClean="0"/>
              <a:t>”</a:t>
            </a:r>
            <a:endParaRPr lang="en-US" dirty="0"/>
          </a:p>
          <a:p>
            <a:pPr marL="438150" lvl="1"/>
            <a:r>
              <a:rPr lang="zh-CN" altLang="en-US" dirty="0" smtClean="0"/>
              <a:t>计算结果总是</a:t>
            </a:r>
            <a:r>
              <a:rPr lang="en-US" dirty="0" smtClean="0"/>
              <a:t>0 </a:t>
            </a:r>
            <a:r>
              <a:rPr lang="zh-CN" altLang="en-US" dirty="0" smtClean="0"/>
              <a:t>或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  <a:p>
            <a:pPr marL="438150" lvl="1"/>
            <a:r>
              <a:rPr lang="zh-CN" altLang="en-US" dirty="0" smtClean="0">
                <a:solidFill>
                  <a:srgbClr val="980002"/>
                </a:solidFill>
              </a:rPr>
              <a:t>提前终止</a:t>
            </a:r>
            <a:r>
              <a:rPr lang="en-US" altLang="zh-CN" dirty="0" smtClean="0">
                <a:solidFill>
                  <a:srgbClr val="980002"/>
                </a:solidFill>
              </a:rPr>
              <a:t>(</a:t>
            </a:r>
            <a:r>
              <a:rPr lang="en-US" dirty="0" smtClean="0">
                <a:solidFill>
                  <a:srgbClr val="980002"/>
                </a:solidFill>
              </a:rPr>
              <a:t>Early termination)</a:t>
            </a:r>
            <a:r>
              <a:rPr lang="zh-CN" altLang="en-US" dirty="0" smtClean="0">
                <a:solidFill>
                  <a:srgbClr val="980002"/>
                </a:solidFill>
              </a:rPr>
              <a:t>、短路求</a:t>
            </a:r>
            <a:r>
              <a:rPr lang="zh-CN" altLang="en-US" dirty="0">
                <a:solidFill>
                  <a:srgbClr val="980002"/>
                </a:solidFill>
              </a:rPr>
              <a:t>值</a:t>
            </a:r>
            <a:r>
              <a:rPr lang="en-US" altLang="zh-CN" dirty="0">
                <a:solidFill>
                  <a:srgbClr val="980002"/>
                </a:solidFill>
              </a:rPr>
              <a:t>(short cut)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/>
              <a:t>例子</a:t>
            </a:r>
            <a:r>
              <a:rPr lang="en-US" dirty="0" smtClean="0"/>
              <a:t>(</a:t>
            </a:r>
            <a:r>
              <a:rPr lang="en-US" dirty="0"/>
              <a:t>char </a:t>
            </a:r>
            <a:r>
              <a:rPr lang="zh-CN" altLang="en-US" dirty="0" smtClean="0"/>
              <a:t>数据类型</a:t>
            </a:r>
            <a:r>
              <a:rPr lang="en-US" dirty="0" smtClean="0"/>
              <a:t>)</a:t>
            </a:r>
            <a:endParaRPr lang="en-US" dirty="0"/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</a:t>
            </a:r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0x00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</a:t>
            </a:r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</a:t>
            </a:r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→ 0x01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|| 0x55  </a:t>
            </a:r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zh-CN" altLang="en-US" dirty="0" smtClean="0"/>
              <a:t>避免空指针访问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3567113" cy="838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u="sng" smtClean="0"/>
              <a:t>8086/8088</a:t>
            </a:r>
            <a:r>
              <a:rPr lang="zh-CN" altLang="en-US" sz="2800" u="sng" smtClean="0"/>
              <a:t>内部结构</a:t>
            </a:r>
          </a:p>
        </p:txBody>
      </p:sp>
      <p:pic>
        <p:nvPicPr>
          <p:cNvPr id="8195" name="Picture 4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447800" y="914400"/>
            <a:ext cx="13716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1447800" y="2743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1447800" y="3048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1447800" y="1219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1447800" y="1524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1447800" y="1828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1447800" y="2133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1447800" y="2438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2133600" y="914400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1" name="Freeform 17"/>
          <p:cNvSpPr>
            <a:spLocks/>
          </p:cNvSpPr>
          <p:nvPr/>
        </p:nvSpPr>
        <p:spPr bwMode="auto">
          <a:xfrm>
            <a:off x="1219200" y="4419600"/>
            <a:ext cx="1905000" cy="762000"/>
          </a:xfrm>
          <a:custGeom>
            <a:avLst/>
            <a:gdLst>
              <a:gd name="T0" fmla="*/ 0 w 1200"/>
              <a:gd name="T1" fmla="*/ 0 h 480"/>
              <a:gd name="T2" fmla="*/ 2147483646 w 1200"/>
              <a:gd name="T3" fmla="*/ 0 h 480"/>
              <a:gd name="T4" fmla="*/ 2147483646 w 1200"/>
              <a:gd name="T5" fmla="*/ 2147483646 h 480"/>
              <a:gd name="T6" fmla="*/ 2147483646 w 1200"/>
              <a:gd name="T7" fmla="*/ 2147483646 h 480"/>
              <a:gd name="T8" fmla="*/ 2147483646 w 1200"/>
              <a:gd name="T9" fmla="*/ 0 h 480"/>
              <a:gd name="T10" fmla="*/ 2147483646 w 1200"/>
              <a:gd name="T11" fmla="*/ 0 h 480"/>
              <a:gd name="T12" fmla="*/ 2147483646 w 1200"/>
              <a:gd name="T13" fmla="*/ 2147483646 h 480"/>
              <a:gd name="T14" fmla="*/ 2147483646 w 1200"/>
              <a:gd name="T15" fmla="*/ 2147483646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2133600" y="33528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16002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28194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1371600" y="5791200"/>
            <a:ext cx="16764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2438400" y="5181600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>
            <a:off x="990600" y="3886200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990600" y="5438775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>
            <a:off x="1905000" y="5181600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flipV="1">
            <a:off x="152400" y="3857625"/>
            <a:ext cx="7848600" cy="28575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457200" y="3886200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>
            <a:off x="457200" y="6505575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3" name="Line 29"/>
          <p:cNvSpPr>
            <a:spLocks noChangeShapeType="1"/>
          </p:cNvSpPr>
          <p:nvPr/>
        </p:nvSpPr>
        <p:spPr bwMode="auto">
          <a:xfrm>
            <a:off x="2286000" y="6172200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4" name="Freeform 30">
            <a:hlinkClick r:id="rId3" action="ppaction://hlinkfile"/>
          </p:cNvPr>
          <p:cNvSpPr>
            <a:spLocks/>
          </p:cNvSpPr>
          <p:nvPr/>
        </p:nvSpPr>
        <p:spPr bwMode="auto">
          <a:xfrm>
            <a:off x="5334000" y="609600"/>
            <a:ext cx="1600200" cy="609600"/>
          </a:xfrm>
          <a:custGeom>
            <a:avLst/>
            <a:gdLst>
              <a:gd name="T0" fmla="*/ 0 w 1008"/>
              <a:gd name="T1" fmla="*/ 2147483646 h 384"/>
              <a:gd name="T2" fmla="*/ 2147483646 w 1008"/>
              <a:gd name="T3" fmla="*/ 2147483646 h 384"/>
              <a:gd name="T4" fmla="*/ 2147483646 w 1008"/>
              <a:gd name="T5" fmla="*/ 2147483646 h 384"/>
              <a:gd name="T6" fmla="*/ 2147483646 w 1008"/>
              <a:gd name="T7" fmla="*/ 2147483646 h 384"/>
              <a:gd name="T8" fmla="*/ 2147483646 w 1008"/>
              <a:gd name="T9" fmla="*/ 2147483646 h 384"/>
              <a:gd name="T10" fmla="*/ 2147483646 w 1008"/>
              <a:gd name="T11" fmla="*/ 2147483646 h 384"/>
              <a:gd name="T12" fmla="*/ 2147483646 w 1008"/>
              <a:gd name="T13" fmla="*/ 0 h 384"/>
              <a:gd name="T14" fmla="*/ 2147483646 w 1008"/>
              <a:gd name="T15" fmla="*/ 0 h 384"/>
              <a:gd name="T16" fmla="*/ 0 w 1008"/>
              <a:gd name="T17" fmla="*/ 2147483646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384"/>
              <a:gd name="T29" fmla="*/ 1008 w 100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5" name="Rectangle 31"/>
          <p:cNvSpPr>
            <a:spLocks noChangeArrowheads="1"/>
          </p:cNvSpPr>
          <p:nvPr/>
        </p:nvSpPr>
        <p:spPr bwMode="auto">
          <a:xfrm>
            <a:off x="5486400" y="1676400"/>
            <a:ext cx="1371600" cy="1905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>
            <a:off x="5486400" y="2895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7" name="Line 33"/>
          <p:cNvSpPr>
            <a:spLocks noChangeShapeType="1"/>
          </p:cNvSpPr>
          <p:nvPr/>
        </p:nvSpPr>
        <p:spPr bwMode="auto">
          <a:xfrm>
            <a:off x="5486400" y="2590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5486400" y="1981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5486400" y="2286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>
            <a:off x="5486400" y="3200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505200" y="4419600"/>
            <a:ext cx="1143000" cy="7620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334000" y="4572000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3" name="Rectangle 39"/>
          <p:cNvSpPr>
            <a:spLocks noChangeArrowheads="1"/>
          </p:cNvSpPr>
          <p:nvPr/>
        </p:nvSpPr>
        <p:spPr bwMode="auto">
          <a:xfrm>
            <a:off x="7239000" y="2209800"/>
            <a:ext cx="1143000" cy="8382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>
            <a:off x="8382000" y="2667000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5" name="Line 41"/>
          <p:cNvSpPr>
            <a:spLocks noChangeShapeType="1"/>
          </p:cNvSpPr>
          <p:nvPr/>
        </p:nvSpPr>
        <p:spPr bwMode="auto">
          <a:xfrm>
            <a:off x="8001000" y="152400"/>
            <a:ext cx="0" cy="205740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6096000" y="381000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6096000" y="381000"/>
            <a:ext cx="0" cy="22860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56388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66294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6629400" y="1447800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1" name="Text Box 47"/>
          <p:cNvSpPr txBox="1">
            <a:spLocks noChangeArrowheads="1"/>
          </p:cNvSpPr>
          <p:nvPr/>
        </p:nvSpPr>
        <p:spPr bwMode="auto">
          <a:xfrm>
            <a:off x="5530850" y="3214688"/>
            <a:ext cx="1325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内部暂存器</a:t>
            </a:r>
            <a:endParaRPr lang="zh-CN" altLang="en-US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2" name="Text Box 48"/>
          <p:cNvSpPr txBox="1">
            <a:spLocks noChangeArrowheads="1"/>
          </p:cNvSpPr>
          <p:nvPr/>
        </p:nvSpPr>
        <p:spPr bwMode="auto">
          <a:xfrm>
            <a:off x="55626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i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154673" name="Text Box 49"/>
          <p:cNvSpPr txBox="1">
            <a:spLocks noChangeArrowheads="1"/>
          </p:cNvSpPr>
          <p:nvPr/>
        </p:nvSpPr>
        <p:spPr bwMode="auto">
          <a:xfrm>
            <a:off x="5638800" y="2590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i="0">
                <a:latin typeface="Times New Roman" panose="02020603050405020304" pitchFamily="18" charset="0"/>
              </a:rPr>
              <a:t>ES</a:t>
            </a:r>
            <a:endParaRPr lang="en-US" altLang="zh-CN" sz="1800" b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5791200" y="2286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0">
                <a:latin typeface="Times New Roman" panose="02020603050405020304" pitchFamily="18" charset="0"/>
              </a:rPr>
              <a:t>SS</a:t>
            </a:r>
          </a:p>
        </p:txBody>
      </p:sp>
      <p:sp>
        <p:nvSpPr>
          <p:cNvPr id="154675" name="Text Box 51"/>
          <p:cNvSpPr txBox="1">
            <a:spLocks noChangeArrowheads="1"/>
          </p:cNvSpPr>
          <p:nvPr/>
        </p:nvSpPr>
        <p:spPr bwMode="auto">
          <a:xfrm>
            <a:off x="5791200" y="1981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DS</a:t>
            </a:r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5791200" y="1676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CS</a:t>
            </a:r>
          </a:p>
        </p:txBody>
      </p: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7239000" y="2286000"/>
            <a:ext cx="12954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总线控制</a:t>
            </a:r>
            <a:r>
              <a:rPr lang="zh-CN" altLang="en-US" sz="1800" i="0" dirty="0" smtClean="0">
                <a:latin typeface="Times New Roman" panose="02020603050405020304" pitchFamily="18" charset="0"/>
              </a:rPr>
              <a:t>逻辑电路</a:t>
            </a:r>
            <a:endParaRPr lang="en-US" altLang="zh-CN" sz="1800" i="0" dirty="0" smtClean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 smtClean="0">
                <a:latin typeface="Times New Roman" panose="02020603050405020304" pitchFamily="18" charset="0"/>
              </a:rPr>
              <a:t>MAR MDR</a:t>
            </a:r>
            <a:endParaRPr lang="zh-CN" altLang="en-US" sz="1800" i="0" dirty="0">
              <a:latin typeface="Times New Roman" panose="02020603050405020304" pitchFamily="18" charset="0"/>
            </a:endParaRPr>
          </a:p>
        </p:txBody>
      </p:sp>
      <p:sp>
        <p:nvSpPr>
          <p:cNvPr id="154678" name="Text Box 54"/>
          <p:cNvSpPr txBox="1">
            <a:spLocks noChangeArrowheads="1"/>
          </p:cNvSpPr>
          <p:nvPr/>
        </p:nvSpPr>
        <p:spPr bwMode="auto">
          <a:xfrm>
            <a:off x="8685213" y="2971800"/>
            <a:ext cx="4587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外部总线</a:t>
            </a:r>
          </a:p>
        </p:txBody>
      </p:sp>
      <p:sp>
        <p:nvSpPr>
          <p:cNvPr id="154679" name="Line 55"/>
          <p:cNvSpPr>
            <a:spLocks noChangeShapeType="1"/>
          </p:cNvSpPr>
          <p:nvPr/>
        </p:nvSpPr>
        <p:spPr bwMode="auto">
          <a:xfrm>
            <a:off x="4648200" y="4800600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0" name="Line 56"/>
          <p:cNvSpPr>
            <a:spLocks noChangeShapeType="1"/>
          </p:cNvSpPr>
          <p:nvPr/>
        </p:nvSpPr>
        <p:spPr bwMode="auto">
          <a:xfrm>
            <a:off x="8001000" y="3048000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1" name="Line 57"/>
          <p:cNvSpPr>
            <a:spLocks noChangeShapeType="1"/>
          </p:cNvSpPr>
          <p:nvPr/>
        </p:nvSpPr>
        <p:spPr bwMode="auto">
          <a:xfrm>
            <a:off x="6705600" y="4800600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>
            <a:off x="5105400" y="3886200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>
            <a:off x="4953000" y="3429000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4" name="Line 60"/>
          <p:cNvSpPr>
            <a:spLocks noChangeShapeType="1"/>
          </p:cNvSpPr>
          <p:nvPr/>
        </p:nvSpPr>
        <p:spPr bwMode="auto">
          <a:xfrm flipH="1">
            <a:off x="4953000" y="3429000"/>
            <a:ext cx="1588" cy="3810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5" name="Text Box 61"/>
          <p:cNvSpPr txBox="1">
            <a:spLocks noChangeArrowheads="1"/>
          </p:cNvSpPr>
          <p:nvPr/>
        </p:nvSpPr>
        <p:spPr bwMode="auto">
          <a:xfrm>
            <a:off x="3581400" y="4495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154686" name="Line 62"/>
          <p:cNvSpPr>
            <a:spLocks noChangeShapeType="1"/>
          </p:cNvSpPr>
          <p:nvPr/>
        </p:nvSpPr>
        <p:spPr bwMode="auto">
          <a:xfrm>
            <a:off x="3352800" y="3581400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7" name="Line 63"/>
          <p:cNvSpPr>
            <a:spLocks noChangeShapeType="1"/>
          </p:cNvSpPr>
          <p:nvPr/>
        </p:nvSpPr>
        <p:spPr bwMode="auto">
          <a:xfrm>
            <a:off x="2667000" y="3581400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8" name="Line 64"/>
          <p:cNvSpPr>
            <a:spLocks noChangeShapeType="1"/>
          </p:cNvSpPr>
          <p:nvPr/>
        </p:nvSpPr>
        <p:spPr bwMode="auto">
          <a:xfrm>
            <a:off x="2667000" y="3352800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9" name="Line 65"/>
          <p:cNvSpPr>
            <a:spLocks noChangeShapeType="1"/>
          </p:cNvSpPr>
          <p:nvPr/>
        </p:nvSpPr>
        <p:spPr bwMode="auto">
          <a:xfrm>
            <a:off x="2895600" y="48006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0" name="Line 66"/>
          <p:cNvSpPr>
            <a:spLocks noChangeShapeType="1"/>
          </p:cNvSpPr>
          <p:nvPr/>
        </p:nvSpPr>
        <p:spPr bwMode="auto">
          <a:xfrm>
            <a:off x="3048000" y="5943600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1" name="Line 67"/>
          <p:cNvSpPr>
            <a:spLocks noChangeShapeType="1"/>
          </p:cNvSpPr>
          <p:nvPr/>
        </p:nvSpPr>
        <p:spPr bwMode="auto">
          <a:xfrm>
            <a:off x="55626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2" name="Line 68"/>
          <p:cNvSpPr>
            <a:spLocks noChangeShapeType="1"/>
          </p:cNvSpPr>
          <p:nvPr/>
        </p:nvSpPr>
        <p:spPr bwMode="auto">
          <a:xfrm>
            <a:off x="57912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3" name="Line 69"/>
          <p:cNvSpPr>
            <a:spLocks noChangeShapeType="1"/>
          </p:cNvSpPr>
          <p:nvPr/>
        </p:nvSpPr>
        <p:spPr bwMode="auto">
          <a:xfrm>
            <a:off x="60198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4" name="Line 70"/>
          <p:cNvSpPr>
            <a:spLocks noChangeShapeType="1"/>
          </p:cNvSpPr>
          <p:nvPr/>
        </p:nvSpPr>
        <p:spPr bwMode="auto">
          <a:xfrm>
            <a:off x="62484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5" name="Line 71"/>
          <p:cNvSpPr>
            <a:spLocks noChangeShapeType="1"/>
          </p:cNvSpPr>
          <p:nvPr/>
        </p:nvSpPr>
        <p:spPr bwMode="auto">
          <a:xfrm>
            <a:off x="64770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6" name="Text Box 72"/>
          <p:cNvSpPr txBox="1">
            <a:spLocks noChangeArrowheads="1"/>
          </p:cNvSpPr>
          <p:nvPr/>
        </p:nvSpPr>
        <p:spPr bwMode="auto">
          <a:xfrm>
            <a:off x="5334000" y="4648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1 2  3  4  5  6</a:t>
            </a:r>
          </a:p>
        </p:txBody>
      </p:sp>
      <p:sp>
        <p:nvSpPr>
          <p:cNvPr id="154697" name="Line 73"/>
          <p:cNvSpPr>
            <a:spLocks noChangeShapeType="1"/>
          </p:cNvSpPr>
          <p:nvPr/>
        </p:nvSpPr>
        <p:spPr bwMode="auto">
          <a:xfrm>
            <a:off x="4800600" y="762000"/>
            <a:ext cx="0" cy="58674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8" name="Line 74"/>
          <p:cNvSpPr>
            <a:spLocks noChangeShapeType="1"/>
          </p:cNvSpPr>
          <p:nvPr/>
        </p:nvSpPr>
        <p:spPr bwMode="auto">
          <a:xfrm>
            <a:off x="8686800" y="228600"/>
            <a:ext cx="0" cy="63246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9" name="Text Box 75"/>
          <p:cNvSpPr txBox="1">
            <a:spLocks noChangeArrowheads="1"/>
          </p:cNvSpPr>
          <p:nvPr/>
        </p:nvSpPr>
        <p:spPr bwMode="auto">
          <a:xfrm>
            <a:off x="5900738" y="53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ahoma" panose="020B0604030504040204" pitchFamily="34" charset="0"/>
              </a:rPr>
              <a:t>∑</a:t>
            </a:r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1752600" y="472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</a:rPr>
              <a:t>ALU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1447800" y="5791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标志寄存器</a:t>
            </a:r>
          </a:p>
        </p:txBody>
      </p:sp>
      <p:sp>
        <p:nvSpPr>
          <p:cNvPr id="154702" name="Text Box 78"/>
          <p:cNvSpPr txBox="1">
            <a:spLocks noChangeArrowheads="1"/>
          </p:cNvSpPr>
          <p:nvPr/>
        </p:nvSpPr>
        <p:spPr bwMode="auto">
          <a:xfrm>
            <a:off x="1371600" y="9144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AH      AL   </a:t>
            </a:r>
          </a:p>
        </p:txBody>
      </p:sp>
      <p:sp>
        <p:nvSpPr>
          <p:cNvPr id="154703" name="Text Box 79"/>
          <p:cNvSpPr txBox="1">
            <a:spLocks noChangeArrowheads="1"/>
          </p:cNvSpPr>
          <p:nvPr/>
        </p:nvSpPr>
        <p:spPr bwMode="auto">
          <a:xfrm>
            <a:off x="1447800" y="1219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BH      BL</a:t>
            </a:r>
          </a:p>
        </p:txBody>
      </p:sp>
      <p:sp>
        <p:nvSpPr>
          <p:cNvPr id="154704" name="Text Box 80"/>
          <p:cNvSpPr txBox="1">
            <a:spLocks noChangeArrowheads="1"/>
          </p:cNvSpPr>
          <p:nvPr/>
        </p:nvSpPr>
        <p:spPr bwMode="auto">
          <a:xfrm>
            <a:off x="1524000" y="1524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CH      CL</a:t>
            </a:r>
          </a:p>
        </p:txBody>
      </p:sp>
      <p:sp>
        <p:nvSpPr>
          <p:cNvPr id="154705" name="Text Box 81"/>
          <p:cNvSpPr txBox="1">
            <a:spLocks noChangeArrowheads="1"/>
          </p:cNvSpPr>
          <p:nvPr/>
        </p:nvSpPr>
        <p:spPr bwMode="auto">
          <a:xfrm>
            <a:off x="1447800" y="1828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DH      DL</a:t>
            </a:r>
          </a:p>
        </p:txBody>
      </p:sp>
      <p:sp>
        <p:nvSpPr>
          <p:cNvPr id="154706" name="Text Box 82"/>
          <p:cNvSpPr txBox="1">
            <a:spLocks noChangeArrowheads="1"/>
          </p:cNvSpPr>
          <p:nvPr/>
        </p:nvSpPr>
        <p:spPr bwMode="auto">
          <a:xfrm>
            <a:off x="1676400" y="213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SP</a:t>
            </a:r>
          </a:p>
        </p:txBody>
      </p:sp>
      <p:sp>
        <p:nvSpPr>
          <p:cNvPr id="154707" name="Text Box 83"/>
          <p:cNvSpPr txBox="1">
            <a:spLocks noChangeArrowheads="1"/>
          </p:cNvSpPr>
          <p:nvPr/>
        </p:nvSpPr>
        <p:spPr bwMode="auto">
          <a:xfrm>
            <a:off x="16764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BP</a:t>
            </a:r>
          </a:p>
        </p:txBody>
      </p:sp>
      <p:sp>
        <p:nvSpPr>
          <p:cNvPr id="154708" name="Text Box 84"/>
          <p:cNvSpPr txBox="1">
            <a:spLocks noChangeArrowheads="1"/>
          </p:cNvSpPr>
          <p:nvPr/>
        </p:nvSpPr>
        <p:spPr bwMode="auto">
          <a:xfrm>
            <a:off x="1676400" y="2743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SI</a:t>
            </a:r>
          </a:p>
        </p:txBody>
      </p:sp>
      <p:sp>
        <p:nvSpPr>
          <p:cNvPr id="154709" name="Text Box 85"/>
          <p:cNvSpPr txBox="1">
            <a:spLocks noChangeArrowheads="1"/>
          </p:cNvSpPr>
          <p:nvPr/>
        </p:nvSpPr>
        <p:spPr bwMode="auto">
          <a:xfrm>
            <a:off x="1752600" y="304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DI</a:t>
            </a:r>
          </a:p>
        </p:txBody>
      </p:sp>
      <p:sp>
        <p:nvSpPr>
          <p:cNvPr id="154710" name="Text Box 86"/>
          <p:cNvSpPr txBox="1">
            <a:spLocks noChangeArrowheads="1"/>
          </p:cNvSpPr>
          <p:nvPr/>
        </p:nvSpPr>
        <p:spPr bwMode="auto">
          <a:xfrm>
            <a:off x="2971800" y="9906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通用寄存器</a:t>
            </a:r>
          </a:p>
        </p:txBody>
      </p:sp>
      <p:sp>
        <p:nvSpPr>
          <p:cNvPr id="154711" name="Text Box 87"/>
          <p:cNvSpPr txBox="1">
            <a:spLocks noChangeArrowheads="1"/>
          </p:cNvSpPr>
          <p:nvPr/>
        </p:nvSpPr>
        <p:spPr bwMode="auto">
          <a:xfrm>
            <a:off x="4419600" y="228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地址加法器</a:t>
            </a:r>
          </a:p>
        </p:txBody>
      </p:sp>
      <p:sp>
        <p:nvSpPr>
          <p:cNvPr id="154712" name="Text Box 88"/>
          <p:cNvSpPr txBox="1">
            <a:spLocks noChangeArrowheads="1"/>
          </p:cNvSpPr>
          <p:nvPr/>
        </p:nvSpPr>
        <p:spPr bwMode="auto">
          <a:xfrm>
            <a:off x="5257800" y="5105400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指令队列缓冲器</a:t>
            </a:r>
            <a:r>
              <a:rPr lang="zh-CN" altLang="en-US" sz="1800" u="sng">
                <a:latin typeface="Times New Roman" panose="02020603050405020304" pitchFamily="18" charset="0"/>
              </a:rPr>
              <a:t>（</a:t>
            </a:r>
            <a:r>
              <a:rPr lang="en-US" altLang="zh-CN" sz="1800" u="sng">
                <a:latin typeface="Times New Roman" panose="02020603050405020304" pitchFamily="18" charset="0"/>
              </a:rPr>
              <a:t>8088</a:t>
            </a:r>
            <a:r>
              <a:rPr lang="zh-CN" altLang="en-US" sz="1800" u="sng">
                <a:latin typeface="Times New Roman" panose="02020603050405020304" pitchFamily="18" charset="0"/>
              </a:rPr>
              <a:t>为</a:t>
            </a:r>
            <a:r>
              <a:rPr lang="en-US" altLang="zh-CN" sz="1800" u="sng">
                <a:latin typeface="Times New Roman" panose="02020603050405020304" pitchFamily="18" charset="0"/>
              </a:rPr>
              <a:t>4</a:t>
            </a:r>
            <a:r>
              <a:rPr lang="zh-CN" altLang="en-US" sz="1800" u="sng">
                <a:latin typeface="Times New Roman" panose="02020603050405020304" pitchFamily="18" charset="0"/>
              </a:rPr>
              <a:t>字节）</a:t>
            </a: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3048000" y="63246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执行部件 （</a:t>
            </a:r>
            <a:r>
              <a:rPr lang="en-US" altLang="zh-CN" sz="1600" i="0">
                <a:latin typeface="Times New Roman" panose="02020603050405020304" pitchFamily="18" charset="0"/>
              </a:rPr>
              <a:t>EU)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14" name="Text Box 90"/>
          <p:cNvSpPr txBox="1">
            <a:spLocks noChangeArrowheads="1"/>
          </p:cNvSpPr>
          <p:nvPr/>
        </p:nvSpPr>
        <p:spPr bwMode="auto">
          <a:xfrm>
            <a:off x="5867400" y="6248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总线接口部件 （</a:t>
            </a:r>
            <a:r>
              <a:rPr lang="en-US" altLang="zh-CN" sz="1600" i="0">
                <a:latin typeface="Times New Roman" panose="02020603050405020304" pitchFamily="18" charset="0"/>
              </a:rPr>
              <a:t>BIU)</a:t>
            </a:r>
          </a:p>
        </p:txBody>
      </p:sp>
      <p:sp>
        <p:nvSpPr>
          <p:cNvPr id="154715" name="Line 91"/>
          <p:cNvSpPr>
            <a:spLocks noChangeShapeType="1"/>
          </p:cNvSpPr>
          <p:nvPr/>
        </p:nvSpPr>
        <p:spPr bwMode="auto">
          <a:xfrm flipH="1">
            <a:off x="3730625" y="3730625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3733800" y="3429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7" name="Line 93"/>
          <p:cNvSpPr>
            <a:spLocks noChangeShapeType="1"/>
          </p:cNvSpPr>
          <p:nvPr/>
        </p:nvSpPr>
        <p:spPr bwMode="auto">
          <a:xfrm flipH="1">
            <a:off x="7086600" y="228600"/>
            <a:ext cx="3810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6934200" y="457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9" name="Line 95"/>
          <p:cNvSpPr>
            <a:spLocks noChangeShapeType="1"/>
          </p:cNvSpPr>
          <p:nvPr/>
        </p:nvSpPr>
        <p:spPr bwMode="auto">
          <a:xfrm flipH="1">
            <a:off x="7239000" y="12954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143750" y="1071563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en-US" altLang="zh-CN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u="sng">
                <a:latin typeface="Times New Roman" panose="02020603050405020304" pitchFamily="18" charset="0"/>
              </a:rPr>
              <a:t>8088</a:t>
            </a:r>
            <a:r>
              <a:rPr lang="zh-CN" altLang="en-US" sz="1600" u="sng">
                <a:latin typeface="Times New Roman" panose="02020603050405020304" pitchFamily="18" charset="0"/>
              </a:rPr>
              <a:t>为</a:t>
            </a:r>
            <a:r>
              <a:rPr lang="en-US" altLang="zh-CN" sz="1600" u="sng">
                <a:latin typeface="Times New Roman" panose="02020603050405020304" pitchFamily="18" charset="0"/>
              </a:rPr>
              <a:t>8</a:t>
            </a:r>
            <a:r>
              <a:rPr lang="zh-CN" altLang="en-US" sz="1600" u="sng">
                <a:latin typeface="Times New Roman" panose="02020603050405020304" pitchFamily="18" charset="0"/>
              </a:rPr>
              <a:t>位</a:t>
            </a:r>
            <a:endParaRPr lang="zh-CN" altLang="en-US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21" name="Line 97"/>
          <p:cNvSpPr>
            <a:spLocks noChangeShapeType="1"/>
          </p:cNvSpPr>
          <p:nvPr/>
        </p:nvSpPr>
        <p:spPr bwMode="auto">
          <a:xfrm flipH="1">
            <a:off x="4929188" y="4714875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4786313" y="500062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4178844215"/>
      </p:ext>
    </p:extLst>
  </p:cSld>
  <p:clrMapOvr>
    <a:masterClrMapping/>
  </p:clrMapOvr>
  <p:transition spd="slow" advClick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5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5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5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5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5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1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2" dur="20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5" dur="2000"/>
                                        <p:tgtEl>
                                          <p:spTgt spid="1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8" dur="20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1" dur="20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4" dur="2000"/>
                                        <p:tgtEl>
                                          <p:spTgt spid="1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7" dur="2000"/>
                                        <p:tgtEl>
                                          <p:spTgt spid="1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0" dur="20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3" dur="20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15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2000"/>
                                        <p:tgtEl>
                                          <p:spTgt spid="15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15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7" dur="500"/>
                                        <p:tgtEl>
                                          <p:spTgt spid="15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0" dur="500"/>
                                        <p:tgtEl>
                                          <p:spTgt spid="15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3" dur="500"/>
                                        <p:tgtEl>
                                          <p:spTgt spid="1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6" dur="500"/>
                                        <p:tgtEl>
                                          <p:spTgt spid="1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1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2" dur="5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5" dur="500"/>
                                        <p:tgtEl>
                                          <p:spTgt spid="15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8" dur="500"/>
                                        <p:tgtEl>
                                          <p:spTgt spid="15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1" dur="500"/>
                                        <p:tgtEl>
                                          <p:spTgt spid="1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4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7" dur="500"/>
                                        <p:tgtEl>
                                          <p:spTgt spid="1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0" dur="500"/>
                                        <p:tgtEl>
                                          <p:spTgt spid="1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3" dur="500"/>
                                        <p:tgtEl>
                                          <p:spTgt spid="15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2" grpId="0" animBg="1"/>
      <p:bldP spid="154645" grpId="0" animBg="1"/>
      <p:bldP spid="154655" grpId="0" animBg="1"/>
      <p:bldP spid="154661" grpId="0" animBg="1"/>
      <p:bldP spid="154662" grpId="0" animBg="1"/>
      <p:bldP spid="154663" grpId="0" animBg="1"/>
      <p:bldP spid="154671" grpId="0"/>
      <p:bldP spid="154672" grpId="0"/>
      <p:bldP spid="154673" grpId="0"/>
      <p:bldP spid="154674" grpId="0"/>
      <p:bldP spid="154675" grpId="0"/>
      <p:bldP spid="154676" grpId="0"/>
      <p:bldP spid="154677" grpId="0"/>
      <p:bldP spid="154678" grpId="0"/>
      <p:bldP spid="154685" grpId="0"/>
      <p:bldP spid="154696" grpId="0"/>
      <p:bldP spid="154699" grpId="0"/>
      <p:bldP spid="154700" grpId="0"/>
      <p:bldP spid="154701" grpId="0"/>
      <p:bldP spid="154702" grpId="0"/>
      <p:bldP spid="154703" grpId="0"/>
      <p:bldP spid="154704" grpId="0"/>
      <p:bldP spid="154705" grpId="0"/>
      <p:bldP spid="154706" grpId="0"/>
      <p:bldP spid="154707" grpId="0"/>
      <p:bldP spid="154708" grpId="0"/>
      <p:bldP spid="154709" grpId="0"/>
      <p:bldP spid="154710" grpId="0"/>
      <p:bldP spid="154711" grpId="0"/>
      <p:bldP spid="154712" grpId="0"/>
      <p:bldP spid="154713" grpId="0"/>
      <p:bldP spid="154714" grpId="0"/>
      <p:bldP spid="154716" grpId="0"/>
      <p:bldP spid="154718" grpId="0"/>
      <p:bldP spid="154720" grpId="0"/>
      <p:bldP spid="1547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 smtClean="0"/>
              <a:t>2.1.9 </a:t>
            </a:r>
            <a:r>
              <a:rPr lang="zh-CN" altLang="en-US" dirty="0" smtClean="0"/>
              <a:t>Ｃ语言中的移位运算（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无循环移位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43172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左移</a:t>
            </a:r>
            <a:r>
              <a:rPr lang="en-US" dirty="0" smtClean="0"/>
              <a:t>: </a:t>
            </a:r>
            <a:r>
              <a:rPr lang="zh-CN" altLang="en-US" dirty="0" smtClean="0"/>
              <a:t>　</a:t>
            </a:r>
            <a:r>
              <a:rPr lang="en-US" dirty="0" smtClean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 </a:t>
            </a:r>
            <a:r>
              <a:rPr lang="en-US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&lt;&lt; y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marL="552450" lvl="1" eaLnBrk="1" hangingPunct="1"/>
            <a:r>
              <a:rPr lang="zh-CN" altLang="en-US" b="1" dirty="0" smtClean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将位向量</a:t>
            </a:r>
            <a:r>
              <a:rPr lang="en-US" b="1" dirty="0" smtClean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</a:t>
            </a:r>
            <a:r>
              <a:rPr lang="zh-CN" altLang="en-US" b="1" dirty="0" smtClean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向左移动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y</a:t>
            </a:r>
            <a:r>
              <a:rPr lang="zh-CN" altLang="en-US" b="1" dirty="0" smtClean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位</a:t>
            </a:r>
            <a:endParaRPr lang="en-US" altLang="zh-CN" b="1" dirty="0" smtClean="0"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marL="838200" lvl="2"/>
            <a:r>
              <a:rPr lang="zh-CN" altLang="en-US" dirty="0" smtClean="0"/>
              <a:t>扔掉左边多出</a:t>
            </a:r>
            <a:r>
              <a:rPr lang="en-US" altLang="zh-CN" dirty="0" smtClean="0"/>
              <a:t>(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的位</a:t>
            </a:r>
            <a:endParaRPr lang="en-US" altLang="zh-CN" dirty="0" smtClean="0"/>
          </a:p>
          <a:p>
            <a:pPr marL="838200" lvl="2"/>
            <a:r>
              <a:rPr lang="zh-CN" altLang="en-US" dirty="0" smtClean="0"/>
              <a:t>在右边补</a:t>
            </a:r>
            <a:r>
              <a:rPr lang="en-US" altLang="zh-CN" dirty="0" smtClean="0"/>
              <a:t>0</a:t>
            </a:r>
            <a:endParaRPr lang="en-US" dirty="0" smtClean="0"/>
          </a:p>
          <a:p>
            <a:pPr eaLnBrk="1" hangingPunct="1"/>
            <a:r>
              <a:rPr lang="zh-CN" altLang="en-US" dirty="0" smtClean="0"/>
              <a:t>右移</a:t>
            </a:r>
            <a:r>
              <a:rPr lang="en-US" dirty="0" smtClean="0"/>
              <a:t>:</a:t>
            </a:r>
            <a:r>
              <a:rPr lang="zh-CN" altLang="en-US" dirty="0" smtClean="0"/>
              <a:t>　</a:t>
            </a:r>
            <a:r>
              <a:rPr lang="en-US" dirty="0" smtClean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 </a:t>
            </a:r>
            <a:r>
              <a:rPr lang="en-US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&gt;&gt; y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marL="552450" lvl="1"/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将位向量</a:t>
            </a:r>
            <a:r>
              <a:rPr lang="en-US" altLang="zh-CN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</a:t>
            </a:r>
            <a:r>
              <a:rPr lang="zh-CN" altLang="en-US" b="1" dirty="0" smtClean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向右移动</a:t>
            </a:r>
            <a:r>
              <a:rPr lang="en-US" altLang="zh-CN" dirty="0" smtClean="0"/>
              <a:t> </a:t>
            </a:r>
            <a:r>
              <a:rPr lang="en-US" altLang="zh-CN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y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位</a:t>
            </a:r>
            <a:endParaRPr lang="en-US" altLang="zh-CN" b="1" dirty="0"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marL="838200" lvl="2"/>
            <a:r>
              <a:rPr lang="zh-CN" altLang="en-US" dirty="0" smtClean="0"/>
              <a:t>扔掉右边</a:t>
            </a:r>
            <a:r>
              <a:rPr lang="zh-CN" altLang="en-US" dirty="0"/>
              <a:t>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552450" lvl="1" eaLnBrk="1" hangingPunct="1"/>
            <a:r>
              <a:rPr lang="zh-CN" altLang="en-US" dirty="0" smtClean="0"/>
              <a:t>逻辑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无符号数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右移：在左边补</a:t>
            </a:r>
            <a:r>
              <a:rPr lang="en-US" altLang="zh-CN" dirty="0" smtClean="0"/>
              <a:t>0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算术右移：复制左边的最高位</a:t>
            </a:r>
            <a:r>
              <a:rPr lang="en-US" altLang="zh-CN" dirty="0" smtClean="0"/>
              <a:t>(y</a:t>
            </a:r>
            <a:r>
              <a:rPr lang="zh-CN" altLang="en-US" dirty="0" smtClean="0"/>
              <a:t>次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eaLnBrk="1" hangingPunct="1"/>
            <a:r>
              <a:rPr lang="zh-CN" altLang="en-US" dirty="0"/>
              <a:t>未</a:t>
            </a:r>
            <a:r>
              <a:rPr lang="zh-CN" altLang="en-US" dirty="0" smtClean="0"/>
              <a:t>明确定义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移位数量</a:t>
            </a:r>
            <a:r>
              <a:rPr lang="en-US" altLang="zh-CN" dirty="0" smtClean="0"/>
              <a:t>y</a:t>
            </a:r>
            <a:r>
              <a:rPr lang="en-US" dirty="0" smtClean="0"/>
              <a:t>&lt; </a:t>
            </a:r>
            <a:r>
              <a:rPr lang="en-US" dirty="0"/>
              <a:t>0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y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的字长</a:t>
            </a:r>
            <a:r>
              <a:rPr lang="en-US" altLang="zh-CN" dirty="0" smtClean="0"/>
              <a:t>(</a:t>
            </a:r>
            <a:r>
              <a:rPr lang="zh-CN" altLang="en-US" dirty="0" smtClean="0"/>
              <a:t>位数</a:t>
            </a:r>
            <a:r>
              <a:rPr lang="en-US" altLang="zh-CN" dirty="0" smtClean="0"/>
              <a:t>)</a:t>
            </a:r>
          </a:p>
          <a:p>
            <a:pPr marL="152400"/>
            <a:r>
              <a:rPr lang="zh-CN" altLang="en-US" dirty="0" smtClean="0">
                <a:solidFill>
                  <a:srgbClr val="C00000"/>
                </a:solidFill>
              </a:rPr>
              <a:t>移位不都是除以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：有符号数  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73914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9864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60198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60198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60198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/>
          <p:nvPr/>
        </p:nvGrpSpPr>
        <p:grpSpPr bwMode="auto">
          <a:xfrm>
            <a:off x="73914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/>
          <p:nvPr/>
        </p:nvGrpSpPr>
        <p:grpSpPr bwMode="auto">
          <a:xfrm>
            <a:off x="59864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>
            <a:off x="60198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60198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/>
          <p:nvPr/>
        </p:nvGrpSpPr>
        <p:grpSpPr bwMode="auto">
          <a:xfrm>
            <a:off x="60198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整型数</a:t>
            </a:r>
            <a:endParaRPr lang="en-US" dirty="0" smtClean="0"/>
          </a:p>
          <a:p>
            <a:pPr lvl="1"/>
            <a:r>
              <a:rPr lang="zh-CN" altLang="en-US" b="1" dirty="0" smtClean="0">
                <a:solidFill>
                  <a:srgbClr val="000000"/>
                </a:solidFill>
              </a:rPr>
              <a:t>表示：无符号数和有符号数</a:t>
            </a:r>
            <a:endParaRPr lang="en-US" b="1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026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2.2 </a:t>
            </a:r>
            <a:r>
              <a:rPr lang="zh-CN" altLang="en-US" dirty="0" smtClean="0"/>
              <a:t>整数编码</a:t>
            </a:r>
            <a:r>
              <a:rPr lang="en-US" altLang="zh-CN" dirty="0" smtClean="0"/>
              <a:t>(</a:t>
            </a:r>
            <a:r>
              <a:rPr lang="en-US" dirty="0" smtClean="0"/>
              <a:t>Encoding </a:t>
            </a:r>
            <a:r>
              <a:rPr lang="en-US" altLang="zh-CN" dirty="0" smtClean="0"/>
              <a:t>Integers</a:t>
            </a:r>
            <a:r>
              <a:rPr lang="en-US" dirty="0" smtClean="0"/>
              <a:t>)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8194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305800" cy="2895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 </a:t>
            </a:r>
            <a:r>
              <a:rPr lang="en-US" dirty="0" smtClean="0">
                <a:latin typeface="Courier New" panose="02070309020205020404" pitchFamily="49" charset="0"/>
              </a:rPr>
              <a:t>short</a:t>
            </a:r>
            <a:r>
              <a:rPr lang="en-US" dirty="0" smtClean="0"/>
              <a:t> </a:t>
            </a:r>
            <a:r>
              <a:rPr lang="zh-CN" altLang="en-US" dirty="0" smtClean="0"/>
              <a:t>：</a:t>
            </a:r>
            <a:r>
              <a:rPr lang="en-US" dirty="0" smtClean="0"/>
              <a:t>2 </a:t>
            </a:r>
            <a:r>
              <a:rPr lang="zh-CN" altLang="en-US" dirty="0" smtClean="0"/>
              <a:t>字节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zh-CN" altLang="en-US" dirty="0" smtClean="0"/>
              <a:t>符号位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对于补码</a:t>
            </a:r>
            <a:r>
              <a:rPr lang="en-US" altLang="zh-CN" dirty="0" smtClean="0"/>
              <a:t>(</a:t>
            </a:r>
            <a:r>
              <a:rPr lang="en-US" dirty="0" smtClean="0"/>
              <a:t>2’s complement), </a:t>
            </a:r>
            <a:r>
              <a:rPr lang="zh-CN" altLang="en-US" dirty="0" smtClean="0"/>
              <a:t>最高位表示符号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0 </a:t>
            </a:r>
            <a:r>
              <a:rPr lang="zh-CN" altLang="en-US" dirty="0" smtClean="0"/>
              <a:t>表示非负数（ </a:t>
            </a:r>
            <a:r>
              <a:rPr lang="en-US" altLang="zh-CN" dirty="0" smtClean="0"/>
              <a:t>!= </a:t>
            </a:r>
            <a:r>
              <a:rPr lang="zh-CN" altLang="en-US" dirty="0" smtClean="0"/>
              <a:t>正数），</a:t>
            </a:r>
            <a:r>
              <a:rPr lang="en-US" dirty="0" smtClean="0"/>
              <a:t>1 </a:t>
            </a:r>
            <a:r>
              <a:rPr lang="zh-CN" altLang="en-US" dirty="0" smtClean="0"/>
              <a:t>表示负数</a:t>
            </a:r>
            <a:endParaRPr lang="en-US" dirty="0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9812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62" name="Equation" r:id="rId4" imgW="3323590" imgH="598170" progId="Equation.3">
                  <p:embed/>
                </p:oleObj>
              </mc:Choice>
              <mc:Fallback>
                <p:oleObj name="Equation" r:id="rId4" imgW="3323590" imgH="59817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9812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63" name="Equation" r:id="rId6" imgW="2127885" imgH="598170" progId="Equation.3">
                  <p:embed/>
                </p:oleObj>
              </mc:Choice>
              <mc:Fallback>
                <p:oleObj name="Equation" r:id="rId6" imgW="2127885" imgH="59817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4221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3962400" y="1143000"/>
            <a:ext cx="51816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有符号</a:t>
            </a:r>
            <a:r>
              <a:rPr lang="zh-CN" altLang="en-US" dirty="0" smtClean="0"/>
              <a:t>数</a:t>
            </a:r>
            <a:r>
              <a:rPr lang="en-US" altLang="zh-CN" dirty="0" smtClean="0"/>
              <a:t>——</a:t>
            </a:r>
            <a:r>
              <a:rPr lang="zh-CN" altLang="en-US" sz="2400" dirty="0" smtClean="0">
                <a:latin typeface="Calibri" panose="020F0502020204030204" pitchFamily="34" charset="0"/>
              </a:rPr>
              <a:t>补码</a:t>
            </a:r>
            <a:r>
              <a:rPr lang="en-US" altLang="zh-CN" sz="2400" dirty="0" smtClean="0">
                <a:latin typeface="Calibri" panose="020F0502020204030204" pitchFamily="34" charset="0"/>
              </a:rPr>
              <a:t>(</a:t>
            </a:r>
            <a:r>
              <a:rPr lang="en-US" sz="2400" dirty="0" smtClean="0">
                <a:latin typeface="Calibri" panose="020F0502020204030204" pitchFamily="34" charset="0"/>
              </a:rPr>
              <a:t>Two’s Complement)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514600"/>
            <a:ext cx="1066800" cy="60960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597835" y="3048000"/>
            <a:ext cx="110607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符号位</a:t>
            </a:r>
            <a:endParaRPr lang="en-US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3225" y="4037013"/>
          <a:ext cx="56022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64" name="Document" r:id="rId8" imgW="5971540" imgH="1063625" progId="Word.Document.8">
                  <p:embed/>
                </p:oleObj>
              </mc:Choice>
              <mc:Fallback>
                <p:oleObj name="Document" r:id="rId8" imgW="5971540" imgH="106362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037013"/>
                        <a:ext cx="56022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补码示例</a:t>
            </a:r>
            <a:endParaRPr lang="en-US" dirty="0" smtClean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514600" y="572869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14600" y="1234068"/>
          <a:ext cx="5692615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1" name="Document" r:id="rId4" imgW="5601970" imgH="5279390" progId="Word.Document.8">
                  <p:embed/>
                </p:oleObj>
              </mc:Choice>
              <mc:Fallback>
                <p:oleObj name="Document" r:id="rId4" imgW="5601970" imgH="52793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34068"/>
                        <a:ext cx="5692615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数值范围</a:t>
            </a:r>
            <a:endParaRPr lang="en-US" dirty="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2589212"/>
          </a:xfrm>
        </p:spPr>
        <p:txBody>
          <a:bodyPr lIns="90487" tIns="44450" rIns="90487" bIns="44450"/>
          <a:lstStyle/>
          <a:p>
            <a:pPr marL="227330" indent="-227330">
              <a:tabLst>
                <a:tab pos="1828800" algn="l"/>
                <a:tab pos="2235200" algn="l"/>
              </a:tabLst>
              <a:defRPr/>
            </a:pPr>
            <a:r>
              <a:rPr lang="zh-CN" altLang="en-US" sz="2000" dirty="0" smtClean="0"/>
              <a:t>无符号数值</a:t>
            </a:r>
            <a:endParaRPr lang="en-US" sz="2000" dirty="0" smtClean="0"/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 smtClean="0"/>
              <a:t>UMin</a:t>
            </a:r>
            <a:r>
              <a:rPr lang="en-US" b="0" dirty="0" smtClean="0"/>
              <a:t>	=	0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 smtClean="0"/>
              <a:t>                       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 smtClean="0"/>
              <a:t>UMax</a:t>
            </a:r>
            <a:r>
              <a:rPr lang="en-US" dirty="0" smtClean="0"/>
              <a:t> 	=	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 smtClean="0"/>
              <a:t>                       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2659002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</a:t>
            </a:r>
            <a:r>
              <a:rPr lang="zh-CN" altLang="en-US" sz="2000" dirty="0" smtClean="0"/>
              <a:t>补码数值</a:t>
            </a:r>
            <a:endParaRPr lang="en-US" sz="2000" dirty="0" smtClean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 smtClean="0"/>
              <a:t>TMin</a:t>
            </a:r>
            <a:r>
              <a:rPr lang="en-US" b="0" dirty="0" smtClean="0"/>
              <a:t>	=	 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 smtClean="0"/>
              <a:t>                   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 smtClean="0"/>
              <a:t>TMax</a:t>
            </a:r>
            <a:r>
              <a:rPr lang="en-US" dirty="0" smtClean="0"/>
              <a:t> 	=	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 – 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 smtClean="0"/>
              <a:t>                   011…1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dirty="0" smtClean="0"/>
              <a:t>-1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 smtClean="0"/>
              <a:t>                   111…1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8410" y="4021077"/>
            <a:ext cx="5951538" cy="2313048"/>
            <a:chOff x="1295400" y="4240152"/>
            <a:chExt cx="5951538" cy="2313048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1374775" y="4638675"/>
            <a:ext cx="5872163" cy="191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5" name="Document" r:id="rId4" imgW="6080125" imgH="1939925" progId="Word.Document.8">
                    <p:embed/>
                  </p:oleObj>
                </mc:Choice>
                <mc:Fallback>
                  <p:oleObj name="Document" r:id="rId4" imgW="6080125" imgH="1939925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775" y="4638675"/>
                          <a:ext cx="5872163" cy="191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295400" y="4240152"/>
              <a:ext cx="2468946" cy="40011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i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位数</a:t>
              </a:r>
              <a:r>
                <a:rPr lang="en-US" sz="2000" i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W</a:t>
              </a:r>
              <a:r>
                <a:rPr lang="en-US" sz="20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Calibri" panose="020F0502020204030204" pitchFamily="34" charset="0"/>
                </a:rPr>
                <a:t>= </a:t>
              </a:r>
              <a:r>
                <a:rPr lang="en-US" sz="20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16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时的数值</a:t>
              </a:r>
              <a:endParaRPr lang="en-US" sz="2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3371116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 smtClean="0"/>
              <a:t>不同字长的数值</a:t>
            </a:r>
            <a:endParaRPr lang="en-US" dirty="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509" y="2991306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dirty="0" smtClean="0"/>
              <a:t>观察</a:t>
            </a:r>
            <a:endParaRPr lang="en-US" dirty="0" smtClean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|</a:t>
            </a:r>
            <a:r>
              <a:rPr lang="en-US" b="0" i="1" dirty="0" err="1" smtClean="0"/>
              <a:t>TMin</a:t>
            </a:r>
            <a:r>
              <a:rPr lang="en-US" b="0" i="1" dirty="0" smtClean="0"/>
              <a:t> </a:t>
            </a:r>
            <a:r>
              <a:rPr lang="en-US" b="0" dirty="0" smtClean="0"/>
              <a:t>|  = 	</a:t>
            </a:r>
            <a:r>
              <a:rPr lang="en-US" b="0" i="1" dirty="0" err="1" smtClean="0"/>
              <a:t>TMax</a:t>
            </a:r>
            <a:r>
              <a:rPr lang="en-US" b="0" dirty="0" smtClean="0"/>
              <a:t> + 1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b="0" dirty="0" smtClean="0"/>
              <a:t>非对称（数轴上）</a:t>
            </a:r>
            <a:endParaRPr lang="en-US" b="0" dirty="0" smtClean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 smtClean="0"/>
              <a:t>UMax</a:t>
            </a:r>
            <a:r>
              <a:rPr lang="en-US" b="0" dirty="0" smtClean="0"/>
              <a:t>	=	2 * </a:t>
            </a:r>
            <a:r>
              <a:rPr lang="en-US" b="0" i="1" dirty="0" err="1" smtClean="0"/>
              <a:t>TMax</a:t>
            </a:r>
            <a:r>
              <a:rPr lang="en-US" b="0" dirty="0" smtClean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192669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2" name="Document" r:id="rId4" imgW="8725535" imgH="1809115" progId="Word.Document.8">
                  <p:embed/>
                </p:oleObj>
              </mc:Choice>
              <mc:Fallback>
                <p:oleObj name="Document" r:id="rId4" imgW="8725535" imgH="18091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192669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52517" y="2991306"/>
            <a:ext cx="5534026" cy="3535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语言</a:t>
            </a:r>
            <a:r>
              <a:rPr lang="zh-CN" altLang="en-US" kern="0" dirty="0">
                <a:latin typeface="Calibri" panose="020F0502020204030204" pitchFamily="34" charset="0"/>
              </a:rPr>
              <a:t>的常量声明</a:t>
            </a:r>
            <a:endParaRPr lang="en-US" kern="0" dirty="0">
              <a:latin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&gt;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INT_MAX 2147483647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INT_MIN (-INT_MAX-1)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UINT_MAX </a:t>
            </a:r>
            <a:r>
              <a:rPr lang="en-US" sz="2000" b="0" kern="0" dirty="0" smtClean="0">
                <a:latin typeface="Calibri" panose="020F0502020204030204" pitchFamily="34" charset="0"/>
              </a:rPr>
              <a:t>0xffffffff</a:t>
            </a:r>
            <a:endParaRPr lang="en-US" sz="2000" b="0" kern="0" dirty="0">
              <a:latin typeface="Calibri" panose="020F050202020403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zh-CN" altLang="en-US" sz="2000" kern="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平台相关</a:t>
            </a:r>
            <a:endParaRPr lang="en-US" altLang="zh-CN" sz="2000" kern="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ULONG_MAX </a:t>
            </a:r>
            <a:endParaRPr lang="en-US" altLang="zh-CN" sz="2000" b="0" kern="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</a:t>
            </a: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define LONG_MAX 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LONG_MIN (-LONG_MAX-1</a:t>
            </a:r>
            <a:r>
              <a:rPr lang="en-US" altLang="zh-CN" sz="2000" b="0" kern="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altLang="zh-CN" sz="2000" b="0" kern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6150723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 smtClean="0"/>
              <a:t>无符号数与有符号数编码的值</a:t>
            </a:r>
            <a:endParaRPr lang="en-US" dirty="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791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相同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非负数值的编码相同</a:t>
            </a:r>
            <a:endParaRPr lang="en-US" dirty="0" smtClean="0"/>
          </a:p>
          <a:p>
            <a:pPr eaLnBrk="1" hangingPunct="1">
              <a:defRPr/>
            </a:pPr>
            <a:r>
              <a:rPr lang="zh-CN" altLang="en-US" dirty="0" smtClean="0"/>
              <a:t>单值性</a:t>
            </a:r>
            <a:endParaRPr lang="en-US" i="1" dirty="0" smtClean="0"/>
          </a:p>
          <a:p>
            <a:pPr lvl="1" eaLnBrk="1" hangingPunct="1">
              <a:defRPr/>
            </a:pPr>
            <a:r>
              <a:rPr lang="zh-CN" altLang="en-US" dirty="0" smtClean="0"/>
              <a:t>每个位模式对应一个唯一的整数值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每个可描述整数有一个唯一编码</a:t>
            </a:r>
            <a:endParaRPr lang="en-US" dirty="0" smtClean="0"/>
          </a:p>
          <a:p>
            <a:pPr marL="0" indent="0" eaLnBrk="1" hangingPunct="1"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      </a:t>
            </a:r>
            <a:r>
              <a:rPr lang="en-US" dirty="0" smtClean="0"/>
              <a:t> </a:t>
            </a:r>
            <a:r>
              <a:rPr lang="zh-CN" altLang="en-US" dirty="0" smtClean="0"/>
              <a:t>有逆映射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U2B(</a:t>
            </a:r>
            <a:r>
              <a:rPr lang="en-US" b="0" i="1" dirty="0" smtClean="0"/>
              <a:t>x</a:t>
            </a:r>
            <a:r>
              <a:rPr lang="en-US" dirty="0" smtClean="0"/>
              <a:t>)  =  B2U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zh-CN" altLang="en-US" dirty="0" smtClean="0"/>
              <a:t>无符号整数的位模式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T2B(</a:t>
            </a:r>
            <a:r>
              <a:rPr lang="en-US" b="0" i="1" dirty="0" smtClean="0"/>
              <a:t>x</a:t>
            </a:r>
            <a:r>
              <a:rPr lang="en-US" dirty="0" smtClean="0"/>
              <a:t>)  =  B2T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zh-CN" altLang="en-US" dirty="0" smtClean="0"/>
              <a:t>补码的位模式</a:t>
            </a:r>
            <a:endParaRPr lang="en-US" dirty="0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</a:rPr>
                <a:t>B2T(</a:t>
              </a:r>
              <a:r>
                <a:rPr lang="en-US" sz="1800" i="1" dirty="0">
                  <a:latin typeface="Calibri" panose="020F0502020204030204" pitchFamily="34" charset="0"/>
                </a:rPr>
                <a:t>X</a:t>
              </a:r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</a:rPr>
                <a:t>B2U(</a:t>
              </a:r>
              <a:r>
                <a:rPr lang="en-US" sz="1800" i="1" dirty="0">
                  <a:latin typeface="Calibri" panose="020F0502020204030204" pitchFamily="34" charset="0"/>
                </a:rPr>
                <a:t>X</a:t>
              </a:r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整型数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b="1" dirty="0" smtClean="0"/>
              <a:t>无符号数和有符号数的转换</a:t>
            </a:r>
            <a:endParaRPr lang="en-US" b="1" dirty="0" smtClean="0"/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1424242" y="1841499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41384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anose="020F0502020204030204" pitchFamily="34" charset="0"/>
              </a:rPr>
              <a:t>无符号数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7" y="2949574"/>
            <a:ext cx="2613025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 smtClean="0">
                <a:latin typeface="Calibri" panose="020F0502020204030204" pitchFamily="34" charset="0"/>
              </a:rPr>
              <a:t>位模式相同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有符号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无符号数之间的转换</a:t>
            </a:r>
            <a:endParaRPr lang="en-US" dirty="0" smtClean="0"/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41384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anose="020F0502020204030204" pitchFamily="34" charset="0"/>
              </a:rPr>
              <a:t>无符号数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3674780" y="4818063"/>
            <a:ext cx="1465145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 smtClean="0">
                <a:latin typeface="Calibri" panose="020F0502020204030204" pitchFamily="34" charset="0"/>
              </a:rPr>
              <a:t>位模式相同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anose="05050102010706020507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zh-CN" altLang="en-US" dirty="0" smtClean="0"/>
              <a:t>有符号数和无</a:t>
            </a:r>
            <a:r>
              <a:rPr lang="zh-CN" altLang="en-US" dirty="0"/>
              <a:t>符号</a:t>
            </a:r>
            <a:r>
              <a:rPr lang="zh-CN" altLang="en-US" dirty="0" smtClean="0"/>
              <a:t>数转换规则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zh-CN" altLang="en-US" sz="2400" dirty="0" smtClean="0">
                <a:solidFill>
                  <a:srgbClr val="C00000"/>
                </a:solidFill>
              </a:rPr>
              <a:t>位模式不变、数值可能改变</a:t>
            </a:r>
            <a:r>
              <a:rPr lang="en-US" altLang="zh-CN" sz="2400" dirty="0" smtClean="0">
                <a:solidFill>
                  <a:srgbClr val="0033CC"/>
                </a:solidFill>
              </a:rPr>
              <a:t>(</a:t>
            </a:r>
            <a:r>
              <a:rPr lang="zh-CN" altLang="en-US" sz="2400" dirty="0" smtClean="0">
                <a:solidFill>
                  <a:srgbClr val="0033CC"/>
                </a:solidFill>
              </a:rPr>
              <a:t>按不同编码规则重新解读</a:t>
            </a:r>
            <a:r>
              <a:rPr lang="en-US" altLang="zh-CN" sz="2400" dirty="0" smtClean="0">
                <a:solidFill>
                  <a:srgbClr val="0033CC"/>
                </a:solidFill>
              </a:rPr>
              <a:t>)</a:t>
            </a:r>
            <a:endParaRPr lang="en-US" sz="24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 smtClean="0"/>
              <a:t>有符号</a:t>
            </a:r>
            <a:r>
              <a:rPr lang="en-US" dirty="0" smtClean="0">
                <a:sym typeface="Symbol" panose="05050102010706020507" pitchFamily="18" charset="2"/>
              </a:rPr>
              <a:t></a:t>
            </a:r>
            <a:r>
              <a:rPr lang="en-US" dirty="0" smtClean="0"/>
              <a:t> </a:t>
            </a:r>
            <a:r>
              <a:rPr lang="zh-CN" altLang="en-US" dirty="0" smtClean="0"/>
              <a:t>无符号数的转换</a:t>
            </a:r>
            <a:endParaRPr lang="en-US" dirty="0" smtClean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608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447800" cy="560832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608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/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anose="020F0502020204030204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/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anose="020F0502020204030204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35052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400" u="sng" smtClean="0"/>
              <a:t>8088</a:t>
            </a:r>
            <a:r>
              <a:rPr lang="zh-CN" altLang="en-US" sz="2400" u="sng" smtClean="0"/>
              <a:t>的指令执行示例</a:t>
            </a:r>
          </a:p>
        </p:txBody>
      </p:sp>
      <p:pic>
        <p:nvPicPr>
          <p:cNvPr id="97283" name="Picture 3" descr="14_6">
            <a:hlinkClick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4" name="Picture 6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32538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43600" y="1389712"/>
            <a:ext cx="68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1800" kern="0" dirty="0" smtClean="0"/>
              <a:t>MAR</a:t>
            </a:r>
          </a:p>
          <a:p>
            <a:endParaRPr lang="en-US" altLang="zh-CN" sz="1800" kern="0" dirty="0"/>
          </a:p>
          <a:p>
            <a:endParaRPr lang="en-US" altLang="zh-CN" sz="1800" kern="0" dirty="0" smtClean="0"/>
          </a:p>
          <a:p>
            <a:endParaRPr lang="en-US" altLang="zh-CN" sz="1800" kern="0" dirty="0" smtClean="0"/>
          </a:p>
          <a:p>
            <a:r>
              <a:rPr lang="en-US" altLang="zh-CN" sz="1800" kern="0" dirty="0"/>
              <a:t>MDR</a:t>
            </a:r>
            <a:endParaRPr lang="zh-CN" altLang="en-US" sz="1800" kern="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6802" name="ShockwaveFlash1" r:id="rId2" imgW="1828800" imgH="1828800"/>
        </mc:Choice>
        <mc:Fallback>
          <p:control name="ShockwaveFlash1" r:id="rId2" imgW="1828800" imgH="1828800">
            <p:pic>
              <p:nvPicPr>
                <p:cNvPr id="97285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326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558649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zh-CN" altLang="en-US" dirty="0"/>
              <a:t>有符号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 </a:t>
            </a:r>
            <a:r>
              <a:rPr lang="zh-CN" altLang="en-US" dirty="0"/>
              <a:t>无符号数的转换</a:t>
            </a:r>
            <a:endParaRPr lang="en-US" dirty="0" smtClean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608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524000" cy="560832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608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/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anose="020F0502020204030204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/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anose="020F0502020204030204" pitchFamily="34" charset="0"/>
                </a:rPr>
                <a:t>+/- 16</a:t>
              </a:r>
              <a:endParaRPr lang="en-US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 bwMode="auto">
          <a:xfrm>
            <a:off x="1770078" y="5715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1770078" y="3795713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36678" y="5562600"/>
            <a:ext cx="4000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36678" y="3643313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有符号数和无符号数的关系</a:t>
            </a:r>
            <a:endParaRPr lang="en-US" dirty="0" smtClean="0"/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H="1" flipV="1">
            <a:off x="1865328" y="4024312"/>
            <a:ext cx="0" cy="776288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none"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1998678" y="4331315"/>
            <a:ext cx="1828800" cy="1200329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anose="020F0502020204030204" pitchFamily="34" charset="0"/>
              </a:rPr>
              <a:t>大的</a:t>
            </a:r>
            <a:r>
              <a:rPr lang="zh-CN" altLang="en-US" dirty="0" smtClean="0">
                <a:solidFill>
                  <a:srgbClr val="0033CC"/>
                </a:solidFill>
                <a:latin typeface="Calibri" panose="020F0502020204030204" pitchFamily="34" charset="0"/>
              </a:rPr>
              <a:t>负</a:t>
            </a:r>
            <a:r>
              <a:rPr lang="zh-CN" altLang="en-US" dirty="0" smtClean="0">
                <a:latin typeface="Calibri" panose="020F0502020204030204" pitchFamily="34" charset="0"/>
              </a:rPr>
              <a:t>权值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 algn="ctr"/>
            <a:r>
              <a:rPr lang="zh-CN" altLang="en-US" i="1" dirty="0" smtClean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变为</a:t>
            </a:r>
            <a:endParaRPr lang="en-US" i="1" dirty="0">
              <a:solidFill>
                <a:srgbClr val="FF000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algn="ctr"/>
            <a:r>
              <a:rPr lang="zh-CN" altLang="en-US" dirty="0" smtClean="0">
                <a:latin typeface="Calibri" panose="020F0502020204030204" pitchFamily="34" charset="0"/>
              </a:rPr>
              <a:t>大的</a:t>
            </a:r>
            <a:r>
              <a:rPr lang="zh-CN" altLang="en-US" dirty="0" smtClean="0">
                <a:solidFill>
                  <a:srgbClr val="0033CC"/>
                </a:solidFill>
                <a:latin typeface="Calibri" panose="020F0502020204030204" pitchFamily="34" charset="0"/>
              </a:rPr>
              <a:t>正</a:t>
            </a:r>
            <a:r>
              <a:rPr lang="zh-CN" altLang="en-US" dirty="0" smtClean="0">
                <a:latin typeface="Calibri" panose="020F0502020204030204" pitchFamily="34" charset="0"/>
              </a:rPr>
              <a:t>权值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810653" y="1730128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10607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anose="020F0502020204030204" pitchFamily="34" charset="0"/>
              </a:rPr>
              <a:t>无符号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924300" y="2864790"/>
            <a:ext cx="1465144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 smtClean="0">
                <a:latin typeface="Calibri" panose="020F0502020204030204" pitchFamily="34" charset="0"/>
              </a:rPr>
              <a:t>位模式不变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 flipV="1">
            <a:off x="1861751" y="4938712"/>
            <a:ext cx="0" cy="776287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triangle"/>
            <a:tailEnd type="non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8974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2210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221037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4897437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32972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2382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3449637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32972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2324099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3449637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3297237" y="6248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2311399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TMin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3297237" y="5029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2382837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3297237" y="53340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2382837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1260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1260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126037" y="28956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126037" y="1676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126037" y="1981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/>
          <p:nvPr/>
        </p:nvSpPr>
        <p:spPr bwMode="auto">
          <a:xfrm>
            <a:off x="3449637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/>
          <p:nvPr/>
        </p:nvSpPr>
        <p:spPr bwMode="auto">
          <a:xfrm>
            <a:off x="3449637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/>
          <p:nvPr/>
        </p:nvSpPr>
        <p:spPr bwMode="auto">
          <a:xfrm>
            <a:off x="3449637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5430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5354637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UMax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5354637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UMax</a:t>
            </a:r>
            <a:r>
              <a:rPr lang="en-US" b="0" dirty="0">
                <a:latin typeface="Calibri" panose="020F0502020204030204" pitchFamily="34" charset="0"/>
              </a:rPr>
              <a:t> – 1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5430837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5430837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r>
              <a:rPr lang="en-US" b="0" i="1" dirty="0">
                <a:latin typeface="Calibri" panose="020F0502020204030204" pitchFamily="34" charset="0"/>
              </a:rPr>
              <a:t>  </a:t>
            </a:r>
            <a:r>
              <a:rPr lang="en-US" b="0" dirty="0">
                <a:latin typeface="Calibri" panose="020F0502020204030204" pitchFamily="34" charset="0"/>
              </a:rPr>
              <a:t>+ 1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1676400" y="3754904"/>
            <a:ext cx="441324" cy="22467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 smtClean="0">
                <a:latin typeface="Calibri" panose="020F0502020204030204" pitchFamily="34" charset="0"/>
              </a:rPr>
              <a:t>补码的数值范围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24587" name="Freeform 34"/>
          <p:cNvSpPr/>
          <p:nvPr/>
        </p:nvSpPr>
        <p:spPr bwMode="auto">
          <a:xfrm>
            <a:off x="2193924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/>
          <p:nvPr/>
        </p:nvSpPr>
        <p:spPr bwMode="auto">
          <a:xfrm flipH="1">
            <a:off x="6786562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6975475" y="2895600"/>
            <a:ext cx="633412" cy="28623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 smtClean="0">
                <a:latin typeface="Calibri" panose="020F0502020204030204" pitchFamily="34" charset="0"/>
              </a:rPr>
              <a:t>无符号数的数值范围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转换的可视化</a:t>
            </a:r>
            <a:endParaRPr lang="en-US" dirty="0" smtClean="0"/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补码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zh-CN" altLang="en-US" dirty="0" smtClean="0"/>
              <a:t>无符号数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顺序倒置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负数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zh-CN" altLang="en-US" dirty="0" smtClean="0"/>
              <a:t>大整数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C</a:t>
            </a:r>
            <a:r>
              <a:rPr lang="zh-CN" altLang="en-US" dirty="0"/>
              <a:t>语言中的有符号数和无符号数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数字默认是有符号数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无符号数用后缀</a:t>
            </a:r>
            <a:r>
              <a:rPr lang="en-US" altLang="zh-CN" dirty="0" smtClean="0"/>
              <a:t> </a:t>
            </a:r>
            <a:r>
              <a:rPr lang="en-US" altLang="zh-CN" dirty="0"/>
              <a:t>“U” </a:t>
            </a:r>
          </a:p>
          <a:p>
            <a:pPr lvl="2"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</a:rPr>
              <a:t>0U, 4294967259U</a:t>
            </a:r>
          </a:p>
          <a:p>
            <a:pPr>
              <a:defRPr/>
            </a:pPr>
            <a:r>
              <a:rPr lang="zh-CN" altLang="en-US" dirty="0" smtClean="0"/>
              <a:t>类型转换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显示的强制类型转换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, ty;</a:t>
            </a:r>
          </a:p>
          <a:p>
            <a:pPr lvl="2"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unsigned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 = (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</a:rPr>
              <a:t>)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 = (unsigned) ty;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隐式的类型转换（赋值、函数调用等情况下发生）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 = ty;</a:t>
            </a:r>
          </a:p>
          <a:p>
            <a:pPr>
              <a:defRPr/>
            </a:pPr>
            <a:endParaRPr lang="en-US" altLang="zh-CN" sz="1800" b="0" dirty="0"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类型转换的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表达式计算</a:t>
            </a:r>
            <a:endParaRPr lang="en-US" altLang="zh-CN" dirty="0"/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表达式中有符号和无符号数混用时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符号数隐式转换为无符号数</a:t>
            </a:r>
            <a:endParaRPr lang="en-US" altLang="zh-CN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包括比较运算符 </a:t>
            </a:r>
            <a:r>
              <a:rPr lang="en-US" altLang="zh-CN" b="1" dirty="0">
                <a:latin typeface="Courier New" panose="02070309020205020404" pitchFamily="49" charset="0"/>
              </a:rPr>
              <a:t>&lt;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&gt;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==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&lt;=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&gt;=</a:t>
            </a:r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例如</a:t>
            </a:r>
            <a:r>
              <a:rPr lang="en-US" altLang="zh-CN" i="1" dirty="0"/>
              <a:t>W</a:t>
            </a:r>
            <a:r>
              <a:rPr lang="en-US" altLang="zh-CN" dirty="0"/>
              <a:t> = 32: </a:t>
            </a:r>
            <a:endParaRPr lang="en-US" altLang="zh-CN" dirty="0" smtClean="0"/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  TMIN </a:t>
            </a:r>
            <a:r>
              <a:rPr lang="en-US" altLang="zh-CN" b="1" dirty="0">
                <a:solidFill>
                  <a:srgbClr val="C00000"/>
                </a:solidFill>
              </a:rPr>
              <a:t>= -2,147,483,648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   TMAX =2,147,483,647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5344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Constant2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(unsigned)-1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(int) 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867400" y="2057400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==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signed</a:t>
            </a:r>
            <a:endParaRPr lang="zh-CN" altLang="en-US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zh-CN" altLang="en-US" dirty="0" smtClean="0"/>
              <a:t>有符号数和无符号数转换的基本原则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zh-CN" altLang="en-US" dirty="0" smtClean="0"/>
              <a:t>位模式不变</a:t>
            </a:r>
            <a:endParaRPr lang="en-US" altLang="zh-CN" dirty="0" smtClean="0"/>
          </a:p>
          <a:p>
            <a:r>
              <a:rPr lang="zh-CN" altLang="en-US" dirty="0" smtClean="0"/>
              <a:t>重新解读（按目标编码类型的规则解读）</a:t>
            </a:r>
            <a:endParaRPr lang="en-US" dirty="0" smtClean="0"/>
          </a:p>
          <a:p>
            <a:r>
              <a:rPr lang="zh-CN" altLang="en-US" dirty="0" smtClean="0"/>
              <a:t>会有意外副作用</a:t>
            </a:r>
            <a:r>
              <a:rPr lang="en-US" dirty="0" smtClean="0"/>
              <a:t>: </a:t>
            </a:r>
            <a:r>
              <a:rPr lang="zh-CN" altLang="en-US" dirty="0" smtClean="0"/>
              <a:t>数值被</a:t>
            </a:r>
            <a:r>
              <a:rPr lang="en-US" dirty="0" smtClean="0"/>
              <a:t> +</a:t>
            </a:r>
            <a:r>
              <a:rPr lang="zh-CN" altLang="en-US" dirty="0" smtClean="0"/>
              <a:t>或</a:t>
            </a:r>
            <a:r>
              <a:rPr lang="en-US" altLang="zh-CN" dirty="0" smtClean="0"/>
              <a:t>-</a:t>
            </a:r>
            <a:r>
              <a:rPr lang="en-US" dirty="0" smtClean="0"/>
              <a:t>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zh-CN" altLang="en-US" dirty="0"/>
              <a:t>表达式含无</a:t>
            </a:r>
            <a:r>
              <a:rPr lang="zh-CN" altLang="en-US" dirty="0" smtClean="0"/>
              <a:t>符号数和有</a:t>
            </a:r>
            <a:r>
              <a:rPr lang="zh-CN" altLang="en-US" dirty="0"/>
              <a:t>符号</a:t>
            </a:r>
            <a:r>
              <a:rPr lang="zh-CN" altLang="en-US" dirty="0" smtClean="0"/>
              <a:t>数时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有符号数被转换成无符号数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转成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nsigned </a:t>
            </a:r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当心副作用！！！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整型数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b="1" dirty="0" smtClean="0"/>
              <a:t>扩展、截断</a:t>
            </a:r>
            <a:endParaRPr lang="en-US" b="1" dirty="0" smtClean="0"/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符号扩展</a:t>
            </a:r>
            <a:endParaRPr lang="en-US" dirty="0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任务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zh-CN" altLang="en-US" dirty="0" smtClean="0"/>
              <a:t>给定</a:t>
            </a:r>
            <a:r>
              <a:rPr lang="en-US" i="1" dirty="0" smtClean="0"/>
              <a:t>w</a:t>
            </a:r>
            <a:r>
              <a:rPr lang="zh-CN" altLang="en-US" dirty="0" smtClean="0"/>
              <a:t>位的有符号整型数</a:t>
            </a:r>
            <a:r>
              <a:rPr lang="en-US" i="1" dirty="0" smtClean="0"/>
              <a:t>x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将其转换为</a:t>
            </a:r>
            <a:r>
              <a:rPr lang="en-US" i="1" dirty="0" err="1" smtClean="0"/>
              <a:t>w</a:t>
            </a:r>
            <a:r>
              <a:rPr lang="en-US" dirty="0" err="1" smtClean="0"/>
              <a:t>+</a:t>
            </a:r>
            <a:r>
              <a:rPr lang="en-US" i="1" dirty="0" err="1" smtClean="0"/>
              <a:t>k</a:t>
            </a:r>
            <a:r>
              <a:rPr lang="zh-CN" altLang="en-US" dirty="0"/>
              <a:t>位的相同</a:t>
            </a:r>
            <a:r>
              <a:rPr lang="zh-CN" altLang="en-US" dirty="0" smtClean="0"/>
              <a:t>数值的整型数</a:t>
            </a:r>
            <a:endParaRPr 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规则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zh-CN" altLang="en-US" dirty="0" smtClean="0"/>
              <a:t>将最高有效位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符号位</a:t>
            </a:r>
            <a:r>
              <a:rPr lang="en-US" altLang="zh-CN" dirty="0" smtClean="0"/>
              <a:t>)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w</a:t>
            </a:r>
            <a:r>
              <a:rPr lang="en-US" altLang="zh-CN" baseline="-25000" dirty="0" smtClean="0"/>
              <a:t>–1</a:t>
            </a:r>
            <a:r>
              <a:rPr lang="zh-CN" altLang="en-US" dirty="0" smtClean="0"/>
              <a:t>复制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zh-CN" altLang="en-US" dirty="0"/>
              <a:t>份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b="0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Symbol" panose="05050102010706020507" pitchFamily="18" charset="2"/>
              </a:rPr>
              <a:t></a:t>
            </a:r>
            <a:r>
              <a:rPr lang="en-US" dirty="0" smtClean="0"/>
              <a:t> = 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,…,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–2 </a:t>
            </a:r>
            <a:r>
              <a:rPr lang="en-US" dirty="0" smtClean="0"/>
              <a:t>,…, </a:t>
            </a:r>
            <a:r>
              <a:rPr lang="en-US" b="0" i="1" dirty="0" smtClean="0"/>
              <a:t>x</a:t>
            </a:r>
            <a:r>
              <a:rPr lang="en-US" b="0" baseline="-25000" dirty="0" smtClean="0"/>
              <a:t>0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8676" name="Freeform 4"/>
          <p:cNvSpPr/>
          <p:nvPr/>
        </p:nvSpPr>
        <p:spPr bwMode="auto">
          <a:xfrm>
            <a:off x="1735266" y="4013994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667639" y="4211364"/>
            <a:ext cx="1694822" cy="36676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Calibri" panose="020F0502020204030204" pitchFamily="34" charset="0"/>
              </a:rPr>
              <a:t>k</a:t>
            </a:r>
            <a:r>
              <a:rPr lang="en-US" sz="1800" dirty="0">
                <a:latin typeface="Calibri" panose="020F0502020204030204" pitchFamily="34" charset="0"/>
              </a:rPr>
              <a:t> copies of MSB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/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anose="05050102010706020507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/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/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符号扩展示例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chemeClr val="accent6"/>
                </a:solidFill>
              </a:rPr>
              <a:t>短</a:t>
            </a:r>
            <a:r>
              <a:rPr lang="zh-CN" altLang="en-US" dirty="0" smtClean="0"/>
              <a:t>整数类型向</a:t>
            </a:r>
            <a:r>
              <a:rPr lang="zh-CN" altLang="en-US" dirty="0" smtClean="0">
                <a:solidFill>
                  <a:schemeClr val="accent6"/>
                </a:solidFill>
              </a:rPr>
              <a:t>长</a:t>
            </a:r>
            <a:r>
              <a:rPr lang="zh-CN" altLang="en-US" dirty="0" smtClean="0"/>
              <a:t>整数类型转换时，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自动进行符号扩展</a:t>
            </a:r>
            <a:endParaRPr lang="en-US" dirty="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ix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829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十进制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621" y="1808"/>
              <a:ext cx="414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进制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82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二进制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3B 6D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00111011 01101101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 00 3B 6D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00000000 00000000 00111011 01101101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C4 93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11000100 10010011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C4 93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11111111 11111111 11000100 10010011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编码在哪儿？？？？？？？？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266723"/>
              </p:ext>
            </p:extLst>
          </p:nvPr>
        </p:nvGraphicFramePr>
        <p:xfrm>
          <a:off x="990600" y="2136638"/>
          <a:ext cx="1752600" cy="245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包装程序外壳对象" showAsIcon="1" r:id="rId3" imgW="340920" imgH="477720" progId="Package">
                  <p:embed/>
                </p:oleObj>
              </mc:Choice>
              <mc:Fallback>
                <p:oleObj name="包装程序外壳对象" showAsIcon="1" r:id="rId3" imgW="340920" imgH="477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136638"/>
                        <a:ext cx="1752600" cy="2453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428097"/>
              </p:ext>
            </p:extLst>
          </p:nvPr>
        </p:nvGraphicFramePr>
        <p:xfrm>
          <a:off x="2527090" y="1455290"/>
          <a:ext cx="2314707" cy="220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包装程序外壳对象" showAsIcon="1" r:id="rId5" imgW="340920" imgH="477720" progId="Package">
                  <p:embed/>
                </p:oleObj>
              </mc:Choice>
              <mc:Fallback>
                <p:oleObj name="包装程序外壳对象" showAsIcon="1" r:id="rId5" imgW="340920" imgH="477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7090" y="1455290"/>
                        <a:ext cx="2314707" cy="2202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847017"/>
              </p:ext>
            </p:extLst>
          </p:nvPr>
        </p:nvGraphicFramePr>
        <p:xfrm>
          <a:off x="4810808" y="1455290"/>
          <a:ext cx="1655983" cy="231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包装程序外壳对象" showAsIcon="1" r:id="rId7" imgW="340920" imgH="477720" progId="Package">
                  <p:embed/>
                </p:oleObj>
              </mc:Choice>
              <mc:Fallback>
                <p:oleObj name="包装程序外壳对象" showAsIcon="1" r:id="rId7" imgW="340920" imgH="477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0808" y="1455290"/>
                        <a:ext cx="1655983" cy="231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33991"/>
              </p:ext>
            </p:extLst>
          </p:nvPr>
        </p:nvGraphicFramePr>
        <p:xfrm>
          <a:off x="6500657" y="2973565"/>
          <a:ext cx="1448529" cy="2027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包装程序外壳对象" showAsIcon="1" r:id="rId9" imgW="340920" imgH="477720" progId="Package">
                  <p:embed/>
                </p:oleObj>
              </mc:Choice>
              <mc:Fallback>
                <p:oleObj name="包装程序外壳对象" showAsIcon="1" r:id="rId9" imgW="340920" imgH="477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00657" y="2973565"/>
                        <a:ext cx="1448529" cy="2027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13527"/>
              </p:ext>
            </p:extLst>
          </p:nvPr>
        </p:nvGraphicFramePr>
        <p:xfrm>
          <a:off x="3573593" y="4615677"/>
          <a:ext cx="247443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包装程序外壳对象" showAsIcon="1" r:id="rId11" imgW="749880" imgH="477720" progId="Package">
                  <p:embed/>
                </p:oleObj>
              </mc:Choice>
              <mc:Fallback>
                <p:oleObj name="包装程序外壳对象" showAsIcon="1" r:id="rId11" imgW="749880" imgH="477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73593" y="4615677"/>
                        <a:ext cx="2474430" cy="157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762000" y="5913584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en-US" kern="0" dirty="0" smtClean="0"/>
              <a:t>形     与     神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856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zh-CN" altLang="en-US" dirty="0" smtClean="0"/>
              <a:t>总结</a:t>
            </a:r>
            <a:r>
              <a:rPr lang="en-US" dirty="0" smtClean="0"/>
              <a:t>:</a:t>
            </a:r>
            <a:r>
              <a:rPr lang="zh-CN" altLang="en-US" dirty="0" smtClean="0"/>
              <a:t>扩展、截断</a:t>
            </a:r>
            <a:r>
              <a:rPr lang="zh-CN" altLang="en-US" dirty="0"/>
              <a:t>的</a:t>
            </a:r>
            <a:r>
              <a:rPr lang="zh-CN" altLang="en-US" dirty="0" smtClean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zh-CN" altLang="en-US" dirty="0" smtClean="0"/>
              <a:t>扩展</a:t>
            </a:r>
            <a:r>
              <a:rPr lang="en-US" dirty="0" smtClean="0"/>
              <a:t> (</a:t>
            </a:r>
            <a:r>
              <a:rPr lang="zh-CN" altLang="en-US" dirty="0" smtClean="0"/>
              <a:t>例如从</a:t>
            </a:r>
            <a:r>
              <a:rPr lang="en-US" dirty="0" smtClean="0"/>
              <a:t>short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zh-CN" altLang="en-US" dirty="0" smtClean="0"/>
              <a:t>到</a:t>
            </a:r>
            <a:r>
              <a:rPr lang="en-US" dirty="0" err="1" smtClean="0"/>
              <a:t>int</a:t>
            </a:r>
            <a:r>
              <a:rPr lang="zh-CN" altLang="en-US" dirty="0" smtClean="0"/>
              <a:t>的转换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无符号数</a:t>
            </a:r>
            <a:r>
              <a:rPr lang="en-US" dirty="0" smtClean="0"/>
              <a:t>: 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0</a:t>
            </a:r>
            <a:endParaRPr lang="en-US" dirty="0" smtClean="0"/>
          </a:p>
          <a:p>
            <a:pPr lvl="1"/>
            <a:r>
              <a:rPr lang="zh-CN" altLang="en-US" dirty="0" smtClean="0"/>
              <a:t>有符号数</a:t>
            </a:r>
            <a:r>
              <a:rPr lang="en-US" dirty="0" smtClean="0"/>
              <a:t>:</a:t>
            </a:r>
            <a:r>
              <a:rPr lang="zh-CN" altLang="en-US" dirty="0" smtClean="0"/>
              <a:t>符号扩展</a:t>
            </a:r>
            <a:endParaRPr lang="en-US" dirty="0" smtClean="0"/>
          </a:p>
          <a:p>
            <a:pPr lvl="1"/>
            <a:r>
              <a:rPr lang="zh-CN" altLang="en-US" dirty="0" smtClean="0"/>
              <a:t>结果都是明确</a:t>
            </a:r>
            <a:r>
              <a:rPr lang="zh-CN" altLang="en-US" dirty="0"/>
              <a:t>的</a:t>
            </a:r>
            <a:r>
              <a:rPr lang="zh-CN" altLang="en-US" dirty="0" smtClean="0"/>
              <a:t>预期值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截断</a:t>
            </a:r>
            <a:r>
              <a:rPr lang="en-US" dirty="0" smtClean="0"/>
              <a:t> (</a:t>
            </a:r>
            <a:r>
              <a:rPr lang="zh-CN" altLang="en-US" dirty="0" smtClean="0"/>
              <a:t>例如从</a:t>
            </a:r>
            <a:r>
              <a:rPr lang="en-US" dirty="0" smtClean="0"/>
              <a:t>unsigned </a:t>
            </a:r>
            <a:r>
              <a:rPr lang="zh-CN" altLang="en-US" dirty="0"/>
              <a:t>到</a:t>
            </a:r>
            <a:r>
              <a:rPr lang="en-US" dirty="0" smtClean="0"/>
              <a:t>unsigned short</a:t>
            </a:r>
            <a:r>
              <a:rPr lang="zh-CN" altLang="en-US" dirty="0" smtClean="0"/>
              <a:t>的转换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无论有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无符号数</a:t>
            </a:r>
            <a:r>
              <a:rPr lang="en-US" dirty="0" smtClean="0"/>
              <a:t>:</a:t>
            </a:r>
            <a:r>
              <a:rPr lang="zh-CN" altLang="en-US" dirty="0" smtClean="0"/>
              <a:t>多出的位（高位）均被截断</a:t>
            </a:r>
            <a:endParaRPr lang="en-US" dirty="0" smtClean="0"/>
          </a:p>
          <a:p>
            <a:pPr lvl="1"/>
            <a:r>
              <a:rPr lang="zh-CN" altLang="en-US" dirty="0" smtClean="0"/>
              <a:t>结果重新解读</a:t>
            </a:r>
            <a:endParaRPr lang="en-US" dirty="0" smtClean="0"/>
          </a:p>
          <a:p>
            <a:pPr lvl="1"/>
            <a:r>
              <a:rPr lang="zh-CN" altLang="en-US" dirty="0" smtClean="0"/>
              <a:t>无符号数</a:t>
            </a:r>
            <a:r>
              <a:rPr lang="en-US" dirty="0" smtClean="0"/>
              <a:t>: </a:t>
            </a:r>
            <a:r>
              <a:rPr lang="zh-CN" altLang="en-US" dirty="0" smtClean="0"/>
              <a:t>相当于求模运算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有符号数</a:t>
            </a:r>
            <a:r>
              <a:rPr lang="en-US" dirty="0" smtClean="0"/>
              <a:t>: </a:t>
            </a:r>
            <a:r>
              <a:rPr lang="zh-CN" altLang="en-US" dirty="0" smtClean="0"/>
              <a:t>与求模运算相似</a:t>
            </a:r>
            <a:endParaRPr lang="en-US" dirty="0" smtClean="0"/>
          </a:p>
          <a:p>
            <a:pPr lvl="1"/>
            <a:r>
              <a:rPr lang="zh-CN" altLang="en-US" dirty="0" smtClean="0"/>
              <a:t>对于小整数，</a:t>
            </a:r>
            <a:r>
              <a:rPr lang="zh-CN" altLang="en-US" dirty="0"/>
              <a:t>结果是</a:t>
            </a:r>
            <a:r>
              <a:rPr lang="zh-CN" altLang="en-US" dirty="0" smtClean="0"/>
              <a:t>明确（正确）的预期值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整型数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b="1" dirty="0" smtClean="0"/>
              <a:t>整数运算：加、非、乘、移位</a:t>
            </a:r>
            <a:endParaRPr lang="en-US" b="1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无符号数加法</a:t>
            </a:r>
            <a:endParaRPr lang="en-US" dirty="0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4165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标准加法功能</a:t>
            </a:r>
            <a:endParaRPr lang="en-US" altLang="zh-CN" dirty="0" smtClean="0"/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忽略进位输出</a:t>
            </a:r>
            <a:endParaRPr lang="en-US" dirty="0" smtClean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sz="2400" b="1" dirty="0"/>
              <a:t>模数</a:t>
            </a:r>
            <a:r>
              <a:rPr lang="zh-CN" altLang="en-US" sz="2400" b="1" dirty="0" smtClean="0"/>
              <a:t>加法：相当于增加一个模运算</a:t>
            </a:r>
            <a:endParaRPr lang="en-US" sz="2400" b="1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 smtClean="0"/>
              <a:t>s</a:t>
            </a:r>
            <a:r>
              <a:rPr lang="en-US" b="0" dirty="0" smtClean="0"/>
              <a:t>		=	 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x</a:t>
            </a:r>
            <a:r>
              <a:rPr lang="en-US" b="0" dirty="0" smtClean="0"/>
              <a:t> , </a:t>
            </a:r>
            <a:r>
              <a:rPr lang="en-US" b="0" i="1" dirty="0" smtClean="0"/>
              <a:t>y</a:t>
            </a:r>
            <a:r>
              <a:rPr lang="en-US" b="0" dirty="0" smtClean="0"/>
              <a:t>)	=	</a:t>
            </a:r>
            <a:r>
              <a:rPr lang="en-US" b="0" i="1" dirty="0" smtClean="0"/>
              <a:t>x</a:t>
            </a:r>
            <a:r>
              <a:rPr lang="en-US" b="0" dirty="0" smtClean="0"/>
              <a:t> + </a:t>
            </a:r>
            <a:r>
              <a:rPr lang="en-US" b="0" i="1" dirty="0" smtClean="0"/>
              <a:t>y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3940210" y="2133600"/>
            <a:ext cx="7841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</a:rPr>
              <a:t>真实和</a:t>
            </a:r>
            <a:r>
              <a:rPr lang="en-US" b="0" dirty="0" smtClean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+1 </a:t>
            </a:r>
            <a:r>
              <a:rPr lang="zh-CN" altLang="en-US" b="0" dirty="0" smtClean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</a:rPr>
              <a:t>操作数</a:t>
            </a:r>
            <a:r>
              <a:rPr lang="en-US" b="0" dirty="0" smtClean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 smtClean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</a:rPr>
              <a:t>丢弃进位</a:t>
            </a:r>
            <a:r>
              <a:rPr lang="en-US" b="0" dirty="0" smtClean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 smtClean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038521" y="2590800"/>
            <a:ext cx="178286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 smtClean="0">
                <a:latin typeface="Times" pitchFamily="18" charset="0"/>
              </a:rPr>
              <a:t>UAdd</a:t>
            </a:r>
            <a:r>
              <a:rPr lang="en-US" b="0" i="1" baseline="-25000" dirty="0" err="1" smtClean="0">
                <a:latin typeface="Times" pitchFamily="18" charset="0"/>
              </a:rPr>
              <a:t>w</a:t>
            </a:r>
            <a:r>
              <a:rPr lang="en-US" b="0" dirty="0" smtClean="0">
                <a:latin typeface="Times" pitchFamily="18" charset="0"/>
              </a:rPr>
              <a:t>(</a:t>
            </a:r>
            <a:r>
              <a:rPr lang="en-US" b="0" i="1" dirty="0" smtClean="0">
                <a:latin typeface="Times" pitchFamily="18" charset="0"/>
              </a:rPr>
              <a:t>x</a:t>
            </a:r>
            <a:r>
              <a:rPr lang="en-US" b="0" dirty="0" smtClean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, </a:t>
            </a:r>
            <a:r>
              <a:rPr lang="en-US" b="0" i="1" dirty="0" smtClean="0">
                <a:latin typeface="Times" pitchFamily="18" charset="0"/>
              </a:rPr>
              <a:t>y</a:t>
            </a:r>
            <a:r>
              <a:rPr lang="en-US" b="0" dirty="0" smtClean="0">
                <a:latin typeface="Times" pitchFamily="18" charset="0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𝑈𝐴𝑑𝑑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049712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0" name="Chart" r:id="rId4" imgW="6149975" imgH="5360670" progId="Excel.Sheet.8">
                  <p:embed/>
                </p:oleObj>
              </mc:Choice>
              <mc:Fallback>
                <p:oleObj name="Chart" r:id="rId4" imgW="6149975" imgH="536067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2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整数加法可视化示意图</a:t>
            </a:r>
            <a:endParaRPr lang="en-US" dirty="0" smtClean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824287" cy="4843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zh-CN" altLang="en-US" dirty="0" smtClean="0"/>
              <a:t>整数加法</a:t>
            </a:r>
            <a:endParaRPr lang="en-US" dirty="0" smtClean="0"/>
          </a:p>
          <a:p>
            <a:pPr marL="635000" lvl="1" indent="-228600" eaLnBrk="1" hangingPunct="1">
              <a:defRPr/>
            </a:pPr>
            <a:r>
              <a:rPr lang="en-US" dirty="0" smtClean="0"/>
              <a:t>4-bit </a:t>
            </a:r>
            <a:r>
              <a:rPr lang="zh-CN" altLang="en-US" dirty="0" smtClean="0"/>
              <a:t>整型数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/>
              <a:t>y</a:t>
            </a:r>
            <a:endParaRPr lang="en-US" dirty="0" smtClean="0"/>
          </a:p>
          <a:p>
            <a:pPr marL="635000" lvl="1" indent="-228600" eaLnBrk="1" hangingPunct="1">
              <a:defRPr/>
            </a:pPr>
            <a:r>
              <a:rPr lang="zh-CN" altLang="en-US" dirty="0" smtClean="0"/>
              <a:t>计算真实值</a:t>
            </a:r>
            <a:r>
              <a:rPr lang="en-US" dirty="0" smtClean="0"/>
              <a:t>Add</a:t>
            </a:r>
            <a:r>
              <a:rPr lang="en-US" baseline="-25000" dirty="0" smtClean="0"/>
              <a:t>4</a:t>
            </a:r>
            <a:r>
              <a:rPr lang="en-US" dirty="0" smtClean="0"/>
              <a:t>(x,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</a:p>
          <a:p>
            <a:pPr marL="635000" lvl="1" indent="-228600" eaLnBrk="1" hangingPunct="1">
              <a:defRPr/>
            </a:pPr>
            <a:r>
              <a:rPr lang="zh-CN" altLang="en-US" dirty="0" smtClean="0"/>
              <a:t>和随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 </a:t>
            </a:r>
            <a:r>
              <a:rPr lang="en-US" altLang="zh-CN" i="1" dirty="0"/>
              <a:t>y</a:t>
            </a:r>
            <a:r>
              <a:rPr lang="zh-CN" altLang="en-US" i="1" dirty="0" smtClean="0"/>
              <a:t>线性增加</a:t>
            </a:r>
            <a:endParaRPr lang="en-US" i="1" dirty="0" smtClean="0"/>
          </a:p>
          <a:p>
            <a:pPr marL="635000" lvl="1" indent="-228600">
              <a:defRPr/>
            </a:pPr>
            <a:r>
              <a:rPr lang="zh-CN" altLang="en-US" dirty="0" smtClean="0"/>
              <a:t>表面为斜面形</a:t>
            </a:r>
            <a:endParaRPr lang="en-US" dirty="0" smtClean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562600" y="2057400"/>
            <a:ext cx="1553309" cy="4591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Add</a:t>
            </a:r>
            <a:r>
              <a:rPr lang="en-US" baseline="-25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67206" y="5378915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endParaRPr lang="en-US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508352" y="5061900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endParaRPr lang="en-US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80" y="2235392"/>
            <a:ext cx="4918185" cy="38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无符号</a:t>
            </a:r>
            <a:r>
              <a:rPr lang="zh-CN" altLang="en-US" dirty="0"/>
              <a:t>数加法可视化示意图</a:t>
            </a:r>
            <a:endParaRPr lang="en-US" dirty="0" smtClean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数值面有弯折</a:t>
            </a:r>
            <a:r>
              <a:rPr lang="zh-CN" altLang="en-US" dirty="0" smtClean="0">
                <a:sym typeface="Wingdings" panose="05000000000000000000" pitchFamily="2" charset="2"/>
              </a:rPr>
              <a:t>（非饱和运算</a:t>
            </a:r>
            <a:r>
              <a:rPr lang="en-US" altLang="zh-CN" dirty="0" smtClean="0">
                <a:sym typeface="Wingdings" panose="05000000000000000000" pitchFamily="2" charset="2"/>
              </a:rPr>
              <a:t>—</a:t>
            </a:r>
            <a:r>
              <a:rPr lang="zh-CN" altLang="en-US" dirty="0" smtClean="0">
                <a:sym typeface="Wingdings" panose="05000000000000000000" pitchFamily="2" charset="2"/>
              </a:rPr>
              <a:t>不单调）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当真实和</a:t>
            </a:r>
            <a:r>
              <a:rPr lang="en-US" dirty="0" smtClean="0"/>
              <a:t>≥ 2</a:t>
            </a:r>
            <a:r>
              <a:rPr lang="en-US" i="1" baseline="30000" dirty="0" smtClean="0"/>
              <a:t>w</a:t>
            </a:r>
            <a:r>
              <a:rPr lang="zh-CN" altLang="en-US" dirty="0" smtClean="0"/>
              <a:t>时溢出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最多溢出一次</a:t>
            </a:r>
            <a:endParaRPr lang="en-US" dirty="0" smtClean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851532" y="3917950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/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856" y="2716"/>
              <a:ext cx="776" cy="0"/>
            </a:xfrm>
            <a:prstGeom prst="line">
              <a:avLst/>
            </a:prstGeom>
            <a:noFill/>
            <a:ln w="127000" cap="sq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/>
            <p:nvPr/>
          </p:nvSpPr>
          <p:spPr bwMode="auto">
            <a:xfrm>
              <a:off x="856" y="2400"/>
              <a:ext cx="776" cy="419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120650" cap="sq">
              <a:solidFill>
                <a:schemeClr val="bg1">
                  <a:lumMod val="65000"/>
                </a:schemeClr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2</a:t>
              </a:r>
              <a:r>
                <a:rPr lang="en-US" b="0" i="1" baseline="30000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2</a:t>
              </a:r>
              <a:r>
                <a:rPr lang="en-US" b="0" i="1" baseline="30000" dirty="0">
                  <a:latin typeface="Calibri" panose="020F0502020204030204" pitchFamily="34" charset="0"/>
                </a:rPr>
                <a:t>w</a:t>
              </a:r>
              <a:r>
                <a:rPr lang="en-US" b="0" baseline="30000" dirty="0">
                  <a:latin typeface="Calibri" panose="020F0502020204030204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791200" y="1841445"/>
            <a:ext cx="162198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UAdd</a:t>
            </a:r>
            <a:r>
              <a:rPr lang="en-US" baseline="-25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1225548" y="3519969"/>
            <a:ext cx="62356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 err="1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x+y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600200" y="4006245"/>
            <a:ext cx="697627" cy="132343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Calibri" panose="020F0502020204030204" pitchFamily="34" charset="0"/>
              </a:rPr>
              <a:t>溢出</a:t>
            </a:r>
            <a:endParaRPr lang="en-US" altLang="zh-CN" sz="2000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Calibri" panose="020F0502020204030204" pitchFamily="34" charset="0"/>
              </a:rPr>
              <a:t>正常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7200712" y="2782623"/>
            <a:ext cx="974241" cy="338554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Overflow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626516" y="5618163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endParaRPr lang="en-US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8150766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endParaRPr lang="en-US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362200" y="4231650"/>
            <a:ext cx="1423017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UAdd</a:t>
            </a:r>
            <a:r>
              <a:rPr lang="en-US" altLang="zh-CN" sz="2000" baseline="-250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w</a:t>
            </a:r>
            <a:r>
              <a:rPr lang="en-US" altLang="zh-CN" sz="2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475384" y="3667691"/>
            <a:ext cx="821059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Normal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补码加法（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其实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不知道数是有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无符号</a:t>
            </a:r>
            <a:r>
              <a:rPr lang="zh-CN" altLang="en-US" dirty="0" smtClean="0"/>
              <a:t>）</a:t>
            </a:r>
            <a:endParaRPr 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 smtClean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 smtClean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 smtClean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 err="1" smtClean="0"/>
              <a:t>TAdd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/>
              <a:t>UAdd</a:t>
            </a:r>
            <a:r>
              <a:rPr lang="en-US" altLang="zh-CN" dirty="0"/>
              <a:t> </a:t>
            </a:r>
            <a:r>
              <a:rPr lang="zh-CN" altLang="en-US" dirty="0" smtClean="0"/>
              <a:t>具有完全相同的位级表现</a:t>
            </a:r>
            <a:endParaRPr lang="en-US" altLang="zh-CN" dirty="0" smtClean="0"/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语言中有符号数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补码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与无符号数加法</a:t>
            </a:r>
            <a:r>
              <a:rPr lang="en-US" altLang="zh-CN" dirty="0" smtClean="0"/>
              <a:t>: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t,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y;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=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((unsigned)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(unsigned)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y);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 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zh-CN" altLang="en-US" dirty="0" smtClean="0"/>
              <a:t>将会有</a:t>
            </a:r>
            <a:r>
              <a:rPr lang="en-US" altLang="zh-CN" b="1" dirty="0" smtClean="0">
                <a:latin typeface="Courier New" panose="02070309020205020404" pitchFamily="49" charset="0"/>
              </a:rPr>
              <a:t>s </a:t>
            </a:r>
            <a:r>
              <a:rPr lang="en-US" altLang="zh-CN" b="1" dirty="0">
                <a:latin typeface="Courier New" panose="02070309020205020404" pitchFamily="49" charset="0"/>
              </a:rPr>
              <a:t>== t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494682" y="2154381"/>
            <a:ext cx="7841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grpSp>
        <p:nvGrpSpPr>
          <p:cNvPr id="6" name="Group 35"/>
          <p:cNvGrpSpPr/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</a:rPr>
              <a:t>真实和</a:t>
            </a:r>
            <a:r>
              <a:rPr lang="en-US" b="0" dirty="0" smtClean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+1 </a:t>
            </a:r>
            <a:r>
              <a:rPr lang="zh-CN" altLang="en-US" b="0" dirty="0" smtClean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</a:rPr>
              <a:t>操作数</a:t>
            </a:r>
            <a:r>
              <a:rPr lang="en-US" b="0" dirty="0" smtClean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 smtClean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丢弃进位</a:t>
            </a:r>
            <a:r>
              <a:rPr lang="en-US" b="0" dirty="0" smtClean="0">
                <a:latin typeface="Calibri" panose="020F0502020204030204" pitchFamily="34" charset="0"/>
              </a:rPr>
              <a:t>: </a:t>
            </a:r>
            <a:r>
              <a:rPr lang="en-US" b="0" i="1" dirty="0" smtClean="0">
                <a:latin typeface="Calibri" panose="020F0502020204030204" pitchFamily="34" charset="0"/>
              </a:rPr>
              <a:t>w </a:t>
            </a:r>
            <a:r>
              <a:rPr lang="zh-CN" altLang="en-US" b="0" dirty="0" smtClean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 smtClean="0">
                <a:latin typeface="Times" pitchFamily="18" charset="0"/>
              </a:rPr>
              <a:t>TAdd</a:t>
            </a:r>
            <a:r>
              <a:rPr lang="en-US" sz="2000" b="0" i="1" baseline="-25000" dirty="0" err="1" smtClean="0">
                <a:latin typeface="Times" pitchFamily="18" charset="0"/>
              </a:rPr>
              <a:t>w</a:t>
            </a:r>
            <a:r>
              <a:rPr lang="en-US" sz="2000" b="0" dirty="0" smtClean="0">
                <a:latin typeface="Times" pitchFamily="18" charset="0"/>
              </a:rPr>
              <a:t>(</a:t>
            </a:r>
            <a:r>
              <a:rPr lang="en-US" sz="2000" b="0" i="1" dirty="0" smtClean="0">
                <a:latin typeface="Times" pitchFamily="18" charset="0"/>
              </a:rPr>
              <a:t>x</a:t>
            </a:r>
            <a:r>
              <a:rPr lang="en-US" sz="2000" b="0" dirty="0" smtClean="0">
                <a:latin typeface="Times" pitchFamily="18" charset="0"/>
              </a:rPr>
              <a:t> </a:t>
            </a:r>
            <a:r>
              <a:rPr lang="en-US" sz="2000" b="0" dirty="0">
                <a:latin typeface="Times" pitchFamily="18" charset="0"/>
              </a:rPr>
              <a:t>, </a:t>
            </a:r>
            <a:r>
              <a:rPr lang="en-US" sz="2000" b="0" i="1" dirty="0" smtClean="0">
                <a:latin typeface="Times" pitchFamily="18" charset="0"/>
              </a:rPr>
              <a:t>y</a:t>
            </a:r>
            <a:r>
              <a:rPr lang="en-US" sz="2000" b="0" dirty="0" smtClean="0">
                <a:latin typeface="Times" pitchFamily="18" charset="0"/>
              </a:rPr>
              <a:t>)</a:t>
            </a:r>
            <a:endParaRPr lang="en-US" sz="2000" b="0" dirty="0">
              <a:latin typeface="Times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补码加法</a:t>
            </a:r>
            <a:r>
              <a:rPr lang="en-US" altLang="zh-CN" dirty="0"/>
              <a:t>(</a:t>
            </a:r>
            <a:r>
              <a:rPr lang="en-US" dirty="0" smtClean="0"/>
              <a:t>Tadd)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8077200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功能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真实和需要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zh-CN" altLang="en-US" b="0" dirty="0" smtClean="0"/>
              <a:t>位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丢弃最高有效位（</a:t>
            </a:r>
            <a:r>
              <a:rPr lang="en-US" dirty="0" smtClean="0"/>
              <a:t>MSB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将剩余的位视</a:t>
            </a:r>
            <a:r>
              <a:rPr lang="zh-CN" altLang="en-US" dirty="0" smtClean="0"/>
              <a:t>作补码（整数）</a:t>
            </a:r>
            <a:endParaRPr lang="en-US" altLang="zh-CN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其实判断补码是否超范围：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/>
            </a:pPr>
            <a:r>
              <a:rPr lang="en-US" altLang="zh-C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  <a:r>
              <a:rPr lang="en-US" altLang="zh-C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 </a:t>
            </a:r>
            <a:r>
              <a:rPr lang="en-US" altLang="zh-C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则正常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/>
            </a:pPr>
            <a:r>
              <a:rPr lang="en-US" altLang="zh-C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  <a:r>
              <a:rPr lang="en-US" altLang="zh-C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则溢出</a:t>
            </a:r>
            <a:endParaRPr lang="en-US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609600" y="3495675"/>
          <a:ext cx="73136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4" name="公式" r:id="rId4" imgW="99364800" imgH="18288000" progId="Equation.3">
                  <p:embed/>
                </p:oleObj>
              </mc:Choice>
              <mc:Fallback>
                <p:oleObj name="公式" r:id="rId4" imgW="99364800" imgH="1828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95675"/>
                        <a:ext cx="73136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补码加法</a:t>
            </a:r>
            <a:r>
              <a:rPr lang="en-US" altLang="zh-CN" dirty="0"/>
              <a:t>(Tadd)</a:t>
            </a:r>
            <a:r>
              <a:rPr lang="zh-CN" altLang="en-US" dirty="0"/>
              <a:t>的溢出问题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190669" y="1439288"/>
            <a:ext cx="5007136" cy="4781550"/>
            <a:chOff x="3698714" y="1557337"/>
            <a:chExt cx="5007136" cy="47815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1557337"/>
              <a:ext cx="4591050" cy="4781550"/>
            </a:xfrm>
            <a:prstGeom prst="rect">
              <a:avLst/>
            </a:prstGeom>
          </p:spPr>
        </p:pic>
        <p:sp>
          <p:nvSpPr>
            <p:cNvPr id="6" name="文本框 2"/>
            <p:cNvSpPr txBox="1"/>
            <p:nvPr/>
          </p:nvSpPr>
          <p:spPr>
            <a:xfrm>
              <a:off x="3698714" y="2332285"/>
              <a:ext cx="1033462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 smtClean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 smtClean="0">
                  <a:latin typeface="Calibri" panose="020F0502020204030204" pitchFamily="34" charset="0"/>
                </a:rPr>
                <a:t>4</a:t>
              </a:r>
            </a:p>
            <a:p>
              <a:endParaRPr lang="en-US" altLang="zh-CN" sz="1600" b="0" dirty="0" smtClean="0">
                <a:latin typeface="Calibri" panose="020F0502020204030204" pitchFamily="34" charset="0"/>
              </a:endParaRP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2000" b="0" dirty="0" smtClean="0">
                <a:latin typeface="Calibri" panose="020F0502020204030204" pitchFamily="34" charset="0"/>
              </a:endParaRPr>
            </a:p>
            <a:p>
              <a:r>
                <a:rPr lang="zh-CN" altLang="en-US" sz="2000" b="0" dirty="0" smtClean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 smtClean="0">
                  <a:latin typeface="Calibri" panose="020F0502020204030204" pitchFamily="34" charset="0"/>
                </a:rPr>
                <a:t>3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 smtClean="0">
                <a:latin typeface="Calibri" panose="020F0502020204030204" pitchFamily="34" charset="0"/>
              </a:endParaRPr>
            </a:p>
            <a:p>
              <a:r>
                <a:rPr lang="zh-CN" altLang="en-US" sz="2000" b="0" dirty="0" smtClean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 smtClean="0">
                  <a:latin typeface="Calibri" panose="020F0502020204030204" pitchFamily="34" charset="0"/>
                </a:rPr>
                <a:t>2</a:t>
              </a:r>
            </a:p>
            <a:p>
              <a:endParaRPr lang="en-US" altLang="zh-CN" sz="2000" b="0" dirty="0" smtClean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 smtClean="0">
                <a:latin typeface="Calibri" panose="020F0502020204030204" pitchFamily="34" charset="0"/>
              </a:endParaRPr>
            </a:p>
            <a:p>
              <a:r>
                <a:rPr lang="zh-CN" altLang="en-US" sz="2000" b="0" dirty="0" smtClean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 smtClean="0">
                  <a:latin typeface="Calibri" panose="020F0502020204030204" pitchFamily="34" charset="0"/>
                </a:rPr>
                <a:t>1</a:t>
              </a:r>
              <a:endParaRPr lang="en-US" altLang="zh-CN" sz="2000" b="0" dirty="0">
                <a:latin typeface="Calibri" panose="020F0502020204030204" pitchFamily="34" charset="0"/>
              </a:endParaRPr>
            </a:p>
          </p:txBody>
        </p:sp>
        <p:sp>
          <p:nvSpPr>
            <p:cNvPr id="7" name="文本框 41"/>
            <p:cNvSpPr txBox="1"/>
            <p:nvPr/>
          </p:nvSpPr>
          <p:spPr>
            <a:xfrm>
              <a:off x="5248907" y="1981200"/>
              <a:ext cx="103346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 smtClean="0">
                  <a:latin typeface="Calibri" panose="020F0502020204030204" pitchFamily="34" charset="0"/>
                </a:rPr>
                <a:t>正溢出</a:t>
              </a:r>
              <a:endParaRPr lang="en-US" altLang="zh-CN" sz="1600" b="0" dirty="0" smtClean="0">
                <a:latin typeface="Calibri" panose="020F0502020204030204" pitchFamily="34" charset="0"/>
              </a:endParaRP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2000" b="0" dirty="0" smtClean="0">
                <a:latin typeface="Calibri" panose="020F0502020204030204" pitchFamily="34" charset="0"/>
              </a:endParaRPr>
            </a:p>
            <a:p>
              <a:r>
                <a:rPr lang="en-US" altLang="zh-CN" sz="2000" b="0" dirty="0" smtClean="0">
                  <a:latin typeface="Calibri" panose="020F0502020204030204" pitchFamily="34" charset="0"/>
                </a:rPr>
                <a:t> 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 smtClean="0">
                <a:latin typeface="Calibri" panose="020F0502020204030204" pitchFamily="34" charset="0"/>
              </a:endParaRPr>
            </a:p>
            <a:p>
              <a:endParaRPr lang="en-US" altLang="zh-CN" sz="2000" b="0" dirty="0" smtClean="0">
                <a:latin typeface="Calibri" panose="020F0502020204030204" pitchFamily="34" charset="0"/>
              </a:endParaRPr>
            </a:p>
            <a:p>
              <a:r>
                <a:rPr lang="zh-CN" altLang="en-US" sz="2000" b="0" dirty="0" smtClean="0">
                  <a:latin typeface="Calibri" panose="020F0502020204030204" pitchFamily="34" charset="0"/>
                </a:rPr>
                <a:t>正常</a:t>
              </a:r>
              <a:endParaRPr lang="en-US" altLang="zh-CN" sz="2000" b="0" dirty="0" smtClean="0">
                <a:latin typeface="Calibri" panose="020F0502020204030204" pitchFamily="34" charset="0"/>
              </a:endParaRPr>
            </a:p>
            <a:p>
              <a:endParaRPr lang="en-US" altLang="zh-CN" sz="2000" b="0" dirty="0" smtClean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 smtClean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 smtClean="0">
                  <a:latin typeface="Calibri" panose="020F0502020204030204" pitchFamily="34" charset="0"/>
                </a:rPr>
                <a:t>负溢出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757" y="2319754"/>
            <a:ext cx="5571043" cy="4342983"/>
          </a:xfrm>
          <a:prstGeom prst="rect">
            <a:avLst/>
          </a:prstGeom>
        </p:spPr>
      </p:pic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补码加法可视化示意图</a:t>
            </a:r>
            <a:endParaRPr lang="en-US" dirty="0" smtClean="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数值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4</a:t>
            </a:r>
            <a:r>
              <a:rPr lang="zh-CN" altLang="en-US" dirty="0" smtClean="0"/>
              <a:t>位补码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数值范围</a:t>
            </a:r>
            <a:r>
              <a:rPr lang="en-US" dirty="0" smtClean="0"/>
              <a:t>-8 </a:t>
            </a:r>
            <a:r>
              <a:rPr lang="zh-CN" altLang="en-US" dirty="0"/>
              <a:t>～</a:t>
            </a:r>
            <a:r>
              <a:rPr lang="en-US" dirty="0" smtClean="0"/>
              <a:t> +7</a:t>
            </a:r>
          </a:p>
          <a:p>
            <a:pPr eaLnBrk="1" hangingPunct="1">
              <a:defRPr/>
            </a:pPr>
            <a:r>
              <a:rPr lang="zh-CN" altLang="en-US" dirty="0" smtClean="0"/>
              <a:t>弯折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溢出</a:t>
            </a:r>
            <a:endParaRPr lang="en-US" dirty="0" smtClean="0"/>
          </a:p>
          <a:p>
            <a:pPr lvl="1" eaLnBrk="1" hangingPunct="1">
              <a:defRPr/>
            </a:pPr>
            <a:r>
              <a:rPr lang="en-US" altLang="zh-CN" dirty="0" err="1" smtClean="0">
                <a:sym typeface="Symbol" panose="05050102010706020507" pitchFamily="18" charset="2"/>
              </a:rPr>
              <a:t>x+y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2</a:t>
            </a:r>
            <a:r>
              <a:rPr lang="en-US" i="1" baseline="30000" dirty="0" smtClean="0"/>
              <a:t>w</a:t>
            </a:r>
            <a:r>
              <a:rPr lang="en-US" baseline="30000" dirty="0" smtClean="0"/>
              <a:t>–1</a:t>
            </a:r>
            <a:r>
              <a:rPr lang="en-US" dirty="0"/>
              <a:t> </a:t>
            </a:r>
            <a:r>
              <a:rPr lang="zh-CN" altLang="en-US" dirty="0"/>
              <a:t>时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 smtClean="0"/>
              <a:t>变成负数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最多一次</a:t>
            </a:r>
            <a:endParaRPr lang="en-US" dirty="0" smtClean="0"/>
          </a:p>
          <a:p>
            <a:pPr lvl="1">
              <a:defRPr/>
            </a:pPr>
            <a:r>
              <a:rPr lang="en-US" altLang="zh-CN" dirty="0" err="1">
                <a:sym typeface="Symbol" panose="05050102010706020507" pitchFamily="18" charset="2"/>
              </a:rPr>
              <a:t>x+y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dirty="0" smtClean="0"/>
              <a:t>&lt; –2</a:t>
            </a:r>
            <a:r>
              <a:rPr lang="en-US" i="1" baseline="30000" dirty="0" smtClean="0"/>
              <a:t>w</a:t>
            </a:r>
            <a:r>
              <a:rPr lang="en-US" baseline="30000" dirty="0" smtClean="0"/>
              <a:t>–1</a:t>
            </a:r>
            <a:endParaRPr lang="en-US" dirty="0" smtClean="0"/>
          </a:p>
          <a:p>
            <a:pPr lvl="2" eaLnBrk="1" hangingPunct="1">
              <a:defRPr/>
            </a:pPr>
            <a:r>
              <a:rPr lang="zh-CN" altLang="en-US" dirty="0" smtClean="0"/>
              <a:t>变成正数</a:t>
            </a:r>
            <a:endParaRPr lang="en-US" dirty="0" smtClean="0"/>
          </a:p>
          <a:p>
            <a:pPr lvl="2" eaLnBrk="1" hangingPunct="1">
              <a:defRPr/>
            </a:pPr>
            <a:r>
              <a:rPr lang="zh-CN" altLang="en-US" dirty="0" smtClean="0"/>
              <a:t>最多一次</a:t>
            </a:r>
            <a:endParaRPr lang="en-US" dirty="0" smtClean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950340" y="1806627"/>
            <a:ext cx="168142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TAdd</a:t>
            </a:r>
            <a:r>
              <a:rPr lang="en-US" baseline="-25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395709" y="6115688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endParaRPr lang="en-US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631761" y="5521766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endParaRPr lang="en-US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958773" y="3113317"/>
            <a:ext cx="923290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800"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正溢出</a:t>
            </a:r>
            <a:endParaRPr lang="en-US" dirty="0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064441" y="3031675"/>
            <a:ext cx="952619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>
                <a:latin typeface="Calibri" panose="020F0502020204030204" pitchFamily="34" charset="0"/>
              </a:defRPr>
            </a:lvl1pPr>
          </a:lstStyle>
          <a:p>
            <a:r>
              <a:rPr lang="zh-CN" altLang="en-US" sz="1800" dirty="0"/>
              <a:t>负溢出</a:t>
            </a:r>
            <a:endParaRPr lang="en-US" sz="1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774723" y="2832881"/>
            <a:ext cx="745140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latin typeface="Calibri" panose="020F0502020204030204" pitchFamily="34" charset="0"/>
              </a:rPr>
              <a:t>正常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乘法</a:t>
            </a:r>
            <a:endParaRPr lang="en-US" dirty="0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目标</a:t>
            </a:r>
            <a:r>
              <a:rPr lang="en-US" dirty="0" smtClean="0"/>
              <a:t>: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w</a:t>
            </a:r>
            <a:r>
              <a:rPr lang="zh-CN" altLang="en-US" dirty="0" smtClean="0"/>
              <a:t>位的两个数</a:t>
            </a:r>
            <a:r>
              <a:rPr lang="en-US" b="0" i="1" dirty="0" smtClean="0"/>
              <a:t>x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b="0" i="1" dirty="0" smtClean="0"/>
              <a:t>y</a:t>
            </a:r>
            <a:r>
              <a:rPr lang="zh-CN" altLang="en-US" dirty="0"/>
              <a:t>的乘积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 smtClean="0"/>
              <a:t>有符号数或者无符号数</a:t>
            </a:r>
            <a:endParaRPr lang="en-US" dirty="0" smtClean="0"/>
          </a:p>
          <a:p>
            <a:pPr eaLnBrk="1" hangingPunct="1">
              <a:defRPr/>
            </a:pPr>
            <a:r>
              <a:rPr lang="zh-CN" altLang="en-US" dirty="0" smtClean="0"/>
              <a:t>乘积的精确结果可能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0" i="1" dirty="0" smtClean="0">
                <a:solidFill>
                  <a:srgbClr val="FF0000"/>
                </a:solidFill>
              </a:rPr>
              <a:t>w 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为获得精确结果</a:t>
            </a:r>
            <a:r>
              <a:rPr lang="zh-CN" altLang="en-US" dirty="0"/>
              <a:t>可乘积的无符号数最多可达</a:t>
            </a:r>
            <a:r>
              <a:rPr lang="en-US" altLang="zh-CN" dirty="0"/>
              <a:t> 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0 ≤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1)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+1</a:t>
            </a:r>
            <a:r>
              <a:rPr lang="en-US" altLang="zh-CN" dirty="0"/>
              <a:t> + 1</a:t>
            </a:r>
          </a:p>
          <a:p>
            <a:pPr lvl="1">
              <a:defRPr/>
            </a:pPr>
            <a:r>
              <a:rPr lang="zh-CN" altLang="en-US" dirty="0"/>
              <a:t>补码的最小值</a:t>
            </a:r>
            <a:r>
              <a:rPr lang="en-US" altLang="zh-CN" dirty="0"/>
              <a:t> (</a:t>
            </a:r>
            <a:r>
              <a:rPr lang="zh-CN" altLang="en-US" dirty="0"/>
              <a:t>负数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-1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 ≥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)*(2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–1)  =  –2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 </a:t>
            </a:r>
            <a:r>
              <a:rPr lang="en-US" altLang="zh-CN" dirty="0"/>
              <a:t>+ 2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</a:p>
          <a:p>
            <a:pPr lvl="1">
              <a:defRPr/>
            </a:pPr>
            <a:r>
              <a:rPr lang="zh-CN" altLang="en-US" dirty="0"/>
              <a:t>补码最大值</a:t>
            </a:r>
            <a:r>
              <a:rPr lang="en-US" altLang="zh-CN" dirty="0"/>
              <a:t>(</a:t>
            </a:r>
            <a:r>
              <a:rPr lang="zh-CN" altLang="en-US" dirty="0"/>
              <a:t>正数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r>
              <a:rPr lang="en-US" altLang="zh-CN" dirty="0"/>
              <a:t>——</a:t>
            </a:r>
            <a:r>
              <a:rPr lang="zh-CN" altLang="en-US" dirty="0"/>
              <a:t>值为</a:t>
            </a:r>
            <a:r>
              <a:rPr lang="en-US" altLang="zh-CN" dirty="0"/>
              <a:t> (</a:t>
            </a:r>
            <a:r>
              <a:rPr lang="en-US" altLang="zh-CN" i="1" dirty="0" err="1"/>
              <a:t>TMin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</a:t>
            </a:r>
          </a:p>
          <a:p>
            <a:pPr eaLnBrk="1" hangingPunct="1">
              <a:defRPr/>
            </a:pPr>
            <a:r>
              <a:rPr lang="zh-CN" altLang="en-US" dirty="0" smtClean="0"/>
              <a:t>扩展乘积的字长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在需要时用软件方法完成，例如：</a:t>
            </a:r>
            <a:r>
              <a:rPr lang="en-US" dirty="0" smtClean="0"/>
              <a:t> </a:t>
            </a:r>
            <a:r>
              <a:rPr lang="zh-CN" altLang="en-US" dirty="0" smtClean="0"/>
              <a:t>算术程序包</a:t>
            </a:r>
            <a:r>
              <a:rPr lang="en-US" altLang="zh-CN" dirty="0"/>
              <a:t>“arbitrary precision”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用二进制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 smtClean="0"/>
              <a:t>十进制</a:t>
            </a:r>
            <a:r>
              <a:rPr lang="en-US" altLang="zh-CN" dirty="0"/>
              <a:t>——</a:t>
            </a:r>
            <a:r>
              <a:rPr lang="zh-CN" altLang="en-US" dirty="0" smtClean="0"/>
              <a:t>适合人类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个手指的人类</a:t>
            </a:r>
            <a:endParaRPr lang="en-US" altLang="zh-CN" dirty="0"/>
          </a:p>
          <a:p>
            <a:pPr lvl="1"/>
            <a:r>
              <a:rPr lang="en-US" altLang="zh-CN" dirty="0"/>
              <a:t>1000</a:t>
            </a:r>
            <a:r>
              <a:rPr lang="zh-CN" altLang="en-US" dirty="0"/>
              <a:t>年前源自印度、</a:t>
            </a:r>
            <a:r>
              <a:rPr lang="en-US" altLang="zh-CN" dirty="0"/>
              <a:t>12</a:t>
            </a:r>
            <a:r>
              <a:rPr lang="zh-CN" altLang="en-US" dirty="0"/>
              <a:t>世纪发展于阿拉伯、</a:t>
            </a:r>
            <a:r>
              <a:rPr lang="en-US" altLang="zh-CN" dirty="0"/>
              <a:t>13</a:t>
            </a:r>
            <a:r>
              <a:rPr lang="zh-CN" altLang="en-US" dirty="0"/>
              <a:t>世纪到</a:t>
            </a:r>
            <a:r>
              <a:rPr lang="zh-CN" altLang="en-US" dirty="0" smtClean="0"/>
              <a:t>西方</a:t>
            </a:r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en-US" altLang="zh-CN" dirty="0"/>
              <a:t>——</a:t>
            </a:r>
            <a:r>
              <a:rPr lang="zh-CN" altLang="en-US" dirty="0"/>
              <a:t>更</a:t>
            </a:r>
            <a:r>
              <a:rPr lang="zh-CN" altLang="en-US" dirty="0" smtClean="0"/>
              <a:t>适合机器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容易表示、存储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打孔纸带上是</a:t>
            </a:r>
            <a:r>
              <a:rPr lang="en-US" altLang="zh-CN" dirty="0"/>
              <a:t>/</a:t>
            </a:r>
            <a:r>
              <a:rPr lang="zh-CN" altLang="en-US" dirty="0"/>
              <a:t>否有空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磁场的顺时针</a:t>
            </a:r>
            <a:r>
              <a:rPr lang="en-US" altLang="zh-CN" dirty="0"/>
              <a:t>/</a:t>
            </a:r>
            <a:r>
              <a:rPr lang="zh-CN" altLang="en-US" dirty="0"/>
              <a:t>逆时针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容易传输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导线上的电压高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可以在有噪声、不精确的电路上可靠传输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07333" y="2743200"/>
            <a:ext cx="3784267" cy="2209800"/>
            <a:chOff x="3962400" y="228600"/>
            <a:chExt cx="5105400" cy="304800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8664"/>
              <a:ext cx="2755232" cy="154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 descr="File:Harvard Mark I program tape.ag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28600"/>
              <a:ext cx="2286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795920"/>
              <a:ext cx="2755232" cy="147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图片 29" descr="260px-Magnetic_core_memory_car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52" y="5123796"/>
            <a:ext cx="1867740" cy="13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944754" y="5453586"/>
            <a:ext cx="5885384" cy="1244275"/>
            <a:chOff x="396875" y="5107186"/>
            <a:chExt cx="5885384" cy="1750814"/>
          </a:xfrm>
        </p:grpSpPr>
        <p:sp>
          <p:nvSpPr>
            <p:cNvPr id="31" name="矩形 30"/>
            <p:cNvSpPr/>
            <p:nvPr/>
          </p:nvSpPr>
          <p:spPr bwMode="auto">
            <a:xfrm>
              <a:off x="396875" y="5107186"/>
              <a:ext cx="5885384" cy="175081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 bwMode="auto">
            <a:xfrm>
              <a:off x="396875" y="5222800"/>
              <a:ext cx="5729653" cy="1400447"/>
              <a:chOff x="0" y="0"/>
              <a:chExt cx="4320" cy="1249"/>
            </a:xfrm>
          </p:grpSpPr>
          <p:sp>
            <p:nvSpPr>
              <p:cNvPr id="9" name="Rectangle 5"/>
              <p:cNvSpPr/>
              <p:nvPr/>
            </p:nvSpPr>
            <p:spPr bwMode="auto">
              <a:xfrm>
                <a:off x="575" y="1008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" name="Rectangle 6"/>
              <p:cNvSpPr/>
              <p:nvPr/>
            </p:nvSpPr>
            <p:spPr bwMode="auto">
              <a:xfrm>
                <a:off x="575" y="384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576" y="484"/>
                <a:ext cx="3732" cy="716"/>
              </a:xfrm>
              <a:custGeom>
                <a:avLst/>
                <a:gdLst>
                  <a:gd name="T0" fmla="*/ 0 w 21600"/>
                  <a:gd name="T1" fmla="*/ 21298 h 21600"/>
                  <a:gd name="T2" fmla="*/ 948 w 21600"/>
                  <a:gd name="T3" fmla="*/ 19699 h 21600"/>
                  <a:gd name="T4" fmla="*/ 1775 w 21600"/>
                  <a:gd name="T5" fmla="*/ 19398 h 21600"/>
                  <a:gd name="T6" fmla="*/ 3302 w 21600"/>
                  <a:gd name="T7" fmla="*/ 20665 h 21600"/>
                  <a:gd name="T8" fmla="*/ 4636 w 21600"/>
                  <a:gd name="T9" fmla="*/ 19699 h 21600"/>
                  <a:gd name="T10" fmla="*/ 5397 w 21600"/>
                  <a:gd name="T11" fmla="*/ 19066 h 21600"/>
                  <a:gd name="T12" fmla="*/ 6164 w 21600"/>
                  <a:gd name="T13" fmla="*/ 20031 h 21600"/>
                  <a:gd name="T14" fmla="*/ 7111 w 21600"/>
                  <a:gd name="T15" fmla="*/ 20333 h 21600"/>
                  <a:gd name="T16" fmla="*/ 7685 w 21600"/>
                  <a:gd name="T17" fmla="*/ 20031 h 21600"/>
                  <a:gd name="T18" fmla="*/ 7878 w 21600"/>
                  <a:gd name="T19" fmla="*/ 19699 h 21600"/>
                  <a:gd name="T20" fmla="*/ 8132 w 21600"/>
                  <a:gd name="T21" fmla="*/ 17165 h 21600"/>
                  <a:gd name="T22" fmla="*/ 8832 w 21600"/>
                  <a:gd name="T23" fmla="*/ 7632 h 21600"/>
                  <a:gd name="T24" fmla="*/ 9339 w 21600"/>
                  <a:gd name="T25" fmla="*/ 3499 h 21600"/>
                  <a:gd name="T26" fmla="*/ 9913 w 21600"/>
                  <a:gd name="T27" fmla="*/ 1599 h 21600"/>
                  <a:gd name="T28" fmla="*/ 11054 w 21600"/>
                  <a:gd name="T29" fmla="*/ 634 h 21600"/>
                  <a:gd name="T30" fmla="*/ 12261 w 21600"/>
                  <a:gd name="T31" fmla="*/ 965 h 21600"/>
                  <a:gd name="T32" fmla="*/ 12514 w 21600"/>
                  <a:gd name="T33" fmla="*/ 1267 h 21600"/>
                  <a:gd name="T34" fmla="*/ 13595 w 21600"/>
                  <a:gd name="T35" fmla="*/ 332 h 21600"/>
                  <a:gd name="T36" fmla="*/ 13975 w 21600"/>
                  <a:gd name="T37" fmla="*/ 1267 h 21600"/>
                  <a:gd name="T38" fmla="*/ 14422 w 21600"/>
                  <a:gd name="T39" fmla="*/ 1599 h 21600"/>
                  <a:gd name="T40" fmla="*/ 15436 w 21600"/>
                  <a:gd name="T41" fmla="*/ 1267 h 21600"/>
                  <a:gd name="T42" fmla="*/ 15817 w 21600"/>
                  <a:gd name="T43" fmla="*/ 1931 h 21600"/>
                  <a:gd name="T44" fmla="*/ 16390 w 21600"/>
                  <a:gd name="T45" fmla="*/ 332 h 21600"/>
                  <a:gd name="T46" fmla="*/ 16710 w 21600"/>
                  <a:gd name="T47" fmla="*/ 0 h 21600"/>
                  <a:gd name="T48" fmla="*/ 18358 w 21600"/>
                  <a:gd name="T49" fmla="*/ 12399 h 21600"/>
                  <a:gd name="T50" fmla="*/ 19058 w 21600"/>
                  <a:gd name="T51" fmla="*/ 19398 h 21600"/>
                  <a:gd name="T52" fmla="*/ 20205 w 21600"/>
                  <a:gd name="T53" fmla="*/ 21600 h 21600"/>
                  <a:gd name="T54" fmla="*/ 20773 w 21600"/>
                  <a:gd name="T55" fmla="*/ 21298 h 21600"/>
                  <a:gd name="T56" fmla="*/ 20900 w 21600"/>
                  <a:gd name="T57" fmla="*/ 20333 h 21600"/>
                  <a:gd name="T58" fmla="*/ 21600 w 21600"/>
                  <a:gd name="T59" fmla="*/ 19699 h 216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1600"/>
                  <a:gd name="T91" fmla="*/ 0 h 21600"/>
                  <a:gd name="T92" fmla="*/ 21600 w 21600"/>
                  <a:gd name="T93" fmla="*/ 21600 h 2160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1600" h="21600">
                    <a:moveTo>
                      <a:pt x="0" y="21298"/>
                    </a:moveTo>
                    <a:cubicBezTo>
                      <a:pt x="326" y="20936"/>
                      <a:pt x="610" y="19820"/>
                      <a:pt x="948" y="19699"/>
                    </a:cubicBezTo>
                    <a:cubicBezTo>
                      <a:pt x="1219" y="19579"/>
                      <a:pt x="1497" y="19488"/>
                      <a:pt x="1775" y="19398"/>
                    </a:cubicBezTo>
                    <a:cubicBezTo>
                      <a:pt x="2276" y="19850"/>
                      <a:pt x="2789" y="20212"/>
                      <a:pt x="3302" y="20665"/>
                    </a:cubicBezTo>
                    <a:cubicBezTo>
                      <a:pt x="3791" y="19760"/>
                      <a:pt x="3984" y="19911"/>
                      <a:pt x="4636" y="19699"/>
                    </a:cubicBezTo>
                    <a:cubicBezTo>
                      <a:pt x="4781" y="19549"/>
                      <a:pt x="5282" y="19066"/>
                      <a:pt x="5397" y="19066"/>
                    </a:cubicBezTo>
                    <a:cubicBezTo>
                      <a:pt x="5663" y="19066"/>
                      <a:pt x="5898" y="19880"/>
                      <a:pt x="6164" y="20031"/>
                    </a:cubicBezTo>
                    <a:cubicBezTo>
                      <a:pt x="6478" y="20182"/>
                      <a:pt x="6792" y="20212"/>
                      <a:pt x="7111" y="20333"/>
                    </a:cubicBezTo>
                    <a:cubicBezTo>
                      <a:pt x="7299" y="20212"/>
                      <a:pt x="7492" y="20182"/>
                      <a:pt x="7685" y="20031"/>
                    </a:cubicBezTo>
                    <a:cubicBezTo>
                      <a:pt x="7751" y="19971"/>
                      <a:pt x="7836" y="19941"/>
                      <a:pt x="7878" y="19699"/>
                    </a:cubicBezTo>
                    <a:cubicBezTo>
                      <a:pt x="7993" y="18945"/>
                      <a:pt x="8023" y="17950"/>
                      <a:pt x="8132" y="17165"/>
                    </a:cubicBezTo>
                    <a:cubicBezTo>
                      <a:pt x="8548" y="13937"/>
                      <a:pt x="8566" y="10921"/>
                      <a:pt x="8832" y="7632"/>
                    </a:cubicBezTo>
                    <a:cubicBezTo>
                      <a:pt x="8935" y="6305"/>
                      <a:pt x="9176" y="4616"/>
                      <a:pt x="9339" y="3499"/>
                    </a:cubicBezTo>
                    <a:cubicBezTo>
                      <a:pt x="9466" y="2594"/>
                      <a:pt x="9689" y="1810"/>
                      <a:pt x="9913" y="1599"/>
                    </a:cubicBezTo>
                    <a:cubicBezTo>
                      <a:pt x="10287" y="1207"/>
                      <a:pt x="11054" y="634"/>
                      <a:pt x="11054" y="634"/>
                    </a:cubicBezTo>
                    <a:cubicBezTo>
                      <a:pt x="11452" y="724"/>
                      <a:pt x="11856" y="784"/>
                      <a:pt x="12261" y="965"/>
                    </a:cubicBezTo>
                    <a:cubicBezTo>
                      <a:pt x="12345" y="996"/>
                      <a:pt x="12424" y="1267"/>
                      <a:pt x="12514" y="1267"/>
                    </a:cubicBezTo>
                    <a:cubicBezTo>
                      <a:pt x="12859" y="1267"/>
                      <a:pt x="13245" y="603"/>
                      <a:pt x="13595" y="332"/>
                    </a:cubicBezTo>
                    <a:cubicBezTo>
                      <a:pt x="13728" y="513"/>
                      <a:pt x="13837" y="1056"/>
                      <a:pt x="13975" y="1267"/>
                    </a:cubicBezTo>
                    <a:cubicBezTo>
                      <a:pt x="14114" y="1478"/>
                      <a:pt x="14271" y="1478"/>
                      <a:pt x="14422" y="1599"/>
                    </a:cubicBezTo>
                    <a:cubicBezTo>
                      <a:pt x="14790" y="1086"/>
                      <a:pt x="15050" y="935"/>
                      <a:pt x="15436" y="1267"/>
                    </a:cubicBezTo>
                    <a:cubicBezTo>
                      <a:pt x="15563" y="1478"/>
                      <a:pt x="15684" y="2142"/>
                      <a:pt x="15817" y="1931"/>
                    </a:cubicBezTo>
                    <a:cubicBezTo>
                      <a:pt x="16022" y="1569"/>
                      <a:pt x="16173" y="543"/>
                      <a:pt x="16390" y="332"/>
                    </a:cubicBezTo>
                    <a:cubicBezTo>
                      <a:pt x="16493" y="211"/>
                      <a:pt x="16601" y="91"/>
                      <a:pt x="16710" y="0"/>
                    </a:cubicBezTo>
                    <a:cubicBezTo>
                      <a:pt x="17682" y="4857"/>
                      <a:pt x="17851" y="5038"/>
                      <a:pt x="18358" y="12399"/>
                    </a:cubicBezTo>
                    <a:cubicBezTo>
                      <a:pt x="18539" y="15023"/>
                      <a:pt x="18527" y="18010"/>
                      <a:pt x="19058" y="19398"/>
                    </a:cubicBezTo>
                    <a:cubicBezTo>
                      <a:pt x="19855" y="18674"/>
                      <a:pt x="19445" y="17799"/>
                      <a:pt x="20205" y="21600"/>
                    </a:cubicBezTo>
                    <a:cubicBezTo>
                      <a:pt x="20393" y="21479"/>
                      <a:pt x="20592" y="21600"/>
                      <a:pt x="20773" y="21298"/>
                    </a:cubicBezTo>
                    <a:cubicBezTo>
                      <a:pt x="20839" y="21147"/>
                      <a:pt x="20839" y="20544"/>
                      <a:pt x="20900" y="20333"/>
                    </a:cubicBezTo>
                    <a:cubicBezTo>
                      <a:pt x="21063" y="19669"/>
                      <a:pt x="21401" y="19699"/>
                      <a:pt x="21600" y="19699"/>
                    </a:cubicBez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432" y="124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432" y="3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 bwMode="auto">
              <a:xfrm>
                <a:off x="0" y="993"/>
                <a:ext cx="393" cy="24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0.0V</a:t>
                </a:r>
              </a:p>
            </p:txBody>
          </p:sp>
          <p:sp>
            <p:nvSpPr>
              <p:cNvPr id="15" name="Rectangle 11"/>
              <p:cNvSpPr/>
              <p:nvPr/>
            </p:nvSpPr>
            <p:spPr bwMode="auto">
              <a:xfrm>
                <a:off x="0" y="753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 smtClean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0.2V</a:t>
                </a:r>
                <a:endPara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6" name="Rectangle 12"/>
              <p:cNvSpPr/>
              <p:nvPr/>
            </p:nvSpPr>
            <p:spPr bwMode="auto">
              <a:xfrm>
                <a:off x="0" y="36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 smtClean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0.9V</a:t>
                </a:r>
                <a:endPara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7" name="Rectangle 13"/>
              <p:cNvSpPr/>
              <p:nvPr/>
            </p:nvSpPr>
            <p:spPr bwMode="auto">
              <a:xfrm>
                <a:off x="0" y="12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 smtClean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1.1V</a:t>
                </a:r>
                <a:endPara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576" y="96"/>
                <a:ext cx="139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160" y="96"/>
                <a:ext cx="144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3792" y="96"/>
                <a:ext cx="48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968" y="48"/>
                <a:ext cx="1" cy="10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216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360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3792" y="48"/>
                <a:ext cx="1" cy="9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1"/>
              <p:cNvSpPr/>
              <p:nvPr/>
            </p:nvSpPr>
            <p:spPr bwMode="auto">
              <a:xfrm>
                <a:off x="1105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6" name="Rectangle 22"/>
              <p:cNvSpPr/>
              <p:nvPr/>
            </p:nvSpPr>
            <p:spPr bwMode="auto">
              <a:xfrm>
                <a:off x="2641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</a:p>
            </p:txBody>
          </p:sp>
          <p:sp>
            <p:nvSpPr>
              <p:cNvPr id="27" name="Rectangle 23"/>
              <p:cNvSpPr/>
              <p:nvPr/>
            </p:nvSpPr>
            <p:spPr bwMode="auto">
              <a:xfrm>
                <a:off x="3936" y="0"/>
                <a:ext cx="200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432" y="10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H="1">
                <a:off x="432" y="62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Ｃ语言的</a:t>
            </a:r>
            <a:r>
              <a:rPr lang="zh-CN" altLang="en-US" dirty="0" smtClean="0">
                <a:solidFill>
                  <a:srgbClr val="0033CC"/>
                </a:solidFill>
              </a:rPr>
              <a:t>无</a:t>
            </a:r>
            <a:r>
              <a:rPr lang="zh-CN" altLang="en-US" dirty="0" smtClean="0"/>
              <a:t>符号数乘法</a:t>
            </a:r>
            <a:endParaRPr lang="en-US" dirty="0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100" y="3689350"/>
            <a:ext cx="5149850" cy="2101850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标准乘法</a:t>
            </a:r>
            <a:r>
              <a:rPr lang="zh-CN" altLang="en-US" dirty="0"/>
              <a:t>功能</a:t>
            </a:r>
            <a:endParaRPr lang="en-US" dirty="0" smtClean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忽略高</a:t>
            </a:r>
            <a:r>
              <a:rPr lang="en-US" b="0" i="1" dirty="0" smtClean="0"/>
              <a:t>w</a:t>
            </a:r>
            <a:r>
              <a:rPr lang="en-US" dirty="0" smtClean="0"/>
              <a:t> </a:t>
            </a:r>
            <a:r>
              <a:rPr lang="zh-CN" altLang="en-US" dirty="0" smtClean="0"/>
              <a:t>位</a:t>
            </a:r>
            <a:endParaRPr lang="en-US" dirty="0" smtClean="0"/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相当于对乘积执行了模运算</a:t>
            </a:r>
            <a:endParaRPr lang="en-US" dirty="0" smtClean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err="1" smtClean="0"/>
              <a:t>UMult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x</a:t>
            </a:r>
            <a:r>
              <a:rPr lang="en-US" b="0" dirty="0" smtClean="0"/>
              <a:t> , </a:t>
            </a:r>
            <a:r>
              <a:rPr lang="en-US" b="0" i="1" dirty="0" smtClean="0"/>
              <a:t>y</a:t>
            </a:r>
            <a:r>
              <a:rPr lang="en-US" b="0" dirty="0" smtClean="0"/>
              <a:t>)	=	</a:t>
            </a:r>
            <a:r>
              <a:rPr lang="en-US" b="0" i="1" dirty="0" smtClean="0"/>
              <a:t>x</a:t>
            </a:r>
            <a:r>
              <a:rPr lang="en-US" b="0" dirty="0" smtClean="0"/>
              <a:t>   · </a:t>
            </a:r>
            <a:r>
              <a:rPr lang="en-US" b="0" i="1" dirty="0" smtClean="0"/>
              <a:t>y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6002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20574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5240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i="1" dirty="0" smtClean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362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81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5146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715343" y="2362200"/>
            <a:ext cx="713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9718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819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599" y="2286000"/>
            <a:ext cx="297702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217323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599" y="2971800"/>
            <a:ext cx="333141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169614" y="2891135"/>
            <a:ext cx="185018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 smtClean="0">
                <a:latin typeface="Times" pitchFamily="18" charset="0"/>
              </a:rPr>
              <a:t>UMult</a:t>
            </a:r>
            <a:r>
              <a:rPr lang="en-US" b="0" i="1" baseline="-25000" dirty="0" err="1" smtClean="0">
                <a:latin typeface="Times" pitchFamily="18" charset="0"/>
              </a:rPr>
              <a:t>w</a:t>
            </a:r>
            <a:r>
              <a:rPr lang="en-US" b="0" dirty="0" smtClean="0">
                <a:latin typeface="Times" pitchFamily="18" charset="0"/>
              </a:rPr>
              <a:t>(</a:t>
            </a:r>
            <a:r>
              <a:rPr lang="en-US" b="0" i="1" dirty="0" smtClean="0">
                <a:latin typeface="Times" pitchFamily="18" charset="0"/>
              </a:rPr>
              <a:t>x</a:t>
            </a:r>
            <a:r>
              <a:rPr lang="en-US" b="0" dirty="0" smtClean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, </a:t>
            </a:r>
            <a:r>
              <a:rPr lang="en-US" b="0" i="1" dirty="0" smtClean="0">
                <a:latin typeface="Times" pitchFamily="18" charset="0"/>
              </a:rPr>
              <a:t>y</a:t>
            </a:r>
            <a:r>
              <a:rPr lang="en-US" b="0" dirty="0" smtClean="0">
                <a:latin typeface="Times" pitchFamily="18" charset="0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5146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Ｃ语言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33CC"/>
                </a:solidFill>
              </a:rPr>
              <a:t>有</a:t>
            </a:r>
            <a:r>
              <a:rPr lang="zh-CN" altLang="en-US" dirty="0" smtClean="0"/>
              <a:t>符号</a:t>
            </a:r>
            <a:r>
              <a:rPr lang="zh-CN" altLang="en-US" dirty="0"/>
              <a:t>数乘法</a:t>
            </a:r>
            <a:endParaRPr lang="en-US" dirty="0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8121650" cy="2405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标准乘法功能</a:t>
            </a:r>
            <a:endParaRPr lang="en-US" dirty="0" smtClean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忽略高</a:t>
            </a:r>
            <a:r>
              <a:rPr lang="en-US" b="0" i="1" dirty="0" smtClean="0"/>
              <a:t>w</a:t>
            </a:r>
            <a:r>
              <a:rPr lang="en-US" dirty="0" smtClean="0"/>
              <a:t> </a:t>
            </a:r>
            <a:r>
              <a:rPr lang="zh-CN" altLang="en-US" dirty="0" smtClean="0"/>
              <a:t>位</a:t>
            </a:r>
            <a:endParaRPr lang="en-US" dirty="0" smtClean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有符号数乘、无</a:t>
            </a:r>
            <a:r>
              <a:rPr lang="zh-CN" altLang="en-US" dirty="0"/>
              <a:t>符号数</a:t>
            </a:r>
            <a:r>
              <a:rPr lang="zh-CN" altLang="en-US" dirty="0" smtClean="0"/>
              <a:t>乘有不同之处</a:t>
            </a:r>
            <a:endParaRPr lang="en-US" altLang="zh-CN" dirty="0" smtClean="0"/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乘积的符号扩展</a:t>
            </a:r>
            <a:endParaRPr lang="en-US" altLang="zh-CN" dirty="0" smtClean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乘积的低位相同</a:t>
            </a:r>
            <a:endParaRPr lang="en-US" altLang="zh-CN" dirty="0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585555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2042755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478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33265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3475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923752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499955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715343" y="2347555"/>
            <a:ext cx="713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957155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8047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242980" y="2804755"/>
            <a:ext cx="181492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 smtClean="0">
                <a:latin typeface="Times" pitchFamily="18" charset="0"/>
              </a:rPr>
              <a:t>TMult</a:t>
            </a:r>
            <a:r>
              <a:rPr lang="en-US" b="0" i="1" baseline="-25000" dirty="0" err="1" smtClean="0">
                <a:latin typeface="Times" pitchFamily="18" charset="0"/>
              </a:rPr>
              <a:t>w</a:t>
            </a:r>
            <a:r>
              <a:rPr lang="en-US" b="0" dirty="0" smtClean="0">
                <a:latin typeface="Times" pitchFamily="18" charset="0"/>
              </a:rPr>
              <a:t>(</a:t>
            </a:r>
            <a:r>
              <a:rPr lang="en-US" b="0" i="1" dirty="0" smtClean="0">
                <a:latin typeface="Times" pitchFamily="18" charset="0"/>
              </a:rPr>
              <a:t>x</a:t>
            </a:r>
            <a:r>
              <a:rPr lang="en-US" b="0" dirty="0" smtClean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, </a:t>
            </a:r>
            <a:r>
              <a:rPr lang="en-US" b="0" i="1" dirty="0" smtClean="0">
                <a:latin typeface="Times" pitchFamily="18" charset="0"/>
              </a:rPr>
              <a:t>y</a:t>
            </a:r>
            <a:r>
              <a:rPr lang="en-US" b="0" dirty="0" smtClean="0">
                <a:latin typeface="Times" pitchFamily="18" charset="0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499955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228600" y="2286000"/>
            <a:ext cx="24032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42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用移位实现“乘以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的幂”</a:t>
            </a:r>
            <a:endParaRPr lang="en-US" dirty="0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marL="342900" lvl="1" indent="-342900">
              <a:buSzPct val="60000"/>
              <a:buFont typeface="Wingdings 2" panose="05020102010507070707" pitchFamily="18" charset="2"/>
              <a:buChar char="¢"/>
              <a:tabLst>
                <a:tab pos="2971800" algn="l"/>
              </a:tabLst>
              <a:defRPr/>
            </a:pPr>
            <a:r>
              <a:rPr lang="zh-CN" altLang="en-US" sz="2400" b="1" dirty="0"/>
              <a:t>无论有符号数还是无符号</a:t>
            </a:r>
            <a:r>
              <a:rPr lang="zh-CN" altLang="en-US" sz="2400" b="1" dirty="0" smtClean="0"/>
              <a:t>数：</a:t>
            </a:r>
            <a:endParaRPr lang="en-US" altLang="zh-CN" sz="2400" b="1" dirty="0" smtClean="0"/>
          </a:p>
          <a:p>
            <a:pPr marL="0" lvl="1" indent="0">
              <a:lnSpc>
                <a:spcPct val="150000"/>
              </a:lnSpc>
              <a:buSzPct val="60000"/>
              <a:buNone/>
              <a:tabLst>
                <a:tab pos="2971800" algn="l"/>
              </a:tabLst>
              <a:defRPr/>
            </a:pPr>
            <a:r>
              <a:rPr lang="en-US" b="1" dirty="0" smtClean="0">
                <a:latin typeface="Courier New" panose="02070309020205020404" pitchFamily="49" charset="0"/>
              </a:rPr>
              <a:t>     u &lt;&lt; k</a:t>
            </a:r>
            <a:r>
              <a:rPr lang="en-US" b="1" dirty="0" smtClean="0"/>
              <a:t>  </a:t>
            </a:r>
            <a:r>
              <a:rPr lang="zh-CN" altLang="en-US" b="1" dirty="0" smtClean="0"/>
              <a:t>可得到  </a:t>
            </a:r>
            <a:r>
              <a:rPr lang="en-US" b="1" dirty="0" smtClean="0">
                <a:latin typeface="Courier New" panose="02070309020205020404" pitchFamily="49" charset="0"/>
              </a:rPr>
              <a:t>u*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 smtClean="0"/>
              <a:t>示例</a:t>
            </a:r>
            <a:endParaRPr lang="en-US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anose="02070309020205020404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anose="02070309020205020404" pitchFamily="49" charset="0"/>
              </a:rPr>
              <a:t>(u &lt;&lt; 5) – (u &lt;&lt; 3)	 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绝大多数机器，移位比乘法快</a:t>
            </a: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 smtClean="0"/>
              <a:t>编译器自动生成基于移位的乘法代码</a:t>
            </a: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81221" y="3276600"/>
            <a:ext cx="277300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真实乘积</a:t>
            </a:r>
            <a:r>
              <a:rPr lang="en-US" b="0" dirty="0" smtClean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 err="1">
                <a:latin typeface="+mn-lt"/>
                <a:ea typeface="黑体" panose="02010609060101010101" pitchFamily="49" charset="-122"/>
              </a:rPr>
              <a:t>+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k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81221" y="2590800"/>
            <a:ext cx="209842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操作数</a:t>
            </a:r>
            <a:r>
              <a:rPr lang="en-US" b="0" dirty="0" smtClean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52400" y="3805535"/>
            <a:ext cx="361022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丢弃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高 </a:t>
            </a:r>
            <a:r>
              <a:rPr lang="en-US" b="0" i="1" dirty="0" smtClean="0">
                <a:latin typeface="+mn-lt"/>
                <a:ea typeface="黑体" panose="02010609060101010101" pitchFamily="49" charset="-122"/>
              </a:rPr>
              <a:t>k </a:t>
            </a:r>
            <a:r>
              <a:rPr lang="en-US" b="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位</a:t>
            </a:r>
            <a:r>
              <a:rPr lang="en-US" b="0" dirty="0" smtClean="0">
                <a:latin typeface="+mn-lt"/>
                <a:ea typeface="黑体" panose="02010609060101010101" pitchFamily="49" charset="-122"/>
              </a:rPr>
              <a:t>: 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保留低</a:t>
            </a:r>
            <a:r>
              <a:rPr lang="en-US" b="0" i="1" dirty="0" smtClean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176904" y="3795712"/>
            <a:ext cx="1588897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UMult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anose="020F0502020204030204"/>
                  <a:cs typeface="Calibri" panose="020F0502020204030204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181792" y="4126468"/>
            <a:ext cx="1576072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TMult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用移位实现无</a:t>
            </a:r>
            <a:r>
              <a:rPr lang="en-US" altLang="zh-CN" dirty="0" smtClean="0"/>
              <a:t>/</a:t>
            </a:r>
            <a:r>
              <a:rPr lang="zh-CN" altLang="en-US" dirty="0" smtClean="0"/>
              <a:t>有符号数“除以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的幂”</a:t>
            </a:r>
            <a:endParaRPr lang="en-US" dirty="0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无符号数“除以</a:t>
            </a:r>
            <a:r>
              <a:rPr lang="en-US" altLang="zh-CN" dirty="0"/>
              <a:t>2</a:t>
            </a:r>
            <a:r>
              <a:rPr lang="zh-CN" altLang="en-US" dirty="0"/>
              <a:t>的幂</a:t>
            </a:r>
            <a:r>
              <a:rPr lang="zh-CN" altLang="en-US" dirty="0" smtClean="0"/>
              <a:t>”的商</a:t>
            </a:r>
            <a:endParaRPr lang="en-US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anose="02070309020205020404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zh-CN" altLang="en-US" b="1" dirty="0" smtClean="0"/>
              <a:t>得到 </a:t>
            </a:r>
            <a:r>
              <a:rPr lang="en-US" b="1" dirty="0" smtClean="0">
                <a:sym typeface="Symbol" panose="05050102010706020507" pitchFamily="18" charset="2"/>
              </a:rPr>
              <a:t> </a:t>
            </a:r>
            <a:r>
              <a:rPr lang="en-US" b="1" dirty="0" smtClean="0">
                <a:latin typeface="Courier New" panose="02070309020205020404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anose="05050102010706020507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使用逻辑右移  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没有四舍五入</a:t>
            </a:r>
            <a:endParaRPr lang="en-US" altLang="zh-CN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2971800" algn="l"/>
              </a:tabLs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有符号数右移，高位补符号位：</a:t>
            </a: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9" name="Document" r:id="rId4" imgW="7990205" imgH="1651635" progId="Word.Document.8">
                  <p:embed/>
                </p:oleObj>
              </mc:Choice>
              <mc:Fallback>
                <p:oleObj name="Document" r:id="rId4" imgW="7990205" imgH="16516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除法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anose="020F0502020204030204"/>
                  <a:cs typeface="Calibri" panose="020F0502020204030204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 panose="020F0502020204030204"/>
                <a:cs typeface="Calibri" panose="020F0502020204030204"/>
              </a:rPr>
              <a:t>0</a:t>
            </a:r>
            <a:endParaRPr lang="en-US" sz="1800" b="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 panose="020F0502020204030204"/>
                <a:cs typeface="Calibri" panose="020F0502020204030204"/>
              </a:rPr>
              <a:t>0</a:t>
            </a:r>
            <a:endParaRPr lang="en-US" sz="1800" b="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68580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/>
                  <a:cs typeface="Calibri" panose="020F0502020204030204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95410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5580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203132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二进制小数点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 panose="020F0502020204030204"/>
                <a:cs typeface="Calibri" panose="020F0502020204030204"/>
              </a:rPr>
              <a:t>0</a:t>
            </a:r>
            <a:endParaRPr lang="en-US" sz="1800" b="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 panose="020F0502020204030204"/>
                <a:cs typeface="Calibri" panose="020F0502020204030204"/>
              </a:rPr>
              <a:t>0</a:t>
            </a:r>
            <a:endParaRPr lang="en-US" sz="1800" b="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 panose="020F0502020204030204"/>
                <a:cs typeface="Calibri" panose="020F0502020204030204"/>
              </a:rPr>
              <a:t>0</a:t>
            </a:r>
            <a:endParaRPr lang="en-US" sz="1800" b="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 panose="020F0502020204030204"/>
                <a:cs typeface="Calibri" panose="020F0502020204030204"/>
              </a:rPr>
              <a:t>0</a:t>
            </a:r>
            <a:endParaRPr lang="en-US" sz="1800" b="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整型数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b="1" dirty="0" smtClean="0"/>
              <a:t>总结</a:t>
            </a:r>
            <a:endParaRPr lang="en-US" b="1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</a:t>
            </a:r>
            <a:r>
              <a:rPr lang="en-US" dirty="0" smtClean="0"/>
              <a:t>: </a:t>
            </a:r>
            <a:r>
              <a:rPr lang="zh-CN" altLang="en-US" dirty="0" smtClean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加法</a:t>
            </a:r>
            <a:r>
              <a:rPr lang="en-US" dirty="0" smtClean="0"/>
              <a:t>:</a:t>
            </a:r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/</a:t>
            </a:r>
            <a:r>
              <a:rPr lang="zh-CN" altLang="en-US" dirty="0" smtClean="0"/>
              <a:t>有符号数的加法</a:t>
            </a:r>
            <a:r>
              <a:rPr lang="en-US" dirty="0" smtClean="0"/>
              <a:t>: </a:t>
            </a:r>
            <a:r>
              <a:rPr lang="zh-CN" altLang="en-US" dirty="0" smtClean="0"/>
              <a:t>正常加法后再截断</a:t>
            </a:r>
            <a:r>
              <a:rPr lang="en-US" dirty="0" smtClean="0"/>
              <a:t>,</a:t>
            </a:r>
            <a:r>
              <a:rPr lang="zh-CN" altLang="en-US" dirty="0" smtClean="0"/>
              <a:t>位级的运算相同</a:t>
            </a:r>
            <a:endParaRPr lang="en-US" dirty="0" smtClean="0"/>
          </a:p>
          <a:p>
            <a:pPr lvl="1"/>
            <a:r>
              <a:rPr lang="zh-CN" altLang="en-US" dirty="0" smtClean="0"/>
              <a:t>无符号数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加后对</a:t>
            </a:r>
            <a:r>
              <a:rPr lang="en-US" dirty="0" smtClean="0"/>
              <a:t>2</a:t>
            </a:r>
            <a:r>
              <a:rPr lang="en-US" baseline="30000" dirty="0" smtClean="0"/>
              <a:t>w</a:t>
            </a:r>
            <a:r>
              <a:rPr lang="zh-CN" altLang="en-US" dirty="0"/>
              <a:t>求模</a:t>
            </a:r>
            <a:endParaRPr lang="en-US" dirty="0"/>
          </a:p>
          <a:p>
            <a:pPr lvl="2"/>
            <a:r>
              <a:rPr lang="zh-CN" altLang="en-US" dirty="0" smtClean="0"/>
              <a:t>数学加法 </a:t>
            </a:r>
            <a:r>
              <a:rPr lang="en-US" dirty="0" smtClean="0"/>
              <a:t>+ </a:t>
            </a:r>
            <a:r>
              <a:rPr lang="zh-CN" altLang="en-US" dirty="0" smtClean="0"/>
              <a:t>可能减去</a:t>
            </a:r>
            <a:r>
              <a:rPr lang="en-US" dirty="0" smtClean="0"/>
              <a:t> 2</a:t>
            </a:r>
            <a:r>
              <a:rPr lang="en-US" baseline="30000" dirty="0" smtClean="0"/>
              <a:t>w</a:t>
            </a:r>
            <a:endParaRPr lang="en-US" dirty="0"/>
          </a:p>
          <a:p>
            <a:pPr lvl="1"/>
            <a:r>
              <a:rPr lang="zh-CN" altLang="en-US" dirty="0" smtClean="0"/>
              <a:t>有符号数</a:t>
            </a:r>
            <a:r>
              <a:rPr lang="en-US" dirty="0" smtClean="0"/>
              <a:t>: </a:t>
            </a:r>
            <a:r>
              <a:rPr lang="zh-CN" altLang="en-US" dirty="0" smtClean="0"/>
              <a:t>修改的</a:t>
            </a:r>
            <a:r>
              <a:rPr lang="zh-CN" altLang="en-US" dirty="0"/>
              <a:t>加</a:t>
            </a:r>
            <a:r>
              <a:rPr lang="zh-CN" altLang="en-US" dirty="0" smtClean="0"/>
              <a:t>后对</a:t>
            </a:r>
            <a:r>
              <a:rPr lang="en-US" dirty="0" smtClean="0"/>
              <a:t> 2</a:t>
            </a:r>
            <a:r>
              <a:rPr lang="en-US" baseline="30000" dirty="0" smtClean="0"/>
              <a:t>w </a:t>
            </a:r>
            <a:r>
              <a:rPr lang="zh-CN" altLang="en-US" dirty="0"/>
              <a:t>求模，使结果在合适范围</a:t>
            </a:r>
            <a:endParaRPr lang="en-US" baseline="30000" dirty="0" smtClean="0"/>
          </a:p>
          <a:p>
            <a:pPr lvl="2"/>
            <a:r>
              <a:rPr lang="zh-CN" altLang="en-US" dirty="0"/>
              <a:t>数学</a:t>
            </a:r>
            <a:r>
              <a:rPr lang="zh-CN" altLang="en-US" dirty="0" smtClean="0"/>
              <a:t>加法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可能减去或加上</a:t>
            </a:r>
            <a:r>
              <a:rPr lang="en-US" altLang="zh-CN" dirty="0" smtClean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乘法</a:t>
            </a:r>
            <a:r>
              <a:rPr lang="en-US" dirty="0" smtClean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</a:t>
            </a:r>
            <a:r>
              <a:rPr lang="zh-CN" altLang="en-US" dirty="0" smtClean="0"/>
              <a:t>的乘法</a:t>
            </a:r>
            <a:r>
              <a:rPr lang="en-US" dirty="0" smtClean="0"/>
              <a:t>:</a:t>
            </a:r>
            <a:r>
              <a:rPr lang="zh-CN" altLang="en-US" dirty="0" smtClean="0"/>
              <a:t>正常乘法后加截断操作</a:t>
            </a:r>
            <a:r>
              <a:rPr lang="en-US" altLang="zh-CN" dirty="0" smtClean="0"/>
              <a:t>,</a:t>
            </a:r>
            <a:r>
              <a:rPr lang="zh-CN" altLang="en-US" dirty="0"/>
              <a:t>位</a:t>
            </a:r>
            <a:r>
              <a:rPr lang="zh-CN" altLang="en-US" dirty="0" smtClean="0"/>
              <a:t>级运算</a:t>
            </a:r>
            <a:r>
              <a:rPr lang="zh-CN" altLang="en-US" dirty="0"/>
              <a:t>相同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乘后对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w</a:t>
            </a:r>
            <a:r>
              <a:rPr lang="zh-CN" altLang="en-US" dirty="0"/>
              <a:t>求模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/>
              <a:t>修改的乘后对</a:t>
            </a:r>
            <a:r>
              <a:rPr lang="en-US" altLang="zh-CN" dirty="0" smtClean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w </a:t>
            </a:r>
            <a:r>
              <a:rPr lang="zh-CN" altLang="en-US" dirty="0"/>
              <a:t>求</a:t>
            </a:r>
            <a:r>
              <a:rPr lang="zh-CN" altLang="en-US" dirty="0" smtClean="0"/>
              <a:t>模，使结果在合适范围内</a:t>
            </a: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为何用无符号数？</a:t>
            </a:r>
            <a:endParaRPr lang="en-US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i="1" dirty="0" smtClean="0"/>
              <a:t>一定要知道隐含的转换规则，否则不要用</a:t>
            </a:r>
            <a:endParaRPr lang="en-US" altLang="zh-CN" i="1" dirty="0" smtClean="0"/>
          </a:p>
          <a:p>
            <a:pPr lvl="1" eaLnBrk="1" hangingPunct="1">
              <a:defRPr/>
            </a:pPr>
            <a:r>
              <a:rPr lang="zh-CN" altLang="en-US" dirty="0" smtClean="0"/>
              <a:t>常见错误</a:t>
            </a:r>
            <a:endParaRPr lang="en-US" dirty="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cnt-2;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不易察觉的问题</a:t>
            </a:r>
            <a:endParaRPr lang="en-US" dirty="0" smtClean="0"/>
          </a:p>
          <a:p>
            <a:pPr lvl="2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DELTA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None/>
              <a:defRPr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CNT;  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DELTA &gt;= 0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-= DELTA)</a:t>
            </a:r>
          </a:p>
          <a:p>
            <a:pPr lvl="2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巧用无符号数：向下计数</a:t>
            </a:r>
            <a:endParaRPr lang="en-US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 smtClean="0"/>
              <a:t>使用无符号类型循环变量的适当方法</a:t>
            </a:r>
            <a:endParaRPr lang="en-US" dirty="0" smtClean="0"/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参考</a:t>
            </a:r>
            <a:r>
              <a:rPr lang="en-US" dirty="0" smtClean="0"/>
              <a:t>Robert </a:t>
            </a:r>
            <a:r>
              <a:rPr lang="en-US" dirty="0" err="1" smtClean="0"/>
              <a:t>Seacord</a:t>
            </a:r>
            <a:r>
              <a:rPr lang="zh-CN" altLang="en-US" dirty="0" smtClean="0"/>
              <a:t>著</a:t>
            </a:r>
            <a:r>
              <a:rPr lang="en-US" altLang="zh-CN" dirty="0" smtClean="0"/>
              <a:t>《</a:t>
            </a:r>
            <a:r>
              <a:rPr lang="en-US" i="1" dirty="0" smtClean="0"/>
              <a:t>Secure Coding in C and C++</a:t>
            </a:r>
            <a:r>
              <a:rPr lang="en-US" altLang="zh-CN" dirty="0" smtClean="0"/>
              <a:t>》</a:t>
            </a:r>
            <a:endParaRPr lang="en-US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C </a:t>
            </a:r>
            <a:r>
              <a:rPr lang="zh-CN" altLang="en-US" dirty="0" smtClean="0"/>
              <a:t>语言标准确保无符号数加法的行为与模运算类似</a:t>
            </a:r>
            <a:endParaRPr lang="en-US" dirty="0" smtClean="0"/>
          </a:p>
          <a:p>
            <a:pPr lvl="2">
              <a:spcBef>
                <a:spcPts val="0"/>
              </a:spcBef>
              <a:defRPr/>
            </a:pPr>
            <a:r>
              <a:rPr lang="en-US" dirty="0" smtClean="0"/>
              <a:t>0 – 1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i="1" dirty="0" err="1" smtClean="0">
                <a:sym typeface="Wingdings" panose="05000000000000000000"/>
              </a:rPr>
              <a:t>UMax</a:t>
            </a:r>
            <a:endParaRPr lang="en-US" i="1" dirty="0" smtClean="0">
              <a:sym typeface="Wingdings" panose="05000000000000000000"/>
            </a:endParaRPr>
          </a:p>
          <a:p>
            <a:pPr>
              <a:defRPr/>
            </a:pPr>
            <a:r>
              <a:rPr lang="zh-CN" altLang="en-US" dirty="0" smtClean="0"/>
              <a:t>好方法</a:t>
            </a:r>
            <a:endParaRPr lang="en-US" dirty="0"/>
          </a:p>
          <a:p>
            <a:pPr lvl="2"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size_t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= cnt-2;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</a:rPr>
              <a:t>cnt</a:t>
            </a:r>
            <a:r>
              <a:rPr lang="en-US" sz="2000" b="1" dirty="0">
                <a:latin typeface="Courier New" panose="02070309020205020404" pitchFamily="49" charset="0"/>
              </a:rPr>
              <a:t>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-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-)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+= a[i+1]</a:t>
            </a:r>
            <a:r>
              <a:rPr lang="en-US" sz="2000" b="1" dirty="0" smtClean="0">
                <a:latin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sz="2000" b="1" dirty="0" err="1" smtClean="0">
                <a:latin typeface="Courier New" panose="02070309020205020404"/>
                <a:cs typeface="Courier New" panose="02070309020205020404"/>
              </a:rPr>
              <a:t>size_t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定义为长度为计算机程序</a:t>
            </a:r>
            <a:r>
              <a:rPr lang="zh-CN" altLang="en-US" sz="2000" dirty="0"/>
              <a:t>相同</a:t>
            </a:r>
            <a:r>
              <a:rPr lang="zh-CN" altLang="en-US" sz="2000" dirty="0" smtClean="0"/>
              <a:t>字长的无符号数</a:t>
            </a:r>
            <a:endParaRPr lang="en-US" sz="2000" dirty="0" smtClean="0"/>
          </a:p>
          <a:p>
            <a:pPr lvl="1">
              <a:defRPr/>
            </a:pPr>
            <a:r>
              <a:rPr lang="zh-CN" altLang="en-US" sz="2000" dirty="0"/>
              <a:t>即便</a:t>
            </a:r>
            <a:r>
              <a:rPr lang="en-US" sz="2000" dirty="0" err="1"/>
              <a:t>cnt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i="1" dirty="0" err="1" smtClean="0"/>
              <a:t>Umax</a:t>
            </a:r>
            <a:r>
              <a:rPr lang="zh-CN" altLang="en-US" sz="2000" dirty="0"/>
              <a:t>也能很好工作</a:t>
            </a:r>
            <a:endParaRPr lang="en-US" sz="2000" dirty="0"/>
          </a:p>
          <a:p>
            <a:pPr lvl="1"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若</a:t>
            </a:r>
            <a:r>
              <a:rPr lang="en-US" sz="2000" b="1" dirty="0" err="1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cnt</a:t>
            </a:r>
            <a:r>
              <a:rPr lang="en-US" sz="2000" dirty="0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是有符号数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，且值小于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0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，会如何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？</a:t>
            </a:r>
            <a:endParaRPr lang="en-US" sz="2000" dirty="0">
              <a:solidFill>
                <a:srgbClr val="C00000"/>
              </a:solidFill>
              <a:latin typeface="黑体" panose="02010609060101010101" pitchFamily="49" charset="-122"/>
              <a:cs typeface="Calibri Bold" panose="020F0702030404030204" pitchFamily="34" charset="0"/>
            </a:endParaRPr>
          </a:p>
          <a:p>
            <a:pPr lvl="2">
              <a:buNone/>
              <a:defRPr/>
            </a:pPr>
            <a:endParaRPr lang="en-US" sz="1800" b="1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为何用</a:t>
            </a:r>
            <a:r>
              <a:rPr lang="zh-CN" altLang="en-US" dirty="0"/>
              <a:t>无符号数？</a:t>
            </a:r>
            <a:endParaRPr lang="en-US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需要进行模运算的时候，就用无符号数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多精度的算术运算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zh-CN" altLang="en-US" dirty="0" smtClean="0"/>
              <a:t>用二进制位表示集合时</a:t>
            </a:r>
            <a:r>
              <a:rPr lang="zh-CN" altLang="en-US" dirty="0"/>
              <a:t>，就用无符号数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 smtClean="0"/>
              <a:t>逻辑右移、无符号扩展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整型数</a:t>
            </a:r>
            <a:endParaRPr lang="en-US" dirty="0" smtClean="0">
              <a:solidFill>
                <a:schemeClr val="bg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内存、指针、字符串表示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位、字节、字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计算机存储、处理的信息：二值信号</a:t>
            </a:r>
          </a:p>
          <a:p>
            <a:r>
              <a:rPr lang="zh-CN" altLang="en-US" dirty="0" smtClean="0"/>
              <a:t>“位”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“比特”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/>
              <a:t>底层的二进制数字（数码）</a:t>
            </a:r>
            <a:r>
              <a:rPr lang="zh-CN" altLang="en-US" dirty="0" smtClean="0"/>
              <a:t>称为位（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，比特），值为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lvl="1"/>
            <a:r>
              <a:rPr lang="zh-CN" altLang="en-US" dirty="0" smtClean="0"/>
              <a:t>数字</a:t>
            </a:r>
            <a:r>
              <a:rPr lang="zh-CN" altLang="en-US" dirty="0"/>
              <a:t>革命的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>
                <a:ea typeface="宋体" panose="02010600030101010101" pitchFamily="2" charset="-122"/>
              </a:rPr>
              <a:t>位</a:t>
            </a:r>
            <a:r>
              <a:rPr lang="zh-CN" altLang="en-US" dirty="0" smtClean="0">
                <a:ea typeface="宋体" panose="02010600030101010101" pitchFamily="2" charset="-122"/>
              </a:rPr>
              <a:t>组合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把位</a:t>
            </a:r>
            <a:r>
              <a:rPr lang="zh-CN" altLang="en-US" dirty="0" smtClean="0"/>
              <a:t>组合到</a:t>
            </a:r>
            <a:r>
              <a:rPr lang="zh-CN" altLang="en-US" dirty="0"/>
              <a:t>一起，采用某种规则进行解读</a:t>
            </a:r>
            <a:endParaRPr lang="en-US" altLang="zh-CN" dirty="0"/>
          </a:p>
          <a:p>
            <a:pPr lvl="1"/>
            <a:r>
              <a:rPr lang="zh-CN" altLang="en-US" dirty="0"/>
              <a:t>每个位</a:t>
            </a:r>
            <a:r>
              <a:rPr lang="zh-CN" altLang="en-US" dirty="0" smtClean="0"/>
              <a:t>组合都</a:t>
            </a:r>
            <a:r>
              <a:rPr lang="zh-CN" altLang="en-US" dirty="0"/>
              <a:t>有</a:t>
            </a:r>
            <a:r>
              <a:rPr lang="zh-CN" altLang="en-US" dirty="0" smtClean="0"/>
              <a:t>含义 </a:t>
            </a:r>
            <a:r>
              <a:rPr lang="en-US" altLang="zh-CN" dirty="0" smtClean="0"/>
              <a:t>LSB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MSB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字节：</a:t>
            </a:r>
            <a:r>
              <a:rPr lang="en-US" altLang="zh-CN" dirty="0" smtClean="0">
                <a:ea typeface="宋体" panose="02010600030101010101" pitchFamily="2" charset="-122"/>
              </a:rPr>
              <a:t>8-bit</a:t>
            </a:r>
            <a:r>
              <a:rPr lang="zh-CN" altLang="en-US" dirty="0" smtClean="0">
                <a:ea typeface="宋体" panose="02010600030101010101" pitchFamily="2" charset="-122"/>
              </a:rPr>
              <a:t>块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人物：</a:t>
            </a:r>
            <a:r>
              <a:rPr lang="en-US" altLang="zh-CN" dirty="0"/>
              <a:t>Dr. Werner </a:t>
            </a:r>
            <a:r>
              <a:rPr lang="en-US" altLang="zh-CN" dirty="0" smtClean="0"/>
              <a:t>Buchholz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1956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zh-CN" altLang="en-US" dirty="0"/>
              <a:t>事件：</a:t>
            </a:r>
            <a:r>
              <a:rPr lang="en-US" altLang="zh-CN" dirty="0"/>
              <a:t>IBM Stretch computer</a:t>
            </a:r>
            <a:r>
              <a:rPr lang="zh-CN" altLang="en-US" dirty="0" smtClean="0"/>
              <a:t>的早期设计阶段</a:t>
            </a:r>
            <a:endParaRPr lang="en-US" altLang="zh-CN" dirty="0" smtClean="0"/>
          </a:p>
        </p:txBody>
      </p:sp>
      <p:pic>
        <p:nvPicPr>
          <p:cNvPr id="4" name="图片 5" descr="1245494444XXSBzXO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6600"/>
            <a:ext cx="1828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 smtClean="0"/>
              <a:t>面向字节的内存组织管理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程序用地址来引用内存中的数据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内存可看做巨大的“字节数组”</a:t>
            </a:r>
            <a:endParaRPr lang="en-US" altLang="zh-CN" dirty="0" smtClean="0"/>
          </a:p>
          <a:p>
            <a:pPr marL="952500" lvl="2"/>
            <a:r>
              <a:rPr lang="zh-CN" altLang="en-US" dirty="0" smtClean="0"/>
              <a:t>实际上不是这样，但不妨这样联想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地址就像这个“字节数组”的索引</a:t>
            </a:r>
            <a:endParaRPr lang="en-US" dirty="0" smtClean="0"/>
          </a:p>
          <a:p>
            <a:pPr marL="952500" lvl="2"/>
            <a:r>
              <a:rPr lang="zh-CN" altLang="en-US" dirty="0" smtClean="0"/>
              <a:t>指针变量可保存地址数值</a:t>
            </a:r>
            <a:endParaRPr lang="en-US" dirty="0" smtClean="0"/>
          </a:p>
          <a:p>
            <a:pPr marL="152400"/>
            <a:r>
              <a:rPr lang="zh-CN" altLang="en-US" dirty="0" smtClean="0"/>
              <a:t>注意</a:t>
            </a:r>
            <a:r>
              <a:rPr lang="en-US" dirty="0" smtClean="0"/>
              <a:t>: </a:t>
            </a:r>
          </a:p>
          <a:p>
            <a:pPr marL="552450" lvl="1"/>
            <a:r>
              <a:rPr lang="zh-CN" altLang="en-US" dirty="0" smtClean="0"/>
              <a:t>操作系统为每个进程提供私有的地址空间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每个进程可访问自己地址空间中的内存数据，彼此不干扰。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715962" y="1454478"/>
            <a:ext cx="6508751" cy="983922"/>
            <a:chOff x="-29" y="161"/>
            <a:chExt cx="4100" cy="619"/>
          </a:xfrm>
        </p:grpSpPr>
        <p:sp>
          <p:nvSpPr>
            <p:cNvPr id="44039" name="Rectangle 6"/>
            <p:cNvSpPr/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/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/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/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/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/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/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/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/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/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/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/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/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50800" tIns="50800" rIns="45720" bIns="50800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/>
            <p:nvPr/>
          </p:nvSpPr>
          <p:spPr bwMode="auto">
            <a:xfrm rot="19020000">
              <a:off x="-29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/>
            <p:nvPr/>
          </p:nvSpPr>
          <p:spPr bwMode="auto">
            <a:xfrm rot="19020000">
              <a:off x="3428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 smtClean="0"/>
              <a:t>机器字</a:t>
            </a:r>
            <a:endParaRPr lang="en-US" dirty="0"/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任何机器都有一个</a:t>
            </a:r>
            <a:r>
              <a:rPr lang="en-US" dirty="0" smtClean="0"/>
              <a:t> “</a:t>
            </a:r>
            <a:r>
              <a:rPr lang="zh-CN" altLang="en-US" dirty="0" smtClean="0"/>
              <a:t>字长</a:t>
            </a:r>
            <a:r>
              <a:rPr lang="en-US" dirty="0" smtClean="0"/>
              <a:t>”</a:t>
            </a:r>
            <a:endParaRPr lang="en-US" dirty="0"/>
          </a:p>
          <a:p>
            <a:pPr marL="552450" lvl="1" eaLnBrk="1" hangingPunct="1"/>
            <a:r>
              <a:rPr lang="en-US" dirty="0" smtClean="0"/>
              <a:t> </a:t>
            </a:r>
            <a:r>
              <a:rPr lang="zh-CN" altLang="en-US" dirty="0" smtClean="0"/>
              <a:t>整型值数据的名义长度</a:t>
            </a:r>
            <a:endParaRPr lang="en-US" altLang="zh-CN" dirty="0"/>
          </a:p>
          <a:p>
            <a:pPr marL="952500" lvl="2"/>
            <a:r>
              <a:rPr lang="zh-CN" altLang="en-US" dirty="0" smtClean="0"/>
              <a:t>地址的名义长度</a:t>
            </a:r>
            <a:endParaRPr lang="en-US" dirty="0" smtClean="0"/>
          </a:p>
          <a:p>
            <a:pPr marL="552450" lvl="1">
              <a:lnSpc>
                <a:spcPct val="150000"/>
              </a:lnSpc>
            </a:pPr>
            <a:r>
              <a:rPr lang="en-US" altLang="zh-CN" dirty="0" smtClean="0"/>
              <a:t>1985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intel 386 CPU</a:t>
            </a:r>
            <a:r>
              <a:rPr lang="zh-CN" altLang="en-US" dirty="0" smtClean="0"/>
              <a:t>开始</a:t>
            </a:r>
            <a:r>
              <a:rPr lang="en-US" dirty="0" smtClean="0"/>
              <a:t>,</a:t>
            </a:r>
            <a:r>
              <a:rPr lang="zh-CN" altLang="en-US" dirty="0"/>
              <a:t>大多数机器使用</a:t>
            </a:r>
            <a:r>
              <a:rPr lang="en-US" dirty="0"/>
              <a:t>32</a:t>
            </a:r>
            <a:r>
              <a:rPr lang="zh-CN" altLang="en-US" dirty="0"/>
              <a:t>位</a:t>
            </a:r>
            <a:r>
              <a:rPr lang="en-US" dirty="0"/>
              <a:t> (4</a:t>
            </a:r>
            <a:r>
              <a:rPr lang="zh-CN" altLang="en-US" dirty="0"/>
              <a:t>字节</a:t>
            </a:r>
            <a:r>
              <a:rPr lang="en-US" dirty="0"/>
              <a:t>) </a:t>
            </a:r>
            <a:r>
              <a:rPr lang="zh-CN" altLang="en-US" dirty="0" smtClean="0"/>
              <a:t>字长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地址空间最大</a:t>
            </a:r>
            <a:r>
              <a:rPr lang="en-US" dirty="0" smtClean="0"/>
              <a:t>4GB (2</a:t>
            </a:r>
            <a:r>
              <a:rPr lang="en-US" baseline="30000" dirty="0" smtClean="0"/>
              <a:t>32</a:t>
            </a:r>
            <a:r>
              <a:rPr lang="en-US" dirty="0" smtClean="0"/>
              <a:t> bytes)</a:t>
            </a:r>
          </a:p>
          <a:p>
            <a:pPr marL="438150" lvl="1"/>
            <a:r>
              <a:rPr lang="zh-CN" altLang="en-US" dirty="0" smtClean="0"/>
              <a:t>目前</a:t>
            </a:r>
            <a:r>
              <a:rPr lang="en-US" dirty="0" smtClean="0"/>
              <a:t>, 64</a:t>
            </a:r>
            <a:r>
              <a:rPr lang="zh-CN" altLang="en-US" dirty="0" smtClean="0"/>
              <a:t>位字长的机器是主流</a:t>
            </a:r>
            <a:endParaRPr lang="en-US" dirty="0" smtClean="0"/>
          </a:p>
          <a:p>
            <a:pPr marL="838200" lvl="2" eaLnBrk="1" hangingPunct="1"/>
            <a:r>
              <a:rPr lang="zh-CN" altLang="en-US" dirty="0" smtClean="0"/>
              <a:t>潜在地，可以有</a:t>
            </a:r>
            <a:r>
              <a:rPr lang="en-US" dirty="0" smtClean="0"/>
              <a:t>18 EB (</a:t>
            </a:r>
            <a:r>
              <a:rPr lang="en-US" altLang="zh-CN" dirty="0" err="1" smtClean="0"/>
              <a:t>E</a:t>
            </a:r>
            <a:r>
              <a:rPr lang="en-US" dirty="0" err="1" smtClean="0"/>
              <a:t>xabytes</a:t>
            </a:r>
            <a:r>
              <a:rPr lang="en-US" dirty="0" smtClean="0"/>
              <a:t>) </a:t>
            </a:r>
            <a:r>
              <a:rPr lang="zh-CN" altLang="en-US" dirty="0" smtClean="0"/>
              <a:t>的可寻址内存</a:t>
            </a:r>
            <a:endParaRPr lang="en-US" dirty="0" smtClean="0"/>
          </a:p>
          <a:p>
            <a:pPr marL="838200" lvl="2" eaLnBrk="1" hangingPunct="1"/>
            <a:r>
              <a:rPr lang="zh-CN" altLang="en-US" dirty="0"/>
              <a:t>约</a:t>
            </a:r>
            <a:r>
              <a:rPr lang="en-US" dirty="0" smtClean="0"/>
              <a:t>18.4 X 10</a:t>
            </a:r>
            <a:r>
              <a:rPr lang="en-US" baseline="30000" dirty="0" smtClean="0"/>
              <a:t>18</a:t>
            </a:r>
            <a:r>
              <a:rPr lang="zh-CN" altLang="en-US" baseline="30000" dirty="0" smtClean="0"/>
              <a:t>字节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机器依然支持多种数据格式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字长的一部分或几倍长度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始终是整数个字节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 smtClean="0"/>
              <a:t>面向字的内存组织管理</a:t>
            </a:r>
            <a:endParaRPr lang="en-US" dirty="0"/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地址：指定字节的位置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字中第一个字节的地址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相邻字的地址相差</a:t>
            </a:r>
            <a:r>
              <a:rPr lang="en-US" dirty="0" smtClean="0"/>
              <a:t> </a:t>
            </a:r>
            <a:r>
              <a:rPr lang="en-US" dirty="0"/>
              <a:t>4 (32-bit) </a:t>
            </a:r>
            <a:r>
              <a:rPr lang="zh-CN" altLang="en-US" dirty="0" smtClean="0"/>
              <a:t>或</a:t>
            </a:r>
            <a:r>
              <a:rPr lang="en-US" dirty="0" smtClean="0"/>
              <a:t> </a:t>
            </a:r>
            <a:r>
              <a:rPr lang="en-US" dirty="0"/>
              <a:t>8 (64-bit)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/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/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/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/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/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/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/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/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/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/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/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/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/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0000</a:t>
              </a:r>
            </a:p>
          </p:txBody>
        </p:sp>
        <p:sp>
          <p:nvSpPr>
            <p:cNvPr id="46100" name="Rectangle 19"/>
            <p:cNvSpPr/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0001</a:t>
              </a:r>
            </a:p>
          </p:txBody>
        </p:sp>
        <p:sp>
          <p:nvSpPr>
            <p:cNvPr id="46101" name="Rectangle 20"/>
            <p:cNvSpPr/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0002</a:t>
              </a:r>
            </a:p>
          </p:txBody>
        </p:sp>
        <p:sp>
          <p:nvSpPr>
            <p:cNvPr id="46102" name="Rectangle 21"/>
            <p:cNvSpPr/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0003</a:t>
              </a:r>
            </a:p>
          </p:txBody>
        </p:sp>
        <p:sp>
          <p:nvSpPr>
            <p:cNvPr id="46103" name="Rectangle 22"/>
            <p:cNvSpPr/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0004</a:t>
              </a:r>
            </a:p>
          </p:txBody>
        </p:sp>
        <p:sp>
          <p:nvSpPr>
            <p:cNvPr id="46104" name="Rectangle 23"/>
            <p:cNvSpPr/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0005</a:t>
              </a:r>
            </a:p>
          </p:txBody>
        </p:sp>
        <p:sp>
          <p:nvSpPr>
            <p:cNvPr id="46105" name="Rectangle 24"/>
            <p:cNvSpPr/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0006</a:t>
              </a:r>
            </a:p>
          </p:txBody>
        </p:sp>
        <p:sp>
          <p:nvSpPr>
            <p:cNvPr id="46106" name="Rectangle 25"/>
            <p:cNvSpPr/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0007</a:t>
              </a:r>
            </a:p>
          </p:txBody>
        </p:sp>
        <p:sp>
          <p:nvSpPr>
            <p:cNvPr id="46107" name="Rectangle 26"/>
            <p:cNvSpPr/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0008</a:t>
              </a:r>
            </a:p>
          </p:txBody>
        </p:sp>
        <p:sp>
          <p:nvSpPr>
            <p:cNvPr id="46108" name="Rectangle 27"/>
            <p:cNvSpPr/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0009</a:t>
              </a:r>
            </a:p>
          </p:txBody>
        </p:sp>
        <p:sp>
          <p:nvSpPr>
            <p:cNvPr id="46109" name="Rectangle 28"/>
            <p:cNvSpPr/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0010</a:t>
              </a:r>
            </a:p>
          </p:txBody>
        </p:sp>
        <p:sp>
          <p:nvSpPr>
            <p:cNvPr id="46110" name="Rectangle 29"/>
            <p:cNvSpPr/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0011</a:t>
              </a:r>
            </a:p>
          </p:txBody>
        </p:sp>
        <p:grpSp>
          <p:nvGrpSpPr>
            <p:cNvPr id="3" name="Group 30"/>
            <p:cNvGrpSpPr/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/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/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/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/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/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/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/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/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/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/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/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/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0012</a:t>
              </a:r>
            </a:p>
          </p:txBody>
        </p:sp>
        <p:sp>
          <p:nvSpPr>
            <p:cNvPr id="46118" name="Rectangle 43"/>
            <p:cNvSpPr/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/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0013</a:t>
              </a:r>
            </a:p>
          </p:txBody>
        </p:sp>
        <p:sp>
          <p:nvSpPr>
            <p:cNvPr id="46120" name="Rectangle 45"/>
            <p:cNvSpPr/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/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0014</a:t>
              </a:r>
            </a:p>
          </p:txBody>
        </p:sp>
        <p:sp>
          <p:nvSpPr>
            <p:cNvPr id="46122" name="Rectangle 47"/>
            <p:cNvSpPr/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/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0015</a:t>
              </a:r>
            </a:p>
          </p:txBody>
        </p:sp>
        <p:sp>
          <p:nvSpPr>
            <p:cNvPr id="46124" name="Rectangle 49"/>
            <p:cNvSpPr/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/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6" name="Rectangle 51"/>
            <p:cNvSpPr/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7" name="Rectangle 52"/>
            <p:cNvSpPr/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8" name="Rectangle 53"/>
            <p:cNvSpPr/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9" name="Rectangle 54"/>
            <p:cNvSpPr/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30" name="Rectangle 55"/>
            <p:cNvSpPr/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grpSp>
          <p:nvGrpSpPr>
            <p:cNvPr id="5" name="Group 56"/>
            <p:cNvGrpSpPr/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/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/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/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/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数据类型的典型大小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字节数</a:t>
            </a:r>
            <a:r>
              <a:rPr lang="en-US" altLang="zh-CN" dirty="0" smtClean="0"/>
              <a:t>)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990601" y="1524000"/>
          <a:ext cx="7467600" cy="4612640"/>
        </p:xfrm>
        <a:graphic>
          <a:graphicData uri="http://schemas.openxmlformats.org/drawingml/2006/table">
            <a:tbl>
              <a:tblPr/>
              <a:tblGrid>
                <a:gridCol w="204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 smtClean="0"/>
              <a:t>字节序</a:t>
            </a:r>
            <a:endParaRPr lang="en-US" dirty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有多个字节的“字”</a:t>
            </a:r>
            <a:r>
              <a:rPr lang="en-US" altLang="zh-CN" dirty="0" smtClean="0"/>
              <a:t> (word)</a:t>
            </a:r>
            <a:r>
              <a:rPr lang="zh-CN" altLang="en-US" dirty="0" smtClean="0"/>
              <a:t>，其各个字节在内存中的排列</a:t>
            </a:r>
            <a:endParaRPr lang="en-US" dirty="0"/>
          </a:p>
          <a:p>
            <a:pPr eaLnBrk="1" hangingPunct="1"/>
            <a:r>
              <a:rPr lang="zh-CN" altLang="en-US" dirty="0" smtClean="0"/>
              <a:t>惯例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大端序、大尾序（</a:t>
            </a:r>
            <a:r>
              <a:rPr lang="en-US" dirty="0" smtClean="0"/>
              <a:t>Big Endian</a:t>
            </a:r>
            <a:r>
              <a:rPr lang="zh-CN" altLang="en-US" dirty="0" smtClean="0"/>
              <a:t>）</a:t>
            </a:r>
            <a:r>
              <a:rPr lang="en-US" dirty="0" smtClean="0"/>
              <a:t>: </a:t>
            </a:r>
            <a:r>
              <a:rPr lang="en-US" dirty="0"/>
              <a:t>Sun, PPC Mac, </a:t>
            </a:r>
            <a:r>
              <a:rPr lang="en-US" dirty="0" smtClean="0"/>
              <a:t>Internet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最低有效位字节的地址最高</a:t>
            </a:r>
            <a:endParaRPr lang="en-US" dirty="0"/>
          </a:p>
          <a:p>
            <a:pPr marL="552450" lvl="1"/>
            <a:r>
              <a:rPr lang="zh-CN" altLang="en-US" dirty="0" smtClean="0"/>
              <a:t>小端序、小尾序（</a:t>
            </a:r>
            <a:r>
              <a:rPr lang="en-US" dirty="0" smtClean="0"/>
              <a:t>Little Endian</a:t>
            </a:r>
            <a:r>
              <a:rPr lang="zh-CN" altLang="en-US" dirty="0" smtClean="0"/>
              <a:t>）</a:t>
            </a:r>
            <a:r>
              <a:rPr lang="en-US" dirty="0" smtClean="0"/>
              <a:t>: x86</a:t>
            </a:r>
            <a:r>
              <a:rPr lang="zh-CN" altLang="en-US" dirty="0" smtClean="0"/>
              <a:t>、运行</a:t>
            </a:r>
            <a:r>
              <a:rPr lang="en-US" altLang="zh-CN" dirty="0"/>
              <a:t>Android</a:t>
            </a:r>
            <a:r>
              <a:rPr lang="en-US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处理器、</a:t>
            </a:r>
            <a:r>
              <a:rPr lang="en-US" dirty="0" smtClean="0"/>
              <a:t> iOS</a:t>
            </a:r>
            <a:r>
              <a:rPr lang="zh-CN" altLang="en-US" dirty="0" smtClean="0"/>
              <a:t>和</a:t>
            </a:r>
            <a:r>
              <a:rPr lang="en-US" dirty="0" smtClean="0"/>
              <a:t>Windows</a:t>
            </a:r>
            <a:endParaRPr lang="en-US" dirty="0"/>
          </a:p>
          <a:p>
            <a:pPr marL="838200" lvl="2"/>
            <a:r>
              <a:rPr lang="zh-CN" altLang="en-US" dirty="0"/>
              <a:t>最低有效位字节的地址</a:t>
            </a:r>
            <a:r>
              <a:rPr lang="zh-CN" altLang="en-US" dirty="0" smtClean="0"/>
              <a:t>最低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双端序</a:t>
            </a:r>
            <a:r>
              <a:rPr lang="en-US" altLang="zh-CN" dirty="0" smtClean="0">
                <a:ea typeface="宋体" panose="02010600030101010101" pitchFamily="2" charset="-122"/>
              </a:rPr>
              <a:t>(Bi-Endian)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 smtClean="0"/>
              <a:t>机器可以配置成大端序或小端序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很多新近的处理器均支持双端序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</a:t>
            </a:r>
            <a:r>
              <a:rPr lang="zh-CN" altLang="en-US" dirty="0" smtClean="0"/>
              <a:t>序示例</a:t>
            </a:r>
            <a:endParaRPr lang="en-US" dirty="0"/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变量</a:t>
            </a:r>
            <a:r>
              <a:rPr lang="en-US" dirty="0" smtClean="0"/>
              <a:t>x </a:t>
            </a:r>
            <a:r>
              <a:rPr lang="zh-CN" altLang="en-US" dirty="0" smtClean="0"/>
              <a:t>有</a:t>
            </a:r>
            <a:r>
              <a:rPr lang="en-US" dirty="0" smtClean="0"/>
              <a:t>4</a:t>
            </a:r>
            <a:r>
              <a:rPr lang="zh-CN" altLang="en-US" dirty="0" smtClean="0"/>
              <a:t>字节数值</a:t>
            </a:r>
            <a:r>
              <a:rPr lang="en-US" dirty="0" smtClean="0"/>
              <a:t>0x01234567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假定</a:t>
            </a:r>
            <a:r>
              <a:rPr lang="en-US" dirty="0" smtClean="0"/>
              <a:t>x</a:t>
            </a:r>
            <a:r>
              <a:rPr lang="zh-CN" altLang="en-US" dirty="0" smtClean="0"/>
              <a:t>的地址为</a:t>
            </a:r>
            <a:r>
              <a:rPr lang="en-US" dirty="0" smtClean="0"/>
              <a:t> </a:t>
            </a:r>
            <a:r>
              <a:rPr lang="en-US" dirty="0"/>
              <a:t>0x100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/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/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/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/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/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/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/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/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 smtClean="0"/>
              <a:t>整型数的表示</a:t>
            </a:r>
            <a:endParaRPr lang="en-US" dirty="0"/>
          </a:p>
        </p:txBody>
      </p:sp>
      <p:sp>
        <p:nvSpPr>
          <p:cNvPr id="18439" name="Rectangle 7"/>
          <p:cNvSpPr/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/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十进制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二进制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	  3    B    6    D</a:t>
            </a:r>
          </a:p>
        </p:txBody>
      </p:sp>
      <p:grpSp>
        <p:nvGrpSpPr>
          <p:cNvPr id="2" name="Group 8"/>
          <p:cNvGrpSpPr/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/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/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/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/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/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/>
          <p:nvPr/>
        </p:nvSpPr>
        <p:spPr bwMode="auto">
          <a:xfrm>
            <a:off x="3810000" y="6030913"/>
            <a:ext cx="1073371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zh-CN" alt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补码表示</a:t>
            </a:r>
            <a:endParaRPr lang="en-US" sz="1800" dirty="0" smtClean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tailEnd type="triangl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/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/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/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/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/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/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/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/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/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/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/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/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/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/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 smtClean="0"/>
              <a:t>验证数的表示</a:t>
            </a:r>
            <a:endParaRPr lang="en-US" dirty="0"/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打印数据字节表示的程序代码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将指针转换成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dirty="0" smtClean="0"/>
              <a:t> </a:t>
            </a:r>
            <a:r>
              <a:rPr lang="zh-CN" altLang="en-US" dirty="0" smtClean="0"/>
              <a:t>类型，从而按字节数组处理</a:t>
            </a:r>
            <a:endParaRPr lang="en-US" dirty="0"/>
          </a:p>
        </p:txBody>
      </p:sp>
      <p:sp>
        <p:nvSpPr>
          <p:cNvPr id="51206" name="Rectangle 5"/>
          <p:cNvSpPr/>
          <p:nvPr/>
        </p:nvSpPr>
        <p:spPr bwMode="auto">
          <a:xfrm>
            <a:off x="5410200" y="5780052"/>
            <a:ext cx="3302000" cy="92554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0" tIns="0" rIns="40639" bIns="0"/>
          <a:lstStyle/>
          <a:p>
            <a:pPr marL="40005" eaLnBrk="1" hangingPunct="1">
              <a:tabLst>
                <a:tab pos="785495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</a:t>
            </a:r>
            <a:r>
              <a:rPr lang="en-US" sz="2000" dirty="0" err="1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rintf</a:t>
            </a:r>
            <a:r>
              <a:rPr 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指令</a:t>
            </a:r>
            <a:r>
              <a:rPr lang="en-US" altLang="zh-CN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zh-CN" alt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打印指针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</a:t>
            </a:r>
            <a:r>
              <a:rPr lang="en-US" sz="2000" b="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进制格式打印</a:t>
            </a:r>
            <a:endParaRPr lang="en-US" sz="2000" b="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390" name="Rectangle 6"/>
          <p:cNvSpPr/>
          <p:nvPr/>
        </p:nvSpPr>
        <p:spPr bwMode="auto">
          <a:xfrm>
            <a:off x="357018" y="2286000"/>
            <a:ext cx="8634582" cy="3352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/>
          <a:lstStyle/>
          <a:p>
            <a:pPr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show_bytes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(pointer start,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= 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  <a:endParaRPr lang="en-US" dirty="0">
              <a:solidFill>
                <a:srgbClr val="000000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printf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(”%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p\t0x%.2x\n",start+i,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start[i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printf("\n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 err="1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 dirty="0"/>
              <a:t> </a:t>
            </a:r>
            <a:r>
              <a:rPr lang="zh-CN" altLang="en-US" dirty="0" smtClean="0"/>
              <a:t>的执行实例</a:t>
            </a:r>
            <a:endParaRPr lang="en-US" dirty="0"/>
          </a:p>
        </p:txBody>
      </p:sp>
      <p:sp>
        <p:nvSpPr>
          <p:cNvPr id="17412" name="Rectangle 4"/>
          <p:cNvSpPr/>
          <p:nvPr/>
        </p:nvSpPr>
        <p:spPr bwMode="auto">
          <a:xfrm>
            <a:off x="513557" y="16764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printf("int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15213;\n");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show_bytes((pointer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 &amp;a,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sizeof(int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/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0" tIns="0" rIns="40639" bIns="0">
            <a:spAutoFit/>
          </a:bodyPr>
          <a:lstStyle/>
          <a:p>
            <a:pPr marL="40005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 x86-64)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</a:p>
        </p:txBody>
      </p:sp>
      <p:sp>
        <p:nvSpPr>
          <p:cNvPr id="17414" name="Rectangle 6"/>
          <p:cNvSpPr/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0x7fffb7f71dbc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	6d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0x7fffb7f71dbd	3b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0x7fffb7f71dbe	00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0x7fffb7f71dbf	</a:t>
            </a:r>
            <a:r>
              <a:rPr lang="en-US" sz="2000" b="0" dirty="0" smtClean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 smtClean="0"/>
              <a:t>指针的表示</a:t>
            </a:r>
            <a:endParaRPr lang="en-US" dirty="0"/>
          </a:p>
        </p:txBody>
      </p:sp>
      <p:sp>
        <p:nvSpPr>
          <p:cNvPr id="54277" name="Rectangle 4"/>
          <p:cNvSpPr/>
          <p:nvPr/>
        </p:nvSpPr>
        <p:spPr bwMode="auto">
          <a:xfrm>
            <a:off x="152400" y="5638800"/>
            <a:ext cx="8839200" cy="9144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50800" tIns="50800" bIns="50800"/>
          <a:lstStyle/>
          <a:p>
            <a:pPr eaLnBrk="1" hangingPunct="1"/>
            <a:r>
              <a:rPr lang="zh-CN" altLang="en-US" b="0" dirty="0" smtClean="0">
                <a:solidFill>
                  <a:srgbClr val="000066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不同的编译器、机器会有不同的运行结果。</a:t>
            </a:r>
            <a:endParaRPr lang="en-US" altLang="zh-CN" b="0" dirty="0" smtClean="0">
              <a:solidFill>
                <a:srgbClr val="000066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  <a:p>
            <a:pPr eaLnBrk="1" hangingPunct="1"/>
            <a:r>
              <a:rPr lang="zh-CN" altLang="en-US" b="0" dirty="0" smtClean="0">
                <a:solidFill>
                  <a:srgbClr val="000066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甚至程序的每次运行结果都不同</a:t>
            </a:r>
            <a:endParaRPr lang="en-US" b="0" dirty="0">
              <a:solidFill>
                <a:srgbClr val="000066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sp>
        <p:nvSpPr>
          <p:cNvPr id="19461" name="Rectangle 5"/>
          <p:cNvSpPr/>
          <p:nvPr/>
        </p:nvSpPr>
        <p:spPr bwMode="auto">
          <a:xfrm>
            <a:off x="412750" y="1365647"/>
            <a:ext cx="2765181" cy="738664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/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/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/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28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1B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82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100" b="1" dirty="0" smtClean="0">
                <a:latin typeface="华文新魏" panose="02010800040101010101" pitchFamily="2" charset="-122"/>
                <a:cs typeface="Times New Roman" panose="02020603050405020304" pitchFamily="18" charset="0"/>
              </a:rPr>
              <a:t>位、字节、字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字：</a:t>
            </a:r>
            <a:r>
              <a:rPr lang="en-US" altLang="zh-CN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的数据位数</a:t>
            </a:r>
            <a:r>
              <a:rPr lang="en-US" altLang="zh-CN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=CPU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中通用寄存器的位数</a:t>
            </a:r>
            <a:endParaRPr lang="en-US" altLang="zh-CN" sz="2500" dirty="0" smtClean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通常计算机是</a:t>
            </a:r>
            <a:r>
              <a:rPr lang="en-US" altLang="zh-CN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XX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位的，是指这台计算机</a:t>
            </a:r>
            <a:r>
              <a:rPr lang="en-US" altLang="zh-CN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字的长度</a:t>
            </a:r>
            <a:endParaRPr lang="en-US" altLang="zh-CN" sz="2500" dirty="0" smtClean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OS</a:t>
            </a: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XX</a:t>
            </a: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位的，是指其</a:t>
            </a: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的工作模式，这与操作系统各</a:t>
            </a: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DLL</a:t>
            </a: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库函数、编译链接环境有关。</a:t>
            </a:r>
            <a:endParaRPr lang="en-US" altLang="zh-CN" sz="2500" b="0" dirty="0" smtClean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	   1bytes=8bits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8086,286:         1word=2bytes=16bits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80386,486</a:t>
            </a: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586:   1word=4bytes=32bits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500" b="0" dirty="0" err="1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itanium</a:t>
            </a: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0" dirty="0" err="1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merced</a:t>
            </a: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):  1word=8bytes=64bits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500" b="0" dirty="0" smtClean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汇编语言</a:t>
            </a: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机器语言编程中，一个字指的是</a:t>
            </a: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位。数据存放时高字节在高地址、低字节在低地址。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位多用于数据通讯中传输率：</a:t>
            </a: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1200bps,100M</a:t>
            </a:r>
            <a:r>
              <a:rPr lang="en-US" altLang="zh-CN" sz="2500" b="0" u="sng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字节用于数据存储和传输中，表示数据的规模。</a:t>
            </a: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10G</a:t>
            </a:r>
            <a:r>
              <a:rPr lang="en-US" altLang="zh-CN" sz="2500" b="0" u="sng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字用于表示计算机</a:t>
            </a:r>
            <a:r>
              <a:rPr lang="en-US" altLang="zh-CN" sz="2500" b="0" dirty="0" err="1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b="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中的寄存器。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/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/>
          <a:lstStyle/>
          <a:p>
            <a:pPr marL="398780" indent="-386080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char S[6] = "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18213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 smtClean="0"/>
              <a:t>字符串的表示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字符串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用字符数组表示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每个字符都是</a:t>
            </a:r>
            <a:r>
              <a:rPr lang="en-US" dirty="0" smtClean="0"/>
              <a:t>ASCII</a:t>
            </a:r>
            <a:r>
              <a:rPr lang="zh-CN" altLang="en-US" dirty="0" smtClean="0"/>
              <a:t>格式编码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字符集合的标准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位编码</a:t>
            </a:r>
            <a:endParaRPr lang="en-US" altLang="zh-CN" dirty="0" smtClean="0"/>
          </a:p>
          <a:p>
            <a:pPr marL="838200" lvl="2" eaLnBrk="1" hangingPunct="1"/>
            <a:r>
              <a:rPr lang="zh-CN" altLang="en-US" dirty="0" smtClean="0"/>
              <a:t>字符</a:t>
            </a:r>
            <a:r>
              <a:rPr lang="en-US" altLang="zh-CN" dirty="0" smtClean="0"/>
              <a:t>’</a:t>
            </a:r>
            <a:r>
              <a:rPr lang="en-US" dirty="0" smtClean="0"/>
              <a:t>0’</a:t>
            </a:r>
            <a:r>
              <a:rPr lang="zh-CN" altLang="en-US" dirty="0" smtClean="0"/>
              <a:t>的编码是</a:t>
            </a:r>
            <a:r>
              <a:rPr lang="en-US" dirty="0" smtClean="0"/>
              <a:t> </a:t>
            </a:r>
            <a:r>
              <a:rPr lang="en-US" dirty="0"/>
              <a:t>0x30</a:t>
            </a:r>
          </a:p>
          <a:p>
            <a:pPr marL="1181100" lvl="3" eaLnBrk="1" hangingPunct="1"/>
            <a:r>
              <a:rPr lang="zh-CN" altLang="en-US" dirty="0" smtClean="0">
                <a:sym typeface="Calibri Italic" charset="0"/>
              </a:rPr>
              <a:t>数码 </a:t>
            </a:r>
            <a:r>
              <a:rPr lang="en-US" i="1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 smtClean="0"/>
              <a:t> </a:t>
            </a:r>
            <a:r>
              <a:rPr lang="zh-CN" altLang="en-US" dirty="0" smtClean="0"/>
              <a:t>的编码是</a:t>
            </a:r>
            <a:r>
              <a:rPr lang="en-US" dirty="0" smtClean="0"/>
              <a:t> </a:t>
            </a:r>
            <a:r>
              <a:rPr lang="en-US" dirty="0"/>
              <a:t>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zh-CN" altLang="en-US" dirty="0" smtClean="0"/>
              <a:t>字符串以</a:t>
            </a:r>
            <a:r>
              <a:rPr lang="en-US" dirty="0" smtClean="0"/>
              <a:t>null</a:t>
            </a:r>
            <a:r>
              <a:rPr lang="zh-CN" altLang="en-US" dirty="0" smtClean="0"/>
              <a:t>结尾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最后的字符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  <a:p>
            <a:pPr marL="552450" lvl="1" eaLnBrk="1" hangingPunct="1"/>
            <a:r>
              <a:rPr lang="zh-CN" altLang="en-US" dirty="0" smtClean="0"/>
              <a:t>兼容性</a:t>
            </a:r>
            <a:endParaRPr lang="en-US" altLang="zh-CN" dirty="0" smtClean="0"/>
          </a:p>
          <a:p>
            <a:pPr marL="952500" lvl="2"/>
            <a:r>
              <a:rPr lang="zh-CN" altLang="en-US" dirty="0"/>
              <a:t>字节</a:t>
            </a:r>
            <a:r>
              <a:rPr lang="zh-CN" altLang="en-US" dirty="0" smtClean="0"/>
              <a:t>序不是个事！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302" name="Rectangle 5"/>
          <p:cNvSpPr/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3" name="Rectangle 6"/>
          <p:cNvSpPr/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</a:t>
            </a:r>
            <a:r>
              <a:rPr lang="zh-CN" altLang="en-US" smtClean="0"/>
              <a:t>的整型数习题</a:t>
            </a:r>
            <a:endParaRPr lang="en-US" dirty="0" smtClean="0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&lt; 0	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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&amp; 7 == 7	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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y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	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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 0 &amp;&amp; y &gt; 0	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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&gt;=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0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	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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&lt;= 0	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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 smtClean="0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&gt;&gt; 3 ==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x =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foo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unsigned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unsigned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uy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 smtClean="0"/>
              <a:t>布尔代数的应用</a:t>
            </a:r>
            <a:endParaRPr lang="en-US" dirty="0"/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香浓应用于数字系统</a:t>
            </a:r>
            <a:endParaRPr lang="en-US" dirty="0"/>
          </a:p>
          <a:p>
            <a:pPr marL="552450" lvl="1" eaLnBrk="1" hangingPunct="1"/>
            <a:r>
              <a:rPr lang="en-US" dirty="0"/>
              <a:t>1937 MIT </a:t>
            </a:r>
            <a:r>
              <a:rPr lang="zh-CN" altLang="en-US" dirty="0"/>
              <a:t>硕士</a:t>
            </a:r>
            <a:r>
              <a:rPr lang="zh-CN" altLang="en-US" dirty="0" smtClean="0"/>
              <a:t>论文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延迟开关网络的推理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闭合开关编码为</a:t>
            </a:r>
            <a:r>
              <a:rPr lang="en-US" dirty="0" smtClean="0"/>
              <a:t>1, </a:t>
            </a:r>
            <a:r>
              <a:rPr lang="zh-CN" altLang="en-US" dirty="0" smtClean="0"/>
              <a:t>开关打开编码为</a:t>
            </a:r>
            <a:r>
              <a:rPr lang="en-US" dirty="0" smtClean="0"/>
              <a:t> </a:t>
            </a:r>
            <a:r>
              <a:rPr lang="en-US" dirty="0"/>
              <a:t>0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/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/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/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/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/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/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/>
          <p:nvPr/>
        </p:nvSpPr>
        <p:spPr bwMode="auto">
          <a:xfrm>
            <a:off x="4940300" y="3530600"/>
            <a:ext cx="2169633" cy="194925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连接条件：</a:t>
            </a:r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/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/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/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/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/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/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 lIns="50800" tIns="50800" rIns="45720" bIns="50800"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二进制数性质</a:t>
            </a:r>
            <a:endParaRPr lang="en-US" dirty="0" smtClean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证明：</a:t>
            </a:r>
            <a:endParaRPr lang="en-US" altLang="zh-CN" dirty="0" smtClean="0"/>
          </a:p>
          <a:p>
            <a:pPr lvl="1">
              <a:defRPr/>
            </a:pPr>
            <a:r>
              <a:rPr lang="en-US" dirty="0" smtClean="0"/>
              <a:t>w = 0:</a:t>
            </a:r>
          </a:p>
          <a:p>
            <a:pPr lvl="2">
              <a:defRPr/>
            </a:pPr>
            <a:r>
              <a:rPr lang="en-US" dirty="0" smtClean="0"/>
              <a:t>1 = 2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/>
              <a:t>假设</a:t>
            </a:r>
            <a:r>
              <a:rPr lang="en-US" dirty="0" smtClean="0"/>
              <a:t>w-1</a:t>
            </a:r>
            <a:r>
              <a:rPr lang="zh-CN" altLang="en-US" dirty="0" smtClean="0"/>
              <a:t>时成立，则</a:t>
            </a:r>
            <a:r>
              <a:rPr lang="en-US" altLang="zh-CN" dirty="0" smtClean="0"/>
              <a:t>w</a:t>
            </a:r>
            <a:r>
              <a:rPr lang="zh-CN" altLang="en-US" dirty="0" smtClean="0"/>
              <a:t>时</a:t>
            </a:r>
            <a:r>
              <a:rPr lang="en-US" dirty="0" smtClean="0"/>
              <a:t>:</a:t>
            </a:r>
          </a:p>
          <a:p>
            <a:pPr lvl="2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Equation" r:id="rId4" imgW="2350135" imgH="1024255" progId="Equation.3">
                  <p:embed/>
                </p:oleObj>
              </mc:Choice>
              <mc:Fallback>
                <p:oleObj name="Equation" r:id="rId4" imgW="2350135" imgH="1024255" progId="Equation.3">
                  <p:embed/>
                  <p:pic>
                    <p:nvPicPr>
                      <p:cNvPr id="0" name="图片 1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762000" y="1402802"/>
            <a:ext cx="80021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Calibri" panose="020F0502020204030204" pitchFamily="34" charset="0"/>
              </a:rPr>
              <a:t>断言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 panose="020F0502020204030204" pitchFamily="34" charset="0"/>
              </a:rPr>
              <a:t>1 + 1 + 2 + 4 + 8 + … + 2</a:t>
            </a:r>
            <a:r>
              <a:rPr lang="en-US" b="0" i="1" baseline="30000" dirty="0" smtClean="0">
                <a:latin typeface="Calibri" panose="020F0502020204030204" pitchFamily="34" charset="0"/>
              </a:rPr>
              <a:t>w</a:t>
            </a:r>
            <a:r>
              <a:rPr lang="en-US" b="0" baseline="30000" dirty="0" smtClean="0">
                <a:latin typeface="Calibri" panose="020F0502020204030204" pitchFamily="34" charset="0"/>
              </a:rPr>
              <a:t>-1  </a:t>
            </a:r>
            <a:r>
              <a:rPr lang="en-US" b="0" dirty="0" smtClean="0">
                <a:latin typeface="Calibri" panose="020F0502020204030204" pitchFamily="34" charset="0"/>
              </a:rPr>
              <a:t>= 2</a:t>
            </a:r>
            <a:r>
              <a:rPr lang="en-US" b="0" i="1" baseline="30000" dirty="0" smtClean="0">
                <a:latin typeface="Calibri" panose="020F0502020204030204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9315" y="5339108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w</a:t>
              </a:r>
              <a:endParaRPr lang="en-US" b="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代码安全示例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5213350"/>
            <a:ext cx="8307387" cy="1187450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FreeBSD’s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getpeername</a:t>
            </a:r>
            <a:r>
              <a:rPr lang="zh-CN" altLang="en-US" dirty="0" smtClean="0"/>
              <a:t>代码实现相似</a:t>
            </a:r>
            <a:endParaRPr lang="en-US" dirty="0"/>
          </a:p>
          <a:p>
            <a:r>
              <a:rPr lang="zh-CN" altLang="en-US" dirty="0"/>
              <a:t>有很多聪明的人试图在程序中发现漏洞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706290"/>
            <a:ext cx="8427756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</a:rPr>
              <a:t>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zh-CN" sz="2000" dirty="0" smtClean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altLang="zh-CN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 </a:t>
            </a:r>
            <a:r>
              <a:rPr lang="en-US" altLang="zh-CN" sz="2000" dirty="0" smtClean="0">
                <a:latin typeface="Courier New" panose="02070309020205020404" pitchFamily="49" charset="0"/>
              </a:rPr>
              <a:t>*/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 = KSIZE &lt;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 ? KSIZE :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memcpy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1094189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 smtClean="0">
                <a:latin typeface="Courier New" panose="02070309020205020404" pitchFamily="49" charset="0"/>
              </a:rPr>
              <a:t>库函数</a:t>
            </a:r>
            <a:r>
              <a:rPr lang="en-US" sz="1600" dirty="0" smtClean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memcpy</a:t>
            </a:r>
            <a:r>
              <a:rPr lang="zh-CN" altLang="en-US" sz="1600" dirty="0" smtClean="0">
                <a:latin typeface="Courier New" panose="02070309020205020404" pitchFamily="49" charset="0"/>
              </a:rPr>
              <a:t>的声明</a:t>
            </a:r>
            <a:r>
              <a:rPr lang="en-US" sz="1600" dirty="0" smtClean="0">
                <a:latin typeface="Courier New" panose="02070309020205020404" pitchFamily="49" charset="0"/>
              </a:rPr>
              <a:t>*/</a:t>
            </a: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典型用法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2954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altLang="zh-CN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 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98127" y="4876800"/>
            <a:ext cx="5568831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</a:rPr>
              <a:t>getstuff</a:t>
            </a:r>
            <a:r>
              <a:rPr lang="en-US" sz="2000" dirty="0">
                <a:latin typeface="Courier New" panose="02070309020205020404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char </a:t>
            </a:r>
            <a:r>
              <a:rPr lang="en-US" sz="2000" dirty="0" err="1"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</a:rPr>
              <a:t>MSIZE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(“%s\n”, </a:t>
            </a:r>
            <a:r>
              <a:rPr lang="en-US" sz="2000" dirty="0" err="1"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66902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 smtClean="0">
                <a:latin typeface="Courier New" panose="02070309020205020404" pitchFamily="49" charset="0"/>
              </a:rPr>
              <a:t>库函数</a:t>
            </a:r>
            <a:r>
              <a:rPr lang="en-US" sz="1600" dirty="0" smtClean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memcpy</a:t>
            </a:r>
            <a:r>
              <a:rPr lang="zh-CN" altLang="en-US" sz="1600" dirty="0" smtClean="0">
                <a:latin typeface="Courier New" panose="02070309020205020404" pitchFamily="49" charset="0"/>
              </a:rPr>
              <a:t>的声明</a:t>
            </a:r>
            <a:r>
              <a:rPr lang="en-US" sz="1600" dirty="0" smtClean="0">
                <a:latin typeface="Courier New" panose="02070309020205020404" pitchFamily="49" charset="0"/>
              </a:rPr>
              <a:t>*/</a:t>
            </a: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恶意用法</a:t>
            </a:r>
            <a:endParaRPr lang="en-US" dirty="0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2192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sz="2000" dirty="0" smtClean="0">
                <a:latin typeface="Courier New" panose="02070309020205020404" pitchFamily="49" charset="0"/>
              </a:rPr>
              <a:t>*/</a:t>
            </a:r>
            <a:endParaRPr lang="en-US" sz="20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</a:rPr>
              <a:t>kbuf[KSIZE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</a:t>
            </a:r>
            <a:r>
              <a:rPr lang="zh-CN" altLang="en-US" sz="2000" dirty="0" smtClean="0">
                <a:latin typeface="Courier New" panose="02070309020205020404" pitchFamily="49" charset="0"/>
              </a:rPr>
              <a:t>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 smtClean="0">
                <a:latin typeface="Courier New" panose="02070309020205020404" pitchFamily="49" charset="0"/>
              </a:rPr>
              <a:t>字节到用户缓冲区</a:t>
            </a:r>
            <a:r>
              <a:rPr lang="en-US" sz="2000" dirty="0" smtClean="0">
                <a:latin typeface="Courier New" panose="02070309020205020404" pitchFamily="49" charset="0"/>
              </a:rPr>
              <a:t>*/</a:t>
            </a:r>
            <a:endParaRPr lang="en-US" sz="20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copy_from_kernel(void</a:t>
            </a:r>
            <a:r>
              <a:rPr lang="en-US" sz="2000" dirty="0">
                <a:latin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</a:rPr>
              <a:t>  /</a:t>
            </a:r>
            <a:r>
              <a:rPr lang="en-US" sz="2000" dirty="0">
                <a:latin typeface="Courier New" panose="02070309020205020404" pitchFamily="49" charset="0"/>
              </a:rPr>
              <a:t>* 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sz="2000" dirty="0" err="1" smtClean="0">
                <a:latin typeface="Courier New" panose="02070309020205020404" pitchFamily="49" charset="0"/>
              </a:rPr>
              <a:t>len</a:t>
            </a:r>
            <a:r>
              <a:rPr lang="en-US" altLang="zh-CN" sz="2000" dirty="0" smtClean="0">
                <a:latin typeface="Courier New" panose="02070309020205020404" pitchFamily="49" charset="0"/>
              </a:rPr>
              <a:t>=min</a:t>
            </a:r>
            <a:r>
              <a:rPr lang="zh-CN" altLang="en-US" sz="2000" dirty="0" smtClean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 smtClean="0">
                <a:latin typeface="Courier New" panose="02070309020205020404" pitchFamily="49" charset="0"/>
              </a:rPr>
              <a:t>,</a:t>
            </a:r>
            <a:r>
              <a:rPr lang="en-US" altLang="zh-CN" sz="2000" dirty="0" err="1" smtClean="0">
                <a:latin typeface="Courier New" panose="02070309020205020404" pitchFamily="49" charset="0"/>
              </a:rPr>
              <a:t>maxlen</a:t>
            </a:r>
            <a:r>
              <a:rPr lang="zh-CN" altLang="en-US" sz="2000" dirty="0" smtClean="0">
                <a:latin typeface="Courier New" panose="02070309020205020404" pitchFamily="49" charset="0"/>
              </a:rPr>
              <a:t>）</a:t>
            </a:r>
            <a:r>
              <a:rPr lang="en-US" altLang="zh-CN" sz="2000" dirty="0" smtClean="0">
                <a:latin typeface="Courier New" panose="02070309020205020404" pitchFamily="49" charset="0"/>
              </a:rPr>
              <a:t>*</a:t>
            </a:r>
            <a:r>
              <a:rPr lang="en-US" sz="2000" dirty="0" smtClean="0">
                <a:latin typeface="Courier New" panose="02070309020205020404" pitchFamily="49" charset="0"/>
              </a:rPr>
              <a:t>/</a:t>
            </a:r>
            <a:endParaRPr lang="en-US" sz="20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 = KSIZE &lt;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 ? KSIZE :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memcpy(user_dest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6" y="4800600"/>
            <a:ext cx="6259513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</a:rPr>
              <a:t>getstuff</a:t>
            </a:r>
            <a:r>
              <a:rPr lang="en-US" sz="2000" dirty="0">
                <a:latin typeface="Courier New" panose="02070309020205020404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</a:rPr>
              <a:t>  char </a:t>
            </a:r>
            <a:r>
              <a:rPr lang="en-US" sz="2000" dirty="0" err="1">
                <a:latin typeface="Courier New" panose="02070309020205020404" pitchFamily="49" charset="0"/>
              </a:rPr>
              <a:t>mybuf[MSIZE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- </a:t>
            </a:r>
            <a:r>
              <a:rPr lang="en-US" sz="2000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MSIZE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0400" y="58394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 smtClean="0">
                <a:latin typeface="Courier New" panose="02070309020205020404" pitchFamily="49" charset="0"/>
              </a:rPr>
              <a:t>库函数</a:t>
            </a:r>
            <a:r>
              <a:rPr lang="en-US" sz="1600" dirty="0" smtClean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memcpy</a:t>
            </a:r>
            <a:r>
              <a:rPr lang="zh-CN" altLang="en-US" sz="1600" dirty="0" smtClean="0">
                <a:latin typeface="Courier New" panose="02070309020205020404" pitchFamily="49" charset="0"/>
              </a:rPr>
              <a:t>的声明</a:t>
            </a:r>
            <a:r>
              <a:rPr lang="en-US" sz="1600" dirty="0" smtClean="0">
                <a:latin typeface="Courier New" panose="02070309020205020404" pitchFamily="49" charset="0"/>
              </a:rPr>
              <a:t>*/</a:t>
            </a: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6325402"/>
            <a:ext cx="746698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r>
              <a:rPr lang="zh-CN" altLang="en-US" sz="20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数学性质</a:t>
            </a:r>
            <a:endParaRPr lang="en-US" dirty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zh-CN" altLang="en-US" dirty="0" smtClean="0"/>
              <a:t>模数加法构成阿贝尔群（</a:t>
            </a:r>
            <a:r>
              <a:rPr lang="en-US" dirty="0" smtClean="0"/>
              <a:t>Modular Addition Forms an </a:t>
            </a:r>
            <a:r>
              <a:rPr lang="en-US" i="1" dirty="0" smtClean="0"/>
              <a:t>Abelian Group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封闭性：</a:t>
            </a:r>
            <a:r>
              <a:rPr lang="en-US" dirty="0" smtClean="0"/>
              <a:t>0  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 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交换性：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结合性：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单位元</a:t>
            </a:r>
            <a:r>
              <a:rPr lang="en-US" altLang="zh-CN" b="1" dirty="0" smtClean="0">
                <a:solidFill>
                  <a:srgbClr val="C00000"/>
                </a:solidFill>
              </a:rPr>
              <a:t>:  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0)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每个元素都有逆元</a:t>
            </a:r>
            <a:endParaRPr lang="en-US" b="1" dirty="0">
              <a:solidFill>
                <a:srgbClr val="C00000"/>
              </a:solidFill>
            </a:endParaRP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altLang="zh-CN" dirty="0" smtClean="0"/>
              <a:t>u</a:t>
            </a:r>
            <a:r>
              <a:rPr lang="zh-CN" altLang="en-US" dirty="0" smtClean="0"/>
              <a:t>的逆元 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  = 2</a:t>
            </a:r>
            <a:r>
              <a:rPr lang="en-US" i="1" baseline="30000" dirty="0" smtClean="0"/>
              <a:t>w</a:t>
            </a:r>
            <a:r>
              <a:rPr lang="en-US" dirty="0" smtClean="0"/>
              <a:t> – </a:t>
            </a:r>
            <a:r>
              <a:rPr lang="en-US" i="1" dirty="0" smtClean="0"/>
              <a:t>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>则：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))  =  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Tadd</a:t>
            </a:r>
            <a:r>
              <a:rPr lang="zh-CN" altLang="en-US" dirty="0" smtClean="0"/>
              <a:t>的数学性质</a:t>
            </a:r>
            <a:endParaRPr lang="en-US" dirty="0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40338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与带</a:t>
            </a:r>
            <a:r>
              <a:rPr lang="en-US" altLang="zh-CN" dirty="0" err="1" smtClean="0">
                <a:solidFill>
                  <a:srgbClr val="FF0000"/>
                </a:solidFill>
              </a:rPr>
              <a:t>Uadd</a:t>
            </a:r>
            <a:r>
              <a:rPr lang="zh-CN" altLang="en-US" dirty="0" smtClean="0">
                <a:solidFill>
                  <a:srgbClr val="FF0000"/>
                </a:solidFill>
              </a:rPr>
              <a:t>加法的无符号数是同构群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b="0" dirty="0" err="1" smtClean="0"/>
              <a:t>TAdd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 =  U2T(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(T2U(</a:t>
            </a:r>
            <a:r>
              <a:rPr lang="en-US" b="0" i="1" dirty="0" smtClean="0"/>
              <a:t>u</a:t>
            </a:r>
            <a:r>
              <a:rPr lang="en-US" b="0" dirty="0" smtClean="0"/>
              <a:t> ), T2U(</a:t>
            </a:r>
            <a:r>
              <a:rPr lang="en-US" b="0" i="1" dirty="0" smtClean="0"/>
              <a:t>v</a:t>
            </a:r>
            <a:r>
              <a:rPr lang="en-US" b="0" dirty="0" smtClean="0"/>
              <a:t>)))</a:t>
            </a:r>
          </a:p>
          <a:p>
            <a:pPr lvl="2" eaLnBrk="1" hangingPunct="1">
              <a:defRPr/>
            </a:pPr>
            <a:r>
              <a:rPr lang="zh-CN" altLang="en-US" dirty="0" smtClean="0"/>
              <a:t>因为两者具有相同的位模式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>
              <a:defRPr/>
            </a:pPr>
            <a:r>
              <a:rPr lang="zh-CN" altLang="en-US" dirty="0" smtClean="0"/>
              <a:t>补码加</a:t>
            </a:r>
            <a:r>
              <a:rPr lang="zh-CN" altLang="en-US" dirty="0"/>
              <a:t>法</a:t>
            </a:r>
            <a:r>
              <a:rPr lang="en-US" altLang="zh-CN" dirty="0" smtClean="0"/>
              <a:t>Tadd</a:t>
            </a:r>
            <a:r>
              <a:rPr lang="zh-CN" altLang="en-US" dirty="0" smtClean="0"/>
              <a:t>构成一个群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封闭性、</a:t>
            </a:r>
            <a:r>
              <a:rPr lang="en-US" dirty="0" smtClean="0"/>
              <a:t> </a:t>
            </a:r>
            <a:r>
              <a:rPr lang="zh-CN" altLang="en-US" dirty="0" smtClean="0"/>
              <a:t>交换性、结合性、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是单位元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每个元素都有逆元</a:t>
            </a:r>
            <a:endParaRPr lang="en-US" dirty="0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3" name="Equation" r:id="rId4" imgW="3587115" imgH="615315" progId="Equation.3">
                  <p:embed/>
                </p:oleObj>
              </mc:Choice>
              <mc:Fallback>
                <p:oleObj name="Equation" r:id="rId4" imgW="3587115" imgH="6153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Tadd</a:t>
            </a:r>
            <a:r>
              <a:rPr lang="zh-CN" altLang="en-US" dirty="0" smtClean="0"/>
              <a:t>的表征</a:t>
            </a:r>
            <a:endParaRPr lang="en-US" dirty="0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功能性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</a:t>
            </a:r>
            <a:r>
              <a:rPr lang="zh-CN" altLang="en-US" dirty="0" smtClean="0"/>
              <a:t>位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舍弃最高有效位</a:t>
            </a:r>
            <a:r>
              <a:rPr lang="en-US" dirty="0" smtClean="0"/>
              <a:t> MSB</a:t>
            </a:r>
          </a:p>
          <a:p>
            <a:pPr lvl="1" eaLnBrk="1" hangingPunct="1">
              <a:defRPr/>
            </a:pPr>
            <a:r>
              <a:rPr lang="zh-CN" altLang="en-US" dirty="0" smtClean="0"/>
              <a:t>将剩余位看做整数的补码表示</a:t>
            </a:r>
            <a:endParaRPr lang="en-US" dirty="0" smtClean="0"/>
          </a:p>
        </p:txBody>
      </p:sp>
      <p:graphicFrame>
        <p:nvGraphicFramePr>
          <p:cNvPr id="11266" name="Object 40"/>
          <p:cNvGraphicFramePr/>
          <p:nvPr/>
        </p:nvGraphicFramePr>
        <p:xfrm>
          <a:off x="1179512" y="4715665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2" name="Equation" r:id="rId4" imgW="6084570" imgH="4044315" progId="Equation.DSMT4">
                  <p:embed/>
                </p:oleObj>
              </mc:Choice>
              <mc:Fallback>
                <p:oleObj name="Equation" r:id="rId4" imgW="6084570" imgH="4044315" progId="Equation.DSMT4">
                  <p:embed/>
                  <p:pic>
                    <p:nvPicPr>
                      <p:cNvPr id="0" name="图片 7290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179512" y="4715665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5599112" y="4714078"/>
            <a:ext cx="835485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zh-CN" altLang="en-US" sz="1400" dirty="0" smtClean="0">
                <a:latin typeface="Calibri" panose="020F0502020204030204" pitchFamily="34" charset="0"/>
              </a:rPr>
              <a:t>负溢出</a:t>
            </a:r>
            <a:r>
              <a:rPr lang="en-US" sz="1400" dirty="0" smtClean="0">
                <a:latin typeface="Calibri" panose="020F050202020403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5675312" y="5476078"/>
            <a:ext cx="835485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zh-CN" altLang="en-US" sz="1400" dirty="0" smtClean="0">
                <a:latin typeface="Calibri" panose="020F0502020204030204" pitchFamily="34" charset="0"/>
              </a:rPr>
              <a:t>正溢出</a:t>
            </a:r>
            <a:r>
              <a:rPr lang="en-US" sz="1400" dirty="0" smtClean="0">
                <a:latin typeface="Calibri" panose="020F050202020403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</a:endParaRP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4314824" y="1444626"/>
            <a:ext cx="3255963" cy="2824163"/>
            <a:chOff x="-105" y="2016"/>
            <a:chExt cx="2051" cy="1779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 smtClean="0">
                  <a:latin typeface="Calibri" panose="020F0502020204030204" pitchFamily="34" charset="0"/>
                </a:rPr>
                <a:t>&lt; 0</a:t>
              </a:r>
              <a:endParaRPr lang="en-US" b="0" dirty="0">
                <a:latin typeface="Calibri" panose="020F0502020204030204" pitchFamily="34" charset="0"/>
              </a:endParaRP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 smtClean="0">
                  <a:latin typeface="Calibri" panose="020F0502020204030204" pitchFamily="34" charset="0"/>
                </a:rPr>
                <a:t>&gt; 0</a:t>
              </a:r>
              <a:endParaRPr lang="en-US" b="0" dirty="0">
                <a:latin typeface="Calibri" panose="020F0502020204030204" pitchFamily="34" charset="0"/>
              </a:endParaRP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负溢出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正溢出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/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/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144" y="3072"/>
              <a:ext cx="672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anose="020F0502020204030204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1400" y="4741866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1582" y="5382355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</a:t>
            </a:r>
            <a:r>
              <a:rPr lang="zh-CN" altLang="en-US" dirty="0"/>
              <a:t>的通用表示  </a:t>
            </a:r>
          </a:p>
          <a:p>
            <a:pPr marL="400050" lvl="2" indent="0"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3721 = 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3×10</a:t>
            </a:r>
            <a:r>
              <a:rPr lang="en-US" altLang="zh-CN" sz="3200" b="1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+7×10</a:t>
            </a:r>
            <a:r>
              <a:rPr lang="en-US" altLang="zh-CN" sz="3200" b="1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+2×10</a:t>
            </a:r>
            <a:r>
              <a:rPr lang="en-US" altLang="zh-CN" sz="3200" b="1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+1×10</a:t>
            </a:r>
            <a:r>
              <a:rPr lang="en-US" altLang="zh-CN" sz="3200" b="1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32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3200" b="1" baseline="-25000" dirty="0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N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altLang="zh-CN" baseline="30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pt-BR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~ k-1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数码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非</a:t>
            </a:r>
            <a:r>
              <a:rPr lang="en-US" altLang="zh-CN" dirty="0" smtClean="0"/>
              <a:t>(negation)</a:t>
            </a:r>
            <a:endParaRPr lang="en-US" dirty="0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非</a:t>
            </a:r>
            <a:r>
              <a:rPr lang="en-US" altLang="zh-CN" dirty="0"/>
              <a:t>(negation</a:t>
            </a:r>
            <a:r>
              <a:rPr lang="en-US" altLang="zh-CN" dirty="0" smtClean="0"/>
              <a:t>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r>
              <a:rPr lang="zh-CN" altLang="en-US" dirty="0" smtClean="0"/>
              <a:t>变</a:t>
            </a:r>
            <a:r>
              <a:rPr lang="zh-CN" altLang="en-US" dirty="0"/>
              <a:t>反加一</a:t>
            </a:r>
            <a:r>
              <a:rPr lang="en-US" altLang="zh-CN" dirty="0"/>
              <a:t>( Complement &amp; Increment</a:t>
            </a:r>
            <a:r>
              <a:rPr lang="en-US" altLang="zh-CN" dirty="0" smtClean="0"/>
              <a:t>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endParaRPr lang="en-US" altLang="zh-CN" dirty="0" smtClean="0"/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 smtClean="0"/>
              <a:t>断言</a:t>
            </a:r>
            <a:r>
              <a:rPr lang="en-US" dirty="0" smtClean="0"/>
              <a:t>:  </a:t>
            </a:r>
            <a:r>
              <a:rPr lang="zh-CN" altLang="en-US" dirty="0" smtClean="0"/>
              <a:t>下式对补码成立</a:t>
            </a:r>
            <a:endParaRPr lang="en-US" dirty="0" smtClean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~x + 1 == -x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678119" y="4155689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/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</a:endParaRPr>
            </a:p>
          </p:txBody>
        </p:sp>
        <p:grpSp>
          <p:nvGrpSpPr>
            <p:cNvPr id="5" name="Group 27"/>
            <p:cNvGrpSpPr/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-1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示例</a:t>
            </a:r>
            <a:endParaRPr lang="en-US" dirty="0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4" name="Document" r:id="rId4" imgW="6184265" imgH="2108200" progId="Word.Document.8">
                  <p:embed/>
                </p:oleObj>
              </mc:Choice>
              <mc:Fallback>
                <p:oleObj name="Document" r:id="rId4" imgW="6184265" imgH="2108200" progId="Word.Document.8">
                  <p:embed/>
                  <p:pic>
                    <p:nvPicPr>
                      <p:cNvPr id="0" name="图片 74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5" name="Document" r:id="rId6" imgW="6082030" imgH="1367790" progId="Word.Document.8">
                  <p:embed/>
                </p:oleObj>
              </mc:Choice>
              <mc:Fallback>
                <p:oleObj name="Document" r:id="rId6" imgW="6082030" imgH="1367790" progId="Word.Document.8">
                  <p:embed/>
                  <p:pic>
                    <p:nvPicPr>
                      <p:cNvPr id="0" name="图片 74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x = 0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代码范例</a:t>
            </a:r>
            <a:r>
              <a:rPr lang="en-US" dirty="0" smtClean="0"/>
              <a:t>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 smtClean="0"/>
              <a:t>SUN XDR </a:t>
            </a:r>
            <a:r>
              <a:rPr lang="zh-CN" altLang="en-US" dirty="0" smtClean="0"/>
              <a:t>函数库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广泛用于机器间传输数据</a:t>
            </a:r>
            <a:endParaRPr lang="en-US" dirty="0" smtClean="0"/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724815" y="2360339"/>
            <a:ext cx="6475170" cy="366767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/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/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/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/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/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/>
          <p:nvPr/>
        </p:nvGrpSpPr>
        <p:grpSpPr bwMode="auto">
          <a:xfrm>
            <a:off x="1371600" y="5065717"/>
            <a:ext cx="2825750" cy="1335088"/>
            <a:chOff x="864" y="3191"/>
            <a:chExt cx="1780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780" cy="252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</a:rPr>
                <a:t>malloc</a:t>
              </a:r>
              <a:r>
                <a:rPr lang="en-US" sz="2000" dirty="0">
                  <a:latin typeface="Calibri" panose="020F0502020204030204" pitchFamily="34" charset="0"/>
                </a:rPr>
                <a:t>(</a:t>
              </a:r>
              <a:r>
                <a:rPr lang="en-US" sz="2000" dirty="0" err="1">
                  <a:latin typeface="Calibri" panose="020F0502020204030204" pitchFamily="34" charset="0"/>
                </a:rPr>
                <a:t>ele_cnt</a:t>
              </a:r>
              <a:r>
                <a:rPr lang="en-US" sz="2000" dirty="0">
                  <a:latin typeface="Calibri" panose="020F0502020204030204" pitchFamily="34" charset="0"/>
                </a:rPr>
                <a:t> * </a:t>
              </a:r>
              <a:r>
                <a:rPr lang="en-US" sz="2000" dirty="0" err="1">
                  <a:latin typeface="Calibri" panose="020F0502020204030204" pitchFamily="34" charset="0"/>
                </a:rPr>
                <a:t>ele_size</a:t>
              </a:r>
              <a:r>
                <a:rPr lang="en-US" sz="2000" dirty="0">
                  <a:latin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/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/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XDR </a:t>
            </a:r>
            <a:r>
              <a:rPr lang="zh-CN" altLang="en-US" dirty="0" smtClean="0"/>
              <a:t>代码</a:t>
            </a:r>
            <a:endParaRPr lang="en-US" dirty="0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73566" y="1207070"/>
            <a:ext cx="8229600" cy="5629746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copy_elements(void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个对象申请缓冲区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每个对象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指定的位置拷贝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malloc(ele_cnt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Copy object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memcpy(next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ele_src[i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next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XDR </a:t>
            </a:r>
            <a:r>
              <a:rPr lang="zh-CN" altLang="en-US" dirty="0" smtClean="0"/>
              <a:t>的弱点</a:t>
            </a:r>
            <a:endParaRPr lang="en-US" dirty="0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32</a:t>
            </a:r>
            <a:r>
              <a:rPr lang="zh-CN" altLang="en-US" dirty="0" smtClean="0"/>
              <a:t>位程序，考虑以下情况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anose="02070309020205020404" pitchFamily="49" charset="0"/>
              </a:rPr>
              <a:t>ele_cnt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dirty="0" smtClean="0"/>
              <a:t>	= 2</a:t>
            </a:r>
            <a:r>
              <a:rPr lang="en-US" baseline="30000" dirty="0" smtClean="0"/>
              <a:t>20</a:t>
            </a:r>
            <a:r>
              <a:rPr lang="en-US" dirty="0" smtClean="0"/>
              <a:t> + 1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anose="02070309020205020404" pitchFamily="49" charset="0"/>
              </a:rPr>
              <a:t>ele_size</a:t>
            </a:r>
            <a:r>
              <a:rPr lang="en-US" dirty="0" smtClean="0"/>
              <a:t> 	= 4096 		= 2</a:t>
            </a:r>
            <a:r>
              <a:rPr lang="en-US" baseline="30000" dirty="0" smtClean="0"/>
              <a:t>12</a:t>
            </a:r>
          </a:p>
          <a:p>
            <a:pPr lvl="1" eaLnBrk="1" hangingPunct="1">
              <a:defRPr/>
            </a:pPr>
            <a:r>
              <a:rPr lang="zh-CN" altLang="en-US" dirty="0" smtClean="0"/>
              <a:t>申请的字节数</a:t>
            </a:r>
            <a:r>
              <a:rPr lang="en-US" dirty="0" smtClean="0"/>
              <a:t>	= </a:t>
            </a:r>
            <a:r>
              <a:rPr lang="zh-CN" altLang="en-US" dirty="0"/>
              <a:t>？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赋值元素的个数</a:t>
            </a:r>
            <a:r>
              <a:rPr lang="en-US" altLang="zh-CN" dirty="0" smtClean="0"/>
              <a:t>=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….</a:t>
            </a:r>
          </a:p>
          <a:p>
            <a:pPr eaLnBrk="1" hangingPunct="1">
              <a:defRPr/>
            </a:pPr>
            <a:r>
              <a:rPr lang="zh-CN" altLang="en-US" dirty="0" smtClean="0"/>
              <a:t>如何能让这个函数安全？</a:t>
            </a:r>
            <a:endParaRPr lang="en-US" dirty="0" smtClean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</a:rPr>
              <a:t>malloc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</a:rPr>
              <a:t>ele_cnt</a:t>
            </a:r>
            <a:r>
              <a:rPr lang="en-US" sz="2400" dirty="0">
                <a:latin typeface="Calibri" panose="020F0502020204030204" pitchFamily="34" charset="0"/>
              </a:rPr>
              <a:t> * </a:t>
            </a:r>
            <a:r>
              <a:rPr lang="en-US" sz="2400" dirty="0" err="1">
                <a:latin typeface="Calibri" panose="020F0502020204030204" pitchFamily="34" charset="0"/>
              </a:rPr>
              <a:t>ele_size</a:t>
            </a:r>
            <a:r>
              <a:rPr lang="en-US" sz="2400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,2),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$2,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8542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乘法编译生成的代码（尽量用移位实现）</a:t>
            </a:r>
            <a:endParaRPr lang="en-US" dirty="0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zh-CN" altLang="en-US" dirty="0" smtClean="0"/>
              <a:t>对于常数的乘法，</a:t>
            </a:r>
            <a:r>
              <a:rPr lang="en-US" dirty="0" smtClean="0"/>
              <a:t>C </a:t>
            </a:r>
            <a:r>
              <a:rPr lang="zh-CN" altLang="en-US" dirty="0" smtClean="0"/>
              <a:t>编译器自动生成移位和加法代码</a:t>
            </a:r>
            <a:endParaRPr lang="en-US" dirty="0" smtClean="0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4495800" cy="132343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mul12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32766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49041" y="1179513"/>
            <a:ext cx="943528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 smtClean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969889" y="3254375"/>
            <a:ext cx="287675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anose="020F0502020204030204" pitchFamily="34" charset="0"/>
              </a:rPr>
              <a:t>编译得到的算术运算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217779" y="3254375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40011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shrq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$3,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无符号数除编译生成的代码</a:t>
            </a:r>
            <a:endParaRPr lang="en-US" dirty="0" smtClean="0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无符号数使用逻辑移位</a:t>
            </a:r>
            <a:endParaRPr lang="en-US" sz="2400" b="1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631216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udiv8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return x/8;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91853" y="1343581"/>
            <a:ext cx="943528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 smtClean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84151" y="3497758"/>
            <a:ext cx="287675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anose="020F0502020204030204" pitchFamily="34" charset="0"/>
              </a:rPr>
              <a:t>编译生成的数学运算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730416" y="3505200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用移位实现有符号数“除以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altLang="zh-CN" dirty="0"/>
          </a:p>
          <a:p>
            <a:pPr lvl="1">
              <a:tabLst>
                <a:tab pos="2971800" algn="l"/>
              </a:tabLst>
              <a:defRPr/>
            </a:pPr>
            <a:r>
              <a:rPr lang="en-US" altLang="zh-CN" b="1" dirty="0">
                <a:latin typeface="Courier New" panose="02070309020205020404" pitchFamily="49" charset="0"/>
              </a:rPr>
              <a:t>x &gt;&gt; k</a:t>
            </a:r>
            <a:r>
              <a:rPr lang="en-US" altLang="zh-CN" b="1" dirty="0"/>
              <a:t> </a:t>
            </a:r>
            <a:r>
              <a:rPr lang="zh-CN" altLang="en-US" b="1" dirty="0"/>
              <a:t>得到 </a:t>
            </a:r>
            <a:r>
              <a:rPr lang="en-US" altLang="zh-CN" b="1" dirty="0">
                <a:sym typeface="Symbol" panose="05050102010706020507" pitchFamily="18" charset="2"/>
              </a:rPr>
              <a:t> </a:t>
            </a:r>
            <a:r>
              <a:rPr lang="en-US" altLang="zh-CN" b="1" dirty="0">
                <a:latin typeface="Courier New" panose="02070309020205020404" pitchFamily="49" charset="0"/>
              </a:rPr>
              <a:t>x / </a:t>
            </a:r>
            <a:r>
              <a:rPr lang="en-US" altLang="zh-CN" b="1" i="1" dirty="0"/>
              <a:t>2</a:t>
            </a:r>
            <a:r>
              <a:rPr lang="en-US" altLang="zh-CN" b="1" i="1" baseline="30000" dirty="0"/>
              <a:t>k </a:t>
            </a:r>
            <a:r>
              <a:rPr lang="en-US" altLang="zh-CN" b="1" dirty="0">
                <a:sym typeface="Symbol" panose="05050102010706020507" pitchFamily="18" charset="2"/>
              </a:rPr>
              <a:t></a:t>
            </a:r>
            <a:endParaRPr lang="en-US" altLang="zh-CN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使用算术</a:t>
            </a:r>
            <a:r>
              <a:rPr lang="zh-CN" altLang="en-US" dirty="0" smtClean="0">
                <a:solidFill>
                  <a:schemeClr val="tx2"/>
                </a:solidFill>
              </a:rPr>
              <a:t>右移              （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好像四舍五入</a:t>
            </a:r>
            <a:r>
              <a:rPr lang="zh-CN" altLang="en-US" dirty="0" smtClean="0">
                <a:solidFill>
                  <a:schemeClr val="tx2"/>
                </a:solidFill>
              </a:rPr>
              <a:t>）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tabLst>
                <a:tab pos="2971800" algn="l"/>
              </a:tabLst>
              <a:defRPr/>
            </a:pPr>
            <a:r>
              <a:rPr lang="zh-CN" altLang="en-US" b="1" dirty="0" smtClean="0">
                <a:latin typeface="Courier New" panose="02070309020205020404" pitchFamily="49" charset="0"/>
              </a:rPr>
              <a:t>当</a:t>
            </a:r>
            <a:r>
              <a:rPr lang="en-US" altLang="zh-CN" b="1" dirty="0" smtClean="0">
                <a:latin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</a:rPr>
              <a:t> &lt; 0</a:t>
            </a:r>
            <a:r>
              <a:rPr lang="zh-CN" altLang="en-US" b="1" dirty="0" smtClean="0">
                <a:latin typeface="Courier New" panose="02070309020205020404" pitchFamily="49" charset="0"/>
              </a:rPr>
              <a:t>时，舍入方向出错</a:t>
            </a:r>
            <a:endParaRPr lang="en-US" b="1" dirty="0" smtClean="0">
              <a:latin typeface="Courier New" panose="02070309020205020404" pitchFamily="49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3048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80021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3048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/>
          <p:nvPr/>
        </p:nvGrpSpPr>
        <p:grpSpPr bwMode="auto">
          <a:xfrm>
            <a:off x="5334000" y="3048000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/>
          <p:nvPr/>
        </p:nvGrpSpPr>
        <p:grpSpPr bwMode="auto">
          <a:xfrm>
            <a:off x="68580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2403102" y="4267200"/>
            <a:ext cx="14830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 smtClean="0">
                <a:latin typeface="Times" pitchFamily="18" charset="0"/>
              </a:rPr>
              <a:t>舍入</a:t>
            </a:r>
            <a:r>
              <a:rPr lang="en-US" sz="2000" b="0" dirty="0" smtClean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anose="05050102010706020507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95410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</a:rPr>
              <a:t>小数点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1" name="Document" r:id="rId4" imgW="7844790" imgH="1653540" progId="Word.Document.8">
                  <p:embed/>
                </p:oleObj>
              </mc:Choice>
              <mc:Fallback>
                <p:oleObj name="Document" r:id="rId4" imgW="7844790" imgH="165354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修正 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的整数幂 除法</a:t>
            </a:r>
            <a:endParaRPr lang="en-US" dirty="0" smtClean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 smtClean="0">
                <a:solidFill>
                  <a:srgbClr val="0033CC"/>
                </a:solidFill>
              </a:rPr>
              <a:t>负</a:t>
            </a:r>
            <a:r>
              <a:rPr lang="zh-CN" altLang="en-US" dirty="0" smtClean="0"/>
              <a:t>数除以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的整数幂的商</a:t>
            </a:r>
            <a:endParaRPr lang="en-US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 smtClean="0"/>
              <a:t>欲计算</a:t>
            </a:r>
            <a:r>
              <a:rPr lang="en-US" dirty="0" smtClean="0"/>
              <a:t>  </a:t>
            </a:r>
            <a:r>
              <a:rPr lang="en-US" b="1" dirty="0" smtClean="0">
                <a:sym typeface="Symbol" panose="05050102010706020507" pitchFamily="18" charset="2"/>
              </a:rPr>
              <a:t> </a:t>
            </a:r>
            <a:r>
              <a:rPr lang="en-US" b="1" dirty="0" smtClean="0">
                <a:latin typeface="Courier New" panose="02070309020205020404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anose="05050102010706020507" pitchFamily="18" charset="2"/>
              </a:rPr>
              <a:t>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向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舍入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b="1" dirty="0" smtClean="0">
                <a:sym typeface="Symbol" panose="05050102010706020507" pitchFamily="18" charset="2"/>
              </a:rPr>
              <a:t>按  </a:t>
            </a:r>
            <a:r>
              <a:rPr lang="en-US" b="1" dirty="0" smtClean="0">
                <a:sym typeface="Symbol" panose="05050102010706020507" pitchFamily="18" charset="2"/>
              </a:rPr>
              <a:t> </a:t>
            </a:r>
            <a:r>
              <a:rPr lang="en-US" b="1" dirty="0" smtClean="0">
                <a:latin typeface="Courier New" panose="02070309020205020404" pitchFamily="49" charset="0"/>
              </a:rPr>
              <a:t>(x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 smtClean="0">
                <a:solidFill>
                  <a:srgbClr val="0033CC"/>
                </a:solidFill>
              </a:rPr>
              <a:t>2</a:t>
            </a:r>
            <a:r>
              <a:rPr lang="en-US" b="1" i="1" baseline="30000" dirty="0" smtClean="0">
                <a:solidFill>
                  <a:srgbClr val="0033CC"/>
                </a:solidFill>
              </a:rPr>
              <a:t>k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-1</a:t>
            </a:r>
            <a:r>
              <a:rPr lang="en-US" b="1" dirty="0" smtClean="0">
                <a:latin typeface="Courier New" panose="02070309020205020404" pitchFamily="49" charset="0"/>
              </a:rPr>
              <a:t>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anose="05050102010706020507" pitchFamily="18" charset="2"/>
              </a:rPr>
              <a:t>  </a:t>
            </a:r>
            <a:r>
              <a:rPr lang="zh-CN" altLang="en-US" b="1" dirty="0" smtClean="0">
                <a:sym typeface="Symbol" panose="05050102010706020507" pitchFamily="18" charset="2"/>
              </a:rPr>
              <a:t>计算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表达式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 x + (1&lt;&lt;k)-1 ) </a:t>
            </a:r>
            <a:r>
              <a:rPr lang="en-US" b="1" dirty="0" smtClean="0">
                <a:latin typeface="Courier New" panose="02070309020205020404" pitchFamily="49" charset="0"/>
              </a:rPr>
              <a:t>&gt;&gt; k</a:t>
            </a:r>
            <a:endParaRPr lang="en-US" b="1" dirty="0" smtClean="0"/>
          </a:p>
          <a:p>
            <a:pPr lvl="2">
              <a:tabLst>
                <a:tab pos="2971800" algn="l"/>
              </a:tabLst>
              <a:defRPr/>
            </a:pPr>
            <a:r>
              <a:rPr lang="zh-CN" altLang="en-US" dirty="0" smtClean="0"/>
              <a:t>被除数</a:t>
            </a:r>
            <a:r>
              <a:rPr lang="zh-CN" altLang="en-US" dirty="0"/>
              <a:t>偏差趋向</a:t>
            </a:r>
            <a:r>
              <a:rPr lang="en-US" altLang="zh-CN" dirty="0" smtClean="0"/>
              <a:t>0</a:t>
            </a:r>
            <a:endParaRPr lang="en-US" dirty="0" smtClean="0"/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zh-CN" altLang="en-US" dirty="0" smtClean="0">
                <a:effectLst/>
              </a:rPr>
              <a:t>情况</a:t>
            </a:r>
            <a:r>
              <a:rPr lang="en-US" altLang="zh-CN" dirty="0" smtClean="0">
                <a:effectLst/>
              </a:rPr>
              <a:t>1</a:t>
            </a:r>
            <a:r>
              <a:rPr lang="en-US" dirty="0" smtClean="0">
                <a:effectLst/>
              </a:rPr>
              <a:t>:</a:t>
            </a:r>
            <a:r>
              <a:rPr lang="zh-CN" altLang="en-US" dirty="0" smtClean="0">
                <a:effectLst/>
              </a:rPr>
              <a:t>无舍入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4491335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4270375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4864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867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4864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943600"/>
            <a:ext cx="1042988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</a:t>
            </a:r>
            <a:endParaRPr lang="en-US" sz="2400" b="0">
              <a:latin typeface="Times" pitchFamily="18" charset="0"/>
              <a:sym typeface="Symbol" panose="05050102010706020507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976150"/>
            <a:ext cx="29848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43465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43465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4346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60198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60198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815512" y="5943600"/>
            <a:ext cx="248786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5029200"/>
            <a:ext cx="954107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 smtClean="0">
                <a:latin typeface="Calibri" panose="020F0502020204030204" pitchFamily="34" charset="0"/>
              </a:rPr>
              <a:t>小数点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54102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651375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60198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5029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5181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5181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5181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799171" y="5867400"/>
            <a:ext cx="171542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marL="0" lvl="2">
              <a:lnSpc>
                <a:spcPct val="100000"/>
              </a:lnSpc>
            </a:pPr>
            <a:r>
              <a:rPr lang="zh-CN" altLang="en-US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偏差没影响</a:t>
            </a:r>
            <a:endParaRPr lang="en-US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 smtClean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531462" cy="52322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有舍入</a:t>
            </a:r>
            <a:endParaRPr 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</a:t>
            </a:r>
            <a:endParaRPr lang="en-US" sz="2400" b="0">
              <a:latin typeface="Times" pitchFamily="18" charset="0"/>
              <a:sym typeface="Symbol" panose="05050102010706020507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</a:rPr>
              <a:t>小数点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129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zh-CN" altLang="en-US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偏差导致最终结果增加了</a:t>
            </a:r>
            <a:r>
              <a:rPr lang="en-US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  <a:endParaRPr lang="en-US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43" name="AutoShape 63"/>
          <p:cNvSpPr/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4229100" y="3733800"/>
            <a:ext cx="14859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</a:rPr>
              <a:t>增加了</a:t>
            </a:r>
            <a:r>
              <a:rPr lang="en-US" b="0" dirty="0" smtClean="0">
                <a:latin typeface="Calibri" panose="020F0502020204030204" pitchFamily="34" charset="0"/>
              </a:rPr>
              <a:t>1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46145" name="AutoShape 65"/>
          <p:cNvSpPr/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126348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</a:rPr>
              <a:t>增加了</a:t>
            </a:r>
            <a:r>
              <a:rPr lang="en-US" b="0" dirty="0" smtClean="0">
                <a:latin typeface="Calibri" panose="020F0502020204030204" pitchFamily="34" charset="0"/>
              </a:rPr>
              <a:t>1</a:t>
            </a:r>
            <a:endParaRPr lang="en-US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4</TotalTime>
  <Words>6218</Words>
  <Application>Microsoft Office PowerPoint</Application>
  <PresentationFormat>全屏显示(4:3)</PresentationFormat>
  <Paragraphs>1903</Paragraphs>
  <Slides>101</Slides>
  <Notes>62</Notes>
  <HiddenSlides>2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101</vt:i4>
      </vt:variant>
    </vt:vector>
  </HeadingPairs>
  <TitlesOfParts>
    <vt:vector size="136" baseType="lpstr">
      <vt:lpstr>Gill Sans</vt:lpstr>
      <vt:lpstr>Monaco</vt:lpstr>
      <vt:lpstr>MS Gothic</vt:lpstr>
      <vt:lpstr>MS PGothic</vt:lpstr>
      <vt:lpstr>Zapf Dingbats</vt:lpstr>
      <vt:lpstr>ヒラギノ角ゴ ProN W3</vt:lpstr>
      <vt:lpstr>等线</vt:lpstr>
      <vt:lpstr>仿宋_GB2312</vt:lpstr>
      <vt:lpstr>黑体</vt:lpstr>
      <vt:lpstr>华文新魏</vt:lpstr>
      <vt:lpstr>楷体_GB2312</vt:lpstr>
      <vt:lpstr>宋体</vt:lpstr>
      <vt:lpstr>Arial</vt:lpstr>
      <vt:lpstr>Arial Narrow</vt:lpstr>
      <vt:lpstr>Arial Narrow Bold</vt:lpstr>
      <vt:lpstr>Calibri</vt:lpstr>
      <vt:lpstr>Calibri Bold</vt:lpstr>
      <vt:lpstr>Calibri Italic</vt:lpstr>
      <vt:lpstr>Cambria Math</vt:lpstr>
      <vt:lpstr>Courier New</vt:lpstr>
      <vt:lpstr>Courier New Bold</vt:lpstr>
      <vt:lpstr>Courier New Bold Italic</vt:lpstr>
      <vt:lpstr>Helvetica</vt:lpstr>
      <vt:lpstr>Symbol</vt:lpstr>
      <vt:lpstr>Tahoma</vt:lpstr>
      <vt:lpstr>Times</vt:lpstr>
      <vt:lpstr>Times New Roman</vt:lpstr>
      <vt:lpstr>Wingdings</vt:lpstr>
      <vt:lpstr>Wingdings 2</vt:lpstr>
      <vt:lpstr>template2007</vt:lpstr>
      <vt:lpstr>Document</vt:lpstr>
      <vt:lpstr>Equation</vt:lpstr>
      <vt:lpstr>Chart</vt:lpstr>
      <vt:lpstr>公式</vt:lpstr>
      <vt:lpstr>程序包</vt:lpstr>
      <vt:lpstr>第2章 信息的表示和处理Ⅰ：位、整数</vt:lpstr>
      <vt:lpstr>主要内容: 位、字节 和 整型数</vt:lpstr>
      <vt:lpstr>8086/8088内部结构</vt:lpstr>
      <vt:lpstr>8088的指令执行示例</vt:lpstr>
      <vt:lpstr>编码在哪儿？？？？？？？？</vt:lpstr>
      <vt:lpstr>为什么用二进制？</vt:lpstr>
      <vt:lpstr>位、字节、字</vt:lpstr>
      <vt:lpstr>位、字节、字</vt:lpstr>
      <vt:lpstr>进制</vt:lpstr>
      <vt:lpstr>二进制数</vt:lpstr>
      <vt:lpstr>二进制数</vt:lpstr>
      <vt:lpstr>十六进制数</vt:lpstr>
      <vt:lpstr>十六进制数的加减运算</vt:lpstr>
      <vt:lpstr>进制转换</vt:lpstr>
      <vt:lpstr>进制转换</vt:lpstr>
      <vt:lpstr>进制转换</vt:lpstr>
      <vt:lpstr>计算机内的数值表示——编码</vt:lpstr>
      <vt:lpstr>字节值编码</vt:lpstr>
      <vt:lpstr>C数据类型的宽度（与编译器有关）</vt:lpstr>
      <vt:lpstr>主要内容: 位、字节 和 整型数</vt:lpstr>
      <vt:lpstr>布尔代数(Boolean Algebra)</vt:lpstr>
      <vt:lpstr>布尔代数(Boolean Algebra)</vt:lpstr>
      <vt:lpstr>一般的布尔代数</vt:lpstr>
      <vt:lpstr>示例:集合的表示与运算</vt:lpstr>
      <vt:lpstr>2.1.7 C语言中的位级运算</vt:lpstr>
      <vt:lpstr>巧用异或</vt:lpstr>
      <vt:lpstr>巧用异或</vt:lpstr>
      <vt:lpstr>巧用异或</vt:lpstr>
      <vt:lpstr>2.1.8 对比: C语言的逻辑运算</vt:lpstr>
      <vt:lpstr>2.1.9 Ｃ语言中的移位运算（无循环移位）</vt:lpstr>
      <vt:lpstr>主要内容: 位、字节 和 整型数</vt:lpstr>
      <vt:lpstr>2.2 整数编码(Encoding Integers)</vt:lpstr>
      <vt:lpstr>补码示例</vt:lpstr>
      <vt:lpstr>数值范围</vt:lpstr>
      <vt:lpstr>不同字长的数值</vt:lpstr>
      <vt:lpstr>无符号数与有符号数编码的值</vt:lpstr>
      <vt:lpstr>主要内容: 位、字节 和 整型数</vt:lpstr>
      <vt:lpstr>有符号/无符号数之间的转换</vt:lpstr>
      <vt:lpstr>有符号 无符号数的转换</vt:lpstr>
      <vt:lpstr>有符号 无符号数的转换</vt:lpstr>
      <vt:lpstr>有符号数和无符号数的关系</vt:lpstr>
      <vt:lpstr>转换的可视化</vt:lpstr>
      <vt:lpstr>2.2.5  C语言中的有符号数和无符号数</vt:lpstr>
      <vt:lpstr>类型转换的惊喜！</vt:lpstr>
      <vt:lpstr>类型转换的惊喜！</vt:lpstr>
      <vt:lpstr>有符号数和无符号数转换的基本原则</vt:lpstr>
      <vt:lpstr>主要内容: 位、字节 和 整型数</vt:lpstr>
      <vt:lpstr>符号扩展</vt:lpstr>
      <vt:lpstr>符号扩展示例</vt:lpstr>
      <vt:lpstr>总结:扩展、截断的基本规则</vt:lpstr>
      <vt:lpstr>主要内容: 位、字节 和 整型数</vt:lpstr>
      <vt:lpstr>无符号数加法</vt:lpstr>
      <vt:lpstr>整数加法可视化示意图</vt:lpstr>
      <vt:lpstr>无符号数加法可视化示意图</vt:lpstr>
      <vt:lpstr>补码加法（其实CPU不知道数是有/无符号）</vt:lpstr>
      <vt:lpstr>补码加法(Tadd)</vt:lpstr>
      <vt:lpstr>补码加法(Tadd)的溢出问题</vt:lpstr>
      <vt:lpstr>补码加法可视化示意图</vt:lpstr>
      <vt:lpstr>乘法</vt:lpstr>
      <vt:lpstr>Ｃ语言的无符号数乘法</vt:lpstr>
      <vt:lpstr>Ｃ语言的有符号数乘法</vt:lpstr>
      <vt:lpstr>用移位实现“乘以2的幂”</vt:lpstr>
      <vt:lpstr>用移位实现无/有符号数“除以2的幂”</vt:lpstr>
      <vt:lpstr>主要内容: 位、字节 和 整型数</vt:lpstr>
      <vt:lpstr>算术运算: 基本规则</vt:lpstr>
      <vt:lpstr>为何用无符号数？</vt:lpstr>
      <vt:lpstr>巧用无符号数：向下计数</vt:lpstr>
      <vt:lpstr>为何用无符号数？</vt:lpstr>
      <vt:lpstr>主要内容: 位、字节 和 整型数</vt:lpstr>
      <vt:lpstr>面向字节的内存组织管理</vt:lpstr>
      <vt:lpstr>机器字</vt:lpstr>
      <vt:lpstr>面向字的内存组织管理</vt:lpstr>
      <vt:lpstr>C数据类型的典型大小(字节数)</vt:lpstr>
      <vt:lpstr>字节序</vt:lpstr>
      <vt:lpstr>字节序示例</vt:lpstr>
      <vt:lpstr>整型数的表示</vt:lpstr>
      <vt:lpstr>验证数的表示</vt:lpstr>
      <vt:lpstr>show_bytes 的执行实例</vt:lpstr>
      <vt:lpstr>指针的表示</vt:lpstr>
      <vt:lpstr>字符串的表示</vt:lpstr>
      <vt:lpstr>C的整型数习题</vt:lpstr>
      <vt:lpstr>布尔代数的应用</vt:lpstr>
      <vt:lpstr>二进制数性质</vt:lpstr>
      <vt:lpstr>代码安全示例</vt:lpstr>
      <vt:lpstr>典型用法</vt:lpstr>
      <vt:lpstr>恶意用法</vt:lpstr>
      <vt:lpstr>数学性质</vt:lpstr>
      <vt:lpstr>Tadd的数学性质</vt:lpstr>
      <vt:lpstr>Tadd的表征</vt:lpstr>
      <vt:lpstr>非(negation)</vt:lpstr>
      <vt:lpstr>示例</vt:lpstr>
      <vt:lpstr>代码范例#2</vt:lpstr>
      <vt:lpstr>XDR 代码</vt:lpstr>
      <vt:lpstr>XDR 的弱点</vt:lpstr>
      <vt:lpstr>乘法编译生成的代码（尽量用移位实现）</vt:lpstr>
      <vt:lpstr>无符号数除编译生成的代码</vt:lpstr>
      <vt:lpstr>用移位实现有符号数“除以2的幂”</vt:lpstr>
      <vt:lpstr>修正 2的整数幂 除法</vt:lpstr>
      <vt:lpstr>修正 2的整数幂 除法</vt:lpstr>
      <vt:lpstr>编译生成的有符号数除代码</vt:lpstr>
      <vt:lpstr>算术运算:基本规则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Shi XianJun</cp:lastModifiedBy>
  <cp:revision>318</cp:revision>
  <cp:lastPrinted>2014-08-28T06:23:00Z</cp:lastPrinted>
  <dcterms:created xsi:type="dcterms:W3CDTF">2012-09-04T17:29:00Z</dcterms:created>
  <dcterms:modified xsi:type="dcterms:W3CDTF">2019-09-06T06:15:29Z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