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7"/>
  </p:notesMasterIdLst>
  <p:handoutMasterIdLst>
    <p:handoutMasterId r:id="rId48"/>
  </p:handoutMasterIdLst>
  <p:sldIdLst>
    <p:sldId id="298" r:id="rId2"/>
    <p:sldId id="258" r:id="rId3"/>
    <p:sldId id="304" r:id="rId4"/>
    <p:sldId id="260" r:id="rId5"/>
    <p:sldId id="306" r:id="rId6"/>
    <p:sldId id="262" r:id="rId7"/>
    <p:sldId id="307" r:id="rId8"/>
    <p:sldId id="263" r:id="rId9"/>
    <p:sldId id="264" r:id="rId10"/>
    <p:sldId id="265" r:id="rId11"/>
    <p:sldId id="266" r:id="rId12"/>
    <p:sldId id="318" r:id="rId13"/>
    <p:sldId id="267" r:id="rId14"/>
    <p:sldId id="299" r:id="rId15"/>
    <p:sldId id="329" r:id="rId16"/>
    <p:sldId id="270" r:id="rId17"/>
    <p:sldId id="324" r:id="rId18"/>
    <p:sldId id="271" r:id="rId19"/>
    <p:sldId id="319" r:id="rId20"/>
    <p:sldId id="320" r:id="rId21"/>
    <p:sldId id="272" r:id="rId22"/>
    <p:sldId id="325" r:id="rId23"/>
    <p:sldId id="326" r:id="rId24"/>
    <p:sldId id="327" r:id="rId25"/>
    <p:sldId id="328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9" r:id="rId40"/>
    <p:sldId id="314" r:id="rId41"/>
    <p:sldId id="311" r:id="rId42"/>
    <p:sldId id="315" r:id="rId43"/>
    <p:sldId id="316" r:id="rId44"/>
    <p:sldId id="317" r:id="rId45"/>
    <p:sldId id="32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72" d="100"/>
          <a:sy n="72" d="100"/>
        </p:scale>
        <p:origin x="1104" y="5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657" tIns="43328" rIns="86657" bIns="43328"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As we know, in IEEE standard, normalized numbers are those with the form: +/- 1.aa…a x 2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bb…b</a:t>
            </a:r>
            <a:r>
              <a:rPr lang="en-US" altLang="zh-CN" dirty="0" smtClean="0">
                <a:latin typeface="Arial" panose="020B0604020202020204" pitchFamily="34" charset="0"/>
              </a:rPr>
              <a:t>, where aa…a can be anything(from 00…0 to 11…1), bb…b can be from 00…01 ( the value is 1-127=-126) to 11…10 (the value is 254-127=127). Considering positive number,  the smallest number is 1.00…0 x 2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-126 </a:t>
            </a:r>
            <a:r>
              <a:rPr lang="en-US" altLang="zh-CN" dirty="0" smtClean="0">
                <a:latin typeface="Arial" panose="020B0604020202020204" pitchFamily="34" charset="0"/>
              </a:rPr>
              <a:t>. Between 0 and the smallest number there is a big gap. IEEE use the combination of exponent=00…0 and significand=nonzero to fill in this gap. These number are called </a:t>
            </a:r>
            <a:r>
              <a:rPr lang="en-US" altLang="zh-CN" dirty="0" err="1" smtClean="0">
                <a:latin typeface="Arial" panose="020B0604020202020204" pitchFamily="34" charset="0"/>
              </a:rPr>
              <a:t>denormalized</a:t>
            </a:r>
            <a:r>
              <a:rPr lang="en-US" altLang="zh-CN" dirty="0" smtClean="0">
                <a:latin typeface="Arial" panose="020B0604020202020204" pitchFamily="34" charset="0"/>
              </a:rPr>
              <a:t> numbers. We briefly call them </a:t>
            </a:r>
            <a:r>
              <a:rPr lang="en-US" altLang="zh-CN" dirty="0" err="1" smtClean="0">
                <a:latin typeface="Arial" panose="020B0604020202020204" pitchFamily="34" charset="0"/>
              </a:rPr>
              <a:t>denorms</a:t>
            </a:r>
            <a:r>
              <a:rPr lang="en-US" altLang="zh-CN" dirty="0" smtClean="0">
                <a:latin typeface="Arial" panose="020B0604020202020204" pitchFamily="34" charset="0"/>
              </a:rPr>
              <a:t>. In </a:t>
            </a:r>
            <a:r>
              <a:rPr lang="en-US" altLang="zh-CN" dirty="0" err="1" smtClean="0">
                <a:latin typeface="Arial" panose="020B0604020202020204" pitchFamily="34" charset="0"/>
              </a:rPr>
              <a:t>denorm</a:t>
            </a:r>
            <a:r>
              <a:rPr lang="en-US" altLang="zh-CN" dirty="0" smtClean="0">
                <a:latin typeface="Arial" panose="020B0604020202020204" pitchFamily="34" charset="0"/>
              </a:rPr>
              <a:t> form, the exponent is always 00…0, and no implicit leading 1, the significand is nonzero bit pattern. It means </a:t>
            </a:r>
            <a:r>
              <a:rPr lang="en-US" altLang="zh-CN" dirty="0" err="1" smtClean="0">
                <a:latin typeface="Arial" panose="020B0604020202020204" pitchFamily="34" charset="0"/>
              </a:rPr>
              <a:t>denormalized</a:t>
            </a:r>
            <a:r>
              <a:rPr lang="en-US" altLang="zh-CN" dirty="0" smtClean="0">
                <a:latin typeface="Arial" panose="020B0604020202020204" pitchFamily="34" charset="0"/>
              </a:rPr>
              <a:t> numbers have form of +/- 0.aa…a x 2</a:t>
            </a:r>
            <a:r>
              <a:rPr lang="en-US" altLang="zh-CN" baseline="30000" dirty="0" smtClean="0">
                <a:latin typeface="Arial" panose="020B0604020202020204" pitchFamily="34" charset="0"/>
              </a:rPr>
              <a:t>-126</a:t>
            </a:r>
            <a:r>
              <a:rPr lang="en-US" altLang="zh-CN" dirty="0" smtClean="0">
                <a:latin typeface="Arial" panose="020B0604020202020204" pitchFamily="34" charset="0"/>
              </a:rPr>
              <a:t> , here aa…a can be 0.00…01, 0.000…10, ……., 0.11…1. </a:t>
            </a:r>
          </a:p>
          <a:p>
            <a:r>
              <a:rPr lang="en-US" altLang="zh-CN" dirty="0" smtClean="0">
                <a:latin typeface="Arial" panose="020B0604020202020204" pitchFamily="34" charset="0"/>
              </a:rPr>
              <a:t>Any questions about that?</a:t>
            </a:r>
          </a:p>
          <a:p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There are a lot of things you should think about here. Like 1….,2…..3…..</a:t>
            </a:r>
          </a:p>
        </p:txBody>
      </p:sp>
    </p:spTree>
    <p:extLst>
      <p:ext uri="{BB962C8B-B14F-4D97-AF65-F5344CB8AC3E}">
        <p14:creationId xmlns:p14="http://schemas.microsoft.com/office/powerpoint/2010/main" val="1489314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AD712A-0152-48A6-9773-E833C8421CD8}" type="slidenum">
              <a:rPr lang="zh-CN" altLang="en-US" sz="1200" smtClean="0">
                <a:latin typeface="Times New Roman" panose="02020603050405020304" pitchFamily="18" charset="0"/>
              </a:rPr>
              <a:pPr/>
              <a:t>39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818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6AB10D4-56A5-489C-A3DB-F513EC3A25F2}" type="slidenum">
              <a:rPr lang="zh-CN" altLang="en-US" sz="1200" smtClean="0">
                <a:latin typeface="Times New Roman" panose="02020603050405020304" pitchFamily="18" charset="0"/>
              </a:rPr>
              <a:pPr/>
              <a:t>41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428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09CBB-2CC8-4595-955D-B81D74F424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4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  <p:sldLayoutId id="2147483762" r:id="rId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1173398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                  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+mn-lt"/>
              </a:rPr>
              <a:t>第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章 信息的表示和处理</a:t>
            </a:r>
            <a:r>
              <a:rPr lang="en-US" altLang="zh-CN" dirty="0">
                <a:latin typeface="+mn-lt"/>
              </a:rPr>
              <a:t>Ⅱ</a:t>
            </a:r>
            <a:r>
              <a:rPr lang="zh-CN" altLang="en-US" dirty="0">
                <a:latin typeface="+mn-lt"/>
              </a:rPr>
              <a:t>：</a:t>
            </a:r>
            <a:r>
              <a:rPr lang="zh-CN" altLang="en-US" dirty="0" smtClean="0">
                <a:latin typeface="+mn-lt"/>
              </a:rPr>
              <a:t>浮点数</a:t>
            </a:r>
            <a:endParaRPr lang="en-US" sz="2000" b="0" dirty="0" smtClean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685800" y="3886200"/>
            <a:ext cx="76774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000" kern="0" dirty="0" smtClean="0"/>
              <a:t>教师：</a:t>
            </a:r>
            <a:r>
              <a:rPr lang="zh-CN" altLang="en-US" sz="2000" kern="0" dirty="0"/>
              <a:t>史先俊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计算机科学与技术学院</a:t>
            </a:r>
            <a:endParaRPr lang="en-US" altLang="zh-CN" sz="2000" kern="0" dirty="0" smtClean="0"/>
          </a:p>
          <a:p>
            <a:pPr marL="0" indent="0">
              <a:buNone/>
            </a:pPr>
            <a:r>
              <a:rPr lang="zh-CN" altLang="en-US" sz="2000" kern="0" dirty="0" smtClean="0"/>
              <a:t>哈尔滨工业大学</a:t>
            </a:r>
            <a:endParaRPr lang="zh-CN" altLang="en-US" sz="20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浮点数的表示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latin typeface="+mj-lt"/>
                <a:ea typeface="黑体" panose="02010609060101010101" pitchFamily="49" charset="-122"/>
              </a:rPr>
              <a:t>表示有理数的形式</a:t>
            </a:r>
            <a:r>
              <a:rPr lang="en-US" dirty="0" smtClean="0">
                <a:latin typeface="+mj-lt"/>
                <a:ea typeface="黑体" panose="02010609060101010101" pitchFamily="49" charset="-122"/>
              </a:rPr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符号</a:t>
            </a:r>
            <a:r>
              <a:rPr lang="en-US" altLang="zh-CN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(sign)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zh-CN" alt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</a:t>
            </a:r>
            <a:r>
              <a:rPr lang="en-US" dirty="0" smtClean="0"/>
              <a:t> </a:t>
            </a:r>
            <a:r>
              <a:rPr lang="zh-CN" altLang="en-US" dirty="0" smtClean="0"/>
              <a:t>决定数的符号，</a:t>
            </a:r>
            <a:r>
              <a:rPr lang="zh-CN" altLang="en-US" dirty="0"/>
              <a:t>是</a:t>
            </a:r>
            <a:r>
              <a:rPr lang="zh-CN" altLang="en-US" dirty="0" smtClean="0"/>
              <a:t>正数</a:t>
            </a:r>
            <a:r>
              <a:rPr lang="en-US" altLang="zh-CN" dirty="0" smtClean="0"/>
              <a:t>(s=0)</a:t>
            </a:r>
            <a:r>
              <a:rPr lang="zh-CN" altLang="en-US" dirty="0" smtClean="0"/>
              <a:t>或负数</a:t>
            </a:r>
            <a:r>
              <a:rPr lang="en-US" altLang="zh-CN" dirty="0" smtClean="0"/>
              <a:t>(s=1)</a:t>
            </a:r>
            <a:endParaRPr lang="en-US" dirty="0"/>
          </a:p>
          <a:p>
            <a:pPr marL="552450" lvl="1"/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尾数</a:t>
            </a:r>
            <a:r>
              <a:rPr lang="en-US" altLang="zh-CN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zh-CN" alt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，二进制小数，数值范围</a:t>
            </a:r>
            <a:r>
              <a:rPr lang="en-US" altLang="zh-CN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[1.0,2.0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zh-CN" alt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阶码</a:t>
            </a:r>
            <a:r>
              <a:rPr lang="en-US" altLang="zh-CN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dirty="0" smtClean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Exponent)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</a:t>
            </a:r>
            <a:r>
              <a:rPr lang="zh-CN" altLang="en-US" dirty="0" smtClean="0"/>
              <a:t>，用</a:t>
            </a:r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="1" i="1" baseline="30000" dirty="0" smtClean="0">
                <a:solidFill>
                  <a:srgbClr val="0000FF"/>
                </a:solidFill>
              </a:rPr>
              <a:t>E</a:t>
            </a:r>
            <a:r>
              <a:rPr lang="zh-CN" altLang="en-US" dirty="0" smtClean="0"/>
              <a:t>将数值加权</a:t>
            </a:r>
            <a:endParaRPr lang="en-US" altLang="zh-CN" dirty="0" smtClean="0"/>
          </a:p>
          <a:p>
            <a:pPr marL="552450" lvl="1"/>
            <a:endParaRPr lang="en-US" dirty="0"/>
          </a:p>
          <a:p>
            <a:r>
              <a:rPr lang="zh-CN" altLang="en-US" dirty="0">
                <a:latin typeface="+mj-lt"/>
                <a:ea typeface="黑体" panose="02010609060101010101" pitchFamily="49" charset="-122"/>
              </a:rPr>
              <a:t>浮点数编码</a:t>
            </a:r>
            <a:endParaRPr lang="en-US" dirty="0">
              <a:latin typeface="+mj-lt"/>
              <a:ea typeface="黑体" panose="02010609060101010101" pitchFamily="49" charset="-122"/>
            </a:endParaRPr>
          </a:p>
          <a:p>
            <a:pPr marL="552450" lvl="1"/>
            <a:r>
              <a:rPr lang="zh-CN" altLang="en-US" dirty="0" smtClean="0"/>
              <a:t>最高有效位</a:t>
            </a:r>
            <a:r>
              <a:rPr lang="en-US" altLang="zh-CN" dirty="0" smtClean="0"/>
              <a:t>(</a:t>
            </a:r>
            <a:r>
              <a:rPr lang="en-US" dirty="0" smtClean="0"/>
              <a:t>MSB)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，作为符号位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>
              <a:solidFill>
                <a:srgbClr val="0000FF"/>
              </a:solidFill>
            </a:endParaRP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zh-CN" altLang="en-US" dirty="0" smtClean="0"/>
              <a:t>字段 编码</a:t>
            </a:r>
            <a:r>
              <a:rPr lang="en-US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 smtClean="0"/>
              <a:t> (</a:t>
            </a:r>
            <a:r>
              <a:rPr lang="zh-CN" altLang="en-US" dirty="0" smtClean="0"/>
              <a:t>和</a:t>
            </a:r>
            <a:r>
              <a:rPr lang="en-US" dirty="0" smtClean="0"/>
              <a:t>E</a:t>
            </a:r>
            <a:r>
              <a:rPr lang="zh-CN" altLang="en-US" dirty="0" smtClean="0"/>
              <a:t>不一定相等</a:t>
            </a:r>
            <a:r>
              <a:rPr lang="en-US" dirty="0" smtClean="0"/>
              <a:t>)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</a:t>
            </a:r>
            <a:r>
              <a:rPr lang="zh-CN" altLang="en-US" dirty="0" smtClean="0"/>
              <a:t>字段编码尾数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zh-CN" altLang="en-US" dirty="0" smtClean="0"/>
              <a:t>和</a:t>
            </a:r>
            <a:r>
              <a:rPr lang="en-US" dirty="0" smtClean="0"/>
              <a:t>M</a:t>
            </a:r>
            <a:r>
              <a:rPr lang="zh-CN" altLang="en-US" dirty="0" smtClean="0"/>
              <a:t>不一定相等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607321"/>
              </p:ext>
            </p:extLst>
          </p:nvPr>
        </p:nvGraphicFramePr>
        <p:xfrm>
          <a:off x="696913" y="53340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精度选项</a:t>
            </a:r>
            <a:endParaRPr 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单精度</a:t>
            </a:r>
            <a:r>
              <a:rPr lang="en-US" dirty="0"/>
              <a:t>: 32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双精度</a:t>
            </a:r>
            <a:r>
              <a:rPr lang="en-US" dirty="0"/>
              <a:t>: 64 </a:t>
            </a:r>
            <a:r>
              <a:rPr lang="en-US" dirty="0" smtClean="0"/>
              <a:t>bits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扩展精度</a:t>
            </a:r>
            <a:r>
              <a:rPr lang="en-US" dirty="0"/>
              <a:t>: 80 bits (Intel 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703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05580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383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阶码（移码）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32054"/>
              </p:ext>
            </p:extLst>
          </p:nvPr>
        </p:nvGraphicFramePr>
        <p:xfrm>
          <a:off x="762000" y="1600200"/>
          <a:ext cx="7543800" cy="4159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72459395"/>
                    </a:ext>
                  </a:extLst>
                </a:gridCol>
                <a:gridCol w="1378373">
                  <a:extLst>
                    <a:ext uri="{9D8B030D-6E8A-4147-A177-3AD203B41FA5}">
                      <a16:colId xmlns:a16="http://schemas.microsoft.com/office/drawing/2014/main" val="1153750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49160181"/>
                    </a:ext>
                  </a:extLst>
                </a:gridCol>
                <a:gridCol w="1639147">
                  <a:extLst>
                    <a:ext uri="{9D8B030D-6E8A-4147-A177-3AD203B41FA5}">
                      <a16:colId xmlns:a16="http://schemas.microsoft.com/office/drawing/2014/main" val="1106897729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82049737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403226632"/>
                    </a:ext>
                  </a:extLst>
                </a:gridCol>
              </a:tblGrid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1" u="none" strike="noStrik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EXP-----</a:t>
                      </a:r>
                      <a:r>
                        <a:rPr 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IEEE754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273195010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机器数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172173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3907015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87287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4704174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8773281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324021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97549529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97672004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01111101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32278341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………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629548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6777345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’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6940792"/>
                  </a:ext>
                </a:extLst>
              </a:tr>
              <a:tr h="29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-128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‘</a:t>
                      </a:r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00000000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11111111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无此表示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3825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规格化数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</a:t>
            </a:r>
            <a:r>
              <a:rPr lang="en-US" dirty="0" smtClean="0"/>
              <a:t>: </a:t>
            </a:r>
            <a:r>
              <a:rPr lang="en-US" dirty="0"/>
              <a:t>exp ≠ 000…0 </a:t>
            </a:r>
            <a:r>
              <a:rPr lang="zh-CN" altLang="en-US" dirty="0" smtClean="0"/>
              <a:t>且</a:t>
            </a:r>
            <a:r>
              <a:rPr lang="en-US" dirty="0" smtClean="0"/>
              <a:t> </a:t>
            </a:r>
            <a:r>
              <a:rPr lang="en-US" dirty="0"/>
              <a:t>exp ≠ 111…1</a:t>
            </a:r>
          </a:p>
          <a:p>
            <a:endParaRPr lang="en-US" dirty="0"/>
          </a:p>
          <a:p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采用偏置值编码</a:t>
            </a:r>
            <a:r>
              <a:rPr lang="en-US" dirty="0" smtClean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 </a:t>
            </a:r>
            <a:r>
              <a:rPr lang="zh-CN" altLang="en-US" dirty="0" smtClean="0">
                <a:latin typeface="Calibri"/>
                <a:ea typeface="Monaco" charset="0"/>
                <a:cs typeface="Calibri"/>
                <a:sym typeface="Monaco" charset="0"/>
              </a:rPr>
              <a:t>字段的无符号数值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偏置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 smtClean="0"/>
              <a:t> </a:t>
            </a:r>
            <a:r>
              <a:rPr lang="en-US" dirty="0"/>
              <a:t>= 2</a:t>
            </a:r>
            <a:r>
              <a:rPr lang="en-US" baseline="32000" dirty="0"/>
              <a:t>k-1</a:t>
            </a:r>
            <a:r>
              <a:rPr lang="en-US" dirty="0"/>
              <a:t> - 1, 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</a:t>
            </a:r>
            <a:r>
              <a:rPr lang="zh-CN" altLang="en-US" dirty="0" smtClean="0"/>
              <a:t>为阶码的位数</a:t>
            </a:r>
            <a:endParaRPr lang="en-US" dirty="0"/>
          </a:p>
          <a:p>
            <a:pPr marL="838200" lvl="2"/>
            <a:r>
              <a:rPr lang="zh-CN" altLang="en-US" dirty="0" smtClean="0"/>
              <a:t>单精度</a:t>
            </a:r>
            <a:r>
              <a:rPr lang="en-US" dirty="0" smtClean="0"/>
              <a:t>: </a:t>
            </a:r>
            <a:r>
              <a:rPr lang="en-US" dirty="0"/>
              <a:t>127 (Exp: 1…254, E: -126…127)</a:t>
            </a:r>
          </a:p>
          <a:p>
            <a:pPr marL="838200" lvl="2"/>
            <a:r>
              <a:rPr lang="zh-CN" altLang="en-US" dirty="0" smtClean="0"/>
              <a:t>双精度</a:t>
            </a:r>
            <a:r>
              <a:rPr lang="en-US" dirty="0" smtClean="0"/>
              <a:t>: </a:t>
            </a:r>
            <a:r>
              <a:rPr lang="en-US" dirty="0"/>
              <a:t>1023 (Exp: 1…2046, E: -1022…1023)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如果考虑到尾数</a:t>
            </a:r>
            <a:r>
              <a:rPr lang="en-US" altLang="zh-CN" dirty="0" smtClean="0">
                <a:solidFill>
                  <a:srgbClr val="FF0000"/>
                </a:solidFill>
              </a:rPr>
              <a:t>1.XXXX</a:t>
            </a:r>
            <a:r>
              <a:rPr lang="zh-CN" altLang="en-US" dirty="0" smtClean="0">
                <a:solidFill>
                  <a:srgbClr val="FF0000"/>
                </a:solidFill>
              </a:rPr>
              <a:t>，可以认为解码的偏置也是</a:t>
            </a:r>
            <a:r>
              <a:rPr lang="en-US" altLang="zh-CN" dirty="0" smtClean="0">
                <a:solidFill>
                  <a:srgbClr val="FF0000"/>
                </a:solidFill>
              </a:rPr>
              <a:t>128</a:t>
            </a:r>
            <a:r>
              <a:rPr lang="zh-CN" altLang="en-US" dirty="0" smtClean="0">
                <a:solidFill>
                  <a:srgbClr val="FF0000"/>
                </a:solidFill>
              </a:rPr>
              <a:t>？？？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 </a:t>
            </a:r>
            <a:r>
              <a:rPr lang="zh-CN" altLang="en-US" dirty="0" smtClean="0"/>
              <a:t>编码隐含先导数值</a:t>
            </a:r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zh-CN" altLang="en-US" dirty="0" smtClean="0">
                <a:latin typeface="Calibri"/>
                <a:cs typeface="Calibri"/>
              </a:rPr>
              <a:t>是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altLang="zh-CN" dirty="0" err="1" smtClean="0">
                <a:latin typeface="Calibri"/>
                <a:cs typeface="Calibri"/>
              </a:rPr>
              <a:t>f</a:t>
            </a:r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 smtClean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</a:t>
            </a:r>
            <a:r>
              <a:rPr lang="en-US" dirty="0" smtClean="0">
                <a:latin typeface="Calibri"/>
                <a:cs typeface="Calibri"/>
              </a:rPr>
              <a:t>)</a:t>
            </a:r>
            <a:r>
              <a:rPr lang="zh-CN" altLang="en-US" dirty="0" smtClean="0">
                <a:latin typeface="Calibri"/>
                <a:cs typeface="Calibri"/>
              </a:rPr>
              <a:t>时，为</a:t>
            </a:r>
            <a:r>
              <a:rPr lang="zh-CN" altLang="en-US" dirty="0">
                <a:latin typeface="Calibri"/>
                <a:cs typeface="Calibri"/>
              </a:rPr>
              <a:t>最小值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 err="1" smtClean="0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 smtClean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</a:t>
            </a:r>
            <a:r>
              <a:rPr lang="en-US" dirty="0" smtClean="0">
                <a:latin typeface="Calibri"/>
                <a:cs typeface="Calibri"/>
              </a:rPr>
              <a:t>)</a:t>
            </a:r>
            <a:r>
              <a:rPr lang="zh-CN" altLang="en-US" dirty="0" smtClean="0">
                <a:latin typeface="Calibri"/>
                <a:cs typeface="Calibri"/>
              </a:rPr>
              <a:t>时，为最大值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zh-CN" altLang="en-US" dirty="0" smtClean="0"/>
              <a:t>额外增加了一位的精度（隐含值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80690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 = (</a:t>
            </a:r>
            <a:r>
              <a:rPr lang="en-US" sz="2400" dirty="0">
                <a:solidFill>
                  <a:srgbClr val="0000FF"/>
                </a:solidFill>
              </a:rPr>
              <a:t>–1)</a:t>
            </a:r>
            <a:r>
              <a:rPr lang="en-US" sz="2400" baseline="320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 smtClean="0">
                <a:solidFill>
                  <a:srgbClr val="0000FF"/>
                </a:solidFill>
              </a:rPr>
              <a:t> 2</a:t>
            </a:r>
            <a:r>
              <a:rPr lang="en-US" sz="2400" baseline="320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4864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4864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4864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zh-CN" altLang="en-US" dirty="0" smtClean="0"/>
              <a:t>规格化编码示例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数值</a:t>
            </a:r>
            <a:r>
              <a:rPr lang="en-US" dirty="0" smtClean="0"/>
              <a:t>: </a:t>
            </a:r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loat </a:t>
            </a:r>
            <a:r>
              <a:rPr lang="en-US" dirty="0">
                <a:latin typeface="Courier New"/>
                <a:cs typeface="Courier New"/>
              </a:rPr>
              <a:t>F = </a:t>
            </a:r>
            <a:r>
              <a:rPr lang="en-US" dirty="0" smtClean="0">
                <a:latin typeface="Courier New"/>
                <a:cs typeface="Courier New"/>
              </a:rPr>
              <a:t>15213.0</a:t>
            </a:r>
            <a:endParaRPr lang="en-US" dirty="0">
              <a:latin typeface="Courier New"/>
              <a:cs typeface="Courier New"/>
            </a:endParaRP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dirty="0"/>
              <a:t>15213</a:t>
            </a:r>
            <a:r>
              <a:rPr lang="en-US" b="0" baseline="-25000" dirty="0"/>
              <a:t>10</a:t>
            </a:r>
            <a:r>
              <a:rPr lang="en-US" b="0" dirty="0"/>
              <a:t>  = 11101101101101</a:t>
            </a:r>
            <a:r>
              <a:rPr lang="en-US" b="0" baseline="-25000" dirty="0"/>
              <a:t>2  </a:t>
            </a:r>
            <a:r>
              <a:rPr lang="en-US" b="0" dirty="0"/>
              <a:t> </a:t>
            </a:r>
            <a:endParaRPr lang="en-US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dirty="0" smtClean="0"/>
              <a:t>                     </a:t>
            </a:r>
            <a:r>
              <a:rPr lang="en-US" b="0" dirty="0" smtClean="0"/>
              <a:t>= </a:t>
            </a:r>
            <a:r>
              <a:rPr lang="en-US" b="0" dirty="0"/>
              <a:t>1.1101101101101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en-US" b="0" dirty="0" smtClean="0"/>
              <a:t>x </a:t>
            </a:r>
            <a:r>
              <a:rPr lang="en-US" b="0" dirty="0"/>
              <a:t>2</a:t>
            </a:r>
            <a:r>
              <a:rPr lang="en-US" b="0" baseline="30000" dirty="0"/>
              <a:t>13</a:t>
            </a:r>
            <a:endParaRPr lang="en-US" b="0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</a:t>
            </a:r>
            <a:endParaRPr lang="en-US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/>
              <a:t>M</a:t>
            </a:r>
            <a:r>
              <a:rPr lang="en-US" dirty="0"/>
              <a:t> 	=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1" dirty="0" err="1">
                <a:latin typeface="Courier New" pitchFamily="49" charset="0"/>
              </a:rPr>
              <a:t>frac</a:t>
            </a:r>
            <a:r>
              <a:rPr lang="en-US" b="1" dirty="0">
                <a:latin typeface="Courier New" pitchFamily="49" charset="0"/>
              </a:rPr>
              <a:t>	= 	 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u="sng" dirty="0" smtClean="0">
                <a:latin typeface="Courier New" pitchFamily="49" charset="0"/>
              </a:rPr>
              <a:t>1101101101101</a:t>
            </a:r>
            <a:r>
              <a:rPr lang="en-US" b="1" dirty="0" smtClean="0">
                <a:latin typeface="Courier New" pitchFamily="49" charset="0"/>
              </a:rPr>
              <a:t>0000000000</a:t>
            </a:r>
            <a:r>
              <a:rPr lang="en-US" b="1" baseline="-25000" dirty="0" smtClean="0">
                <a:latin typeface="Courier New" pitchFamily="49" charset="0"/>
              </a:rPr>
              <a:t>2</a:t>
            </a:r>
            <a:endParaRPr lang="en-US" b="1" dirty="0"/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</a:t>
            </a:r>
            <a:endParaRPr lang="en-US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 smtClean="0"/>
              <a:t>E	</a:t>
            </a:r>
            <a:r>
              <a:rPr lang="en-US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 smtClean="0"/>
              <a:t>Bias</a:t>
            </a:r>
            <a:r>
              <a:rPr lang="en-US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b="0" i="1" dirty="0" smtClean="0"/>
              <a:t>Exp</a:t>
            </a:r>
            <a:r>
              <a:rPr lang="en-US" dirty="0" smtClean="0"/>
              <a:t> 	= 	140 	=	</a:t>
            </a:r>
            <a:r>
              <a:rPr lang="en-US" b="1" dirty="0" smtClean="0">
                <a:latin typeface="Courier New" pitchFamily="49" charset="0"/>
              </a:rPr>
              <a:t>10001100</a:t>
            </a:r>
            <a:r>
              <a:rPr lang="en-US" b="1" baseline="-25000" dirty="0" smtClean="0">
                <a:latin typeface="Courier New" pitchFamily="49" charset="0"/>
              </a:rPr>
              <a:t>2</a:t>
            </a: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zh-CN" altLang="en-US" dirty="0" smtClean="0"/>
              <a:t>编码结果</a:t>
            </a:r>
            <a:r>
              <a:rPr lang="en-US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5842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58420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58420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032929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 = (</a:t>
            </a:r>
            <a:r>
              <a:rPr lang="en-US" sz="2400" dirty="0">
                <a:solidFill>
                  <a:srgbClr val="0000FF"/>
                </a:solidFill>
              </a:rPr>
              <a:t>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20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 err="1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solidFill>
                  <a:srgbClr val="0000FF"/>
                </a:solidFill>
              </a:rPr>
              <a:t> 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40722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zh-CN" altLang="zh-CN" sz="2800" dirty="0" smtClean="0">
                <a:solidFill>
                  <a:srgbClr val="0070C0"/>
                </a:solidFill>
              </a:rPr>
              <a:t>请</a:t>
            </a:r>
            <a:r>
              <a:rPr lang="zh-CN" altLang="zh-CN" sz="2800" dirty="0">
                <a:solidFill>
                  <a:srgbClr val="0070C0"/>
                </a:solidFill>
              </a:rPr>
              <a:t>说明</a:t>
            </a:r>
            <a:r>
              <a:rPr lang="en-US" altLang="zh-CN" sz="2800" dirty="0">
                <a:solidFill>
                  <a:srgbClr val="0070C0"/>
                </a:solidFill>
              </a:rPr>
              <a:t>float </a:t>
            </a:r>
            <a:r>
              <a:rPr lang="zh-CN" altLang="zh-CN" sz="2800" dirty="0" smtClean="0">
                <a:solidFill>
                  <a:srgbClr val="0070C0"/>
                </a:solidFill>
              </a:rPr>
              <a:t>类型编码</a:t>
            </a:r>
            <a:r>
              <a:rPr lang="zh-CN" altLang="zh-CN" sz="2800" dirty="0">
                <a:solidFill>
                  <a:srgbClr val="0070C0"/>
                </a:solidFill>
              </a:rPr>
              <a:t>格式，并按步骤计算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的各部分内容，写出</a:t>
            </a:r>
            <a:r>
              <a:rPr lang="en-US" altLang="zh-CN" sz="2800" dirty="0">
                <a:solidFill>
                  <a:srgbClr val="0070C0"/>
                </a:solidFill>
              </a:rPr>
              <a:t> -0.1</a:t>
            </a:r>
            <a:r>
              <a:rPr lang="zh-CN" altLang="zh-CN" sz="2800" dirty="0">
                <a:solidFill>
                  <a:srgbClr val="0070C0"/>
                </a:solidFill>
              </a:rPr>
              <a:t>在内存从地址到高地址的存储字节</a:t>
            </a:r>
            <a:r>
              <a:rPr lang="zh-CN" altLang="zh-CN" sz="2800" dirty="0" smtClean="0">
                <a:solidFill>
                  <a:srgbClr val="0070C0"/>
                </a:solidFill>
              </a:rPr>
              <a:t>内容。</a:t>
            </a:r>
            <a:r>
              <a:rPr lang="zh-CN" altLang="zh-CN" sz="2400" dirty="0"/>
              <a:t/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7" y="1088322"/>
            <a:ext cx="8594725" cy="5562600"/>
          </a:xfrm>
        </p:spPr>
        <p:txBody>
          <a:bodyPr/>
          <a:lstStyle/>
          <a:p>
            <a:r>
              <a:rPr lang="zh-CN" altLang="zh-CN" dirty="0"/>
              <a:t>单精度</a:t>
            </a:r>
            <a:r>
              <a:rPr lang="en-US" altLang="zh-CN" dirty="0"/>
              <a:t>: 32 bits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个符号位，</a:t>
            </a:r>
            <a:r>
              <a:rPr lang="en-US" altLang="zh-CN" dirty="0"/>
              <a:t>8</a:t>
            </a:r>
            <a:r>
              <a:rPr lang="zh-CN" altLang="zh-CN" dirty="0"/>
              <a:t>位指数（</a:t>
            </a:r>
            <a:r>
              <a:rPr lang="en-US" altLang="zh-CN" dirty="0"/>
              <a:t>127</a:t>
            </a:r>
            <a:r>
              <a:rPr lang="zh-CN" altLang="zh-CN" dirty="0"/>
              <a:t>移码），</a:t>
            </a:r>
            <a:r>
              <a:rPr lang="en-US" altLang="zh-CN" dirty="0"/>
              <a:t>23</a:t>
            </a:r>
            <a:r>
              <a:rPr lang="zh-CN" altLang="zh-CN" dirty="0"/>
              <a:t>位尾数（先导为</a:t>
            </a:r>
            <a:r>
              <a:rPr lang="en-US" altLang="zh-CN" dirty="0"/>
              <a:t>1</a:t>
            </a:r>
            <a:r>
              <a:rPr lang="zh-CN" altLang="zh-CN" dirty="0"/>
              <a:t>的规格化）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            </a:t>
            </a:r>
            <a:r>
              <a:rPr lang="en-US" altLang="zh-CN" dirty="0"/>
              <a:t>-</a:t>
            </a:r>
            <a:r>
              <a:rPr lang="en-US" altLang="zh-CN" dirty="0" smtClean="0"/>
              <a:t>0.1</a:t>
            </a:r>
            <a:r>
              <a:rPr lang="en-US" altLang="zh-CN" dirty="0"/>
              <a:t> </a:t>
            </a:r>
            <a:r>
              <a:rPr lang="zh-CN" altLang="en-US" dirty="0" smtClean="0"/>
              <a:t>编码步骤如下：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(1)</a:t>
            </a:r>
            <a:r>
              <a:rPr lang="zh-CN" altLang="zh-CN" dirty="0"/>
              <a:t>首先进行十进制到二进制的转化：采用乘以</a:t>
            </a:r>
            <a:r>
              <a:rPr lang="en-US" altLang="zh-CN" dirty="0"/>
              <a:t>2</a:t>
            </a:r>
            <a:r>
              <a:rPr lang="zh-CN" altLang="zh-CN" dirty="0"/>
              <a:t>取整</a:t>
            </a:r>
            <a:r>
              <a:rPr lang="zh-CN" altLang="zh-CN" dirty="0" smtClean="0"/>
              <a:t>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</a:t>
            </a:r>
            <a:r>
              <a:rPr lang="en-US" altLang="zh-CN" dirty="0"/>
              <a:t>-0.0001100110011[0011]…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r>
              <a:rPr lang="en-US" altLang="zh-CN" dirty="0"/>
              <a:t> (2)</a:t>
            </a:r>
            <a:r>
              <a:rPr lang="zh-CN" altLang="zh-CN" dirty="0"/>
              <a:t>表示为科学记数法，先导为</a:t>
            </a:r>
            <a:r>
              <a:rPr lang="en-US" altLang="zh-CN" dirty="0"/>
              <a:t>1</a:t>
            </a:r>
            <a:r>
              <a:rPr lang="zh-CN" altLang="zh-CN" dirty="0"/>
              <a:t>，则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	          -1.1001100110011001100110011001100E-4</a:t>
            </a:r>
          </a:p>
          <a:p>
            <a:r>
              <a:rPr lang="en-US" altLang="zh-CN" dirty="0"/>
              <a:t>(3)</a:t>
            </a:r>
            <a:r>
              <a:rPr lang="zh-CN" altLang="zh-CN" dirty="0"/>
              <a:t>指数部分的</a:t>
            </a:r>
            <a:r>
              <a:rPr lang="en-US" altLang="zh-CN" dirty="0"/>
              <a:t>+127</a:t>
            </a:r>
            <a:r>
              <a:rPr lang="zh-CN" altLang="zh-CN" dirty="0"/>
              <a:t>移码为 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-</a:t>
            </a:r>
            <a:r>
              <a:rPr lang="en-US" altLang="zh-CN" dirty="0"/>
              <a:t>4+127=123</a:t>
            </a:r>
            <a:r>
              <a:rPr lang="zh-CN" altLang="zh-CN" dirty="0"/>
              <a:t>，其二进制形式为</a:t>
            </a:r>
            <a:r>
              <a:rPr lang="en-US" altLang="zh-CN" dirty="0"/>
              <a:t>  </a:t>
            </a:r>
            <a:r>
              <a:rPr lang="en-US" altLang="zh-CN" dirty="0" smtClean="0"/>
              <a:t>01111011</a:t>
            </a:r>
          </a:p>
          <a:p>
            <a:r>
              <a:rPr lang="en-US" altLang="zh-CN" dirty="0"/>
              <a:t>(4)</a:t>
            </a:r>
            <a:r>
              <a:rPr lang="zh-CN" altLang="zh-CN" dirty="0"/>
              <a:t>尾数部分</a:t>
            </a:r>
            <a:r>
              <a:rPr lang="en-US" altLang="zh-CN" dirty="0"/>
              <a:t>23</a:t>
            </a:r>
            <a:r>
              <a:rPr lang="zh-CN" altLang="zh-CN" dirty="0"/>
              <a:t>位的编码为  </a:t>
            </a:r>
            <a:r>
              <a:rPr lang="en-US" altLang="zh-CN" dirty="0">
                <a:solidFill>
                  <a:srgbClr val="FF0000"/>
                </a:solidFill>
              </a:rPr>
              <a:t>1001 1001 1001 1001 1001 </a:t>
            </a:r>
            <a:r>
              <a:rPr lang="en-US" altLang="zh-CN" dirty="0" smtClean="0">
                <a:solidFill>
                  <a:srgbClr val="FF0000"/>
                </a:solidFill>
              </a:rPr>
              <a:t>100</a:t>
            </a:r>
            <a:r>
              <a:rPr lang="en-US" altLang="zh-CN" dirty="0" smtClean="0"/>
              <a:t>1100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zh-CN" dirty="0" smtClean="0"/>
              <a:t>向偶数舍入</a:t>
            </a:r>
            <a:r>
              <a:rPr lang="en-US" altLang="zh-CN" dirty="0" smtClean="0"/>
              <a:t> 1001 1001 1001 1001 1001 101</a:t>
            </a:r>
          </a:p>
          <a:p>
            <a:r>
              <a:rPr lang="en-US" altLang="zh-CN" dirty="0" smtClean="0"/>
              <a:t>(5) IEEE 754</a:t>
            </a:r>
            <a:r>
              <a:rPr lang="zh-CN" altLang="zh-CN" dirty="0" smtClean="0"/>
              <a:t>编码为：符号位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进制）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/>
              <a:t>1 01111011 1001 1001 1001 1001 1001 101   = BD CC </a:t>
            </a:r>
            <a:r>
              <a:rPr lang="en-US" altLang="zh-CN" dirty="0" err="1"/>
              <a:t>CC</a:t>
            </a:r>
            <a:r>
              <a:rPr lang="en-US" altLang="zh-CN" dirty="0"/>
              <a:t> CD </a:t>
            </a:r>
            <a:endParaRPr lang="en-US" altLang="zh-CN" dirty="0" smtClean="0"/>
          </a:p>
          <a:p>
            <a:r>
              <a:rPr lang="en-US" altLang="zh-CN" dirty="0"/>
              <a:t>(6) </a:t>
            </a:r>
            <a:r>
              <a:rPr lang="zh-CN" altLang="zh-CN" dirty="0"/>
              <a:t>内存中倒序：小端模式</a:t>
            </a:r>
            <a:r>
              <a:rPr lang="en-US" altLang="zh-CN" dirty="0"/>
              <a:t> CD CC </a:t>
            </a:r>
            <a:r>
              <a:rPr lang="en-US" altLang="zh-CN" dirty="0" err="1"/>
              <a:t>CC</a:t>
            </a:r>
            <a:r>
              <a:rPr lang="en-US" altLang="zh-CN" dirty="0"/>
              <a:t> BD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14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特殊值</a:t>
            </a:r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条件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 smtClean="0"/>
              <a:t>表示</a:t>
            </a:r>
            <a:r>
              <a:rPr lang="en-US" dirty="0" smtClean="0"/>
              <a:t> </a:t>
            </a:r>
            <a:r>
              <a:rPr lang="zh-CN" altLang="en-US" dirty="0" smtClean="0"/>
              <a:t>无穷</a:t>
            </a:r>
            <a:r>
              <a:rPr lang="en-US" dirty="0" smtClean="0"/>
              <a:t>(</a:t>
            </a:r>
            <a:r>
              <a:rPr lang="en-US" dirty="0"/>
              <a:t>infinity</a:t>
            </a:r>
            <a:r>
              <a:rPr lang="en-US" dirty="0" smtClean="0"/>
              <a:t>)</a:t>
            </a:r>
            <a:r>
              <a:rPr lang="en-US" altLang="zh-CN" dirty="0">
                <a:sym typeface="Symbol"/>
              </a:rPr>
              <a:t> </a:t>
            </a:r>
            <a:r>
              <a:rPr lang="en-US" altLang="zh-CN" dirty="0"/>
              <a:t> </a:t>
            </a:r>
            <a:endParaRPr lang="en-US" dirty="0"/>
          </a:p>
          <a:p>
            <a:pPr marL="552450" lvl="1"/>
            <a:r>
              <a:rPr lang="zh-CN" altLang="en-US" dirty="0" smtClean="0"/>
              <a:t>溢出的运算</a:t>
            </a:r>
            <a:endParaRPr lang="en-US" dirty="0"/>
          </a:p>
          <a:p>
            <a:pPr marL="552450" lvl="1"/>
            <a:r>
              <a:rPr lang="zh-CN" altLang="en-US" dirty="0" smtClean="0"/>
              <a:t>正无穷、负无穷</a:t>
            </a:r>
            <a:endParaRPr lang="en-US" dirty="0"/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  <a:r>
              <a:rPr lang="en-US" dirty="0" smtClean="0"/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zh-CN" altLang="en-US" dirty="0" smtClean="0"/>
              <a:t>表示：不是一个数</a:t>
            </a:r>
            <a:r>
              <a:rPr lang="en-US" dirty="0" smtClean="0"/>
              <a:t>Not-a-Number </a:t>
            </a:r>
            <a:r>
              <a:rPr lang="en-US" dirty="0"/>
              <a:t>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zh-CN" altLang="en-US" dirty="0" smtClean="0"/>
              <a:t>表示没有数值结果（实数或无穷），例如：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非规格化数</a:t>
            </a: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条件</a:t>
            </a:r>
            <a:r>
              <a:rPr lang="en-US" dirty="0" smtClean="0"/>
              <a:t>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值</a:t>
            </a:r>
            <a:r>
              <a:rPr lang="en-US" dirty="0" smtClean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</a:t>
            </a:r>
            <a:r>
              <a:rPr lang="en-US" dirty="0" smtClean="0"/>
              <a:t>1 – Bias </a:t>
            </a:r>
            <a:r>
              <a:rPr lang="en-US" altLang="zh-CN" dirty="0" smtClean="0"/>
              <a:t>=-126/-1022</a:t>
            </a:r>
            <a:r>
              <a:rPr lang="en-US" dirty="0" smtClean="0"/>
              <a:t>(instead </a:t>
            </a:r>
            <a:r>
              <a:rPr lang="en-US" dirty="0"/>
              <a:t>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pPr lvl="1"/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</a:t>
            </a:r>
            <a:r>
              <a:rPr lang="zh-CN" altLang="en-US" dirty="0"/>
              <a:t>编码</a:t>
            </a:r>
            <a:r>
              <a:rPr lang="zh-CN" altLang="en-US" dirty="0" smtClean="0"/>
              <a:t>隐含先导数值</a:t>
            </a:r>
            <a:r>
              <a:rPr lang="en-US" dirty="0" smtClean="0"/>
              <a:t>0</a:t>
            </a:r>
            <a:r>
              <a:rPr lang="en-US" dirty="0"/>
              <a:t>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952500" lvl="2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 smtClean="0"/>
              <a:t>:</a:t>
            </a:r>
            <a:r>
              <a:rPr lang="zh-CN" altLang="en-US" dirty="0">
                <a:latin typeface="Calibri"/>
                <a:cs typeface="Calibri"/>
              </a:rPr>
              <a:t>是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f</a:t>
            </a:r>
            <a:r>
              <a:rPr lang="en-US" altLang="zh-CN" dirty="0" err="1">
                <a:latin typeface="Calibri"/>
                <a:ea typeface="Monaco" charset="0"/>
                <a:cs typeface="Calibri"/>
                <a:sym typeface="Monaco" charset="0"/>
              </a:rPr>
              <a:t>rac</a:t>
            </a:r>
            <a:r>
              <a:rPr lang="zh-CN" altLang="en-US" dirty="0">
                <a:latin typeface="Calibri"/>
                <a:ea typeface="Monaco" charset="0"/>
                <a:cs typeface="Calibri"/>
                <a:sym typeface="Monaco" charset="0"/>
              </a:rPr>
              <a:t>字段的数码</a:t>
            </a:r>
            <a:endParaRPr lang="en-US" altLang="zh-CN" dirty="0">
              <a:latin typeface="Calibri"/>
              <a:cs typeface="Calibri"/>
            </a:endParaRPr>
          </a:p>
          <a:p>
            <a:pPr marL="552450" lvl="1"/>
            <a:endParaRPr lang="en-US" dirty="0"/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dirty="0" smtClean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438150" lvl="1"/>
            <a:r>
              <a:rPr lang="zh-CN" altLang="en-US" dirty="0" smtClean="0"/>
              <a:t>表示值</a:t>
            </a:r>
            <a:r>
              <a:rPr lang="en-US" altLang="zh-CN" dirty="0" smtClean="0"/>
              <a:t>0</a:t>
            </a:r>
          </a:p>
          <a:p>
            <a:pPr marL="438150" lvl="1"/>
            <a:r>
              <a:rPr lang="zh-CN" altLang="en-US" dirty="0" smtClean="0"/>
              <a:t>注意有不同的数值</a:t>
            </a:r>
            <a:r>
              <a:rPr lang="en-US" dirty="0" smtClean="0"/>
              <a:t> </a:t>
            </a:r>
            <a:r>
              <a:rPr lang="en-US" dirty="0"/>
              <a:t>+0 </a:t>
            </a:r>
            <a:r>
              <a:rPr lang="zh-CN" altLang="en-US" dirty="0" smtClean="0"/>
              <a:t>和</a:t>
            </a:r>
            <a:r>
              <a:rPr lang="en-US" dirty="0" smtClean="0"/>
              <a:t> </a:t>
            </a:r>
            <a:r>
              <a:rPr lang="en-US" dirty="0"/>
              <a:t>–0 (why</a:t>
            </a:r>
            <a:r>
              <a:rPr lang="en-US" dirty="0" smtClean="0"/>
              <a:t>?)</a:t>
            </a:r>
          </a:p>
          <a:p>
            <a:pPr marL="438150" lvl="1"/>
            <a:endParaRPr lang="en-US" dirty="0" smtClean="0"/>
          </a:p>
          <a:p>
            <a:pPr marL="342900" lvl="2" indent="-342900"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 smtClean="0"/>
              <a:t>情况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：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zh-CN" altLang="en-US" dirty="0" smtClean="0"/>
              <a:t>最接近</a:t>
            </a:r>
            <a:r>
              <a:rPr lang="en-US" altLang="zh-CN" dirty="0" smtClean="0"/>
              <a:t>0.0</a:t>
            </a:r>
            <a:r>
              <a:rPr lang="zh-CN" altLang="en-US" dirty="0" smtClean="0"/>
              <a:t>的那些数</a:t>
            </a:r>
            <a:endParaRPr lang="en-US" dirty="0" smtClean="0"/>
          </a:p>
          <a:p>
            <a:pPr marL="838200" lvl="2"/>
            <a:r>
              <a:rPr lang="zh-CN" altLang="en-US" dirty="0"/>
              <a:t>间隔均匀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80690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 = (</a:t>
            </a:r>
            <a:r>
              <a:rPr lang="en-US" sz="2400" dirty="0">
                <a:solidFill>
                  <a:srgbClr val="0000FF"/>
                </a:solidFill>
              </a:rPr>
              <a:t>–1)</a:t>
            </a:r>
            <a:r>
              <a:rPr lang="en-US" sz="2400" baseline="32000" dirty="0">
                <a:solidFill>
                  <a:srgbClr val="0000FF"/>
                </a:solidFill>
              </a:rPr>
              <a:t>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2</a:t>
            </a:r>
            <a:r>
              <a:rPr lang="en-US" sz="2400" baseline="32000" dirty="0" smtClean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 = 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– </a:t>
            </a:r>
            <a:r>
              <a:rPr lang="en-US" sz="2400" dirty="0">
                <a:solidFill>
                  <a:srgbClr val="0000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8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浮点编码总结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316288" y="3084513"/>
            <a:ext cx="2479675" cy="449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pic>
        <p:nvPicPr>
          <p:cNvPr id="54275" name="Picture 3" descr="非规格化数的密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120775"/>
            <a:ext cx="891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9700"/>
            <a:ext cx="8229600" cy="544513"/>
          </a:xfrm>
        </p:spPr>
        <p:txBody>
          <a:bodyPr/>
          <a:lstStyle/>
          <a:p>
            <a:r>
              <a:rPr lang="zh-CN" altLang="en-US" sz="3200" dirty="0" smtClean="0"/>
              <a:t>非规格化数据</a:t>
            </a:r>
            <a:endParaRPr lang="en-US" altLang="zh-CN" sz="3200" dirty="0" smtClean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50988" y="2324100"/>
            <a:ext cx="10048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3333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solidFill>
                  <a:srgbClr val="3333FF"/>
                </a:solidFill>
                <a:latin typeface="Tahoma" panose="020B0604030504040204" pitchFamily="34" charset="0"/>
              </a:rPr>
              <a:t>12</a:t>
            </a:r>
            <a:r>
              <a:rPr kumimoji="1" lang="en-US" altLang="zh-CN" baseline="30000" dirty="0">
                <a:solidFill>
                  <a:srgbClr val="3333FF"/>
                </a:solidFill>
                <a:latin typeface="Tahoma" panose="020B0604030504040204" pitchFamily="34" charset="0"/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576513" y="2241550"/>
            <a:ext cx="135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latin typeface="Tahoma" panose="020B0604030504040204" pitchFamily="34" charset="0"/>
              </a:rPr>
              <a:t>12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5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375150" y="2271713"/>
            <a:ext cx="13096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latin typeface="Tahoma" panose="020B0604030504040204" pitchFamily="34" charset="0"/>
              </a:rPr>
              <a:t>12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4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891463" y="2268538"/>
            <a:ext cx="10969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</a:t>
            </a:r>
            <a:r>
              <a:rPr kumimoji="1" lang="zh-CN" altLang="en-US" sz="2400" b="1" baseline="30000" dirty="0" smtClean="0">
                <a:latin typeface="Tahoma" panose="020B0604030504040204" pitchFamily="34" charset="0"/>
              </a:rPr>
              <a:t>12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3</a:t>
            </a:r>
            <a:endParaRPr kumimoji="1" lang="zh-CN" altLang="en-US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79450" y="1033463"/>
            <a:ext cx="4643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 smtClean="0">
                <a:latin typeface="Tahoma" panose="020B0604030504040204" pitchFamily="34" charset="0"/>
              </a:rPr>
              <a:t>[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1.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1.1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 smtClean="0">
                <a:latin typeface="Tahoma" panose="020B0604030504040204" pitchFamily="34" charset="0"/>
              </a:rPr>
              <a:t>-126</a:t>
            </a:r>
            <a:r>
              <a:rPr kumimoji="1" lang="en-US" altLang="zh-CN" dirty="0" smtClean="0">
                <a:latin typeface="Tahoma" panose="020B0604030504040204" pitchFamily="34" charset="0"/>
              </a:rPr>
              <a:t>)</a:t>
            </a:r>
            <a:endParaRPr kumimoji="1" lang="en-US" altLang="zh-CN" sz="2400" b="1" baseline="30000" dirty="0">
              <a:latin typeface="Tahoma" panose="020B0604030504040204" pitchFamily="34" charset="0"/>
            </a:endParaRP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665413" y="1458913"/>
            <a:ext cx="774700" cy="387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2727325" y="1471613"/>
            <a:ext cx="650875" cy="404812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0" y="3513138"/>
            <a:ext cx="47926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0.0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…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0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~ 0.1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1x2</a:t>
            </a:r>
            <a:r>
              <a:rPr kumimoji="1" lang="en-US" altLang="zh-CN" sz="2400" b="1" baseline="30000" dirty="0">
                <a:latin typeface="Tahoma" panose="020B0604030504040204" pitchFamily="34" charset="0"/>
              </a:rPr>
              <a:t>-126</a:t>
            </a: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736725" y="3892550"/>
            <a:ext cx="9445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1733550" y="3871913"/>
            <a:ext cx="882650" cy="592137"/>
          </a:xfrm>
          <a:prstGeom prst="line">
            <a:avLst/>
          </a:prstGeom>
          <a:noFill/>
          <a:ln w="3810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1546225" y="4848225"/>
            <a:ext cx="852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3333FF"/>
                </a:solidFill>
              </a:rPr>
              <a:t>2</a:t>
            </a:r>
            <a:r>
              <a:rPr kumimoji="1" lang="zh-CN" altLang="en-US" sz="2400" b="1" baseline="30000" dirty="0">
                <a:solidFill>
                  <a:srgbClr val="3333FF"/>
                </a:solidFill>
              </a:rPr>
              <a:t>-</a:t>
            </a:r>
            <a:r>
              <a:rPr kumimoji="1" lang="zh-CN" altLang="en-US" sz="2400" b="1" baseline="30000" dirty="0" smtClean="0">
                <a:solidFill>
                  <a:srgbClr val="3333FF"/>
                </a:solidFill>
              </a:rPr>
              <a:t>12</a:t>
            </a:r>
            <a:r>
              <a:rPr kumimoji="1" lang="en-US" altLang="zh-CN" sz="2400" b="1" baseline="30000" dirty="0" smtClean="0">
                <a:solidFill>
                  <a:srgbClr val="3333FF"/>
                </a:solidFill>
              </a:rPr>
              <a:t>6</a:t>
            </a:r>
            <a:endParaRPr kumimoji="1" lang="zh-CN" altLang="en-US" sz="2400" b="1" baseline="30000" dirty="0">
              <a:solidFill>
                <a:srgbClr val="3333FF"/>
              </a:solidFill>
            </a:endParaRP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2492375" y="4813300"/>
            <a:ext cx="10874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 dirty="0">
                <a:latin typeface="Tahoma" panose="020B0604030504040204" pitchFamily="34" charset="0"/>
              </a:rPr>
              <a:t>-125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4227513" y="4795838"/>
            <a:ext cx="11826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-124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870825" y="4840288"/>
            <a:ext cx="1108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ahoma" panose="020B0604030504040204" pitchFamily="34" charset="0"/>
              </a:rPr>
              <a:t>2</a:t>
            </a:r>
            <a:r>
              <a:rPr kumimoji="1" lang="zh-CN" altLang="en-US" sz="2400" b="1" baseline="30000">
                <a:latin typeface="Tahoma" panose="020B0604030504040204" pitchFamily="34" charset="0"/>
              </a:rPr>
              <a:t>-123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0413" y="49276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36613" y="2336800"/>
            <a:ext cx="46513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3162300" y="567213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1876425" y="1516063"/>
            <a:ext cx="49213" cy="46672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>
            <a:off x="930275" y="5330825"/>
            <a:ext cx="0" cy="869950"/>
          </a:xfrm>
          <a:prstGeom prst="line">
            <a:avLst/>
          </a:prstGeom>
          <a:noFill/>
          <a:ln w="3810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Rectangle 25"/>
          <p:cNvSpPr>
            <a:spLocks noChangeArrowheads="1"/>
          </p:cNvSpPr>
          <p:nvPr/>
        </p:nvSpPr>
        <p:spPr bwMode="auto">
          <a:xfrm>
            <a:off x="3394075" y="3068638"/>
            <a:ext cx="2511425" cy="465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326682" name="Oval 26"/>
          <p:cNvSpPr>
            <a:spLocks noChangeArrowheads="1"/>
          </p:cNvSpPr>
          <p:nvPr/>
        </p:nvSpPr>
        <p:spPr bwMode="auto">
          <a:xfrm>
            <a:off x="1022350" y="1876425"/>
            <a:ext cx="882650" cy="558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1069975" y="2003425"/>
            <a:ext cx="836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ahoma" panose="020B0604030504040204" pitchFamily="34" charset="0"/>
              </a:rPr>
              <a:t>GAP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903413" y="2797178"/>
            <a:ext cx="4595812" cy="633413"/>
            <a:chOff x="1199" y="2017"/>
            <a:chExt cx="2895" cy="399"/>
          </a:xfrm>
        </p:grpSpPr>
        <p:sp>
          <p:nvSpPr>
            <p:cNvPr id="54307" name="Text Box 29"/>
            <p:cNvSpPr txBox="1">
              <a:spLocks noChangeArrowheads="1"/>
            </p:cNvSpPr>
            <p:nvPr/>
          </p:nvSpPr>
          <p:spPr bwMode="auto">
            <a:xfrm>
              <a:off x="1550" y="2017"/>
              <a:ext cx="2544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21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latin typeface="Tahoma" panose="020B0604030504040204" pitchFamily="34" charset="0"/>
                </a:rPr>
                <a:t> </a:t>
              </a:r>
              <a:r>
                <a:rPr kumimoji="1" lang="zh-CN" altLang="en-US" dirty="0" smtClean="0">
                  <a:latin typeface="Tahoma" panose="020B0604030504040204" pitchFamily="34" charset="0"/>
                </a:rPr>
                <a:t>规格化数</a:t>
              </a:r>
              <a:endParaRPr kumimoji="1" lang="en-US" altLang="zh-CN" sz="2800" b="1" dirty="0">
                <a:solidFill>
                  <a:srgbClr val="CC0000"/>
                </a:solidFill>
              </a:endParaRPr>
            </a:p>
          </p:txBody>
        </p:sp>
        <p:sp>
          <p:nvSpPr>
            <p:cNvPr id="54308" name="Line 30"/>
            <p:cNvSpPr>
              <a:spLocks noChangeShapeType="1"/>
            </p:cNvSpPr>
            <p:nvPr/>
          </p:nvSpPr>
          <p:spPr bwMode="auto">
            <a:xfrm>
              <a:off x="1199" y="2294"/>
              <a:ext cx="2705" cy="1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300" name="Rectangle 31"/>
          <p:cNvSpPr>
            <a:spLocks noChangeArrowheads="1"/>
          </p:cNvSpPr>
          <p:nvPr/>
        </p:nvSpPr>
        <p:spPr bwMode="auto">
          <a:xfrm>
            <a:off x="3409950" y="5749925"/>
            <a:ext cx="2355850" cy="481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31863" y="5362575"/>
            <a:ext cx="3014662" cy="858838"/>
            <a:chOff x="587" y="3378"/>
            <a:chExt cx="1899" cy="541"/>
          </a:xfrm>
        </p:grpSpPr>
        <p:sp>
          <p:nvSpPr>
            <p:cNvPr id="54305" name="Line 23"/>
            <p:cNvSpPr>
              <a:spLocks noChangeShapeType="1"/>
            </p:cNvSpPr>
            <p:nvPr/>
          </p:nvSpPr>
          <p:spPr bwMode="auto">
            <a:xfrm flipH="1">
              <a:off x="587" y="3378"/>
              <a:ext cx="577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AutoShape 32"/>
            <p:cNvSpPr>
              <a:spLocks noChangeArrowheads="1"/>
            </p:cNvSpPr>
            <p:nvPr/>
          </p:nvSpPr>
          <p:spPr bwMode="auto">
            <a:xfrm>
              <a:off x="1296" y="3474"/>
              <a:ext cx="1190" cy="445"/>
            </a:xfrm>
            <a:prstGeom prst="wedgeRoundRectCallout">
              <a:avLst>
                <a:gd name="adj1" fmla="val -81431"/>
                <a:gd name="adj2" fmla="val -62134"/>
                <a:gd name="adj3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rIns="18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 smtClean="0"/>
                <a:t>非规格化数</a:t>
              </a:r>
              <a:endParaRPr kumimoji="1" lang="en-US" altLang="zh-CN" sz="2400" b="1" dirty="0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4252913" y="5603875"/>
            <a:ext cx="4192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(-1)</a:t>
            </a:r>
            <a:r>
              <a:rPr kumimoji="1" lang="en-US" altLang="zh-CN" sz="2800" b="1" baseline="30000"/>
              <a:t>s</a:t>
            </a:r>
            <a:r>
              <a:rPr kumimoji="1" lang="en-US" altLang="zh-CN" sz="2800" b="1"/>
              <a:t>×</a:t>
            </a:r>
            <a:r>
              <a:rPr kumimoji="1" lang="en-US" altLang="zh-CN" sz="2800" b="1">
                <a:solidFill>
                  <a:srgbClr val="FF0066"/>
                </a:solidFill>
              </a:rPr>
              <a:t>0.</a:t>
            </a:r>
            <a:r>
              <a:rPr kumimoji="1" lang="en-US" altLang="zh-CN" sz="2800" b="1"/>
              <a:t>xx…x ×2</a:t>
            </a:r>
            <a:r>
              <a:rPr kumimoji="1" lang="en-US" altLang="zh-CN" sz="2800" b="1" baseline="30000"/>
              <a:t>-126</a:t>
            </a:r>
          </a:p>
        </p:txBody>
      </p:sp>
      <p:sp>
        <p:nvSpPr>
          <p:cNvPr id="54303" name="灯片编号占位符 3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</p:txBody>
      </p:sp>
      <p:sp>
        <p:nvSpPr>
          <p:cNvPr id="54304" name="TextBox 35"/>
          <p:cNvSpPr txBox="1">
            <a:spLocks noChangeArrowheads="1"/>
          </p:cNvSpPr>
          <p:nvPr/>
        </p:nvSpPr>
        <p:spPr bwMode="auto">
          <a:xfrm>
            <a:off x="5105400" y="1117600"/>
            <a:ext cx="36099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注意浮点数的密度与分布</a:t>
            </a:r>
          </a:p>
        </p:txBody>
      </p:sp>
    </p:spTree>
    <p:extLst>
      <p:ext uri="{BB962C8B-B14F-4D97-AF65-F5344CB8AC3E}">
        <p14:creationId xmlns:p14="http://schemas.microsoft.com/office/powerpoint/2010/main" val="11148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5" grpId="0" animBg="1"/>
      <p:bldP spid="326668" grpId="0" animBg="1"/>
      <p:bldP spid="326682" grpId="0" animBg="1"/>
      <p:bldP spid="3266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二进制小数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IEEE </a:t>
            </a:r>
            <a:r>
              <a:rPr lang="zh-CN" altLang="en-US" dirty="0" smtClean="0"/>
              <a:t>浮点数标准</a:t>
            </a:r>
            <a:r>
              <a:rPr lang="en-US" dirty="0" smtClean="0"/>
              <a:t>: </a:t>
            </a:r>
            <a:r>
              <a:rPr lang="en-US" altLang="zh-CN" dirty="0" smtClean="0">
                <a:ea typeface="宋体" panose="02010600030101010101" pitchFamily="2" charset="-122"/>
              </a:rPr>
              <a:t>IEEE 754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舍入模式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浮点数</a:t>
            </a:r>
            <a:r>
              <a:rPr lang="zh-CN" altLang="en-US" dirty="0"/>
              <a:t>运算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语言的浮点数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推荐阅读</a:t>
            </a:r>
            <a:r>
              <a:rPr lang="en-US" altLang="zh-CN" dirty="0" smtClean="0"/>
              <a:t>:Ch2.4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IEEE754 </a:t>
            </a:r>
            <a:r>
              <a:rPr lang="zh-CN" altLang="en-US" dirty="0" smtClean="0"/>
              <a:t>规格化浮点数表示范围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552" y="1412776"/>
          <a:ext cx="7992887" cy="430276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236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格式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最小值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最大值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×1.m×2</a:t>
                      </a:r>
                      <a:r>
                        <a:rPr lang="en-US" altLang="zh-CN" baseline="70000" dirty="0" smtClean="0"/>
                        <a:t>e-127</a:t>
                      </a:r>
                      <a:endParaRPr lang="en-US" altLang="zh-CN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1-127</a:t>
                      </a:r>
                      <a:r>
                        <a:rPr lang="en-US" altLang="zh-CN" sz="1800" i="0" dirty="0" smtClean="0">
                          <a:latin typeface="+mn-lt"/>
                        </a:rPr>
                        <a:t> = 2</a:t>
                      </a:r>
                      <a:r>
                        <a:rPr lang="en-US" altLang="zh-CN" sz="1800" i="0" baseline="50000" dirty="0" smtClean="0">
                          <a:latin typeface="+mn-lt"/>
                        </a:rPr>
                        <a:t>-126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err="1" smtClean="0"/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chemeClr val="accent2"/>
                          </a:solidFill>
                        </a:rPr>
                        <a:t>max</a:t>
                      </a:r>
                      <a:r>
                        <a:rPr lang="en-US" altLang="zh-CN" sz="1800" i="0" dirty="0" smtClean="0"/>
                        <a:t>=254, f=1.1111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254-127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marL="0" indent="0"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127</a:t>
                      </a:r>
                      <a:r>
                        <a:rPr lang="en-US" altLang="zh-CN" sz="1800" i="0" dirty="0" smtClean="0"/>
                        <a:t>×(2-2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单精度非规格化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(-1)</a:t>
                      </a:r>
                      <a:r>
                        <a:rPr lang="en-US" altLang="zh-CN" baseline="70000" dirty="0" smtClean="0"/>
                        <a:t>s</a:t>
                      </a:r>
                      <a:r>
                        <a:rPr lang="en-US" altLang="zh-CN" dirty="0" smtClean="0"/>
                        <a:t>×0.m×2</a:t>
                      </a:r>
                      <a:r>
                        <a:rPr lang="en-US" altLang="zh-CN" baseline="70000" dirty="0" smtClean="0"/>
                        <a:t>-126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M=2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= 2</a:t>
                      </a:r>
                      <a:r>
                        <a:rPr lang="en-US" altLang="zh-CN" sz="1800" i="0" baseline="50000" dirty="0" smtClean="0"/>
                        <a:t>-149 </a:t>
                      </a:r>
                      <a:endParaRPr lang="en-US" altLang="zh-CN" sz="1800" i="0" baseline="50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E=0, f=0.1111</a:t>
                      </a:r>
                      <a:r>
                        <a:rPr lang="en-US" altLang="zh-CN" sz="1800" i="0" dirty="0" smtClean="0"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/>
                        <a:t>1×2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/>
                        <a:t>= 2</a:t>
                      </a:r>
                      <a:r>
                        <a:rPr lang="en-US" altLang="zh-CN" sz="1800" i="0" baseline="50000" dirty="0" smtClean="0"/>
                        <a:t>-126</a:t>
                      </a:r>
                      <a:r>
                        <a:rPr lang="en-US" altLang="zh-CN" sz="1800" i="0" dirty="0" smtClean="0"/>
                        <a:t>×(1-2</a:t>
                      </a:r>
                      <a:r>
                        <a:rPr lang="en-US" altLang="zh-CN" sz="1800" i="0" baseline="50000" dirty="0" smtClean="0"/>
                        <a:t>-23</a:t>
                      </a:r>
                      <a:r>
                        <a:rPr lang="en-US" altLang="zh-CN" sz="1800" i="0" dirty="0" smtClean="0"/>
                        <a:t>) </a:t>
                      </a:r>
                      <a:endParaRPr lang="en-US" altLang="zh-CN" sz="1800" i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 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×1.m×2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e-1023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min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=1, M=0,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1.0×2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1-1023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</a:t>
                      </a:r>
                      <a:r>
                        <a:rPr lang="en-US" altLang="zh-CN" sz="2400" i="0" baseline="-25000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max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=2046,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f=1.1111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2046-1023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1023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×(2-2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+mn-lt"/>
                        </a:rPr>
                        <a:t>)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双精度非规格化</a:t>
                      </a:r>
                      <a:endParaRPr lang="en-US" altLang="zh-CN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×0.m×2</a:t>
                      </a:r>
                      <a:r>
                        <a:rPr lang="en-US" altLang="zh-CN" baseline="7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 M=2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-1079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E=0,f=0.11111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…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1×2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algn="l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=2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-1022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×(1-2</a:t>
                      </a:r>
                      <a:r>
                        <a:rPr lang="en-US" altLang="zh-CN" sz="1800" i="0" baseline="50000" dirty="0" smtClean="0">
                          <a:solidFill>
                            <a:srgbClr val="C00000"/>
                          </a:solidFill>
                        </a:rPr>
                        <a:t>-52</a:t>
                      </a:r>
                      <a:r>
                        <a:rPr lang="en-US" altLang="zh-CN" sz="1800" i="0" dirty="0" smtClean="0">
                          <a:solidFill>
                            <a:srgbClr val="C00000"/>
                          </a:solidFill>
                        </a:rPr>
                        <a:t>) </a:t>
                      </a:r>
                      <a:endParaRPr lang="en-US" altLang="zh-CN" sz="1800" i="0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0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7625" y="6237288"/>
            <a:ext cx="1016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D7157"/>
                </a:solidFill>
              </a:rPr>
              <a:t> -</a:t>
            </a:r>
            <a:fld id="{21F8F22D-7236-487E-A62E-34ED97A3BE71}" type="slidenum">
              <a:rPr lang="en-US" altLang="zh-CN">
                <a:solidFill>
                  <a:srgbClr val="0D7157"/>
                </a:solidFill>
              </a:rPr>
              <a:pPr eaLnBrk="1" hangingPunct="1"/>
              <a:t>20</a:t>
            </a:fld>
            <a:r>
              <a:rPr lang="en-US" altLang="zh-CN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900863" y="2276475"/>
            <a:ext cx="2087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10000"/>
              </a:spcBef>
              <a:buSzPct val="100000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+3.4 </a:t>
            </a: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baseline="30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endParaRPr lang="zh-CN" altLang="en-US" sz="1600" b="1" baseline="30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732588" y="4508500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>
              <a:spcBef>
                <a:spcPct val="10000"/>
              </a:spcBef>
              <a:buSzPct val="100000"/>
            </a:pPr>
            <a:r>
              <a:rPr lang="zh-CN" altLang="en-US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 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+1.8 </a:t>
            </a:r>
            <a:r>
              <a:rPr lang="en-US" altLang="zh-CN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</a:t>
            </a:r>
            <a:r>
              <a:rPr lang="en-US" altLang="zh-CN" sz="1600" b="1" baseline="30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308</a:t>
            </a:r>
            <a:endParaRPr lang="zh-CN" altLang="en-US" sz="1600" b="1" baseline="300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浮点数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二进制小数</a:t>
            </a:r>
            <a:endParaRPr lang="en-US" dirty="0"/>
          </a:p>
          <a:p>
            <a:pPr marL="215900" indent="-215900"/>
            <a:r>
              <a:rPr lang="en-US" altLang="zh-CN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IEEE </a:t>
            </a:r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浮点数标准</a:t>
            </a:r>
            <a:r>
              <a:rPr lang="en-US" altLang="zh-CN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: IEEE 754</a:t>
            </a:r>
            <a:endParaRPr lang="en-US" dirty="0"/>
          </a:p>
          <a:p>
            <a:pPr marL="215900" indent="-215900"/>
            <a:r>
              <a:rPr lang="zh-CN" altLang="en-US" dirty="0" smtClean="0">
                <a:ea typeface="Calibri" charset="0"/>
                <a:cs typeface="Calibri" charset="0"/>
              </a:rPr>
              <a:t>浮点数示例与性质</a:t>
            </a:r>
            <a:endParaRPr lang="en-US" dirty="0"/>
          </a:p>
          <a:p>
            <a:pPr marL="215900" indent="-215900"/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舍入、加法与乘法</a:t>
            </a:r>
            <a:endParaRPr lang="en-US" dirty="0"/>
          </a:p>
          <a:p>
            <a:pPr marL="215900" indent="-215900"/>
            <a:r>
              <a:rPr lang="en-US" altLang="zh-CN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C</a:t>
            </a:r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语言的浮点数</a:t>
            </a:r>
            <a:endParaRPr lang="en-US" dirty="0"/>
          </a:p>
          <a:p>
            <a:pPr marL="215900" indent="-215900"/>
            <a:r>
              <a:rPr lang="zh-CN" alt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小结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小浮点数例子</a:t>
            </a:r>
            <a:r>
              <a:rPr lang="en-US" altLang="zh-CN" dirty="0" smtClean="0"/>
              <a:t>——1</a:t>
            </a:r>
            <a:r>
              <a:rPr lang="zh-CN" altLang="en-US" dirty="0" smtClean="0"/>
              <a:t>字节浮点数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 dirty="0" smtClean="0"/>
              <a:t>8</a:t>
            </a:r>
            <a:r>
              <a:rPr lang="zh-CN" altLang="en-US" dirty="0" smtClean="0"/>
              <a:t>位浮点编码</a:t>
            </a:r>
            <a:endParaRPr lang="en-US" dirty="0"/>
          </a:p>
          <a:p>
            <a:pPr marL="552450" lvl="1"/>
            <a:r>
              <a:rPr lang="zh-CN" altLang="en-US" dirty="0" smtClean="0"/>
              <a:t>符号位：最高有效位</a:t>
            </a:r>
            <a:endParaRPr lang="en-US" dirty="0"/>
          </a:p>
          <a:p>
            <a:pPr marL="552450" lvl="1"/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Exponent)4</a:t>
            </a:r>
            <a:r>
              <a:rPr lang="zh-CN" altLang="en-US" dirty="0" smtClean="0"/>
              <a:t>位，偏置为</a:t>
            </a:r>
            <a:r>
              <a:rPr lang="en-US" dirty="0" smtClean="0"/>
              <a:t>7</a:t>
            </a:r>
            <a:endParaRPr lang="en-US" dirty="0"/>
          </a:p>
          <a:p>
            <a:pPr marL="552450" lvl="1"/>
            <a:r>
              <a:rPr lang="zh-CN" altLang="en-US" dirty="0" smtClean="0"/>
              <a:t>小数</a:t>
            </a:r>
            <a:r>
              <a:rPr lang="en-US" altLang="zh-CN" dirty="0" smtClean="0"/>
              <a:t>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altLang="zh-CN" dirty="0" smtClean="0">
                <a:latin typeface="Courier New Bold" charset="0"/>
                <a:cs typeface="Courier New Bold" charset="0"/>
                <a:sym typeface="Courier New Bold" charset="0"/>
              </a:rPr>
              <a:t>)3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位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和</a:t>
            </a:r>
            <a:r>
              <a:rPr lang="en-US" dirty="0" smtClean="0"/>
              <a:t>IEEE </a:t>
            </a:r>
            <a:r>
              <a:rPr lang="zh-CN" altLang="en-US" dirty="0" smtClean="0"/>
              <a:t>相同的格式</a:t>
            </a:r>
            <a:endParaRPr lang="en-US" dirty="0"/>
          </a:p>
          <a:p>
            <a:pPr marL="552450" lvl="1"/>
            <a:r>
              <a:rPr lang="zh-CN" altLang="en-US" dirty="0" smtClean="0"/>
              <a:t>规格化、非规格化</a:t>
            </a:r>
            <a:endParaRPr lang="en-US" altLang="zh-CN" dirty="0" smtClean="0"/>
          </a:p>
          <a:p>
            <a:pPr marL="552450" lvl="1"/>
            <a:r>
              <a:rPr lang="en-US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、无穷的表示</a:t>
            </a:r>
            <a:endParaRPr lang="en-US" dirty="0"/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/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9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/>
          </p:cNvSpPr>
          <p:nvPr/>
        </p:nvSpPr>
        <p:spPr bwMode="auto">
          <a:xfrm>
            <a:off x="73025" y="3447365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动态范围</a:t>
            </a:r>
            <a:r>
              <a:rPr lang="en-US" dirty="0" smtClean="0"/>
              <a:t>(</a:t>
            </a:r>
            <a:r>
              <a:rPr lang="zh-CN" altLang="en-US" dirty="0" smtClean="0"/>
              <a:t>仅正数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785471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最接近</a:t>
            </a:r>
            <a:r>
              <a:rPr lang="en-US" altLang="zh-CN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0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13235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dirty="0" smtClean="0"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最小规格化数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248835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48382" y="483801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6019115"/>
            <a:ext cx="1308050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最大规格化数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102866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非规格化数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89768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规格化数</a:t>
            </a:r>
            <a:endParaRPr lang="en-US" sz="1600" b="1" dirty="0">
              <a:solidFill>
                <a:schemeClr val="tx1"/>
              </a:solidFill>
              <a:latin typeface="+mn-lt"/>
              <a:ea typeface="Calibri Bold" charset="0"/>
              <a:cs typeface="Courier New" pitchFamily="49" charset="0"/>
              <a:sym typeface="Calibri Bol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v = (</a:t>
            </a:r>
            <a:r>
              <a:rPr lang="en-US" sz="2400" dirty="0"/>
              <a:t>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</a:t>
            </a:r>
            <a:r>
              <a:rPr lang="en-US" sz="2400" dirty="0" smtClean="0"/>
              <a:t>2</a:t>
            </a:r>
            <a:r>
              <a:rPr lang="en-US" sz="2400" baseline="320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73025" y="6324600"/>
            <a:ext cx="8928100" cy="323165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12192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 exp 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frac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 Italic" charset="0"/>
                <a:cs typeface="Times New Roman" panose="02020603050405020304" pitchFamily="18" charset="0"/>
                <a:sym typeface="Calibri Bold Italic" charset="0"/>
              </a:rPr>
              <a:t>E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 Bold" charset="0"/>
                <a:cs typeface="Times New Roman" panose="02020603050405020304" pitchFamily="18" charset="0"/>
                <a:sym typeface="Calibri Bold" charset="0"/>
              </a:rPr>
              <a:t>Value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spcBef>
                <a:spcPts val="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000	-6	0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001	-6	1/8*1/64 = 1/512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010	-6	2/8*1/64 = 2/512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110	-6	6/8*1/64 = 6/512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0000 111	-6	7/8*1/64 = 7/512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000	-6	8/8*1/64 = 8/512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0001 001  	-6	9/8*1/64 = 9/512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110	-1	14/8*1/2 = 14/16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0110 111	-1	15/8*1/2 = 15/16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000	0	8/8*1    = 1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001	0	9/8*1    = 9/8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0111 010	0	10/8*1   = 10/8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>
              <a:lnSpc>
                <a:spcPct val="75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…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110	7	14/8*128 = 224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1110 111	7	15/8*128 = 240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Lucida Grande" charset="0"/>
              <a:cs typeface="Times New Roman" panose="02020603050405020304" pitchFamily="18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0 1111 000	n/a	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inf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9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数值分布</a:t>
            </a:r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6-</a:t>
            </a:r>
            <a:r>
              <a:rPr lang="en-US" altLang="zh-CN" dirty="0" smtClean="0"/>
              <a:t>bit</a:t>
            </a:r>
            <a:r>
              <a:rPr lang="zh-CN" altLang="en-US" dirty="0" smtClean="0"/>
              <a:t>类</a:t>
            </a:r>
            <a:r>
              <a:rPr lang="en-US" dirty="0" smtClean="0"/>
              <a:t> IEEE</a:t>
            </a:r>
            <a:r>
              <a:rPr lang="zh-CN" altLang="en-US" dirty="0" smtClean="0"/>
              <a:t>格式浮点数</a:t>
            </a:r>
            <a:endParaRPr lang="en-US" dirty="0"/>
          </a:p>
          <a:p>
            <a:pPr marL="552450" lvl="1"/>
            <a:r>
              <a:rPr lang="en-US" dirty="0"/>
              <a:t>e </a:t>
            </a:r>
            <a:r>
              <a:rPr lang="zh-CN" altLang="en-US" dirty="0" smtClean="0"/>
              <a:t>：</a:t>
            </a:r>
            <a:r>
              <a:rPr lang="en-US" dirty="0" smtClean="0"/>
              <a:t> 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位数</a:t>
            </a:r>
            <a:r>
              <a:rPr lang="en-US" altLang="zh-CN" dirty="0" smtClean="0"/>
              <a:t>3</a:t>
            </a:r>
            <a:endParaRPr lang="en-US" dirty="0"/>
          </a:p>
          <a:p>
            <a:pPr marL="552450" lvl="1"/>
            <a:r>
              <a:rPr lang="en-US" dirty="0"/>
              <a:t>f </a:t>
            </a:r>
            <a:r>
              <a:rPr lang="zh-CN" altLang="en-US" dirty="0" smtClean="0"/>
              <a:t>：小数位数</a:t>
            </a:r>
            <a:r>
              <a:rPr lang="en-US" dirty="0" smtClean="0"/>
              <a:t> 2</a:t>
            </a:r>
            <a:endParaRPr lang="en-US" dirty="0"/>
          </a:p>
          <a:p>
            <a:pPr marL="552450" lvl="1"/>
            <a:r>
              <a:rPr lang="zh-CN" altLang="en-US" dirty="0" smtClean="0"/>
              <a:t>偏置</a:t>
            </a:r>
            <a:r>
              <a:rPr lang="en-US" altLang="zh-CN" dirty="0" smtClean="0"/>
              <a:t>bias=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zh-CN" altLang="en-US" dirty="0" smtClean="0"/>
              <a:t>注意：数值在趋近于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时变密集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1000" y="3810000"/>
            <a:ext cx="8840788" cy="1836738"/>
            <a:chOff x="381000" y="3810000"/>
            <a:chExt cx="8840788" cy="1836738"/>
          </a:xfrm>
        </p:grpSpPr>
        <p:graphicFrame>
          <p:nvGraphicFramePr>
            <p:cNvPr id="29730" name="Object 1024"/>
            <p:cNvGraphicFramePr>
              <a:graphicFrameLocks noChangeAspect="1"/>
            </p:cNvGraphicFramePr>
            <p:nvPr>
              <p:extLst/>
            </p:nvPr>
          </p:nvGraphicFramePr>
          <p:xfrm>
            <a:off x="381000" y="4419600"/>
            <a:ext cx="8840788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工作表" r:id="rId3" imgW="8334456" imgH="1066800" progId="Excel.Sheet.8">
                    <p:embed/>
                  </p:oleObj>
                </mc:Choice>
                <mc:Fallback>
                  <p:oleObj name="工作表" r:id="rId3" imgW="8334456" imgH="1066800" progId="Excel.Sheet.8">
                    <p:embed/>
                    <p:pic>
                      <p:nvPicPr>
                        <p:cNvPr id="2973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4419600"/>
                          <a:ext cx="8840788" cy="1227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Rectangle 7"/>
            <p:cNvSpPr>
              <a:spLocks/>
            </p:cNvSpPr>
            <p:nvPr/>
          </p:nvSpPr>
          <p:spPr bwMode="auto">
            <a:xfrm>
              <a:off x="5486400" y="3810000"/>
              <a:ext cx="908903" cy="3693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8 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个数</a:t>
              </a:r>
              <a:endPara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cxnSp>
          <p:nvCxnSpPr>
            <p:cNvPr id="36" name="Straight Arrow Connector 35"/>
            <p:cNvCxnSpPr>
              <a:stCxn id="29703" idx="1"/>
            </p:cNvCxnSpPr>
            <p:nvPr/>
          </p:nvCxnSpPr>
          <p:spPr bwMode="auto">
            <a:xfrm flipH="1">
              <a:off x="4572000" y="3994666"/>
              <a:ext cx="914400" cy="4249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文本框 1"/>
            <p:cNvSpPr txBox="1"/>
            <p:nvPr/>
          </p:nvSpPr>
          <p:spPr>
            <a:xfrm>
              <a:off x="2921000" y="5150822"/>
              <a:ext cx="1447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4400" y="5150822"/>
              <a:ext cx="1143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23000" y="5150822"/>
              <a:ext cx="711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无穷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37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数值分布</a:t>
            </a:r>
            <a:r>
              <a:rPr lang="en-US" dirty="0" smtClean="0"/>
              <a:t>(</a:t>
            </a:r>
            <a:r>
              <a:rPr lang="zh-CN" altLang="en-US" dirty="0" smtClean="0"/>
              <a:t>放大观察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/>
              <a:t>6-bit</a:t>
            </a:r>
            <a:r>
              <a:rPr lang="zh-CN" altLang="en-US" dirty="0"/>
              <a:t>类</a:t>
            </a:r>
            <a:r>
              <a:rPr lang="en-US" altLang="zh-CN" dirty="0"/>
              <a:t> IEEE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552450" lvl="1"/>
            <a:r>
              <a:rPr lang="en-US" altLang="zh-CN" dirty="0"/>
              <a:t>e 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阶码</a:t>
            </a:r>
            <a:r>
              <a:rPr lang="en-US" altLang="zh-CN" dirty="0"/>
              <a:t>(Exponent) </a:t>
            </a:r>
            <a:r>
              <a:rPr lang="zh-CN" altLang="en-US" dirty="0"/>
              <a:t>位数</a:t>
            </a:r>
            <a:r>
              <a:rPr lang="en-US" altLang="zh-CN" dirty="0"/>
              <a:t>3</a:t>
            </a:r>
          </a:p>
          <a:p>
            <a:pPr marL="552450" lvl="1"/>
            <a:r>
              <a:rPr lang="en-US" altLang="zh-CN" dirty="0"/>
              <a:t>f </a:t>
            </a:r>
            <a:r>
              <a:rPr lang="zh-CN" altLang="en-US" dirty="0"/>
              <a:t>：小数位数</a:t>
            </a:r>
            <a:r>
              <a:rPr lang="en-US" altLang="zh-CN" dirty="0"/>
              <a:t> 2</a:t>
            </a:r>
          </a:p>
          <a:p>
            <a:pPr marL="552450" lvl="1"/>
            <a:r>
              <a:rPr lang="zh-CN" altLang="en-US" dirty="0"/>
              <a:t>偏置</a:t>
            </a:r>
            <a:r>
              <a:rPr lang="en-US" altLang="zh-CN" dirty="0"/>
              <a:t>bias= 2</a:t>
            </a:r>
            <a:r>
              <a:rPr lang="en-US" altLang="zh-CN" baseline="30000" dirty="0"/>
              <a:t>3-1</a:t>
            </a:r>
            <a:r>
              <a:rPr lang="en-US" altLang="zh-CN" dirty="0"/>
              <a:t>-1 =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/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6200" y="3924300"/>
            <a:ext cx="8991599" cy="1485900"/>
            <a:chOff x="76200" y="3924300"/>
            <a:chExt cx="8991599" cy="1485900"/>
          </a:xfrm>
        </p:grpSpPr>
        <p:graphicFrame>
          <p:nvGraphicFramePr>
            <p:cNvPr id="30751" name="Object 1024"/>
            <p:cNvGraphicFramePr>
              <a:graphicFrameLocks noChangeAspect="1"/>
            </p:cNvGraphicFramePr>
            <p:nvPr>
              <p:extLst/>
            </p:nvPr>
          </p:nvGraphicFramePr>
          <p:xfrm>
            <a:off x="76200" y="3924300"/>
            <a:ext cx="8991599" cy="148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Worksheet" r:id="rId3" imgW="7848600" imgH="965200" progId="Excel.Sheet.8">
                    <p:embed/>
                  </p:oleObj>
                </mc:Choice>
                <mc:Fallback>
                  <p:oleObj name="Worksheet" r:id="rId3" imgW="7848600" imgH="965200" progId="Excel.Sheet.8">
                    <p:embed/>
                    <p:pic>
                      <p:nvPicPr>
                        <p:cNvPr id="30751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3924300"/>
                          <a:ext cx="8991599" cy="148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2667000" y="48768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非规格化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19600" y="4876800"/>
              <a:ext cx="1295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规格化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8199" y="4876800"/>
              <a:ext cx="7112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Calibri" pitchFamily="34" charset="0"/>
                </a:rPr>
                <a:t>无穷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4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IEEE</a:t>
            </a:r>
            <a:r>
              <a:rPr lang="zh-CN" altLang="en-US" dirty="0" smtClean="0"/>
              <a:t>编码的特殊性质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518525" cy="5191125"/>
          </a:xfrm>
          <a:ln/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浮点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与整数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编码相同：所有</a:t>
            </a:r>
            <a:r>
              <a:rPr lang="en-US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均为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浮点数比较：用“</a:t>
            </a: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r>
              <a:rPr lang="zh-CN" altLang="en-US" dirty="0" smtClean="0">
                <a:solidFill>
                  <a:srgbClr val="FF0000"/>
                </a:solidFill>
              </a:rPr>
              <a:t>” “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 smtClean="0">
                <a:solidFill>
                  <a:srgbClr val="FF0000"/>
                </a:solidFill>
              </a:rPr>
              <a:t>”    </a:t>
            </a:r>
            <a:r>
              <a:rPr lang="en-US" altLang="zh-CN" dirty="0" smtClean="0">
                <a:solidFill>
                  <a:srgbClr val="FF0000"/>
                </a:solidFill>
              </a:rPr>
              <a:t>“&lt;”     “&gt;=”    “&lt;=“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几乎可以用与无符号整数相同的方式进行浮点数的比较</a:t>
            </a:r>
            <a:endParaRPr lang="en-US" dirty="0">
              <a:solidFill>
                <a:srgbClr val="FF0000"/>
              </a:solidFill>
            </a:endParaRPr>
          </a:p>
          <a:p>
            <a:pPr marL="552450" lvl="1"/>
            <a:r>
              <a:rPr lang="zh-CN" altLang="en-US" dirty="0" smtClean="0"/>
              <a:t>先比较符号位</a:t>
            </a:r>
            <a:endParaRPr lang="en-US" dirty="0" smtClean="0"/>
          </a:p>
          <a:p>
            <a:pPr marL="552450" lvl="1"/>
            <a:r>
              <a:rPr lang="zh-CN" altLang="en-US" dirty="0" smtClean="0"/>
              <a:t>但必须考虑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 smtClean="0"/>
              <a:t>NaN</a:t>
            </a:r>
            <a:r>
              <a:rPr lang="zh-CN" altLang="en-US" dirty="0" smtClean="0"/>
              <a:t>的不确定性</a:t>
            </a:r>
            <a:endParaRPr lang="en-US" dirty="0"/>
          </a:p>
          <a:p>
            <a:pPr marL="838200" lvl="2"/>
            <a:r>
              <a:rPr lang="zh-CN" altLang="en-US" dirty="0" smtClean="0"/>
              <a:t>将比其他任何值都大</a:t>
            </a:r>
            <a:endParaRPr lang="en-US" altLang="zh-CN" dirty="0" smtClean="0"/>
          </a:p>
          <a:p>
            <a:pPr marL="838200" lvl="2"/>
            <a:r>
              <a:rPr lang="zh-CN" altLang="en-US" dirty="0" smtClean="0"/>
              <a:t>比较将产生什么结果？</a:t>
            </a:r>
            <a:endParaRPr lang="en-US" dirty="0"/>
          </a:p>
          <a:p>
            <a:pPr marL="552450" lvl="1"/>
            <a:r>
              <a:rPr lang="zh-CN" altLang="en-US" dirty="0" smtClean="0"/>
              <a:t>其他方面均</a:t>
            </a:r>
            <a:r>
              <a:rPr lang="en-US" dirty="0" smtClean="0"/>
              <a:t>OK</a:t>
            </a:r>
            <a:endParaRPr lang="en-US" dirty="0"/>
          </a:p>
          <a:p>
            <a:pPr marL="838200" lvl="2"/>
            <a:r>
              <a:rPr lang="zh-CN" altLang="en-US" dirty="0" smtClean="0"/>
              <a:t>规格化值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zh-CN" altLang="en-US" dirty="0" smtClean="0"/>
              <a:t>非规格化值</a:t>
            </a:r>
            <a:endParaRPr lang="en-US" dirty="0"/>
          </a:p>
          <a:p>
            <a:pPr marL="838200" lvl="2"/>
            <a:r>
              <a:rPr lang="zh-CN" altLang="en-US" dirty="0" smtClean="0"/>
              <a:t>规格化值</a:t>
            </a:r>
            <a:r>
              <a:rPr lang="en-US" dirty="0" smtClean="0"/>
              <a:t> </a:t>
            </a:r>
            <a:r>
              <a:rPr lang="en-US" dirty="0"/>
              <a:t>vs. </a:t>
            </a:r>
            <a:r>
              <a:rPr lang="zh-CN" altLang="en-US" dirty="0" smtClean="0"/>
              <a:t>无穷</a:t>
            </a:r>
            <a:endParaRPr lang="en-US" altLang="zh-CN" dirty="0" smtClean="0"/>
          </a:p>
          <a:p>
            <a:pPr marL="38100"/>
            <a:r>
              <a:rPr lang="zh-CN" altLang="en-US" dirty="0"/>
              <a:t>精度问题</a:t>
            </a:r>
            <a:r>
              <a:rPr lang="zh-CN" altLang="en-US" dirty="0" smtClean="0"/>
              <a:t>呢？  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比较呢？</a:t>
            </a:r>
            <a:endParaRPr lang="en-US" altLang="zh-CN" dirty="0" smtClean="0"/>
          </a:p>
          <a:p>
            <a:pPr marL="38100"/>
            <a:r>
              <a:rPr lang="zh-CN" altLang="en-US" dirty="0"/>
              <a:t>怎么</a:t>
            </a:r>
            <a:r>
              <a:rPr lang="zh-CN" altLang="en-US" dirty="0" smtClean="0"/>
              <a:t>解决？讨论</a:t>
            </a:r>
            <a:r>
              <a:rPr lang="en-US" altLang="zh-CN" dirty="0" smtClean="0"/>
              <a:t>……………………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>
                <a:solidFill>
                  <a:srgbClr val="B3B3B3"/>
                </a:solidFill>
              </a:rPr>
              <a:t>IEEE </a:t>
            </a:r>
            <a:r>
              <a:rPr lang="zh-CN" altLang="en-US" dirty="0" smtClean="0">
                <a:solidFill>
                  <a:srgbClr val="B3B3B3"/>
                </a:solidFill>
              </a:rPr>
              <a:t>浮点数标准</a:t>
            </a:r>
            <a:r>
              <a:rPr lang="en-US" altLang="zh-CN" dirty="0" smtClean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/>
              <a:t>舍入、加法与乘法</a:t>
            </a:r>
            <a:endParaRPr lang="en-US" dirty="0"/>
          </a:p>
          <a:p>
            <a:r>
              <a:rPr lang="en-US" altLang="zh-CN" dirty="0" smtClean="0">
                <a:solidFill>
                  <a:srgbClr val="B3B3B3"/>
                </a:solidFill>
              </a:rPr>
              <a:t>C</a:t>
            </a:r>
            <a:r>
              <a:rPr lang="zh-CN" altLang="en-US" dirty="0" smtClean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浮点数运算</a:t>
            </a:r>
            <a:r>
              <a:rPr lang="en-US" dirty="0" smtClean="0"/>
              <a:t>: </a:t>
            </a:r>
            <a:r>
              <a:rPr lang="zh-CN" altLang="en-US" dirty="0" smtClean="0"/>
              <a:t>基本思想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 err="1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 err="1" smtClean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= Round(x </a:t>
            </a:r>
            <a:r>
              <a:rPr lang="en-US" dirty="0" smtClean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zh-CN" altLang="en-US" dirty="0" smtClean="0"/>
              <a:t>基本思想</a:t>
            </a:r>
            <a:endParaRPr lang="en-US" dirty="0"/>
          </a:p>
          <a:p>
            <a:pPr marL="552450" lvl="1"/>
            <a:r>
              <a:rPr lang="zh-CN" altLang="en-US" dirty="0" smtClean="0"/>
              <a:t>首先，计算精确结果</a:t>
            </a:r>
            <a:endParaRPr lang="en-US" dirty="0"/>
          </a:p>
          <a:p>
            <a:pPr marL="552450" lvl="1"/>
            <a:r>
              <a:rPr lang="zh-CN" altLang="en-US" dirty="0" smtClean="0"/>
              <a:t>然后，变换到指定格式</a:t>
            </a:r>
            <a:endParaRPr lang="en-US" dirty="0"/>
          </a:p>
          <a:p>
            <a:pPr marL="838200" lvl="2"/>
            <a:r>
              <a:rPr lang="zh-CN" altLang="en-US" dirty="0" smtClean="0"/>
              <a:t>可能溢出：阶码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zh-CN" altLang="en-US" dirty="0" smtClean="0"/>
              <a:t>太大</a:t>
            </a:r>
            <a:endParaRPr lang="en-US" dirty="0"/>
          </a:p>
          <a:p>
            <a:pPr marL="838200" lvl="2"/>
            <a:r>
              <a:rPr lang="zh-CN" altLang="en-US" dirty="0" smtClean="0"/>
              <a:t>小数部分可能需要舍入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舍入</a:t>
            </a:r>
            <a:endParaRPr 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舍入模式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以美元舍入说明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$1.40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舍入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向下舍入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(−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向偶数舍入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有理数编码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浮点表示很有用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 smtClean="0"/>
                  <a:t>对形如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有理数进行编码</a:t>
                </a:r>
                <a:endParaRPr lang="zh-CN" altLang="zh-CN" sz="2400" dirty="0"/>
              </a:p>
              <a:p>
                <a:pPr lvl="1"/>
                <a:r>
                  <a:rPr lang="zh-CN" altLang="en-US" sz="2400" dirty="0" smtClean="0"/>
                  <a:t>非常</a:t>
                </a:r>
                <a:r>
                  <a:rPr lang="zh-CN" altLang="en-US" sz="2400" dirty="0"/>
                  <a:t>大的数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或非</a:t>
                </a:r>
                <a:r>
                  <a:rPr lang="zh-CN" altLang="en-US" sz="2400" dirty="0"/>
                  <a:t>常</a:t>
                </a:r>
                <a:r>
                  <a:rPr lang="zh-CN" altLang="en-US" sz="2400" dirty="0" smtClean="0"/>
                  <a:t>接近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的数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lvl="1"/>
                <a:r>
                  <a:rPr lang="zh-CN" altLang="en-US" sz="2400" dirty="0" smtClean="0"/>
                  <a:t>实数的近似值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/>
                  <a:t>无穷大</a:t>
                </a:r>
                <a:r>
                  <a:rPr lang="en-US" altLang="zh-CN" sz="2400" dirty="0" smtClean="0"/>
                  <a:t>/</a:t>
                </a:r>
                <a:r>
                  <a:rPr lang="zh-CN" altLang="en-US" sz="2400" dirty="0" smtClean="0"/>
                  <a:t>小怎么办？</a:t>
                </a:r>
                <a:endParaRPr lang="en-US" altLang="zh-CN" sz="2400" dirty="0" smtClean="0"/>
              </a:p>
              <a:p>
                <a:pPr lvl="1"/>
                <a:endParaRPr lang="en-US" altLang="zh-CN" sz="2400" dirty="0"/>
              </a:p>
              <a:p>
                <a:r>
                  <a:rPr lang="zh-CN" altLang="en-US" sz="2800" dirty="0"/>
                  <a:t>从程序员角度看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无趣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晦涩难懂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1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533400"/>
            <a:ext cx="4191000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细究“向偶数舍入”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382000" cy="5435600"/>
          </a:xfrm>
          <a:ln/>
        </p:spPr>
        <p:txBody>
          <a:bodyPr/>
          <a:lstStyle/>
          <a:p>
            <a:r>
              <a:rPr lang="zh-CN" altLang="en-US" dirty="0" smtClean="0"/>
              <a:t>默认的舍入模式</a:t>
            </a:r>
            <a:endParaRPr lang="en-US" dirty="0"/>
          </a:p>
          <a:p>
            <a:pPr marL="552450" lvl="1"/>
            <a:r>
              <a:rPr lang="zh-CN" altLang="en-US" dirty="0" smtClean="0"/>
              <a:t>很难找到更好的方法</a:t>
            </a:r>
            <a:endParaRPr lang="en-US" dirty="0"/>
          </a:p>
          <a:p>
            <a:pPr marL="552450" lvl="1"/>
            <a:r>
              <a:rPr lang="zh-CN" altLang="en-US" dirty="0" smtClean="0">
                <a:solidFill>
                  <a:srgbClr val="FF0000"/>
                </a:solidFill>
              </a:rPr>
              <a:t>其他方法都有统计偏差</a:t>
            </a:r>
            <a:endParaRPr lang="en-US" dirty="0">
              <a:solidFill>
                <a:srgbClr val="FF0000"/>
              </a:solidFill>
            </a:endParaRPr>
          </a:p>
          <a:p>
            <a:pPr marL="838200" lvl="2"/>
            <a:r>
              <a:rPr lang="zh-CN" altLang="en-US" dirty="0" smtClean="0">
                <a:solidFill>
                  <a:srgbClr val="FF0000"/>
                </a:solidFill>
              </a:rPr>
              <a:t>对正整数集合求和时，和将始终被低估或高估（负偏差、正偏差</a:t>
            </a:r>
            <a:r>
              <a:rPr lang="zh-CN" altLang="en-US" dirty="0" smtClean="0"/>
              <a:t>）</a:t>
            </a:r>
            <a:endParaRPr lang="en-US" dirty="0"/>
          </a:p>
          <a:p>
            <a:pPr marL="152400">
              <a:lnSpc>
                <a:spcPct val="150000"/>
              </a:lnSpc>
            </a:pPr>
            <a:r>
              <a:rPr lang="zh-CN" altLang="en-US" dirty="0" smtClean="0"/>
              <a:t>向偶数舍入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当恰好在两个可能的数值正中间时（中间值）：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dirty="0" smtClean="0"/>
              <a:t>舍入后，最低有效位的数码为偶数</a:t>
            </a:r>
            <a:endParaRPr lang="en-US" altLang="zh-CN" dirty="0" smtClean="0"/>
          </a:p>
          <a:p>
            <a:pPr marL="552450" lvl="1"/>
            <a:r>
              <a:rPr lang="zh-CN" altLang="en-US" dirty="0" smtClean="0"/>
              <a:t>其他时候：向最近的数值舍入</a:t>
            </a:r>
            <a:endParaRPr lang="en-US" altLang="zh-CN" dirty="0" smtClean="0"/>
          </a:p>
          <a:p>
            <a:pPr marL="952500" lvl="2"/>
            <a:r>
              <a:rPr lang="zh-CN" altLang="en-US" dirty="0" smtClean="0"/>
              <a:t>比</a:t>
            </a:r>
            <a:r>
              <a:rPr lang="zh-CN" altLang="en-US" dirty="0"/>
              <a:t>中间值</a:t>
            </a:r>
            <a:r>
              <a:rPr lang="zh-CN" altLang="en-US" dirty="0" smtClean="0"/>
              <a:t>小向下舍入，</a:t>
            </a:r>
            <a:r>
              <a:rPr lang="zh-CN" altLang="en-US" dirty="0"/>
              <a:t>比中间值</a:t>
            </a:r>
            <a:r>
              <a:rPr lang="zh-CN" altLang="en-US" dirty="0" smtClean="0"/>
              <a:t>大向上</a:t>
            </a:r>
            <a:r>
              <a:rPr lang="zh-CN" altLang="en-US" dirty="0"/>
              <a:t>舍入</a:t>
            </a:r>
            <a:endParaRPr lang="en-US" altLang="zh-CN" dirty="0" smtClean="0"/>
          </a:p>
          <a:p>
            <a:pPr marL="1524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以</a:t>
            </a:r>
            <a:r>
              <a:rPr lang="en-US" altLang="zh-CN" dirty="0"/>
              <a:t>10</a:t>
            </a:r>
            <a:r>
              <a:rPr lang="zh-CN" altLang="en-US" dirty="0"/>
              <a:t>进制数向最近的百分位舍入为例：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7.8949999</a:t>
            </a:r>
            <a:r>
              <a:rPr lang="en-US" dirty="0"/>
              <a:t>	</a:t>
            </a:r>
            <a:r>
              <a:rPr lang="en-US" dirty="0" smtClean="0"/>
              <a:t>7.89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比中间值小：向下舍入</a:t>
            </a:r>
            <a:r>
              <a:rPr lang="en-US" dirty="0" smtClean="0"/>
              <a:t>)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7.8950001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比中间值大：向上舍入</a:t>
            </a:r>
            <a:r>
              <a:rPr lang="en-US" dirty="0" smtClean="0"/>
              <a:t>)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7.8950000</a:t>
            </a:r>
            <a:r>
              <a:rPr lang="en-US" dirty="0"/>
              <a:t>	</a:t>
            </a:r>
            <a:r>
              <a:rPr lang="en-US" dirty="0" smtClean="0"/>
              <a:t>7.90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 smtClean="0"/>
              <a:t>中间值</a:t>
            </a:r>
            <a:r>
              <a:rPr lang="en-US" dirty="0" smtClean="0"/>
              <a:t>—</a:t>
            </a:r>
            <a:r>
              <a:rPr lang="zh-CN" altLang="en-US" dirty="0" smtClean="0"/>
              <a:t>向上舍入</a:t>
            </a:r>
            <a:r>
              <a:rPr lang="en-US" dirty="0" smtClean="0"/>
              <a:t>)</a:t>
            </a:r>
            <a:endParaRPr lang="en-US" dirty="0"/>
          </a:p>
          <a:p>
            <a:pPr marL="838200" lvl="2">
              <a:spcBef>
                <a:spcPts val="0"/>
              </a:spcBef>
              <a:buNone/>
            </a:pPr>
            <a:r>
              <a:rPr lang="en-US" dirty="0" smtClean="0"/>
              <a:t>	7.8850000</a:t>
            </a:r>
            <a:r>
              <a:rPr lang="en-US" dirty="0"/>
              <a:t>	</a:t>
            </a:r>
            <a:r>
              <a:rPr lang="en-US" dirty="0" smtClean="0"/>
              <a:t>7.88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zh-CN" altLang="en-US" dirty="0"/>
              <a:t>中间值</a:t>
            </a:r>
            <a:r>
              <a:rPr lang="en-US" dirty="0" smtClean="0"/>
              <a:t>—</a:t>
            </a:r>
            <a:r>
              <a:rPr lang="zh-CN" altLang="en-US" dirty="0" smtClean="0"/>
              <a:t>向下舍入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二进制数的舍入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二进制小数的舍入</a:t>
            </a:r>
            <a:endParaRPr lang="en-US" altLang="zh-CN" dirty="0" smtClean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 smtClean="0"/>
              <a:t>“</a:t>
            </a:r>
            <a:r>
              <a:rPr lang="zh-CN" altLang="en-US" dirty="0" smtClean="0"/>
              <a:t>偶数</a:t>
            </a:r>
            <a:r>
              <a:rPr lang="en-US" dirty="0" smtClean="0"/>
              <a:t>”</a:t>
            </a:r>
            <a:r>
              <a:rPr lang="zh-CN" altLang="en-US" dirty="0" smtClean="0"/>
              <a:t>：最低有效位值为</a:t>
            </a:r>
            <a:r>
              <a:rPr lang="en-US" altLang="zh-CN" dirty="0" smtClean="0"/>
              <a:t>0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 smtClean="0"/>
              <a:t>“</a:t>
            </a:r>
            <a:r>
              <a:rPr lang="zh-CN" altLang="en-US" dirty="0" smtClean="0"/>
              <a:t>中间值</a:t>
            </a:r>
            <a:r>
              <a:rPr lang="en-US" dirty="0" smtClean="0"/>
              <a:t>”</a:t>
            </a:r>
            <a:r>
              <a:rPr lang="zh-CN" altLang="en-US" dirty="0" smtClean="0"/>
              <a:t>：舍入位置右侧的位都是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，即形如</a:t>
            </a:r>
            <a:r>
              <a:rPr lang="en-US" altLang="zh-CN" dirty="0" smtClean="0"/>
              <a:t>: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00…</a:t>
            </a:r>
            <a:r>
              <a:rPr lang="en-US" sz="2400" b="1" baseline="-6000" dirty="0">
                <a:latin typeface="Times New Roman" panose="02020603050405020304" pitchFamily="18" charset="0"/>
                <a:ea typeface="Monaco" charset="0"/>
                <a:cs typeface="Times New Roman" panose="02020603050405020304" pitchFamily="18" charset="0"/>
                <a:sym typeface="Monaco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例子</a:t>
            </a:r>
            <a:endParaRPr lang="en-US" dirty="0"/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舍入到最近的</a:t>
            </a:r>
            <a:r>
              <a:rPr lang="en-US" dirty="0" smtClean="0"/>
              <a:t>1/4 (</a:t>
            </a:r>
            <a:r>
              <a:rPr lang="zh-CN" altLang="en-US" dirty="0" smtClean="0"/>
              <a:t>小数点右边第</a:t>
            </a:r>
            <a:r>
              <a:rPr lang="en-US" dirty="0" smtClean="0"/>
              <a:t>2</a:t>
            </a:r>
            <a:r>
              <a:rPr lang="zh-CN" altLang="en-US" dirty="0" smtClean="0"/>
              <a:t>位</a:t>
            </a:r>
            <a:r>
              <a:rPr lang="en-US" dirty="0" smtClean="0"/>
              <a:t>)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zh-CN" altLang="en-US" dirty="0" smtClean="0"/>
              <a:t>数值</a:t>
            </a:r>
            <a:r>
              <a:rPr lang="en-US" dirty="0"/>
              <a:t>	</a:t>
            </a:r>
            <a:r>
              <a:rPr lang="zh-CN" altLang="en-US" dirty="0" smtClean="0"/>
              <a:t>二进制</a:t>
            </a:r>
            <a:r>
              <a:rPr lang="en-US" dirty="0"/>
              <a:t>	</a:t>
            </a:r>
            <a:r>
              <a:rPr lang="zh-CN" altLang="en-US" dirty="0" smtClean="0"/>
              <a:t>舍入后</a:t>
            </a:r>
            <a:r>
              <a:rPr lang="en-US" dirty="0"/>
              <a:t>	</a:t>
            </a:r>
            <a:r>
              <a:rPr lang="zh-CN" altLang="en-US" dirty="0" smtClean="0"/>
              <a:t>舍入动作</a:t>
            </a:r>
            <a:r>
              <a:rPr lang="en-US" dirty="0"/>
              <a:t>	</a:t>
            </a:r>
            <a:r>
              <a:rPr lang="zh-CN" altLang="en-US" dirty="0" smtClean="0"/>
              <a:t>舍入后的值</a:t>
            </a:r>
            <a:endParaRPr lang="en-US" altLang="zh-CN" dirty="0" smtClean="0"/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 smtClean="0"/>
              <a:t>2 </a:t>
            </a:r>
            <a:r>
              <a:rPr lang="en-US" dirty="0"/>
              <a:t>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42730" y="381000"/>
            <a:ext cx="8786982" cy="762000"/>
          </a:xfrm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浮点乘法</a:t>
            </a: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xfrm>
            <a:off x="333374" y="1447800"/>
            <a:ext cx="8594725" cy="497205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zh-CN" altLang="en-US" dirty="0" smtClean="0"/>
              <a:t>精确结果</a:t>
            </a:r>
            <a:r>
              <a:rPr lang="en-US" dirty="0" smtClean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zh-CN" altLang="en-US" dirty="0" smtClean="0"/>
              <a:t>符号</a:t>
            </a:r>
            <a:r>
              <a:rPr lang="en-US" altLang="zh-CN" dirty="0" smtClean="0"/>
              <a:t>(</a:t>
            </a:r>
            <a:r>
              <a:rPr lang="en-US" dirty="0" smtClean="0"/>
              <a:t>Sign)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zh-CN" altLang="en-US" dirty="0" smtClean="0"/>
              <a:t>尾数</a:t>
            </a:r>
            <a:r>
              <a:rPr lang="en-US" altLang="zh-CN" dirty="0" smtClean="0"/>
              <a:t>(</a:t>
            </a:r>
            <a:r>
              <a:rPr lang="en-US" dirty="0" smtClean="0"/>
              <a:t>Significand)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修正</a:t>
            </a:r>
            <a:endParaRPr lang="en-US" dirty="0"/>
          </a:p>
          <a:p>
            <a:pPr marL="552450" lvl="1"/>
            <a:r>
              <a:rPr lang="zh-CN" altLang="en-US" dirty="0">
                <a:sym typeface="Calibri Italic" charset="0"/>
              </a:rPr>
              <a:t>如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≥ 2, </a:t>
            </a:r>
            <a:r>
              <a:rPr lang="zh-CN" altLang="en-US" dirty="0" smtClean="0"/>
              <a:t>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右移</a:t>
            </a:r>
            <a:r>
              <a:rPr lang="en-US" altLang="zh-CN" dirty="0" smtClean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(1</a:t>
            </a:r>
            <a:r>
              <a:rPr lang="zh-CN" altLang="en-US" dirty="0" smtClean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位</a:t>
            </a:r>
            <a:r>
              <a:rPr lang="en-US" altLang="zh-CN" dirty="0" smtClean="0">
                <a:latin typeface="Arial" panose="020B0604020202020204" pitchFamily="34" charset="0"/>
                <a:ea typeface="Calibri Italic" charset="0"/>
                <a:cs typeface="Arial" panose="020B0604020202020204" pitchFamily="34" charset="0"/>
                <a:sym typeface="Calibri Italic" charset="0"/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/>
          </a:p>
          <a:p>
            <a:pPr marL="552450" lvl="1"/>
            <a:r>
              <a:rPr lang="zh-CN" altLang="en-US" dirty="0" smtClean="0"/>
              <a:t>如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 smtClean="0"/>
              <a:t>超出范围，则溢出</a:t>
            </a:r>
            <a:endParaRPr lang="en-US" dirty="0"/>
          </a:p>
          <a:p>
            <a:pPr marL="552450" lvl="1"/>
            <a:r>
              <a:rPr lang="zh-CN" altLang="en-US" dirty="0" smtClean="0"/>
              <a:t>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  <a:p>
            <a:r>
              <a:rPr lang="zh-CN" altLang="en-US" dirty="0" smtClean="0"/>
              <a:t>实现</a:t>
            </a:r>
            <a:endParaRPr lang="en-US" dirty="0"/>
          </a:p>
          <a:p>
            <a:pPr marL="552450" lvl="1"/>
            <a:r>
              <a:rPr lang="zh-CN" altLang="en-US" dirty="0" smtClean="0"/>
              <a:t>主要问题：实现尾数</a:t>
            </a:r>
            <a:r>
              <a:rPr lang="en-US" altLang="zh-CN" dirty="0" smtClean="0"/>
              <a:t>(</a:t>
            </a:r>
            <a:r>
              <a:rPr lang="en-US" dirty="0" smtClean="0"/>
              <a:t>Significand)</a:t>
            </a:r>
            <a:r>
              <a:rPr lang="zh-CN" altLang="en-US" dirty="0" smtClean="0"/>
              <a:t>的乘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浮点数加法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假设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zh-CN" altLang="en-US" dirty="0" smtClean="0"/>
              <a:t>准确结果</a:t>
            </a:r>
            <a:r>
              <a:rPr lang="en-US" dirty="0" smtClean="0"/>
              <a:t>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符号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</a:t>
            </a:r>
            <a:r>
              <a:rPr lang="zh-CN" altLang="en-US" dirty="0" smtClean="0"/>
              <a:t>尾数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zh-CN" altLang="en-US" dirty="0" smtClean="0"/>
              <a:t>有符号数对齐</a:t>
            </a:r>
            <a:r>
              <a:rPr lang="zh-CN" altLang="en-US" dirty="0"/>
              <a:t>、相加的结果</a:t>
            </a:r>
            <a:endParaRPr lang="en-US" dirty="0" smtClean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阶码</a:t>
            </a:r>
            <a:r>
              <a:rPr lang="en-US" altLang="zh-CN" dirty="0" smtClean="0"/>
              <a:t>(</a:t>
            </a:r>
            <a:r>
              <a:rPr lang="en-US" dirty="0" smtClean="0"/>
              <a:t>Exponent)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 smtClean="0"/>
              <a:t>: 	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 smtClean="0"/>
          </a:p>
          <a:p>
            <a:pPr>
              <a:spcBef>
                <a:spcPts val="1800"/>
              </a:spcBef>
              <a:tabLst>
                <a:tab pos="2049463" algn="l"/>
              </a:tabLst>
            </a:pPr>
            <a:r>
              <a:rPr lang="zh-CN" altLang="en-US" dirty="0" smtClean="0"/>
              <a:t>修正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≥ </a:t>
            </a:r>
            <a:r>
              <a:rPr lang="en-US" dirty="0" smtClean="0"/>
              <a:t>2</a:t>
            </a:r>
            <a:r>
              <a:rPr lang="zh-CN" altLang="en-US" dirty="0" smtClean="0"/>
              <a:t>：将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sym typeface="Calibri Italic" charset="0"/>
              </a:rPr>
              <a:t>右移</a:t>
            </a:r>
            <a:r>
              <a:rPr lang="en-US" altLang="zh-CN" dirty="0" smtClean="0">
                <a:sym typeface="Calibri Italic" charset="0"/>
              </a:rPr>
              <a:t>(1</a:t>
            </a:r>
            <a:r>
              <a:rPr lang="zh-CN" altLang="en-US" dirty="0" smtClean="0">
                <a:sym typeface="Calibri Italic" charset="0"/>
              </a:rPr>
              <a:t>位</a:t>
            </a:r>
            <a:r>
              <a:rPr lang="en-US" altLang="zh-CN" dirty="0" smtClean="0">
                <a:sym typeface="Calibri Italic" charset="0"/>
              </a:rPr>
              <a:t>)</a:t>
            </a:r>
            <a:r>
              <a:rPr lang="zh-CN" altLang="en-US" dirty="0" smtClean="0">
                <a:sym typeface="Calibri Italic" charset="0"/>
              </a:rPr>
              <a:t>，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加</a:t>
            </a:r>
            <a:r>
              <a:rPr lang="en-US" altLang="zh-CN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1</a:t>
            </a:r>
            <a:r>
              <a:rPr lang="zh-CN" altLang="en-US" dirty="0" smtClean="0"/>
              <a:t>：将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左移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 smtClean="0"/>
              <a:t> </a:t>
            </a:r>
            <a:r>
              <a:rPr lang="zh-CN" altLang="en-US" dirty="0" smtClean="0"/>
              <a:t>位</a:t>
            </a:r>
            <a:r>
              <a:rPr lang="en-US" dirty="0" smtClean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</a:t>
            </a:r>
            <a:r>
              <a:rPr lang="zh-CN" altLang="en-US" dirty="0" smtClean="0"/>
              <a:t>减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超范围：溢出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zh-CN" altLang="en-US" dirty="0" smtClean="0"/>
              <a:t>将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zh-CN" alt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舍入，以符合小数部分的精度要求</a:t>
            </a:r>
            <a:endParaRPr lang="en-US" dirty="0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二进制小数点对齐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浮点数加法的数学性质</a:t>
            </a:r>
            <a:endParaRPr lang="en-US" dirty="0"/>
          </a:p>
        </p:txBody>
      </p:sp>
      <p:sp>
        <p:nvSpPr>
          <p:cNvPr id="4096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与阿贝尔群比较</a:t>
            </a:r>
            <a:endParaRPr lang="en-US" dirty="0" smtClean="0"/>
          </a:p>
          <a:p>
            <a:pPr marL="0" lvl="1" indent="0">
              <a:buSzPct val="60000"/>
              <a:buNone/>
            </a:pPr>
            <a:r>
              <a:rPr lang="zh-CN" altLang="en-US" sz="2400" b="1" dirty="0" smtClean="0"/>
              <a:t>     加法</a:t>
            </a:r>
            <a:r>
              <a:rPr lang="zh-CN" altLang="en-US" sz="2400" b="1" dirty="0"/>
              <a:t>运算</a:t>
            </a:r>
            <a:r>
              <a:rPr lang="zh-CN" altLang="en-US" sz="2400" b="1" dirty="0" smtClean="0"/>
              <a:t>下</a:t>
            </a:r>
            <a:r>
              <a:rPr lang="en-US" altLang="zh-CN" sz="2400" b="1" dirty="0" smtClean="0"/>
              <a:t>:</a:t>
            </a:r>
            <a:endParaRPr lang="en-US" altLang="zh-CN" sz="2400" b="1" dirty="0"/>
          </a:p>
          <a:p>
            <a:pPr lvl="1"/>
            <a:r>
              <a:rPr lang="zh-CN" altLang="en-US" dirty="0" smtClean="0"/>
              <a:t>是否封闭</a:t>
            </a:r>
            <a:endParaRPr lang="en-US" dirty="0" smtClean="0"/>
          </a:p>
          <a:p>
            <a:pPr lvl="2"/>
            <a:r>
              <a:rPr lang="en-US" dirty="0" smtClean="0"/>
              <a:t>But may generate infinity or </a:t>
            </a:r>
            <a:r>
              <a:rPr lang="en-US" dirty="0" err="1" smtClean="0"/>
              <a:t>NaN</a:t>
            </a:r>
            <a:endParaRPr lang="en-US" dirty="0" smtClean="0"/>
          </a:p>
          <a:p>
            <a:pPr lvl="1"/>
            <a:r>
              <a:rPr lang="zh-CN" altLang="en-US" dirty="0" smtClean="0"/>
              <a:t>交换性</a:t>
            </a:r>
            <a:r>
              <a:rPr lang="en-US" altLang="zh-CN" dirty="0" smtClean="0"/>
              <a:t>(</a:t>
            </a:r>
            <a:r>
              <a:rPr lang="en-US" dirty="0" smtClean="0"/>
              <a:t>Commutative)? </a:t>
            </a:r>
          </a:p>
          <a:p>
            <a:pPr lvl="1"/>
            <a:r>
              <a:rPr lang="zh-CN" altLang="en-US" dirty="0"/>
              <a:t>分配</a:t>
            </a:r>
            <a:r>
              <a:rPr lang="zh-CN" altLang="en-US" dirty="0" smtClean="0"/>
              <a:t>性</a:t>
            </a:r>
            <a:r>
              <a:rPr lang="en-US" altLang="zh-CN" dirty="0" smtClean="0"/>
              <a:t>(</a:t>
            </a:r>
            <a:r>
              <a:rPr lang="en-US" dirty="0" smtClean="0"/>
              <a:t>Associative)?</a:t>
            </a:r>
          </a:p>
          <a:p>
            <a:pPr lvl="2"/>
            <a:r>
              <a:rPr lang="zh-CN" altLang="en-US" dirty="0" smtClean="0"/>
              <a:t>溢出和舍入的不确定性</a:t>
            </a:r>
            <a:endParaRPr lang="en-US" dirty="0" smtClean="0"/>
          </a:p>
          <a:p>
            <a:pPr lvl="2"/>
            <a:r>
              <a:rPr lang="en-US" dirty="0" smtClean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 smtClean="0"/>
              <a:t>0 </a:t>
            </a:r>
            <a:r>
              <a:rPr lang="zh-CN" altLang="en-US" dirty="0" smtClean="0"/>
              <a:t>是加法的单位元</a:t>
            </a:r>
            <a:r>
              <a:rPr lang="en-US" dirty="0" smtClean="0"/>
              <a:t>? </a:t>
            </a:r>
          </a:p>
          <a:p>
            <a:pPr lvl="1"/>
            <a:r>
              <a:rPr lang="zh-CN" altLang="en-US" dirty="0" smtClean="0"/>
              <a:t>每个元素都有逆元</a:t>
            </a:r>
            <a:r>
              <a:rPr lang="en-US" dirty="0" smtClean="0"/>
              <a:t>?</a:t>
            </a:r>
          </a:p>
          <a:p>
            <a:pPr lvl="2"/>
            <a:r>
              <a:rPr lang="zh-CN" altLang="en-US" dirty="0" smtClean="0"/>
              <a:t>除了无穷和</a:t>
            </a:r>
            <a:r>
              <a:rPr lang="en-US" altLang="zh-CN" dirty="0" err="1" smtClean="0"/>
              <a:t>NaN</a:t>
            </a:r>
            <a:endParaRPr lang="en-US" dirty="0" smtClean="0"/>
          </a:p>
          <a:p>
            <a:r>
              <a:rPr lang="zh-CN" altLang="en-US" dirty="0" smtClean="0"/>
              <a:t>单调性</a:t>
            </a:r>
            <a:r>
              <a:rPr lang="en-US" altLang="zh-CN" dirty="0" smtClean="0"/>
              <a:t>(</a:t>
            </a:r>
            <a:r>
              <a:rPr lang="en-US" dirty="0" smtClean="0"/>
              <a:t>Monotonicity)</a:t>
            </a:r>
          </a:p>
          <a:p>
            <a:pPr lvl="1"/>
            <a:r>
              <a:rPr lang="en-US" dirty="0" smtClean="0">
                <a:sym typeface="Calibri Italic" charset="0"/>
              </a:rPr>
              <a:t>a</a:t>
            </a:r>
            <a:r>
              <a:rPr lang="en-US" dirty="0" smtClean="0"/>
              <a:t> ≥ </a:t>
            </a:r>
            <a:r>
              <a:rPr lang="en-US" dirty="0" smtClean="0">
                <a:sym typeface="Calibri Italic" charset="0"/>
              </a:rPr>
              <a:t>b</a:t>
            </a:r>
            <a:r>
              <a:rPr lang="en-US" dirty="0" smtClean="0"/>
              <a:t> ⇒ </a:t>
            </a:r>
            <a:r>
              <a:rPr lang="en-US" dirty="0" err="1" smtClean="0">
                <a:sym typeface="Calibri Italic" charset="0"/>
              </a:rPr>
              <a:t>a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 ≥ </a:t>
            </a:r>
            <a:r>
              <a:rPr lang="en-US" dirty="0" err="1" smtClean="0">
                <a:sym typeface="Calibri Italic" charset="0"/>
              </a:rPr>
              <a:t>b</a:t>
            </a:r>
            <a:r>
              <a:rPr lang="en-US" dirty="0" err="1" smtClean="0"/>
              <a:t>+</a:t>
            </a:r>
            <a:r>
              <a:rPr lang="en-US" dirty="0" err="1" smtClean="0">
                <a:sym typeface="Calibri Italic" charset="0"/>
              </a:rPr>
              <a:t>c</a:t>
            </a:r>
            <a:r>
              <a:rPr lang="en-US" dirty="0" smtClean="0"/>
              <a:t>?</a:t>
            </a:r>
          </a:p>
          <a:p>
            <a:pPr lvl="2"/>
            <a:r>
              <a:rPr lang="zh-CN" altLang="en-US" dirty="0"/>
              <a:t>除了无穷和</a:t>
            </a:r>
            <a:r>
              <a:rPr lang="en-US" altLang="zh-CN" dirty="0" err="1" smtClean="0"/>
              <a:t>NaN</a:t>
            </a:r>
            <a:endParaRPr lang="en-US" altLang="zh-CN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22860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3009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838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33782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52197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60579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浮点数</a:t>
            </a:r>
            <a:r>
              <a:rPr lang="zh-CN" altLang="en-US" dirty="0" smtClean="0"/>
              <a:t>乘法的数学性质</a:t>
            </a:r>
            <a:endParaRPr lang="en-US" dirty="0"/>
          </a:p>
        </p:txBody>
      </p:sp>
      <p:sp>
        <p:nvSpPr>
          <p:cNvPr id="41992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与交换环相比</a:t>
            </a:r>
            <a:endParaRPr lang="en-US" dirty="0"/>
          </a:p>
          <a:p>
            <a:pPr marL="552450" lvl="1"/>
            <a:r>
              <a:rPr lang="zh-CN" altLang="en-US" dirty="0" smtClean="0"/>
              <a:t>乘法下封闭性？</a:t>
            </a:r>
            <a:endParaRPr lang="en-US" dirty="0"/>
          </a:p>
          <a:p>
            <a:pPr marL="838200" lvl="2"/>
            <a:r>
              <a:rPr lang="zh-CN" altLang="en-US" dirty="0" smtClean="0"/>
              <a:t>但可能产生无穷或</a:t>
            </a:r>
            <a:r>
              <a:rPr lang="en-US" dirty="0" err="1" smtClean="0"/>
              <a:t>NaN</a:t>
            </a:r>
            <a:endParaRPr lang="en-US" dirty="0"/>
          </a:p>
          <a:p>
            <a:pPr marL="552450" lvl="1"/>
            <a:r>
              <a:rPr lang="zh-CN" altLang="en-US" dirty="0" smtClean="0"/>
              <a:t>乘法的交换性？</a:t>
            </a:r>
            <a:endParaRPr lang="en-US" dirty="0"/>
          </a:p>
          <a:p>
            <a:pPr marL="552450" lvl="1"/>
            <a:r>
              <a:rPr lang="zh-CN" altLang="en-US" dirty="0" smtClean="0"/>
              <a:t>乘法的结合性？</a:t>
            </a:r>
            <a:endParaRPr lang="en-US" dirty="0"/>
          </a:p>
          <a:p>
            <a:pPr marL="838200" lvl="2"/>
            <a:r>
              <a:rPr lang="zh-CN" altLang="en-US" dirty="0" smtClean="0"/>
              <a:t>可能溢出、舍入不精确</a:t>
            </a:r>
            <a:endParaRPr lang="en-US" dirty="0" smtClean="0"/>
          </a:p>
          <a:p>
            <a:pPr marL="838200" lvl="2"/>
            <a:r>
              <a:rPr lang="zh-CN" altLang="en-US" dirty="0" smtClean="0"/>
              <a:t>例</a:t>
            </a:r>
            <a:r>
              <a:rPr lang="en-US" dirty="0" smtClean="0"/>
              <a:t>: </a:t>
            </a:r>
            <a:r>
              <a:rPr lang="en-US" dirty="0" smtClean="0">
                <a:latin typeface="Courier New"/>
              </a:rPr>
              <a:t>(1e20*1e20)*1e-20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inf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1e20*(1e20*1e-20)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1e20</a:t>
            </a:r>
            <a:endParaRPr lang="en-US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1 </a:t>
            </a:r>
            <a:r>
              <a:rPr lang="zh-CN" altLang="en-US" dirty="0" smtClean="0"/>
              <a:t>是乘法的单位元？</a:t>
            </a:r>
            <a:endParaRPr lang="en-US" dirty="0"/>
          </a:p>
          <a:p>
            <a:pPr marL="552450" lvl="1"/>
            <a:r>
              <a:rPr lang="zh-CN" altLang="en-US" dirty="0" smtClean="0"/>
              <a:t>乘法对加法的分配性？</a:t>
            </a:r>
            <a:endParaRPr lang="en-US" dirty="0"/>
          </a:p>
          <a:p>
            <a:pPr marL="838200" lvl="2"/>
            <a:r>
              <a:rPr lang="zh-CN" altLang="en-US" dirty="0"/>
              <a:t>可能溢出、舍入不精确</a:t>
            </a:r>
            <a:endParaRPr lang="en-US" altLang="zh-CN" dirty="0"/>
          </a:p>
          <a:p>
            <a:pPr marL="838200" lvl="2"/>
            <a:r>
              <a:rPr lang="en-US" dirty="0" smtClean="0">
                <a:latin typeface="Courier New"/>
                <a:cs typeface="Courier New"/>
              </a:rPr>
              <a:t>1e20*(1e20-1e20)</a:t>
            </a:r>
            <a:r>
              <a:rPr lang="en-US" dirty="0" smtClean="0"/>
              <a:t>= </a:t>
            </a:r>
            <a:r>
              <a:rPr lang="en-US" dirty="0" smtClean="0">
                <a:latin typeface="Courier New"/>
                <a:cs typeface="Courier New"/>
              </a:rPr>
              <a:t>0.0</a:t>
            </a:r>
            <a:r>
              <a:rPr lang="en-US" dirty="0" smtClean="0"/>
              <a:t>, </a:t>
            </a:r>
            <a:r>
              <a:rPr lang="en-US" dirty="0"/>
              <a:t> </a:t>
            </a:r>
            <a:r>
              <a:rPr lang="en-US" dirty="0" smtClean="0">
                <a:latin typeface="Courier New"/>
                <a:cs typeface="Courier New"/>
              </a:rPr>
              <a:t>1e20*1e20 – 1e20*1e20 </a:t>
            </a:r>
            <a:r>
              <a:rPr lang="en-US" dirty="0" smtClean="0"/>
              <a:t>= </a:t>
            </a:r>
            <a:r>
              <a:rPr lang="en-US" dirty="0" err="1" smtClean="0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zh-CN" altLang="en-US" dirty="0" smtClean="0"/>
              <a:t>单调性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zh-CN" altLang="en-US" dirty="0" smtClean="0"/>
              <a:t>除了无穷和</a:t>
            </a:r>
            <a:r>
              <a:rPr lang="en-US" dirty="0" smtClean="0"/>
              <a:t>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>
                <a:solidFill>
                  <a:srgbClr val="B3B3B3"/>
                </a:solidFill>
              </a:rPr>
              <a:t>IEEE </a:t>
            </a:r>
            <a:r>
              <a:rPr lang="zh-CN" altLang="en-US" dirty="0" smtClean="0">
                <a:solidFill>
                  <a:srgbClr val="B3B3B3"/>
                </a:solidFill>
              </a:rPr>
              <a:t>浮点数标准</a:t>
            </a:r>
            <a:r>
              <a:rPr lang="en-US" altLang="zh-CN" dirty="0" smtClean="0">
                <a:solidFill>
                  <a:srgbClr val="B3B3B3"/>
                </a:solidFill>
              </a:rPr>
              <a:t>: IEEE 754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语言的浮点数</a:t>
            </a:r>
            <a:endParaRPr lang="en-US" dirty="0"/>
          </a:p>
          <a:p>
            <a:r>
              <a:rPr lang="zh-CN" altLang="en-US" dirty="0" smtClean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altLang="zh-CN" dirty="0" smtClean="0"/>
              <a:t>C</a:t>
            </a:r>
            <a:r>
              <a:rPr lang="zh-CN" altLang="en-US" dirty="0" smtClean="0"/>
              <a:t>语言的浮点数</a:t>
            </a:r>
            <a:endParaRPr lang="en-US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/>
              <a:t>两种精度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</a:t>
            </a:r>
            <a:r>
              <a:rPr lang="zh-CN" altLang="en-US" dirty="0" smtClean="0"/>
              <a:t>单精度</a:t>
            </a:r>
            <a:endParaRPr lang="en-US" dirty="0"/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</a:t>
            </a:r>
            <a:r>
              <a:rPr lang="zh-CN" altLang="en-US" dirty="0" smtClean="0"/>
              <a:t>双精度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zh-CN" altLang="en-US" dirty="0" smtClean="0"/>
              <a:t>类型转换</a:t>
            </a:r>
            <a:endParaRPr lang="en-US" dirty="0"/>
          </a:p>
          <a:p>
            <a:pPr marL="317500" lvl="1" indent="0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 smtClean="0"/>
              <a:t> </a:t>
            </a:r>
            <a:r>
              <a:rPr lang="zh-CN" altLang="en-US" dirty="0" smtClean="0"/>
              <a:t>间转换，将改变位模式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zh-CN" altLang="en-US" dirty="0" smtClean="0"/>
              <a:t>截掉小数部分</a:t>
            </a:r>
            <a:endParaRPr lang="en-US" dirty="0"/>
          </a:p>
          <a:p>
            <a:pPr marL="838200" lvl="2"/>
            <a:r>
              <a:rPr lang="zh-CN" altLang="en-US" dirty="0" smtClean="0"/>
              <a:t>类似向</a:t>
            </a:r>
            <a:r>
              <a:rPr lang="en-US" altLang="zh-CN" dirty="0" smtClean="0"/>
              <a:t>0</a:t>
            </a:r>
            <a:r>
              <a:rPr lang="zh-CN" altLang="en-US" dirty="0" smtClean="0"/>
              <a:t>舍入</a:t>
            </a:r>
            <a:endParaRPr lang="en-US" dirty="0"/>
          </a:p>
          <a:p>
            <a:pPr marL="838200" lvl="2"/>
            <a:r>
              <a:rPr lang="zh-CN" altLang="en-US" dirty="0" smtClean="0"/>
              <a:t>当数值超范围或</a:t>
            </a:r>
            <a:r>
              <a:rPr lang="en-US" dirty="0" err="1" smtClean="0"/>
              <a:t>NaN</a:t>
            </a:r>
            <a:r>
              <a:rPr lang="zh-CN" altLang="en-US" dirty="0" smtClean="0"/>
              <a:t>时无定义：通常</a:t>
            </a:r>
            <a:r>
              <a:rPr lang="zh-CN" altLang="en-US" dirty="0"/>
              <a:t>设置</a:t>
            </a:r>
            <a:r>
              <a:rPr lang="zh-CN" altLang="en-US" dirty="0" smtClean="0"/>
              <a:t>为</a:t>
            </a:r>
            <a:r>
              <a:rPr lang="en-US" dirty="0" smtClean="0"/>
              <a:t> </a:t>
            </a:r>
            <a:r>
              <a:rPr lang="en-US" dirty="0" err="1" smtClean="0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zh-CN" altLang="en-US" dirty="0" smtClean="0"/>
              <a:t>精确转换</a:t>
            </a:r>
            <a:r>
              <a:rPr lang="en-US" dirty="0" smtClean="0"/>
              <a:t>,</a:t>
            </a:r>
            <a:r>
              <a:rPr lang="zh-CN" altLang="en-US" dirty="0" smtClean="0"/>
              <a:t>只要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zh-CN" altLang="en-US" dirty="0" smtClean="0">
                <a:latin typeface="Courier New Bold" charset="0"/>
                <a:cs typeface="Courier New Bold" charset="0"/>
                <a:sym typeface="Courier New Bold" charset="0"/>
              </a:rPr>
              <a:t>的位宽</a:t>
            </a:r>
            <a:r>
              <a:rPr lang="en-US" dirty="0" smtClean="0"/>
              <a:t> </a:t>
            </a:r>
            <a:r>
              <a:rPr lang="en-US" dirty="0"/>
              <a:t>≤ 53 </a:t>
            </a:r>
            <a:r>
              <a:rPr lang="en-US" dirty="0" smtClean="0"/>
              <a:t>bit</a:t>
            </a:r>
            <a:r>
              <a:rPr lang="zh-CN" altLang="en-US" dirty="0" smtClean="0"/>
              <a:t>，即可精确转换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zh-CN" altLang="en-US" dirty="0" smtClean="0"/>
              <a:t>将根据舍入模式进行舍入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浮点数习题</a:t>
            </a: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zh-CN" altLang="en-US" dirty="0" smtClean="0"/>
              <a:t>针对下列</a:t>
            </a:r>
            <a:r>
              <a:rPr lang="en-US" dirty="0" smtClean="0"/>
              <a:t>C</a:t>
            </a:r>
            <a:r>
              <a:rPr lang="zh-CN" altLang="en-US" dirty="0" smtClean="0"/>
              <a:t>表达式</a:t>
            </a:r>
            <a:r>
              <a:rPr lang="en-US" dirty="0" smtClean="0"/>
              <a:t>:</a:t>
            </a:r>
            <a:endParaRPr lang="en-US" dirty="0"/>
          </a:p>
          <a:p>
            <a:pPr marL="552450" lvl="1"/>
            <a:r>
              <a:rPr lang="zh-CN" altLang="en-US" dirty="0" smtClean="0"/>
              <a:t>证明对所有参数值都成立</a:t>
            </a:r>
            <a:endParaRPr lang="en-US" dirty="0"/>
          </a:p>
          <a:p>
            <a:pPr marL="552450" lvl="1"/>
            <a:r>
              <a:rPr lang="zh-CN" altLang="en-US" dirty="0" smtClean="0"/>
              <a:t>或什么条件下不成立</a:t>
            </a:r>
            <a:endParaRPr lang="en-US" dirty="0"/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)(float)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)(double) x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(double)(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float) 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lang="en-US" b="1" dirty="0">
              <a:solidFill>
                <a:srgbClr val="FF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255999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假定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和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zh-CN" altLang="en-US" sz="20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都不是</a:t>
            </a:r>
            <a:r>
              <a:rPr lang="en-US" sz="2000" dirty="0" err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NaN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  <a:r>
              <a:rPr lang="zh-CN" altLang="en-US" dirty="0" smtClean="0"/>
              <a:t>习题答案</a:t>
            </a:r>
            <a:endParaRPr kumimoji="1"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x ==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)(float) x	              No: 24 </a:t>
            </a:r>
            <a:r>
              <a:rPr lang="zh-CN" altLang="en-US" dirty="0" smtClean="0">
                <a:ea typeface="宋体" panose="02010600030101010101" pitchFamily="2" charset="-122"/>
              </a:rPr>
              <a:t>位尾数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x == 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ea typeface="宋体" panose="02010600030101010101" pitchFamily="2" charset="-122"/>
              </a:rPr>
              <a:t>)(double) x	             Yes: 53</a:t>
            </a:r>
            <a:r>
              <a:rPr lang="zh-CN" altLang="en-US" dirty="0">
                <a:ea typeface="宋体" panose="02010600030101010101" pitchFamily="2" charset="-122"/>
              </a:rPr>
              <a:t>位尾数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 == (float)(double) f	Yes: </a:t>
            </a:r>
            <a:r>
              <a:rPr lang="zh-CN" altLang="en-US" sz="2400" dirty="0" smtClean="0">
                <a:ea typeface="宋体" panose="02010600030101010101" pitchFamily="2" charset="-122"/>
              </a:rPr>
              <a:t>增加精度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== (float) d		No: </a:t>
            </a:r>
            <a:r>
              <a:rPr lang="zh-CN" altLang="en-US" sz="2400" dirty="0" smtClean="0">
                <a:ea typeface="宋体" panose="02010600030101010101" pitchFamily="2" charset="-122"/>
              </a:rPr>
              <a:t>损失精度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f == -(-f);			Yes: </a:t>
            </a:r>
            <a:r>
              <a:rPr lang="zh-CN" altLang="en-US" sz="2400" dirty="0" smtClean="0">
                <a:ea typeface="宋体" panose="02010600030101010101" pitchFamily="2" charset="-122"/>
              </a:rPr>
              <a:t>仅仅改变符号位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2/3 == 2/3.0		No: 2/3 == 0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&lt; 0.0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 smtClean="0">
                <a:ea typeface="宋体" panose="02010600030101010101" pitchFamily="2" charset="-122"/>
              </a:rPr>
              <a:t>((d*2) &lt; 0.0)	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Yes!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&gt; f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 smtClean="0">
                <a:ea typeface="宋体" panose="02010600030101010101" pitchFamily="2" charset="-122"/>
              </a:rPr>
              <a:t>-f &lt; -d		Yes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d *d &gt;= 0.0		              Yes!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d+f</a:t>
            </a:r>
            <a:r>
              <a:rPr lang="en-US" altLang="zh-CN" sz="2400" dirty="0" smtClean="0">
                <a:ea typeface="宋体" panose="02010600030101010101" pitchFamily="2" charset="-122"/>
              </a:rPr>
              <a:t>)-d == f		                No: </a:t>
            </a:r>
            <a:r>
              <a:rPr lang="zh-CN" altLang="en-US" sz="2400" dirty="0" smtClean="0">
                <a:ea typeface="宋体" panose="02010600030101010101" pitchFamily="2" charset="-122"/>
              </a:rPr>
              <a:t>不具备结合性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9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zh-CN" alt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二进制小数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87" name="Rectangle 99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 smtClean="0"/>
                  <a:t>“</a:t>
                </a:r>
                <a:r>
                  <a:rPr lang="zh-CN" altLang="en-US" dirty="0" smtClean="0"/>
                  <a:t>小数点</a:t>
                </a:r>
                <a:r>
                  <a:rPr lang="en-US" dirty="0" smtClean="0"/>
                  <a:t>” </a:t>
                </a:r>
                <a:r>
                  <a:rPr lang="zh-CN" altLang="en-US" dirty="0" smtClean="0"/>
                  <a:t>右边的位代表小数部分</a:t>
                </a:r>
                <a:endParaRPr lang="en-US" altLang="zh-CN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表示的有理数</a:t>
                </a:r>
                <a:r>
                  <a:rPr lang="en-US" dirty="0" smtClean="0"/>
                  <a:t>: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387" name="Rectangle 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471" b="-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1524000" y="1912143"/>
            <a:ext cx="5029201" cy="3871913"/>
            <a:chOff x="970" y="480"/>
            <a:chExt cx="3168" cy="2439"/>
          </a:xfrm>
        </p:grpSpPr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endParaRPr lang="en-US" altLang="zh-CN" sz="1800" i="1">
                  <a:latin typeface="Times" panose="02020603050405020304" pitchFamily="18" charset="0"/>
                </a:endParaRPr>
              </a:p>
            </p:txBody>
          </p:sp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m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2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1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0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" panose="02020603050405020304" pitchFamily="18" charset="0"/>
                  </a:rPr>
                  <a:t>–1</a:t>
                </a:r>
                <a:endParaRPr lang="en-US" altLang="zh-CN" sz="1800" i="1" baseline="-250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–3</a:t>
                </a:r>
              </a:p>
            </p:txBody>
          </p: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latin typeface="Times" panose="02020603050405020304" pitchFamily="18" charset="0"/>
                  </a:rPr>
                  <a:t>b</a:t>
                </a:r>
                <a:r>
                  <a:rPr lang="en-US" altLang="zh-CN" sz="1800" baseline="-25000">
                    <a:latin typeface="Times" panose="02020603050405020304" pitchFamily="18" charset="0"/>
                  </a:rPr>
                  <a:t>–</a:t>
                </a:r>
                <a:r>
                  <a:rPr lang="en-US" altLang="zh-CN" sz="1800" i="1" baseline="-25000">
                    <a:latin typeface="Times" panose="02020603050405020304" pitchFamily="18" charset="0"/>
                  </a:rPr>
                  <a:t>n</a:t>
                </a:r>
                <a:endParaRPr lang="en-US" altLang="zh-CN" sz="1800" baseline="-25000">
                  <a:latin typeface="Times" panose="02020603050405020304" pitchFamily="18" charset="0"/>
                </a:endParaRP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5" name="Rectangle 17"/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  <p:sp>
            <p:nvSpPr>
              <p:cNvPr id="56" name="Rectangle 18"/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" panose="02020603050405020304" pitchFamily="18" charset="0"/>
                  </a:rPr>
                  <a:t>.</a:t>
                </a:r>
                <a:endParaRPr lang="en-US" altLang="zh-CN" sz="18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640" y="688"/>
              <a:ext cx="3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r>
                <a:rPr lang="en-US" altLang="zh-CN" sz="1800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–1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640" y="480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i="1" baseline="30000">
                  <a:solidFill>
                    <a:srgbClr val="0000FF"/>
                  </a:solidFill>
                  <a:latin typeface="Times" panose="02020603050405020304" pitchFamily="18" charset="0"/>
                </a:rPr>
                <a:t>m</a:t>
              </a:r>
              <a:endParaRPr lang="en-US" altLang="zh-CN" sz="1800" baseline="-25000">
                <a:solidFill>
                  <a:srgbClr val="0000FF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39" name="Freeform 25"/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215 w 144"/>
                  <a:gd name="T1" fmla="*/ 0 h 96"/>
                  <a:gd name="T2" fmla="*/ 0 w 144"/>
                  <a:gd name="T3" fmla="*/ 0 h 96"/>
                  <a:gd name="T4" fmla="*/ 0 w 144"/>
                  <a:gd name="T5" fmla="*/ 24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51789 w 144"/>
                  <a:gd name="T1" fmla="*/ 0 h 96"/>
                  <a:gd name="T2" fmla="*/ 0 w 144"/>
                  <a:gd name="T3" fmla="*/ 0 h 96"/>
                  <a:gd name="T4" fmla="*/ 0 w 144"/>
                  <a:gd name="T5" fmla="*/ 69984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865369 w 144"/>
                  <a:gd name="T1" fmla="*/ 0 h 96"/>
                  <a:gd name="T2" fmla="*/ 0 w 144"/>
                  <a:gd name="T3" fmla="*/ 0 h 96"/>
                  <a:gd name="T4" fmla="*/ 0 w 144"/>
                  <a:gd name="T5" fmla="*/ 122407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28"/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17496207 w 144"/>
                  <a:gd name="T1" fmla="*/ 0 h 96"/>
                  <a:gd name="T2" fmla="*/ 0 w 144"/>
                  <a:gd name="T3" fmla="*/ 0 h 96"/>
                  <a:gd name="T4" fmla="*/ 0 w 144"/>
                  <a:gd name="T5" fmla="*/ 5101833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9"/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255104784 w 144"/>
                  <a:gd name="T1" fmla="*/ 0 h 96"/>
                  <a:gd name="T2" fmla="*/ 0 w 144"/>
                  <a:gd name="T3" fmla="*/ 0 h 96"/>
                  <a:gd name="T4" fmla="*/ 0 w 144"/>
                  <a:gd name="T5" fmla="*/ 17006985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" panose="02020603050405020304" pitchFamily="18" charset="0"/>
                  </a:rPr>
                  <a:t>• • •</a:t>
                </a:r>
              </a:p>
            </p:txBody>
          </p:sp>
        </p:grpSp>
        <p:sp>
          <p:nvSpPr>
            <p:cNvPr id="30" name="Freeform 31"/>
            <p:cNvSpPr>
              <a:spLocks/>
            </p:cNvSpPr>
            <p:nvPr/>
          </p:nvSpPr>
          <p:spPr bwMode="auto">
            <a:xfrm rot="10800000">
              <a:off x="2639" y="1919"/>
              <a:ext cx="154" cy="112"/>
            </a:xfrm>
            <a:custGeom>
              <a:avLst/>
              <a:gdLst>
                <a:gd name="T0" fmla="*/ 215 w 144"/>
                <a:gd name="T1" fmla="*/ 0 h 96"/>
                <a:gd name="T2" fmla="*/ 0 w 144"/>
                <a:gd name="T3" fmla="*/ 0 h 96"/>
                <a:gd name="T4" fmla="*/ 0 w 144"/>
                <a:gd name="T5" fmla="*/ 24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 rot="10800000">
              <a:off x="2649" y="1919"/>
              <a:ext cx="384" cy="288"/>
            </a:xfrm>
            <a:custGeom>
              <a:avLst/>
              <a:gdLst>
                <a:gd name="T0" fmla="*/ 51789 w 144"/>
                <a:gd name="T1" fmla="*/ 0 h 96"/>
                <a:gd name="T2" fmla="*/ 0 w 144"/>
                <a:gd name="T3" fmla="*/ 0 h 96"/>
                <a:gd name="T4" fmla="*/ 0 w 144"/>
                <a:gd name="T5" fmla="*/ 69984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 rot="10800000">
              <a:off x="2659" y="1919"/>
              <a:ext cx="614" cy="464"/>
            </a:xfrm>
            <a:custGeom>
              <a:avLst/>
              <a:gdLst>
                <a:gd name="T0" fmla="*/ 865369 w 144"/>
                <a:gd name="T1" fmla="*/ 0 h 96"/>
                <a:gd name="T2" fmla="*/ 0 w 144"/>
                <a:gd name="T3" fmla="*/ 0 h 96"/>
                <a:gd name="T4" fmla="*/ 0 w 144"/>
                <a:gd name="T5" fmla="*/ 122407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 rot="10800000">
              <a:off x="2649" y="1919"/>
              <a:ext cx="1392" cy="864"/>
            </a:xfrm>
            <a:custGeom>
              <a:avLst/>
              <a:gdLst>
                <a:gd name="T0" fmla="*/ 117496207 w 144"/>
                <a:gd name="T1" fmla="*/ 0 h 96"/>
                <a:gd name="T2" fmla="*/ 0 w 144"/>
                <a:gd name="T3" fmla="*/ 0 h 96"/>
                <a:gd name="T4" fmla="*/ 0 w 144"/>
                <a:gd name="T5" fmla="*/ 51018336 h 96"/>
                <a:gd name="T6" fmla="*/ 0 60000 65536"/>
                <a:gd name="T7" fmla="*/ 0 60000 65536"/>
                <a:gd name="T8" fmla="*/ 0 60000 65536"/>
                <a:gd name="T9" fmla="*/ 0 w 144"/>
                <a:gd name="T10" fmla="*/ 0 h 96"/>
                <a:gd name="T11" fmla="*/ 144 w 14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 rot="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" panose="02020603050405020304" pitchFamily="18" charset="0"/>
                </a:rPr>
                <a:t>• • •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1/2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1/4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latin typeface="Times" panose="02020603050405020304" pitchFamily="18" charset="0"/>
                </a:rPr>
                <a:t>1/8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368" y="2688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zh-CN" sz="1800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–</a:t>
              </a:r>
              <a:r>
                <a:rPr lang="en-US" altLang="zh-CN" sz="1800" i="1" baseline="30000" dirty="0">
                  <a:solidFill>
                    <a:srgbClr val="0000FF"/>
                  </a:solidFill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浮点的悲剧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1991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25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美国爱国者导弹拦截伊拉克飞毛腿导弹失败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后果：飞毛腿导弹炸死</a:t>
            </a:r>
            <a:r>
              <a:rPr lang="en-US" altLang="zh-CN" dirty="0">
                <a:ea typeface="宋体" panose="02010600030101010101" pitchFamily="2" charset="-122"/>
              </a:rPr>
              <a:t>28</a:t>
            </a:r>
            <a:r>
              <a:rPr lang="zh-CN" altLang="en-US" dirty="0">
                <a:ea typeface="宋体" panose="02010600030101010101" pitchFamily="2" charset="-122"/>
              </a:rPr>
              <a:t>名士兵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爱国者导弹的内置时钟计数器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每</a:t>
            </a:r>
            <a:r>
              <a:rPr lang="en-US" altLang="zh-CN" dirty="0"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秒记一次数。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时间计算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T = N×0.1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程序用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位数来近似表示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0.1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x=0.0001 1001 1001 1001 1001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浮点的悲剧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0.1-x = 0.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000[1100][1100]</a:t>
            </a:r>
            <a:r>
              <a:rPr lang="en-US" altLang="zh-CN" sz="2400" dirty="0" smtClean="0">
                <a:ea typeface="宋体" panose="02010600030101010101" pitchFamily="2" charset="-122"/>
              </a:rPr>
              <a:t>…2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0.1-x = 2</a:t>
            </a:r>
            <a:r>
              <a:rPr lang="en-US" altLang="zh-CN" sz="2400" baseline="30000" dirty="0" smtClean="0">
                <a:ea typeface="宋体" panose="02010600030101010101" pitchFamily="2" charset="-122"/>
              </a:rPr>
              <a:t>-20</a:t>
            </a:r>
            <a:r>
              <a:rPr lang="en-US" altLang="zh-CN" sz="2400" dirty="0" smtClean="0">
                <a:ea typeface="宋体" panose="02010600030101010101" pitchFamily="2" charset="-122"/>
              </a:rPr>
              <a:t> ×0.1 = 9.54</a:t>
            </a:r>
            <a:r>
              <a:rPr lang="en-US" altLang="zh-CN" dirty="0" smtClean="0">
                <a:ea typeface="宋体" panose="02010600030101010101" pitchFamily="2" charset="-122"/>
              </a:rPr>
              <a:t>×10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-8</a:t>
            </a:r>
            <a:r>
              <a:rPr lang="en-US" altLang="zh-CN" sz="2400" dirty="0" smtClean="0">
                <a:ea typeface="宋体" panose="02010600030101010101" pitchFamily="2" charset="-122"/>
              </a:rPr>
              <a:t>               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程序运行</a:t>
            </a:r>
            <a:r>
              <a:rPr lang="en-US" altLang="zh-CN" sz="2400" dirty="0" smtClean="0">
                <a:ea typeface="宋体" panose="02010600030101010101" pitchFamily="2" charset="-122"/>
              </a:rPr>
              <a:t>100 </a:t>
            </a:r>
            <a:r>
              <a:rPr lang="zh-CN" altLang="en-US" sz="2400" dirty="0" smtClean="0">
                <a:ea typeface="宋体" panose="02010600030101010101" pitchFamily="2" charset="-122"/>
              </a:rPr>
              <a:t>后，累计的误差：</a:t>
            </a:r>
            <a:r>
              <a:rPr lang="en-US" altLang="zh-CN" sz="2400" dirty="0" smtClean="0"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100×3600× 10×9.54×10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-8 </a:t>
            </a:r>
            <a:r>
              <a:rPr lang="en-US" altLang="zh-CN" sz="2400" dirty="0" smtClean="0">
                <a:ea typeface="宋体" panose="02010600030101010101" pitchFamily="2" charset="-122"/>
              </a:rPr>
              <a:t>=0.34344</a:t>
            </a:r>
            <a:r>
              <a:rPr lang="zh-CN" altLang="en-US" sz="2400" dirty="0" smtClean="0">
                <a:ea typeface="宋体" panose="02010600030101010101" pitchFamily="2" charset="-122"/>
              </a:rPr>
              <a:t>秒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软件升级不完全，第一次读取了精确时间，而另一次读取了有误差的时间，结果悲剧</a:t>
            </a:r>
            <a:r>
              <a:rPr lang="en-US" altLang="zh-CN" dirty="0">
                <a:ea typeface="宋体" panose="02010600030101010101" pitchFamily="2" charset="-122"/>
              </a:rPr>
              <a:t>….</a:t>
            </a: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飞毛腿速度：</a:t>
            </a:r>
            <a:r>
              <a:rPr lang="en-US" altLang="zh-CN" sz="2400" dirty="0" smtClean="0">
                <a:ea typeface="宋体" panose="02010600030101010101" pitchFamily="2" charset="-122"/>
              </a:rPr>
              <a:t>2000 m/s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飞毛腿位置的估计误差：</a:t>
            </a:r>
            <a:r>
              <a:rPr lang="en-US" altLang="zh-CN" dirty="0" smtClean="0">
                <a:ea typeface="宋体" panose="02010600030101010101" pitchFamily="2" charset="-122"/>
              </a:rPr>
              <a:t>686 </a:t>
            </a:r>
            <a:r>
              <a:rPr lang="en-US" altLang="zh-CN" dirty="0">
                <a:ea typeface="宋体" panose="02010600030101010101" pitchFamily="2" charset="-122"/>
              </a:rPr>
              <a:t>m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天价“溢出”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代价</a:t>
            </a:r>
            <a:r>
              <a:rPr lang="en-US" altLang="zh-CN" dirty="0"/>
              <a:t>5</a:t>
            </a:r>
            <a:r>
              <a:rPr lang="zh-CN" altLang="en-US" dirty="0"/>
              <a:t>亿美元的溢出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6553199" cy="47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天价</a:t>
            </a:r>
            <a:r>
              <a:rPr lang="zh-CN" altLang="en-US" dirty="0" smtClean="0"/>
              <a:t>“溢出”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主角：阿丽亚娜</a:t>
            </a:r>
            <a:r>
              <a:rPr lang="en-US" altLang="zh-CN" dirty="0">
                <a:ea typeface="宋体" panose="02010600030101010101" pitchFamily="2" charset="-122"/>
              </a:rPr>
              <a:t>5(Ariane5)</a:t>
            </a:r>
            <a:r>
              <a:rPr lang="zh-CN" altLang="en-US" dirty="0">
                <a:ea typeface="宋体" panose="02010600030101010101" pitchFamily="2" charset="-122"/>
              </a:rPr>
              <a:t>型火箭的首次发射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时间：</a:t>
            </a:r>
            <a:r>
              <a:rPr lang="en-US" altLang="zh-CN" dirty="0">
                <a:ea typeface="宋体" panose="02010600030101010101" pitchFamily="2" charset="-122"/>
              </a:rPr>
              <a:t>1996.6.4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剧情：发射后仅</a:t>
            </a:r>
            <a:r>
              <a:rPr lang="en-US" altLang="zh-CN" dirty="0">
                <a:ea typeface="宋体" panose="02010600030101010101" pitchFamily="2" charset="-122"/>
              </a:rPr>
              <a:t>37</a:t>
            </a:r>
            <a:r>
              <a:rPr lang="zh-CN" altLang="en-US" dirty="0">
                <a:ea typeface="宋体" panose="02010600030101010101" pitchFamily="2" charset="-122"/>
              </a:rPr>
              <a:t>秒，偏离路径，解体爆炸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代价：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亿美元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原因：溢出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溢出</a:t>
            </a:r>
            <a:r>
              <a:rPr lang="en-US" altLang="zh-CN" dirty="0">
                <a:ea typeface="宋体" panose="02010600030101010101" pitchFamily="2" charset="-122"/>
              </a:rPr>
              <a:t>——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  <a:r>
              <a:rPr lang="zh-CN" altLang="en-US" dirty="0">
                <a:ea typeface="宋体" panose="02010600030101010101" pitchFamily="2" charset="-122"/>
              </a:rPr>
              <a:t>位浮点数转换成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位有符号整型数时，发生溢出。这个溢出的整型数，用于描述火箭的水平速度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Ariane4</a:t>
            </a:r>
            <a:r>
              <a:rPr lang="zh-CN" altLang="en-US" dirty="0">
                <a:ea typeface="宋体" panose="02010600030101010101" pitchFamily="2" charset="-122"/>
              </a:rPr>
              <a:t>的水平速度绝对不会超过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位数的范围，因此用了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位整数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Ariane5</a:t>
            </a:r>
            <a:r>
              <a:rPr lang="zh-CN" altLang="en-US" dirty="0">
                <a:ea typeface="宋体" panose="02010600030101010101" pitchFamily="2" charset="-122"/>
              </a:rPr>
              <a:t>简单复用了这部分代码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问题：</a:t>
            </a:r>
            <a:r>
              <a:rPr lang="en-US" altLang="zh-CN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Ariane 5 </a:t>
            </a:r>
            <a:r>
              <a:rPr lang="zh-CN" altLang="en-US" dirty="0">
                <a:ea typeface="宋体" panose="02010600030101010101" pitchFamily="2" charset="-122"/>
              </a:rPr>
              <a:t>的水平速度是</a:t>
            </a:r>
            <a:r>
              <a:rPr lang="en-US" altLang="zh-CN" dirty="0">
                <a:ea typeface="宋体" panose="02010600030101010101" pitchFamily="2" charset="-122"/>
              </a:rPr>
              <a:t>Ariane 4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倍！！！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IEEE754</a:t>
            </a:r>
            <a:r>
              <a:rPr lang="zh-CN" altLang="en-US" dirty="0" smtClean="0"/>
              <a:t>比整数部分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小数部分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位的表示方法有什么优点？  缺点呢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考虑下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非无穷的最大值，最小值？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/>
              <a:t>的</a:t>
            </a:r>
            <a:r>
              <a:rPr lang="zh-CN" altLang="en-US" dirty="0" smtClean="0"/>
              <a:t>最大绝对值</a:t>
            </a:r>
            <a:r>
              <a:rPr lang="zh-CN" altLang="en-US" dirty="0"/>
              <a:t>？</a:t>
            </a:r>
            <a:r>
              <a:rPr lang="zh-CN" altLang="en-US" dirty="0" smtClean="0"/>
              <a:t>最小绝对值？</a:t>
            </a:r>
            <a:endParaRPr lang="en-US" altLang="zh-CN" dirty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65536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的内存表示</a:t>
            </a:r>
            <a:endParaRPr lang="en-US" altLang="zh-CN" dirty="0" smtClean="0"/>
          </a:p>
          <a:p>
            <a:r>
              <a:rPr lang="zh-CN" altLang="en-US" dirty="0" smtClean="0"/>
              <a:t>一个数的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形式是唯一的吗？（除了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编码对应的数是唯一的吗？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的阶码范围是多少？</a:t>
            </a:r>
            <a:endParaRPr lang="en-US" altLang="zh-CN" dirty="0" smtClean="0"/>
          </a:p>
          <a:p>
            <a:r>
              <a:rPr lang="zh-CN" altLang="en-US" dirty="0" smtClean="0"/>
              <a:t>简述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数据的浮点数密度分布？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语言中除以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一定报错溢出吗？（整数报错，浮点无穷大</a:t>
            </a:r>
            <a:r>
              <a:rPr kumimoji="1" lang="en-US" altLang="zh-CN" dirty="0">
                <a:solidFill>
                  <a:schemeClr val="accent2"/>
                </a:solidFill>
              </a:rPr>
              <a:t>X/0&gt;Y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2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594725" cy="5334000"/>
          </a:xfrm>
        </p:spPr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与</a:t>
            </a:r>
            <a:r>
              <a:rPr lang="en-US" altLang="zh-CN" dirty="0"/>
              <a:t>float</a:t>
            </a:r>
            <a:r>
              <a:rPr lang="zh-CN" altLang="en-US" dirty="0"/>
              <a:t>都占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zh-CN" altLang="en-US" dirty="0" smtClean="0"/>
              <a:t>二进制位，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INT</a:t>
            </a:r>
            <a:r>
              <a:rPr lang="zh-CN" altLang="en-US" dirty="0" smtClean="0"/>
              <a:t>相比谁的个数多？各自是多少个？多多少？  （</a:t>
            </a:r>
            <a:r>
              <a:rPr lang="en-US" altLang="zh-CN" dirty="0" smtClean="0"/>
              <a:t>+-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 smtClean="0"/>
              <a:t>nan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的最大密度区间（非无穷）？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数多少？密度多少？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/>
              <a:t>的</a:t>
            </a:r>
            <a:r>
              <a:rPr lang="zh-CN" altLang="en-US" dirty="0" smtClean="0"/>
              <a:t>最小密度</a:t>
            </a:r>
            <a:r>
              <a:rPr lang="zh-CN" altLang="en-US" dirty="0"/>
              <a:t>区间？</a:t>
            </a:r>
            <a:r>
              <a:rPr lang="en-US" altLang="zh-CN" dirty="0"/>
              <a:t>Float</a:t>
            </a:r>
            <a:r>
              <a:rPr lang="zh-CN" altLang="en-US" dirty="0"/>
              <a:t>数多少？密度多少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最大密度区间是最小密度区间的密度的多少倍？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/>
              <a:t>最大的负数是多少</a:t>
            </a:r>
            <a:r>
              <a:rPr lang="en-US" altLang="zh-CN" dirty="0"/>
              <a:t>==</a:t>
            </a:r>
            <a:r>
              <a:rPr lang="zh-CN" altLang="en-US" dirty="0"/>
              <a:t>最小的正数是多少？</a:t>
            </a:r>
          </a:p>
          <a:p>
            <a:r>
              <a:rPr lang="zh-CN" altLang="en-US" dirty="0"/>
              <a:t>怎么判断和定义浮点数的无穷大以及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  <a:p>
            <a:r>
              <a:rPr lang="zh-CN" altLang="en-US" dirty="0" smtClean="0"/>
              <a:t>浮点数</a:t>
            </a:r>
            <a:r>
              <a:rPr lang="zh-CN" altLang="en-US" dirty="0"/>
              <a:t>的表示，越小精度越高，越大精度越低，这也基本符合数据处理的规律。太大的数据差点没啥，就是个规模而已</a:t>
            </a:r>
            <a:r>
              <a:rPr lang="zh-CN" altLang="en-US" dirty="0" smtClean="0"/>
              <a:t>。如人口、</a:t>
            </a:r>
            <a:r>
              <a:rPr lang="en-US" altLang="zh-CN" dirty="0" smtClean="0"/>
              <a:t>GDP</a:t>
            </a:r>
            <a:r>
              <a:rPr lang="zh-CN" altLang="en-US" dirty="0" smtClean="0"/>
              <a:t>等，</a:t>
            </a:r>
            <a:r>
              <a:rPr lang="zh-CN" altLang="en-US" dirty="0"/>
              <a:t>没有必要</a:t>
            </a:r>
            <a:r>
              <a:rPr lang="zh-CN" altLang="en-US" dirty="0" smtClean="0"/>
              <a:t>到个、圆角分。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使用注意事项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9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二进制小数</a:t>
            </a:r>
            <a:r>
              <a:rPr lang="en-US" altLang="zh-CN" dirty="0"/>
              <a:t>: </a:t>
            </a:r>
            <a:r>
              <a:rPr lang="zh-CN" altLang="en-US" dirty="0"/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54000">
              <a:spcBef>
                <a:spcPts val="575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sz="2000" dirty="0" smtClean="0">
                <a:ea typeface="宋体" panose="02010600030101010101" pitchFamily="2" charset="-122"/>
              </a:rPr>
              <a:t>      数值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                </a:t>
            </a:r>
            <a:r>
              <a:rPr lang="zh-CN" altLang="en-US" sz="2000" dirty="0" smtClean="0">
                <a:ea typeface="宋体" panose="02010600030101010101" pitchFamily="2" charset="-122"/>
              </a:rPr>
              <a:t>二进制</a:t>
            </a:r>
            <a:r>
              <a:rPr lang="zh-CN" altLang="en-US" sz="2000" dirty="0">
                <a:ea typeface="宋体" panose="02010600030101010101" pitchFamily="2" charset="-122"/>
              </a:rPr>
              <a:t>小数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 smtClean="0">
                <a:ea typeface="Monaco" charset="0"/>
                <a:sym typeface="Monaco" charset="0"/>
              </a:rPr>
              <a:t>5 </a:t>
            </a:r>
            <a:r>
              <a:rPr lang="en-US" altLang="zh-CN" sz="2000" dirty="0">
                <a:ea typeface="Monaco" charset="0"/>
                <a:sym typeface="Monaco" charset="0"/>
              </a:rPr>
              <a:t>¾                      101.11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2 7/8                   10.111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indent="355600">
              <a:spcBef>
                <a:spcPts val="600"/>
              </a:spcBef>
              <a:buNone/>
              <a:tabLst>
                <a:tab pos="2398713" algn="l"/>
              </a:tabLst>
            </a:pPr>
            <a:r>
              <a:rPr lang="en-US" altLang="zh-CN" sz="2000" dirty="0">
                <a:ea typeface="Monaco" charset="0"/>
                <a:sym typeface="Monaco" charset="0"/>
              </a:rPr>
              <a:t>1 7/16                1.0111</a:t>
            </a:r>
            <a:r>
              <a:rPr lang="en-US" altLang="zh-CN" sz="2000" baseline="-6000" dirty="0">
                <a:ea typeface="Monaco" charset="0"/>
                <a:sym typeface="Monaco" charset="0"/>
              </a:rPr>
              <a:t>2</a:t>
            </a:r>
            <a:endParaRPr lang="en-US" altLang="zh-CN" sz="2000" dirty="0">
              <a:ea typeface="Calibri" charset="0"/>
              <a:sym typeface="Calibri" charset="0"/>
            </a:endParaRPr>
          </a:p>
          <a:p>
            <a:pPr marL="254000" indent="-254000">
              <a:spcBef>
                <a:spcPts val="4100"/>
              </a:spcBef>
              <a:buFont typeface="Wingdings 2" charset="2"/>
              <a:buChar char="¢"/>
              <a:tabLst>
                <a:tab pos="2398713" algn="l"/>
              </a:tabLst>
            </a:pP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观察</a:t>
            </a:r>
            <a:endParaRPr lang="en-US" altLang="zh-CN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除以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 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右移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 (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无符号数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)</a:t>
            </a: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乘以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latin typeface="Calibri" charset="0"/>
                <a:cs typeface="Calibri" charset="0"/>
                <a:sym typeface="Calibri" charset="0"/>
              </a:rPr>
              <a:t>左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移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711200" lvl="1" indent="-254000">
              <a:spcBef>
                <a:spcPts val="475"/>
              </a:spcBef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0.111111…</a:t>
            </a:r>
            <a:r>
              <a:rPr lang="en-US" altLang="zh-CN" baseline="-6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endParaRPr lang="en-US" altLang="zh-CN" dirty="0"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altLang="zh-CN" baseline="320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</a:t>
            </a:r>
            <a:r>
              <a:rPr lang="en-US" altLang="zh-CN" sz="1200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1.0</a:t>
            </a: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是最接近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  <a:sym typeface="Calibri" charset="0"/>
              </a:rPr>
              <a:t>1.0</a:t>
            </a:r>
            <a:r>
              <a:rPr lang="zh-CN" alt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的小数</a:t>
            </a:r>
            <a:endParaRPr lang="en-US" altLang="zh-CN" dirty="0">
              <a:latin typeface="Calibri" charset="0"/>
              <a:ea typeface="Zapf Dingbats" charset="0"/>
              <a:cs typeface="Zapf Dingbats" charset="0"/>
              <a:sym typeface="Calibri" charset="0"/>
            </a:endParaRPr>
          </a:p>
          <a:p>
            <a:pPr marL="977900" lvl="2" indent="-203200">
              <a:spcBef>
                <a:spcPts val="475"/>
              </a:spcBef>
              <a:buClr>
                <a:srgbClr val="000000"/>
              </a:buClr>
              <a:buFont typeface="Wingdings" charset="2"/>
              <a:buChar char="§"/>
              <a:tabLst>
                <a:tab pos="2398713" algn="l"/>
              </a:tabLst>
            </a:pPr>
            <a:r>
              <a:rPr lang="zh-CN" altLang="en-US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表示为</a:t>
            </a:r>
            <a:r>
              <a:rPr lang="en-US" altLang="zh-CN" dirty="0"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1.0 –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3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二进制数的问题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dirty="0" smtClean="0"/>
              <a:t>局限性</a:t>
            </a:r>
            <a:r>
              <a:rPr lang="en-US" dirty="0" smtClean="0"/>
              <a:t> 1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近似表示</a:t>
            </a:r>
            <a:endParaRPr lang="en-US" dirty="0" smtClean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只能精确表示形如 </a:t>
            </a:r>
            <a:r>
              <a:rPr lang="en-US" dirty="0" smtClean="0"/>
              <a:t>x/2</a:t>
            </a:r>
            <a:r>
              <a:rPr lang="en-US" baseline="32000" dirty="0" smtClean="0"/>
              <a:t>k</a:t>
            </a:r>
            <a:r>
              <a:rPr lang="zh-CN" altLang="en-US" dirty="0"/>
              <a:t>的数值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其他有理数的二进制表示存在重复段</a:t>
            </a:r>
            <a:endParaRPr lang="en-US" dirty="0" smtClean="0"/>
          </a:p>
          <a:p>
            <a:pPr lvl="4">
              <a:tabLst>
                <a:tab pos="1828800" algn="l"/>
              </a:tabLst>
            </a:pPr>
            <a:endParaRPr lang="en-US" sz="200" dirty="0" smtClean="0"/>
          </a:p>
          <a:p>
            <a:pPr lvl="1">
              <a:tabLst>
                <a:tab pos="1828800" algn="l"/>
              </a:tabLst>
            </a:pPr>
            <a:r>
              <a:rPr lang="zh-CN" altLang="en-US" dirty="0" smtClean="0"/>
              <a:t>数值</a:t>
            </a:r>
            <a:r>
              <a:rPr lang="en-US" dirty="0" smtClean="0"/>
              <a:t>	</a:t>
            </a:r>
            <a:r>
              <a:rPr lang="zh-CN" altLang="en-US" dirty="0" smtClean="0"/>
              <a:t>二进制表示</a:t>
            </a:r>
            <a:endParaRPr lang="en-US" dirty="0" smtClean="0"/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0.0101010101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[01]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0.001100110011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 smtClean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 smtClean="0"/>
              <a:t>1/10	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0.0001100110011</a:t>
            </a:r>
            <a:r>
              <a:rPr lang="en-US" b="1" dirty="0" smtClean="0">
                <a:solidFill>
                  <a:srgbClr val="0000FF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[0011]</a:t>
            </a:r>
            <a:r>
              <a:rPr lang="en-US" b="1" dirty="0" smtClean="0">
                <a:latin typeface="Courier New"/>
                <a:ea typeface="Monaco" charset="0"/>
                <a:cs typeface="Courier New"/>
                <a:sym typeface="Monaco" charset="0"/>
              </a:rPr>
              <a:t>…</a:t>
            </a:r>
            <a:r>
              <a:rPr lang="en-US" b="1" baseline="-6000" dirty="0" smtClean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 smtClean="0">
              <a:latin typeface="Courier New"/>
              <a:cs typeface="Courier New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endParaRPr lang="en-US" dirty="0" smtClean="0">
              <a:latin typeface="Monaco" charset="0"/>
              <a:sym typeface="Monaco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二进制数的问题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8800" algn="l"/>
              </a:tabLst>
            </a:pPr>
            <a:r>
              <a:rPr lang="zh-CN" altLang="en-US" b="0" dirty="0" smtClean="0"/>
              <a:t>在</a:t>
            </a:r>
            <a:r>
              <a:rPr lang="zh-CN" altLang="en-US" b="0" dirty="0"/>
              <a:t>计算机内的实现</a:t>
            </a:r>
            <a:r>
              <a:rPr lang="zh-CN" altLang="en-US" b="0" dirty="0" smtClean="0"/>
              <a:t>问题</a:t>
            </a:r>
            <a:endParaRPr lang="en-US" altLang="zh-CN" b="0" dirty="0" smtClean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长度</a:t>
            </a:r>
            <a:r>
              <a:rPr lang="zh-CN" altLang="en-US" dirty="0" smtClean="0"/>
              <a:t>有限</a:t>
            </a:r>
            <a:r>
              <a:rPr lang="zh-CN" altLang="en-US" dirty="0"/>
              <a:t>的</a:t>
            </a:r>
            <a:r>
              <a:rPr lang="zh-CN" altLang="en-US" dirty="0" smtClean="0"/>
              <a:t> </a:t>
            </a:r>
            <a:r>
              <a:rPr lang="en-US" altLang="zh-CN" dirty="0" smtClean="0"/>
              <a:t>w</a:t>
            </a:r>
            <a:r>
              <a:rPr lang="zh-CN" altLang="en-US" dirty="0"/>
              <a:t>位</a:t>
            </a:r>
            <a:endParaRPr lang="en-US" altLang="zh-CN" dirty="0"/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只能在</a:t>
            </a:r>
            <a:r>
              <a:rPr lang="en-US" altLang="zh-CN" i="1" dirty="0"/>
              <a:t>w</a:t>
            </a:r>
            <a:r>
              <a:rPr lang="zh-CN" altLang="en-US" dirty="0"/>
              <a:t>位内设置一个二进制小数点</a:t>
            </a:r>
            <a:endParaRPr lang="en-US" altLang="zh-CN" dirty="0"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zh-CN" altLang="en-US" dirty="0"/>
              <a:t>限制了数的范围</a:t>
            </a:r>
            <a:r>
              <a:rPr lang="en-US" altLang="zh-CN" dirty="0"/>
              <a:t>(</a:t>
            </a:r>
            <a:r>
              <a:rPr lang="zh-CN" altLang="en-US" dirty="0"/>
              <a:t>非常小</a:t>
            </a:r>
            <a:r>
              <a:rPr lang="en-US" altLang="zh-CN" dirty="0"/>
              <a:t>?  </a:t>
            </a:r>
            <a:r>
              <a:rPr lang="zh-CN" altLang="en-US" dirty="0"/>
              <a:t>非常大</a:t>
            </a:r>
            <a:r>
              <a:rPr lang="en-US" altLang="zh-CN" dirty="0" smtClean="0"/>
              <a:t>?)</a:t>
            </a:r>
          </a:p>
          <a:p>
            <a:pPr marL="552450" lvl="1">
              <a:tabLst>
                <a:tab pos="1828800" algn="l"/>
              </a:tabLst>
            </a:pPr>
            <a:endParaRPr lang="en-US" altLang="zh-CN" dirty="0"/>
          </a:p>
          <a:p>
            <a:pPr marL="152400">
              <a:tabLst>
                <a:tab pos="1828800" algn="l"/>
              </a:tabLst>
            </a:pPr>
            <a:r>
              <a:rPr lang="zh-CN" altLang="en-US" dirty="0" smtClean="0"/>
              <a:t>定点数</a:t>
            </a:r>
            <a:endParaRPr lang="en-US" altLang="zh-CN" dirty="0" smtClean="0"/>
          </a:p>
          <a:p>
            <a:pPr marL="552450" lvl="1">
              <a:tabLst>
                <a:tab pos="1828800" algn="l"/>
              </a:tabLst>
            </a:pPr>
            <a:r>
              <a:rPr lang="zh-CN" altLang="en-US" dirty="0" smtClean="0"/>
              <a:t>小数点</a:t>
            </a:r>
            <a:r>
              <a:rPr lang="zh-CN" altLang="en-US" dirty="0"/>
              <a:t>隐含在</a:t>
            </a:r>
            <a:r>
              <a:rPr lang="en-US" altLang="zh-CN" i="1" dirty="0"/>
              <a:t>w</a:t>
            </a:r>
            <a:r>
              <a:rPr lang="zh-CN" altLang="en-US" dirty="0"/>
              <a:t>位编码的某一个固定位置上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zh-CN" altLang="en-US" dirty="0"/>
              <a:t>例如</a:t>
            </a:r>
            <a:r>
              <a:rPr lang="en-US" altLang="zh-CN" dirty="0"/>
              <a:t>MSB</a:t>
            </a:r>
            <a:r>
              <a:rPr lang="zh-CN" altLang="en-US" dirty="0"/>
              <a:t>做符号位，隐含后面是小数点，表示小于</a:t>
            </a:r>
            <a:r>
              <a:rPr lang="en-US" altLang="zh-CN" dirty="0"/>
              <a:t>1.0</a:t>
            </a:r>
            <a:r>
              <a:rPr lang="zh-CN" altLang="en-US" dirty="0"/>
              <a:t>的纯小数</a:t>
            </a:r>
            <a:endParaRPr lang="en-US" altLang="zh-CN" dirty="0"/>
          </a:p>
          <a:p>
            <a:pPr marL="952500" lvl="2">
              <a:tabLst>
                <a:tab pos="1828800" algn="l"/>
              </a:tabLst>
            </a:pPr>
            <a:r>
              <a:rPr lang="en-US" altLang="zh-CN" dirty="0"/>
              <a:t>123.456</a:t>
            </a:r>
            <a:r>
              <a:rPr lang="zh-CN" altLang="en-US" dirty="0"/>
              <a:t>怎么办？？？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9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 smtClean="0">
                <a:solidFill>
                  <a:srgbClr val="B3B3B3"/>
                </a:solidFill>
              </a:rPr>
              <a:t>二进制小数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/>
              <a:t>IEEE </a:t>
            </a:r>
            <a:r>
              <a:rPr lang="zh-CN" altLang="en-US" dirty="0" smtClean="0"/>
              <a:t>浮点数标准</a:t>
            </a:r>
            <a:r>
              <a:rPr lang="en-US" altLang="zh-CN" dirty="0" smtClean="0"/>
              <a:t>: IEEE 754</a:t>
            </a:r>
            <a:endParaRPr lang="en-US" dirty="0"/>
          </a:p>
          <a:p>
            <a:r>
              <a:rPr lang="zh-CN" altLang="en-US" dirty="0" smtClean="0">
                <a:solidFill>
                  <a:srgbClr val="B3B3B3"/>
                </a:solidFill>
              </a:rPr>
              <a:t>浮点数示例与性质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舍入、加法与乘法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en-US" altLang="zh-CN" dirty="0" smtClean="0">
                <a:solidFill>
                  <a:srgbClr val="B3B3B3"/>
                </a:solidFill>
              </a:rPr>
              <a:t>C</a:t>
            </a:r>
            <a:r>
              <a:rPr lang="zh-CN" altLang="en-US" dirty="0" smtClean="0">
                <a:solidFill>
                  <a:srgbClr val="B3B3B3"/>
                </a:solidFill>
              </a:rPr>
              <a:t>语言的浮点数</a:t>
            </a:r>
            <a:endParaRPr lang="en-US" dirty="0">
              <a:solidFill>
                <a:srgbClr val="B3B3B3"/>
              </a:solidFill>
            </a:endParaRPr>
          </a:p>
          <a:p>
            <a:r>
              <a:rPr lang="zh-CN" altLang="en-US" dirty="0" smtClean="0">
                <a:solidFill>
                  <a:srgbClr val="B3B3B3"/>
                </a:solidFill>
              </a:rPr>
              <a:t>小结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IEEE </a:t>
            </a:r>
            <a:r>
              <a:rPr lang="zh-CN" altLang="en-US" dirty="0" smtClean="0"/>
              <a:t>浮点数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 smtClean="0"/>
              <a:t>754</a:t>
            </a:r>
          </a:p>
          <a:p>
            <a:pPr lvl="1"/>
            <a:r>
              <a:rPr lang="en-US" altLang="zh-CN" sz="2400" dirty="0" smtClean="0"/>
              <a:t>William  </a:t>
            </a:r>
            <a:r>
              <a:rPr lang="en-US" altLang="zh-CN" sz="2400" dirty="0" err="1"/>
              <a:t>Kahan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1976</a:t>
            </a:r>
            <a:r>
              <a:rPr lang="zh-CN" altLang="en-US" sz="2400" dirty="0" smtClean="0"/>
              <a:t>年开始为</a:t>
            </a:r>
            <a:r>
              <a:rPr lang="en-US" altLang="zh-CN" sz="2400" dirty="0"/>
              <a:t>Intel </a:t>
            </a:r>
            <a:r>
              <a:rPr lang="zh-CN" altLang="en-US" sz="2400" dirty="0" smtClean="0"/>
              <a:t>设计</a:t>
            </a:r>
            <a:r>
              <a:rPr lang="en-US" altLang="zh-CN" sz="2400" dirty="0"/>
              <a:t>(1989</a:t>
            </a:r>
            <a:r>
              <a:rPr lang="zh-CN" altLang="en-US" sz="2400" dirty="0"/>
              <a:t>获图灵奖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smtClean="0"/>
              <a:t>1985</a:t>
            </a:r>
            <a:r>
              <a:rPr lang="zh-CN" altLang="en-US" sz="2400" dirty="0"/>
              <a:t>年成为浮点运算的统一标准，快速</a:t>
            </a:r>
            <a:r>
              <a:rPr lang="en-US" altLang="zh-CN" sz="2400" dirty="0"/>
              <a:t>, </a:t>
            </a:r>
            <a:r>
              <a:rPr lang="zh-CN" altLang="en-US" sz="2400" dirty="0"/>
              <a:t>易于实现、精度损失</a:t>
            </a:r>
            <a:r>
              <a:rPr lang="zh-CN" altLang="en-US" sz="2400" dirty="0" smtClean="0"/>
              <a:t>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优雅、易理解</a:t>
            </a:r>
            <a:endParaRPr lang="zh-CN" altLang="en-US" sz="2400" dirty="0"/>
          </a:p>
          <a:p>
            <a:pPr lvl="1"/>
            <a:r>
              <a:rPr lang="zh-CN" altLang="en-US" sz="2400" dirty="0" smtClean="0"/>
              <a:t>所有</a:t>
            </a:r>
            <a:r>
              <a:rPr lang="zh-CN" altLang="en-US" sz="2400" dirty="0"/>
              <a:t>主流的</a:t>
            </a:r>
            <a:r>
              <a:rPr lang="en-US" altLang="zh-CN" sz="2400" dirty="0"/>
              <a:t>CPU</a:t>
            </a:r>
            <a:r>
              <a:rPr lang="zh-CN" altLang="en-US" sz="2400" dirty="0"/>
              <a:t>都支持</a:t>
            </a:r>
          </a:p>
          <a:p>
            <a:pPr lvl="1"/>
            <a:r>
              <a:rPr lang="zh-CN" altLang="en-US" sz="2400" dirty="0"/>
              <a:t>之前有很多</a:t>
            </a:r>
            <a:r>
              <a:rPr lang="zh-CN" altLang="en-US" sz="2400" dirty="0" smtClean="0"/>
              <a:t>不同格式、不太关注精确性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7" name="图片 4" descr="untitled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399"/>
            <a:ext cx="1905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00000"/>
    </a:hlink>
    <a:folHlink>
      <a:srgbClr val="C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Pages>0</Pages>
  <Words>2670</Words>
  <Characters>0</Characters>
  <Application>Microsoft Office PowerPoint</Application>
  <PresentationFormat>全屏显示(4:3)</PresentationFormat>
  <Lines>0</Lines>
  <Paragraphs>688</Paragraphs>
  <Slides>45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78" baseType="lpstr">
      <vt:lpstr>Apple Symbols</vt:lpstr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黑体</vt:lpstr>
      <vt:lpstr>宋体</vt:lpstr>
      <vt:lpstr>微软雅黑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Cambria Math</vt:lpstr>
      <vt:lpstr>Comic Sans MS</vt:lpstr>
      <vt:lpstr>Courier New</vt:lpstr>
      <vt:lpstr>Courier New Bold</vt:lpstr>
      <vt:lpstr>Helvetica</vt:lpstr>
      <vt:lpstr>Symbol</vt:lpstr>
      <vt:lpstr>Tahoma</vt:lpstr>
      <vt:lpstr>Times</vt:lpstr>
      <vt:lpstr>Times New Roman</vt:lpstr>
      <vt:lpstr>Wingdings</vt:lpstr>
      <vt:lpstr>Wingdings 2</vt:lpstr>
      <vt:lpstr>template2007</vt:lpstr>
      <vt:lpstr>工作表</vt:lpstr>
      <vt:lpstr>Worksheet</vt:lpstr>
      <vt:lpstr>第2章 信息的表示和处理Ⅱ：浮点数</vt:lpstr>
      <vt:lpstr>主要内容</vt:lpstr>
      <vt:lpstr>有理数编码</vt:lpstr>
      <vt:lpstr>二进制小数</vt:lpstr>
      <vt:lpstr>二进制小数: 例子</vt:lpstr>
      <vt:lpstr>二进制数的问题</vt:lpstr>
      <vt:lpstr>二进制数的问题</vt:lpstr>
      <vt:lpstr>浮点数</vt:lpstr>
      <vt:lpstr>IEEE 浮点数</vt:lpstr>
      <vt:lpstr>浮点数的表示</vt:lpstr>
      <vt:lpstr>精度选项</vt:lpstr>
      <vt:lpstr>阶码（移码）</vt:lpstr>
      <vt:lpstr>规格化数</vt:lpstr>
      <vt:lpstr>规格化编码示例</vt:lpstr>
      <vt:lpstr> 请说明float 类型编码格式，并按步骤计算 -0.1的各部分内容，写出 -0.1在内存从地址到高地址的存储字节内容。 </vt:lpstr>
      <vt:lpstr>特殊值</vt:lpstr>
      <vt:lpstr>非规格化数</vt:lpstr>
      <vt:lpstr>浮点编码总结</vt:lpstr>
      <vt:lpstr>非规格化数据</vt:lpstr>
      <vt:lpstr>IEEE754 规格化浮点数表示范围</vt:lpstr>
      <vt:lpstr>浮点数</vt:lpstr>
      <vt:lpstr>小浮点数例子——1字节浮点数</vt:lpstr>
      <vt:lpstr>动态范围(仅正数)</vt:lpstr>
      <vt:lpstr>数值分布</vt:lpstr>
      <vt:lpstr>数值分布(放大观察)</vt:lpstr>
      <vt:lpstr>IEEE编码的特殊性质</vt:lpstr>
      <vt:lpstr>浮点数</vt:lpstr>
      <vt:lpstr>浮点数运算: 基本思想</vt:lpstr>
      <vt:lpstr>舍入</vt:lpstr>
      <vt:lpstr>细究“向偶数舍入”</vt:lpstr>
      <vt:lpstr>二进制数的舍入</vt:lpstr>
      <vt:lpstr>浮点乘法</vt:lpstr>
      <vt:lpstr>浮点数加法</vt:lpstr>
      <vt:lpstr>浮点数加法的数学性质</vt:lpstr>
      <vt:lpstr>浮点数乘法的数学性质</vt:lpstr>
      <vt:lpstr>浮点数</vt:lpstr>
      <vt:lpstr>C语言的浮点数</vt:lpstr>
      <vt:lpstr>浮点数习题</vt:lpstr>
      <vt:lpstr>浮点数习题答案</vt:lpstr>
      <vt:lpstr>浮点的悲剧</vt:lpstr>
      <vt:lpstr>浮点的悲剧</vt:lpstr>
      <vt:lpstr>天价“溢出”</vt:lpstr>
      <vt:lpstr>天价“溢出”</vt:lpstr>
      <vt:lpstr>问题4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166</cp:revision>
  <cp:lastPrinted>2012-09-05T04:08:39Z</cp:lastPrinted>
  <dcterms:created xsi:type="dcterms:W3CDTF">2012-09-06T15:16:51Z</dcterms:created>
  <dcterms:modified xsi:type="dcterms:W3CDTF">2019-09-19T01:53:02Z</dcterms:modified>
</cp:coreProperties>
</file>