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102"/>
  </p:notesMasterIdLst>
  <p:handoutMasterIdLst>
    <p:handoutMasterId r:id="rId103"/>
  </p:handoutMasterIdLst>
  <p:sldIdLst>
    <p:sldId id="542" r:id="rId2"/>
    <p:sldId id="859" r:id="rId3"/>
    <p:sldId id="800" r:id="rId4"/>
    <p:sldId id="801" r:id="rId5"/>
    <p:sldId id="802" r:id="rId6"/>
    <p:sldId id="803" r:id="rId7"/>
    <p:sldId id="804" r:id="rId8"/>
    <p:sldId id="805" r:id="rId9"/>
    <p:sldId id="806" r:id="rId10"/>
    <p:sldId id="807" r:id="rId11"/>
    <p:sldId id="808" r:id="rId12"/>
    <p:sldId id="809" r:id="rId13"/>
    <p:sldId id="810" r:id="rId14"/>
    <p:sldId id="811" r:id="rId15"/>
    <p:sldId id="812" r:id="rId16"/>
    <p:sldId id="813" r:id="rId17"/>
    <p:sldId id="814" r:id="rId18"/>
    <p:sldId id="815" r:id="rId19"/>
    <p:sldId id="816" r:id="rId20"/>
    <p:sldId id="817" r:id="rId21"/>
    <p:sldId id="818" r:id="rId22"/>
    <p:sldId id="819" r:id="rId23"/>
    <p:sldId id="820" r:id="rId24"/>
    <p:sldId id="821" r:id="rId25"/>
    <p:sldId id="822" r:id="rId26"/>
    <p:sldId id="823" r:id="rId27"/>
    <p:sldId id="824" r:id="rId28"/>
    <p:sldId id="825" r:id="rId29"/>
    <p:sldId id="826" r:id="rId30"/>
    <p:sldId id="827" r:id="rId31"/>
    <p:sldId id="828" r:id="rId32"/>
    <p:sldId id="842" r:id="rId33"/>
    <p:sldId id="843" r:id="rId34"/>
    <p:sldId id="844" r:id="rId35"/>
    <p:sldId id="846" r:id="rId36"/>
    <p:sldId id="852" r:id="rId37"/>
    <p:sldId id="854" r:id="rId38"/>
    <p:sldId id="855" r:id="rId39"/>
    <p:sldId id="845" r:id="rId40"/>
    <p:sldId id="856" r:id="rId41"/>
    <p:sldId id="857" r:id="rId42"/>
    <p:sldId id="858" r:id="rId43"/>
    <p:sldId id="849" r:id="rId44"/>
    <p:sldId id="850" r:id="rId45"/>
    <p:sldId id="851" r:id="rId46"/>
    <p:sldId id="646" r:id="rId47"/>
    <p:sldId id="735" r:id="rId48"/>
    <p:sldId id="734" r:id="rId49"/>
    <p:sldId id="733" r:id="rId50"/>
    <p:sldId id="718" r:id="rId51"/>
    <p:sldId id="696" r:id="rId52"/>
    <p:sldId id="697" r:id="rId53"/>
    <p:sldId id="698" r:id="rId54"/>
    <p:sldId id="699" r:id="rId55"/>
    <p:sldId id="710" r:id="rId56"/>
    <p:sldId id="711" r:id="rId57"/>
    <p:sldId id="712" r:id="rId58"/>
    <p:sldId id="713" r:id="rId59"/>
    <p:sldId id="714" r:id="rId60"/>
    <p:sldId id="715" r:id="rId61"/>
    <p:sldId id="716" r:id="rId62"/>
    <p:sldId id="717" r:id="rId63"/>
    <p:sldId id="719" r:id="rId64"/>
    <p:sldId id="720" r:id="rId65"/>
    <p:sldId id="721" r:id="rId66"/>
    <p:sldId id="722" r:id="rId67"/>
    <p:sldId id="727" r:id="rId68"/>
    <p:sldId id="724" r:id="rId69"/>
    <p:sldId id="725" r:id="rId70"/>
    <p:sldId id="726" r:id="rId71"/>
    <p:sldId id="729" r:id="rId72"/>
    <p:sldId id="730" r:id="rId73"/>
    <p:sldId id="736" r:id="rId74"/>
    <p:sldId id="692" r:id="rId75"/>
    <p:sldId id="693" r:id="rId76"/>
    <p:sldId id="694" r:id="rId77"/>
    <p:sldId id="695" r:id="rId78"/>
    <p:sldId id="691" r:id="rId79"/>
    <p:sldId id="731" r:id="rId80"/>
    <p:sldId id="792" r:id="rId81"/>
    <p:sldId id="775" r:id="rId82"/>
    <p:sldId id="776" r:id="rId83"/>
    <p:sldId id="777" r:id="rId84"/>
    <p:sldId id="778" r:id="rId85"/>
    <p:sldId id="779" r:id="rId86"/>
    <p:sldId id="780" r:id="rId87"/>
    <p:sldId id="781" r:id="rId88"/>
    <p:sldId id="782" r:id="rId89"/>
    <p:sldId id="783" r:id="rId90"/>
    <p:sldId id="784" r:id="rId91"/>
    <p:sldId id="785" r:id="rId92"/>
    <p:sldId id="786" r:id="rId93"/>
    <p:sldId id="787" r:id="rId94"/>
    <p:sldId id="788" r:id="rId95"/>
    <p:sldId id="794" r:id="rId96"/>
    <p:sldId id="795" r:id="rId97"/>
    <p:sldId id="796" r:id="rId98"/>
    <p:sldId id="797" r:id="rId99"/>
    <p:sldId id="798" r:id="rId100"/>
    <p:sldId id="799" r:id="rId101"/>
  </p:sldIdLst>
  <p:sldSz cx="9144000" cy="6858000" type="screen4x3"/>
  <p:notesSz cx="7302500" cy="9586913"/>
  <p:custDataLst>
    <p:tags r:id="rId10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CC3300"/>
    <a:srgbClr val="006600"/>
    <a:srgbClr val="000099"/>
    <a:srgbClr val="0000FF"/>
    <a:srgbClr val="F6F5BD"/>
    <a:srgbClr val="EFBFBF"/>
    <a:srgbClr val="CC6600"/>
    <a:srgbClr val="FF9999"/>
    <a:srgbClr val="A8E7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662" autoAdjust="0"/>
    <p:restoredTop sz="77049" autoAdjust="0"/>
  </p:normalViewPr>
  <p:slideViewPr>
    <p:cSldViewPr snapToObjects="1">
      <p:cViewPr varScale="1">
        <p:scale>
          <a:sx n="59" d="100"/>
          <a:sy n="59" d="100"/>
        </p:scale>
        <p:origin x="1380" y="24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handoutMaster" Target="handoutMasters/handoutMaster1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13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7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6393" y="9105904"/>
            <a:ext cx="3164417" cy="479346"/>
          </a:xfrm>
          <a:prstGeom prst="rect">
            <a:avLst/>
          </a:prstGeom>
          <a:ln/>
        </p:spPr>
        <p:txBody>
          <a:bodyPr/>
          <a:lstStyle/>
          <a:p>
            <a:fld id="{F5DE2254-4626-4B97-82B8-95FB5D24EFCE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9200" y="685800"/>
            <a:ext cx="4876800" cy="36576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3784"/>
            <a:ext cx="5842000" cy="4314111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19200" y="685800"/>
            <a:ext cx="48768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30600" y="4554446"/>
            <a:ext cx="5841303" cy="43130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/>
              <a:t>寄存器：简单的讲是</a:t>
            </a:r>
            <a:r>
              <a:rPr lang="en-US" altLang="zh-CN" smtClean="0"/>
              <a:t>CPU</a:t>
            </a:r>
            <a:r>
              <a:rPr lang="zh-CN" altLang="en-US" smtClean="0"/>
              <a:t>中可以存储数据的器件，一个</a:t>
            </a:r>
            <a:r>
              <a:rPr lang="en-US" altLang="zh-CN" smtClean="0"/>
              <a:t>CPU</a:t>
            </a:r>
            <a:r>
              <a:rPr lang="zh-CN" altLang="en-US" smtClean="0"/>
              <a:t>中有多个寄存器。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AX</a:t>
            </a:r>
            <a:r>
              <a:rPr lang="zh-CN" altLang="en-US" smtClean="0"/>
              <a:t>是其中一个寄存器的代号，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BX</a:t>
            </a:r>
            <a:r>
              <a:rPr lang="zh-CN" altLang="en-US" smtClean="0"/>
              <a:t>是另一个寄存器的代号。</a:t>
            </a:r>
          </a:p>
          <a:p>
            <a:pPr lvl="1">
              <a:lnSpc>
                <a:spcPct val="90000"/>
              </a:lnSpc>
            </a:pPr>
            <a:endParaRPr lang="zh-CN" altLang="en-US" smtClean="0"/>
          </a:p>
          <a:p>
            <a:pPr>
              <a:lnSpc>
                <a:spcPct val="90000"/>
              </a:lnSpc>
            </a:pPr>
            <a:r>
              <a:rPr lang="zh-CN" altLang="en-US" smtClean="0"/>
              <a:t>更详细的内容我们在以后的课程中将会讲到。</a:t>
            </a:r>
          </a:p>
          <a:p>
            <a:pPr>
              <a:lnSpc>
                <a:spcPct val="90000"/>
              </a:lnSpc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47335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6393" y="9105904"/>
            <a:ext cx="3164417" cy="479346"/>
          </a:xfrm>
          <a:prstGeom prst="rect">
            <a:avLst/>
          </a:prstGeom>
          <a:ln/>
        </p:spPr>
        <p:txBody>
          <a:bodyPr/>
          <a:lstStyle/>
          <a:p>
            <a:fld id="{F5DE2254-4626-4B97-82B8-95FB5D24EFCE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9200" y="685800"/>
            <a:ext cx="4876800" cy="36576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3784"/>
            <a:ext cx="5842000" cy="4314111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02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$ as </a:t>
            </a:r>
            <a:r>
              <a:rPr lang="en-US" altLang="zh-CN" dirty="0" err="1" smtClean="0"/>
              <a:t>hello.s</a:t>
            </a:r>
            <a:r>
              <a:rPr lang="en-US" altLang="zh-CN" dirty="0" smtClean="0"/>
              <a:t> -o </a:t>
            </a:r>
            <a:r>
              <a:rPr lang="en-US" altLang="zh-CN" dirty="0" err="1" smtClean="0"/>
              <a:t>hello.o</a:t>
            </a:r>
            <a:endParaRPr lang="en-US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ld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hello.o</a:t>
            </a:r>
            <a:r>
              <a:rPr lang="en-US" altLang="zh-CN" dirty="0" smtClean="0"/>
              <a:t> -o hello</a:t>
            </a:r>
          </a:p>
          <a:p>
            <a:r>
              <a:rPr lang="en-US" altLang="zh-CN" dirty="0" smtClean="0"/>
              <a:t>$ ./hello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0BCD0-59A8-4485-93D9-28FF92339834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04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为便于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GDB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DDD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来进行源码级调试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在生成的可执行程序中包含符号表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可以在生成的目标代码中包含符号表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--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gstabs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hello.o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hello.s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 hello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hello.o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dirty="0" smtClean="0"/>
              <a:t>-s</a:t>
            </a:r>
            <a:r>
              <a:rPr lang="zh-CN" altLang="en-US" sz="1200" dirty="0" smtClean="0"/>
              <a:t>选项会剥离所有符号，调试的时候不方便。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0BCD0-59A8-4485-93D9-28FF92339834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55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242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0243" name="灯片编号占位符 3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6676DFA5-372B-4E32-8CFE-31EC9D5754A1}" type="slidenum">
              <a:rPr lang="en-US" altLang="zh-CN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329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65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92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29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12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2493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3763"/>
            <a:ext cx="5318125" cy="38481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01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16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505" y="373505"/>
            <a:ext cx="87630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4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87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50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619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3619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25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0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1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4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13.xml"/><Relationship Id="rId7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image" Target="../media/image4.gif"/><Relationship Id="rId5" Type="http://schemas.openxmlformats.org/officeDocument/2006/relationships/slide" Target="slide9.xml"/><Relationship Id="rId10" Type="http://schemas.openxmlformats.org/officeDocument/2006/relationships/image" Target="../media/image3.jpeg"/><Relationship Id="rId4" Type="http://schemas.openxmlformats.org/officeDocument/2006/relationships/slide" Target="slide15.xml"/><Relationship Id="rId9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slide" Target="slide25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9.xml"/><Relationship Id="rId4" Type="http://schemas.openxmlformats.org/officeDocument/2006/relationships/slide" Target="slide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" Target="slide8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../ddd/&#21160;&#30011;1.htm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CompareSpeed.exe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2286000"/>
          </a:xfrm>
        </p:spPr>
        <p:txBody>
          <a:bodyPr/>
          <a:lstStyle/>
          <a:p>
            <a:pPr marL="0" indent="0"/>
            <a:r>
              <a:rPr lang="zh-CN" altLang="en-US" dirty="0" smtClean="0"/>
              <a:t>程序的机器级表示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/>
              <a:t>：基础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Machine-Level Programming</a:t>
            </a:r>
            <a:endParaRPr lang="en-US" sz="2000" b="0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  <a:defRPr/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 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685800" y="4267200"/>
            <a:ext cx="76787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dirty="0" smtClean="0"/>
              <a:t>教师：</a:t>
            </a:r>
            <a:r>
              <a:rPr lang="zh-CN" altLang="en-US" kern="0" dirty="0"/>
              <a:t>史先俊</a:t>
            </a:r>
            <a:endParaRPr lang="en-US" altLang="zh-CN" kern="0" dirty="0" smtClean="0"/>
          </a:p>
          <a:p>
            <a:r>
              <a:rPr lang="zh-CN" altLang="en-US" kern="0" dirty="0" smtClean="0"/>
              <a:t>计算机科学与技术学院</a:t>
            </a:r>
            <a:endParaRPr lang="en-US" altLang="zh-CN" kern="0" dirty="0" smtClean="0"/>
          </a:p>
          <a:p>
            <a:r>
              <a:rPr lang="zh-CN" altLang="en-US" kern="0" dirty="0" smtClean="0"/>
              <a:t>哈尔滨工业大学</a:t>
            </a:r>
          </a:p>
          <a:p>
            <a:endParaRPr lang="zh-CN" alt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dirty="0" smtClean="0">
                <a:solidFill>
                  <a:srgbClr val="FF0000"/>
                </a:solidFill>
              </a:rPr>
              <a:t>指针寄存器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latin typeface="宋体" panose="02010600030101010101" pitchFamily="2" charset="-122"/>
              </a:rPr>
              <a:t>指针寄存器用于寻址内存</a:t>
            </a:r>
            <a:r>
              <a:rPr lang="zh-CN" altLang="en-US" sz="2800" smtClean="0">
                <a:latin typeface="宋体" panose="02010600030101010101" pitchFamily="2" charset="-122"/>
                <a:hlinkClick r:id="rId2" action="ppaction://hlinksldjump"/>
              </a:rPr>
              <a:t>堆栈</a:t>
            </a:r>
            <a:r>
              <a:rPr lang="zh-CN" altLang="en-US" sz="2800" smtClean="0">
                <a:latin typeface="宋体" panose="02010600030101010101" pitchFamily="2" charset="-122"/>
              </a:rPr>
              <a:t>内的数据</a:t>
            </a:r>
          </a:p>
          <a:p>
            <a:pPr eaLnBrk="1" hangingPunct="1"/>
            <a:r>
              <a:rPr lang="en-US" altLang="zh-CN" sz="2800" smtClean="0">
                <a:latin typeface="宋体" panose="02010600030101010101" pitchFamily="2" charset="-122"/>
              </a:rPr>
              <a:t>SP</a:t>
            </a:r>
            <a:r>
              <a:rPr lang="zh-CN" altLang="en-US" sz="2800" smtClean="0">
                <a:latin typeface="宋体" panose="02010600030101010101" pitchFamily="2" charset="-122"/>
              </a:rPr>
              <a:t>为堆栈指针寄存器，指示栈顶的偏移地址</a:t>
            </a:r>
          </a:p>
          <a:p>
            <a:pPr eaLnBrk="1" hangingPunct="1"/>
            <a:r>
              <a:rPr lang="en-US" altLang="zh-CN" sz="2800" smtClean="0">
                <a:latin typeface="宋体" panose="02010600030101010101" pitchFamily="2" charset="-122"/>
              </a:rPr>
              <a:t>SP</a:t>
            </a:r>
            <a:r>
              <a:rPr lang="zh-CN" altLang="en-US" sz="2800" smtClean="0">
                <a:latin typeface="宋体" panose="02010600030101010101" pitchFamily="2" charset="-122"/>
              </a:rPr>
              <a:t>不能再用于其他目的，具有专用目的</a:t>
            </a:r>
            <a:endParaRPr lang="zh-CN" altLang="zh-CN" sz="2800" smtClean="0"/>
          </a:p>
          <a:p>
            <a:pPr eaLnBrk="1" hangingPunct="1"/>
            <a:r>
              <a:rPr lang="en-US" altLang="zh-CN" sz="2800" smtClean="0">
                <a:latin typeface="宋体" panose="02010600030101010101" pitchFamily="2" charset="-122"/>
              </a:rPr>
              <a:t>BP</a:t>
            </a:r>
            <a:r>
              <a:rPr lang="zh-CN" altLang="en-US" sz="2800" smtClean="0">
                <a:latin typeface="宋体" panose="02010600030101010101" pitchFamily="2" charset="-122"/>
              </a:rPr>
              <a:t>为基址指针寄存器，表示数据在堆栈段中的基地址</a:t>
            </a:r>
          </a:p>
          <a:p>
            <a:pPr eaLnBrk="1" hangingPunct="1"/>
            <a:r>
              <a:rPr lang="en-US" altLang="zh-CN" sz="2800" smtClean="0">
                <a:latin typeface="宋体" panose="02010600030101010101" pitchFamily="2" charset="-122"/>
              </a:rPr>
              <a:t>SP</a:t>
            </a:r>
            <a:r>
              <a:rPr lang="zh-CN" altLang="en-US" sz="2800" smtClean="0">
                <a:latin typeface="宋体" panose="02010600030101010101" pitchFamily="2" charset="-122"/>
              </a:rPr>
              <a:t>和</a:t>
            </a:r>
            <a:r>
              <a:rPr lang="en-US" altLang="zh-CN" sz="2800" smtClean="0">
                <a:latin typeface="宋体" panose="02010600030101010101" pitchFamily="2" charset="-122"/>
              </a:rPr>
              <a:t>BP</a:t>
            </a:r>
            <a:r>
              <a:rPr lang="zh-CN" altLang="en-US" sz="2800" smtClean="0">
                <a:latin typeface="宋体" panose="02010600030101010101" pitchFamily="2" charset="-122"/>
              </a:rPr>
              <a:t>寄存器与</a:t>
            </a:r>
            <a:r>
              <a:rPr lang="en-US" altLang="zh-CN" sz="2800" smtClean="0">
                <a:latin typeface="宋体" panose="02010600030101010101" pitchFamily="2" charset="-122"/>
              </a:rPr>
              <a:t>SS</a:t>
            </a:r>
            <a:r>
              <a:rPr lang="zh-CN" altLang="en-US" sz="2800" smtClean="0">
                <a:latin typeface="宋体" panose="02010600030101010101" pitchFamily="2" charset="-122"/>
              </a:rPr>
              <a:t>段寄存器联合使用以确定堆栈段中的存储单元地址</a:t>
            </a:r>
            <a:endParaRPr lang="zh-CN" altLang="zh-CN" sz="280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809049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汇编程序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编译、链接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两种汇编</a:t>
            </a:r>
            <a:r>
              <a:rPr lang="zh-CN" altLang="en-US" dirty="0" smtClean="0"/>
              <a:t>格式</a:t>
            </a:r>
            <a:r>
              <a:rPr lang="en-US" altLang="zh-CN" dirty="0" smtClean="0"/>
              <a:t>:  </a:t>
            </a:r>
            <a:r>
              <a:rPr lang="en-US" altLang="zh-CN" dirty="0" smtClean="0">
                <a:solidFill>
                  <a:srgbClr val="0000FF"/>
                </a:solidFill>
              </a:rPr>
              <a:t>AT&amp;T </a:t>
            </a:r>
            <a:r>
              <a:rPr lang="zh-CN" altLang="en-US" dirty="0" smtClean="0">
                <a:solidFill>
                  <a:srgbClr val="0000FF"/>
                </a:solidFill>
              </a:rPr>
              <a:t>汇编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Intel</a:t>
            </a:r>
            <a:r>
              <a:rPr lang="zh-CN" altLang="en-US" dirty="0"/>
              <a:t>汇编</a:t>
            </a:r>
          </a:p>
          <a:p>
            <a:pPr>
              <a:spcBef>
                <a:spcPts val="0"/>
              </a:spcBef>
            </a:pPr>
            <a:r>
              <a:rPr lang="zh-CN" altLang="en-US" dirty="0" smtClean="0"/>
              <a:t>汇编器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en-US" altLang="zh-CN" sz="2215" dirty="0"/>
              <a:t>GAS</a:t>
            </a:r>
            <a:r>
              <a:rPr lang="zh-CN" altLang="en-US" sz="2215" dirty="0"/>
              <a:t>汇编器</a:t>
            </a:r>
            <a:r>
              <a:rPr lang="en-US" altLang="zh-CN" sz="2215" dirty="0"/>
              <a:t>——</a:t>
            </a:r>
            <a:r>
              <a:rPr lang="en-US" altLang="zh-CN" sz="2215" b="1" dirty="0">
                <a:solidFill>
                  <a:srgbClr val="000099"/>
                </a:solidFill>
              </a:rPr>
              <a:t>AT&amp;T</a:t>
            </a:r>
            <a:r>
              <a:rPr lang="zh-CN" altLang="en-US" sz="2215" b="1" dirty="0">
                <a:solidFill>
                  <a:srgbClr val="000099"/>
                </a:solidFill>
              </a:rPr>
              <a:t>汇编格式</a:t>
            </a:r>
            <a:r>
              <a:rPr lang="en-US" altLang="zh-CN" sz="2215" b="1" dirty="0">
                <a:solidFill>
                  <a:srgbClr val="000099"/>
                </a:solidFill>
              </a:rPr>
              <a:t> </a:t>
            </a:r>
            <a:r>
              <a:rPr lang="en-US" altLang="zh-CN" sz="2215" dirty="0"/>
              <a:t>Linux </a:t>
            </a:r>
            <a:r>
              <a:rPr lang="zh-CN" altLang="zh-CN" sz="2215" dirty="0"/>
              <a:t>的标准汇编器</a:t>
            </a:r>
            <a:r>
              <a:rPr lang="zh-CN" altLang="en-US" sz="2215" dirty="0"/>
              <a:t>，</a:t>
            </a:r>
            <a:r>
              <a:rPr lang="en-US" altLang="zh-CN" sz="2215" dirty="0"/>
              <a:t>GCC </a:t>
            </a:r>
            <a:r>
              <a:rPr lang="zh-CN" altLang="zh-CN" sz="2215" dirty="0"/>
              <a:t>的后台汇编工具</a:t>
            </a:r>
            <a:endParaRPr lang="en-US" altLang="zh-CN" sz="2215" dirty="0"/>
          </a:p>
          <a:p>
            <a:pPr marL="791327" lvl="2" indent="0">
              <a:spcBef>
                <a:spcPts val="0"/>
              </a:spcBef>
              <a:buNone/>
            </a:pPr>
            <a:r>
              <a:rPr lang="en-US" altLang="zh-CN" dirty="0" smtClean="0"/>
              <a:t>      </a:t>
            </a:r>
            <a:r>
              <a:rPr lang="en-US" altLang="zh-CN" b="1" dirty="0" smtClean="0"/>
              <a:t>as </a:t>
            </a:r>
            <a:r>
              <a:rPr lang="en-US" altLang="zh-CN" dirty="0"/>
              <a:t>-</a:t>
            </a:r>
            <a:r>
              <a:rPr lang="en-US" altLang="zh-CN" dirty="0" err="1"/>
              <a:t>gstabs</a:t>
            </a:r>
            <a:r>
              <a:rPr lang="en-US" altLang="zh-CN" dirty="0"/>
              <a:t> -o </a:t>
            </a:r>
            <a:r>
              <a:rPr lang="en-US" altLang="zh-CN" dirty="0" err="1"/>
              <a:t>hello.o</a:t>
            </a:r>
            <a:r>
              <a:rPr lang="en-US" altLang="zh-CN" dirty="0"/>
              <a:t> </a:t>
            </a:r>
            <a:r>
              <a:rPr lang="en-US" altLang="zh-CN" dirty="0" err="1" smtClean="0"/>
              <a:t>hello.s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       </a:t>
            </a:r>
            <a:r>
              <a:rPr lang="en-US" altLang="zh-CN" dirty="0" smtClean="0"/>
              <a:t>-</a:t>
            </a:r>
            <a:r>
              <a:rPr lang="en-US" altLang="zh-CN" dirty="0" err="1"/>
              <a:t>gstabs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zh-CN" altLang="zh-CN" dirty="0" smtClean="0"/>
              <a:t>生成</a:t>
            </a:r>
            <a:r>
              <a:rPr lang="zh-CN" altLang="zh-CN" dirty="0"/>
              <a:t>的目标代码中包含符号</a:t>
            </a:r>
            <a:r>
              <a:rPr lang="zh-CN" altLang="zh-CN" dirty="0" smtClean="0"/>
              <a:t>表</a:t>
            </a:r>
            <a:r>
              <a:rPr lang="zh-CN" altLang="en-US" dirty="0" smtClean="0"/>
              <a:t>，便于调试。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215" dirty="0" smtClean="0"/>
              <a:t>NASM</a:t>
            </a:r>
            <a:r>
              <a:rPr lang="en-US" altLang="zh-CN" sz="2215" dirty="0"/>
              <a:t>——</a:t>
            </a:r>
            <a:r>
              <a:rPr lang="en-US" altLang="zh-CN" sz="2215" b="1" dirty="0">
                <a:solidFill>
                  <a:srgbClr val="000099"/>
                </a:solidFill>
              </a:rPr>
              <a:t>intel</a:t>
            </a:r>
            <a:r>
              <a:rPr lang="zh-CN" altLang="en-US" sz="2215" b="1" dirty="0">
                <a:solidFill>
                  <a:srgbClr val="000099"/>
                </a:solidFill>
              </a:rPr>
              <a:t>汇编格式</a:t>
            </a:r>
            <a:endParaRPr lang="en-US" altLang="zh-CN" sz="2215" b="1" dirty="0">
              <a:solidFill>
                <a:srgbClr val="000099"/>
              </a:solidFill>
            </a:endParaRPr>
          </a:p>
          <a:p>
            <a:pPr marL="1160614" lvl="2" indent="-422041">
              <a:spcBef>
                <a:spcPts val="0"/>
              </a:spcBef>
            </a:pPr>
            <a:r>
              <a:rPr lang="zh-CN" altLang="zh-CN" dirty="0"/>
              <a:t>提供很好的宏指令功能，支持的目标代码格式</a:t>
            </a:r>
            <a:r>
              <a:rPr lang="zh-CN" altLang="en-US" dirty="0"/>
              <a:t>多</a:t>
            </a:r>
            <a:r>
              <a:rPr lang="zh-CN" altLang="zh-CN" dirty="0"/>
              <a:t>，包括</a:t>
            </a:r>
            <a:r>
              <a:rPr lang="en-US" altLang="zh-CN" dirty="0"/>
              <a:t> bin</a:t>
            </a:r>
            <a:r>
              <a:rPr lang="zh-CN" altLang="zh-CN" dirty="0"/>
              <a:t>、</a:t>
            </a:r>
            <a:r>
              <a:rPr lang="en-US" altLang="zh-CN" dirty="0" err="1"/>
              <a:t>a.out</a:t>
            </a:r>
            <a:r>
              <a:rPr lang="zh-CN" altLang="zh-CN" dirty="0"/>
              <a:t>、</a:t>
            </a:r>
            <a:r>
              <a:rPr lang="en-US" altLang="zh-CN" dirty="0" err="1"/>
              <a:t>coff</a:t>
            </a:r>
            <a:r>
              <a:rPr lang="zh-CN" altLang="zh-CN" dirty="0"/>
              <a:t>、</a:t>
            </a:r>
            <a:r>
              <a:rPr lang="en-US" altLang="zh-CN" dirty="0"/>
              <a:t>elf</a:t>
            </a:r>
            <a:r>
              <a:rPr lang="zh-CN" altLang="zh-CN" dirty="0"/>
              <a:t>、</a:t>
            </a:r>
            <a:r>
              <a:rPr lang="en-US" altLang="zh-CN" dirty="0" err="1"/>
              <a:t>rdf</a:t>
            </a:r>
            <a:r>
              <a:rPr lang="en-US" altLang="zh-CN" dirty="0"/>
              <a:t> </a:t>
            </a:r>
            <a:r>
              <a:rPr lang="zh-CN" altLang="zh-CN" dirty="0"/>
              <a:t>等。</a:t>
            </a:r>
            <a:endParaRPr lang="en-US" altLang="zh-CN" dirty="0"/>
          </a:p>
          <a:p>
            <a:pPr marL="1160614" lvl="2" indent="-422041">
              <a:spcBef>
                <a:spcPts val="0"/>
              </a:spcBef>
            </a:pPr>
            <a:r>
              <a:rPr lang="zh-CN" altLang="zh-CN" dirty="0"/>
              <a:t>采用人工编写的语法分析器，执行速度要比</a:t>
            </a:r>
            <a:r>
              <a:rPr lang="en-US" altLang="zh-CN" dirty="0"/>
              <a:t> GAS </a:t>
            </a:r>
            <a:r>
              <a:rPr lang="zh-CN" altLang="zh-CN" dirty="0" smtClean="0"/>
              <a:t>快</a:t>
            </a:r>
            <a:endParaRPr lang="en-US" altLang="zh-CN" dirty="0"/>
          </a:p>
          <a:p>
            <a:pPr marL="738572" lvl="2" indent="0">
              <a:spcBef>
                <a:spcPts val="0"/>
              </a:spcBef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nasm</a:t>
            </a:r>
            <a:r>
              <a:rPr lang="en-US" altLang="zh-CN" dirty="0"/>
              <a:t> -f elf </a:t>
            </a:r>
            <a:r>
              <a:rPr lang="en-US" altLang="zh-CN" dirty="0" smtClean="0"/>
              <a:t>hello.asm</a:t>
            </a:r>
            <a:endParaRPr lang="en-US" altLang="zh-CN" b="1" dirty="0" smtClean="0"/>
          </a:p>
          <a:p>
            <a:pPr marL="422041" indent="-422041">
              <a:spcBef>
                <a:spcPts val="0"/>
              </a:spcBef>
            </a:pPr>
            <a:r>
              <a:rPr lang="zh-CN" altLang="en-US" dirty="0" smtClean="0"/>
              <a:t>连接器</a:t>
            </a:r>
            <a:endParaRPr lang="en-US" altLang="zh-CN" dirty="0" smtClean="0"/>
          </a:p>
          <a:p>
            <a:pPr marL="422041" lvl="1" indent="0">
              <a:spcBef>
                <a:spcPts val="0"/>
              </a:spcBef>
              <a:buNone/>
            </a:pPr>
            <a:r>
              <a:rPr lang="en-US" altLang="zh-CN" sz="2215" dirty="0"/>
              <a:t> </a:t>
            </a:r>
            <a:r>
              <a:rPr lang="en-US" altLang="zh-CN" sz="2215" dirty="0" err="1"/>
              <a:t>ld</a:t>
            </a:r>
            <a:r>
              <a:rPr lang="en-US" altLang="zh-CN" sz="2215" dirty="0"/>
              <a:t> </a:t>
            </a:r>
            <a:r>
              <a:rPr lang="zh-CN" altLang="zh-CN" sz="2215" dirty="0"/>
              <a:t>将</a:t>
            </a:r>
            <a:r>
              <a:rPr lang="zh-CN" altLang="en-US" sz="2215" dirty="0"/>
              <a:t>目标文件</a:t>
            </a:r>
            <a:r>
              <a:rPr lang="zh-CN" altLang="zh-CN" sz="2215" dirty="0"/>
              <a:t>链接成可执行</a:t>
            </a:r>
            <a:r>
              <a:rPr lang="zh-CN" altLang="zh-CN" sz="2215" dirty="0" smtClean="0"/>
              <a:t>程序</a:t>
            </a:r>
            <a:endParaRPr lang="zh-CN" altLang="zh-CN" sz="2215" dirty="0"/>
          </a:p>
        </p:txBody>
      </p:sp>
    </p:spTree>
    <p:extLst>
      <p:ext uri="{BB962C8B-B14F-4D97-AF65-F5344CB8AC3E}">
        <p14:creationId xmlns:p14="http://schemas.microsoft.com/office/powerpoint/2010/main" val="5944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堆栈（</a:t>
            </a:r>
            <a:r>
              <a:rPr lang="en-US" altLang="zh-CN" smtClean="0"/>
              <a:t>Stack</a:t>
            </a:r>
            <a:r>
              <a:rPr lang="zh-CN" altLang="en-US" smtClean="0"/>
              <a:t>）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152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smtClean="0">
                <a:latin typeface="宋体" charset="-122"/>
              </a:rPr>
              <a:t>堆栈是主存中一个特殊的区域，用于保存程序调用时的返回地址，用于依序保存程序调用时的值参，还用于程序中动态的申请或释放内存。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smtClean="0">
                <a:latin typeface="宋体" charset="-122"/>
              </a:rPr>
              <a:t>它采用</a:t>
            </a:r>
            <a:r>
              <a:rPr lang="zh-CN" altLang="en-US" sz="2800" i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先进后出</a:t>
            </a:r>
            <a:r>
              <a:rPr lang="en-US" altLang="zh-CN" sz="2800" i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FILO</a:t>
            </a:r>
            <a:r>
              <a:rPr lang="zh-CN" altLang="en-US" sz="2800" smtClean="0">
                <a:latin typeface="宋体" charset="-122"/>
              </a:rPr>
              <a:t>（</a:t>
            </a:r>
            <a:r>
              <a:rPr lang="en-US" altLang="zh-CN" sz="2800" smtClean="0">
                <a:latin typeface="宋体" charset="-122"/>
              </a:rPr>
              <a:t>First In Last Out</a:t>
            </a:r>
            <a:r>
              <a:rPr lang="zh-CN" altLang="en-US" sz="2800" smtClean="0">
                <a:latin typeface="宋体" charset="-122"/>
              </a:rPr>
              <a:t>）或后进先出</a:t>
            </a:r>
            <a:r>
              <a:rPr lang="en-US" altLang="zh-CN" sz="2800" smtClean="0">
                <a:latin typeface="宋体" charset="-122"/>
              </a:rPr>
              <a:t>LIFO</a:t>
            </a:r>
            <a:r>
              <a:rPr lang="zh-CN" altLang="en-US" sz="2800" smtClean="0">
                <a:latin typeface="宋体" charset="-122"/>
              </a:rPr>
              <a:t>（</a:t>
            </a:r>
            <a:r>
              <a:rPr lang="en-US" altLang="zh-CN" sz="2800" smtClean="0">
                <a:latin typeface="宋体" charset="-122"/>
              </a:rPr>
              <a:t>Last In First Out</a:t>
            </a:r>
            <a:r>
              <a:rPr lang="zh-CN" altLang="en-US" sz="2800" smtClean="0">
                <a:latin typeface="宋体" charset="-122"/>
              </a:rPr>
              <a:t>）的原则进行存取操作，而不是随机存取操作方式。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smtClean="0">
                <a:latin typeface="宋体" charset="-122"/>
              </a:rPr>
              <a:t>堆栈通常由处理器自动维持。在</a:t>
            </a:r>
            <a:r>
              <a:rPr lang="en-US" altLang="zh-CN" sz="2800" smtClean="0">
                <a:latin typeface="宋体" charset="-122"/>
              </a:rPr>
              <a:t>8086</a:t>
            </a:r>
            <a:r>
              <a:rPr lang="zh-CN" altLang="en-US" sz="2800" smtClean="0">
                <a:latin typeface="宋体" charset="-122"/>
              </a:rPr>
              <a:t>中，由堆栈段寄存器</a:t>
            </a:r>
            <a:r>
              <a:rPr lang="en-US" altLang="zh-CN" sz="2800" smtClean="0">
                <a:latin typeface="宋体" charset="-122"/>
              </a:rPr>
              <a:t>SS</a:t>
            </a:r>
            <a:r>
              <a:rPr lang="zh-CN" altLang="en-US" sz="2800" smtClean="0">
                <a:latin typeface="宋体" charset="-122"/>
              </a:rPr>
              <a:t>和堆栈指针寄存器</a:t>
            </a:r>
            <a:r>
              <a:rPr lang="en-US" altLang="zh-CN" sz="2800" smtClean="0">
                <a:latin typeface="宋体" charset="-122"/>
              </a:rPr>
              <a:t>SP</a:t>
            </a:r>
            <a:r>
              <a:rPr lang="zh-CN" altLang="en-US" sz="2800" smtClean="0">
                <a:latin typeface="宋体" charset="-122"/>
              </a:rPr>
              <a:t>共同指示。</a:t>
            </a:r>
            <a:r>
              <a:rPr lang="en-US" altLang="zh-CN" sz="2800" smtClean="0">
                <a:latin typeface="宋体" charset="-122"/>
              </a:rPr>
              <a:t>SP</a:t>
            </a:r>
            <a:r>
              <a:rPr lang="zh-CN" altLang="en-US" sz="2800" smtClean="0">
                <a:latin typeface="宋体" charset="-122"/>
              </a:rPr>
              <a:t>指向栈顶，</a:t>
            </a:r>
            <a:r>
              <a:rPr lang="en-US" altLang="zh-CN" sz="2800" smtClean="0">
                <a:latin typeface="宋体" charset="-122"/>
              </a:rPr>
              <a:t>BP</a:t>
            </a:r>
            <a:r>
              <a:rPr lang="zh-CN" altLang="en-US" sz="2800" smtClean="0">
                <a:latin typeface="宋体" charset="-122"/>
              </a:rPr>
              <a:t>指向值参的首地址</a:t>
            </a:r>
          </a:p>
        </p:txBody>
      </p:sp>
      <p:pic>
        <p:nvPicPr>
          <p:cNvPr id="15364" name="Picture 5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192120"/>
      </p:ext>
    </p:extLst>
  </p:cSld>
  <p:clrMapOvr>
    <a:masterClrMapping/>
  </p:clrMapOvr>
  <p:transition advClick="0"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指令指针</a:t>
            </a:r>
            <a:r>
              <a:rPr lang="en-US" altLang="zh-CN" smtClean="0"/>
              <a:t>IP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39624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指令指针寄存器</a:t>
            </a:r>
            <a:r>
              <a:rPr lang="en-US" altLang="zh-CN" sz="3200" smtClean="0"/>
              <a:t>IP</a:t>
            </a:r>
            <a:r>
              <a:rPr lang="zh-CN" altLang="en-US" sz="3200" smtClean="0"/>
              <a:t>，指示代码段中指令的偏移地址</a:t>
            </a:r>
          </a:p>
          <a:p>
            <a:pPr eaLnBrk="1" hangingPunct="1"/>
            <a:r>
              <a:rPr lang="zh-CN" altLang="en-US" sz="3200" smtClean="0"/>
              <a:t>它与代码段寄存器</a:t>
            </a:r>
            <a:r>
              <a:rPr lang="en-US" altLang="zh-CN" sz="3200" smtClean="0"/>
              <a:t>CS</a:t>
            </a:r>
            <a:r>
              <a:rPr lang="zh-CN" altLang="en-US" sz="3200" smtClean="0"/>
              <a:t>联用，确定下一条指令的物理地址</a:t>
            </a:r>
          </a:p>
          <a:p>
            <a:pPr eaLnBrk="1" hangingPunct="1"/>
            <a:r>
              <a:rPr lang="zh-CN" altLang="en-US" sz="3200" smtClean="0"/>
              <a:t>计算机通过</a:t>
            </a:r>
            <a:r>
              <a:rPr lang="en-US" altLang="zh-CN" sz="3200" smtClean="0"/>
              <a:t>CS : IP</a:t>
            </a:r>
            <a:r>
              <a:rPr lang="zh-CN" altLang="en-US" sz="3200" smtClean="0"/>
              <a:t>寄存器来控制指令序列的执行流程</a:t>
            </a:r>
          </a:p>
          <a:p>
            <a:pPr eaLnBrk="1" hangingPunct="1"/>
            <a:r>
              <a:rPr lang="en-US" altLang="zh-CN" sz="3200" smtClean="0"/>
              <a:t>IP</a:t>
            </a:r>
            <a:r>
              <a:rPr lang="zh-CN" altLang="en-US" sz="3200" smtClean="0"/>
              <a:t>寄存器是一个专用寄存器</a:t>
            </a:r>
          </a:p>
        </p:txBody>
      </p:sp>
    </p:spTree>
    <p:extLst>
      <p:ext uri="{BB962C8B-B14F-4D97-AF65-F5344CB8AC3E}">
        <p14:creationId xmlns:p14="http://schemas.microsoft.com/office/powerpoint/2010/main" val="3674342081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800" dirty="0" smtClean="0">
                <a:solidFill>
                  <a:srgbClr val="FF0000"/>
                </a:solidFill>
              </a:rPr>
              <a:t>2.  </a:t>
            </a:r>
            <a:r>
              <a:rPr lang="zh-CN" altLang="en-US" sz="4800" dirty="0" smtClean="0">
                <a:solidFill>
                  <a:srgbClr val="FF0000"/>
                </a:solidFill>
              </a:rPr>
              <a:t>标志寄存器</a:t>
            </a:r>
          </a:p>
        </p:txBody>
      </p:sp>
      <p:sp>
        <p:nvSpPr>
          <p:cNvPr id="17411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dirty="0" smtClean="0"/>
              <a:t>标志（</a:t>
            </a:r>
            <a:r>
              <a:rPr lang="en-US" altLang="zh-CN" sz="3600" dirty="0" smtClean="0"/>
              <a:t>Flag</a:t>
            </a:r>
            <a:r>
              <a:rPr lang="zh-CN" altLang="en-US" sz="3600" dirty="0" smtClean="0"/>
              <a:t>）用于反映指令执行结果或控制指令执行形式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600" dirty="0" smtClean="0"/>
              <a:t>8086</a:t>
            </a:r>
            <a:r>
              <a:rPr lang="zh-CN" altLang="en-US" sz="3600" dirty="0" smtClean="0"/>
              <a:t>处理器的各种标志形成了一个</a:t>
            </a:r>
            <a:r>
              <a:rPr lang="en-US" altLang="zh-CN" sz="3600" dirty="0" smtClean="0"/>
              <a:t>16</a:t>
            </a:r>
            <a:r>
              <a:rPr lang="zh-CN" altLang="en-US" sz="3600" dirty="0" smtClean="0"/>
              <a:t>位的标志寄存器</a:t>
            </a:r>
            <a:r>
              <a:rPr lang="en-US" altLang="zh-CN" sz="3600" dirty="0" smtClean="0"/>
              <a:t>FLAGS</a:t>
            </a:r>
            <a:r>
              <a:rPr lang="zh-CN" altLang="en-US" sz="3600" dirty="0" smtClean="0"/>
              <a:t>（程序状态字</a:t>
            </a:r>
            <a:r>
              <a:rPr lang="en-US" altLang="zh-CN" sz="3600" dirty="0" smtClean="0"/>
              <a:t>PSW</a:t>
            </a:r>
            <a:r>
              <a:rPr lang="zh-CN" altLang="en-US" sz="3600" dirty="0" smtClean="0"/>
              <a:t>寄存器</a:t>
            </a:r>
            <a:r>
              <a:rPr lang="zh-CN" altLang="zh-CN" sz="3600" dirty="0" smtClean="0"/>
              <a:t>）</a:t>
            </a:r>
            <a:endParaRPr lang="zh-CN" altLang="en-US" sz="3600" dirty="0" smtClean="0"/>
          </a:p>
        </p:txBody>
      </p:sp>
      <p:grpSp>
        <p:nvGrpSpPr>
          <p:cNvPr id="17412" name="Group 33"/>
          <p:cNvGrpSpPr>
            <a:grpSpLocks/>
          </p:cNvGrpSpPr>
          <p:nvPr/>
        </p:nvGrpSpPr>
        <p:grpSpPr bwMode="auto">
          <a:xfrm>
            <a:off x="76200" y="5562600"/>
            <a:ext cx="8991600" cy="882650"/>
            <a:chOff x="96" y="2976"/>
            <a:chExt cx="5664" cy="556"/>
          </a:xfrm>
        </p:grpSpPr>
        <p:sp>
          <p:nvSpPr>
            <p:cNvPr id="17414" name="Text Box 4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905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OF</a:t>
              </a:r>
            </a:p>
          </p:txBody>
        </p:sp>
        <p:sp>
          <p:nvSpPr>
            <p:cNvPr id="17415" name="Text Box 5"/>
            <p:cNvSpPr txBox="1">
              <a:spLocks noChangeArrowheads="1"/>
            </p:cNvSpPr>
            <p:nvPr/>
          </p:nvSpPr>
          <p:spPr bwMode="auto">
            <a:xfrm>
              <a:off x="905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11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6" name="Text Box 6"/>
            <p:cNvSpPr txBox="1">
              <a:spLocks noChangeArrowheads="1"/>
            </p:cNvSpPr>
            <p:nvPr/>
          </p:nvSpPr>
          <p:spPr bwMode="auto">
            <a:xfrm>
              <a:off x="96" y="3226"/>
              <a:ext cx="809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7" name="Text Box 7"/>
            <p:cNvSpPr txBox="1">
              <a:spLocks noChangeArrowheads="1"/>
            </p:cNvSpPr>
            <p:nvPr/>
          </p:nvSpPr>
          <p:spPr bwMode="auto">
            <a:xfrm>
              <a:off x="96" y="2976"/>
              <a:ext cx="8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15      12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8" name="Text Box 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310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DF</a:t>
              </a:r>
            </a:p>
          </p:txBody>
        </p:sp>
        <p:sp>
          <p:nvSpPr>
            <p:cNvPr id="17419" name="Text Box 9"/>
            <p:cNvSpPr txBox="1">
              <a:spLocks noChangeArrowheads="1"/>
            </p:cNvSpPr>
            <p:nvPr/>
          </p:nvSpPr>
          <p:spPr bwMode="auto">
            <a:xfrm>
              <a:off x="1310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10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0" name="Text Box 10"/>
            <p:cNvSpPr txBox="1">
              <a:spLocks noChangeArrowheads="1"/>
            </p:cNvSpPr>
            <p:nvPr/>
          </p:nvSpPr>
          <p:spPr bwMode="auto">
            <a:xfrm>
              <a:off x="1714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IF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1" name="Text Box 11"/>
            <p:cNvSpPr txBox="1">
              <a:spLocks noChangeArrowheads="1"/>
            </p:cNvSpPr>
            <p:nvPr/>
          </p:nvSpPr>
          <p:spPr bwMode="auto">
            <a:xfrm>
              <a:off x="1714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9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2" name="Text Box 12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119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TF</a:t>
              </a:r>
            </a:p>
          </p:txBody>
        </p:sp>
        <p:sp>
          <p:nvSpPr>
            <p:cNvPr id="17423" name="Text Box 13"/>
            <p:cNvSpPr txBox="1">
              <a:spLocks noChangeArrowheads="1"/>
            </p:cNvSpPr>
            <p:nvPr/>
          </p:nvSpPr>
          <p:spPr bwMode="auto">
            <a:xfrm>
              <a:off x="2119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8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4" name="Text Box 14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523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SF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5" name="Text Box 15"/>
            <p:cNvSpPr txBox="1">
              <a:spLocks noChangeArrowheads="1"/>
            </p:cNvSpPr>
            <p:nvPr/>
          </p:nvSpPr>
          <p:spPr bwMode="auto">
            <a:xfrm>
              <a:off x="2523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7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6" name="Text Box 16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928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ZF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7" name="Text Box 17"/>
            <p:cNvSpPr txBox="1">
              <a:spLocks noChangeArrowheads="1"/>
            </p:cNvSpPr>
            <p:nvPr/>
          </p:nvSpPr>
          <p:spPr bwMode="auto">
            <a:xfrm>
              <a:off x="2928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6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8" name="Text Box 18"/>
            <p:cNvSpPr txBox="1">
              <a:spLocks noChangeArrowheads="1"/>
            </p:cNvSpPr>
            <p:nvPr/>
          </p:nvSpPr>
          <p:spPr bwMode="auto">
            <a:xfrm>
              <a:off x="3333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9" name="Text Box 19"/>
            <p:cNvSpPr txBox="1">
              <a:spLocks noChangeArrowheads="1"/>
            </p:cNvSpPr>
            <p:nvPr/>
          </p:nvSpPr>
          <p:spPr bwMode="auto">
            <a:xfrm>
              <a:off x="3333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5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0" name="Text Box 20">
              <a:hlinkClick r:id="rId7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737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AF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1" name="Text Box 21"/>
            <p:cNvSpPr txBox="1">
              <a:spLocks noChangeArrowheads="1"/>
            </p:cNvSpPr>
            <p:nvPr/>
          </p:nvSpPr>
          <p:spPr bwMode="auto">
            <a:xfrm>
              <a:off x="3737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4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2" name="Text Box 22"/>
            <p:cNvSpPr txBox="1">
              <a:spLocks noChangeArrowheads="1"/>
            </p:cNvSpPr>
            <p:nvPr/>
          </p:nvSpPr>
          <p:spPr bwMode="auto">
            <a:xfrm>
              <a:off x="4142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3" name="Text Box 23"/>
            <p:cNvSpPr txBox="1">
              <a:spLocks noChangeArrowheads="1"/>
            </p:cNvSpPr>
            <p:nvPr/>
          </p:nvSpPr>
          <p:spPr bwMode="auto">
            <a:xfrm>
              <a:off x="4142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3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4" name="Text Box 24">
              <a:hlinkClick r:id="rId8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4546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PF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5" name="Text Box 25"/>
            <p:cNvSpPr txBox="1">
              <a:spLocks noChangeArrowheads="1"/>
            </p:cNvSpPr>
            <p:nvPr/>
          </p:nvSpPr>
          <p:spPr bwMode="auto">
            <a:xfrm>
              <a:off x="4546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2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6" name="Text Box 26"/>
            <p:cNvSpPr txBox="1">
              <a:spLocks noChangeArrowheads="1"/>
            </p:cNvSpPr>
            <p:nvPr/>
          </p:nvSpPr>
          <p:spPr bwMode="auto">
            <a:xfrm>
              <a:off x="4951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7" name="Text Box 27"/>
            <p:cNvSpPr txBox="1">
              <a:spLocks noChangeArrowheads="1"/>
            </p:cNvSpPr>
            <p:nvPr/>
          </p:nvSpPr>
          <p:spPr bwMode="auto">
            <a:xfrm>
              <a:off x="4951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8" name="Text Box 28">
              <a:hlinkClick r:id="rId9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355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CF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9" name="Text Box 29"/>
            <p:cNvSpPr txBox="1">
              <a:spLocks noChangeArrowheads="1"/>
            </p:cNvSpPr>
            <p:nvPr/>
          </p:nvSpPr>
          <p:spPr bwMode="auto">
            <a:xfrm>
              <a:off x="5355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0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1171" name="AutoShape 35" descr="画布"/>
          <p:cNvSpPr>
            <a:spLocks noChangeArrowheads="1"/>
          </p:cNvSpPr>
          <p:nvPr/>
        </p:nvSpPr>
        <p:spPr bwMode="auto">
          <a:xfrm>
            <a:off x="1295400" y="4419600"/>
            <a:ext cx="6553200" cy="914400"/>
          </a:xfrm>
          <a:prstGeom prst="roundRect">
            <a:avLst>
              <a:gd name="adj" fmla="val 16667"/>
            </a:avLst>
          </a:prstGeom>
          <a:blipFill dpi="0" rotWithShape="0">
            <a:blip r:embed="rId10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Blip>
                <a:blip r:embed="rId11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</a:t>
            </a:r>
            <a:r>
              <a:rPr lang="zh-CN" altLang="en-US" sz="3200" i="0">
                <a:solidFill>
                  <a:schemeClr val="accent2"/>
                </a:solidFill>
              </a:rPr>
              <a:t>程序设计需要利用标志的状态</a:t>
            </a:r>
          </a:p>
        </p:txBody>
      </p:sp>
    </p:spTree>
    <p:extLst>
      <p:ext uri="{BB962C8B-B14F-4D97-AF65-F5344CB8AC3E}">
        <p14:creationId xmlns:p14="http://schemas.microsoft.com/office/powerpoint/2010/main" val="2921825835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7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标志的分类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状态标志－－用来记录程序运行结果的状态信息，许多指令的执行都将相应地设置它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4000" dirty="0" smtClean="0">
                <a:solidFill>
                  <a:schemeClr val="bg2"/>
                </a:solidFill>
              </a:rPr>
              <a:t>CF  ZF  SF  PF  OF  AF</a:t>
            </a:r>
          </a:p>
          <a:p>
            <a:pPr eaLnBrk="1" hangingPunct="1"/>
            <a:r>
              <a:rPr lang="zh-CN" altLang="en-US" sz="3200" dirty="0" smtClean="0"/>
              <a:t>控制标志－－可由程序根据需要用指令设置，用于控制处理器执行指令的方式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4000" dirty="0" smtClean="0">
                <a:solidFill>
                  <a:schemeClr val="bg2"/>
                </a:solidFill>
              </a:rPr>
              <a:t>DF   IF   TF</a:t>
            </a:r>
          </a:p>
        </p:txBody>
      </p:sp>
    </p:spTree>
    <p:extLst>
      <p:ext uri="{BB962C8B-B14F-4D97-AF65-F5344CB8AC3E}">
        <p14:creationId xmlns:p14="http://schemas.microsoft.com/office/powerpoint/2010/main" val="2421977787"/>
      </p:ext>
    </p:extLst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进位标志</a:t>
            </a:r>
            <a:r>
              <a:rPr lang="en-US" altLang="zh-CN" dirty="0" smtClean="0">
                <a:solidFill>
                  <a:srgbClr val="FF0000"/>
                </a:solidFill>
              </a:rPr>
              <a:t>CF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Carry Flag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524000"/>
            <a:ext cx="7391400" cy="16764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当运算结果的最高有效位有进位（加法）或借位（减法）时，进位标志置</a:t>
            </a:r>
            <a:r>
              <a:rPr lang="en-US" altLang="zh-CN" sz="3200" smtClean="0"/>
              <a:t>1</a:t>
            </a:r>
            <a:r>
              <a:rPr lang="zh-CN" altLang="en-US" sz="3200" smtClean="0"/>
              <a:t>，即</a:t>
            </a:r>
            <a:r>
              <a:rPr lang="en-US" altLang="zh-CN" sz="3200" smtClean="0"/>
              <a:t>CF = 1</a:t>
            </a:r>
            <a:r>
              <a:rPr lang="zh-CN" altLang="en-US" sz="3200" smtClean="0"/>
              <a:t>；否则</a:t>
            </a:r>
            <a:r>
              <a:rPr lang="en-US" altLang="zh-CN" sz="3200" smtClean="0"/>
              <a:t>CF = 0</a:t>
            </a:r>
            <a:r>
              <a:rPr lang="zh-CN" altLang="en-US" sz="3200" smtClean="0"/>
              <a:t>。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038600"/>
            <a:ext cx="8001000" cy="13716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00CC"/>
                </a:solidFill>
              </a:rPr>
              <a:t>3AH + 7CH</a:t>
            </a:r>
            <a:r>
              <a:rPr lang="zh-CN" altLang="en-US" sz="3200" smtClean="0">
                <a:solidFill>
                  <a:srgbClr val="0000CC"/>
                </a:solidFill>
              </a:rPr>
              <a:t>＝</a:t>
            </a:r>
            <a:r>
              <a:rPr lang="en-US" altLang="zh-CN" sz="3200" smtClean="0">
                <a:solidFill>
                  <a:srgbClr val="0000CC"/>
                </a:solidFill>
              </a:rPr>
              <a:t>B6H</a:t>
            </a:r>
            <a:r>
              <a:rPr lang="zh-CN" altLang="en-US" sz="3200" smtClean="0">
                <a:solidFill>
                  <a:srgbClr val="0000CC"/>
                </a:solidFill>
              </a:rPr>
              <a:t>，没有进位：</a:t>
            </a:r>
            <a:r>
              <a:rPr lang="en-US" altLang="zh-CN" sz="3200" smtClean="0">
                <a:solidFill>
                  <a:srgbClr val="0000CC"/>
                </a:solidFill>
              </a:rPr>
              <a:t>CF = 0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00CC"/>
                </a:solidFill>
              </a:rPr>
              <a:t>AAH + 7CH</a:t>
            </a:r>
            <a:r>
              <a:rPr lang="zh-CN" altLang="en-US" sz="3200" smtClean="0">
                <a:solidFill>
                  <a:srgbClr val="0000CC"/>
                </a:solidFill>
              </a:rPr>
              <a:t>＝（</a:t>
            </a:r>
            <a:r>
              <a:rPr lang="en-US" altLang="zh-CN" sz="3200" smtClean="0">
                <a:solidFill>
                  <a:srgbClr val="0000CC"/>
                </a:solidFill>
              </a:rPr>
              <a:t>1</a:t>
            </a:r>
            <a:r>
              <a:rPr lang="zh-CN" altLang="en-US" sz="3200" smtClean="0">
                <a:solidFill>
                  <a:srgbClr val="0000CC"/>
                </a:solidFill>
              </a:rPr>
              <a:t>）</a:t>
            </a:r>
            <a:r>
              <a:rPr lang="en-US" altLang="zh-CN" sz="3200" smtClean="0">
                <a:solidFill>
                  <a:srgbClr val="0000CC"/>
                </a:solidFill>
              </a:rPr>
              <a:t>26H</a:t>
            </a:r>
            <a:r>
              <a:rPr lang="zh-CN" altLang="en-US" sz="3200" smtClean="0">
                <a:solidFill>
                  <a:srgbClr val="0000CC"/>
                </a:solidFill>
              </a:rPr>
              <a:t>，有进位：</a:t>
            </a:r>
            <a:r>
              <a:rPr lang="en-US" altLang="zh-CN" sz="3200" smtClean="0">
                <a:solidFill>
                  <a:srgbClr val="0000CC"/>
                </a:solidFill>
              </a:rPr>
              <a:t>CF = 1</a:t>
            </a:r>
            <a:endParaRPr lang="en-US" altLang="zh-CN" sz="3600" smtClean="0"/>
          </a:p>
        </p:txBody>
      </p:sp>
      <p:pic>
        <p:nvPicPr>
          <p:cNvPr id="93192" name="Picture 8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327117"/>
      </p:ext>
    </p:extLst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零标志</a:t>
            </a:r>
            <a:r>
              <a:rPr lang="en-US" altLang="zh-CN" dirty="0" smtClean="0">
                <a:solidFill>
                  <a:srgbClr val="FF0000"/>
                </a:solidFill>
              </a:rPr>
              <a:t>ZF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Zero Flag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6924675" cy="1524000"/>
          </a:xfrm>
        </p:spPr>
        <p:txBody>
          <a:bodyPr/>
          <a:lstStyle/>
          <a:p>
            <a:pPr marL="0" indent="390525" eaLnBrk="1" hangingPunct="1"/>
            <a:r>
              <a:rPr lang="zh-CN" altLang="en-US" smtClean="0"/>
              <a:t>若运算结果为</a:t>
            </a:r>
            <a:r>
              <a:rPr lang="en-US" altLang="zh-CN" smtClean="0"/>
              <a:t>0</a:t>
            </a:r>
            <a:r>
              <a:rPr lang="zh-CN" altLang="en-US" smtClean="0"/>
              <a:t>，则</a:t>
            </a:r>
            <a:r>
              <a:rPr lang="en-US" altLang="zh-CN" smtClean="0"/>
              <a:t>ZF = 1</a:t>
            </a:r>
            <a:r>
              <a:rPr lang="zh-CN" altLang="en-US" smtClean="0"/>
              <a:t>；</a:t>
            </a:r>
          </a:p>
          <a:p>
            <a:pPr marL="0" indent="390525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否则</a:t>
            </a:r>
            <a:r>
              <a:rPr lang="en-US" altLang="zh-CN" smtClean="0"/>
              <a:t>ZF = 0</a:t>
            </a:r>
            <a:endParaRPr lang="en-US" altLang="zh-CN" smtClean="0">
              <a:solidFill>
                <a:srgbClr val="0000CC"/>
              </a:solidFill>
            </a:endParaRPr>
          </a:p>
        </p:txBody>
      </p:sp>
      <p:pic>
        <p:nvPicPr>
          <p:cNvPr id="94213" name="Picture 5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228600" y="4114800"/>
            <a:ext cx="868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90525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i="0">
                <a:solidFill>
                  <a:srgbClr val="0000CC"/>
                </a:solidFill>
              </a:rPr>
              <a:t>3AH + 7CH</a:t>
            </a:r>
            <a:r>
              <a:rPr lang="zh-CN" altLang="en-US" sz="3200" i="0">
                <a:solidFill>
                  <a:srgbClr val="0000CC"/>
                </a:solidFill>
              </a:rPr>
              <a:t>＝</a:t>
            </a:r>
            <a:r>
              <a:rPr lang="en-US" altLang="zh-CN" sz="3200" i="0">
                <a:solidFill>
                  <a:srgbClr val="0000CC"/>
                </a:solidFill>
              </a:rPr>
              <a:t>B6H</a:t>
            </a:r>
            <a:r>
              <a:rPr lang="zh-CN" altLang="en-US" sz="3200" i="0">
                <a:solidFill>
                  <a:srgbClr val="0000CC"/>
                </a:solidFill>
              </a:rPr>
              <a:t>，结果不是零：</a:t>
            </a:r>
            <a:r>
              <a:rPr lang="en-US" altLang="zh-CN" sz="3200" i="0">
                <a:solidFill>
                  <a:srgbClr val="0000CC"/>
                </a:solidFill>
              </a:rPr>
              <a:t>ZF = 0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i="0">
                <a:solidFill>
                  <a:srgbClr val="0000CC"/>
                </a:solidFill>
              </a:rPr>
              <a:t>84H + 7CH</a:t>
            </a:r>
            <a:r>
              <a:rPr lang="zh-CN" altLang="en-US" sz="3200" i="0">
                <a:solidFill>
                  <a:srgbClr val="0000CC"/>
                </a:solidFill>
              </a:rPr>
              <a:t>＝（</a:t>
            </a:r>
            <a:r>
              <a:rPr lang="en-US" altLang="zh-CN" sz="3200" i="0">
                <a:solidFill>
                  <a:srgbClr val="0000CC"/>
                </a:solidFill>
              </a:rPr>
              <a:t>1</a:t>
            </a:r>
            <a:r>
              <a:rPr lang="zh-CN" altLang="en-US" sz="3200" i="0">
                <a:solidFill>
                  <a:srgbClr val="0000CC"/>
                </a:solidFill>
              </a:rPr>
              <a:t>）</a:t>
            </a:r>
            <a:r>
              <a:rPr lang="en-US" altLang="zh-CN" sz="3200" i="0">
                <a:solidFill>
                  <a:srgbClr val="0000CC"/>
                </a:solidFill>
              </a:rPr>
              <a:t>00H</a:t>
            </a:r>
            <a:r>
              <a:rPr lang="zh-CN" altLang="en-US" sz="3200" i="0">
                <a:solidFill>
                  <a:srgbClr val="0000CC"/>
                </a:solidFill>
              </a:rPr>
              <a:t>，结果是零：</a:t>
            </a:r>
            <a:r>
              <a:rPr lang="en-US" altLang="zh-CN" sz="3200" i="0">
                <a:solidFill>
                  <a:srgbClr val="0000CC"/>
                </a:solidFill>
              </a:rPr>
              <a:t>ZF = 1</a:t>
            </a:r>
          </a:p>
        </p:txBody>
      </p:sp>
      <p:sp>
        <p:nvSpPr>
          <p:cNvPr id="94215" name="AutoShape 7" descr="画布"/>
          <p:cNvSpPr>
            <a:spLocks noChangeArrowheads="1"/>
          </p:cNvSpPr>
          <p:nvPr/>
        </p:nvSpPr>
        <p:spPr bwMode="auto">
          <a:xfrm>
            <a:off x="1371600" y="2895600"/>
            <a:ext cx="5943600" cy="9144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</a:t>
            </a:r>
            <a:r>
              <a:rPr lang="zh-CN" altLang="en-US" sz="3200" i="0">
                <a:solidFill>
                  <a:schemeClr val="accent2"/>
                </a:solidFill>
              </a:rPr>
              <a:t>注意：</a:t>
            </a:r>
            <a:r>
              <a:rPr lang="en-US" altLang="zh-CN" sz="3200" i="0">
                <a:solidFill>
                  <a:schemeClr val="accent2"/>
                </a:solidFill>
              </a:rPr>
              <a:t>ZF</a:t>
            </a:r>
            <a:r>
              <a:rPr lang="zh-CN" altLang="en-US" sz="3200" i="0">
                <a:solidFill>
                  <a:schemeClr val="accent2"/>
                </a:solidFill>
              </a:rPr>
              <a:t>为</a:t>
            </a:r>
            <a:r>
              <a:rPr lang="en-US" altLang="zh-CN" sz="3200" i="0">
                <a:solidFill>
                  <a:schemeClr val="accent2"/>
                </a:solidFill>
              </a:rPr>
              <a:t>1</a:t>
            </a:r>
            <a:r>
              <a:rPr lang="zh-CN" altLang="en-US" sz="3200" i="0">
                <a:solidFill>
                  <a:schemeClr val="accent2"/>
                </a:solidFill>
              </a:rPr>
              <a:t>表示的结果是</a:t>
            </a:r>
            <a:r>
              <a:rPr lang="en-US" altLang="zh-CN" sz="3200" i="0">
                <a:solidFill>
                  <a:schemeClr val="accent2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62034268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4" grpId="0" build="p" autoUpdateAnimBg="0"/>
      <p:bldP spid="9421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符号标志</a:t>
            </a:r>
            <a:r>
              <a:rPr lang="en-US" altLang="zh-CN" dirty="0" smtClean="0">
                <a:solidFill>
                  <a:srgbClr val="FF0000"/>
                </a:solidFill>
              </a:rPr>
              <a:t>SF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Sign Flag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1371600"/>
          </a:xfrm>
        </p:spPr>
        <p:txBody>
          <a:bodyPr/>
          <a:lstStyle/>
          <a:p>
            <a:pPr eaLnBrk="1" hangingPunct="1"/>
            <a:r>
              <a:rPr lang="zh-CN" altLang="en-US" smtClean="0"/>
              <a:t>运算结果最高位为</a:t>
            </a:r>
            <a:r>
              <a:rPr lang="en-US" altLang="zh-CN" smtClean="0"/>
              <a:t>1</a:t>
            </a:r>
            <a:r>
              <a:rPr lang="zh-CN" altLang="en-US" smtClean="0"/>
              <a:t>，则</a:t>
            </a:r>
            <a:r>
              <a:rPr lang="en-US" altLang="zh-CN" smtClean="0"/>
              <a:t>SF = 1</a:t>
            </a:r>
            <a:r>
              <a:rPr lang="zh-CN" altLang="en-US" smtClean="0"/>
              <a:t>；否则</a:t>
            </a:r>
            <a:r>
              <a:rPr lang="en-US" altLang="zh-CN" smtClean="0"/>
              <a:t>SF = 0</a:t>
            </a:r>
          </a:p>
        </p:txBody>
      </p:sp>
      <p:pic>
        <p:nvPicPr>
          <p:cNvPr id="95236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762000" y="4419600"/>
            <a:ext cx="7696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3AH + 7CH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B6H</a:t>
            </a:r>
            <a:r>
              <a:rPr lang="zh-CN" altLang="en-US" sz="2800" i="0">
                <a:solidFill>
                  <a:srgbClr val="0000CC"/>
                </a:solidFill>
              </a:rPr>
              <a:t>，最高位</a:t>
            </a:r>
            <a:r>
              <a:rPr lang="en-US" altLang="zh-CN" sz="2800" i="0">
                <a:solidFill>
                  <a:srgbClr val="0000CC"/>
                </a:solidFill>
              </a:rPr>
              <a:t>D</a:t>
            </a:r>
            <a:r>
              <a:rPr lang="en-US" altLang="zh-CN" sz="2800" i="0" baseline="-25000">
                <a:solidFill>
                  <a:srgbClr val="0000CC"/>
                </a:solidFill>
              </a:rPr>
              <a:t>7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1</a:t>
            </a:r>
            <a:r>
              <a:rPr lang="zh-CN" altLang="en-US" sz="2800" i="0">
                <a:solidFill>
                  <a:srgbClr val="0000CC"/>
                </a:solidFill>
              </a:rPr>
              <a:t>：</a:t>
            </a:r>
            <a:r>
              <a:rPr lang="en-US" altLang="zh-CN" sz="2800" i="0">
                <a:solidFill>
                  <a:srgbClr val="0000CC"/>
                </a:solidFill>
              </a:rPr>
              <a:t>SF = 1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84H + 7CH</a:t>
            </a:r>
            <a:r>
              <a:rPr lang="zh-CN" altLang="en-US" sz="2800" i="0">
                <a:solidFill>
                  <a:srgbClr val="0000CC"/>
                </a:solidFill>
              </a:rPr>
              <a:t>＝（</a:t>
            </a:r>
            <a:r>
              <a:rPr lang="en-US" altLang="zh-CN" sz="2800" i="0">
                <a:solidFill>
                  <a:srgbClr val="0000CC"/>
                </a:solidFill>
              </a:rPr>
              <a:t>1</a:t>
            </a:r>
            <a:r>
              <a:rPr lang="zh-CN" altLang="en-US" sz="2800" i="0">
                <a:solidFill>
                  <a:srgbClr val="0000CC"/>
                </a:solidFill>
              </a:rPr>
              <a:t>）</a:t>
            </a:r>
            <a:r>
              <a:rPr lang="en-US" altLang="zh-CN" sz="2800" i="0">
                <a:solidFill>
                  <a:srgbClr val="0000CC"/>
                </a:solidFill>
              </a:rPr>
              <a:t>00H</a:t>
            </a:r>
            <a:r>
              <a:rPr lang="zh-CN" altLang="en-US" sz="2800" i="0">
                <a:solidFill>
                  <a:srgbClr val="0000CC"/>
                </a:solidFill>
              </a:rPr>
              <a:t>，最高位</a:t>
            </a:r>
            <a:r>
              <a:rPr lang="en-US" altLang="zh-CN" sz="2800" i="0">
                <a:solidFill>
                  <a:srgbClr val="0000CC"/>
                </a:solidFill>
              </a:rPr>
              <a:t>D</a:t>
            </a:r>
            <a:r>
              <a:rPr lang="en-US" altLang="zh-CN" sz="2800" i="0" baseline="-25000">
                <a:solidFill>
                  <a:srgbClr val="0000CC"/>
                </a:solidFill>
              </a:rPr>
              <a:t>7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0</a:t>
            </a:r>
            <a:r>
              <a:rPr lang="zh-CN" altLang="en-US" sz="2800" i="0">
                <a:solidFill>
                  <a:srgbClr val="0000CC"/>
                </a:solidFill>
              </a:rPr>
              <a:t>：</a:t>
            </a:r>
            <a:r>
              <a:rPr lang="en-US" altLang="zh-CN" sz="2800" i="0">
                <a:solidFill>
                  <a:srgbClr val="0000CC"/>
                </a:solidFill>
              </a:rPr>
              <a:t>SF = 0</a:t>
            </a:r>
            <a:endParaRPr lang="en-US" altLang="zh-CN" sz="2800" i="0"/>
          </a:p>
        </p:txBody>
      </p:sp>
      <p:sp>
        <p:nvSpPr>
          <p:cNvPr id="95238" name="AutoShape 6" descr="画布"/>
          <p:cNvSpPr>
            <a:spLocks noChangeArrowheads="1"/>
          </p:cNvSpPr>
          <p:nvPr/>
        </p:nvSpPr>
        <p:spPr bwMode="auto">
          <a:xfrm>
            <a:off x="533400" y="3048000"/>
            <a:ext cx="8001000" cy="12192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</a:t>
            </a:r>
            <a:r>
              <a:rPr lang="zh-CN" altLang="en-US" sz="3200" i="0">
                <a:solidFill>
                  <a:schemeClr val="accent2"/>
                </a:solidFill>
              </a:rPr>
              <a:t>有符号数据用最高有效位表示数据的符号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i="0">
                <a:solidFill>
                  <a:schemeClr val="accent2"/>
                </a:solidFill>
              </a:rPr>
              <a:t>所以，最高有效位就是符号标志的状态</a:t>
            </a:r>
          </a:p>
        </p:txBody>
      </p:sp>
    </p:spTree>
    <p:extLst>
      <p:ext uri="{BB962C8B-B14F-4D97-AF65-F5344CB8AC3E}">
        <p14:creationId xmlns:p14="http://schemas.microsoft.com/office/powerpoint/2010/main" val="409286242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build="p" autoUpdateAnimBg="0"/>
      <p:bldP spid="9523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奇偶标志</a:t>
            </a:r>
            <a:r>
              <a:rPr lang="en-US" altLang="zh-CN" dirty="0" smtClean="0">
                <a:solidFill>
                  <a:srgbClr val="FF0000"/>
                </a:solidFill>
              </a:rPr>
              <a:t>PF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Parity Flag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zh-CN" altLang="en-US" sz="28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1447800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latin typeface="宋体" panose="02010600030101010101" pitchFamily="2" charset="-122"/>
              </a:rPr>
              <a:t>当运算结果最低字节中</a:t>
            </a:r>
            <a:r>
              <a:rPr lang="zh-CN" altLang="en-US" sz="3200" smtClean="0">
                <a:latin typeface="Courier New" panose="02070309020205020404" pitchFamily="49" charset="0"/>
              </a:rPr>
              <a:t>“</a:t>
            </a:r>
            <a:r>
              <a:rPr lang="en-US" altLang="zh-CN" sz="3200" smtClean="0">
                <a:latin typeface="宋体" panose="02010600030101010101" pitchFamily="2" charset="-122"/>
              </a:rPr>
              <a:t>1</a:t>
            </a:r>
            <a:r>
              <a:rPr lang="en-US" altLang="zh-CN" sz="3200" smtClean="0">
                <a:latin typeface="Courier New" panose="02070309020205020404" pitchFamily="49" charset="0"/>
              </a:rPr>
              <a:t>”</a:t>
            </a:r>
            <a:r>
              <a:rPr lang="zh-CN" altLang="en-US" sz="3200" smtClean="0">
                <a:latin typeface="宋体" panose="02010600030101010101" pitchFamily="2" charset="-122"/>
              </a:rPr>
              <a:t>的个数为零或偶数时，</a:t>
            </a:r>
            <a:r>
              <a:rPr lang="en-US" altLang="zh-CN" sz="3200" smtClean="0">
                <a:latin typeface="宋体" panose="02010600030101010101" pitchFamily="2" charset="-122"/>
              </a:rPr>
              <a:t>PF = 1</a:t>
            </a:r>
            <a:r>
              <a:rPr lang="zh-CN" altLang="en-US" sz="3200" smtClean="0">
                <a:latin typeface="宋体" panose="02010600030101010101" pitchFamily="2" charset="-122"/>
              </a:rPr>
              <a:t>；否则</a:t>
            </a:r>
            <a:r>
              <a:rPr lang="en-US" altLang="zh-CN" sz="3200" smtClean="0">
                <a:latin typeface="宋体" panose="02010600030101010101" pitchFamily="2" charset="-122"/>
              </a:rPr>
              <a:t>PF = 0</a:t>
            </a:r>
            <a:endParaRPr lang="en-US" altLang="zh-CN" sz="3200" smtClean="0"/>
          </a:p>
        </p:txBody>
      </p:sp>
      <p:pic>
        <p:nvPicPr>
          <p:cNvPr id="96260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914400" y="4419600"/>
            <a:ext cx="7391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i="0">
                <a:solidFill>
                  <a:srgbClr val="0000CC"/>
                </a:solidFill>
              </a:rPr>
              <a:t>3AH + 7CH</a:t>
            </a:r>
            <a:r>
              <a:rPr lang="zh-CN" altLang="en-US" sz="3200" i="0">
                <a:solidFill>
                  <a:srgbClr val="0000CC"/>
                </a:solidFill>
              </a:rPr>
              <a:t>＝</a:t>
            </a:r>
            <a:r>
              <a:rPr lang="en-US" altLang="zh-CN" sz="3200" i="0">
                <a:solidFill>
                  <a:srgbClr val="0000CC"/>
                </a:solidFill>
              </a:rPr>
              <a:t>B6H</a:t>
            </a:r>
            <a:r>
              <a:rPr lang="zh-CN" altLang="en-US" sz="3200" i="0">
                <a:solidFill>
                  <a:srgbClr val="0000CC"/>
                </a:solidFill>
              </a:rPr>
              <a:t>＝</a:t>
            </a:r>
            <a:r>
              <a:rPr lang="en-US" altLang="zh-CN" sz="3200" i="0">
                <a:solidFill>
                  <a:srgbClr val="0000CC"/>
                </a:solidFill>
              </a:rPr>
              <a:t>10110110B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200" i="0">
                <a:solidFill>
                  <a:srgbClr val="0000CC"/>
                </a:solidFill>
              </a:rPr>
              <a:t>结果中有</a:t>
            </a:r>
            <a:r>
              <a:rPr lang="en-US" altLang="zh-CN" sz="3200" i="0">
                <a:solidFill>
                  <a:srgbClr val="0000CC"/>
                </a:solidFill>
              </a:rPr>
              <a:t>5</a:t>
            </a:r>
            <a:r>
              <a:rPr lang="zh-CN" altLang="en-US" sz="3200" i="0">
                <a:solidFill>
                  <a:srgbClr val="0000CC"/>
                </a:solidFill>
              </a:rPr>
              <a:t>个</a:t>
            </a:r>
            <a:r>
              <a:rPr lang="zh-CN" altLang="zh-CN" sz="3200" i="0">
                <a:solidFill>
                  <a:srgbClr val="0000CC"/>
                </a:solidFill>
              </a:rPr>
              <a:t>1，</a:t>
            </a:r>
            <a:r>
              <a:rPr lang="zh-CN" altLang="en-US" sz="3200" i="0">
                <a:solidFill>
                  <a:srgbClr val="0000CC"/>
                </a:solidFill>
              </a:rPr>
              <a:t>是奇数：</a:t>
            </a:r>
            <a:r>
              <a:rPr lang="en-US" altLang="zh-CN" sz="3200" i="0">
                <a:solidFill>
                  <a:srgbClr val="0000CC"/>
                </a:solidFill>
              </a:rPr>
              <a:t>PF = 0</a:t>
            </a:r>
            <a:endParaRPr lang="en-US" altLang="zh-CN" i="0"/>
          </a:p>
        </p:txBody>
      </p:sp>
      <p:sp>
        <p:nvSpPr>
          <p:cNvPr id="96262" name="AutoShape 6" descr="画布"/>
          <p:cNvSpPr>
            <a:spLocks noChangeArrowheads="1"/>
          </p:cNvSpPr>
          <p:nvPr/>
        </p:nvSpPr>
        <p:spPr bwMode="auto">
          <a:xfrm>
            <a:off x="914400" y="3048000"/>
            <a:ext cx="7467600" cy="12192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PF</a:t>
            </a:r>
            <a:r>
              <a:rPr lang="zh-CN" altLang="en-US" sz="3200" i="0">
                <a:solidFill>
                  <a:schemeClr val="accent2"/>
                </a:solidFill>
              </a:rPr>
              <a:t>标志仅反映最低</a:t>
            </a:r>
            <a:r>
              <a:rPr lang="en-US" altLang="zh-CN" sz="3200" i="0">
                <a:solidFill>
                  <a:schemeClr val="accent2"/>
                </a:solidFill>
              </a:rPr>
              <a:t>8</a:t>
            </a:r>
            <a:r>
              <a:rPr lang="zh-CN" altLang="en-US" sz="3200" i="0">
                <a:solidFill>
                  <a:schemeClr val="accent2"/>
                </a:solidFill>
              </a:rPr>
              <a:t>位中“</a:t>
            </a:r>
            <a:r>
              <a:rPr lang="en-US" altLang="zh-CN" sz="3200" i="0">
                <a:solidFill>
                  <a:schemeClr val="accent2"/>
                </a:solidFill>
              </a:rPr>
              <a:t>1”</a:t>
            </a:r>
            <a:r>
              <a:rPr lang="zh-CN" altLang="en-US" sz="3200" i="0">
                <a:solidFill>
                  <a:schemeClr val="accent2"/>
                </a:solidFill>
              </a:rPr>
              <a:t>的个数是</a:t>
            </a:r>
            <a:br>
              <a:rPr lang="zh-CN" altLang="en-US" sz="3200" i="0">
                <a:solidFill>
                  <a:schemeClr val="accent2"/>
                </a:solidFill>
              </a:rPr>
            </a:br>
            <a:r>
              <a:rPr lang="zh-CN" altLang="en-US" sz="3200" i="0">
                <a:solidFill>
                  <a:schemeClr val="accent2"/>
                </a:solidFill>
              </a:rPr>
              <a:t>偶或奇，即使是进行</a:t>
            </a:r>
            <a:r>
              <a:rPr lang="en-US" altLang="zh-CN" sz="3200" i="0">
                <a:solidFill>
                  <a:schemeClr val="accent2"/>
                </a:solidFill>
              </a:rPr>
              <a:t>16</a:t>
            </a:r>
            <a:r>
              <a:rPr lang="zh-CN" altLang="en-US" sz="3200" i="0">
                <a:solidFill>
                  <a:schemeClr val="accent2"/>
                </a:solidFill>
              </a:rPr>
              <a:t>位字操作</a:t>
            </a:r>
          </a:p>
        </p:txBody>
      </p:sp>
    </p:spTree>
    <p:extLst>
      <p:ext uri="{BB962C8B-B14F-4D97-AF65-F5344CB8AC3E}">
        <p14:creationId xmlns:p14="http://schemas.microsoft.com/office/powerpoint/2010/main" val="2854572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utoUpdateAnimBg="0"/>
      <p:bldP spid="9626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溢出标志</a:t>
            </a:r>
            <a:r>
              <a:rPr lang="en-US" altLang="zh-CN" dirty="0" smtClean="0">
                <a:solidFill>
                  <a:srgbClr val="FF0000"/>
                </a:solidFill>
              </a:rPr>
              <a:t>OF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Overflow Flag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zh-CN" altLang="en-US" sz="4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13716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若算术运算的结果有溢出，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则</a:t>
            </a:r>
            <a:r>
              <a:rPr lang="en-US" altLang="zh-CN" smtClean="0">
                <a:latin typeface="宋体" panose="02010600030101010101" pitchFamily="2" charset="-122"/>
              </a:rPr>
              <a:t>OF</a:t>
            </a:r>
            <a:r>
              <a:rPr lang="zh-CN" altLang="en-US" smtClean="0">
                <a:latin typeface="宋体" panose="02010600030101010101" pitchFamily="2" charset="-122"/>
              </a:rPr>
              <a:t>＝</a:t>
            </a:r>
            <a:r>
              <a:rPr lang="en-US" altLang="zh-CN" smtClean="0">
                <a:latin typeface="宋体" panose="02010600030101010101" pitchFamily="2" charset="-122"/>
              </a:rPr>
              <a:t>1</a:t>
            </a:r>
            <a:r>
              <a:rPr lang="zh-CN" altLang="en-US" smtClean="0">
                <a:latin typeface="宋体" panose="02010600030101010101" pitchFamily="2" charset="-122"/>
              </a:rPr>
              <a:t>；否则 </a:t>
            </a:r>
            <a:r>
              <a:rPr lang="en-US" altLang="zh-CN" smtClean="0">
                <a:latin typeface="宋体" panose="02010600030101010101" pitchFamily="2" charset="-122"/>
              </a:rPr>
              <a:t>OF</a:t>
            </a:r>
            <a:r>
              <a:rPr lang="zh-CN" altLang="en-US" smtClean="0">
                <a:latin typeface="宋体" panose="02010600030101010101" pitchFamily="2" charset="-122"/>
              </a:rPr>
              <a:t>＝</a:t>
            </a:r>
            <a:r>
              <a:rPr lang="en-US" altLang="zh-CN" smtClean="0">
                <a:latin typeface="宋体" panose="02010600030101010101" pitchFamily="2" charset="-122"/>
              </a:rPr>
              <a:t>0</a:t>
            </a:r>
            <a:endParaRPr lang="en-US" altLang="zh-CN" smtClean="0"/>
          </a:p>
        </p:txBody>
      </p:sp>
      <p:pic>
        <p:nvPicPr>
          <p:cNvPr id="97284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914400" y="4343400"/>
            <a:ext cx="7391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3AH + 7CH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B6H</a:t>
            </a:r>
            <a:r>
              <a:rPr lang="zh-CN" altLang="en-US" sz="2800" i="0">
                <a:solidFill>
                  <a:srgbClr val="0000CC"/>
                </a:solidFill>
              </a:rPr>
              <a:t>，产生溢出：</a:t>
            </a:r>
            <a:r>
              <a:rPr lang="en-US" altLang="zh-CN" sz="2800" i="0">
                <a:solidFill>
                  <a:srgbClr val="0000CC"/>
                </a:solidFill>
              </a:rPr>
              <a:t>OF =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AAH + 7CH</a:t>
            </a:r>
            <a:r>
              <a:rPr lang="zh-CN" altLang="en-US" sz="2800" i="0">
                <a:solidFill>
                  <a:srgbClr val="0000CC"/>
                </a:solidFill>
              </a:rPr>
              <a:t>＝（</a:t>
            </a:r>
            <a:r>
              <a:rPr lang="en-US" altLang="zh-CN" sz="2800" i="0">
                <a:solidFill>
                  <a:srgbClr val="0000CC"/>
                </a:solidFill>
              </a:rPr>
              <a:t>1</a:t>
            </a:r>
            <a:r>
              <a:rPr lang="zh-CN" altLang="en-US" sz="2800" i="0">
                <a:solidFill>
                  <a:srgbClr val="0000CC"/>
                </a:solidFill>
              </a:rPr>
              <a:t>）</a:t>
            </a:r>
            <a:r>
              <a:rPr lang="en-US" altLang="zh-CN" sz="2800" i="0">
                <a:solidFill>
                  <a:srgbClr val="0000CC"/>
                </a:solidFill>
              </a:rPr>
              <a:t>26H</a:t>
            </a:r>
            <a:r>
              <a:rPr lang="zh-CN" altLang="en-US" sz="2800" i="0">
                <a:solidFill>
                  <a:srgbClr val="0000CC"/>
                </a:solidFill>
              </a:rPr>
              <a:t>，没有溢出：</a:t>
            </a:r>
            <a:r>
              <a:rPr lang="en-US" altLang="zh-CN" sz="2800" i="0">
                <a:solidFill>
                  <a:srgbClr val="0000CC"/>
                </a:solidFill>
              </a:rPr>
              <a:t>OF = 0</a:t>
            </a:r>
          </a:p>
        </p:txBody>
      </p:sp>
    </p:spTree>
    <p:extLst>
      <p:ext uri="{BB962C8B-B14F-4D97-AF65-F5344CB8AC3E}">
        <p14:creationId xmlns:p14="http://schemas.microsoft.com/office/powerpoint/2010/main" val="1434565724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审视：</a:t>
            </a:r>
            <a:r>
              <a:rPr lang="en-US" altLang="zh-CN" dirty="0" smtClean="0">
                <a:ea typeface="宋体" panose="02010600030101010101" pitchFamily="2" charset="-122"/>
              </a:rPr>
              <a:t>C</a:t>
            </a:r>
            <a:r>
              <a:rPr lang="zh-CN" altLang="en-US" dirty="0" smtClean="0">
                <a:ea typeface="宋体" panose="02010600030101010101" pitchFamily="2" charset="-122"/>
              </a:rPr>
              <a:t>语言的数据与操作</a:t>
            </a:r>
          </a:p>
        </p:txBody>
      </p:sp>
      <p:sp>
        <p:nvSpPr>
          <p:cNvPr id="9218" name="内容占位符 2"/>
          <p:cNvSpPr>
            <a:spLocks noGrp="1" noChangeArrowheads="1"/>
          </p:cNvSpPr>
          <p:nvPr>
            <p:ph idx="1"/>
          </p:nvPr>
        </p:nvSpPr>
        <p:spPr>
          <a:xfrm>
            <a:off x="718039" y="1248508"/>
            <a:ext cx="7933592" cy="5134708"/>
          </a:xfrm>
        </p:spPr>
        <p:txBody>
          <a:bodyPr/>
          <a:lstStyle/>
          <a:p>
            <a:r>
              <a:rPr lang="zh-CN" altLang="en-US" sz="2400" dirty="0"/>
              <a:t>数据：常量、变量</a:t>
            </a:r>
            <a:r>
              <a:rPr lang="en-US" altLang="zh-CN" sz="2400" dirty="0"/>
              <a:t>(</a:t>
            </a:r>
            <a:r>
              <a:rPr lang="zh-CN" altLang="en-US" sz="2400" dirty="0"/>
              <a:t>全局</a:t>
            </a:r>
            <a:r>
              <a:rPr lang="en-US" altLang="zh-CN" sz="2400" dirty="0"/>
              <a:t>/</a:t>
            </a:r>
            <a:r>
              <a:rPr lang="zh-CN" altLang="en-US" sz="2400" dirty="0"/>
              <a:t>局部</a:t>
            </a:r>
            <a:r>
              <a:rPr lang="en-US" altLang="zh-CN" sz="2400" dirty="0"/>
              <a:t>/</a:t>
            </a:r>
            <a:r>
              <a:rPr lang="zh-CN" altLang="en-US" sz="2400" dirty="0"/>
              <a:t>静态</a:t>
            </a:r>
            <a:r>
              <a:rPr lang="en-US" altLang="zh-CN" sz="2400" dirty="0"/>
              <a:t>)</a:t>
            </a:r>
            <a:r>
              <a:rPr lang="zh-CN" altLang="en-US" sz="2400" dirty="0"/>
              <a:t>、表达式、类型、宏    </a:t>
            </a:r>
            <a:endParaRPr lang="en-US" altLang="zh-CN" sz="2400" dirty="0"/>
          </a:p>
          <a:p>
            <a:r>
              <a:rPr lang="zh-CN" altLang="en-US" sz="2400" dirty="0"/>
              <a:t>赋值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  ,</a:t>
            </a:r>
            <a:r>
              <a:rPr lang="zh-CN" altLang="en-US" sz="2400" dirty="0"/>
              <a:t>逗号操作符，赋初值</a:t>
            </a:r>
            <a:r>
              <a:rPr lang="en-US" altLang="zh-CN" sz="2400" dirty="0"/>
              <a:t>/</a:t>
            </a:r>
            <a:r>
              <a:rPr lang="zh-CN" altLang="en-US" sz="2400" dirty="0"/>
              <a:t>不赋初值</a:t>
            </a:r>
            <a:endParaRPr lang="en-US" altLang="zh-CN" sz="2400" dirty="0"/>
          </a:p>
          <a:p>
            <a:r>
              <a:rPr lang="zh-CN" altLang="en-US" sz="2400" dirty="0"/>
              <a:t>类型转换</a:t>
            </a:r>
            <a:r>
              <a:rPr lang="en-US" altLang="zh-CN" sz="2400" dirty="0"/>
              <a:t>(</a:t>
            </a:r>
            <a:r>
              <a:rPr lang="zh-CN" altLang="en-US" sz="2400" dirty="0"/>
              <a:t>隐式或显式</a:t>
            </a:r>
            <a:r>
              <a:rPr lang="en-US" altLang="zh-CN" sz="2400" dirty="0"/>
              <a:t>) </a:t>
            </a:r>
            <a:r>
              <a:rPr lang="en-US" altLang="zh-CN" sz="2000" dirty="0"/>
              <a:t>unsigned/char/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/long/float/double</a:t>
            </a:r>
            <a:endParaRPr lang="en-US" altLang="zh-CN" sz="2400" dirty="0"/>
          </a:p>
          <a:p>
            <a:r>
              <a:rPr lang="en-US" altLang="zh-CN" sz="2400" dirty="0" err="1"/>
              <a:t>Sizeof</a:t>
            </a:r>
            <a:endParaRPr lang="en-US" altLang="zh-CN" sz="2400" dirty="0"/>
          </a:p>
          <a:p>
            <a:r>
              <a:rPr lang="zh-CN" altLang="en-US" sz="2400" dirty="0"/>
              <a:t>算术操作：</a:t>
            </a:r>
            <a:r>
              <a:rPr lang="en-US" altLang="zh-CN" sz="2400" dirty="0"/>
              <a:t>+ - * / %  ++  --     </a:t>
            </a:r>
            <a:r>
              <a:rPr lang="zh-CN" altLang="en-US" sz="2400" dirty="0"/>
              <a:t>取正</a:t>
            </a:r>
            <a:r>
              <a:rPr lang="en-US" altLang="zh-CN" sz="2400" dirty="0"/>
              <a:t>/</a:t>
            </a:r>
            <a:r>
              <a:rPr lang="zh-CN" altLang="en-US" sz="2400" dirty="0"/>
              <a:t>负</a:t>
            </a:r>
            <a:r>
              <a:rPr lang="en-US" altLang="zh-CN" sz="2400" dirty="0"/>
              <a:t>+-   </a:t>
            </a:r>
            <a:r>
              <a:rPr lang="zh-CN" altLang="en-US" sz="2400" dirty="0"/>
              <a:t>复合“</a:t>
            </a:r>
            <a:r>
              <a:rPr lang="en-US" altLang="zh-CN" sz="2400" dirty="0"/>
              <a:t>+=</a:t>
            </a:r>
            <a:r>
              <a:rPr lang="zh-CN" altLang="en-US" sz="2400" dirty="0"/>
              <a:t>”等</a:t>
            </a:r>
            <a:endParaRPr lang="en-US" altLang="zh-CN" sz="2400" dirty="0"/>
          </a:p>
          <a:p>
            <a:r>
              <a:rPr lang="zh-CN" altLang="en-US" sz="2400" dirty="0"/>
              <a:t>逻辑</a:t>
            </a:r>
            <a:r>
              <a:rPr lang="en-US" altLang="zh-CN" sz="2400" dirty="0"/>
              <a:t>/</a:t>
            </a:r>
            <a:r>
              <a:rPr lang="zh-CN" altLang="en-US" sz="2400" dirty="0"/>
              <a:t>位操作：逻辑</a:t>
            </a:r>
            <a:r>
              <a:rPr lang="en-US" altLang="zh-CN" sz="2400" dirty="0"/>
              <a:t>&amp;&amp; ||  !    </a:t>
            </a:r>
            <a:r>
              <a:rPr lang="zh-CN" altLang="en-US" sz="2400" dirty="0"/>
              <a:t>位</a:t>
            </a:r>
            <a:r>
              <a:rPr lang="en-US" altLang="zh-CN" sz="2400" dirty="0"/>
              <a:t> &amp; | ~ ^    </a:t>
            </a:r>
            <a:r>
              <a:rPr lang="zh-CN" altLang="en-US" sz="2400" dirty="0"/>
              <a:t>移位</a:t>
            </a:r>
            <a:r>
              <a:rPr lang="en-US" altLang="zh-CN" sz="2400" dirty="0"/>
              <a:t>&gt;&gt;   &lt;&lt;    </a:t>
            </a:r>
            <a:r>
              <a:rPr lang="zh-CN" altLang="en-US" sz="2400" dirty="0"/>
              <a:t>复合操作如 </a:t>
            </a:r>
            <a:r>
              <a:rPr lang="en-US" altLang="zh-CN" sz="2400" dirty="0"/>
              <a:t>“|=</a:t>
            </a:r>
            <a:r>
              <a:rPr lang="zh-CN" altLang="en-US" sz="2400" dirty="0"/>
              <a:t>”</a:t>
            </a:r>
            <a:r>
              <a:rPr lang="en-US" altLang="zh-CN" sz="2400" dirty="0"/>
              <a:t> </a:t>
            </a:r>
            <a:r>
              <a:rPr lang="zh-CN" altLang="en-US" sz="2400" dirty="0"/>
              <a:t>或“</a:t>
            </a:r>
            <a:r>
              <a:rPr lang="en-US" altLang="zh-CN" sz="2400" dirty="0"/>
              <a:t>&lt;&lt;=</a:t>
            </a:r>
            <a:r>
              <a:rPr lang="zh-CN" altLang="en-US" sz="2400" dirty="0"/>
              <a:t>”等</a:t>
            </a:r>
            <a:endParaRPr lang="en-US" altLang="zh-CN" sz="2400" dirty="0"/>
          </a:p>
          <a:p>
            <a:r>
              <a:rPr lang="zh-CN" altLang="en-US" sz="2400" dirty="0"/>
              <a:t>关系操作：</a:t>
            </a:r>
            <a:r>
              <a:rPr lang="en-US" altLang="zh-CN" sz="2400" dirty="0"/>
              <a:t>==   </a:t>
            </a:r>
            <a:r>
              <a:rPr lang="zh-CN" altLang="en-US" sz="2400" dirty="0"/>
              <a:t> </a:t>
            </a:r>
            <a:r>
              <a:rPr lang="en-US" altLang="zh-CN" sz="2400" dirty="0"/>
              <a:t>!=      &gt;    &lt;      &gt;=     &lt;=</a:t>
            </a:r>
          </a:p>
          <a:p>
            <a:r>
              <a:rPr lang="zh-CN" altLang="en-US" sz="2400" dirty="0"/>
              <a:t>数组</a:t>
            </a:r>
            <a:r>
              <a:rPr lang="en-US" altLang="zh-CN" sz="2400" dirty="0"/>
              <a:t>/</a:t>
            </a:r>
            <a:r>
              <a:rPr lang="zh-CN" altLang="en-US" sz="2400" dirty="0"/>
              <a:t>指针</a:t>
            </a:r>
            <a:r>
              <a:rPr lang="en-US" altLang="zh-CN" sz="2400" dirty="0"/>
              <a:t>/</a:t>
            </a:r>
            <a:r>
              <a:rPr lang="zh-CN" altLang="en-US" sz="2400" dirty="0"/>
              <a:t>结构操作：</a:t>
            </a:r>
            <a:r>
              <a:rPr lang="en-US" altLang="zh-CN" sz="2400" dirty="0"/>
              <a:t>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   &amp;v   *p    s.id    p-&gt;id</a:t>
            </a:r>
          </a:p>
          <a:p>
            <a:r>
              <a:rPr lang="zh-CN" altLang="en-US" sz="2400" dirty="0"/>
              <a:t>控制转移：</a:t>
            </a:r>
            <a:r>
              <a:rPr lang="en-US" altLang="zh-CN" sz="1800" dirty="0"/>
              <a:t>if/else switch for while  do/while  ?:	continue  break</a:t>
            </a:r>
          </a:p>
          <a:p>
            <a:r>
              <a:rPr lang="zh-CN" altLang="en-US" sz="2400" dirty="0"/>
              <a:t>函数操作：</a:t>
            </a:r>
            <a:r>
              <a:rPr lang="zh-CN" altLang="en-US" sz="2000" dirty="0"/>
              <a:t>参数传递</a:t>
            </a:r>
            <a:r>
              <a:rPr lang="en-US" altLang="zh-CN" sz="2000" dirty="0"/>
              <a:t>(</a:t>
            </a:r>
            <a:r>
              <a:rPr lang="zh-CN" altLang="en-US" sz="2000" dirty="0"/>
              <a:t>地址</a:t>
            </a:r>
            <a:r>
              <a:rPr lang="en-US" altLang="zh-CN" sz="2000" dirty="0"/>
              <a:t>/</a:t>
            </a:r>
            <a:r>
              <a:rPr lang="zh-CN" altLang="en-US" sz="2000" dirty="0"/>
              <a:t>值</a:t>
            </a:r>
            <a:r>
              <a:rPr lang="en-US" altLang="zh-CN" sz="2000" dirty="0"/>
              <a:t>)</a:t>
            </a:r>
            <a:r>
              <a:rPr lang="zh-CN" altLang="en-US" sz="2000" dirty="0"/>
              <a:t>、函数调用</a:t>
            </a:r>
            <a:r>
              <a:rPr lang="en-US" altLang="zh-CN" sz="2000" dirty="0"/>
              <a:t>()</a:t>
            </a:r>
            <a:r>
              <a:rPr lang="zh-CN" altLang="en-US" sz="2000" dirty="0"/>
              <a:t>、函数返回</a:t>
            </a:r>
            <a:r>
              <a:rPr lang="en-US" altLang="zh-CN" sz="2000" dirty="0"/>
              <a:t> return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4882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溢出标志</a:t>
            </a:r>
            <a:r>
              <a:rPr lang="en-US" altLang="zh-CN" smtClean="0"/>
              <a:t>OF</a:t>
            </a:r>
            <a:r>
              <a:rPr lang="zh-CN" altLang="en-US" sz="2800" b="1" smtClean="0">
                <a:solidFill>
                  <a:schemeClr val="tx1"/>
                </a:solidFill>
              </a:rPr>
              <a:t>（</a:t>
            </a:r>
            <a:r>
              <a:rPr lang="en-US" altLang="zh-CN" sz="2800" b="1" smtClean="0">
                <a:solidFill>
                  <a:schemeClr val="tx1"/>
                </a:solidFill>
              </a:rPr>
              <a:t>Overflow Flag</a:t>
            </a:r>
            <a:r>
              <a:rPr lang="zh-CN" altLang="en-US" sz="2800" b="1" smtClean="0">
                <a:solidFill>
                  <a:schemeClr val="tx1"/>
                </a:solidFill>
              </a:rPr>
              <a:t>）</a:t>
            </a:r>
            <a:endParaRPr lang="zh-CN" altLang="en-US" sz="44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579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 Box 8" descr="024"/>
          <p:cNvSpPr txBox="1">
            <a:spLocks noChangeArrowheads="1"/>
          </p:cNvSpPr>
          <p:nvPr/>
        </p:nvSpPr>
        <p:spPr bwMode="auto">
          <a:xfrm>
            <a:off x="990600" y="1219200"/>
            <a:ext cx="7315200" cy="53340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3200" i="0">
              <a:solidFill>
                <a:srgbClr val="CC3300"/>
              </a:solidFill>
            </a:endParaRP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4000" i="0">
                <a:solidFill>
                  <a:srgbClr val="CC3300"/>
                </a:solidFill>
                <a:ea typeface="隶书" panose="02010509060101010101" pitchFamily="49" charset="-122"/>
              </a:rPr>
              <a:t>问题</a:t>
            </a:r>
            <a:endParaRPr lang="zh-CN" altLang="en-US" sz="4000" i="0">
              <a:ea typeface="隶书" panose="02010509060101010101" pitchFamily="49" charset="-122"/>
            </a:endParaRPr>
          </a:p>
          <a:p>
            <a:pPr lvl="1" algn="l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hlinkClick r:id="rId4" action="ppaction://hlinksldjump"/>
              </a:rPr>
              <a:t>什么是溢出？</a:t>
            </a:r>
            <a:endParaRPr lang="zh-CN" altLang="en-US" sz="2800" i="0"/>
          </a:p>
          <a:p>
            <a:pPr lvl="1" algn="l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hlinkClick r:id="rId5" action="ppaction://hlinksldjump"/>
              </a:rPr>
              <a:t>溢出和进位有什么区别？</a:t>
            </a:r>
            <a:endParaRPr lang="zh-CN" altLang="en-US" sz="2800" i="0"/>
          </a:p>
          <a:p>
            <a:pPr lvl="1" algn="l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hlinkClick r:id="rId6" action="ppaction://hlinksldjump"/>
              </a:rPr>
              <a:t>处理器怎么处理，程序员如何运用？</a:t>
            </a:r>
            <a:endParaRPr lang="zh-CN" altLang="en-US" sz="2800" i="0"/>
          </a:p>
          <a:p>
            <a:pPr lvl="1" algn="l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hlinkClick r:id="rId7" action="ppaction://hlinksldjump"/>
              </a:rPr>
              <a:t>如何判断是否溢出？</a:t>
            </a:r>
            <a:endParaRPr lang="zh-CN" altLang="en-US" sz="2800" b="0"/>
          </a:p>
        </p:txBody>
      </p:sp>
    </p:spTree>
    <p:extLst>
      <p:ext uri="{BB962C8B-B14F-4D97-AF65-F5344CB8AC3E}">
        <p14:creationId xmlns:p14="http://schemas.microsoft.com/office/powerpoint/2010/main" val="76460422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什么是溢出</a:t>
            </a:r>
            <a:endParaRPr lang="zh-CN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2667000"/>
          </a:xfrm>
        </p:spPr>
        <p:txBody>
          <a:bodyPr/>
          <a:lstStyle/>
          <a:p>
            <a:pPr marL="0" indent="390525" eaLnBrk="1" hangingPunct="1"/>
            <a:r>
              <a:rPr lang="zh-CN" altLang="en-US" sz="2800" smtClean="0"/>
              <a:t>处理器内部以补码表示有符号数</a:t>
            </a:r>
          </a:p>
          <a:p>
            <a:pPr marL="0" indent="390525" eaLnBrk="1" hangingPunct="1"/>
            <a:r>
              <a:rPr lang="en-US" altLang="zh-CN" sz="2800" smtClean="0"/>
              <a:t>8</a:t>
            </a:r>
            <a:r>
              <a:rPr lang="zh-CN" altLang="en-US" sz="2800" smtClean="0"/>
              <a:t>位表达的整数范围是：＋</a:t>
            </a:r>
            <a:r>
              <a:rPr lang="en-US" altLang="zh-CN" sz="2800" smtClean="0"/>
              <a:t>127</a:t>
            </a:r>
            <a:r>
              <a:rPr lang="zh-CN" altLang="en-US" sz="2800" smtClean="0"/>
              <a:t>～－</a:t>
            </a:r>
            <a:r>
              <a:rPr lang="en-US" altLang="zh-CN" sz="2800" smtClean="0"/>
              <a:t>128</a:t>
            </a:r>
          </a:p>
          <a:p>
            <a:pPr marL="0" indent="390525" eaLnBrk="1" hangingPunct="1"/>
            <a:r>
              <a:rPr lang="en-US" altLang="zh-CN" sz="2800" smtClean="0"/>
              <a:t>16</a:t>
            </a:r>
            <a:r>
              <a:rPr lang="zh-CN" altLang="en-US" sz="2800" smtClean="0"/>
              <a:t>位表达的范围是：＋</a:t>
            </a:r>
            <a:r>
              <a:rPr lang="en-US" altLang="zh-CN" sz="2800" smtClean="0"/>
              <a:t>32767</a:t>
            </a:r>
            <a:r>
              <a:rPr lang="zh-CN" altLang="en-US" sz="2800" smtClean="0"/>
              <a:t>～－</a:t>
            </a:r>
            <a:r>
              <a:rPr lang="en-US" altLang="zh-CN" sz="2800" smtClean="0"/>
              <a:t>32768</a:t>
            </a:r>
          </a:p>
          <a:p>
            <a:pPr marL="0" indent="390525" eaLnBrk="1" hangingPunct="1"/>
            <a:r>
              <a:rPr lang="zh-CN" altLang="en-US" sz="2800" smtClean="0"/>
              <a:t>如果运算结果超出这个范围，就产生了溢出</a:t>
            </a:r>
          </a:p>
          <a:p>
            <a:pPr marL="0" indent="390525" eaLnBrk="1" hangingPunct="1"/>
            <a:r>
              <a:rPr lang="zh-CN" altLang="en-US" sz="2800" smtClean="0"/>
              <a:t>有溢出，说明有符号数的运算结果不正确</a:t>
            </a:r>
            <a:endParaRPr lang="zh-CN" altLang="zh-CN" sz="2800" smtClean="0">
              <a:solidFill>
                <a:srgbClr val="0000CC"/>
              </a:solidFill>
            </a:endParaRPr>
          </a:p>
        </p:txBody>
      </p:sp>
      <p:pic>
        <p:nvPicPr>
          <p:cNvPr id="98309" name="Picture 5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191000"/>
            <a:ext cx="86756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 descr="14_6">
            <a:hlinkClick r:id="rId3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 Box 9"/>
          <p:cNvSpPr txBox="1">
            <a:spLocks noChangeArrowheads="1"/>
          </p:cNvSpPr>
          <p:nvPr/>
        </p:nvSpPr>
        <p:spPr bwMode="auto">
          <a:xfrm>
            <a:off x="250825" y="4495800"/>
            <a:ext cx="86090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3AH</a:t>
            </a:r>
            <a:r>
              <a:rPr lang="zh-CN" altLang="en-US" sz="2800" i="0">
                <a:solidFill>
                  <a:srgbClr val="0000CC"/>
                </a:solidFill>
              </a:rPr>
              <a:t>＋</a:t>
            </a:r>
            <a:r>
              <a:rPr lang="en-US" altLang="zh-CN" sz="2800" i="0">
                <a:solidFill>
                  <a:srgbClr val="0000CC"/>
                </a:solidFill>
              </a:rPr>
              <a:t>7CH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B6H</a:t>
            </a:r>
            <a:r>
              <a:rPr lang="zh-CN" altLang="en-US" sz="2800" i="0">
                <a:solidFill>
                  <a:srgbClr val="0000CC"/>
                </a:solidFill>
              </a:rPr>
              <a:t>，就是</a:t>
            </a:r>
            <a:r>
              <a:rPr lang="en-US" altLang="zh-CN" sz="2800" i="0">
                <a:solidFill>
                  <a:srgbClr val="0000CC"/>
                </a:solidFill>
              </a:rPr>
              <a:t>58</a:t>
            </a:r>
            <a:r>
              <a:rPr lang="zh-CN" altLang="en-US" sz="2800" i="0">
                <a:solidFill>
                  <a:srgbClr val="0000CC"/>
                </a:solidFill>
              </a:rPr>
              <a:t>＋</a:t>
            </a:r>
            <a:r>
              <a:rPr lang="en-US" altLang="zh-CN" sz="2800" i="0">
                <a:solidFill>
                  <a:srgbClr val="0000CC"/>
                </a:solidFill>
              </a:rPr>
              <a:t>124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182</a:t>
            </a:r>
            <a:r>
              <a:rPr lang="zh-CN" altLang="en-US" sz="2800" i="0">
                <a:solidFill>
                  <a:srgbClr val="0000CC"/>
                </a:solidFill>
              </a:rPr>
              <a:t>，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已经超出－</a:t>
            </a:r>
            <a:r>
              <a:rPr lang="en-US" altLang="zh-CN" sz="2800" i="0">
                <a:solidFill>
                  <a:srgbClr val="0000CC"/>
                </a:solidFill>
              </a:rPr>
              <a:t>128</a:t>
            </a:r>
            <a:r>
              <a:rPr lang="zh-CN" altLang="en-US" sz="2800" i="0">
                <a:solidFill>
                  <a:srgbClr val="0000CC"/>
                </a:solidFill>
              </a:rPr>
              <a:t>～＋</a:t>
            </a:r>
            <a:r>
              <a:rPr lang="en-US" altLang="zh-CN" sz="2800" i="0">
                <a:solidFill>
                  <a:srgbClr val="0000CC"/>
                </a:solidFill>
              </a:rPr>
              <a:t>127</a:t>
            </a:r>
            <a:r>
              <a:rPr lang="zh-CN" altLang="en-US" sz="2800" i="0">
                <a:solidFill>
                  <a:srgbClr val="0000CC"/>
                </a:solidFill>
              </a:rPr>
              <a:t>范围，产生溢出，故</a:t>
            </a:r>
            <a:r>
              <a:rPr lang="en-US" altLang="zh-CN" sz="2800" i="0">
                <a:solidFill>
                  <a:srgbClr val="0000CC"/>
                </a:solidFill>
              </a:rPr>
              <a:t>OF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1</a:t>
            </a:r>
            <a:r>
              <a:rPr lang="zh-CN" altLang="en-US" sz="2800" i="0">
                <a:solidFill>
                  <a:srgbClr val="0000CC"/>
                </a:solidFill>
              </a:rPr>
              <a:t>；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另一方面，补码</a:t>
            </a:r>
            <a:r>
              <a:rPr lang="en-US" altLang="zh-CN" sz="2800" i="0">
                <a:solidFill>
                  <a:srgbClr val="0000CC"/>
                </a:solidFill>
              </a:rPr>
              <a:t>B6H</a:t>
            </a:r>
            <a:r>
              <a:rPr lang="zh-CN" altLang="en-US" sz="2800" i="0">
                <a:solidFill>
                  <a:srgbClr val="0000CC"/>
                </a:solidFill>
              </a:rPr>
              <a:t>表达真值是</a:t>
            </a:r>
            <a:r>
              <a:rPr lang="en-US" altLang="zh-CN" sz="2800" i="0">
                <a:solidFill>
                  <a:srgbClr val="0000CC"/>
                </a:solidFill>
              </a:rPr>
              <a:t>-74</a:t>
            </a:r>
            <a:r>
              <a:rPr lang="zh-CN" altLang="en-US" sz="2800" i="0">
                <a:solidFill>
                  <a:srgbClr val="0000CC"/>
                </a:solidFill>
              </a:rPr>
              <a:t>，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显然运算结果也不正确</a:t>
            </a:r>
          </a:p>
        </p:txBody>
      </p:sp>
    </p:spTree>
    <p:extLst>
      <p:ext uri="{BB962C8B-B14F-4D97-AF65-F5344CB8AC3E}">
        <p14:creationId xmlns:p14="http://schemas.microsoft.com/office/powerpoint/2010/main" val="3160602579"/>
      </p:ext>
    </p:extLst>
  </p:cSld>
  <p:clrMapOvr>
    <a:masterClrMapping/>
  </p:clrMapOvr>
  <p:transition spd="med" advClick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溢出和进位</a:t>
            </a:r>
            <a:endParaRPr lang="zh-CN" altLang="zh-CN" dirty="0" smtClean="0">
              <a:solidFill>
                <a:srgbClr val="FF0000"/>
              </a:solidFill>
            </a:endParaRP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溢出标志</a:t>
            </a:r>
            <a:r>
              <a:rPr lang="en-US" altLang="zh-CN" sz="3200" smtClean="0"/>
              <a:t>OF</a:t>
            </a:r>
            <a:r>
              <a:rPr lang="zh-CN" altLang="en-US" sz="3200" smtClean="0"/>
              <a:t>和进位标志</a:t>
            </a:r>
            <a:r>
              <a:rPr lang="en-US" altLang="zh-CN" sz="3200" smtClean="0"/>
              <a:t>CF</a:t>
            </a:r>
            <a:r>
              <a:rPr lang="zh-CN" altLang="en-US" sz="3200" smtClean="0"/>
              <a:t>是两个意义不同的标志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进位标志表示无符号数运算结果是否超出范围，运算结果仍然正确；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溢出标志表示有符号数运算结果是否超出范围，运算结果已经不正确。</a:t>
            </a:r>
            <a:endParaRPr lang="zh-CN" altLang="zh-CN" sz="3200" smtClean="0"/>
          </a:p>
        </p:txBody>
      </p:sp>
      <p:pic>
        <p:nvPicPr>
          <p:cNvPr id="26628" name="Picture 8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78363"/>
            <a:ext cx="867568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311175"/>
      </p:ext>
    </p:extLst>
  </p:cSld>
  <p:clrMapOvr>
    <a:masterClrMapping/>
  </p:clrMapOvr>
  <p:transition spd="med" advClick="0">
    <p:split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溢出和进位的对比</a:t>
            </a:r>
            <a:endParaRPr lang="zh-CN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6019800" cy="2438400"/>
          </a:xfrm>
        </p:spPr>
        <p:txBody>
          <a:bodyPr/>
          <a:lstStyle/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zh-CN" altLang="en-US" sz="3200" smtClean="0"/>
              <a:t>例</a:t>
            </a:r>
            <a:r>
              <a:rPr lang="en-US" altLang="zh-CN" sz="3200" smtClean="0"/>
              <a:t>1</a:t>
            </a:r>
            <a:r>
              <a:rPr lang="zh-CN" altLang="en-US" sz="3200" smtClean="0"/>
              <a:t>：</a:t>
            </a:r>
            <a:r>
              <a:rPr lang="en-US" altLang="zh-CN" sz="3200" smtClean="0"/>
              <a:t>3AH + 7CH</a:t>
            </a:r>
            <a:r>
              <a:rPr lang="zh-CN" altLang="en-US" sz="3200" smtClean="0"/>
              <a:t>＝</a:t>
            </a:r>
            <a:r>
              <a:rPr lang="en-US" altLang="zh-CN" sz="3200" smtClean="0"/>
              <a:t>B6H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zh-CN" altLang="en-US" sz="2800" smtClean="0">
                <a:solidFill>
                  <a:srgbClr val="0000CC"/>
                </a:solidFill>
              </a:rPr>
              <a:t>无符号数运算：	</a:t>
            </a:r>
            <a:r>
              <a:rPr lang="en-US" altLang="zh-CN" sz="2800" smtClean="0">
                <a:solidFill>
                  <a:srgbClr val="0000CC"/>
                </a:solidFill>
              </a:rPr>
              <a:t>58</a:t>
            </a:r>
            <a:r>
              <a:rPr lang="zh-CN" altLang="en-US" sz="2800" smtClean="0">
                <a:solidFill>
                  <a:srgbClr val="0000CC"/>
                </a:solidFill>
              </a:rPr>
              <a:t>＋</a:t>
            </a:r>
            <a:r>
              <a:rPr lang="en-US" altLang="zh-CN" sz="2800" smtClean="0">
                <a:solidFill>
                  <a:srgbClr val="0000CC"/>
                </a:solidFill>
              </a:rPr>
              <a:t>124</a:t>
            </a:r>
            <a:r>
              <a:rPr lang="zh-CN" altLang="en-US" sz="2800" smtClean="0">
                <a:solidFill>
                  <a:srgbClr val="0000CC"/>
                </a:solidFill>
              </a:rPr>
              <a:t>＝</a:t>
            </a:r>
            <a:r>
              <a:rPr lang="en-US" altLang="zh-CN" sz="2800" smtClean="0">
                <a:solidFill>
                  <a:srgbClr val="0000CC"/>
                </a:solidFill>
              </a:rPr>
              <a:t>182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en-US" altLang="zh-CN" sz="2800" smtClean="0">
                <a:solidFill>
                  <a:srgbClr val="0000CC"/>
                </a:solidFill>
              </a:rPr>
              <a:t>	</a:t>
            </a:r>
            <a:r>
              <a:rPr lang="zh-CN" altLang="en-US" sz="2800" smtClean="0">
                <a:solidFill>
                  <a:srgbClr val="0000CC"/>
                </a:solidFill>
              </a:rPr>
              <a:t>范围内，无进位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zh-CN" altLang="en-US" sz="2800" smtClean="0">
                <a:solidFill>
                  <a:srgbClr val="0000CC"/>
                </a:solidFill>
              </a:rPr>
              <a:t>有符号数运算： 	</a:t>
            </a:r>
            <a:r>
              <a:rPr lang="en-US" altLang="zh-CN" sz="2800" smtClean="0">
                <a:solidFill>
                  <a:srgbClr val="0000CC"/>
                </a:solidFill>
              </a:rPr>
              <a:t>58</a:t>
            </a:r>
            <a:r>
              <a:rPr lang="zh-CN" altLang="en-US" sz="2800" smtClean="0">
                <a:solidFill>
                  <a:srgbClr val="0000CC"/>
                </a:solidFill>
              </a:rPr>
              <a:t>＋</a:t>
            </a:r>
            <a:r>
              <a:rPr lang="en-US" altLang="zh-CN" sz="2800" smtClean="0">
                <a:solidFill>
                  <a:srgbClr val="0000CC"/>
                </a:solidFill>
              </a:rPr>
              <a:t>124</a:t>
            </a:r>
            <a:r>
              <a:rPr lang="zh-CN" altLang="en-US" sz="2800" smtClean="0">
                <a:solidFill>
                  <a:srgbClr val="0000CC"/>
                </a:solidFill>
              </a:rPr>
              <a:t>＝</a:t>
            </a:r>
            <a:r>
              <a:rPr lang="en-US" altLang="zh-CN" sz="2800" smtClean="0">
                <a:solidFill>
                  <a:srgbClr val="0000CC"/>
                </a:solidFill>
              </a:rPr>
              <a:t>182</a:t>
            </a:r>
          </a:p>
          <a:p>
            <a:pPr marL="0" indent="3905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041650" algn="l"/>
              </a:tabLst>
            </a:pPr>
            <a:r>
              <a:rPr lang="en-US" altLang="zh-CN" sz="2800" smtClean="0">
                <a:solidFill>
                  <a:srgbClr val="0000CC"/>
                </a:solidFill>
              </a:rPr>
              <a:t>	</a:t>
            </a:r>
            <a:r>
              <a:rPr lang="zh-CN" altLang="en-US" sz="2800" smtClean="0">
                <a:solidFill>
                  <a:srgbClr val="0000CC"/>
                </a:solidFill>
              </a:rPr>
              <a:t>范围外，有溢出</a:t>
            </a:r>
            <a:endParaRPr lang="zh-CN" altLang="zh-CN" sz="2800" smtClean="0">
              <a:solidFill>
                <a:srgbClr val="0000CC"/>
              </a:solidFill>
            </a:endParaRPr>
          </a:p>
        </p:txBody>
      </p:sp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685800" y="4038600"/>
            <a:ext cx="6324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90525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tabLst>
                <a:tab pos="3041650" algn="l"/>
              </a:tabLs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30416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i="0"/>
              <a:t>例</a:t>
            </a:r>
            <a:r>
              <a:rPr lang="en-US" altLang="zh-CN" sz="3200" i="0"/>
              <a:t>2</a:t>
            </a:r>
            <a:r>
              <a:rPr lang="zh-CN" altLang="en-US" sz="3200" i="0"/>
              <a:t>：</a:t>
            </a:r>
            <a:r>
              <a:rPr lang="en-US" altLang="zh-CN" sz="3200" i="0"/>
              <a:t>AAH + 7CH</a:t>
            </a:r>
            <a:r>
              <a:rPr lang="zh-CN" altLang="en-US" sz="3200" i="0"/>
              <a:t>＝（</a:t>
            </a:r>
            <a:r>
              <a:rPr lang="en-US" altLang="zh-CN" sz="3200" i="0"/>
              <a:t>1</a:t>
            </a:r>
            <a:r>
              <a:rPr lang="zh-CN" altLang="en-US" sz="3200" i="0"/>
              <a:t>）</a:t>
            </a:r>
            <a:r>
              <a:rPr lang="en-US" altLang="zh-CN" sz="3200" i="0"/>
              <a:t>26H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无符号数运算：	</a:t>
            </a:r>
            <a:r>
              <a:rPr lang="en-US" altLang="zh-CN" sz="2800" i="0">
                <a:solidFill>
                  <a:srgbClr val="0000CC"/>
                </a:solidFill>
              </a:rPr>
              <a:t>170</a:t>
            </a:r>
            <a:r>
              <a:rPr lang="zh-CN" altLang="en-US" sz="2800" i="0">
                <a:solidFill>
                  <a:srgbClr val="0000CC"/>
                </a:solidFill>
              </a:rPr>
              <a:t>＋</a:t>
            </a:r>
            <a:r>
              <a:rPr lang="en-US" altLang="zh-CN" sz="2800" i="0">
                <a:solidFill>
                  <a:srgbClr val="0000CC"/>
                </a:solidFill>
              </a:rPr>
              <a:t>124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294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	</a:t>
            </a:r>
            <a:r>
              <a:rPr lang="zh-CN" altLang="en-US" sz="2800" i="0">
                <a:solidFill>
                  <a:srgbClr val="0000CC"/>
                </a:solidFill>
              </a:rPr>
              <a:t>范围外，有进位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i="0">
                <a:solidFill>
                  <a:srgbClr val="0000CC"/>
                </a:solidFill>
              </a:rPr>
              <a:t>有符号数运算：	－</a:t>
            </a:r>
            <a:r>
              <a:rPr lang="en-US" altLang="zh-CN" sz="2800" i="0">
                <a:solidFill>
                  <a:srgbClr val="0000CC"/>
                </a:solidFill>
              </a:rPr>
              <a:t>86</a:t>
            </a:r>
            <a:r>
              <a:rPr lang="zh-CN" altLang="en-US" sz="2800" i="0">
                <a:solidFill>
                  <a:srgbClr val="0000CC"/>
                </a:solidFill>
              </a:rPr>
              <a:t>＋</a:t>
            </a:r>
            <a:r>
              <a:rPr lang="en-US" altLang="zh-CN" sz="2800" i="0">
                <a:solidFill>
                  <a:srgbClr val="0000CC"/>
                </a:solidFill>
              </a:rPr>
              <a:t>124</a:t>
            </a:r>
            <a:r>
              <a:rPr lang="zh-CN" altLang="en-US" sz="2800" i="0">
                <a:solidFill>
                  <a:srgbClr val="0000CC"/>
                </a:solidFill>
              </a:rPr>
              <a:t>＝</a:t>
            </a:r>
            <a:r>
              <a:rPr lang="en-US" altLang="zh-CN" sz="2800" i="0">
                <a:solidFill>
                  <a:srgbClr val="0000CC"/>
                </a:solidFill>
              </a:rPr>
              <a:t>28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i="0">
                <a:solidFill>
                  <a:srgbClr val="0000CC"/>
                </a:solidFill>
              </a:rPr>
              <a:t>	</a:t>
            </a:r>
            <a:r>
              <a:rPr lang="zh-CN" altLang="en-US" sz="2800" i="0">
                <a:solidFill>
                  <a:srgbClr val="0000CC"/>
                </a:solidFill>
              </a:rPr>
              <a:t>范围内，无溢出</a:t>
            </a:r>
            <a:endParaRPr lang="zh-CN" altLang="zh-CN" sz="2800" i="0">
              <a:solidFill>
                <a:srgbClr val="0000CC"/>
              </a:solidFill>
            </a:endParaRPr>
          </a:p>
        </p:txBody>
      </p:sp>
      <p:pic>
        <p:nvPicPr>
          <p:cNvPr id="27653" name="Picture 9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86200"/>
            <a:ext cx="867568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10" descr="14_6">
            <a:hlinkClick r:id="rId3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029321"/>
      </p:ext>
    </p:extLst>
  </p:cSld>
  <p:clrMapOvr>
    <a:masterClrMapping/>
  </p:clrMapOvr>
  <p:transition spd="med" advClick="0">
    <p:spli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如何运用溢出和进位</a:t>
            </a:r>
            <a:endParaRPr lang="zh-CN" altLang="zh-CN" smtClean="0"/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处理器对两个操作数进行运算时，按照无符号数求得结果，并相应设置进位标志</a:t>
            </a:r>
            <a:r>
              <a:rPr lang="en-US" altLang="zh-CN" sz="3200" smtClean="0"/>
              <a:t>CF</a:t>
            </a:r>
            <a:r>
              <a:rPr lang="zh-CN" altLang="en-US" sz="3200" smtClean="0"/>
              <a:t>；同时，根据是否超出有符号数的范围设置溢出标志</a:t>
            </a:r>
            <a:r>
              <a:rPr lang="en-US" altLang="zh-CN" sz="3200" smtClean="0"/>
              <a:t>OF</a:t>
            </a:r>
            <a:r>
              <a:rPr lang="zh-CN" altLang="en-US" sz="3200" smtClean="0"/>
              <a:t>。</a:t>
            </a:r>
          </a:p>
          <a:p>
            <a:pPr eaLnBrk="1" hangingPunct="1"/>
            <a:r>
              <a:rPr lang="zh-CN" altLang="en-US" sz="3200" smtClean="0"/>
              <a:t>应该利用哪个标志，则由程序员来决定。也就是说，如果将参加运算的操作数认为是无符号数，就应该关心进位；认为是有符号数，则要注意是否溢出。</a:t>
            </a:r>
            <a:endParaRPr lang="zh-CN" altLang="zh-CN" sz="3200" smtClean="0"/>
          </a:p>
        </p:txBody>
      </p:sp>
      <p:pic>
        <p:nvPicPr>
          <p:cNvPr id="28676" name="Picture 8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806354"/>
      </p:ext>
    </p:extLst>
  </p:cSld>
  <p:clrMapOvr>
    <a:masterClrMapping/>
  </p:clrMapOvr>
  <p:transition spd="med" advClick="0">
    <p:split orient="vert"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溢出的判断</a:t>
            </a:r>
            <a:endParaRPr lang="zh-CN" altLang="zh-CN" smtClean="0"/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判断运算结果是否溢出有一个简单的规则：</a:t>
            </a:r>
          </a:p>
          <a:p>
            <a:pPr eaLnBrk="1" hangingPunct="1"/>
            <a:r>
              <a:rPr lang="zh-CN" altLang="en-US" smtClean="0"/>
              <a:t>只有当两个相同符号数相加（包括不同符号数相减），而运算结果的符号与原数据符号相反时，产生溢出；因为，此时的运算结果显然不正确</a:t>
            </a:r>
          </a:p>
          <a:p>
            <a:pPr eaLnBrk="1" hangingPunct="1"/>
            <a:r>
              <a:rPr lang="zh-CN" altLang="en-US" smtClean="0"/>
              <a:t>其他情况下，则不会产生溢出</a:t>
            </a:r>
            <a:endParaRPr lang="zh-CN" altLang="zh-CN" smtClean="0"/>
          </a:p>
        </p:txBody>
      </p:sp>
      <p:pic>
        <p:nvPicPr>
          <p:cNvPr id="29700" name="Picture 8" descr="14_6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029801"/>
      </p:ext>
    </p:extLst>
  </p:cSld>
  <p:clrMapOvr>
    <a:masterClrMapping/>
  </p:clrMapOvr>
  <p:transition spd="med" advClick="0">
    <p:strips dir="l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00891"/>
            <a:ext cx="7924800" cy="114300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rgbClr val="FF0000"/>
                </a:solidFill>
              </a:rPr>
              <a:t>辅助进位标志</a:t>
            </a:r>
            <a:r>
              <a:rPr lang="en-US" altLang="zh-CN" sz="4000" dirty="0" smtClean="0">
                <a:solidFill>
                  <a:srgbClr val="FF0000"/>
                </a:solidFill>
              </a:rPr>
              <a:t>AF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Auxiliary Carry Flag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endParaRPr lang="zh-CN" altLang="en-US" sz="48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953000"/>
            <a:ext cx="7391400" cy="990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00CC"/>
                </a:solidFill>
              </a:rPr>
              <a:t>3AH + 7CH</a:t>
            </a:r>
            <a:r>
              <a:rPr lang="zh-CN" altLang="en-US" sz="3200" smtClean="0">
                <a:solidFill>
                  <a:srgbClr val="0000CC"/>
                </a:solidFill>
              </a:rPr>
              <a:t>＝</a:t>
            </a:r>
            <a:r>
              <a:rPr lang="en-US" altLang="zh-CN" sz="3200" smtClean="0">
                <a:solidFill>
                  <a:srgbClr val="0000CC"/>
                </a:solidFill>
              </a:rPr>
              <a:t>B6H</a:t>
            </a:r>
            <a:r>
              <a:rPr lang="zh-CN" altLang="en-US" sz="3200" smtClean="0">
                <a:solidFill>
                  <a:srgbClr val="0000CC"/>
                </a:solidFill>
              </a:rPr>
              <a:t>，</a:t>
            </a:r>
            <a:r>
              <a:rPr lang="en-US" altLang="zh-CN" sz="3200" smtClean="0">
                <a:solidFill>
                  <a:srgbClr val="0000CC"/>
                </a:solidFill>
              </a:rPr>
              <a:t>D</a:t>
            </a:r>
            <a:r>
              <a:rPr lang="en-US" altLang="zh-CN" sz="3200" baseline="-25000" smtClean="0">
                <a:solidFill>
                  <a:srgbClr val="0000CC"/>
                </a:solidFill>
              </a:rPr>
              <a:t>3</a:t>
            </a:r>
            <a:r>
              <a:rPr lang="zh-CN" altLang="en-US" sz="3200" smtClean="0">
                <a:solidFill>
                  <a:srgbClr val="0000CC"/>
                </a:solidFill>
              </a:rPr>
              <a:t>有进位：</a:t>
            </a:r>
            <a:r>
              <a:rPr lang="en-US" altLang="zh-CN" sz="3200" smtClean="0">
                <a:solidFill>
                  <a:srgbClr val="0000CC"/>
                </a:solidFill>
              </a:rPr>
              <a:t>AF = 1</a:t>
            </a:r>
            <a:endParaRPr lang="en-US" altLang="zh-CN" smtClean="0">
              <a:latin typeface="宋体" panose="02010600030101010101" pitchFamily="2" charset="-122"/>
            </a:endParaRPr>
          </a:p>
        </p:txBody>
      </p:sp>
      <p:pic>
        <p:nvPicPr>
          <p:cNvPr id="103428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611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990600" y="1371600"/>
            <a:ext cx="7391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i="0">
                <a:latin typeface="宋体" panose="02010600030101010101" pitchFamily="2" charset="-122"/>
              </a:rPr>
              <a:t>运算时</a:t>
            </a:r>
            <a:r>
              <a:rPr lang="en-US" altLang="zh-CN" i="0">
                <a:latin typeface="宋体" panose="02010600030101010101" pitchFamily="2" charset="-122"/>
              </a:rPr>
              <a:t>D</a:t>
            </a:r>
            <a:r>
              <a:rPr lang="en-US" altLang="zh-CN" i="0" baseline="-25000">
                <a:latin typeface="宋体" panose="02010600030101010101" pitchFamily="2" charset="-122"/>
              </a:rPr>
              <a:t>3</a:t>
            </a:r>
            <a:r>
              <a:rPr lang="zh-CN" altLang="en-US" i="0">
                <a:latin typeface="宋体" panose="02010600030101010101" pitchFamily="2" charset="-122"/>
              </a:rPr>
              <a:t>位（低半字节）有进位或借位时，</a:t>
            </a:r>
            <a:r>
              <a:rPr lang="en-US" altLang="zh-CN" i="0">
                <a:latin typeface="宋体" panose="02010600030101010101" pitchFamily="2" charset="-122"/>
              </a:rPr>
              <a:t>AF = 1</a:t>
            </a:r>
            <a:r>
              <a:rPr lang="zh-CN" altLang="en-US" i="0">
                <a:latin typeface="宋体" panose="02010600030101010101" pitchFamily="2" charset="-122"/>
              </a:rPr>
              <a:t>；否则</a:t>
            </a:r>
            <a:r>
              <a:rPr lang="en-US" altLang="zh-CN" i="0">
                <a:latin typeface="宋体" panose="02010600030101010101" pitchFamily="2" charset="-122"/>
              </a:rPr>
              <a:t>AF = 0</a:t>
            </a:r>
            <a:r>
              <a:rPr lang="zh-CN" altLang="en-US" i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03430" name="AutoShape 6" descr="画布"/>
          <p:cNvSpPr>
            <a:spLocks noChangeArrowheads="1"/>
          </p:cNvSpPr>
          <p:nvPr/>
        </p:nvSpPr>
        <p:spPr bwMode="auto">
          <a:xfrm>
            <a:off x="914400" y="3200400"/>
            <a:ext cx="7010400" cy="16764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en-US" altLang="zh-CN" sz="3200" i="0">
                <a:solidFill>
                  <a:schemeClr val="accent2"/>
                </a:solidFill>
              </a:rPr>
              <a:t>  </a:t>
            </a:r>
            <a:r>
              <a:rPr lang="zh-CN" altLang="en-US" sz="3200" i="0">
                <a:solidFill>
                  <a:schemeClr val="accent2"/>
                </a:solidFill>
              </a:rPr>
              <a:t>这个标志主要由处理器内部使用，用于十进制算术运算调整指令中，用户一般不必关心</a:t>
            </a:r>
          </a:p>
        </p:txBody>
      </p:sp>
    </p:spTree>
    <p:extLst>
      <p:ext uri="{BB962C8B-B14F-4D97-AF65-F5344CB8AC3E}">
        <p14:creationId xmlns:p14="http://schemas.microsoft.com/office/powerpoint/2010/main" val="1331659771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  <p:bldP spid="10343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rgbClr val="FF0000"/>
                </a:solidFill>
              </a:rPr>
              <a:t>方向标志</a:t>
            </a:r>
            <a:r>
              <a:rPr lang="en-US" altLang="zh-CN" sz="4000" dirty="0" smtClean="0">
                <a:solidFill>
                  <a:srgbClr val="FF0000"/>
                </a:solidFill>
              </a:rPr>
              <a:t>DF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Direction Flag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endParaRPr lang="zh-CN" altLang="en-US" sz="32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251460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宋体" panose="02010600030101010101" pitchFamily="2" charset="-122"/>
              </a:rPr>
              <a:t>用于串操作指令中，控制地址的变化方向：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 smtClean="0">
                <a:latin typeface="宋体" panose="02010600030101010101" pitchFamily="2" charset="-122"/>
              </a:rPr>
              <a:t>设置</a:t>
            </a:r>
            <a:r>
              <a:rPr lang="en-US" altLang="zh-CN" sz="2800" dirty="0" smtClean="0">
                <a:latin typeface="宋体" panose="02010600030101010101" pitchFamily="2" charset="-122"/>
              </a:rPr>
              <a:t>DF</a:t>
            </a:r>
            <a:r>
              <a:rPr lang="zh-CN" altLang="en-US" sz="2800" dirty="0" smtClean="0">
                <a:latin typeface="宋体" panose="02010600030101010101" pitchFamily="2" charset="-122"/>
              </a:rPr>
              <a:t>＝</a:t>
            </a:r>
            <a:r>
              <a:rPr lang="en-US" altLang="zh-CN" sz="2800" dirty="0" smtClean="0">
                <a:latin typeface="宋体" panose="02010600030101010101" pitchFamily="2" charset="-122"/>
              </a:rPr>
              <a:t>0</a:t>
            </a:r>
            <a:r>
              <a:rPr lang="zh-CN" altLang="en-US" sz="2800" dirty="0" smtClean="0">
                <a:latin typeface="宋体" panose="02010600030101010101" pitchFamily="2" charset="-122"/>
              </a:rPr>
              <a:t>，存储器地址自动增加；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 smtClean="0">
                <a:latin typeface="宋体" panose="02010600030101010101" pitchFamily="2" charset="-122"/>
              </a:rPr>
              <a:t>设置</a:t>
            </a:r>
            <a:r>
              <a:rPr lang="en-US" altLang="zh-CN" sz="2800" dirty="0" smtClean="0">
                <a:latin typeface="宋体" panose="02010600030101010101" pitchFamily="2" charset="-122"/>
              </a:rPr>
              <a:t>DF</a:t>
            </a:r>
            <a:r>
              <a:rPr lang="zh-CN" altLang="en-US" sz="2800" dirty="0" smtClean="0">
                <a:latin typeface="宋体" panose="02010600030101010101" pitchFamily="2" charset="-122"/>
              </a:rPr>
              <a:t>＝</a:t>
            </a:r>
            <a:r>
              <a:rPr lang="en-US" altLang="zh-CN" sz="2800" dirty="0" smtClean="0">
                <a:latin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宋体" panose="02010600030101010101" pitchFamily="2" charset="-122"/>
              </a:rPr>
              <a:t>，存储器地址自动减少。</a:t>
            </a:r>
            <a:endParaRPr lang="zh-CN" altLang="en-US" sz="2800" dirty="0" smtClean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1295400" y="4572000"/>
            <a:ext cx="6553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i="0">
                <a:solidFill>
                  <a:schemeClr val="bg2"/>
                </a:solidFill>
                <a:latin typeface="宋体" panose="02010600030101010101" pitchFamily="2" charset="-122"/>
              </a:rPr>
              <a:t>CLD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指令复位方向标志：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DF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</a:p>
          <a:p>
            <a:pPr eaLnBrk="1" hangingPunct="1"/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STD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指令置位方向标志：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DF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</a:p>
        </p:txBody>
      </p:sp>
      <p:pic>
        <p:nvPicPr>
          <p:cNvPr id="104454" name="Picture 6" descr="14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419600"/>
            <a:ext cx="86756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52558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924800" cy="1066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中断允许标志</a:t>
            </a:r>
            <a:r>
              <a:rPr lang="en-US" altLang="zh-CN" dirty="0" smtClean="0">
                <a:solidFill>
                  <a:srgbClr val="FF0000"/>
                </a:solidFill>
              </a:rPr>
              <a:t>IF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Interrupt-enable Flag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endParaRPr lang="zh-CN" altLang="en-US" sz="40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848600" cy="259080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宋体" panose="02010600030101010101" pitchFamily="2" charset="-122"/>
              </a:rPr>
              <a:t>用于控制外部可屏蔽中断是否可以被处理器响应：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 smtClean="0">
                <a:latin typeface="宋体" panose="02010600030101010101" pitchFamily="2" charset="-122"/>
              </a:rPr>
              <a:t>设置</a:t>
            </a:r>
            <a:r>
              <a:rPr lang="en-US" altLang="zh-CN" sz="2800" dirty="0" smtClean="0">
                <a:latin typeface="宋体" panose="02010600030101010101" pitchFamily="2" charset="-122"/>
              </a:rPr>
              <a:t>IF</a:t>
            </a:r>
            <a:r>
              <a:rPr lang="zh-CN" altLang="en-US" sz="2800" dirty="0" smtClean="0">
                <a:latin typeface="宋体" panose="02010600030101010101" pitchFamily="2" charset="-122"/>
              </a:rPr>
              <a:t>＝</a:t>
            </a:r>
            <a:r>
              <a:rPr lang="en-US" altLang="zh-CN" sz="2800" dirty="0" smtClean="0">
                <a:latin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宋体" panose="02010600030101010101" pitchFamily="2" charset="-122"/>
              </a:rPr>
              <a:t>，则允许中断；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 smtClean="0">
                <a:latin typeface="宋体" panose="02010600030101010101" pitchFamily="2" charset="-122"/>
              </a:rPr>
              <a:t>设置</a:t>
            </a:r>
            <a:r>
              <a:rPr lang="en-US" altLang="zh-CN" sz="2800" dirty="0" smtClean="0">
                <a:latin typeface="宋体" panose="02010600030101010101" pitchFamily="2" charset="-122"/>
              </a:rPr>
              <a:t>IF</a:t>
            </a:r>
            <a:r>
              <a:rPr lang="zh-CN" altLang="en-US" sz="2800" dirty="0" smtClean="0">
                <a:latin typeface="宋体" panose="02010600030101010101" pitchFamily="2" charset="-122"/>
              </a:rPr>
              <a:t>＝</a:t>
            </a:r>
            <a:r>
              <a:rPr lang="en-US" altLang="zh-CN" sz="2800" dirty="0" smtClean="0">
                <a:latin typeface="宋体" panose="02010600030101010101" pitchFamily="2" charset="-122"/>
              </a:rPr>
              <a:t>0</a:t>
            </a:r>
            <a:r>
              <a:rPr lang="zh-CN" altLang="en-US" sz="2800" dirty="0" smtClean="0">
                <a:latin typeface="宋体" panose="02010600030101010101" pitchFamily="2" charset="-122"/>
              </a:rPr>
              <a:t>，则禁止中断。</a:t>
            </a:r>
          </a:p>
        </p:txBody>
      </p:sp>
      <p:pic>
        <p:nvPicPr>
          <p:cNvPr id="105476" name="Picture 4" descr="14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419600"/>
            <a:ext cx="86756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295400" y="4724400"/>
            <a:ext cx="6553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CLI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指令复位中断标志：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0</a:t>
            </a:r>
          </a:p>
          <a:p>
            <a:pPr eaLnBrk="1" hangingPunct="1"/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STI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指令置位中断标志：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3200" i="0">
                <a:solidFill>
                  <a:srgbClr val="0000CC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i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endParaRPr lang="en-US" altLang="zh-CN" sz="3200" i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994521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陷阱标志</a:t>
            </a:r>
            <a:r>
              <a:rPr lang="en-US" altLang="zh-CN" dirty="0" smtClean="0">
                <a:solidFill>
                  <a:srgbClr val="FF0000"/>
                </a:solidFill>
              </a:rPr>
              <a:t>TF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Trap Flag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zh-CN" altLang="en-US" sz="4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182880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宋体" panose="02010600030101010101" pitchFamily="2" charset="-122"/>
              </a:rPr>
              <a:t>用于控制处理器进入单步操作方式：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 smtClean="0">
                <a:latin typeface="宋体" panose="02010600030101010101" pitchFamily="2" charset="-122"/>
              </a:rPr>
              <a:t>设置</a:t>
            </a:r>
            <a:r>
              <a:rPr lang="en-US" altLang="zh-CN" sz="2800" dirty="0" smtClean="0">
                <a:latin typeface="宋体" panose="02010600030101010101" pitchFamily="2" charset="-122"/>
              </a:rPr>
              <a:t>TF</a:t>
            </a:r>
            <a:r>
              <a:rPr lang="zh-CN" altLang="en-US" sz="2800" dirty="0" smtClean="0">
                <a:latin typeface="宋体" panose="02010600030101010101" pitchFamily="2" charset="-122"/>
              </a:rPr>
              <a:t>＝</a:t>
            </a:r>
            <a:r>
              <a:rPr lang="en-US" altLang="zh-CN" sz="2800" dirty="0" smtClean="0">
                <a:latin typeface="宋体" panose="02010600030101010101" pitchFamily="2" charset="-122"/>
              </a:rPr>
              <a:t>0</a:t>
            </a:r>
            <a:r>
              <a:rPr lang="zh-CN" altLang="en-US" sz="2800" dirty="0" smtClean="0">
                <a:latin typeface="宋体" panose="02010600030101010101" pitchFamily="2" charset="-122"/>
              </a:rPr>
              <a:t>，处理器正常工作；</a:t>
            </a:r>
          </a:p>
          <a:p>
            <a:pPr lvl="1"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 smtClean="0">
                <a:latin typeface="宋体" panose="02010600030101010101" pitchFamily="2" charset="-122"/>
              </a:rPr>
              <a:t>设置</a:t>
            </a:r>
            <a:r>
              <a:rPr lang="en-US" altLang="zh-CN" sz="2800" dirty="0" smtClean="0">
                <a:latin typeface="宋体" panose="02010600030101010101" pitchFamily="2" charset="-122"/>
              </a:rPr>
              <a:t>TF</a:t>
            </a:r>
            <a:r>
              <a:rPr lang="zh-CN" altLang="en-US" sz="2800" dirty="0" smtClean="0">
                <a:latin typeface="宋体" panose="02010600030101010101" pitchFamily="2" charset="-122"/>
              </a:rPr>
              <a:t>＝</a:t>
            </a:r>
            <a:r>
              <a:rPr lang="en-US" altLang="zh-CN" sz="2800" dirty="0" smtClean="0">
                <a:latin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宋体" panose="02010600030101010101" pitchFamily="2" charset="-122"/>
              </a:rPr>
              <a:t>，处理器单步执行指令。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990600" y="3352800"/>
            <a:ext cx="7391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i="0" dirty="0">
                <a:solidFill>
                  <a:srgbClr val="0000CC"/>
                </a:solidFill>
                <a:latin typeface="宋体" panose="02010600030101010101" pitchFamily="2" charset="-122"/>
              </a:rPr>
              <a:t>单步执行指令</a:t>
            </a:r>
            <a:r>
              <a:rPr lang="en-US" altLang="zh-CN" sz="2800" i="0" dirty="0">
                <a:solidFill>
                  <a:srgbClr val="0000CC"/>
                </a:solidFill>
              </a:rPr>
              <a:t>——</a:t>
            </a:r>
            <a:r>
              <a:rPr lang="zh-CN" altLang="en-US" sz="2800" i="0" dirty="0">
                <a:solidFill>
                  <a:srgbClr val="0000CC"/>
                </a:solidFill>
                <a:latin typeface="宋体" panose="02010600030101010101" pitchFamily="2" charset="-122"/>
              </a:rPr>
              <a:t>处理器在</a:t>
            </a:r>
            <a:r>
              <a:rPr lang="zh-CN" altLang="en-US" sz="2800" i="0" dirty="0">
                <a:solidFill>
                  <a:srgbClr val="FF3300"/>
                </a:solidFill>
                <a:latin typeface="宋体" panose="02010600030101010101" pitchFamily="2" charset="-122"/>
              </a:rPr>
              <a:t>每条指令执行结束</a:t>
            </a:r>
            <a:r>
              <a:rPr lang="zh-CN" altLang="en-US" sz="2800" i="0" dirty="0">
                <a:solidFill>
                  <a:srgbClr val="0000CC"/>
                </a:solidFill>
                <a:latin typeface="宋体" panose="02010600030101010101" pitchFamily="2" charset="-122"/>
              </a:rPr>
              <a:t>时，便产生一个编号为</a:t>
            </a:r>
            <a:r>
              <a:rPr lang="en-US" altLang="zh-CN" sz="2800" i="0" dirty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i="0" dirty="0">
                <a:solidFill>
                  <a:srgbClr val="0000CC"/>
                </a:solidFill>
                <a:latin typeface="宋体" panose="02010600030101010101" pitchFamily="2" charset="-122"/>
              </a:rPr>
              <a:t>的内部中断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i="0" dirty="0">
                <a:latin typeface="宋体" panose="02010600030101010101" pitchFamily="2" charset="-122"/>
              </a:rPr>
              <a:t>这种内部中断称为</a:t>
            </a:r>
            <a:r>
              <a:rPr lang="zh-CN" altLang="en-US" sz="2800" i="0" dirty="0">
                <a:solidFill>
                  <a:schemeClr val="bg2"/>
                </a:solidFill>
                <a:latin typeface="宋体" panose="02010600030101010101" pitchFamily="2" charset="-122"/>
              </a:rPr>
              <a:t>单步中断</a:t>
            </a:r>
            <a:endParaRPr lang="zh-CN" altLang="en-US" sz="2800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i="0" dirty="0">
                <a:latin typeface="宋体" panose="02010600030101010101" pitchFamily="2" charset="-122"/>
              </a:rPr>
              <a:t>所以</a:t>
            </a:r>
            <a:r>
              <a:rPr lang="en-US" altLang="zh-CN" sz="2800" i="0" dirty="0">
                <a:latin typeface="宋体" panose="02010600030101010101" pitchFamily="2" charset="-122"/>
              </a:rPr>
              <a:t>TF</a:t>
            </a:r>
            <a:r>
              <a:rPr lang="zh-CN" altLang="en-US" sz="2800" i="0" dirty="0">
                <a:latin typeface="宋体" panose="02010600030101010101" pitchFamily="2" charset="-122"/>
              </a:rPr>
              <a:t>也称为</a:t>
            </a:r>
            <a:r>
              <a:rPr lang="zh-CN" altLang="en-US" sz="2800" i="0" dirty="0">
                <a:solidFill>
                  <a:schemeClr val="bg2"/>
                </a:solidFill>
                <a:latin typeface="宋体" panose="02010600030101010101" pitchFamily="2" charset="-122"/>
              </a:rPr>
              <a:t>单步标志</a:t>
            </a:r>
            <a:endParaRPr lang="zh-CN" altLang="en-US" sz="3200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i="0" dirty="0">
                <a:latin typeface="宋体" panose="02010600030101010101" pitchFamily="2" charset="-122"/>
              </a:rPr>
              <a:t>利用单步中断可对程序进行逐条指令的调试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i="0" dirty="0">
                <a:latin typeface="宋体" panose="02010600030101010101" pitchFamily="2" charset="-122"/>
              </a:rPr>
              <a:t>这种逐条指令调试程序的方法就是</a:t>
            </a:r>
            <a:r>
              <a:rPr lang="zh-CN" altLang="en-US" sz="2800" i="0" dirty="0">
                <a:solidFill>
                  <a:schemeClr val="bg2"/>
                </a:solidFill>
                <a:latin typeface="宋体" panose="02010600030101010101" pitchFamily="2" charset="-122"/>
              </a:rPr>
              <a:t>单步调试</a:t>
            </a:r>
            <a:endParaRPr lang="zh-CN" altLang="en-US" sz="3200" i="0" dirty="0">
              <a:latin typeface="宋体" panose="02010600030101010101" pitchFamily="2" charset="-122"/>
            </a:endParaRPr>
          </a:p>
        </p:txBody>
      </p:sp>
      <p:pic>
        <p:nvPicPr>
          <p:cNvPr id="106501" name="Picture 5" descr="14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2305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686011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" y="277813"/>
            <a:ext cx="8912225" cy="1143000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en-US" altLang="zh-CN" sz="4200" b="1" i="0" kern="0" dirty="0" smtClean="0">
                <a:solidFill>
                  <a:srgbClr val="000099"/>
                </a:solidFill>
                <a:latin typeface="+mj-lt"/>
                <a:ea typeface="楷体_GB2312" pitchFamily="49" charset="-122"/>
                <a:cs typeface="+mj-cs"/>
              </a:rPr>
              <a:t>    8086/8088CPU</a:t>
            </a:r>
            <a:r>
              <a:rPr lang="zh-CN" altLang="en-US" sz="4200" b="1" i="0" kern="0" dirty="0">
                <a:solidFill>
                  <a:srgbClr val="000099"/>
                </a:solidFill>
                <a:latin typeface="+mj-lt"/>
                <a:ea typeface="楷体_GB2312" pitchFamily="49" charset="-122"/>
                <a:cs typeface="+mj-cs"/>
              </a:rPr>
              <a:t>引脚信号与工作模式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642938" y="1428750"/>
          <a:ext cx="8156575" cy="516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VISIO" r:id="rId3" imgW="9677400" imgH="4619625" progId="Visio.Drawing.6">
                  <p:embed/>
                </p:oleObj>
              </mc:Choice>
              <mc:Fallback>
                <p:oleObj name="VISIO" r:id="rId3" imgW="9677400" imgH="4619625" progId="Visio.Drawing.6">
                  <p:embed/>
                  <p:pic>
                    <p:nvPicPr>
                      <p:cNvPr id="6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340" r="16660" b="5994"/>
                      <a:stretch>
                        <a:fillRect/>
                      </a:stretch>
                    </p:blipFill>
                    <p:spPr bwMode="auto">
                      <a:xfrm>
                        <a:off x="642938" y="1428750"/>
                        <a:ext cx="8156575" cy="516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4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FF0000"/>
                </a:solidFill>
              </a:rPr>
              <a:t>3. </a:t>
            </a:r>
            <a:r>
              <a:rPr lang="zh-CN" altLang="en-US" dirty="0" smtClean="0">
                <a:solidFill>
                  <a:srgbClr val="FF0000"/>
                </a:solidFill>
              </a:rPr>
              <a:t>段寄存器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01000" cy="51816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8086</a:t>
            </a:r>
            <a:r>
              <a:rPr lang="zh-CN" altLang="en-US" sz="3200" dirty="0" smtClean="0"/>
              <a:t>有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个</a:t>
            </a:r>
            <a:r>
              <a:rPr lang="en-US" altLang="zh-CN" sz="3200" dirty="0" smtClean="0"/>
              <a:t>16</a:t>
            </a:r>
            <a:r>
              <a:rPr lang="zh-CN" altLang="en-US" sz="3200" dirty="0" smtClean="0"/>
              <a:t>位段寄存器</a:t>
            </a:r>
          </a:p>
          <a:p>
            <a:pPr lvl="1" eaLnBrk="1" hangingPunct="1"/>
            <a:r>
              <a:rPr lang="en-US" altLang="zh-CN" sz="2800" dirty="0" smtClean="0">
                <a:solidFill>
                  <a:schemeClr val="bg2"/>
                </a:solidFill>
              </a:rPr>
              <a:t>CS</a:t>
            </a:r>
            <a:r>
              <a:rPr lang="zh-CN" altLang="en-US" sz="2800" dirty="0" smtClean="0"/>
              <a:t>（代码段）指明</a:t>
            </a:r>
            <a:r>
              <a:rPr lang="zh-CN" altLang="en-US" sz="2800" dirty="0" smtClean="0">
                <a:hlinkClick r:id="rId2" action="ppaction://hlinksldjump"/>
              </a:rPr>
              <a:t>代码段</a:t>
            </a:r>
            <a:r>
              <a:rPr lang="zh-CN" altLang="en-US" sz="2800" dirty="0" smtClean="0"/>
              <a:t>的起始地址</a:t>
            </a:r>
          </a:p>
          <a:p>
            <a:pPr lvl="1" eaLnBrk="1" hangingPunct="1"/>
            <a:r>
              <a:rPr lang="en-US" altLang="zh-CN" sz="2800" dirty="0" smtClean="0">
                <a:solidFill>
                  <a:schemeClr val="bg2"/>
                </a:solidFill>
              </a:rPr>
              <a:t>SS</a:t>
            </a:r>
            <a:r>
              <a:rPr lang="zh-CN" altLang="en-US" sz="2800" dirty="0" smtClean="0"/>
              <a:t>（堆栈段）指明</a:t>
            </a:r>
            <a:r>
              <a:rPr lang="zh-CN" altLang="en-US" sz="2800" dirty="0" smtClean="0">
                <a:hlinkClick r:id="rId3" action="ppaction://hlinksldjump"/>
              </a:rPr>
              <a:t>堆栈段</a:t>
            </a:r>
            <a:r>
              <a:rPr lang="zh-CN" altLang="en-US" sz="2800" dirty="0" smtClean="0"/>
              <a:t>的起始地址</a:t>
            </a:r>
          </a:p>
          <a:p>
            <a:pPr lvl="1" eaLnBrk="1" hangingPunct="1"/>
            <a:r>
              <a:rPr lang="en-US" altLang="zh-CN" sz="2800" dirty="0" smtClean="0">
                <a:solidFill>
                  <a:schemeClr val="bg2"/>
                </a:solidFill>
              </a:rPr>
              <a:t>DS</a:t>
            </a:r>
            <a:r>
              <a:rPr lang="zh-CN" altLang="en-US" sz="2800" dirty="0" smtClean="0"/>
              <a:t>（数据段）指明</a:t>
            </a:r>
            <a:r>
              <a:rPr lang="zh-CN" altLang="en-US" sz="2800" dirty="0" smtClean="0">
                <a:hlinkClick r:id="rId4" action="ppaction://hlinksldjump"/>
              </a:rPr>
              <a:t>数据段</a:t>
            </a:r>
            <a:r>
              <a:rPr lang="zh-CN" altLang="en-US" sz="2800" dirty="0" smtClean="0"/>
              <a:t>的起始地址</a:t>
            </a:r>
          </a:p>
          <a:p>
            <a:pPr lvl="1" eaLnBrk="1" hangingPunct="1"/>
            <a:r>
              <a:rPr lang="en-US" altLang="zh-CN" sz="2800" dirty="0" smtClean="0">
                <a:solidFill>
                  <a:schemeClr val="bg2"/>
                </a:solidFill>
              </a:rPr>
              <a:t>ES</a:t>
            </a:r>
            <a:r>
              <a:rPr lang="zh-CN" altLang="en-US" sz="2800" dirty="0" smtClean="0"/>
              <a:t>（附加段）指明</a:t>
            </a:r>
            <a:r>
              <a:rPr lang="zh-CN" altLang="en-US" sz="2800" dirty="0" smtClean="0">
                <a:hlinkClick r:id="rId5" action="ppaction://hlinksldjump"/>
              </a:rPr>
              <a:t>附加段</a:t>
            </a:r>
            <a:r>
              <a:rPr lang="zh-CN" altLang="en-US" sz="2800" dirty="0" smtClean="0"/>
              <a:t>的起始地址</a:t>
            </a:r>
          </a:p>
          <a:p>
            <a:pPr eaLnBrk="1" hangingPunct="1"/>
            <a:r>
              <a:rPr lang="zh-CN" altLang="en-US" sz="3200" dirty="0" smtClean="0"/>
              <a:t>每个段寄存器用来确定一个逻辑段的起始地址，每种逻辑段均有各自的用途</a:t>
            </a:r>
            <a:endParaRPr lang="en-US" altLang="zh-CN" sz="3200" dirty="0" smtClean="0"/>
          </a:p>
          <a:p>
            <a:pPr eaLnBrk="1" hangingPunct="1"/>
            <a:r>
              <a:rPr lang="en-US" altLang="zh-CN" sz="3200" dirty="0" smtClean="0"/>
              <a:t>32/64</a:t>
            </a:r>
            <a:r>
              <a:rPr lang="zh-CN" altLang="en-US" sz="3200" dirty="0" smtClean="0"/>
              <a:t>位</a:t>
            </a:r>
            <a:r>
              <a:rPr lang="en-US" altLang="zh-CN" sz="3200" dirty="0" smtClean="0"/>
              <a:t>CPU</a:t>
            </a:r>
            <a:r>
              <a:rPr lang="zh-CN" altLang="en-US" sz="3200" dirty="0" smtClean="0"/>
              <a:t>采用段选择子</a:t>
            </a:r>
            <a:r>
              <a:rPr lang="en-US" altLang="zh-CN" sz="3200" dirty="0" smtClean="0"/>
              <a:t>—</a:t>
            </a:r>
            <a:r>
              <a:rPr lang="zh-CN" altLang="en-US" sz="3200" dirty="0" smtClean="0"/>
              <a:t>数组下标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段描述符表</a:t>
            </a:r>
            <a:r>
              <a:rPr lang="en-US" altLang="zh-CN" sz="3200" dirty="0" smtClean="0"/>
              <a:t>—</a:t>
            </a:r>
            <a:r>
              <a:rPr lang="zh-CN" altLang="en-US" sz="3200" dirty="0" smtClean="0"/>
              <a:t>数组（含段地址、范围、权限等）的形式来确定段地址。</a:t>
            </a:r>
          </a:p>
        </p:txBody>
      </p:sp>
    </p:spTree>
    <p:extLst>
      <p:ext uri="{BB962C8B-B14F-4D97-AF65-F5344CB8AC3E}">
        <p14:creationId xmlns:p14="http://schemas.microsoft.com/office/powerpoint/2010/main" val="228831250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段值的确定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200" dirty="0" smtClean="0"/>
              <a:t>一个执行文件</a:t>
            </a:r>
            <a:r>
              <a:rPr lang="en-US" altLang="zh-CN" sz="3200" dirty="0" smtClean="0"/>
              <a:t>.exe</a:t>
            </a:r>
            <a:r>
              <a:rPr lang="zh-CN" altLang="en-US" sz="3200" dirty="0" smtClean="0"/>
              <a:t>在双击执行时，首先由操作系统分析本程序的段占用情况：包括多少段、各段长度、代码段第一条指令的偏移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 smtClean="0"/>
              <a:t>然后在当前内存中寻找合适区域，并分配</a:t>
            </a:r>
            <a:r>
              <a:rPr lang="en-US" altLang="zh-CN" sz="3200" dirty="0" smtClean="0"/>
              <a:t>CS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DS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SS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ES</a:t>
            </a:r>
            <a:r>
              <a:rPr lang="zh-CN" altLang="en-US" sz="3200" dirty="0" smtClean="0"/>
              <a:t>等各段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 smtClean="0"/>
              <a:t>把</a:t>
            </a:r>
            <a:r>
              <a:rPr lang="en-US" altLang="zh-CN" sz="3200" dirty="0" smtClean="0"/>
              <a:t>.exe</a:t>
            </a:r>
            <a:r>
              <a:rPr lang="zh-CN" altLang="en-US" sz="3200" dirty="0" smtClean="0"/>
              <a:t>执行文件中的数据调入内存</a:t>
            </a:r>
            <a:r>
              <a:rPr lang="en-US" altLang="zh-CN" sz="3200" dirty="0" smtClean="0"/>
              <a:t>DS</a:t>
            </a:r>
            <a:r>
              <a:rPr lang="zh-CN" altLang="en-US" sz="3200" dirty="0" smtClean="0"/>
              <a:t>段，代码调入内存</a:t>
            </a:r>
            <a:r>
              <a:rPr lang="en-US" altLang="zh-CN" sz="3200" dirty="0" smtClean="0"/>
              <a:t>CS</a:t>
            </a:r>
            <a:r>
              <a:rPr lang="zh-CN" altLang="en-US" sz="3200" dirty="0" smtClean="0"/>
              <a:t>段</a:t>
            </a:r>
            <a:r>
              <a:rPr lang="en-US" altLang="zh-CN" sz="3200" dirty="0" smtClean="0"/>
              <a:t>……..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 smtClean="0"/>
              <a:t>然后把</a:t>
            </a:r>
            <a:r>
              <a:rPr lang="en-US" altLang="zh-CN" sz="3200" dirty="0" smtClean="0"/>
              <a:t>CPU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CS</a:t>
            </a:r>
            <a:r>
              <a:rPr lang="zh-CN" altLang="en-US" sz="3200" dirty="0" smtClean="0"/>
              <a:t>变为当前分配的代码段值，</a:t>
            </a:r>
            <a:r>
              <a:rPr lang="en-US" altLang="zh-CN" sz="3200" dirty="0" smtClean="0"/>
              <a:t>IP</a:t>
            </a:r>
            <a:r>
              <a:rPr lang="zh-CN" altLang="en-US" sz="3200" dirty="0" smtClean="0"/>
              <a:t>为第一条指令的偏移，从而开始程序的执行</a:t>
            </a:r>
            <a:endParaRPr lang="en-US" altLang="zh-CN" sz="32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3200" dirty="0" smtClean="0"/>
              <a:t>SP</a:t>
            </a:r>
            <a:r>
              <a:rPr lang="zh-CN" altLang="en-US" sz="3200" dirty="0" smtClean="0"/>
              <a:t>为堆栈段大小（即最大值</a:t>
            </a:r>
            <a:r>
              <a:rPr lang="en-US" altLang="zh-CN" sz="3200" dirty="0" smtClean="0"/>
              <a:t>-</a:t>
            </a:r>
            <a:r>
              <a:rPr lang="en-US" altLang="zh-CN" sz="3200" dirty="0" err="1" smtClean="0"/>
              <a:t>wB</a:t>
            </a:r>
            <a:r>
              <a:rPr lang="zh-CN" altLang="en-US" sz="3200" dirty="0" smtClean="0"/>
              <a:t>）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 smtClean="0"/>
              <a:t>在汇编程序时，通过交叉文件可以看出各段大小。</a:t>
            </a:r>
          </a:p>
        </p:txBody>
      </p:sp>
    </p:spTree>
    <p:extLst>
      <p:ext uri="{BB962C8B-B14F-4D97-AF65-F5344CB8AC3E}">
        <p14:creationId xmlns:p14="http://schemas.microsoft.com/office/powerpoint/2010/main" val="12615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8086</a:t>
            </a:r>
            <a:r>
              <a:rPr lang="zh-CN" altLang="en-US" dirty="0" smtClean="0"/>
              <a:t>的</a:t>
            </a:r>
            <a:r>
              <a:rPr lang="zh-CN" altLang="en-US" dirty="0"/>
              <a:t>指令系统</a:t>
            </a:r>
            <a:endParaRPr lang="zh-CN" altLang="en-US" dirty="0" smtClean="0"/>
          </a:p>
        </p:txBody>
      </p:sp>
      <p:sp>
        <p:nvSpPr>
          <p:cNvPr id="191494" name="Comment 6"/>
          <p:cNvSpPr>
            <a:spLocks noChangeArrowheads="1"/>
          </p:cNvSpPr>
          <p:nvPr/>
        </p:nvSpPr>
        <p:spPr bwMode="auto">
          <a:xfrm>
            <a:off x="900113" y="1412875"/>
            <a:ext cx="7056437" cy="1562100"/>
          </a:xfrm>
          <a:prstGeom prst="rect">
            <a:avLst/>
          </a:prstGeom>
          <a:solidFill>
            <a:srgbClr val="FCFDC6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8086</a:t>
            </a:r>
            <a:r>
              <a:rPr kumimoji="0" lang="zh-CN" altLang="en-US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／</a:t>
            </a:r>
            <a:r>
              <a:rPr kumimoji="0" lang="en-US" altLang="zh-CN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8088</a:t>
            </a:r>
            <a:r>
              <a:rPr kumimoji="0" lang="zh-CN" altLang="en-US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的指令系统包含了六种类型，其中数据传送指令</a:t>
            </a:r>
            <a:r>
              <a:rPr kumimoji="0" lang="en-US" altLang="zh-CN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kumimoji="0" lang="zh-CN" altLang="en-US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条，算术运算指令</a:t>
            </a:r>
            <a:r>
              <a:rPr kumimoji="0" lang="en-US" altLang="zh-CN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kumimoji="0" lang="zh-CN" altLang="en-US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条，逻辑运算指令</a:t>
            </a:r>
            <a:r>
              <a:rPr kumimoji="0" lang="en-US" altLang="zh-CN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kumimoji="0" lang="zh-CN" altLang="en-US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条，串操作指令</a:t>
            </a:r>
            <a:r>
              <a:rPr kumimoji="0" lang="en-US" altLang="zh-CN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kumimoji="0" lang="zh-CN" altLang="en-US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条，控制转移指令</a:t>
            </a:r>
            <a:r>
              <a:rPr kumimoji="0" lang="en-US" altLang="zh-CN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28</a:t>
            </a:r>
            <a:r>
              <a:rPr kumimoji="0" lang="zh-CN" altLang="en-US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条，处理器控制指令</a:t>
            </a:r>
            <a:r>
              <a:rPr kumimoji="0" lang="en-US" altLang="zh-CN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kumimoji="0" lang="zh-CN" altLang="en-US" sz="2400" i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条。</a:t>
            </a:r>
            <a:endParaRPr kumimoji="0" lang="zh-CN" altLang="en-US" sz="2400" i="0">
              <a:latin typeface="Times New Roman" panose="02020603050405020304" pitchFamily="18" charset="0"/>
            </a:endParaRPr>
          </a:p>
        </p:txBody>
      </p:sp>
      <p:pic>
        <p:nvPicPr>
          <p:cNvPr id="6042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213100"/>
            <a:ext cx="5400675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359596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4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5162686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508350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28600" y="3962400"/>
            <a:ext cx="29770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MOVSX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MOVZX</a:t>
            </a:r>
            <a:r>
              <a:rPr lang="zh-CN" altLang="en-US" sz="2000" dirty="0" smtClean="0"/>
              <a:t>符号扩展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3557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543800" cy="33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51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"/>
            <a:ext cx="5486400" cy="615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9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条件转移</a:t>
            </a:r>
            <a:r>
              <a:rPr lang="zh-CN" altLang="en-US" sz="3200" dirty="0" smtClean="0"/>
              <a:t>指令 </a:t>
            </a:r>
            <a:r>
              <a:rPr lang="en-US" altLang="zh-CN" sz="32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Jcc</a:t>
            </a:r>
            <a:r>
              <a:rPr lang="en-US" altLang="zh-CN" sz="32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label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334000"/>
          </a:xfrm>
        </p:spPr>
        <p:txBody>
          <a:bodyPr/>
          <a:lstStyle/>
          <a:p>
            <a:pPr marL="0" indent="390525">
              <a:lnSpc>
                <a:spcPct val="90000"/>
              </a:lnSpc>
              <a:tabLst>
                <a:tab pos="1338263" algn="l"/>
                <a:tab pos="4478338" algn="l"/>
              </a:tabLst>
            </a:pPr>
            <a:r>
              <a:rPr lang="zh-CN" altLang="en-US" sz="3200" dirty="0" smtClean="0">
                <a:latin typeface="宋体" panose="02010600030101010101" pitchFamily="2" charset="-122"/>
              </a:rPr>
              <a:t>短转移 </a:t>
            </a:r>
            <a:r>
              <a:rPr lang="en-US" altLang="zh-CN" sz="3200" dirty="0" smtClean="0">
                <a:latin typeface="宋体" panose="02010600030101010101" pitchFamily="2" charset="-122"/>
              </a:rPr>
              <a:t>-128~127</a:t>
            </a:r>
          </a:p>
          <a:p>
            <a:pPr marL="0" indent="390525">
              <a:lnSpc>
                <a:spcPct val="90000"/>
              </a:lnSpc>
              <a:tabLst>
                <a:tab pos="1338263" algn="l"/>
                <a:tab pos="4478338" algn="l"/>
              </a:tabLst>
            </a:pPr>
            <a:r>
              <a:rPr lang="zh-CN" altLang="en-US" sz="3200" dirty="0">
                <a:latin typeface="宋体" panose="02010600030101010101" pitchFamily="2" charset="-122"/>
              </a:rPr>
              <a:t>三</a:t>
            </a:r>
            <a:r>
              <a:rPr lang="zh-CN" altLang="en-US" sz="3200" dirty="0" smtClean="0">
                <a:latin typeface="宋体" panose="02010600030101010101" pitchFamily="2" charset="-122"/>
              </a:rPr>
              <a:t>类：标志转移、无</a:t>
            </a:r>
            <a:r>
              <a:rPr lang="en-US" altLang="zh-CN" sz="3200" dirty="0" smtClean="0">
                <a:latin typeface="宋体" panose="02010600030101010101" pitchFamily="2" charset="-122"/>
              </a:rPr>
              <a:t>/</a:t>
            </a:r>
            <a:r>
              <a:rPr lang="zh-CN" altLang="en-US" sz="3200" dirty="0" smtClean="0">
                <a:latin typeface="宋体" panose="02010600030101010101" pitchFamily="2" charset="-122"/>
              </a:rPr>
              <a:t>有符号数比较后转移</a:t>
            </a:r>
            <a:endParaRPr lang="en-US" altLang="zh-CN" sz="3200" dirty="0" smtClean="0">
              <a:latin typeface="宋体" panose="02010600030101010101" pitchFamily="2" charset="-122"/>
            </a:endParaRPr>
          </a:p>
          <a:p>
            <a:pPr marL="400050" lvl="1" indent="390525">
              <a:lnSpc>
                <a:spcPct val="90000"/>
              </a:lnSpc>
              <a:tabLst>
                <a:tab pos="1338263" algn="l"/>
                <a:tab pos="4478338" algn="l"/>
              </a:tabLst>
            </a:pPr>
            <a:r>
              <a:rPr lang="zh-CN" altLang="en-US" sz="2800" b="1" dirty="0"/>
              <a:t>判断单个标志位状态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/>
              <a:t>⑴</a:t>
            </a:r>
            <a:r>
              <a:rPr lang="en-US" altLang="zh-CN" sz="2800" dirty="0">
                <a:solidFill>
                  <a:srgbClr val="FF0000"/>
                </a:solidFill>
              </a:rPr>
              <a:t>JZ/JE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JNZ/JNE</a:t>
            </a:r>
            <a:r>
              <a:rPr lang="zh-CN" altLang="en-US" sz="2800" dirty="0"/>
              <a:t>：利用零标志</a:t>
            </a:r>
            <a:r>
              <a:rPr lang="en-US" altLang="zh-CN" sz="2800" dirty="0">
                <a:solidFill>
                  <a:schemeClr val="accent2"/>
                </a:solidFill>
              </a:rPr>
              <a:t>ZF</a:t>
            </a:r>
            <a:r>
              <a:rPr lang="zh-CN" altLang="en-US" sz="2800" dirty="0"/>
              <a:t>，判断结果是否为零（或相等）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⑵</a:t>
            </a:r>
            <a:r>
              <a:rPr lang="en-US" altLang="zh-CN" sz="2800" dirty="0">
                <a:solidFill>
                  <a:srgbClr val="FF0000"/>
                </a:solidFill>
              </a:rPr>
              <a:t>JS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JNS</a:t>
            </a:r>
            <a:r>
              <a:rPr lang="zh-CN" altLang="en-US" sz="2800" dirty="0"/>
              <a:t>：利用符号标志</a:t>
            </a:r>
            <a:r>
              <a:rPr lang="en-US" altLang="zh-CN" sz="2800" dirty="0">
                <a:solidFill>
                  <a:schemeClr val="accent2"/>
                </a:solidFill>
              </a:rPr>
              <a:t>SF</a:t>
            </a:r>
            <a:r>
              <a:rPr lang="zh-CN" altLang="en-US" sz="2800" dirty="0"/>
              <a:t>，判断结果是正是负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⑶</a:t>
            </a:r>
            <a:r>
              <a:rPr lang="en-US" altLang="zh-CN" sz="2800" dirty="0">
                <a:solidFill>
                  <a:srgbClr val="FF0000"/>
                </a:solidFill>
              </a:rPr>
              <a:t>JO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JNO</a:t>
            </a:r>
            <a:r>
              <a:rPr lang="zh-CN" altLang="en-US" sz="2800" dirty="0" smtClean="0"/>
              <a:t>：溢出</a:t>
            </a:r>
            <a:r>
              <a:rPr lang="zh-CN" altLang="en-US" sz="2800" dirty="0"/>
              <a:t>标志</a:t>
            </a:r>
            <a:r>
              <a:rPr lang="en-US" altLang="zh-CN" sz="2800" dirty="0">
                <a:solidFill>
                  <a:schemeClr val="accent2"/>
                </a:solidFill>
              </a:rPr>
              <a:t>OF</a:t>
            </a:r>
            <a:r>
              <a:rPr lang="zh-CN" altLang="en-US" sz="2800" dirty="0"/>
              <a:t>，判断结果是否产生溢出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⑷</a:t>
            </a:r>
            <a:r>
              <a:rPr lang="en-US" altLang="zh-CN" sz="2800" dirty="0">
                <a:solidFill>
                  <a:srgbClr val="FF0000"/>
                </a:solidFill>
              </a:rPr>
              <a:t>JP/JPE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JNP/JPO</a:t>
            </a:r>
            <a:r>
              <a:rPr lang="zh-CN" altLang="en-US" sz="2800" dirty="0" smtClean="0"/>
              <a:t>：奇偶</a:t>
            </a:r>
            <a:r>
              <a:rPr lang="zh-CN" altLang="en-US" sz="2800" dirty="0"/>
              <a:t>标志</a:t>
            </a:r>
            <a:r>
              <a:rPr lang="en-US" altLang="zh-CN" sz="2800" dirty="0">
                <a:solidFill>
                  <a:schemeClr val="accent2"/>
                </a:solidFill>
              </a:rPr>
              <a:t>PF</a:t>
            </a:r>
            <a:r>
              <a:rPr lang="zh-CN" altLang="en-US" sz="2800" dirty="0"/>
              <a:t>，判断</a:t>
            </a:r>
            <a:r>
              <a:rPr lang="zh-CN" altLang="en-US" sz="2800" b="1" dirty="0">
                <a:solidFill>
                  <a:srgbClr val="FF0000"/>
                </a:solidFill>
              </a:rPr>
              <a:t>结果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中最低字节</a:t>
            </a:r>
            <a:r>
              <a:rPr lang="zh-CN" altLang="en-US" sz="2800" dirty="0" smtClean="0"/>
              <a:t>“</a:t>
            </a:r>
            <a:r>
              <a:rPr lang="en-US" altLang="zh-CN" sz="2800" dirty="0" smtClean="0"/>
              <a:t>1”</a:t>
            </a:r>
            <a:r>
              <a:rPr lang="zh-CN" altLang="en-US" sz="2800" dirty="0"/>
              <a:t>的个数是偶是奇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⑸</a:t>
            </a:r>
            <a:r>
              <a:rPr lang="en-US" altLang="zh-CN" sz="2800" dirty="0">
                <a:solidFill>
                  <a:srgbClr val="FF0000"/>
                </a:solidFill>
              </a:rPr>
              <a:t>JC/JB/JNAE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JNC/JNB/JAE</a:t>
            </a:r>
            <a:r>
              <a:rPr lang="zh-CN" altLang="en-US" sz="2800" dirty="0"/>
              <a:t>：利用进位标志</a:t>
            </a:r>
            <a:r>
              <a:rPr lang="en-US" altLang="zh-CN" sz="2800" dirty="0">
                <a:solidFill>
                  <a:schemeClr val="accent2"/>
                </a:solidFill>
              </a:rPr>
              <a:t>CF</a:t>
            </a:r>
            <a:r>
              <a:rPr lang="zh-CN" altLang="en-US" sz="2800" dirty="0"/>
              <a:t>，判断结果是否进位或借位</a:t>
            </a:r>
          </a:p>
          <a:p>
            <a:pPr marL="400050" lvl="1" indent="390525">
              <a:lnSpc>
                <a:spcPct val="90000"/>
              </a:lnSpc>
              <a:tabLst>
                <a:tab pos="1338263" algn="l"/>
                <a:tab pos="4478338" algn="l"/>
              </a:tabLst>
            </a:pP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415756" name="Oval 12" descr="DI-4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01000" y="228600"/>
            <a:ext cx="914400" cy="914400"/>
          </a:xfrm>
          <a:prstGeom prst="ellipse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4972499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JMP</a:t>
            </a:r>
          </a:p>
        </p:txBody>
      </p:sp>
    </p:spTree>
    <p:extLst>
      <p:ext uri="{BB962C8B-B14F-4D97-AF65-F5344CB8AC3E}">
        <p14:creationId xmlns:p14="http://schemas.microsoft.com/office/powerpoint/2010/main" val="104757214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比较无符号数高低</a:t>
            </a:r>
          </a:p>
        </p:txBody>
      </p:sp>
      <p:sp>
        <p:nvSpPr>
          <p:cNvPr id="4259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dirty="0"/>
              <a:t>无符号数的大小用高（</a:t>
            </a:r>
            <a:r>
              <a:rPr lang="en-US" altLang="zh-CN" sz="3200" dirty="0"/>
              <a:t>Above</a:t>
            </a:r>
            <a:r>
              <a:rPr lang="zh-CN" altLang="en-US" sz="3200" dirty="0"/>
              <a:t>）低（</a:t>
            </a:r>
            <a:r>
              <a:rPr lang="en-US" altLang="zh-CN" sz="3200" dirty="0"/>
              <a:t>Below</a:t>
            </a:r>
            <a:r>
              <a:rPr lang="zh-CN" altLang="en-US" sz="3200" dirty="0"/>
              <a:t>）表示</a:t>
            </a:r>
          </a:p>
          <a:p>
            <a:pPr>
              <a:lnSpc>
                <a:spcPct val="90000"/>
              </a:lnSpc>
            </a:pPr>
            <a:r>
              <a:rPr lang="zh-CN" altLang="en-US" sz="3200" dirty="0"/>
              <a:t>利用</a:t>
            </a:r>
            <a:r>
              <a:rPr lang="en-US" altLang="zh-CN" sz="3200" dirty="0"/>
              <a:t>CF</a:t>
            </a:r>
            <a:r>
              <a:rPr lang="zh-CN" altLang="en-US" sz="3200" dirty="0"/>
              <a:t>确定高低、利用</a:t>
            </a:r>
            <a:r>
              <a:rPr lang="en-US" altLang="zh-CN" sz="3200" dirty="0"/>
              <a:t>ZF</a:t>
            </a:r>
            <a:r>
              <a:rPr lang="zh-CN" altLang="en-US" sz="3200" dirty="0"/>
              <a:t>标志确定相等（</a:t>
            </a:r>
            <a:r>
              <a:rPr lang="en-US" altLang="zh-CN" sz="3200" dirty="0"/>
              <a:t>Equal</a:t>
            </a:r>
            <a:r>
              <a:rPr lang="zh-CN" altLang="en-US" sz="3200" dirty="0"/>
              <a:t>）</a:t>
            </a:r>
          </a:p>
          <a:p>
            <a:pPr>
              <a:lnSpc>
                <a:spcPct val="90000"/>
              </a:lnSpc>
            </a:pPr>
            <a:r>
              <a:rPr lang="zh-CN" altLang="en-US" sz="3200" dirty="0"/>
              <a:t>两数的高低分成</a:t>
            </a:r>
            <a:r>
              <a:rPr lang="en-US" altLang="zh-CN" sz="3200" dirty="0"/>
              <a:t>4</a:t>
            </a:r>
            <a:r>
              <a:rPr lang="zh-CN" altLang="en-US" sz="3200" dirty="0"/>
              <a:t>种关系：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/>
              <a:t>⑴  </a:t>
            </a:r>
            <a:r>
              <a:rPr lang="zh-CN" altLang="en-US" sz="2800" dirty="0"/>
              <a:t>低于（不高于等于）：</a:t>
            </a:r>
            <a:r>
              <a:rPr lang="en-US" altLang="zh-CN" sz="2800" dirty="0">
                <a:solidFill>
                  <a:schemeClr val="bg2"/>
                </a:solidFill>
              </a:rPr>
              <a:t>JB</a:t>
            </a:r>
            <a:r>
              <a:rPr lang="zh-CN" altLang="en-US" sz="2800" dirty="0"/>
              <a:t>（</a:t>
            </a:r>
            <a:r>
              <a:rPr lang="en-US" altLang="zh-CN" sz="2800" dirty="0">
                <a:solidFill>
                  <a:schemeClr val="bg2"/>
                </a:solidFill>
              </a:rPr>
              <a:t>JNAE</a:t>
            </a:r>
            <a:r>
              <a:rPr lang="zh-CN" altLang="en-US" sz="2800" dirty="0"/>
              <a:t>）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⑵  不低于（高于等于）：</a:t>
            </a:r>
            <a:r>
              <a:rPr lang="en-US" altLang="zh-CN" sz="2800" dirty="0">
                <a:solidFill>
                  <a:schemeClr val="bg2"/>
                </a:solidFill>
              </a:rPr>
              <a:t>JNB</a:t>
            </a:r>
            <a:r>
              <a:rPr lang="zh-CN" altLang="en-US" sz="2800" dirty="0"/>
              <a:t>（</a:t>
            </a:r>
            <a:r>
              <a:rPr lang="en-US" altLang="zh-CN" sz="2800" dirty="0">
                <a:solidFill>
                  <a:schemeClr val="bg2"/>
                </a:solidFill>
              </a:rPr>
              <a:t>JAE</a:t>
            </a:r>
            <a:r>
              <a:rPr lang="zh-CN" altLang="en-US" sz="2800" dirty="0"/>
              <a:t>）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⑶  低于等于（不高于）：</a:t>
            </a:r>
            <a:r>
              <a:rPr lang="en-US" altLang="zh-CN" sz="2800" dirty="0">
                <a:solidFill>
                  <a:schemeClr val="bg2"/>
                </a:solidFill>
              </a:rPr>
              <a:t>JBE</a:t>
            </a:r>
            <a:r>
              <a:rPr lang="zh-CN" altLang="en-US" sz="2800" dirty="0"/>
              <a:t>（</a:t>
            </a:r>
            <a:r>
              <a:rPr lang="en-US" altLang="zh-CN" sz="2800" dirty="0">
                <a:solidFill>
                  <a:schemeClr val="bg2"/>
                </a:solidFill>
              </a:rPr>
              <a:t>JNA</a:t>
            </a:r>
            <a:r>
              <a:rPr lang="zh-CN" altLang="en-US" sz="2800" dirty="0"/>
              <a:t>）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⑷  不低于等于（高于）：</a:t>
            </a:r>
            <a:r>
              <a:rPr lang="en-US" altLang="zh-CN" sz="2800" dirty="0">
                <a:solidFill>
                  <a:schemeClr val="bg2"/>
                </a:solidFill>
              </a:rPr>
              <a:t>JNBE</a:t>
            </a:r>
            <a:r>
              <a:rPr lang="zh-CN" altLang="en-US" sz="2800" dirty="0"/>
              <a:t>（</a:t>
            </a:r>
            <a:r>
              <a:rPr lang="en-US" altLang="zh-CN" sz="2800" dirty="0">
                <a:solidFill>
                  <a:schemeClr val="bg2"/>
                </a:solidFill>
              </a:rPr>
              <a:t>JA</a:t>
            </a:r>
            <a:r>
              <a:rPr lang="en-US" altLang="zh-CN" sz="2800" dirty="0"/>
              <a:t> </a:t>
            </a:r>
            <a:r>
              <a:rPr lang="zh-CN" altLang="en-US" sz="2800" dirty="0"/>
              <a:t>）</a:t>
            </a:r>
          </a:p>
        </p:txBody>
      </p:sp>
      <p:sp>
        <p:nvSpPr>
          <p:cNvPr id="425989" name="Oval 5" descr="DI-43"/>
          <p:cNvSpPr>
            <a:spLocks noChangeArrowheads="1"/>
          </p:cNvSpPr>
          <p:nvPr/>
        </p:nvSpPr>
        <p:spPr bwMode="auto">
          <a:xfrm>
            <a:off x="8001000" y="228600"/>
            <a:ext cx="914400" cy="914400"/>
          </a:xfrm>
          <a:prstGeom prst="ellips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4972499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Jcc</a:t>
            </a:r>
          </a:p>
        </p:txBody>
      </p:sp>
    </p:spTree>
    <p:extLst>
      <p:ext uri="{BB962C8B-B14F-4D97-AF65-F5344CB8AC3E}">
        <p14:creationId xmlns:p14="http://schemas.microsoft.com/office/powerpoint/2010/main" val="1813507950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比较有符号数大小</a:t>
            </a:r>
          </a:p>
        </p:txBody>
      </p:sp>
      <p:sp>
        <p:nvSpPr>
          <p:cNvPr id="4280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/>
              <a:t>有符号数的大（</a:t>
            </a:r>
            <a:r>
              <a:rPr lang="en-US" altLang="zh-CN" sz="3200"/>
              <a:t>Greater</a:t>
            </a:r>
            <a:r>
              <a:rPr lang="zh-CN" altLang="en-US" sz="3200"/>
              <a:t>）小（</a:t>
            </a:r>
            <a:r>
              <a:rPr lang="en-US" altLang="zh-CN" sz="3200"/>
              <a:t>Less</a:t>
            </a:r>
            <a:r>
              <a:rPr lang="zh-CN" altLang="en-US" sz="3200"/>
              <a:t>）需要组合</a:t>
            </a:r>
            <a:r>
              <a:rPr lang="en-US" altLang="zh-CN" sz="3200"/>
              <a:t>OF</a:t>
            </a:r>
            <a:r>
              <a:rPr lang="zh-CN" altLang="en-US" sz="3200"/>
              <a:t>、</a:t>
            </a:r>
            <a:r>
              <a:rPr lang="en-US" altLang="zh-CN" sz="3200"/>
              <a:t>SF</a:t>
            </a:r>
            <a:r>
              <a:rPr lang="zh-CN" altLang="en-US" sz="3200"/>
              <a:t>标志，并利用</a:t>
            </a:r>
            <a:r>
              <a:rPr lang="en-US" altLang="zh-CN" sz="3200"/>
              <a:t>ZF</a:t>
            </a:r>
            <a:r>
              <a:rPr lang="zh-CN" altLang="en-US" sz="3200"/>
              <a:t>标志确定相等（</a:t>
            </a:r>
            <a:r>
              <a:rPr lang="en-US" altLang="zh-CN" sz="3200"/>
              <a:t>Equal</a:t>
            </a:r>
            <a:r>
              <a:rPr lang="zh-CN" altLang="en-US" sz="3200"/>
              <a:t>）</a:t>
            </a:r>
          </a:p>
          <a:p>
            <a:r>
              <a:rPr lang="zh-CN" altLang="en-US" sz="3200"/>
              <a:t>两数的大小分成</a:t>
            </a:r>
            <a:r>
              <a:rPr lang="en-US" altLang="zh-CN" sz="3200"/>
              <a:t>4</a:t>
            </a:r>
            <a:r>
              <a:rPr lang="zh-CN" altLang="en-US" sz="3200"/>
              <a:t>种关系：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800"/>
              <a:t>⑴ </a:t>
            </a:r>
            <a:r>
              <a:rPr lang="zh-CN" altLang="en-US" sz="2800"/>
              <a:t>小于（不大于等于）：</a:t>
            </a:r>
            <a:r>
              <a:rPr lang="en-US" altLang="zh-CN" sz="2800">
                <a:solidFill>
                  <a:schemeClr val="bg2"/>
                </a:solidFill>
              </a:rPr>
              <a:t>JL</a:t>
            </a:r>
            <a:r>
              <a:rPr lang="zh-CN" altLang="en-US" sz="2800"/>
              <a:t>（</a:t>
            </a:r>
            <a:r>
              <a:rPr lang="en-US" altLang="zh-CN" sz="2800">
                <a:solidFill>
                  <a:schemeClr val="bg2"/>
                </a:solidFill>
              </a:rPr>
              <a:t>JNGE</a:t>
            </a:r>
            <a:r>
              <a:rPr lang="zh-CN" altLang="en-US" sz="2800"/>
              <a:t>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/>
              <a:t>⑵ 不小于（大于等于）：</a:t>
            </a:r>
            <a:r>
              <a:rPr lang="en-US" altLang="zh-CN" sz="2800">
                <a:solidFill>
                  <a:schemeClr val="bg2"/>
                </a:solidFill>
              </a:rPr>
              <a:t>JNL</a:t>
            </a:r>
            <a:r>
              <a:rPr lang="zh-CN" altLang="en-US" sz="2800"/>
              <a:t>（</a:t>
            </a:r>
            <a:r>
              <a:rPr lang="en-US" altLang="zh-CN" sz="2800">
                <a:solidFill>
                  <a:schemeClr val="bg2"/>
                </a:solidFill>
              </a:rPr>
              <a:t>JGE</a:t>
            </a:r>
            <a:r>
              <a:rPr lang="zh-CN" altLang="en-US" sz="2800"/>
              <a:t>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/>
              <a:t>⑶ 小于等于（不大于）：</a:t>
            </a:r>
            <a:r>
              <a:rPr lang="en-US" altLang="zh-CN" sz="2800">
                <a:solidFill>
                  <a:schemeClr val="bg2"/>
                </a:solidFill>
              </a:rPr>
              <a:t>JLE</a:t>
            </a:r>
            <a:r>
              <a:rPr lang="zh-CN" altLang="en-US" sz="2800"/>
              <a:t>（</a:t>
            </a:r>
            <a:r>
              <a:rPr lang="en-US" altLang="zh-CN" sz="2800">
                <a:solidFill>
                  <a:schemeClr val="bg2"/>
                </a:solidFill>
              </a:rPr>
              <a:t>JNG</a:t>
            </a:r>
            <a:r>
              <a:rPr lang="zh-CN" altLang="en-US" sz="2800"/>
              <a:t>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/>
              <a:t>⑷ 不小于等于（大于）：</a:t>
            </a:r>
            <a:r>
              <a:rPr lang="en-US" altLang="zh-CN" sz="2800">
                <a:solidFill>
                  <a:schemeClr val="bg2"/>
                </a:solidFill>
              </a:rPr>
              <a:t>JNLE</a:t>
            </a:r>
            <a:r>
              <a:rPr lang="zh-CN" altLang="en-US" sz="2800"/>
              <a:t>（</a:t>
            </a:r>
            <a:r>
              <a:rPr lang="en-US" altLang="zh-CN" sz="2800">
                <a:solidFill>
                  <a:schemeClr val="bg2"/>
                </a:solidFill>
              </a:rPr>
              <a:t>JG</a:t>
            </a:r>
            <a:r>
              <a:rPr lang="en-US" altLang="zh-CN" sz="2800"/>
              <a:t> </a:t>
            </a:r>
            <a:r>
              <a:rPr lang="zh-CN" altLang="en-US" sz="2800"/>
              <a:t>）</a:t>
            </a:r>
          </a:p>
        </p:txBody>
      </p:sp>
      <p:sp>
        <p:nvSpPr>
          <p:cNvPr id="428037" name="Oval 5" descr="DI-43"/>
          <p:cNvSpPr>
            <a:spLocks noChangeArrowheads="1"/>
          </p:cNvSpPr>
          <p:nvPr/>
        </p:nvSpPr>
        <p:spPr bwMode="auto">
          <a:xfrm>
            <a:off x="8001000" y="228600"/>
            <a:ext cx="914400" cy="914400"/>
          </a:xfrm>
          <a:prstGeom prst="ellips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4972499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Jcc</a:t>
            </a:r>
          </a:p>
        </p:txBody>
      </p:sp>
    </p:spTree>
    <p:extLst>
      <p:ext uri="{BB962C8B-B14F-4D97-AF65-F5344CB8AC3E}">
        <p14:creationId xmlns:p14="http://schemas.microsoft.com/office/powerpoint/2010/main" val="3569828207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7840702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6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315200" cy="838200"/>
          </a:xfrm>
        </p:spPr>
        <p:txBody>
          <a:bodyPr/>
          <a:lstStyle/>
          <a:p>
            <a:pPr algn="ctr"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CPU</a:t>
            </a:r>
            <a:r>
              <a:rPr lang="zh-CN" altLang="en-US" sz="4000" dirty="0" smtClean="0">
                <a:solidFill>
                  <a:srgbClr val="FF0000"/>
                </a:solidFill>
              </a:rPr>
              <a:t>的功能结构与程序执行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391400" cy="3781425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8086/8</a:t>
            </a:r>
            <a:r>
              <a:rPr lang="zh-CN" altLang="en-US" sz="3600" dirty="0" smtClean="0"/>
              <a:t>内部有两个功能模块，完成一条指令的取指和执行功能</a:t>
            </a:r>
          </a:p>
          <a:p>
            <a:pPr lvl="1"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200" dirty="0" smtClean="0"/>
              <a:t>模块之一：总线接口单元</a:t>
            </a:r>
            <a:r>
              <a:rPr lang="en-US" altLang="zh-CN" sz="3200" dirty="0" smtClean="0"/>
              <a:t>BIU</a:t>
            </a:r>
            <a:r>
              <a:rPr lang="zh-CN" altLang="en-US" sz="3200" dirty="0" smtClean="0"/>
              <a:t>，主要负责读取指令和操作数</a:t>
            </a:r>
          </a:p>
          <a:p>
            <a:pPr lvl="1"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200" dirty="0" smtClean="0"/>
              <a:t>模块之二：执行单元</a:t>
            </a:r>
            <a:r>
              <a:rPr lang="en-US" altLang="zh-CN" sz="3200" dirty="0" smtClean="0"/>
              <a:t>EU </a:t>
            </a:r>
            <a:r>
              <a:rPr lang="zh-CN" altLang="en-US" sz="3200" dirty="0" smtClean="0"/>
              <a:t>，主要负责指令译码和执行</a:t>
            </a:r>
          </a:p>
        </p:txBody>
      </p:sp>
    </p:spTree>
    <p:extLst>
      <p:ext uri="{BB962C8B-B14F-4D97-AF65-F5344CB8AC3E}">
        <p14:creationId xmlns:p14="http://schemas.microsoft.com/office/powerpoint/2010/main" val="224024601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62075"/>
            <a:ext cx="7896225" cy="4972050"/>
          </a:xfrm>
          <a:noFill/>
          <a:ln/>
        </p:spPr>
        <p:txBody>
          <a:bodyPr lIns="90487" tIns="44450" rIns="90487" bIns="44450"/>
          <a:lstStyle/>
          <a:p>
            <a:r>
              <a:rPr lang="zh-CN" altLang="en-US" dirty="0" smtClean="0"/>
              <a:t>标志寄存器有什么作用？</a:t>
            </a:r>
            <a:endParaRPr lang="en-US" altLang="zh-CN" dirty="0" smtClean="0"/>
          </a:p>
          <a:p>
            <a:r>
              <a:rPr lang="zh-CN" altLang="en-US" dirty="0"/>
              <a:t>状态</a:t>
            </a:r>
            <a:r>
              <a:rPr lang="zh-CN" altLang="en-US" dirty="0" smtClean="0"/>
              <a:t>标志位有哪几个？加法运算会影响那些？</a:t>
            </a:r>
            <a:endParaRPr lang="en-US" altLang="zh-CN" dirty="0" smtClean="0"/>
          </a:p>
          <a:p>
            <a:r>
              <a:rPr lang="zh-CN" altLang="en-US" dirty="0" smtClean="0"/>
              <a:t>控制标志位 </a:t>
            </a:r>
            <a:r>
              <a:rPr lang="en-US" altLang="zh-CN" dirty="0" smtClean="0"/>
              <a:t>IF/DF</a:t>
            </a:r>
            <a:r>
              <a:rPr lang="zh-CN" altLang="en-US" dirty="0" smtClean="0"/>
              <a:t>作用，怎么改变？</a:t>
            </a:r>
            <a:endParaRPr lang="en-US" altLang="zh-CN" dirty="0"/>
          </a:p>
          <a:p>
            <a:r>
              <a:rPr lang="en-US" altLang="zh-CN" dirty="0"/>
              <a:t>CF</a:t>
            </a:r>
            <a:r>
              <a:rPr lang="zh-CN" altLang="en-US" dirty="0"/>
              <a:t>与</a:t>
            </a:r>
            <a:r>
              <a:rPr lang="en-US" altLang="zh-CN" dirty="0" smtClean="0"/>
              <a:t>OF</a:t>
            </a:r>
            <a:r>
              <a:rPr lang="zh-CN" altLang="en-US" dirty="0" smtClean="0"/>
              <a:t>是什么关系？</a:t>
            </a:r>
            <a:endParaRPr lang="en-US" altLang="zh-CN" dirty="0" smtClean="0"/>
          </a:p>
          <a:p>
            <a:r>
              <a:rPr lang="zh-CN" altLang="en-US" dirty="0" smtClean="0"/>
              <a:t>计算机怎么判断两个数相加是否超出了范围？</a:t>
            </a:r>
            <a:endParaRPr lang="en-US" altLang="zh-CN" dirty="0" smtClean="0"/>
          </a:p>
          <a:p>
            <a:r>
              <a:rPr lang="zh-CN" altLang="en-US" dirty="0" smtClean="0"/>
              <a:t>怎么修改</a:t>
            </a:r>
            <a:r>
              <a:rPr lang="en-US" altLang="zh-CN" dirty="0" smtClean="0"/>
              <a:t>IP</a:t>
            </a:r>
            <a:r>
              <a:rPr lang="zh-CN" altLang="en-US" dirty="0" smtClean="0"/>
              <a:t>寄存器？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请列出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语言的所有操作</a:t>
            </a:r>
            <a:r>
              <a:rPr lang="en-US" altLang="zh-CN" dirty="0" smtClean="0"/>
              <a:t>/</a:t>
            </a:r>
            <a:r>
              <a:rPr lang="zh-CN" altLang="en-US" dirty="0" smtClean="0"/>
              <a:t>指令，与汇编语言对比，说明汇编语言的优点</a:t>
            </a:r>
            <a:endParaRPr lang="en-US" altLang="zh-CN" dirty="0" smtClean="0"/>
          </a:p>
          <a:p>
            <a:r>
              <a:rPr lang="zh-CN" altLang="en-US" dirty="0" smtClean="0"/>
              <a:t>重点：逻辑操作</a:t>
            </a:r>
            <a:r>
              <a:rPr lang="en-US" altLang="zh-CN" dirty="0" smtClean="0"/>
              <a:t>/</a:t>
            </a:r>
            <a:r>
              <a:rPr lang="zh-CN" altLang="en-US" dirty="0" smtClean="0"/>
              <a:t>位操作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3569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676400" y="228600"/>
            <a:ext cx="56578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5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算术运算举例</a:t>
            </a:r>
            <a:endParaRPr lang="zh-CN" altLang="en-US" sz="4000" b="1" dirty="0">
              <a:ea typeface="华文新魏" panose="02010800040101010101" pitchFamily="2" charset="-122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93751" y="1268412"/>
            <a:ext cx="7707312" cy="536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3600" b="1" dirty="0"/>
              <a:t>4+11=</a:t>
            </a:r>
            <a:r>
              <a:rPr lang="zh-CN" altLang="en-US" sz="3600" b="1" dirty="0"/>
              <a:t>？        </a:t>
            </a:r>
            <a:r>
              <a:rPr lang="en-US" altLang="zh-CN" sz="3600" b="1" dirty="0"/>
              <a:t>4+0BH=?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3600" b="1" dirty="0"/>
              <a:t>7+251=</a:t>
            </a:r>
            <a:r>
              <a:rPr lang="zh-CN" altLang="en-US" sz="3600" b="1" dirty="0"/>
              <a:t>？      </a:t>
            </a:r>
            <a:r>
              <a:rPr lang="en-US" altLang="zh-CN" sz="3600" b="1" dirty="0"/>
              <a:t>7+0FBH=?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3600" b="1" dirty="0"/>
              <a:t>   7+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-5</a:t>
            </a:r>
            <a:r>
              <a:rPr lang="zh-CN" altLang="en-US" sz="3600" b="1" dirty="0"/>
              <a:t>）</a:t>
            </a:r>
            <a:r>
              <a:rPr lang="en-US" altLang="zh-CN" sz="3600" b="1" dirty="0"/>
              <a:t>=</a:t>
            </a:r>
            <a:r>
              <a:rPr lang="zh-CN" altLang="en-US" sz="3600" b="1" dirty="0"/>
              <a:t>？ 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3600" b="1" dirty="0"/>
              <a:t>9+124=</a:t>
            </a:r>
            <a:r>
              <a:rPr lang="zh-CN" altLang="en-US" sz="3600" b="1" dirty="0"/>
              <a:t>？      </a:t>
            </a:r>
            <a:r>
              <a:rPr lang="en-US" altLang="zh-CN" sz="3600" b="1" dirty="0"/>
              <a:t>9+7CH=?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3600" b="1" dirty="0"/>
              <a:t>   9+124=</a:t>
            </a:r>
            <a:r>
              <a:rPr lang="zh-CN" altLang="en-US" sz="3600" b="1" dirty="0"/>
              <a:t>？      </a:t>
            </a:r>
            <a:r>
              <a:rPr lang="en-US" altLang="zh-CN" sz="3600" b="1" dirty="0"/>
              <a:t>9+7CH=?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3600" b="1" dirty="0"/>
              <a:t>135+245=</a:t>
            </a:r>
            <a:r>
              <a:rPr lang="zh-CN" altLang="en-US" sz="3600" b="1" dirty="0"/>
              <a:t>？    </a:t>
            </a:r>
            <a:r>
              <a:rPr lang="en-US" altLang="zh-CN" sz="3600" b="1" dirty="0"/>
              <a:t>87H+0F5H=?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3600" b="1" dirty="0"/>
              <a:t>  -121+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-11</a:t>
            </a:r>
            <a:r>
              <a:rPr lang="zh-CN" altLang="en-US" sz="3600" b="1" dirty="0"/>
              <a:t>）</a:t>
            </a:r>
            <a:r>
              <a:rPr lang="en-US" altLang="zh-CN" sz="3600" b="1" dirty="0"/>
              <a:t>=</a:t>
            </a:r>
            <a:r>
              <a:rPr lang="zh-CN" altLang="en-US" sz="3600" b="1" dirty="0"/>
              <a:t>？  </a:t>
            </a:r>
            <a:r>
              <a:rPr lang="en-US" altLang="zh-CN" sz="3600" b="1" dirty="0"/>
              <a:t>-79H+(-0BH)=?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3600" b="1" dirty="0"/>
              <a:t>-121-7=</a:t>
            </a:r>
            <a:r>
              <a:rPr lang="zh-CN" altLang="en-US" sz="3600" b="1" dirty="0"/>
              <a:t>？	      </a:t>
            </a:r>
            <a:r>
              <a:rPr lang="en-US" altLang="zh-CN" sz="3600" b="1" dirty="0"/>
              <a:t>-79H+(-7)=?</a:t>
            </a:r>
          </a:p>
        </p:txBody>
      </p:sp>
    </p:spTree>
    <p:extLst>
      <p:ext uri="{BB962C8B-B14F-4D97-AF65-F5344CB8AC3E}">
        <p14:creationId xmlns:p14="http://schemas.microsoft.com/office/powerpoint/2010/main" val="41815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09600" y="762001"/>
            <a:ext cx="7489825" cy="5392738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3200" kern="0" smtClean="0"/>
              <a:t>有符号无符号都不溢出： </a:t>
            </a:r>
            <a:r>
              <a:rPr lang="en-US" altLang="zh-CN" sz="3200" kern="0" smtClean="0"/>
              <a:t>4+11=</a:t>
            </a:r>
            <a:r>
              <a:rPr lang="zh-CN" altLang="en-US" sz="3200" kern="0" smtClean="0"/>
              <a:t>？</a:t>
            </a:r>
          </a:p>
          <a:p>
            <a:r>
              <a:rPr lang="zh-CN" altLang="en-US" sz="3200" kern="0" smtClean="0"/>
              <a:t>无符号溢出：</a:t>
            </a:r>
            <a:r>
              <a:rPr lang="en-US" altLang="zh-CN" sz="3200" kern="0" smtClean="0"/>
              <a:t>7+251=</a:t>
            </a:r>
            <a:r>
              <a:rPr lang="zh-CN" altLang="en-US" sz="3200" kern="0" smtClean="0"/>
              <a:t>？       有进位  </a:t>
            </a:r>
          </a:p>
          <a:p>
            <a:pPr lvl="1"/>
            <a:r>
              <a:rPr lang="zh-CN" altLang="en-US" sz="2800" b="0" kern="0" smtClean="0"/>
              <a:t>　　　　  </a:t>
            </a:r>
            <a:r>
              <a:rPr lang="en-US" altLang="zh-CN" sz="2800" b="0" kern="0" smtClean="0"/>
              <a:t>7+</a:t>
            </a:r>
            <a:r>
              <a:rPr lang="zh-CN" altLang="en-US" sz="2800" b="0" kern="0" smtClean="0"/>
              <a:t>（</a:t>
            </a:r>
            <a:r>
              <a:rPr lang="en-US" altLang="zh-CN" sz="2800" b="0" kern="0" smtClean="0"/>
              <a:t>-5</a:t>
            </a:r>
            <a:r>
              <a:rPr lang="zh-CN" altLang="en-US" sz="2800" b="0" kern="0" smtClean="0"/>
              <a:t>）</a:t>
            </a:r>
            <a:r>
              <a:rPr lang="en-US" altLang="zh-CN" sz="2800" b="0" kern="0" smtClean="0"/>
              <a:t>=</a:t>
            </a:r>
            <a:r>
              <a:rPr lang="zh-CN" altLang="en-US" sz="2800" b="0" kern="0" smtClean="0"/>
              <a:t>？      </a:t>
            </a:r>
            <a:r>
              <a:rPr lang="en-US" altLang="zh-CN" sz="2800" b="0" kern="0" smtClean="0"/>
              <a:t>-1 + -2=</a:t>
            </a:r>
            <a:r>
              <a:rPr lang="zh-CN" altLang="en-US" sz="2800" b="0" kern="0" smtClean="0"/>
              <a:t>？</a:t>
            </a:r>
          </a:p>
          <a:p>
            <a:r>
              <a:rPr lang="zh-CN" altLang="en-US" sz="3200" kern="0" smtClean="0"/>
              <a:t>有符号溢出：</a:t>
            </a:r>
            <a:r>
              <a:rPr lang="en-US" altLang="zh-CN" sz="3200" kern="0" smtClean="0"/>
              <a:t>9+124=</a:t>
            </a:r>
            <a:r>
              <a:rPr lang="zh-CN" altLang="en-US" sz="3200" kern="0" smtClean="0"/>
              <a:t>？        </a:t>
            </a:r>
          </a:p>
          <a:p>
            <a:pPr lvl="1"/>
            <a:r>
              <a:rPr lang="zh-CN" altLang="en-US" sz="2800" b="0" kern="0" smtClean="0"/>
              <a:t>　　　　　   </a:t>
            </a:r>
            <a:r>
              <a:rPr lang="en-US" altLang="zh-CN" sz="2800" b="0" kern="0" smtClean="0"/>
              <a:t>9+124=</a:t>
            </a:r>
            <a:r>
              <a:rPr lang="zh-CN" altLang="en-US" sz="2800" b="0" kern="0" smtClean="0"/>
              <a:t>？</a:t>
            </a:r>
          </a:p>
          <a:p>
            <a:r>
              <a:rPr lang="zh-CN" altLang="en-US" sz="3200" kern="0" smtClean="0"/>
              <a:t>都溢出： </a:t>
            </a:r>
            <a:r>
              <a:rPr lang="en-US" altLang="zh-CN" sz="3200" kern="0" smtClean="0"/>
              <a:t>135+245=</a:t>
            </a:r>
          </a:p>
          <a:p>
            <a:pPr lvl="1"/>
            <a:r>
              <a:rPr lang="zh-CN" altLang="en-US" sz="2800" b="0" kern="0" smtClean="0"/>
              <a:t>　　　　</a:t>
            </a:r>
            <a:r>
              <a:rPr lang="en-US" altLang="zh-CN" sz="2800" b="0" kern="0" smtClean="0"/>
              <a:t>-121+</a:t>
            </a:r>
            <a:r>
              <a:rPr lang="zh-CN" altLang="en-US" sz="2800" b="0" kern="0" smtClean="0"/>
              <a:t>（</a:t>
            </a:r>
            <a:r>
              <a:rPr lang="en-US" altLang="zh-CN" sz="2800" b="0" kern="0" smtClean="0"/>
              <a:t>-11</a:t>
            </a:r>
            <a:r>
              <a:rPr lang="zh-CN" altLang="en-US" sz="2800" b="0" kern="0" smtClean="0"/>
              <a:t>）</a:t>
            </a:r>
            <a:r>
              <a:rPr lang="en-US" altLang="zh-CN" sz="2800" b="0" kern="0" smtClean="0"/>
              <a:t>=</a:t>
            </a:r>
            <a:r>
              <a:rPr lang="zh-CN" altLang="en-US" sz="2800" b="0" kern="0" smtClean="0"/>
              <a:t>？</a:t>
            </a:r>
          </a:p>
          <a:p>
            <a:r>
              <a:rPr lang="zh-CN" altLang="en-US" sz="3200" kern="0" smtClean="0"/>
              <a:t>溢出吗？：</a:t>
            </a:r>
            <a:r>
              <a:rPr lang="en-US" altLang="zh-CN" sz="3200" kern="0" smtClean="0"/>
              <a:t>-121-7=</a:t>
            </a:r>
            <a:endParaRPr lang="en-US" altLang="zh-CN" sz="3200" kern="0" dirty="0" smtClean="0"/>
          </a:p>
        </p:txBody>
      </p:sp>
    </p:spTree>
    <p:extLst>
      <p:ext uri="{BB962C8B-B14F-4D97-AF65-F5344CB8AC3E}">
        <p14:creationId xmlns:p14="http://schemas.microsoft.com/office/powerpoint/2010/main" val="42969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操作数寻址方式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指令由操作吗和操作数组成</a:t>
            </a:r>
            <a:endParaRPr lang="en-US" altLang="zh-CN" dirty="0" smtClean="0"/>
          </a:p>
          <a:p>
            <a:r>
              <a:rPr lang="zh-CN" altLang="en-US" dirty="0"/>
              <a:t>操作数是一个常数值</a:t>
            </a:r>
            <a:r>
              <a:rPr lang="en-US" altLang="zh-CN" dirty="0"/>
              <a:t>—</a:t>
            </a:r>
            <a:r>
              <a:rPr lang="zh-CN" altLang="en-US" dirty="0"/>
              <a:t>立即</a:t>
            </a:r>
            <a:r>
              <a:rPr lang="zh-CN" altLang="en-US" dirty="0" smtClean="0"/>
              <a:t>数，也可以在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、内存、</a:t>
            </a:r>
            <a:r>
              <a:rPr lang="en-US" altLang="zh-CN" dirty="0" smtClean="0"/>
              <a:t>IO</a:t>
            </a:r>
            <a:r>
              <a:rPr lang="zh-CN" altLang="en-US" dirty="0" smtClean="0"/>
              <a:t>端口（</a:t>
            </a:r>
            <a:r>
              <a:rPr lang="en-US" altLang="zh-CN" dirty="0" smtClean="0"/>
              <a:t>IN/OUT</a:t>
            </a:r>
            <a:r>
              <a:rPr lang="zh-CN" altLang="en-US" dirty="0" smtClean="0"/>
              <a:t>指令）中</a:t>
            </a:r>
            <a:endParaRPr lang="en-US" altLang="zh-CN" dirty="0"/>
          </a:p>
          <a:p>
            <a:r>
              <a:rPr lang="zh-CN" altLang="en-US" dirty="0" smtClean="0"/>
              <a:t>操作数寻址方式有：</a:t>
            </a:r>
            <a:endParaRPr lang="en-US" altLang="zh-CN" dirty="0" smtClean="0"/>
          </a:p>
          <a:p>
            <a:pPr lvl="1"/>
            <a:r>
              <a:rPr lang="zh-CN" altLang="en-US" dirty="0"/>
              <a:t>立即数</a:t>
            </a:r>
            <a:r>
              <a:rPr lang="zh-CN" altLang="en-US" dirty="0" smtClean="0"/>
              <a:t>寻址：</a:t>
            </a:r>
            <a:r>
              <a:rPr lang="en-US" altLang="zh-CN" dirty="0" smtClean="0"/>
              <a:t>MOV EAX,12345678H</a:t>
            </a:r>
          </a:p>
          <a:p>
            <a:pPr lvl="1"/>
            <a:r>
              <a:rPr lang="zh-CN" altLang="en-US" dirty="0"/>
              <a:t>寄存器</a:t>
            </a:r>
            <a:r>
              <a:rPr lang="zh-CN" altLang="en-US" dirty="0" smtClean="0"/>
              <a:t>寻址：</a:t>
            </a:r>
            <a:r>
              <a:rPr lang="en-US" altLang="zh-CN" dirty="0" smtClean="0"/>
              <a:t>MOV EAX,EBX</a:t>
            </a:r>
          </a:p>
          <a:p>
            <a:pPr lvl="1"/>
            <a:r>
              <a:rPr lang="zh-CN" altLang="en-US" dirty="0"/>
              <a:t>存储器</a:t>
            </a:r>
            <a:r>
              <a:rPr lang="zh-CN" altLang="en-US" dirty="0" smtClean="0"/>
              <a:t>寻址：</a:t>
            </a:r>
            <a:r>
              <a:rPr lang="en-US" altLang="zh-CN" dirty="0" smtClean="0"/>
              <a:t>MOV  EAX,DS:[20000H]</a:t>
            </a:r>
          </a:p>
          <a:p>
            <a:r>
              <a:rPr lang="zh-CN" altLang="en-US" dirty="0"/>
              <a:t>存储器</a:t>
            </a:r>
            <a:r>
              <a:rPr lang="zh-CN" altLang="en-US" dirty="0" smtClean="0"/>
              <a:t>寻址  </a:t>
            </a:r>
            <a:r>
              <a:rPr lang="en-US" altLang="zh-CN" dirty="0" smtClean="0"/>
              <a:t>SREG:D(</a:t>
            </a:r>
            <a:r>
              <a:rPr lang="en-US" altLang="zh-CN" dirty="0" err="1" smtClean="0"/>
              <a:t>Rb,Ri,S</a:t>
            </a:r>
            <a:r>
              <a:rPr lang="en-US" altLang="zh-CN" dirty="0" smtClean="0"/>
              <a:t>)  </a:t>
            </a:r>
            <a:r>
              <a:rPr lang="zh-CN" altLang="en-US" sz="2400" dirty="0" smtClean="0"/>
              <a:t>段寄存器可用默认，省略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 段址：</a:t>
            </a:r>
            <a:r>
              <a:rPr lang="en-US" altLang="zh-CN" dirty="0" smtClean="0"/>
              <a:t>[</a:t>
            </a:r>
            <a:r>
              <a:rPr lang="zh-CN" altLang="en-US" dirty="0" smtClean="0"/>
              <a:t>基地址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+</a:t>
            </a:r>
            <a:r>
              <a:rPr lang="zh-CN" altLang="en-US" dirty="0" smtClean="0"/>
              <a:t>变址</a:t>
            </a:r>
            <a:r>
              <a:rPr lang="en-US" altLang="zh-CN" dirty="0" err="1" smtClean="0"/>
              <a:t>Ri</a:t>
            </a:r>
            <a:r>
              <a:rPr lang="zh-CN" altLang="en-US" dirty="0" smtClean="0"/>
              <a:t>*比例因子</a:t>
            </a:r>
            <a:r>
              <a:rPr lang="en-US" altLang="zh-CN" dirty="0" smtClean="0"/>
              <a:t>S+</a:t>
            </a:r>
            <a:r>
              <a:rPr lang="zh-CN" altLang="en-US" dirty="0" smtClean="0"/>
              <a:t>偏移</a:t>
            </a:r>
            <a:r>
              <a:rPr lang="en-US" altLang="zh-CN" dirty="0" smtClean="0"/>
              <a:t>D]</a:t>
            </a:r>
            <a:r>
              <a:rPr lang="zh-CN" altLang="en-US" dirty="0" smtClean="0"/>
              <a:t>，这三部分可以任意组合。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位以上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才有比例因子</a:t>
            </a:r>
            <a:r>
              <a:rPr lang="en-US" altLang="zh-CN" dirty="0" smtClean="0"/>
              <a:t>(1/2/4/8)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：基址</a:t>
            </a:r>
            <a:r>
              <a:rPr lang="en-US" altLang="zh-CN" dirty="0" smtClean="0"/>
              <a:t>BX/BP,</a:t>
            </a:r>
            <a:r>
              <a:rPr lang="zh-CN" altLang="en-US" dirty="0" smtClean="0"/>
              <a:t>变址</a:t>
            </a:r>
            <a:r>
              <a:rPr lang="en-US" altLang="zh-CN" dirty="0" smtClean="0"/>
              <a:t>SI/DI</a:t>
            </a:r>
            <a:r>
              <a:rPr lang="zh-CN" altLang="en-US" dirty="0" smtClean="0"/>
              <a:t>。其他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变址不用</a:t>
            </a:r>
            <a:r>
              <a:rPr lang="en-US" altLang="zh-CN" dirty="0" smtClean="0"/>
              <a:t>ESP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543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存储器寻址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35505"/>
            <a:ext cx="8594725" cy="5417695"/>
          </a:xfrm>
        </p:spPr>
        <p:txBody>
          <a:bodyPr/>
          <a:lstStyle/>
          <a:p>
            <a:r>
              <a:rPr lang="zh-CN" altLang="en-US" dirty="0" smtClean="0"/>
              <a:t>其组合与我们高级语言编程时的各种类型与结构的全局变量、局部变量、参数的访问有关系。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直接寻址 </a:t>
            </a:r>
            <a:r>
              <a:rPr lang="en-US" altLang="zh-CN" dirty="0" smtClean="0"/>
              <a:t>		MOV	AX,[1000H]</a:t>
            </a:r>
          </a:p>
          <a:p>
            <a:pPr lvl="1"/>
            <a:r>
              <a:rPr lang="zh-CN" altLang="en-US" dirty="0" smtClean="0"/>
              <a:t>寄存器间接寻址</a:t>
            </a:r>
            <a:r>
              <a:rPr lang="en-US" altLang="zh-CN" dirty="0" smtClean="0"/>
              <a:t>	MOV	AX,[BX]</a:t>
            </a:r>
          </a:p>
          <a:p>
            <a:pPr lvl="1"/>
            <a:r>
              <a:rPr lang="zh-CN" altLang="en-US" dirty="0"/>
              <a:t>寄存器</a:t>
            </a:r>
            <a:r>
              <a:rPr lang="zh-CN" altLang="en-US" dirty="0" smtClean="0"/>
              <a:t>相对寻址</a:t>
            </a:r>
            <a:r>
              <a:rPr lang="en-US" altLang="zh-CN" dirty="0" smtClean="0"/>
              <a:t>	MOV	AX,[BX+1]</a:t>
            </a:r>
          </a:p>
          <a:p>
            <a:pPr lvl="1"/>
            <a:r>
              <a:rPr lang="zh-CN" altLang="en-US" dirty="0" smtClean="0"/>
              <a:t>基址</a:t>
            </a:r>
            <a:r>
              <a:rPr lang="zh-CN" altLang="en-US" dirty="0"/>
              <a:t>变址</a:t>
            </a:r>
            <a:r>
              <a:rPr lang="zh-CN" altLang="en-US" dirty="0" smtClean="0"/>
              <a:t>寻址</a:t>
            </a:r>
            <a:r>
              <a:rPr lang="en-US" altLang="zh-CN" dirty="0" smtClean="0"/>
              <a:t>		MOV	AX,[BX+SI]</a:t>
            </a:r>
          </a:p>
          <a:p>
            <a:pPr lvl="1"/>
            <a:r>
              <a:rPr lang="zh-CN" altLang="en-US" dirty="0"/>
              <a:t>相对基址变址</a:t>
            </a:r>
            <a:r>
              <a:rPr lang="zh-CN" altLang="en-US" dirty="0" smtClean="0"/>
              <a:t>寻址</a:t>
            </a:r>
            <a:r>
              <a:rPr lang="en-US" altLang="zh-CN" dirty="0" smtClean="0"/>
              <a:t>	MOV	AX,[BX+SI+100]</a:t>
            </a:r>
          </a:p>
          <a:p>
            <a:pPr lvl="1"/>
            <a:r>
              <a:rPr lang="zh-CN" altLang="en-US" dirty="0"/>
              <a:t>比例</a:t>
            </a:r>
            <a:r>
              <a:rPr lang="zh-CN" altLang="en-US" dirty="0" smtClean="0"/>
              <a:t>寻址：</a:t>
            </a:r>
            <a:r>
              <a:rPr lang="en-US" altLang="zh-CN" dirty="0" smtClean="0"/>
              <a:t>32/64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，变址不用</a:t>
            </a:r>
            <a:r>
              <a:rPr lang="en-US" altLang="zh-CN" dirty="0" smtClean="0"/>
              <a:t>ESP/RSP</a:t>
            </a:r>
          </a:p>
          <a:p>
            <a:pPr lvl="2"/>
            <a:r>
              <a:rPr lang="en-US" altLang="zh-CN" dirty="0" smtClean="0"/>
              <a:t>[</a:t>
            </a:r>
            <a:r>
              <a:rPr lang="zh-CN" altLang="en-US" dirty="0" smtClean="0"/>
              <a:t>变址*比例因子</a:t>
            </a:r>
            <a:r>
              <a:rPr lang="en-US" altLang="zh-CN" dirty="0" smtClean="0"/>
              <a:t>]			MOV	EAX,[EDI*4]</a:t>
            </a:r>
          </a:p>
          <a:p>
            <a:pPr lvl="2"/>
            <a:r>
              <a:rPr lang="en-US" altLang="zh-CN" dirty="0" smtClean="0"/>
              <a:t>[</a:t>
            </a:r>
            <a:r>
              <a:rPr lang="zh-CN" altLang="en-US" dirty="0"/>
              <a:t>变址*</a:t>
            </a:r>
            <a:r>
              <a:rPr lang="zh-CN" altLang="en-US" dirty="0" smtClean="0"/>
              <a:t>比例因子</a:t>
            </a:r>
            <a:r>
              <a:rPr lang="en-US" altLang="zh-CN" dirty="0" smtClean="0"/>
              <a:t>+</a:t>
            </a:r>
            <a:r>
              <a:rPr lang="zh-CN" altLang="en-US" dirty="0" smtClean="0"/>
              <a:t>偏移</a:t>
            </a:r>
            <a:r>
              <a:rPr lang="en-US" altLang="zh-CN" dirty="0" smtClean="0"/>
              <a:t>]		MOV	EAX,[EDI*4+100]</a:t>
            </a:r>
          </a:p>
          <a:p>
            <a:pPr lvl="2"/>
            <a:r>
              <a:rPr lang="en-US" altLang="zh-CN" dirty="0" smtClean="0"/>
              <a:t>[</a:t>
            </a:r>
            <a:r>
              <a:rPr lang="zh-CN" altLang="en-US" dirty="0" smtClean="0"/>
              <a:t>基址</a:t>
            </a:r>
            <a:r>
              <a:rPr lang="en-US" altLang="zh-CN" dirty="0" smtClean="0"/>
              <a:t>+</a:t>
            </a:r>
            <a:r>
              <a:rPr lang="zh-CN" altLang="en-US" dirty="0" smtClean="0"/>
              <a:t>变址</a:t>
            </a:r>
            <a:r>
              <a:rPr lang="zh-CN" altLang="en-US" dirty="0"/>
              <a:t>*</a:t>
            </a:r>
            <a:r>
              <a:rPr lang="zh-CN" altLang="en-US" dirty="0" smtClean="0"/>
              <a:t>比例因子</a:t>
            </a:r>
            <a:r>
              <a:rPr lang="en-US" altLang="zh-CN" dirty="0" smtClean="0"/>
              <a:t>]		MOV	EAX,[EBX+EDI*4]</a:t>
            </a:r>
            <a:endParaRPr lang="en-US" altLang="zh-CN" dirty="0"/>
          </a:p>
          <a:p>
            <a:pPr lvl="2"/>
            <a:r>
              <a:rPr lang="en-US" altLang="zh-CN" dirty="0" smtClean="0"/>
              <a:t>[</a:t>
            </a:r>
            <a:r>
              <a:rPr lang="zh-CN" altLang="en-US" dirty="0" smtClean="0"/>
              <a:t>基址</a:t>
            </a:r>
            <a:r>
              <a:rPr lang="en-US" altLang="zh-CN" dirty="0" smtClean="0"/>
              <a:t>+</a:t>
            </a:r>
            <a:r>
              <a:rPr lang="zh-CN" altLang="en-US" dirty="0" smtClean="0"/>
              <a:t>变址</a:t>
            </a:r>
            <a:r>
              <a:rPr lang="zh-CN" altLang="en-US" dirty="0"/>
              <a:t>*比例因子</a:t>
            </a:r>
            <a:r>
              <a:rPr lang="en-US" altLang="zh-CN" dirty="0"/>
              <a:t>+</a:t>
            </a:r>
            <a:r>
              <a:rPr lang="zh-CN" altLang="en-US" dirty="0"/>
              <a:t>偏移</a:t>
            </a:r>
            <a:r>
              <a:rPr lang="en-US" altLang="zh-CN" dirty="0" smtClean="0"/>
              <a:t>]       MOV EAX.[EBX+EDI*4+8]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69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zh-CN" altLang="en-US" dirty="0" smtClean="0"/>
              <a:t>寻址方式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直接寻址              段地址</a:t>
            </a:r>
            <a:r>
              <a:rPr lang="en-US" altLang="zh-CN" dirty="0" smtClean="0"/>
              <a:t>:</a:t>
            </a:r>
            <a:r>
              <a:rPr lang="zh-CN" altLang="en-US" dirty="0" smtClean="0"/>
              <a:t>偏移地址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短转移：</a:t>
            </a:r>
            <a:r>
              <a:rPr lang="en-US" altLang="zh-CN" dirty="0" smtClean="0"/>
              <a:t>-128~127  </a:t>
            </a:r>
            <a:r>
              <a:rPr lang="zh-CN" altLang="en-US" b="1" dirty="0" smtClean="0">
                <a:solidFill>
                  <a:srgbClr val="FF0000"/>
                </a:solidFill>
              </a:rPr>
              <a:t>条件转移、循环、</a:t>
            </a:r>
            <a:r>
              <a:rPr lang="zh-CN" altLang="en-US" sz="2000" dirty="0" smtClean="0"/>
              <a:t>无条件转移、子程序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近转移：一个段内        子程序、无条件转移    </a:t>
            </a:r>
            <a:r>
              <a:rPr lang="en-US" altLang="zh-CN" dirty="0" smtClean="0"/>
              <a:t>near </a:t>
            </a:r>
            <a:r>
              <a:rPr lang="en-US" altLang="zh-CN" dirty="0" err="1" smtClean="0"/>
              <a:t>ptr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远转移：段间转移        子程序</a:t>
            </a:r>
            <a:r>
              <a:rPr lang="zh-CN" altLang="en-US" dirty="0"/>
              <a:t>、</a:t>
            </a:r>
            <a:r>
              <a:rPr lang="zh-CN" altLang="en-US" dirty="0" smtClean="0"/>
              <a:t>无条件转移    </a:t>
            </a:r>
            <a:r>
              <a:rPr lang="en-US" altLang="zh-CN" dirty="0" smtClean="0"/>
              <a:t>far </a:t>
            </a:r>
            <a:r>
              <a:rPr lang="en-US" altLang="zh-CN" dirty="0" err="1" smtClean="0"/>
              <a:t>ptr</a:t>
            </a:r>
            <a:endParaRPr lang="en-US" altLang="zh-CN" dirty="0" smtClean="0"/>
          </a:p>
          <a:p>
            <a:r>
              <a:rPr lang="zh-CN" altLang="en-US" dirty="0" smtClean="0"/>
              <a:t>间接寻址            段地址</a:t>
            </a:r>
            <a:r>
              <a:rPr lang="en-US" altLang="zh-CN" dirty="0" smtClean="0"/>
              <a:t>:[</a:t>
            </a:r>
            <a:r>
              <a:rPr lang="zh-CN" altLang="en-US" dirty="0" smtClean="0"/>
              <a:t>偏移地址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/>
              <a:t>从</a:t>
            </a:r>
            <a:r>
              <a:rPr lang="zh-CN" altLang="en-US" dirty="0" smtClean="0"/>
              <a:t>内存中“段</a:t>
            </a:r>
            <a:r>
              <a:rPr lang="en-US" altLang="zh-CN" dirty="0" smtClean="0"/>
              <a:t>:[</a:t>
            </a:r>
            <a:r>
              <a:rPr lang="zh-CN" altLang="en-US" dirty="0" smtClean="0"/>
              <a:t>偏</a:t>
            </a:r>
            <a:r>
              <a:rPr lang="en-US" altLang="zh-CN" dirty="0" smtClean="0"/>
              <a:t>]</a:t>
            </a:r>
            <a:r>
              <a:rPr lang="zh-CN" altLang="en-US" dirty="0" smtClean="0"/>
              <a:t>”</a:t>
            </a:r>
            <a:r>
              <a:rPr lang="zh-CN" altLang="en-US" dirty="0" smtClean="0">
                <a:solidFill>
                  <a:srgbClr val="FF0000"/>
                </a:solidFill>
              </a:rPr>
              <a:t>取出的内容</a:t>
            </a:r>
            <a:r>
              <a:rPr lang="zh-CN" altLang="en-US" dirty="0" smtClean="0"/>
              <a:t>作为转移地址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偏移地址可以是任何存储器寻址方式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近转移：段内转移                                      </a:t>
            </a:r>
            <a:r>
              <a:rPr lang="en-US" altLang="zh-CN" dirty="0" smtClean="0"/>
              <a:t>near </a:t>
            </a:r>
            <a:r>
              <a:rPr lang="en-US" altLang="zh-CN" dirty="0" err="1" smtClean="0"/>
              <a:t>ptr</a:t>
            </a:r>
            <a:endParaRPr lang="en-US" altLang="zh-CN" dirty="0" smtClean="0"/>
          </a:p>
          <a:p>
            <a:pPr lvl="1"/>
            <a:r>
              <a:rPr lang="zh-CN" altLang="en-US" dirty="0"/>
              <a:t>远</a:t>
            </a:r>
            <a:r>
              <a:rPr lang="zh-CN" altLang="en-US" dirty="0" smtClean="0"/>
              <a:t>转移：段间转移                                      </a:t>
            </a:r>
            <a:r>
              <a:rPr lang="en-US" altLang="zh-CN" dirty="0" smtClean="0"/>
              <a:t>far    </a:t>
            </a:r>
            <a:r>
              <a:rPr lang="en-US" altLang="zh-CN" dirty="0" err="1" smtClean="0"/>
              <a:t>ptr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Switch</a:t>
            </a:r>
            <a:r>
              <a:rPr lang="zh-CN" altLang="en-US" dirty="0" smtClean="0"/>
              <a:t>的实现采用程序的间接寻址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31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机器级程序设计</a:t>
            </a:r>
            <a:r>
              <a:rPr lang="en-US" dirty="0" smtClean="0"/>
              <a:t>I: </a:t>
            </a:r>
            <a:r>
              <a:rPr lang="zh-CN" altLang="en-US" dirty="0" smtClean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Intel CPU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及架构的发展史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/>
              <a:t>IA32</a:t>
            </a:r>
            <a:r>
              <a:rPr lang="zh-CN" altLang="en-US" dirty="0" smtClean="0"/>
              <a:t>处理器体系结构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汇编语言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汇编程序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IA32</a:t>
            </a:r>
            <a:r>
              <a:rPr lang="zh-CN" altLang="en-US" dirty="0"/>
              <a:t>处理器体系结构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、概念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、微机的基本结构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的内存管理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、指令的</a:t>
            </a:r>
            <a:r>
              <a:rPr lang="zh-CN" altLang="en-US" dirty="0"/>
              <a:t>执行</a:t>
            </a:r>
            <a:r>
              <a:rPr lang="zh-CN" altLang="en-US" dirty="0" smtClean="0"/>
              <a:t>过程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指令执行周期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  <a:endParaRPr lang="en-US" altLang="zh-CN" dirty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、系统是如何启动的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41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、概念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dirty="0" smtClean="0"/>
              <a:t>架构</a:t>
            </a:r>
            <a:r>
              <a:rPr lang="en-US" altLang="zh-CN" dirty="0" smtClean="0"/>
              <a:t>(</a:t>
            </a:r>
            <a:r>
              <a:rPr lang="en-US" dirty="0" smtClean="0"/>
              <a:t>Architecture)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dirty="0" smtClean="0"/>
              <a:t>即，指令集体系结构，处理器</a:t>
            </a:r>
            <a:r>
              <a:rPr lang="zh-CN" altLang="en-US" dirty="0"/>
              <a:t>设计的一部分</a:t>
            </a:r>
            <a:r>
              <a:rPr lang="zh-CN" altLang="en-US" dirty="0" smtClean="0"/>
              <a:t>，理解</a:t>
            </a:r>
            <a:r>
              <a:rPr lang="zh-CN" altLang="en-US" dirty="0"/>
              <a:t>或编写汇编</a:t>
            </a:r>
            <a:r>
              <a:rPr lang="en-US" altLang="zh-CN" dirty="0"/>
              <a:t>/</a:t>
            </a:r>
            <a:r>
              <a:rPr lang="zh-CN" altLang="en-US" dirty="0"/>
              <a:t>机器</a:t>
            </a:r>
            <a:r>
              <a:rPr lang="zh-CN" altLang="en-US" dirty="0" smtClean="0"/>
              <a:t>代码时需要知道。</a:t>
            </a:r>
            <a:r>
              <a:rPr lang="en-US" dirty="0" smtClean="0"/>
              <a:t> </a:t>
            </a:r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例如：指令集规范</a:t>
            </a:r>
            <a:r>
              <a:rPr lang="en-US" dirty="0" smtClean="0"/>
              <a:t>,</a:t>
            </a:r>
            <a:r>
              <a:rPr lang="zh-CN" altLang="en-US" dirty="0" smtClean="0"/>
              <a:t>寄存器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微架构</a:t>
            </a:r>
            <a:r>
              <a:rPr lang="en-US" altLang="zh-CN" dirty="0" smtClean="0"/>
              <a:t>(</a:t>
            </a:r>
            <a:r>
              <a:rPr lang="en-US" dirty="0" smtClean="0"/>
              <a:t>Microarchitecture)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dirty="0"/>
              <a:t>架构的具体实现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例如：缓存大小、核心的频率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zh-CN" altLang="en-US" dirty="0"/>
              <a:t>代码格式</a:t>
            </a:r>
            <a:r>
              <a:rPr lang="en-US" altLang="zh-CN" dirty="0"/>
              <a:t>(Code Forms)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机器码</a:t>
            </a:r>
            <a:r>
              <a:rPr lang="en-US" altLang="zh-CN" dirty="0" smtClean="0"/>
              <a:t>(</a:t>
            </a:r>
            <a:r>
              <a:rPr lang="en-US" dirty="0" smtClean="0"/>
              <a:t>Machine Code):</a:t>
            </a:r>
            <a:r>
              <a:rPr lang="zh-CN" altLang="en-US" dirty="0" smtClean="0"/>
              <a:t>处理器接执行的字节级程序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汇编码</a:t>
            </a:r>
            <a:r>
              <a:rPr lang="en-US" altLang="zh-CN" dirty="0" smtClean="0"/>
              <a:t>(</a:t>
            </a:r>
            <a:r>
              <a:rPr lang="en-US" dirty="0" smtClean="0"/>
              <a:t>Assembly Code): </a:t>
            </a:r>
            <a:r>
              <a:rPr lang="zh-CN" altLang="en-US" dirty="0" smtClean="0"/>
              <a:t>机器码的文本表示</a:t>
            </a:r>
            <a:endParaRPr lang="en-US" dirty="0" smtClean="0"/>
          </a:p>
          <a:p>
            <a:pPr eaLnBrk="1" hangingPunct="1">
              <a:spcBef>
                <a:spcPts val="0"/>
              </a:spcBef>
            </a:pPr>
            <a:r>
              <a:rPr lang="zh-CN" altLang="en-US" dirty="0" smtClean="0"/>
              <a:t>指令体系结构</a:t>
            </a:r>
            <a:r>
              <a:rPr lang="en-US" altLang="zh-CN" dirty="0" smtClean="0"/>
              <a:t>(</a:t>
            </a:r>
            <a:r>
              <a:rPr lang="en-US" dirty="0" smtClean="0"/>
              <a:t>ISA)</a:t>
            </a:r>
            <a:r>
              <a:rPr lang="zh-CN" altLang="en-US" dirty="0" smtClean="0"/>
              <a:t>例子</a:t>
            </a:r>
            <a:r>
              <a:rPr lang="en-US" dirty="0" smtClean="0"/>
              <a:t>: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Intel: </a:t>
            </a:r>
            <a:r>
              <a:rPr lang="en-US" b="1" dirty="0" smtClean="0">
                <a:solidFill>
                  <a:srgbClr val="0000FF"/>
                </a:solidFill>
              </a:rPr>
              <a:t>x86, IA32</a:t>
            </a:r>
            <a:r>
              <a:rPr lang="en-US" dirty="0" smtClean="0"/>
              <a:t>, Itanium, </a:t>
            </a:r>
            <a:r>
              <a:rPr lang="en-US" b="1" dirty="0" smtClean="0">
                <a:solidFill>
                  <a:srgbClr val="0000FF"/>
                </a:solidFill>
              </a:rPr>
              <a:t>x86-64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ARM: </a:t>
            </a:r>
            <a:r>
              <a:rPr lang="zh-CN" altLang="en-US" dirty="0" smtClean="0"/>
              <a:t>广泛用于移动电话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016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微机</a:t>
            </a:r>
            <a:r>
              <a:rPr lang="zh-CN" altLang="en-US" dirty="0"/>
              <a:t>的基本结构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0" y="1316836"/>
            <a:ext cx="9144000" cy="5222214"/>
            <a:chOff x="0" y="1027605"/>
            <a:chExt cx="9906000" cy="5657399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 bwMode="auto">
            <a:xfrm>
              <a:off x="0" y="1027605"/>
              <a:ext cx="9906000" cy="5657399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83526" tIns="41031" rIns="83526" bIns="41031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215" dirty="0">
                  <a:latin typeface="微软雅黑" pitchFamily="34" charset="-122"/>
                  <a:ea typeface="微软雅黑" pitchFamily="34" charset="-122"/>
                </a:rPr>
                <a:t>微机的结构示意图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9863" y="2070101"/>
              <a:ext cx="29210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中央处理器</a:t>
              </a:r>
            </a:p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215" b="0" dirty="0">
                  <a:latin typeface="微软雅黑" pitchFamily="34" charset="-122"/>
                  <a:ea typeface="微软雅黑" pitchFamily="34" charset="-122"/>
                </a:rPr>
                <a:t>CPU）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370263" y="2070101"/>
              <a:ext cx="22479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内存存储单元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897563" y="2057401"/>
              <a:ext cx="14351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en-US" altLang="zh-CN" sz="2215" b="0" dirty="0">
                  <a:latin typeface="微软雅黑" pitchFamily="34" charset="-122"/>
                  <a:ea typeface="微软雅黑" pitchFamily="34" charset="-122"/>
                </a:rPr>
                <a:t>I/O</a:t>
              </a:r>
            </a:p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设备1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754063" y="2247901"/>
              <a:ext cx="1714500" cy="393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寄存器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28613" y="4064001"/>
              <a:ext cx="2660650" cy="5397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en-US" altLang="zh-CN" sz="2215" b="0">
                  <a:latin typeface="微软雅黑" pitchFamily="34" charset="-122"/>
                  <a:ea typeface="微软雅黑" pitchFamily="34" charset="-122"/>
                </a:rPr>
                <a:t>ALU	CU      </a:t>
              </a:r>
              <a:r>
                <a:rPr lang="zh-CN" altLang="en-US" sz="2215" b="0">
                  <a:latin typeface="微软雅黑" pitchFamily="34" charset="-122"/>
                  <a:ea typeface="微软雅黑" pitchFamily="34" charset="-122"/>
                </a:rPr>
                <a:t>时钟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287463" y="4064001"/>
              <a:ext cx="0" cy="53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024063" y="4064001"/>
              <a:ext cx="0" cy="5397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458709" y="1240610"/>
              <a:ext cx="8216900" cy="0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480012" y="5680440"/>
              <a:ext cx="8216900" cy="0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438179" y="5348806"/>
              <a:ext cx="7215188" cy="0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1514520" y="4692651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4376738" y="4665663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602413" y="4665663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8343901" y="4665663"/>
              <a:ext cx="0" cy="1038225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V="1">
              <a:off x="4368801" y="1211263"/>
              <a:ext cx="0" cy="8524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8335963" y="1223963"/>
              <a:ext cx="0" cy="8270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6561138" y="1227138"/>
              <a:ext cx="0" cy="8143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 flipV="1">
              <a:off x="2485210" y="4688322"/>
              <a:ext cx="0" cy="686214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4830763" y="4681493"/>
              <a:ext cx="0" cy="638405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6921501" y="4676180"/>
              <a:ext cx="0" cy="638405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8594726" y="4667161"/>
              <a:ext cx="0" cy="638405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1555752" y="5779961"/>
              <a:ext cx="1707356" cy="44666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/>
            <a:lstStyle/>
            <a:p>
              <a:pPr algn="l"/>
              <a:r>
                <a:rPr lang="zh-CN" altLang="en-US" sz="2215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地址总线</a:t>
              </a:r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2622551" y="4850803"/>
              <a:ext cx="1496604" cy="3825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/>
            <a:lstStyle/>
            <a:p>
              <a:pPr algn="l"/>
              <a:r>
                <a:rPr lang="zh-CN" altLang="en-US" sz="2215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控制总线</a:t>
              </a:r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1658938" y="1333424"/>
              <a:ext cx="1604169" cy="4206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/>
            <a:lstStyle/>
            <a:p>
              <a:pPr algn="l"/>
              <a:r>
                <a:rPr lang="zh-CN" altLang="en-US" sz="2215" dirty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数据总线</a:t>
              </a:r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1504951" y="1214438"/>
              <a:ext cx="0" cy="839788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 b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7637463" y="2057401"/>
              <a:ext cx="1435100" cy="2603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ctr"/>
              <a:r>
                <a:rPr lang="en-US" altLang="zh-CN" sz="2215" b="0" dirty="0">
                  <a:latin typeface="微软雅黑" pitchFamily="34" charset="-122"/>
                  <a:ea typeface="微软雅黑" pitchFamily="34" charset="-122"/>
                </a:rPr>
                <a:t>I/O</a:t>
              </a:r>
            </a:p>
            <a:p>
              <a:pPr algn="ctr"/>
              <a:r>
                <a:rPr lang="zh-CN" altLang="en-US" sz="2215" b="0" dirty="0">
                  <a:latin typeface="微软雅黑" pitchFamily="34" charset="-122"/>
                  <a:ea typeface="微软雅黑" pitchFamily="34" charset="-122"/>
                </a:rPr>
                <a:t>设备2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86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3567113" cy="8382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 sz="2800" u="sng" smtClean="0"/>
              <a:t>8086/8088</a:t>
            </a:r>
            <a:r>
              <a:rPr lang="zh-CN" altLang="en-US" sz="2800" u="sng" smtClean="0"/>
              <a:t>内部结构</a:t>
            </a:r>
          </a:p>
        </p:txBody>
      </p:sp>
      <p:pic>
        <p:nvPicPr>
          <p:cNvPr id="8195" name="Picture 4" descr="14_6">
            <a:hlinkClick r:id="" action="ppaction://hlinkshowjump?jump=lastslideviewed" highlightClick="1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1447800" y="914400"/>
            <a:ext cx="1371600" cy="2438400"/>
          </a:xfrm>
          <a:prstGeom prst="rect">
            <a:avLst/>
          </a:prstGeom>
          <a:solidFill>
            <a:srgbClr val="CCFFCC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54633" name="Line 9"/>
          <p:cNvSpPr>
            <a:spLocks noChangeShapeType="1"/>
          </p:cNvSpPr>
          <p:nvPr/>
        </p:nvSpPr>
        <p:spPr bwMode="auto">
          <a:xfrm>
            <a:off x="1447800" y="27432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4" name="Line 10"/>
          <p:cNvSpPr>
            <a:spLocks noChangeShapeType="1"/>
          </p:cNvSpPr>
          <p:nvPr/>
        </p:nvSpPr>
        <p:spPr bwMode="auto">
          <a:xfrm>
            <a:off x="1447800" y="30480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5" name="Line 11"/>
          <p:cNvSpPr>
            <a:spLocks noChangeShapeType="1"/>
          </p:cNvSpPr>
          <p:nvPr/>
        </p:nvSpPr>
        <p:spPr bwMode="auto">
          <a:xfrm>
            <a:off x="1447800" y="12192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>
            <a:off x="1447800" y="15240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>
            <a:off x="1447800" y="18288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8" name="Line 14"/>
          <p:cNvSpPr>
            <a:spLocks noChangeShapeType="1"/>
          </p:cNvSpPr>
          <p:nvPr/>
        </p:nvSpPr>
        <p:spPr bwMode="auto">
          <a:xfrm>
            <a:off x="1447800" y="21336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9" name="Line 15"/>
          <p:cNvSpPr>
            <a:spLocks noChangeShapeType="1"/>
          </p:cNvSpPr>
          <p:nvPr/>
        </p:nvSpPr>
        <p:spPr bwMode="auto">
          <a:xfrm>
            <a:off x="1447800" y="24384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0" name="Line 16"/>
          <p:cNvSpPr>
            <a:spLocks noChangeShapeType="1"/>
          </p:cNvSpPr>
          <p:nvPr/>
        </p:nvSpPr>
        <p:spPr bwMode="auto">
          <a:xfrm>
            <a:off x="2133600" y="914400"/>
            <a:ext cx="0" cy="121920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1" name="Freeform 17"/>
          <p:cNvSpPr>
            <a:spLocks/>
          </p:cNvSpPr>
          <p:nvPr/>
        </p:nvSpPr>
        <p:spPr bwMode="auto">
          <a:xfrm>
            <a:off x="1219200" y="4419600"/>
            <a:ext cx="1905000" cy="762000"/>
          </a:xfrm>
          <a:custGeom>
            <a:avLst/>
            <a:gdLst>
              <a:gd name="T0" fmla="*/ 0 w 1200"/>
              <a:gd name="T1" fmla="*/ 0 h 480"/>
              <a:gd name="T2" fmla="*/ 2147483646 w 1200"/>
              <a:gd name="T3" fmla="*/ 0 h 480"/>
              <a:gd name="T4" fmla="*/ 2147483646 w 1200"/>
              <a:gd name="T5" fmla="*/ 2147483646 h 480"/>
              <a:gd name="T6" fmla="*/ 2147483646 w 1200"/>
              <a:gd name="T7" fmla="*/ 2147483646 h 480"/>
              <a:gd name="T8" fmla="*/ 2147483646 w 1200"/>
              <a:gd name="T9" fmla="*/ 0 h 480"/>
              <a:gd name="T10" fmla="*/ 2147483646 w 1200"/>
              <a:gd name="T11" fmla="*/ 0 h 480"/>
              <a:gd name="T12" fmla="*/ 2147483646 w 1200"/>
              <a:gd name="T13" fmla="*/ 2147483646 h 480"/>
              <a:gd name="T14" fmla="*/ 2147483646 w 1200"/>
              <a:gd name="T15" fmla="*/ 2147483646 h 480"/>
              <a:gd name="T16" fmla="*/ 0 w 1200"/>
              <a:gd name="T17" fmla="*/ 0 h 4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0"/>
              <a:gd name="T28" fmla="*/ 0 h 480"/>
              <a:gd name="T29" fmla="*/ 1200 w 1200"/>
              <a:gd name="T30" fmla="*/ 480 h 4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0" h="480">
                <a:moveTo>
                  <a:pt x="0" y="0"/>
                </a:moveTo>
                <a:lnTo>
                  <a:pt x="384" y="0"/>
                </a:lnTo>
                <a:lnTo>
                  <a:pt x="480" y="192"/>
                </a:lnTo>
                <a:lnTo>
                  <a:pt x="720" y="192"/>
                </a:lnTo>
                <a:lnTo>
                  <a:pt x="816" y="0"/>
                </a:lnTo>
                <a:lnTo>
                  <a:pt x="1200" y="0"/>
                </a:lnTo>
                <a:lnTo>
                  <a:pt x="912" y="480"/>
                </a:lnTo>
                <a:lnTo>
                  <a:pt x="24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127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2" name="Line 18"/>
          <p:cNvSpPr>
            <a:spLocks noChangeShapeType="1"/>
          </p:cNvSpPr>
          <p:nvPr/>
        </p:nvSpPr>
        <p:spPr bwMode="auto">
          <a:xfrm>
            <a:off x="2133600" y="3352800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3" name="Line 19"/>
          <p:cNvSpPr>
            <a:spLocks noChangeShapeType="1"/>
          </p:cNvSpPr>
          <p:nvPr/>
        </p:nvSpPr>
        <p:spPr bwMode="auto">
          <a:xfrm>
            <a:off x="1600200" y="3886200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4" name="Line 20"/>
          <p:cNvSpPr>
            <a:spLocks noChangeShapeType="1"/>
          </p:cNvSpPr>
          <p:nvPr/>
        </p:nvSpPr>
        <p:spPr bwMode="auto">
          <a:xfrm>
            <a:off x="2819400" y="3886200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5" name="Rectangle 21"/>
          <p:cNvSpPr>
            <a:spLocks noChangeArrowheads="1"/>
          </p:cNvSpPr>
          <p:nvPr/>
        </p:nvSpPr>
        <p:spPr bwMode="auto">
          <a:xfrm>
            <a:off x="1371600" y="5791200"/>
            <a:ext cx="1676400" cy="381000"/>
          </a:xfrm>
          <a:prstGeom prst="rect">
            <a:avLst/>
          </a:prstGeom>
          <a:solidFill>
            <a:srgbClr val="CCFFCC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54646" name="Line 22"/>
          <p:cNvSpPr>
            <a:spLocks noChangeShapeType="1"/>
          </p:cNvSpPr>
          <p:nvPr/>
        </p:nvSpPr>
        <p:spPr bwMode="auto">
          <a:xfrm>
            <a:off x="2438400" y="5181600"/>
            <a:ext cx="0" cy="60960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7" name="Line 23"/>
          <p:cNvSpPr>
            <a:spLocks noChangeShapeType="1"/>
          </p:cNvSpPr>
          <p:nvPr/>
        </p:nvSpPr>
        <p:spPr bwMode="auto">
          <a:xfrm>
            <a:off x="990600" y="3886200"/>
            <a:ext cx="0" cy="1600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8" name="Line 24"/>
          <p:cNvSpPr>
            <a:spLocks noChangeShapeType="1"/>
          </p:cNvSpPr>
          <p:nvPr/>
        </p:nvSpPr>
        <p:spPr bwMode="auto">
          <a:xfrm>
            <a:off x="990600" y="5438775"/>
            <a:ext cx="9144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9" name="Line 25"/>
          <p:cNvSpPr>
            <a:spLocks noChangeShapeType="1"/>
          </p:cNvSpPr>
          <p:nvPr/>
        </p:nvSpPr>
        <p:spPr bwMode="auto">
          <a:xfrm>
            <a:off x="1905000" y="5181600"/>
            <a:ext cx="0" cy="3048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0" name="Line 26"/>
          <p:cNvSpPr>
            <a:spLocks noChangeShapeType="1"/>
          </p:cNvSpPr>
          <p:nvPr/>
        </p:nvSpPr>
        <p:spPr bwMode="auto">
          <a:xfrm flipV="1">
            <a:off x="152400" y="3857625"/>
            <a:ext cx="7848600" cy="28575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1" name="Line 27"/>
          <p:cNvSpPr>
            <a:spLocks noChangeShapeType="1"/>
          </p:cNvSpPr>
          <p:nvPr/>
        </p:nvSpPr>
        <p:spPr bwMode="auto">
          <a:xfrm>
            <a:off x="457200" y="3886200"/>
            <a:ext cx="0" cy="26670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2" name="Line 28"/>
          <p:cNvSpPr>
            <a:spLocks noChangeShapeType="1"/>
          </p:cNvSpPr>
          <p:nvPr/>
        </p:nvSpPr>
        <p:spPr bwMode="auto">
          <a:xfrm>
            <a:off x="457200" y="6505575"/>
            <a:ext cx="18288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3" name="Line 29"/>
          <p:cNvSpPr>
            <a:spLocks noChangeShapeType="1"/>
          </p:cNvSpPr>
          <p:nvPr/>
        </p:nvSpPr>
        <p:spPr bwMode="auto">
          <a:xfrm>
            <a:off x="2286000" y="6172200"/>
            <a:ext cx="0" cy="3810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4" name="Freeform 30">
            <a:hlinkClick r:id="rId3" action="ppaction://hlinkfile"/>
          </p:cNvPr>
          <p:cNvSpPr>
            <a:spLocks/>
          </p:cNvSpPr>
          <p:nvPr/>
        </p:nvSpPr>
        <p:spPr bwMode="auto">
          <a:xfrm>
            <a:off x="5334000" y="609600"/>
            <a:ext cx="1600200" cy="609600"/>
          </a:xfrm>
          <a:custGeom>
            <a:avLst/>
            <a:gdLst>
              <a:gd name="T0" fmla="*/ 0 w 1008"/>
              <a:gd name="T1" fmla="*/ 2147483646 h 384"/>
              <a:gd name="T2" fmla="*/ 2147483646 w 1008"/>
              <a:gd name="T3" fmla="*/ 2147483646 h 384"/>
              <a:gd name="T4" fmla="*/ 2147483646 w 1008"/>
              <a:gd name="T5" fmla="*/ 2147483646 h 384"/>
              <a:gd name="T6" fmla="*/ 2147483646 w 1008"/>
              <a:gd name="T7" fmla="*/ 2147483646 h 384"/>
              <a:gd name="T8" fmla="*/ 2147483646 w 1008"/>
              <a:gd name="T9" fmla="*/ 2147483646 h 384"/>
              <a:gd name="T10" fmla="*/ 2147483646 w 1008"/>
              <a:gd name="T11" fmla="*/ 2147483646 h 384"/>
              <a:gd name="T12" fmla="*/ 2147483646 w 1008"/>
              <a:gd name="T13" fmla="*/ 0 h 384"/>
              <a:gd name="T14" fmla="*/ 2147483646 w 1008"/>
              <a:gd name="T15" fmla="*/ 0 h 384"/>
              <a:gd name="T16" fmla="*/ 0 w 1008"/>
              <a:gd name="T17" fmla="*/ 2147483646 h 3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08"/>
              <a:gd name="T28" fmla="*/ 0 h 384"/>
              <a:gd name="T29" fmla="*/ 1008 w 1008"/>
              <a:gd name="T30" fmla="*/ 384 h 3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08" h="384">
                <a:moveTo>
                  <a:pt x="0" y="384"/>
                </a:moveTo>
                <a:lnTo>
                  <a:pt x="288" y="384"/>
                </a:lnTo>
                <a:lnTo>
                  <a:pt x="384" y="192"/>
                </a:lnTo>
                <a:lnTo>
                  <a:pt x="624" y="192"/>
                </a:lnTo>
                <a:lnTo>
                  <a:pt x="720" y="384"/>
                </a:lnTo>
                <a:lnTo>
                  <a:pt x="1008" y="384"/>
                </a:lnTo>
                <a:lnTo>
                  <a:pt x="816" y="0"/>
                </a:lnTo>
                <a:lnTo>
                  <a:pt x="144" y="0"/>
                </a:lnTo>
                <a:lnTo>
                  <a:pt x="0" y="384"/>
                </a:lnTo>
                <a:close/>
              </a:path>
            </a:pathLst>
          </a:custGeom>
          <a:solidFill>
            <a:srgbClr val="B2B2B2"/>
          </a:solidFill>
          <a:ln w="127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5" name="Rectangle 31"/>
          <p:cNvSpPr>
            <a:spLocks noChangeArrowheads="1"/>
          </p:cNvSpPr>
          <p:nvPr/>
        </p:nvSpPr>
        <p:spPr bwMode="auto">
          <a:xfrm>
            <a:off x="5486400" y="1676400"/>
            <a:ext cx="1371600" cy="1905000"/>
          </a:xfrm>
          <a:prstGeom prst="rect">
            <a:avLst/>
          </a:prstGeom>
          <a:solidFill>
            <a:srgbClr val="CCFFCC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i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56" name="Line 32"/>
          <p:cNvSpPr>
            <a:spLocks noChangeShapeType="1"/>
          </p:cNvSpPr>
          <p:nvPr/>
        </p:nvSpPr>
        <p:spPr bwMode="auto">
          <a:xfrm>
            <a:off x="5486400" y="28956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7" name="Line 33"/>
          <p:cNvSpPr>
            <a:spLocks noChangeShapeType="1"/>
          </p:cNvSpPr>
          <p:nvPr/>
        </p:nvSpPr>
        <p:spPr bwMode="auto">
          <a:xfrm>
            <a:off x="5486400" y="25908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8" name="Line 34"/>
          <p:cNvSpPr>
            <a:spLocks noChangeShapeType="1"/>
          </p:cNvSpPr>
          <p:nvPr/>
        </p:nvSpPr>
        <p:spPr bwMode="auto">
          <a:xfrm>
            <a:off x="5486400" y="19812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9" name="Line 35"/>
          <p:cNvSpPr>
            <a:spLocks noChangeShapeType="1"/>
          </p:cNvSpPr>
          <p:nvPr/>
        </p:nvSpPr>
        <p:spPr bwMode="auto">
          <a:xfrm>
            <a:off x="5486400" y="22860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0" name="Line 36"/>
          <p:cNvSpPr>
            <a:spLocks noChangeShapeType="1"/>
          </p:cNvSpPr>
          <p:nvPr/>
        </p:nvSpPr>
        <p:spPr bwMode="auto">
          <a:xfrm>
            <a:off x="5486400" y="32004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1" name="Rectangle 37"/>
          <p:cNvSpPr>
            <a:spLocks noChangeArrowheads="1"/>
          </p:cNvSpPr>
          <p:nvPr/>
        </p:nvSpPr>
        <p:spPr bwMode="auto">
          <a:xfrm>
            <a:off x="3505200" y="4419600"/>
            <a:ext cx="1143000" cy="762000"/>
          </a:xfrm>
          <a:prstGeom prst="rect">
            <a:avLst/>
          </a:prstGeom>
          <a:solidFill>
            <a:srgbClr val="FF9900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54662" name="Rectangle 38"/>
          <p:cNvSpPr>
            <a:spLocks noChangeArrowheads="1"/>
          </p:cNvSpPr>
          <p:nvPr/>
        </p:nvSpPr>
        <p:spPr bwMode="auto">
          <a:xfrm>
            <a:off x="5334000" y="4572000"/>
            <a:ext cx="1371600" cy="457200"/>
          </a:xfrm>
          <a:prstGeom prst="rect">
            <a:avLst/>
          </a:prstGeom>
          <a:solidFill>
            <a:srgbClr val="CCFFFF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54663" name="Rectangle 39"/>
          <p:cNvSpPr>
            <a:spLocks noChangeArrowheads="1"/>
          </p:cNvSpPr>
          <p:nvPr/>
        </p:nvSpPr>
        <p:spPr bwMode="auto">
          <a:xfrm>
            <a:off x="7239000" y="2209800"/>
            <a:ext cx="1143000" cy="838200"/>
          </a:xfrm>
          <a:prstGeom prst="rect">
            <a:avLst/>
          </a:prstGeom>
          <a:solidFill>
            <a:srgbClr val="FF9900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54664" name="Line 40"/>
          <p:cNvSpPr>
            <a:spLocks noChangeShapeType="1"/>
          </p:cNvSpPr>
          <p:nvPr/>
        </p:nvSpPr>
        <p:spPr bwMode="auto">
          <a:xfrm>
            <a:off x="8382000" y="2667000"/>
            <a:ext cx="762000" cy="0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5" name="Line 41"/>
          <p:cNvSpPr>
            <a:spLocks noChangeShapeType="1"/>
          </p:cNvSpPr>
          <p:nvPr/>
        </p:nvSpPr>
        <p:spPr bwMode="auto">
          <a:xfrm>
            <a:off x="8001000" y="152400"/>
            <a:ext cx="0" cy="2057400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6" name="Line 42"/>
          <p:cNvSpPr>
            <a:spLocks noChangeShapeType="1"/>
          </p:cNvSpPr>
          <p:nvPr/>
        </p:nvSpPr>
        <p:spPr bwMode="auto">
          <a:xfrm>
            <a:off x="6096000" y="381000"/>
            <a:ext cx="18288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7" name="Line 43"/>
          <p:cNvSpPr>
            <a:spLocks noChangeShapeType="1"/>
          </p:cNvSpPr>
          <p:nvPr/>
        </p:nvSpPr>
        <p:spPr bwMode="auto">
          <a:xfrm>
            <a:off x="6096000" y="381000"/>
            <a:ext cx="0" cy="228600"/>
          </a:xfrm>
          <a:prstGeom prst="line">
            <a:avLst/>
          </a:prstGeom>
          <a:noFill/>
          <a:ln w="762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8" name="Line 44"/>
          <p:cNvSpPr>
            <a:spLocks noChangeShapeType="1"/>
          </p:cNvSpPr>
          <p:nvPr/>
        </p:nvSpPr>
        <p:spPr bwMode="auto">
          <a:xfrm>
            <a:off x="5638800" y="1219200"/>
            <a:ext cx="0" cy="457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9" name="Line 45"/>
          <p:cNvSpPr>
            <a:spLocks noChangeShapeType="1"/>
          </p:cNvSpPr>
          <p:nvPr/>
        </p:nvSpPr>
        <p:spPr bwMode="auto">
          <a:xfrm>
            <a:off x="6629400" y="1219200"/>
            <a:ext cx="0" cy="457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70" name="Line 46"/>
          <p:cNvSpPr>
            <a:spLocks noChangeShapeType="1"/>
          </p:cNvSpPr>
          <p:nvPr/>
        </p:nvSpPr>
        <p:spPr bwMode="auto">
          <a:xfrm>
            <a:off x="6629400" y="1447800"/>
            <a:ext cx="13716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71" name="Text Box 47"/>
          <p:cNvSpPr txBox="1">
            <a:spLocks noChangeArrowheads="1"/>
          </p:cNvSpPr>
          <p:nvPr/>
        </p:nvSpPr>
        <p:spPr bwMode="auto">
          <a:xfrm>
            <a:off x="5530850" y="3214688"/>
            <a:ext cx="1325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内部暂存器</a:t>
            </a:r>
            <a:endParaRPr lang="zh-CN" altLang="en-US" sz="1800" i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72" name="Text Box 48"/>
          <p:cNvSpPr txBox="1">
            <a:spLocks noChangeArrowheads="1"/>
          </p:cNvSpPr>
          <p:nvPr/>
        </p:nvSpPr>
        <p:spPr bwMode="auto">
          <a:xfrm>
            <a:off x="5562600" y="28956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1800" i="0">
                <a:solidFill>
                  <a:schemeClr val="hlink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800" i="0">
                <a:latin typeface="Times New Roman" panose="02020603050405020304" pitchFamily="18" charset="0"/>
              </a:rPr>
              <a:t>IP</a:t>
            </a:r>
          </a:p>
        </p:txBody>
      </p:sp>
      <p:sp>
        <p:nvSpPr>
          <p:cNvPr id="154673" name="Text Box 49"/>
          <p:cNvSpPr txBox="1">
            <a:spLocks noChangeArrowheads="1"/>
          </p:cNvSpPr>
          <p:nvPr/>
        </p:nvSpPr>
        <p:spPr bwMode="auto">
          <a:xfrm>
            <a:off x="5638800" y="2590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solidFill>
                  <a:schemeClr val="hlink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800" i="0">
                <a:latin typeface="Times New Roman" panose="02020603050405020304" pitchFamily="18" charset="0"/>
              </a:rPr>
              <a:t>ES</a:t>
            </a:r>
            <a:endParaRPr lang="en-US" altLang="zh-CN" sz="1800" b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74" name="Text Box 50"/>
          <p:cNvSpPr txBox="1">
            <a:spLocks noChangeArrowheads="1"/>
          </p:cNvSpPr>
          <p:nvPr/>
        </p:nvSpPr>
        <p:spPr bwMode="auto">
          <a:xfrm>
            <a:off x="5791200" y="2286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i="0">
                <a:latin typeface="Times New Roman" panose="02020603050405020304" pitchFamily="18" charset="0"/>
              </a:rPr>
              <a:t>SS</a:t>
            </a:r>
          </a:p>
        </p:txBody>
      </p:sp>
      <p:sp>
        <p:nvSpPr>
          <p:cNvPr id="154675" name="Text Box 51"/>
          <p:cNvSpPr txBox="1">
            <a:spLocks noChangeArrowheads="1"/>
          </p:cNvSpPr>
          <p:nvPr/>
        </p:nvSpPr>
        <p:spPr bwMode="auto">
          <a:xfrm>
            <a:off x="5791200" y="1981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DS</a:t>
            </a:r>
          </a:p>
        </p:txBody>
      </p:sp>
      <p:sp>
        <p:nvSpPr>
          <p:cNvPr id="154676" name="Text Box 52"/>
          <p:cNvSpPr txBox="1">
            <a:spLocks noChangeArrowheads="1"/>
          </p:cNvSpPr>
          <p:nvPr/>
        </p:nvSpPr>
        <p:spPr bwMode="auto">
          <a:xfrm>
            <a:off x="5791200" y="1676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CS</a:t>
            </a:r>
          </a:p>
        </p:txBody>
      </p:sp>
      <p:sp>
        <p:nvSpPr>
          <p:cNvPr id="154677" name="Text Box 53"/>
          <p:cNvSpPr txBox="1">
            <a:spLocks noChangeArrowheads="1"/>
          </p:cNvSpPr>
          <p:nvPr/>
        </p:nvSpPr>
        <p:spPr bwMode="auto">
          <a:xfrm>
            <a:off x="7239000" y="2286000"/>
            <a:ext cx="129540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 dirty="0">
                <a:latin typeface="Times New Roman" panose="02020603050405020304" pitchFamily="18" charset="0"/>
              </a:rPr>
              <a:t>总线控制</a:t>
            </a:r>
            <a:r>
              <a:rPr lang="zh-CN" altLang="en-US" sz="1800" i="0" dirty="0" smtClean="0">
                <a:latin typeface="Times New Roman" panose="02020603050405020304" pitchFamily="18" charset="0"/>
              </a:rPr>
              <a:t>逻辑电路</a:t>
            </a:r>
            <a:endParaRPr lang="en-US" altLang="zh-CN" sz="1800" i="0" dirty="0" smtClean="0"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 dirty="0" smtClean="0">
                <a:latin typeface="Times New Roman" panose="02020603050405020304" pitchFamily="18" charset="0"/>
              </a:rPr>
              <a:t>MAR MDR</a:t>
            </a:r>
            <a:endParaRPr lang="zh-CN" altLang="en-US" sz="1800" i="0" dirty="0">
              <a:latin typeface="Times New Roman" panose="02020603050405020304" pitchFamily="18" charset="0"/>
            </a:endParaRPr>
          </a:p>
        </p:txBody>
      </p:sp>
      <p:sp>
        <p:nvSpPr>
          <p:cNvPr id="154678" name="Text Box 54"/>
          <p:cNvSpPr txBox="1">
            <a:spLocks noChangeArrowheads="1"/>
          </p:cNvSpPr>
          <p:nvPr/>
        </p:nvSpPr>
        <p:spPr bwMode="auto">
          <a:xfrm>
            <a:off x="8685213" y="2971800"/>
            <a:ext cx="45878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外部总线</a:t>
            </a:r>
          </a:p>
        </p:txBody>
      </p:sp>
      <p:sp>
        <p:nvSpPr>
          <p:cNvPr id="154679" name="Line 55"/>
          <p:cNvSpPr>
            <a:spLocks noChangeShapeType="1"/>
          </p:cNvSpPr>
          <p:nvPr/>
        </p:nvSpPr>
        <p:spPr bwMode="auto">
          <a:xfrm>
            <a:off x="4648200" y="4800600"/>
            <a:ext cx="685800" cy="0"/>
          </a:xfrm>
          <a:prstGeom prst="line">
            <a:avLst/>
          </a:prstGeom>
          <a:noFill/>
          <a:ln w="9525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0" name="Line 56"/>
          <p:cNvSpPr>
            <a:spLocks noChangeShapeType="1"/>
          </p:cNvSpPr>
          <p:nvPr/>
        </p:nvSpPr>
        <p:spPr bwMode="auto">
          <a:xfrm>
            <a:off x="8001000" y="3048000"/>
            <a:ext cx="0" cy="1752600"/>
          </a:xfrm>
          <a:prstGeom prst="line">
            <a:avLst/>
          </a:prstGeom>
          <a:noFill/>
          <a:ln w="1016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1" name="Line 57"/>
          <p:cNvSpPr>
            <a:spLocks noChangeShapeType="1"/>
          </p:cNvSpPr>
          <p:nvPr/>
        </p:nvSpPr>
        <p:spPr bwMode="auto">
          <a:xfrm>
            <a:off x="6705600" y="4800600"/>
            <a:ext cx="1295400" cy="0"/>
          </a:xfrm>
          <a:prstGeom prst="line">
            <a:avLst/>
          </a:prstGeom>
          <a:noFill/>
          <a:ln w="9525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2" name="Line 58"/>
          <p:cNvSpPr>
            <a:spLocks noChangeShapeType="1"/>
          </p:cNvSpPr>
          <p:nvPr/>
        </p:nvSpPr>
        <p:spPr bwMode="auto">
          <a:xfrm>
            <a:off x="5105400" y="3886200"/>
            <a:ext cx="0" cy="91440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3" name="Line 59"/>
          <p:cNvSpPr>
            <a:spLocks noChangeShapeType="1"/>
          </p:cNvSpPr>
          <p:nvPr/>
        </p:nvSpPr>
        <p:spPr bwMode="auto">
          <a:xfrm>
            <a:off x="4953000" y="3429000"/>
            <a:ext cx="533400" cy="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4" name="Line 60"/>
          <p:cNvSpPr>
            <a:spLocks noChangeShapeType="1"/>
          </p:cNvSpPr>
          <p:nvPr/>
        </p:nvSpPr>
        <p:spPr bwMode="auto">
          <a:xfrm flipH="1">
            <a:off x="4953000" y="3429000"/>
            <a:ext cx="1588" cy="38100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5" name="Text Box 61"/>
          <p:cNvSpPr txBox="1">
            <a:spLocks noChangeArrowheads="1"/>
          </p:cNvSpPr>
          <p:nvPr/>
        </p:nvSpPr>
        <p:spPr bwMode="auto">
          <a:xfrm>
            <a:off x="3581400" y="44958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执行部分控制电路</a:t>
            </a:r>
          </a:p>
        </p:txBody>
      </p:sp>
      <p:sp>
        <p:nvSpPr>
          <p:cNvPr id="154686" name="Line 62"/>
          <p:cNvSpPr>
            <a:spLocks noChangeShapeType="1"/>
          </p:cNvSpPr>
          <p:nvPr/>
        </p:nvSpPr>
        <p:spPr bwMode="auto">
          <a:xfrm>
            <a:off x="3352800" y="3581400"/>
            <a:ext cx="0" cy="23622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7" name="Line 63"/>
          <p:cNvSpPr>
            <a:spLocks noChangeShapeType="1"/>
          </p:cNvSpPr>
          <p:nvPr/>
        </p:nvSpPr>
        <p:spPr bwMode="auto">
          <a:xfrm>
            <a:off x="2667000" y="3581400"/>
            <a:ext cx="685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8" name="Line 64"/>
          <p:cNvSpPr>
            <a:spLocks noChangeShapeType="1"/>
          </p:cNvSpPr>
          <p:nvPr/>
        </p:nvSpPr>
        <p:spPr bwMode="auto">
          <a:xfrm>
            <a:off x="2667000" y="3352800"/>
            <a:ext cx="0" cy="228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9" name="Line 65"/>
          <p:cNvSpPr>
            <a:spLocks noChangeShapeType="1"/>
          </p:cNvSpPr>
          <p:nvPr/>
        </p:nvSpPr>
        <p:spPr bwMode="auto">
          <a:xfrm>
            <a:off x="2895600" y="4800600"/>
            <a:ext cx="609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0" name="Line 66"/>
          <p:cNvSpPr>
            <a:spLocks noChangeShapeType="1"/>
          </p:cNvSpPr>
          <p:nvPr/>
        </p:nvSpPr>
        <p:spPr bwMode="auto">
          <a:xfrm>
            <a:off x="3048000" y="5943600"/>
            <a:ext cx="304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1" name="Line 67"/>
          <p:cNvSpPr>
            <a:spLocks noChangeShapeType="1"/>
          </p:cNvSpPr>
          <p:nvPr/>
        </p:nvSpPr>
        <p:spPr bwMode="auto">
          <a:xfrm>
            <a:off x="5562600" y="45720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2" name="Line 68"/>
          <p:cNvSpPr>
            <a:spLocks noChangeShapeType="1"/>
          </p:cNvSpPr>
          <p:nvPr/>
        </p:nvSpPr>
        <p:spPr bwMode="auto">
          <a:xfrm>
            <a:off x="5791200" y="45720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3" name="Line 69"/>
          <p:cNvSpPr>
            <a:spLocks noChangeShapeType="1"/>
          </p:cNvSpPr>
          <p:nvPr/>
        </p:nvSpPr>
        <p:spPr bwMode="auto">
          <a:xfrm>
            <a:off x="6019800" y="45720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4" name="Line 70"/>
          <p:cNvSpPr>
            <a:spLocks noChangeShapeType="1"/>
          </p:cNvSpPr>
          <p:nvPr/>
        </p:nvSpPr>
        <p:spPr bwMode="auto">
          <a:xfrm>
            <a:off x="6248400" y="45720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5" name="Line 71"/>
          <p:cNvSpPr>
            <a:spLocks noChangeShapeType="1"/>
          </p:cNvSpPr>
          <p:nvPr/>
        </p:nvSpPr>
        <p:spPr bwMode="auto">
          <a:xfrm>
            <a:off x="6477000" y="45720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6" name="Text Box 72"/>
          <p:cNvSpPr txBox="1">
            <a:spLocks noChangeArrowheads="1"/>
          </p:cNvSpPr>
          <p:nvPr/>
        </p:nvSpPr>
        <p:spPr bwMode="auto">
          <a:xfrm>
            <a:off x="5334000" y="46482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1 2  3  4  5  6</a:t>
            </a:r>
          </a:p>
        </p:txBody>
      </p:sp>
      <p:sp>
        <p:nvSpPr>
          <p:cNvPr id="154697" name="Line 73"/>
          <p:cNvSpPr>
            <a:spLocks noChangeShapeType="1"/>
          </p:cNvSpPr>
          <p:nvPr/>
        </p:nvSpPr>
        <p:spPr bwMode="auto">
          <a:xfrm>
            <a:off x="4800600" y="762000"/>
            <a:ext cx="0" cy="5867400"/>
          </a:xfrm>
          <a:prstGeom prst="line">
            <a:avLst/>
          </a:prstGeom>
          <a:noFill/>
          <a:ln w="12700">
            <a:solidFill>
              <a:srgbClr val="996600"/>
            </a:solidFill>
            <a:prstDash val="lgDashDot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8" name="Line 74"/>
          <p:cNvSpPr>
            <a:spLocks noChangeShapeType="1"/>
          </p:cNvSpPr>
          <p:nvPr/>
        </p:nvSpPr>
        <p:spPr bwMode="auto">
          <a:xfrm>
            <a:off x="8686800" y="228600"/>
            <a:ext cx="0" cy="6324600"/>
          </a:xfrm>
          <a:prstGeom prst="line">
            <a:avLst/>
          </a:prstGeom>
          <a:noFill/>
          <a:ln w="12700">
            <a:solidFill>
              <a:srgbClr val="996600"/>
            </a:solidFill>
            <a:prstDash val="lgDashDot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9" name="Text Box 75"/>
          <p:cNvSpPr txBox="1">
            <a:spLocks noChangeArrowheads="1"/>
          </p:cNvSpPr>
          <p:nvPr/>
        </p:nvSpPr>
        <p:spPr bwMode="auto">
          <a:xfrm>
            <a:off x="5900738" y="533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ahoma" panose="020B0604030504040204" pitchFamily="34" charset="0"/>
              </a:rPr>
              <a:t>∑</a:t>
            </a:r>
          </a:p>
        </p:txBody>
      </p:sp>
      <p:sp>
        <p:nvSpPr>
          <p:cNvPr id="154700" name="Text Box 76"/>
          <p:cNvSpPr txBox="1">
            <a:spLocks noChangeArrowheads="1"/>
          </p:cNvSpPr>
          <p:nvPr/>
        </p:nvSpPr>
        <p:spPr bwMode="auto">
          <a:xfrm>
            <a:off x="1752600" y="4724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</a:rPr>
              <a:t>ALU</a:t>
            </a:r>
            <a:endParaRPr lang="en-US" altLang="zh-CN" sz="1800" i="0">
              <a:latin typeface="Times New Roman" panose="02020603050405020304" pitchFamily="18" charset="0"/>
            </a:endParaRPr>
          </a:p>
        </p:txBody>
      </p:sp>
      <p:sp>
        <p:nvSpPr>
          <p:cNvPr id="154701" name="Text Box 77"/>
          <p:cNvSpPr txBox="1">
            <a:spLocks noChangeArrowheads="1"/>
          </p:cNvSpPr>
          <p:nvPr/>
        </p:nvSpPr>
        <p:spPr bwMode="auto">
          <a:xfrm>
            <a:off x="1447800" y="57912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标志寄存器</a:t>
            </a:r>
          </a:p>
        </p:txBody>
      </p:sp>
      <p:sp>
        <p:nvSpPr>
          <p:cNvPr id="154702" name="Text Box 78"/>
          <p:cNvSpPr txBox="1">
            <a:spLocks noChangeArrowheads="1"/>
          </p:cNvSpPr>
          <p:nvPr/>
        </p:nvSpPr>
        <p:spPr bwMode="auto">
          <a:xfrm>
            <a:off x="1371600" y="9144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AH      AL   </a:t>
            </a:r>
          </a:p>
        </p:txBody>
      </p:sp>
      <p:sp>
        <p:nvSpPr>
          <p:cNvPr id="154703" name="Text Box 79"/>
          <p:cNvSpPr txBox="1">
            <a:spLocks noChangeArrowheads="1"/>
          </p:cNvSpPr>
          <p:nvPr/>
        </p:nvSpPr>
        <p:spPr bwMode="auto">
          <a:xfrm>
            <a:off x="1447800" y="12192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BH      BL</a:t>
            </a:r>
          </a:p>
        </p:txBody>
      </p:sp>
      <p:sp>
        <p:nvSpPr>
          <p:cNvPr id="154704" name="Text Box 80"/>
          <p:cNvSpPr txBox="1">
            <a:spLocks noChangeArrowheads="1"/>
          </p:cNvSpPr>
          <p:nvPr/>
        </p:nvSpPr>
        <p:spPr bwMode="auto">
          <a:xfrm>
            <a:off x="1524000" y="15240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CH      CL</a:t>
            </a:r>
          </a:p>
        </p:txBody>
      </p:sp>
      <p:sp>
        <p:nvSpPr>
          <p:cNvPr id="154705" name="Text Box 81"/>
          <p:cNvSpPr txBox="1">
            <a:spLocks noChangeArrowheads="1"/>
          </p:cNvSpPr>
          <p:nvPr/>
        </p:nvSpPr>
        <p:spPr bwMode="auto">
          <a:xfrm>
            <a:off x="1447800" y="18288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DH      DL</a:t>
            </a:r>
          </a:p>
        </p:txBody>
      </p:sp>
      <p:sp>
        <p:nvSpPr>
          <p:cNvPr id="154706" name="Text Box 82"/>
          <p:cNvSpPr txBox="1">
            <a:spLocks noChangeArrowheads="1"/>
          </p:cNvSpPr>
          <p:nvPr/>
        </p:nvSpPr>
        <p:spPr bwMode="auto">
          <a:xfrm>
            <a:off x="1676400" y="21336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 SP</a:t>
            </a:r>
          </a:p>
        </p:txBody>
      </p:sp>
      <p:sp>
        <p:nvSpPr>
          <p:cNvPr id="154707" name="Text Box 83"/>
          <p:cNvSpPr txBox="1">
            <a:spLocks noChangeArrowheads="1"/>
          </p:cNvSpPr>
          <p:nvPr/>
        </p:nvSpPr>
        <p:spPr bwMode="auto">
          <a:xfrm>
            <a:off x="1676400" y="2438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 BP</a:t>
            </a:r>
          </a:p>
        </p:txBody>
      </p:sp>
      <p:sp>
        <p:nvSpPr>
          <p:cNvPr id="154708" name="Text Box 84"/>
          <p:cNvSpPr txBox="1">
            <a:spLocks noChangeArrowheads="1"/>
          </p:cNvSpPr>
          <p:nvPr/>
        </p:nvSpPr>
        <p:spPr bwMode="auto">
          <a:xfrm>
            <a:off x="1676400" y="27432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 SI</a:t>
            </a:r>
          </a:p>
        </p:txBody>
      </p:sp>
      <p:sp>
        <p:nvSpPr>
          <p:cNvPr id="154709" name="Text Box 85"/>
          <p:cNvSpPr txBox="1">
            <a:spLocks noChangeArrowheads="1"/>
          </p:cNvSpPr>
          <p:nvPr/>
        </p:nvSpPr>
        <p:spPr bwMode="auto">
          <a:xfrm>
            <a:off x="1752600" y="3048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DI</a:t>
            </a:r>
          </a:p>
        </p:txBody>
      </p:sp>
      <p:sp>
        <p:nvSpPr>
          <p:cNvPr id="154710" name="Text Box 86"/>
          <p:cNvSpPr txBox="1">
            <a:spLocks noChangeArrowheads="1"/>
          </p:cNvSpPr>
          <p:nvPr/>
        </p:nvSpPr>
        <p:spPr bwMode="auto">
          <a:xfrm>
            <a:off x="2971800" y="990600"/>
            <a:ext cx="152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通用寄存器</a:t>
            </a:r>
          </a:p>
        </p:txBody>
      </p:sp>
      <p:sp>
        <p:nvSpPr>
          <p:cNvPr id="154711" name="Text Box 87"/>
          <p:cNvSpPr txBox="1">
            <a:spLocks noChangeArrowheads="1"/>
          </p:cNvSpPr>
          <p:nvPr/>
        </p:nvSpPr>
        <p:spPr bwMode="auto">
          <a:xfrm>
            <a:off x="4419600" y="228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地址加法器</a:t>
            </a:r>
          </a:p>
        </p:txBody>
      </p:sp>
      <p:sp>
        <p:nvSpPr>
          <p:cNvPr id="154712" name="Text Box 88"/>
          <p:cNvSpPr txBox="1">
            <a:spLocks noChangeArrowheads="1"/>
          </p:cNvSpPr>
          <p:nvPr/>
        </p:nvSpPr>
        <p:spPr bwMode="auto">
          <a:xfrm>
            <a:off x="5257800" y="5105400"/>
            <a:ext cx="1905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指令队列缓冲器</a:t>
            </a:r>
            <a:r>
              <a:rPr lang="zh-CN" altLang="en-US" sz="1800" u="sng">
                <a:latin typeface="Times New Roman" panose="02020603050405020304" pitchFamily="18" charset="0"/>
              </a:rPr>
              <a:t>（</a:t>
            </a:r>
            <a:r>
              <a:rPr lang="en-US" altLang="zh-CN" sz="1800" u="sng">
                <a:latin typeface="Times New Roman" panose="02020603050405020304" pitchFamily="18" charset="0"/>
              </a:rPr>
              <a:t>8088</a:t>
            </a:r>
            <a:r>
              <a:rPr lang="zh-CN" altLang="en-US" sz="1800" u="sng">
                <a:latin typeface="Times New Roman" panose="02020603050405020304" pitchFamily="18" charset="0"/>
              </a:rPr>
              <a:t>为</a:t>
            </a:r>
            <a:r>
              <a:rPr lang="en-US" altLang="zh-CN" sz="1800" u="sng">
                <a:latin typeface="Times New Roman" panose="02020603050405020304" pitchFamily="18" charset="0"/>
              </a:rPr>
              <a:t>4</a:t>
            </a:r>
            <a:r>
              <a:rPr lang="zh-CN" altLang="en-US" sz="1800" u="sng">
                <a:latin typeface="Times New Roman" panose="02020603050405020304" pitchFamily="18" charset="0"/>
              </a:rPr>
              <a:t>字节）</a:t>
            </a:r>
          </a:p>
        </p:txBody>
      </p:sp>
      <p:sp>
        <p:nvSpPr>
          <p:cNvPr id="154713" name="Text Box 89"/>
          <p:cNvSpPr txBox="1">
            <a:spLocks noChangeArrowheads="1"/>
          </p:cNvSpPr>
          <p:nvPr/>
        </p:nvSpPr>
        <p:spPr bwMode="auto">
          <a:xfrm>
            <a:off x="3048000" y="6324600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i="0">
                <a:latin typeface="Times New Roman" panose="02020603050405020304" pitchFamily="18" charset="0"/>
              </a:rPr>
              <a:t>执行部件 （</a:t>
            </a:r>
            <a:r>
              <a:rPr lang="en-US" altLang="zh-CN" sz="1600" i="0">
                <a:latin typeface="Times New Roman" panose="02020603050405020304" pitchFamily="18" charset="0"/>
              </a:rPr>
              <a:t>EU)</a:t>
            </a:r>
            <a:endParaRPr lang="en-US" altLang="zh-CN" sz="1800" i="0">
              <a:latin typeface="Times New Roman" panose="02020603050405020304" pitchFamily="18" charset="0"/>
            </a:endParaRPr>
          </a:p>
        </p:txBody>
      </p:sp>
      <p:sp>
        <p:nvSpPr>
          <p:cNvPr id="154714" name="Text Box 90"/>
          <p:cNvSpPr txBox="1">
            <a:spLocks noChangeArrowheads="1"/>
          </p:cNvSpPr>
          <p:nvPr/>
        </p:nvSpPr>
        <p:spPr bwMode="auto">
          <a:xfrm>
            <a:off x="5867400" y="62484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i="0">
                <a:latin typeface="Times New Roman" panose="02020603050405020304" pitchFamily="18" charset="0"/>
              </a:rPr>
              <a:t>总线接口部件 （</a:t>
            </a:r>
            <a:r>
              <a:rPr lang="en-US" altLang="zh-CN" sz="1600" i="0">
                <a:latin typeface="Times New Roman" panose="02020603050405020304" pitchFamily="18" charset="0"/>
              </a:rPr>
              <a:t>BIU)</a:t>
            </a:r>
          </a:p>
        </p:txBody>
      </p:sp>
      <p:sp>
        <p:nvSpPr>
          <p:cNvPr id="154715" name="Line 91"/>
          <p:cNvSpPr>
            <a:spLocks noChangeShapeType="1"/>
          </p:cNvSpPr>
          <p:nvPr/>
        </p:nvSpPr>
        <p:spPr bwMode="auto">
          <a:xfrm flipH="1">
            <a:off x="3730625" y="3730625"/>
            <a:ext cx="381000" cy="306388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16" name="Text Box 92"/>
          <p:cNvSpPr txBox="1">
            <a:spLocks noChangeArrowheads="1"/>
          </p:cNvSpPr>
          <p:nvPr/>
        </p:nvSpPr>
        <p:spPr bwMode="auto">
          <a:xfrm>
            <a:off x="3733800" y="3429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</a:p>
        </p:txBody>
      </p:sp>
      <p:sp>
        <p:nvSpPr>
          <p:cNvPr id="154717" name="Line 93"/>
          <p:cNvSpPr>
            <a:spLocks noChangeShapeType="1"/>
          </p:cNvSpPr>
          <p:nvPr/>
        </p:nvSpPr>
        <p:spPr bwMode="auto">
          <a:xfrm flipH="1">
            <a:off x="7086600" y="228600"/>
            <a:ext cx="3810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18" name="Text Box 94"/>
          <p:cNvSpPr txBox="1">
            <a:spLocks noChangeArrowheads="1"/>
          </p:cNvSpPr>
          <p:nvPr/>
        </p:nvSpPr>
        <p:spPr bwMode="auto">
          <a:xfrm>
            <a:off x="6934200" y="457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20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</a:p>
        </p:txBody>
      </p:sp>
      <p:sp>
        <p:nvSpPr>
          <p:cNvPr id="154719" name="Line 95"/>
          <p:cNvSpPr>
            <a:spLocks noChangeShapeType="1"/>
          </p:cNvSpPr>
          <p:nvPr/>
        </p:nvSpPr>
        <p:spPr bwMode="auto">
          <a:xfrm flipH="1">
            <a:off x="7239000" y="1295400"/>
            <a:ext cx="3048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0" name="Text Box 96"/>
          <p:cNvSpPr txBox="1">
            <a:spLocks noChangeArrowheads="1"/>
          </p:cNvSpPr>
          <p:nvPr/>
        </p:nvSpPr>
        <p:spPr bwMode="auto">
          <a:xfrm>
            <a:off x="7143750" y="1071563"/>
            <a:ext cx="1214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  <a:endParaRPr lang="en-US" altLang="zh-CN" sz="1600" i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u="sng">
                <a:latin typeface="Times New Roman" panose="02020603050405020304" pitchFamily="18" charset="0"/>
              </a:rPr>
              <a:t>8088</a:t>
            </a:r>
            <a:r>
              <a:rPr lang="zh-CN" altLang="en-US" sz="1600" u="sng">
                <a:latin typeface="Times New Roman" panose="02020603050405020304" pitchFamily="18" charset="0"/>
              </a:rPr>
              <a:t>为</a:t>
            </a:r>
            <a:r>
              <a:rPr lang="en-US" altLang="zh-CN" sz="1600" u="sng">
                <a:latin typeface="Times New Roman" panose="02020603050405020304" pitchFamily="18" charset="0"/>
              </a:rPr>
              <a:t>8</a:t>
            </a:r>
            <a:r>
              <a:rPr lang="zh-CN" altLang="en-US" sz="1600" u="sng">
                <a:latin typeface="Times New Roman" panose="02020603050405020304" pitchFamily="18" charset="0"/>
              </a:rPr>
              <a:t>位</a:t>
            </a:r>
            <a:endParaRPr lang="zh-CN" altLang="en-US" sz="1600" i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721" name="Line 97"/>
          <p:cNvSpPr>
            <a:spLocks noChangeShapeType="1"/>
          </p:cNvSpPr>
          <p:nvPr/>
        </p:nvSpPr>
        <p:spPr bwMode="auto">
          <a:xfrm flipH="1">
            <a:off x="4929188" y="4714875"/>
            <a:ext cx="3048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2" name="Text Box 98"/>
          <p:cNvSpPr txBox="1">
            <a:spLocks noChangeArrowheads="1"/>
          </p:cNvSpPr>
          <p:nvPr/>
        </p:nvSpPr>
        <p:spPr bwMode="auto">
          <a:xfrm>
            <a:off x="4786313" y="500062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2000681067"/>
      </p:ext>
    </p:extLst>
  </p:cSld>
  <p:clrMapOvr>
    <a:masterClrMapping/>
  </p:clrMapOvr>
  <p:transition spd="slow" advClick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5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5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5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5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5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5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5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2000"/>
                                        <p:tgtEl>
                                          <p:spTgt spid="15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15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15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15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15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15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15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15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15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15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15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15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15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15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5" dur="500"/>
                                        <p:tgtEl>
                                          <p:spTgt spid="15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5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5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5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5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5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5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5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5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5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5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15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15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0" dur="500"/>
                                        <p:tgtEl>
                                          <p:spTgt spid="15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3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6" dur="500"/>
                                        <p:tgtEl>
                                          <p:spTgt spid="15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9" dur="500"/>
                                        <p:tgtEl>
                                          <p:spTgt spid="15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15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5" dur="500"/>
                                        <p:tgtEl>
                                          <p:spTgt spid="15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8" dur="500"/>
                                        <p:tgtEl>
                                          <p:spTgt spid="15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1" dur="500"/>
                                        <p:tgtEl>
                                          <p:spTgt spid="15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4" dur="500"/>
                                        <p:tgtEl>
                                          <p:spTgt spid="15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7" dur="500"/>
                                        <p:tgtEl>
                                          <p:spTgt spid="15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2" dur="2000"/>
                                        <p:tgtEl>
                                          <p:spTgt spid="15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5" dur="2000"/>
                                        <p:tgtEl>
                                          <p:spTgt spid="15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8" dur="2000"/>
                                        <p:tgtEl>
                                          <p:spTgt spid="15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1" dur="2000"/>
                                        <p:tgtEl>
                                          <p:spTgt spid="15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4" dur="2000"/>
                                        <p:tgtEl>
                                          <p:spTgt spid="15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7" dur="2000"/>
                                        <p:tgtEl>
                                          <p:spTgt spid="15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0" dur="2000"/>
                                        <p:tgtEl>
                                          <p:spTgt spid="15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3" dur="2000"/>
                                        <p:tgtEl>
                                          <p:spTgt spid="15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6" dur="2000"/>
                                        <p:tgtEl>
                                          <p:spTgt spid="15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9" dur="2000"/>
                                        <p:tgtEl>
                                          <p:spTgt spid="15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4" dur="500"/>
                                        <p:tgtEl>
                                          <p:spTgt spid="15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7" dur="500"/>
                                        <p:tgtEl>
                                          <p:spTgt spid="15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0" dur="500"/>
                                        <p:tgtEl>
                                          <p:spTgt spid="15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3" dur="500"/>
                                        <p:tgtEl>
                                          <p:spTgt spid="15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6" dur="500"/>
                                        <p:tgtEl>
                                          <p:spTgt spid="15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9" dur="500"/>
                                        <p:tgtEl>
                                          <p:spTgt spid="15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2" dur="500"/>
                                        <p:tgtEl>
                                          <p:spTgt spid="15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5" dur="500"/>
                                        <p:tgtEl>
                                          <p:spTgt spid="15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8" dur="500"/>
                                        <p:tgtEl>
                                          <p:spTgt spid="15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1" dur="500"/>
                                        <p:tgtEl>
                                          <p:spTgt spid="15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4" dur="500"/>
                                        <p:tgtEl>
                                          <p:spTgt spid="1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7" dur="500"/>
                                        <p:tgtEl>
                                          <p:spTgt spid="15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0" dur="500"/>
                                        <p:tgtEl>
                                          <p:spTgt spid="15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3" dur="500"/>
                                        <p:tgtEl>
                                          <p:spTgt spid="15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2" grpId="0" animBg="1"/>
      <p:bldP spid="154645" grpId="0" animBg="1"/>
      <p:bldP spid="154655" grpId="0" animBg="1"/>
      <p:bldP spid="154661" grpId="0" animBg="1"/>
      <p:bldP spid="154662" grpId="0" animBg="1"/>
      <p:bldP spid="154663" grpId="0" animBg="1"/>
      <p:bldP spid="154671" grpId="0"/>
      <p:bldP spid="154672" grpId="0"/>
      <p:bldP spid="154673" grpId="0"/>
      <p:bldP spid="154674" grpId="0"/>
      <p:bldP spid="154675" grpId="0"/>
      <p:bldP spid="154676" grpId="0"/>
      <p:bldP spid="154677" grpId="0"/>
      <p:bldP spid="154678" grpId="0"/>
      <p:bldP spid="154685" grpId="0"/>
      <p:bldP spid="154696" grpId="0"/>
      <p:bldP spid="154699" grpId="0"/>
      <p:bldP spid="154700" grpId="0"/>
      <p:bldP spid="154701" grpId="0"/>
      <p:bldP spid="154702" grpId="0"/>
      <p:bldP spid="154703" grpId="0"/>
      <p:bldP spid="154704" grpId="0"/>
      <p:bldP spid="154705" grpId="0"/>
      <p:bldP spid="154706" grpId="0"/>
      <p:bldP spid="154707" grpId="0"/>
      <p:bldP spid="154708" grpId="0"/>
      <p:bldP spid="154709" grpId="0"/>
      <p:bldP spid="154710" grpId="0"/>
      <p:bldP spid="154711" grpId="0"/>
      <p:bldP spid="154712" grpId="0"/>
      <p:bldP spid="154713" grpId="0"/>
      <p:bldP spid="154714" grpId="0"/>
      <p:bldP spid="154716" grpId="0"/>
      <p:bldP spid="154718" grpId="0"/>
      <p:bldP spid="154720" grpId="0"/>
      <p:bldP spid="1547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微机</a:t>
            </a:r>
            <a:r>
              <a:rPr lang="zh-CN" altLang="en-US" dirty="0"/>
              <a:t>的基本结构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0" dirty="0" smtClean="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1843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9388"/>
            <a:ext cx="8018463" cy="533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8" name="组合 7"/>
          <p:cNvGrpSpPr>
            <a:grpSpLocks/>
          </p:cNvGrpSpPr>
          <p:nvPr/>
        </p:nvGrpSpPr>
        <p:grpSpPr bwMode="auto">
          <a:xfrm>
            <a:off x="2191139" y="1033888"/>
            <a:ext cx="6677403" cy="1802492"/>
            <a:chOff x="2191171" y="1034031"/>
            <a:chExt cx="6678308" cy="1803127"/>
          </a:xfrm>
        </p:grpSpPr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3734042" y="1034031"/>
              <a:ext cx="5135437" cy="8312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4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寄存器：</a:t>
              </a:r>
              <a:r>
                <a:rPr lang="zh-CN" altLang="en-US" sz="2400" dirty="0" smtClean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计算机</a:t>
              </a: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中最快的存储单元</a:t>
              </a:r>
              <a:r>
                <a:rPr lang="zh-CN" altLang="en-US" sz="2400" dirty="0" smtClean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en-US" altLang="zh-CN" sz="2400" dirty="0" smtClean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/>
              </a:r>
              <a:br>
                <a:rPr lang="en-US" altLang="zh-CN" sz="2400" dirty="0" smtClean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</a:br>
              <a:r>
                <a:rPr lang="zh-CN" altLang="en-US" sz="2400" dirty="0" smtClean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通常</a:t>
              </a:r>
              <a:r>
                <a:rPr lang="en-US" altLang="zh-CN" sz="2400" dirty="0" smtClean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32/64</a:t>
              </a:r>
              <a:r>
                <a:rPr lang="zh-CN" altLang="en-US" sz="2400" dirty="0" smtClean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位</a:t>
              </a: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长度（</a:t>
              </a:r>
              <a:r>
                <a:rPr lang="en-US" altLang="zh-CN" sz="2400" dirty="0" smtClean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IA32/X86-64</a:t>
              </a:r>
              <a:r>
                <a:rPr lang="zh-CN" altLang="en-US" sz="2400" dirty="0" smtClean="0">
                  <a:solidFill>
                    <a:schemeClr val="accent6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endPara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弧形 6"/>
            <p:cNvSpPr/>
            <p:nvPr/>
          </p:nvSpPr>
          <p:spPr bwMode="auto">
            <a:xfrm flipH="1">
              <a:off x="2191171" y="1326915"/>
              <a:ext cx="3143286" cy="1510243"/>
            </a:xfrm>
            <a:prstGeom prst="arc">
              <a:avLst>
                <a:gd name="adj1" fmla="val 16249441"/>
                <a:gd name="adj2" fmla="val 21462689"/>
              </a:avLst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439" name="组合 8"/>
          <p:cNvGrpSpPr>
            <a:grpSpLocks/>
          </p:cNvGrpSpPr>
          <p:nvPr/>
        </p:nvGrpSpPr>
        <p:grpSpPr bwMode="auto">
          <a:xfrm>
            <a:off x="6888163" y="2362200"/>
            <a:ext cx="1223962" cy="1423988"/>
            <a:chOff x="1951038" y="837537"/>
            <a:chExt cx="1223168" cy="1815888"/>
          </a:xfrm>
        </p:grpSpPr>
        <p:sp>
          <p:nvSpPr>
            <p:cNvPr id="18440" name="TextBox 4"/>
            <p:cNvSpPr txBox="1">
              <a:spLocks noChangeArrowheads="1"/>
            </p:cNvSpPr>
            <p:nvPr/>
          </p:nvSpPr>
          <p:spPr bwMode="auto">
            <a:xfrm>
              <a:off x="2107426" y="837537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内存</a:t>
              </a:r>
            </a:p>
          </p:txBody>
        </p:sp>
        <p:sp>
          <p:nvSpPr>
            <p:cNvPr id="11" name="弧形 10"/>
            <p:cNvSpPr/>
            <p:nvPr/>
          </p:nvSpPr>
          <p:spPr bwMode="auto">
            <a:xfrm flipH="1">
              <a:off x="1951038" y="977259"/>
              <a:ext cx="1223168" cy="1676166"/>
            </a:xfrm>
            <a:prstGeom prst="arc">
              <a:avLst>
                <a:gd name="adj1" fmla="val 18298957"/>
                <a:gd name="adj2" fmla="val 133778"/>
              </a:avLst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00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en-US" altLang="zh-CN" dirty="0"/>
          </a:p>
        </p:txBody>
      </p:sp>
      <p:sp>
        <p:nvSpPr>
          <p:cNvPr id="968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</a:rPr>
              <a:t>2.1 </a:t>
            </a:r>
            <a:r>
              <a:rPr lang="zh-CN" altLang="en-US" dirty="0" smtClean="0">
                <a:latin typeface="Times New Roman" pitchFamily="18" charset="0"/>
              </a:rPr>
              <a:t>基本</a:t>
            </a:r>
            <a:r>
              <a:rPr lang="zh-CN" altLang="en-US" dirty="0">
                <a:latin typeface="Times New Roman" pitchFamily="18" charset="0"/>
              </a:rPr>
              <a:t>寄存器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zh-CN" altLang="en-US" sz="2585" dirty="0">
                <a:latin typeface="Times New Roman" pitchFamily="18" charset="0"/>
              </a:rPr>
              <a:t>     寄存器是</a:t>
            </a:r>
            <a:r>
              <a:rPr lang="en-US" altLang="zh-CN" sz="2585" dirty="0">
                <a:latin typeface="Times New Roman" pitchFamily="18" charset="0"/>
              </a:rPr>
              <a:t>CPU</a:t>
            </a:r>
            <a:r>
              <a:rPr lang="zh-CN" altLang="en-US" sz="2585" dirty="0">
                <a:latin typeface="Times New Roman" pitchFamily="18" charset="0"/>
              </a:rPr>
              <a:t>内部的高速储存单元，访问速度比常规内存快得多。包括：</a:t>
            </a: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8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个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32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位通用寄存器</a:t>
            </a: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6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个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16</a:t>
            </a: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位段</a:t>
            </a:r>
            <a:r>
              <a:rPr lang="zh-CN" altLang="en-US" sz="2585" b="1" u="sng" dirty="0" smtClean="0">
                <a:solidFill>
                  <a:srgbClr val="CC0409"/>
                </a:solidFill>
                <a:latin typeface="Times New Roman" pitchFamily="18" charset="0"/>
              </a:rPr>
              <a:t>寄存器：多了</a:t>
            </a:r>
            <a:r>
              <a:rPr lang="en-US" altLang="zh-CN" sz="2585" b="1" u="sng" dirty="0" smtClean="0">
                <a:solidFill>
                  <a:srgbClr val="CC0409"/>
                </a:solidFill>
                <a:latin typeface="Times New Roman" pitchFamily="18" charset="0"/>
              </a:rPr>
              <a:t>FS</a:t>
            </a:r>
            <a:r>
              <a:rPr lang="zh-CN" altLang="en-US" sz="2585" b="1" u="sng" dirty="0" smtClean="0">
                <a:solidFill>
                  <a:srgbClr val="CC0409"/>
                </a:solidFill>
                <a:latin typeface="Times New Roman" pitchFamily="18" charset="0"/>
              </a:rPr>
              <a:t>、</a:t>
            </a:r>
            <a:r>
              <a:rPr lang="en-US" altLang="zh-CN" sz="2585" b="1" u="sng" dirty="0" smtClean="0">
                <a:solidFill>
                  <a:srgbClr val="CC0409"/>
                </a:solidFill>
                <a:latin typeface="Times New Roman" pitchFamily="18" charset="0"/>
              </a:rPr>
              <a:t>GS</a:t>
            </a:r>
            <a:endParaRPr lang="zh-CN" altLang="en-US" sz="2585" b="1" dirty="0">
              <a:solidFill>
                <a:srgbClr val="CC0409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一个存放处理器标志的寄存器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(EFLAGS)</a:t>
            </a:r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r>
              <a:rPr lang="zh-CN" altLang="en-US" sz="2585" b="1" u="sng" dirty="0">
                <a:solidFill>
                  <a:srgbClr val="CC0409"/>
                </a:solidFill>
                <a:latin typeface="Times New Roman" pitchFamily="18" charset="0"/>
              </a:rPr>
              <a:t>一个指令指针寄存器</a:t>
            </a:r>
            <a:r>
              <a:rPr lang="en-US" altLang="zh-CN" sz="2585" b="1" u="sng" dirty="0">
                <a:solidFill>
                  <a:srgbClr val="CC0409"/>
                </a:solidFill>
                <a:latin typeface="Times New Roman" pitchFamily="18" charset="0"/>
              </a:rPr>
              <a:t>(EIP</a:t>
            </a:r>
            <a:r>
              <a:rPr lang="en-US" altLang="zh-CN" sz="2585" b="1" u="sng" dirty="0" smtClean="0">
                <a:solidFill>
                  <a:srgbClr val="CC0409"/>
                </a:solidFill>
                <a:latin typeface="Times New Roman" pitchFamily="18" charset="0"/>
              </a:rPr>
              <a:t>)</a:t>
            </a:r>
          </a:p>
          <a:p>
            <a:r>
              <a:rPr lang="en-US" altLang="zh-CN" dirty="0" smtClean="0"/>
              <a:t>2.2 </a:t>
            </a:r>
            <a:r>
              <a:rPr lang="zh-CN" altLang="en-US" dirty="0" smtClean="0"/>
              <a:t>系统寄存器：支持</a:t>
            </a:r>
            <a:r>
              <a:rPr lang="en-US" altLang="zh-CN" dirty="0" smtClean="0"/>
              <a:t>OS</a:t>
            </a:r>
            <a:r>
              <a:rPr lang="zh-CN" altLang="en-US" dirty="0" smtClean="0"/>
              <a:t>与调试等的寄存器</a:t>
            </a:r>
            <a:endParaRPr lang="en-US" altLang="zh-CN" dirty="0"/>
          </a:p>
          <a:p>
            <a:r>
              <a:rPr lang="en-US" altLang="zh-CN" i="1" dirty="0" smtClean="0"/>
              <a:t>2.3 </a:t>
            </a:r>
            <a:r>
              <a:rPr lang="zh-CN" altLang="en-US" i="1" dirty="0" smtClean="0"/>
              <a:t>浮点单元</a:t>
            </a:r>
            <a:endParaRPr lang="en-US" altLang="zh-CN" i="1" dirty="0" smtClean="0"/>
          </a:p>
          <a:p>
            <a:pPr lvl="1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ü"/>
            </a:pPr>
            <a:endParaRPr lang="zh-CN" altLang="en-US" sz="2585" b="1" dirty="0">
              <a:solidFill>
                <a:srgbClr val="CC0409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6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</a:rPr>
              <a:t>2.1 </a:t>
            </a:r>
            <a:r>
              <a:rPr lang="zh-CN" altLang="en-US" dirty="0" smtClean="0">
                <a:latin typeface="Times New Roman" pitchFamily="18" charset="0"/>
              </a:rPr>
              <a:t>基本寄存器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907470" y="5205582"/>
            <a:ext cx="2081915" cy="479181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EFLAGS</a:t>
            </a:r>
            <a:endParaRPr lang="zh-CN" altLang="en-US" sz="2215" dirty="0"/>
          </a:p>
        </p:txBody>
      </p:sp>
      <p:sp>
        <p:nvSpPr>
          <p:cNvPr id="25" name="矩形 24"/>
          <p:cNvSpPr/>
          <p:nvPr/>
        </p:nvSpPr>
        <p:spPr bwMode="auto">
          <a:xfrm>
            <a:off x="907471" y="5693020"/>
            <a:ext cx="2081915" cy="47918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EIP</a:t>
            </a:r>
            <a:endParaRPr lang="zh-CN" altLang="en-US" sz="2215" dirty="0"/>
          </a:p>
        </p:txBody>
      </p:sp>
      <p:grpSp>
        <p:nvGrpSpPr>
          <p:cNvPr id="30727" name="组合 6"/>
          <p:cNvGrpSpPr>
            <a:grpSpLocks/>
          </p:cNvGrpSpPr>
          <p:nvPr/>
        </p:nvGrpSpPr>
        <p:grpSpPr bwMode="auto">
          <a:xfrm>
            <a:off x="907472" y="2057400"/>
            <a:ext cx="2088000" cy="1512000"/>
            <a:chOff x="1198605" y="1257300"/>
            <a:chExt cx="2235542" cy="2097767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4" name="矩形 43"/>
            <p:cNvSpPr/>
            <p:nvPr/>
          </p:nvSpPr>
          <p:spPr bwMode="auto">
            <a:xfrm>
              <a:off x="1198605" y="2835787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EDX</a:t>
              </a:r>
              <a:endParaRPr lang="zh-CN" altLang="en-US" sz="2215" dirty="0"/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1198605" y="1257300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EAX</a:t>
              </a:r>
              <a:endParaRPr lang="zh-CN" altLang="en-US" sz="2215" dirty="0"/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1198605" y="1779756"/>
              <a:ext cx="2235542" cy="519281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EBX</a:t>
              </a:r>
              <a:endParaRPr lang="zh-CN" altLang="en-US" sz="2215" dirty="0"/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1198605" y="2310153"/>
              <a:ext cx="2235542" cy="517693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ECX</a:t>
              </a:r>
              <a:endParaRPr lang="zh-CN" altLang="en-US" sz="2215" dirty="0"/>
            </a:p>
          </p:txBody>
        </p:sp>
      </p:grpSp>
      <p:grpSp>
        <p:nvGrpSpPr>
          <p:cNvPr id="30728" name="组合 49"/>
          <p:cNvGrpSpPr>
            <a:grpSpLocks/>
          </p:cNvGrpSpPr>
          <p:nvPr/>
        </p:nvGrpSpPr>
        <p:grpSpPr bwMode="auto">
          <a:xfrm>
            <a:off x="907472" y="3577720"/>
            <a:ext cx="2088000" cy="1512000"/>
            <a:chOff x="1198605" y="1257300"/>
            <a:chExt cx="2235542" cy="2089055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1" name="矩形 50"/>
            <p:cNvSpPr/>
            <p:nvPr/>
          </p:nvSpPr>
          <p:spPr bwMode="auto">
            <a:xfrm>
              <a:off x="1198605" y="2827075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EDI</a:t>
              </a:r>
              <a:endParaRPr lang="zh-CN" altLang="en-US" sz="2215" dirty="0"/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1198605" y="1257300"/>
              <a:ext cx="2235542" cy="519280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EBP</a:t>
              </a:r>
              <a:endParaRPr lang="zh-CN" altLang="en-US" sz="2215" dirty="0"/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1198605" y="1779756"/>
              <a:ext cx="2235542" cy="519281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ESP</a:t>
              </a:r>
              <a:endParaRPr lang="zh-CN" altLang="en-US" sz="2215" dirty="0"/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1198605" y="2301441"/>
              <a:ext cx="2235542" cy="517693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83526" tIns="41031" rIns="83526" bIns="41031"/>
            <a:lstStyle/>
            <a:p>
              <a:pPr algn="ctr">
                <a:defRPr/>
              </a:pPr>
              <a:r>
                <a:rPr lang="en-US" altLang="zh-CN" sz="2215" dirty="0"/>
                <a:t>ESI</a:t>
              </a:r>
              <a:endParaRPr lang="zh-CN" altLang="en-US" sz="2215" dirty="0"/>
            </a:p>
          </p:txBody>
        </p:sp>
      </p:grpSp>
      <p:sp>
        <p:nvSpPr>
          <p:cNvPr id="30731" name="TextBox 56"/>
          <p:cNvSpPr txBox="1">
            <a:spLocks noChangeArrowheads="1"/>
          </p:cNvSpPr>
          <p:nvPr/>
        </p:nvSpPr>
        <p:spPr bwMode="auto">
          <a:xfrm>
            <a:off x="2971740" y="6058827"/>
            <a:ext cx="3742592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 dirty="0" smtClean="0">
                <a:solidFill>
                  <a:schemeClr val="tx1"/>
                </a:solidFill>
              </a:rPr>
              <a:t>IA-32</a:t>
            </a:r>
            <a:r>
              <a:rPr lang="zh-CN" altLang="en-US" sz="1846" dirty="0">
                <a:solidFill>
                  <a:schemeClr val="tx1"/>
                </a:solidFill>
              </a:rPr>
              <a:t>处理器的基本寄存器</a:t>
            </a:r>
          </a:p>
        </p:txBody>
      </p:sp>
      <p:grpSp>
        <p:nvGrpSpPr>
          <p:cNvPr id="32" name="组合 2"/>
          <p:cNvGrpSpPr>
            <a:grpSpLocks/>
          </p:cNvGrpSpPr>
          <p:nvPr/>
        </p:nvGrpSpPr>
        <p:grpSpPr bwMode="auto">
          <a:xfrm>
            <a:off x="5181600" y="2819400"/>
            <a:ext cx="1393825" cy="1421868"/>
            <a:chOff x="4335745" y="4423719"/>
            <a:chExt cx="2224320" cy="1556952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3" name="矩形 32"/>
            <p:cNvSpPr/>
            <p:nvPr/>
          </p:nvSpPr>
          <p:spPr bwMode="auto">
            <a:xfrm>
              <a:off x="4335745" y="4423719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CS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4335745" y="4934768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SS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335745" y="5461687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DS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组合 3"/>
          <p:cNvGrpSpPr>
            <a:grpSpLocks/>
          </p:cNvGrpSpPr>
          <p:nvPr/>
        </p:nvGrpSpPr>
        <p:grpSpPr bwMode="auto">
          <a:xfrm>
            <a:off x="6677028" y="2819400"/>
            <a:ext cx="1293813" cy="1421868"/>
            <a:chOff x="7045771" y="4427838"/>
            <a:chExt cx="2224320" cy="1556952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7" name="矩形 36"/>
            <p:cNvSpPr/>
            <p:nvPr/>
          </p:nvSpPr>
          <p:spPr bwMode="auto">
            <a:xfrm>
              <a:off x="7045771" y="4427838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ES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7045771" y="4938887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FS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7045771" y="5465806"/>
              <a:ext cx="2224320" cy="518984"/>
            </a:xfrm>
            <a:prstGeom prst="rect">
              <a:avLst/>
            </a:prstGeom>
            <a:grp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90487" tIns="44450" rIns="90487" bIns="44450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GS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55"/>
          <p:cNvSpPr txBox="1">
            <a:spLocks noChangeArrowheads="1"/>
          </p:cNvSpPr>
          <p:nvPr/>
        </p:nvSpPr>
        <p:spPr bwMode="auto">
          <a:xfrm>
            <a:off x="5633246" y="2339182"/>
            <a:ext cx="2087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位段寄存器</a:t>
            </a:r>
          </a:p>
        </p:txBody>
      </p:sp>
    </p:spTree>
    <p:extLst>
      <p:ext uri="{BB962C8B-B14F-4D97-AF65-F5344CB8AC3E}">
        <p14:creationId xmlns:p14="http://schemas.microsoft.com/office/powerpoint/2010/main" val="56687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2.1.1 </a:t>
            </a:r>
            <a:r>
              <a:rPr lang="zh-CN" altLang="en-US" dirty="0" smtClean="0"/>
              <a:t>通用寄存器</a:t>
            </a:r>
            <a:endParaRPr lang="en-US" altLang="zh-CN" dirty="0" smtClean="0"/>
          </a:p>
          <a:p>
            <a:pPr lvl="1"/>
            <a:r>
              <a:rPr lang="en-US" altLang="zh-CN" dirty="0"/>
              <a:t>32</a:t>
            </a:r>
            <a:r>
              <a:rPr lang="zh-CN" altLang="en-US" dirty="0"/>
              <a:t>位通用寄存器：主要用于算术运算和数据传送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 bwMode="auto">
          <a:xfrm>
            <a:off x="2369441" y="3622200"/>
            <a:ext cx="4656992" cy="342899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3526" tIns="41031" rIns="83526" bIns="41031"/>
          <a:lstStyle/>
          <a:p>
            <a:pPr algn="l">
              <a:defRPr/>
            </a:pPr>
            <a:r>
              <a:rPr lang="en-US" altLang="zh-CN" sz="2215" dirty="0"/>
              <a:t>                             EAX</a:t>
            </a:r>
            <a:endParaRPr lang="zh-CN" altLang="en-US" sz="2215" dirty="0"/>
          </a:p>
        </p:txBody>
      </p:sp>
      <p:sp>
        <p:nvSpPr>
          <p:cNvPr id="13" name="矩形 12"/>
          <p:cNvSpPr/>
          <p:nvPr/>
        </p:nvSpPr>
        <p:spPr bwMode="auto">
          <a:xfrm>
            <a:off x="4629064" y="2514599"/>
            <a:ext cx="1194288" cy="342899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AH</a:t>
            </a:r>
            <a:endParaRPr lang="zh-CN" altLang="en-US" sz="2215" dirty="0"/>
          </a:p>
        </p:txBody>
      </p:sp>
      <p:sp>
        <p:nvSpPr>
          <p:cNvPr id="15" name="矩形 14"/>
          <p:cNvSpPr/>
          <p:nvPr/>
        </p:nvSpPr>
        <p:spPr bwMode="auto">
          <a:xfrm>
            <a:off x="5832146" y="2510208"/>
            <a:ext cx="1194289" cy="342900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AL</a:t>
            </a:r>
            <a:endParaRPr lang="zh-CN" altLang="en-US" sz="2215" dirty="0"/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>
            <a:off x="4629064" y="2438400"/>
            <a:ext cx="0" cy="1255201"/>
          </a:xfrm>
          <a:prstGeom prst="line">
            <a:avLst/>
          </a:prstGeom>
          <a:noFill/>
          <a:ln w="38100">
            <a:solidFill>
              <a:srgbClr val="CC0409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5818956" y="2438400"/>
            <a:ext cx="0" cy="1255202"/>
          </a:xfrm>
          <a:prstGeom prst="line">
            <a:avLst/>
          </a:prstGeom>
          <a:noFill/>
          <a:ln w="38100">
            <a:solidFill>
              <a:srgbClr val="CC0409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31785" name="TextBox 19"/>
          <p:cNvSpPr txBox="1">
            <a:spLocks noChangeArrowheads="1"/>
          </p:cNvSpPr>
          <p:nvPr/>
        </p:nvSpPr>
        <p:spPr bwMode="auto">
          <a:xfrm>
            <a:off x="7212539" y="2443026"/>
            <a:ext cx="1562100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>
                <a:solidFill>
                  <a:schemeClr val="tx1"/>
                </a:solidFill>
              </a:rPr>
              <a:t>8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  <a:r>
              <a:rPr lang="en-US" altLang="zh-CN" sz="1846">
                <a:solidFill>
                  <a:schemeClr val="tx1"/>
                </a:solidFill>
              </a:rPr>
              <a:t>+8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</a:p>
        </p:txBody>
      </p:sp>
      <p:sp>
        <p:nvSpPr>
          <p:cNvPr id="31786" name="TextBox 21"/>
          <p:cNvSpPr txBox="1">
            <a:spLocks noChangeArrowheads="1"/>
          </p:cNvSpPr>
          <p:nvPr/>
        </p:nvSpPr>
        <p:spPr bwMode="auto">
          <a:xfrm>
            <a:off x="7212539" y="3124430"/>
            <a:ext cx="1562100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>
                <a:solidFill>
                  <a:schemeClr val="tx1"/>
                </a:solidFill>
              </a:rPr>
              <a:t>16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</a:p>
        </p:txBody>
      </p:sp>
      <p:sp>
        <p:nvSpPr>
          <p:cNvPr id="31787" name="TextBox 22"/>
          <p:cNvSpPr txBox="1">
            <a:spLocks noChangeArrowheads="1"/>
          </p:cNvSpPr>
          <p:nvPr/>
        </p:nvSpPr>
        <p:spPr bwMode="auto">
          <a:xfrm>
            <a:off x="7212539" y="3638550"/>
            <a:ext cx="1562100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sz="2000" b="1">
                <a:solidFill>
                  <a:schemeClr val="bg1"/>
                </a:solidFill>
                <a:latin typeface="Helvetica" pitchFamily="34" charset="0"/>
                <a:ea typeface="黑体" pitchFamily="2" charset="-122"/>
              </a:defRPr>
            </a:lvl9pPr>
          </a:lstStyle>
          <a:p>
            <a:r>
              <a:rPr lang="en-US" altLang="zh-CN" sz="1846">
                <a:solidFill>
                  <a:schemeClr val="tx1"/>
                </a:solidFill>
              </a:rPr>
              <a:t>32</a:t>
            </a:r>
            <a:r>
              <a:rPr lang="zh-CN" altLang="en-US" sz="1846">
                <a:solidFill>
                  <a:schemeClr val="tx1"/>
                </a:solidFill>
              </a:rPr>
              <a:t>位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4648114" y="3047999"/>
            <a:ext cx="2378320" cy="342899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3526" tIns="41031" rIns="83526" bIns="41031"/>
          <a:lstStyle/>
          <a:p>
            <a:pPr algn="ctr">
              <a:defRPr/>
            </a:pPr>
            <a:r>
              <a:rPr lang="en-US" altLang="zh-CN" sz="2215" dirty="0"/>
              <a:t>AX</a:t>
            </a:r>
            <a:endParaRPr lang="zh-CN" altLang="en-US" sz="2215" dirty="0"/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7026433" y="2438400"/>
            <a:ext cx="0" cy="1255202"/>
          </a:xfrm>
          <a:prstGeom prst="line">
            <a:avLst/>
          </a:prstGeom>
          <a:noFill/>
          <a:ln w="38100">
            <a:solidFill>
              <a:srgbClr val="CC0409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graphicFrame>
        <p:nvGraphicFramePr>
          <p:cNvPr id="20" name="内容占位符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877112"/>
              </p:ext>
            </p:extLst>
          </p:nvPr>
        </p:nvGraphicFramePr>
        <p:xfrm>
          <a:off x="331828" y="4219680"/>
          <a:ext cx="8594472" cy="171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</a:rPr>
                        <a:t>位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</a:rPr>
                        <a:t>位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</a:rPr>
                        <a:t>位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</a:rPr>
                        <a:t>低</a:t>
                      </a:r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700" dirty="0" smtClean="0">
                          <a:solidFill>
                            <a:schemeClr val="tx1"/>
                          </a:solidFill>
                        </a:rPr>
                        <a:t>位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EAX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AX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AH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AL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EBX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BX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BH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BL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ECX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CX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CH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CL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EDX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DX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DH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DL</a:t>
                      </a:r>
                      <a:endParaRPr lang="zh-CN" altLang="en-US" sz="1700" dirty="0"/>
                    </a:p>
                  </a:txBody>
                  <a:tcPr marL="147220" marR="147220" marT="42203" marB="422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18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2.1.1 </a:t>
            </a:r>
            <a:r>
              <a:rPr lang="zh-CN" altLang="en-US" dirty="0" smtClean="0"/>
              <a:t>通用寄存器</a:t>
            </a:r>
            <a:endParaRPr lang="zh-CN" altLang="en-US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/>
              <a:t>    EBP ESP</a:t>
            </a:r>
            <a:r>
              <a:rPr lang="en-US" altLang="zh-CN" dirty="0"/>
              <a:t> </a:t>
            </a:r>
            <a:r>
              <a:rPr lang="en-US" altLang="zh-CN" dirty="0" smtClean="0"/>
              <a:t>ESI EDI</a:t>
            </a:r>
            <a:r>
              <a:rPr lang="zh-CN" altLang="en-US" dirty="0" smtClean="0"/>
              <a:t>只有低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位有特别名字，通常在编写实地址模式程序时使用：</a:t>
            </a:r>
          </a:p>
        </p:txBody>
      </p:sp>
      <p:graphicFrame>
        <p:nvGraphicFramePr>
          <p:cNvPr id="5" name="内容占位符 23"/>
          <p:cNvGraphicFramePr>
            <a:graphicFrameLocks/>
          </p:cNvGraphicFramePr>
          <p:nvPr>
            <p:extLst/>
          </p:nvPr>
        </p:nvGraphicFramePr>
        <p:xfrm>
          <a:off x="1756559" y="2926373"/>
          <a:ext cx="4756402" cy="2110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32</a:t>
                      </a:r>
                      <a:r>
                        <a:rPr lang="zh-CN" altLang="en-US" sz="2200" dirty="0" smtClean="0"/>
                        <a:t>位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16</a:t>
                      </a:r>
                      <a:r>
                        <a:rPr lang="zh-CN" altLang="en-US" sz="2200" dirty="0" smtClean="0"/>
                        <a:t>位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EBP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BP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ESP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SP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ESI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SI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EDI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DI</a:t>
                      </a:r>
                      <a:endParaRPr lang="zh-CN" altLang="en-US" sz="2200" dirty="0"/>
                    </a:p>
                  </a:txBody>
                  <a:tcPr marL="84391" marR="84391" marT="42203" marB="422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76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sp>
        <p:nvSpPr>
          <p:cNvPr id="906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2.1.1 </a:t>
            </a:r>
            <a:r>
              <a:rPr lang="zh-CN" altLang="en-US" dirty="0"/>
              <a:t>通用寄存器</a:t>
            </a:r>
          </a:p>
          <a:p>
            <a:pPr marL="0" indent="0">
              <a:lnSpc>
                <a:spcPct val="120000"/>
              </a:lnSpc>
              <a:spcAft>
                <a:spcPct val="20000"/>
              </a:spcAft>
              <a:buNone/>
            </a:pPr>
            <a:r>
              <a:rPr lang="zh-CN" altLang="en-US" sz="2954" dirty="0" smtClean="0">
                <a:solidFill>
                  <a:srgbClr val="CC0409"/>
                </a:solidFill>
              </a:rPr>
              <a:t>    </a:t>
            </a:r>
            <a:r>
              <a:rPr lang="zh-CN" altLang="en-US" dirty="0" smtClean="0">
                <a:solidFill>
                  <a:srgbClr val="0000FF"/>
                </a:solidFill>
              </a:rPr>
              <a:t>通用寄存器</a:t>
            </a:r>
            <a:r>
              <a:rPr lang="zh-CN" altLang="en-US" dirty="0">
                <a:solidFill>
                  <a:srgbClr val="0000FF"/>
                </a:solidFill>
              </a:rPr>
              <a:t>的特殊用法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EAX</a:t>
            </a:r>
            <a:r>
              <a:rPr lang="zh-CN" altLang="en-US" b="1" dirty="0"/>
              <a:t>：扩展累加寄存器。在乘法和除法指令中被自动使用；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ECX</a:t>
            </a:r>
            <a:r>
              <a:rPr lang="zh-CN" altLang="en-US" b="1" dirty="0"/>
              <a:t>：循环计数器。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CC"/>
                </a:solidFill>
              </a:rPr>
              <a:t>ESI</a:t>
            </a:r>
            <a:r>
              <a:rPr lang="zh-CN" altLang="en-US" b="1" dirty="0"/>
              <a:t>和</a:t>
            </a:r>
            <a:r>
              <a:rPr lang="en-US" altLang="zh-CN" b="1" dirty="0">
                <a:solidFill>
                  <a:srgbClr val="0033CC"/>
                </a:solidFill>
              </a:rPr>
              <a:t>EDI</a:t>
            </a:r>
            <a:r>
              <a:rPr lang="zh-CN" altLang="en-US" b="1" dirty="0"/>
              <a:t>：扩展源指针寄存器和扩展目的指针寄存器。用于内存数据的存取；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0033CC"/>
                </a:solidFill>
              </a:rPr>
              <a:t>ESP</a:t>
            </a:r>
            <a:r>
              <a:rPr lang="zh-CN" altLang="en-US" b="1" dirty="0"/>
              <a:t>：扩展堆栈指针寄存器。一般不用于算术运算和数据传送，而用于寻址堆栈上的数据。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0033CC"/>
                </a:solidFill>
              </a:rPr>
              <a:t>EBP</a:t>
            </a:r>
            <a:r>
              <a:rPr lang="zh-CN" altLang="en-US" b="1" dirty="0"/>
              <a:t>：扩展帧指针寄存器。用于引用堆栈上的函数参数和局部变量；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endParaRPr lang="zh-CN" altLang="en-US" sz="2954" dirty="0">
              <a:solidFill>
                <a:srgbClr val="CC04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sp>
        <p:nvSpPr>
          <p:cNvPr id="952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2.1.2 </a:t>
            </a:r>
            <a:r>
              <a:rPr lang="zh-CN" altLang="en-US" dirty="0" smtClean="0"/>
              <a:t>段寄存器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latin typeface="Times New Roman" pitchFamily="18" charset="0"/>
              </a:rPr>
              <a:t>在实地址模式下，段寄存器用于存放段的基址；段寄存器包括：</a:t>
            </a:r>
            <a:r>
              <a:rPr lang="en-US" altLang="zh-CN" dirty="0" smtClean="0">
                <a:solidFill>
                  <a:schemeClr val="hlink"/>
                </a:solidFill>
                <a:latin typeface="Times New Roman" pitchFamily="18" charset="0"/>
              </a:rPr>
              <a:t>CS</a:t>
            </a:r>
            <a:r>
              <a:rPr lang="zh-CN" altLang="en-US" dirty="0" smtClean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 smtClean="0">
                <a:solidFill>
                  <a:schemeClr val="hlink"/>
                </a:solidFill>
                <a:latin typeface="Times New Roman" pitchFamily="18" charset="0"/>
              </a:rPr>
              <a:t>SS</a:t>
            </a:r>
            <a:r>
              <a:rPr lang="zh-CN" altLang="en-US" dirty="0" smtClean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 smtClean="0">
                <a:solidFill>
                  <a:schemeClr val="hlink"/>
                </a:solidFill>
                <a:latin typeface="Times New Roman" pitchFamily="18" charset="0"/>
              </a:rPr>
              <a:t>DS</a:t>
            </a:r>
            <a:r>
              <a:rPr lang="zh-CN" altLang="en-US" dirty="0" smtClean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 smtClean="0">
                <a:solidFill>
                  <a:schemeClr val="hlink"/>
                </a:solidFill>
                <a:latin typeface="Times New Roman" pitchFamily="18" charset="0"/>
              </a:rPr>
              <a:t>ES</a:t>
            </a:r>
            <a:r>
              <a:rPr lang="zh-CN" altLang="en-US" dirty="0" smtClean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 smtClean="0">
                <a:solidFill>
                  <a:schemeClr val="hlink"/>
                </a:solidFill>
                <a:latin typeface="Times New Roman" pitchFamily="18" charset="0"/>
              </a:rPr>
              <a:t>FS</a:t>
            </a:r>
            <a:r>
              <a:rPr lang="zh-CN" altLang="en-US" dirty="0" smtClean="0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dirty="0" smtClean="0">
                <a:solidFill>
                  <a:schemeClr val="hlink"/>
                </a:solidFill>
                <a:latin typeface="Times New Roman" pitchFamily="18" charset="0"/>
              </a:rPr>
              <a:t>GS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sz="2585" dirty="0">
                <a:latin typeface="Times New Roman" pitchFamily="18" charset="0"/>
              </a:rPr>
              <a:t>CS</a:t>
            </a:r>
            <a:r>
              <a:rPr lang="zh-CN" altLang="en-US" sz="2585" dirty="0">
                <a:latin typeface="Times New Roman" pitchFamily="18" charset="0"/>
              </a:rPr>
              <a:t>往往用于存放代码段</a:t>
            </a:r>
            <a:r>
              <a:rPr lang="en-US" altLang="zh-CN" sz="2585" dirty="0">
                <a:latin typeface="Times New Roman" pitchFamily="18" charset="0"/>
              </a:rPr>
              <a:t>(</a:t>
            </a:r>
            <a:r>
              <a:rPr lang="zh-CN" altLang="en-US" sz="2585" dirty="0">
                <a:latin typeface="Times New Roman" pitchFamily="18" charset="0"/>
              </a:rPr>
              <a:t>程序的指令</a:t>
            </a:r>
            <a:r>
              <a:rPr lang="en-US" altLang="zh-CN" sz="2585" dirty="0">
                <a:latin typeface="Times New Roman" pitchFamily="18" charset="0"/>
              </a:rPr>
              <a:t>)</a:t>
            </a:r>
            <a:r>
              <a:rPr lang="zh-CN" altLang="en-US" sz="2585" dirty="0">
                <a:latin typeface="Times New Roman" pitchFamily="18" charset="0"/>
              </a:rPr>
              <a:t>地址；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sz="2585" dirty="0">
                <a:latin typeface="Times New Roman" pitchFamily="18" charset="0"/>
              </a:rPr>
              <a:t>DS</a:t>
            </a:r>
            <a:r>
              <a:rPr lang="zh-CN" altLang="en-US" sz="2585" dirty="0">
                <a:latin typeface="Times New Roman" pitchFamily="18" charset="0"/>
              </a:rPr>
              <a:t>存放数据段</a:t>
            </a:r>
            <a:r>
              <a:rPr lang="en-US" altLang="zh-CN" sz="2585" dirty="0">
                <a:latin typeface="Times New Roman" pitchFamily="18" charset="0"/>
              </a:rPr>
              <a:t>(</a:t>
            </a:r>
            <a:r>
              <a:rPr lang="zh-CN" altLang="en-US" sz="2585" dirty="0">
                <a:latin typeface="Times New Roman" pitchFamily="18" charset="0"/>
              </a:rPr>
              <a:t>程序的变量</a:t>
            </a:r>
            <a:r>
              <a:rPr lang="en-US" altLang="zh-CN" sz="2585" dirty="0">
                <a:latin typeface="Times New Roman" pitchFamily="18" charset="0"/>
              </a:rPr>
              <a:t>)</a:t>
            </a:r>
            <a:r>
              <a:rPr lang="zh-CN" altLang="en-US" sz="2585" dirty="0">
                <a:latin typeface="Times New Roman" pitchFamily="18" charset="0"/>
              </a:rPr>
              <a:t>地址；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sz="2585" dirty="0">
                <a:latin typeface="Times New Roman" pitchFamily="18" charset="0"/>
              </a:rPr>
              <a:t>SS</a:t>
            </a:r>
            <a:r>
              <a:rPr lang="zh-CN" altLang="en-US" sz="2585" dirty="0">
                <a:latin typeface="Times New Roman" pitchFamily="18" charset="0"/>
              </a:rPr>
              <a:t>存放堆栈段</a:t>
            </a:r>
            <a:r>
              <a:rPr lang="en-US" altLang="zh-CN" sz="2585" dirty="0">
                <a:latin typeface="Times New Roman" pitchFamily="18" charset="0"/>
              </a:rPr>
              <a:t>(</a:t>
            </a:r>
            <a:r>
              <a:rPr lang="zh-CN" altLang="en-US" sz="2585" dirty="0">
                <a:latin typeface="Times New Roman" pitchFamily="18" charset="0"/>
              </a:rPr>
              <a:t>函数的局部变量和参数</a:t>
            </a:r>
            <a:r>
              <a:rPr lang="en-US" altLang="zh-CN" sz="2585" dirty="0">
                <a:latin typeface="Times New Roman" pitchFamily="18" charset="0"/>
              </a:rPr>
              <a:t>)</a:t>
            </a:r>
            <a:r>
              <a:rPr lang="zh-CN" altLang="en-US" sz="2585" dirty="0">
                <a:latin typeface="Times New Roman" pitchFamily="18" charset="0"/>
              </a:rPr>
              <a:t>地址；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altLang="zh-CN" sz="2585" dirty="0">
                <a:latin typeface="Times New Roman" pitchFamily="18" charset="0"/>
              </a:rPr>
              <a:t>ES</a:t>
            </a:r>
            <a:r>
              <a:rPr lang="zh-CN" altLang="en-US" sz="2585" dirty="0">
                <a:latin typeface="Times New Roman" pitchFamily="18" charset="0"/>
              </a:rPr>
              <a:t>、</a:t>
            </a:r>
            <a:r>
              <a:rPr lang="en-US" altLang="zh-CN" sz="2585" dirty="0">
                <a:latin typeface="Times New Roman" pitchFamily="18" charset="0"/>
              </a:rPr>
              <a:t>FS</a:t>
            </a:r>
            <a:r>
              <a:rPr lang="zh-CN" altLang="en-US" sz="2585" dirty="0">
                <a:latin typeface="Times New Roman" pitchFamily="18" charset="0"/>
              </a:rPr>
              <a:t>和</a:t>
            </a:r>
            <a:r>
              <a:rPr lang="en-US" altLang="zh-CN" sz="2585" dirty="0">
                <a:latin typeface="Times New Roman" pitchFamily="18" charset="0"/>
              </a:rPr>
              <a:t>GS</a:t>
            </a:r>
            <a:r>
              <a:rPr lang="zh-CN" altLang="en-US" sz="2585" dirty="0">
                <a:latin typeface="Times New Roman" pitchFamily="18" charset="0"/>
              </a:rPr>
              <a:t>则可指向其他数据段。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zh-CN" altLang="en-US" dirty="0" smtClean="0">
                <a:latin typeface="Times New Roman" pitchFamily="18" charset="0"/>
              </a:rPr>
              <a:t>保护模式下，段寄存器存放段描述符表的指针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</a:rPr>
              <a:t>索引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265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</a:rPr>
              <a:t>2.1.3 </a:t>
            </a:r>
            <a:r>
              <a:rPr lang="zh-CN" altLang="en-US" dirty="0" smtClean="0"/>
              <a:t>指令</a:t>
            </a:r>
            <a:r>
              <a:rPr lang="zh-CN" altLang="en-US" dirty="0"/>
              <a:t>指针寄存器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EIP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</a:rPr>
              <a:t>也称为：</a:t>
            </a:r>
            <a:r>
              <a:rPr lang="zh-CN" altLang="en-US" dirty="0" smtClean="0">
                <a:latin typeface="Times New Roman" pitchFamily="18" charset="0"/>
              </a:rPr>
              <a:t>程序计数器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</a:rPr>
              <a:t>Program </a:t>
            </a:r>
            <a:r>
              <a:rPr lang="en-US" altLang="zh-CN" b="1" dirty="0" err="1">
                <a:latin typeface="Times New Roman" pitchFamily="18" charset="0"/>
              </a:rPr>
              <a:t>counter,PC</a:t>
            </a:r>
            <a:r>
              <a:rPr lang="en-US" altLang="zh-CN" b="1" dirty="0" smtClean="0"/>
              <a:t>)</a:t>
            </a:r>
            <a:endParaRPr lang="en-US" altLang="zh-CN" dirty="0">
              <a:latin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EIP</a:t>
            </a:r>
            <a:r>
              <a:rPr lang="zh-CN" altLang="en-US" dirty="0" smtClean="0">
                <a:latin typeface="Times New Roman" pitchFamily="18" charset="0"/>
              </a:rPr>
              <a:t>始终存放下一条要被</a:t>
            </a:r>
            <a:r>
              <a:rPr lang="en-US" altLang="zh-CN" dirty="0" smtClean="0">
                <a:latin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</a:rPr>
              <a:t>执行的指令的地址。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有些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机器指令可以修改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EIP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，使程序分支转移到新的地址执行。例如：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JMP, RET</a:t>
            </a:r>
          </a:p>
        </p:txBody>
      </p:sp>
    </p:spTree>
    <p:extLst>
      <p:ext uri="{BB962C8B-B14F-4D97-AF65-F5344CB8AC3E}">
        <p14:creationId xmlns:p14="http://schemas.microsoft.com/office/powerpoint/2010/main" val="24169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sp>
        <p:nvSpPr>
          <p:cNvPr id="95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2.1.4 EFLAGS</a:t>
            </a:r>
            <a:r>
              <a:rPr lang="zh-CN" altLang="en-US" dirty="0" smtClean="0"/>
              <a:t>寄存器</a:t>
            </a:r>
            <a:r>
              <a:rPr lang="en-US" altLang="zh-CN" dirty="0" smtClean="0"/>
              <a:t>(</a:t>
            </a:r>
            <a:r>
              <a:rPr lang="zh-CN" altLang="en-US" dirty="0">
                <a:solidFill>
                  <a:srgbClr val="32740E"/>
                </a:solidFill>
                <a:latin typeface="Times New Roman" pitchFamily="18" charset="0"/>
              </a:rPr>
              <a:t>标志</a:t>
            </a:r>
            <a:r>
              <a:rPr lang="zh-CN" altLang="en-US" dirty="0" smtClean="0">
                <a:solidFill>
                  <a:srgbClr val="32740E"/>
                </a:solidFill>
                <a:latin typeface="Times New Roman" pitchFamily="18" charset="0"/>
              </a:rPr>
              <a:t>寄存器、</a:t>
            </a:r>
            <a:r>
              <a:rPr lang="zh-CN" altLang="en-US" dirty="0" smtClean="0">
                <a:solidFill>
                  <a:srgbClr val="C00000"/>
                </a:solidFill>
              </a:rPr>
              <a:t>条件码</a:t>
            </a:r>
            <a:r>
              <a:rPr lang="zh-CN" altLang="en-US" dirty="0">
                <a:solidFill>
                  <a:srgbClr val="C00000"/>
                </a:solidFill>
              </a:rPr>
              <a:t>寄存器</a:t>
            </a:r>
            <a:r>
              <a:rPr lang="en-US" altLang="zh-CN" dirty="0"/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zh-CN" dirty="0" smtClean="0">
                <a:latin typeface="Times New Roman" pitchFamily="18" charset="0"/>
              </a:rPr>
              <a:t>EFLAGS</a:t>
            </a:r>
            <a:r>
              <a:rPr lang="zh-CN" altLang="en-US" dirty="0" smtClean="0">
                <a:latin typeface="Times New Roman" pitchFamily="18" charset="0"/>
              </a:rPr>
              <a:t>由控制</a:t>
            </a:r>
            <a:r>
              <a:rPr lang="en-US" altLang="zh-CN" dirty="0" smtClean="0">
                <a:latin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</a:rPr>
              <a:t>的操作或反映</a:t>
            </a:r>
            <a:r>
              <a:rPr lang="en-US" altLang="zh-CN" dirty="0" smtClean="0">
                <a:latin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</a:rPr>
              <a:t>某些运算结果的二进制位构成。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latin typeface="Times New Roman" pitchFamily="18" charset="0"/>
              </a:rPr>
              <a:t>处理器标志包括两种类型：</a:t>
            </a:r>
            <a:r>
              <a:rPr lang="zh-CN" altLang="en-US" b="1" dirty="0">
                <a:solidFill>
                  <a:srgbClr val="32740E"/>
                </a:solidFill>
              </a:rPr>
              <a:t>状态标志</a:t>
            </a:r>
            <a:r>
              <a:rPr lang="zh-CN" altLang="en-US" dirty="0" smtClean="0">
                <a:latin typeface="Times New Roman" pitchFamily="18" charset="0"/>
              </a:rPr>
              <a:t>和</a:t>
            </a:r>
            <a:r>
              <a:rPr lang="zh-CN" altLang="en-US" b="1" dirty="0">
                <a:solidFill>
                  <a:srgbClr val="32740E"/>
                </a:solidFill>
              </a:rPr>
              <a:t>控制标志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</a:rPr>
              <a:t>说某标志被设置意味着使其等于</a:t>
            </a:r>
            <a:r>
              <a:rPr lang="en-US" altLang="zh-CN" dirty="0" smtClean="0">
                <a:latin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</a:rPr>
              <a:t>；被清除意味着使其等于</a:t>
            </a:r>
            <a:r>
              <a:rPr lang="en-US" altLang="zh-CN" dirty="0" smtClean="0">
                <a:latin typeface="Times New Roman" pitchFamily="18" charset="0"/>
              </a:rPr>
              <a:t>0</a:t>
            </a:r>
            <a:endParaRPr lang="zh-CN" altLang="en-US" dirty="0" smtClean="0">
              <a:latin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</a:rPr>
              <a:t>程序员可以通过设置</a:t>
            </a:r>
            <a:r>
              <a:rPr lang="en-US" altLang="zh-CN" dirty="0" smtClean="0">
                <a:latin typeface="Times New Roman" pitchFamily="18" charset="0"/>
              </a:rPr>
              <a:t>EFLAGS</a:t>
            </a:r>
            <a:r>
              <a:rPr lang="zh-CN" altLang="en-US" dirty="0" smtClean="0">
                <a:latin typeface="Times New Roman" pitchFamily="18" charset="0"/>
              </a:rPr>
              <a:t>中的</a:t>
            </a:r>
            <a:r>
              <a:rPr lang="zh-CN" altLang="en-US" b="1" dirty="0">
                <a:solidFill>
                  <a:srgbClr val="32740E"/>
                </a:solidFill>
              </a:rPr>
              <a:t>控制标志控制</a:t>
            </a:r>
            <a:r>
              <a:rPr lang="en-US" altLang="zh-CN" b="1" dirty="0">
                <a:solidFill>
                  <a:srgbClr val="32740E"/>
                </a:solidFill>
              </a:rPr>
              <a:t>CPU</a:t>
            </a:r>
            <a:r>
              <a:rPr lang="zh-CN" altLang="en-US" b="1" dirty="0">
                <a:solidFill>
                  <a:srgbClr val="32740E"/>
                </a:solidFill>
              </a:rPr>
              <a:t>的操作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zh-CN" altLang="en-US" b="1" dirty="0">
                <a:solidFill>
                  <a:srgbClr val="32740E"/>
                </a:solidFill>
              </a:rPr>
              <a:t>如方向和中断标志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</a:p>
          <a:p>
            <a:pPr lvl="2"/>
            <a:r>
              <a:rPr lang="zh-CN" altLang="en-US" dirty="0" smtClean="0">
                <a:latin typeface="Times New Roman" pitchFamily="18" charset="0"/>
              </a:rPr>
              <a:t>一些机器指令可以测试和控制这些标志，例如：</a:t>
            </a:r>
            <a:r>
              <a:rPr lang="en-US" altLang="zh-CN" dirty="0" smtClean="0">
                <a:latin typeface="Times New Roman" pitchFamily="18" charset="0"/>
              </a:rPr>
              <a:t>JC </a:t>
            </a:r>
            <a:r>
              <a:rPr lang="zh-CN" altLang="en-US" dirty="0" smtClean="0">
                <a:latin typeface="Times New Roman" pitchFamily="18" charset="0"/>
              </a:rPr>
              <a:t>或</a:t>
            </a:r>
            <a:r>
              <a:rPr lang="en-US" altLang="zh-CN" dirty="0" smtClean="0">
                <a:latin typeface="Times New Roman" pitchFamily="18" charset="0"/>
              </a:rPr>
              <a:t>STC</a:t>
            </a:r>
            <a:endParaRPr lang="zh-CN" alt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4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AutoShape 18"/>
          <p:cNvSpPr>
            <a:spLocks noChangeArrowheads="1"/>
          </p:cNvSpPr>
          <p:nvPr/>
        </p:nvSpPr>
        <p:spPr bwMode="auto">
          <a:xfrm>
            <a:off x="6754185" y="2961431"/>
            <a:ext cx="1699846" cy="750277"/>
          </a:xfrm>
          <a:prstGeom prst="wedgeRoundRectCallout">
            <a:avLst>
              <a:gd name="adj1" fmla="val 35417"/>
              <a:gd name="adj2" fmla="val 127422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进位标志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Carry Flag</a:t>
            </a:r>
          </a:p>
        </p:txBody>
      </p:sp>
      <p:sp>
        <p:nvSpPr>
          <p:cNvPr id="37896" name="AutoShape 20"/>
          <p:cNvSpPr>
            <a:spLocks noChangeArrowheads="1"/>
          </p:cNvSpPr>
          <p:nvPr/>
        </p:nvSpPr>
        <p:spPr bwMode="auto">
          <a:xfrm>
            <a:off x="1982893" y="5435000"/>
            <a:ext cx="1699846" cy="750277"/>
          </a:xfrm>
          <a:prstGeom prst="wedgeRoundRectCallout">
            <a:avLst>
              <a:gd name="adj1" fmla="val 102522"/>
              <a:gd name="adj2" fmla="val -132196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>
                <a:ea typeface="华文新魏" pitchFamily="2" charset="-122"/>
              </a:rPr>
              <a:t>符号标志</a:t>
            </a:r>
          </a:p>
          <a:p>
            <a:pPr>
              <a:spcBef>
                <a:spcPct val="0"/>
              </a:spcBef>
            </a:pPr>
            <a:r>
              <a:rPr lang="en-US" altLang="zh-CN" sz="2215">
                <a:latin typeface="Times New Roman" pitchFamily="18" charset="0"/>
                <a:ea typeface="华文新魏" pitchFamily="2" charset="-122"/>
              </a:rPr>
              <a:t>Sign Flag</a:t>
            </a:r>
          </a:p>
        </p:txBody>
      </p:sp>
      <p:sp>
        <p:nvSpPr>
          <p:cNvPr id="37897" name="AutoShape 21"/>
          <p:cNvSpPr>
            <a:spLocks noChangeArrowheads="1"/>
          </p:cNvSpPr>
          <p:nvPr/>
        </p:nvSpPr>
        <p:spPr bwMode="auto">
          <a:xfrm>
            <a:off x="4075465" y="5456308"/>
            <a:ext cx="2778883" cy="750277"/>
          </a:xfrm>
          <a:prstGeom prst="wedgeRoundRectCallout">
            <a:avLst>
              <a:gd name="adj1" fmla="val 33082"/>
              <a:gd name="adj2" fmla="val -137694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>
                <a:ea typeface="华文新魏" pitchFamily="2" charset="-122"/>
              </a:rPr>
              <a:t>辅助进位标志</a:t>
            </a:r>
          </a:p>
          <a:p>
            <a:pPr>
              <a:spcBef>
                <a:spcPct val="0"/>
              </a:spcBef>
            </a:pPr>
            <a:r>
              <a:rPr lang="en-US" altLang="zh-CN" sz="2215"/>
              <a:t>Assistant</a:t>
            </a:r>
            <a:r>
              <a:rPr lang="en-US" altLang="zh-CN" sz="2215">
                <a:latin typeface="Times New Roman" pitchFamily="18" charset="0"/>
                <a:ea typeface="华文新魏" pitchFamily="2" charset="-122"/>
              </a:rPr>
              <a:t> Carry Flag</a:t>
            </a:r>
          </a:p>
        </p:txBody>
      </p:sp>
      <p:sp>
        <p:nvSpPr>
          <p:cNvPr id="37898" name="AutoShape 22"/>
          <p:cNvSpPr>
            <a:spLocks noChangeArrowheads="1"/>
          </p:cNvSpPr>
          <p:nvPr/>
        </p:nvSpPr>
        <p:spPr bwMode="auto">
          <a:xfrm>
            <a:off x="482339" y="2902816"/>
            <a:ext cx="2110154" cy="808892"/>
          </a:xfrm>
          <a:prstGeom prst="wedgeRoundRectCallout">
            <a:avLst>
              <a:gd name="adj1" fmla="val 36037"/>
              <a:gd name="adj2" fmla="val 120750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溢出标志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Overflow Flag</a:t>
            </a:r>
          </a:p>
        </p:txBody>
      </p:sp>
      <p:sp>
        <p:nvSpPr>
          <p:cNvPr id="37899" name="AutoShape 23"/>
          <p:cNvSpPr>
            <a:spLocks noChangeArrowheads="1"/>
          </p:cNvSpPr>
          <p:nvPr/>
        </p:nvSpPr>
        <p:spPr bwMode="auto">
          <a:xfrm>
            <a:off x="3461343" y="2961431"/>
            <a:ext cx="1887415" cy="808892"/>
          </a:xfrm>
          <a:prstGeom prst="wedgeRoundRectCallout">
            <a:avLst>
              <a:gd name="adj1" fmla="val 37876"/>
              <a:gd name="adj2" fmla="val 114821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零标志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Zero Flag</a:t>
            </a:r>
          </a:p>
        </p:txBody>
      </p:sp>
      <p:sp>
        <p:nvSpPr>
          <p:cNvPr id="37900" name="AutoShape 24"/>
          <p:cNvSpPr>
            <a:spLocks noChangeArrowheads="1"/>
          </p:cNvSpPr>
          <p:nvPr/>
        </p:nvSpPr>
        <p:spPr bwMode="auto">
          <a:xfrm>
            <a:off x="7010825" y="5435000"/>
            <a:ext cx="2110154" cy="808892"/>
          </a:xfrm>
          <a:prstGeom prst="wedgeRoundRectCallout">
            <a:avLst>
              <a:gd name="adj1" fmla="val -30460"/>
              <a:gd name="adj2" fmla="val -124670"/>
              <a:gd name="adj3" fmla="val 16667"/>
            </a:avLst>
          </a:prstGeom>
          <a:solidFill>
            <a:srgbClr val="CCFF99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83526" tIns="41031" rIns="83526" bIns="41031" anchor="ctr"/>
          <a:lstStyle/>
          <a:p>
            <a:pPr>
              <a:spcBef>
                <a:spcPct val="0"/>
              </a:spcBef>
            </a:pPr>
            <a:r>
              <a:rPr lang="zh-CN" altLang="en-US" sz="2215" dirty="0">
                <a:ea typeface="华文新魏" pitchFamily="2" charset="-122"/>
              </a:rPr>
              <a:t>奇偶标志</a:t>
            </a:r>
          </a:p>
          <a:p>
            <a:pPr>
              <a:spcBef>
                <a:spcPct val="0"/>
              </a:spcBef>
            </a:pPr>
            <a:r>
              <a:rPr lang="en-US" altLang="zh-CN" sz="2215" dirty="0">
                <a:latin typeface="Times New Roman" pitchFamily="18" charset="0"/>
                <a:ea typeface="华文新魏" pitchFamily="2" charset="-122"/>
              </a:rPr>
              <a:t>Parity Flag</a:t>
            </a:r>
          </a:p>
        </p:txBody>
      </p:sp>
      <p:sp>
        <p:nvSpPr>
          <p:cNvPr id="37893" name="Rectangle 27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sp>
        <p:nvSpPr>
          <p:cNvPr id="37892" name="Rectangle 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2.1.4 EFLAGS</a:t>
            </a:r>
            <a:r>
              <a:rPr lang="zh-CN" altLang="zh-CN" dirty="0"/>
              <a:t>寄存器</a:t>
            </a:r>
            <a:r>
              <a:rPr lang="en-US" altLang="zh-CN" dirty="0"/>
              <a:t>…</a:t>
            </a:r>
            <a:endParaRPr lang="en-US" altLang="zh-CN" dirty="0" smtClean="0">
              <a:latin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</a:rPr>
              <a:t>其中反映</a:t>
            </a:r>
            <a:r>
              <a:rPr lang="en-US" altLang="zh-CN" dirty="0" smtClean="0">
                <a:latin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</a:rPr>
              <a:t>执行的算术和逻辑操作结果的状态标志，包括溢出、符号、零、辅助进位、奇偶和进位标志。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04500" y="3994817"/>
          <a:ext cx="8689819" cy="765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4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67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31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11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50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7625"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IOPL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DF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TF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SF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ZF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smtClean="0">
                          <a:solidFill>
                            <a:schemeClr val="tx1"/>
                          </a:solidFill>
                        </a:rPr>
                        <a:t>AF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PF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51B917">
                            <a:tint val="66000"/>
                            <a:satMod val="160000"/>
                          </a:srgbClr>
                        </a:gs>
                        <a:gs pos="50000">
                          <a:srgbClr val="51B917">
                            <a:tint val="44500"/>
                            <a:satMod val="160000"/>
                          </a:srgbClr>
                        </a:gs>
                        <a:gs pos="100000">
                          <a:srgbClr val="51B917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73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nimBg="1"/>
      <p:bldP spid="37896" grpId="0" animBg="1"/>
      <p:bldP spid="37897" grpId="0" animBg="1"/>
      <p:bldP spid="37898" grpId="0" animBg="1"/>
      <p:bldP spid="37899" grpId="0" animBg="1"/>
      <p:bldP spid="379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dirty="0" smtClean="0">
                <a:solidFill>
                  <a:srgbClr val="FF0000"/>
                </a:solidFill>
              </a:rPr>
              <a:t>8086</a:t>
            </a:r>
            <a:r>
              <a:rPr lang="zh-CN" altLang="en-US" sz="4400" dirty="0" smtClean="0">
                <a:solidFill>
                  <a:srgbClr val="FF0000"/>
                </a:solidFill>
              </a:rPr>
              <a:t>的寄存器组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对汇编语言程序员来说，</a:t>
            </a:r>
            <a:r>
              <a:rPr lang="en-US" altLang="zh-CN" sz="4000" dirty="0" smtClean="0">
                <a:hlinkClick r:id="rId2" action="ppaction://hlinksldjump"/>
              </a:rPr>
              <a:t>8086</a:t>
            </a:r>
            <a:r>
              <a:rPr lang="zh-CN" altLang="en-US" sz="4000" dirty="0" smtClean="0">
                <a:hlinkClick r:id="rId2" action="ppaction://hlinksldjump"/>
              </a:rPr>
              <a:t>内部结构</a:t>
            </a:r>
            <a:r>
              <a:rPr lang="zh-CN" altLang="en-US" sz="4000" dirty="0" smtClean="0"/>
              <a:t>就是可编程的寄存器组</a:t>
            </a:r>
          </a:p>
          <a:p>
            <a:pPr lvl="1"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600" dirty="0" smtClean="0"/>
              <a:t> 执行单元</a:t>
            </a:r>
            <a:r>
              <a:rPr lang="en-US" altLang="zh-CN" sz="3600" dirty="0" smtClean="0"/>
              <a:t>EU 8</a:t>
            </a:r>
            <a:r>
              <a:rPr lang="zh-CN" altLang="en-US" sz="3600" dirty="0" smtClean="0"/>
              <a:t>个通用寄存器</a:t>
            </a:r>
          </a:p>
          <a:p>
            <a:pPr lvl="1"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600" dirty="0" smtClean="0"/>
              <a:t>  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个指令指针寄存器</a:t>
            </a:r>
          </a:p>
          <a:p>
            <a:pPr lvl="1"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600" dirty="0" smtClean="0"/>
              <a:t>  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个标志寄存器</a:t>
            </a:r>
          </a:p>
          <a:p>
            <a:pPr lvl="1"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600" dirty="0" smtClean="0"/>
              <a:t>  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个段寄存器</a:t>
            </a:r>
            <a:r>
              <a:rPr lang="en-US" altLang="zh-CN" sz="3600" dirty="0" smtClean="0"/>
              <a:t>/64</a:t>
            </a:r>
            <a:r>
              <a:rPr lang="zh-CN" altLang="en-US" sz="3600" dirty="0" smtClean="0"/>
              <a:t>位增加了</a:t>
            </a:r>
            <a:r>
              <a:rPr lang="en-US" altLang="zh-CN" sz="3600" dirty="0" smtClean="0"/>
              <a:t>fs/</a:t>
            </a:r>
            <a:r>
              <a:rPr lang="en-US" altLang="zh-CN" sz="3600" dirty="0" err="1" smtClean="0"/>
              <a:t>gs</a:t>
            </a:r>
            <a:r>
              <a:rPr lang="zh-CN" altLang="en-US" sz="3600" dirty="0" smtClean="0"/>
              <a:t>也</a:t>
            </a:r>
            <a:r>
              <a:rPr lang="en-US" altLang="zh-CN" sz="3600" dirty="0" smtClean="0"/>
              <a:t>16</a:t>
            </a:r>
            <a:r>
              <a:rPr lang="zh-CN" altLang="en-US" sz="3600" dirty="0" smtClean="0"/>
              <a:t>位</a:t>
            </a:r>
            <a:endParaRPr lang="en-US" altLang="zh-CN" sz="3600" dirty="0" smtClean="0"/>
          </a:p>
          <a:p>
            <a:r>
              <a:rPr lang="en-US" altLang="zh-CN" sz="4000" dirty="0"/>
              <a:t>32/64</a:t>
            </a:r>
            <a:r>
              <a:rPr lang="zh-CN" altLang="en-US" sz="4000" dirty="0"/>
              <a:t>位</a:t>
            </a:r>
            <a:r>
              <a:rPr lang="en-US" altLang="zh-CN" sz="4000" dirty="0"/>
              <a:t>CPU</a:t>
            </a:r>
            <a:r>
              <a:rPr lang="zh-CN" altLang="en-US" sz="4000" dirty="0"/>
              <a:t>对通用寄存器进行</a:t>
            </a:r>
            <a:r>
              <a:rPr lang="zh-CN" altLang="en-US" sz="4000" dirty="0" smtClean="0"/>
              <a:t>了位扩展</a:t>
            </a:r>
            <a:r>
              <a:rPr lang="zh-CN" altLang="en-US" sz="4000" dirty="0"/>
              <a:t>，</a:t>
            </a:r>
            <a:r>
              <a:rPr lang="en-US" altLang="zh-CN" sz="4000" dirty="0"/>
              <a:t>64</a:t>
            </a:r>
            <a:r>
              <a:rPr lang="zh-CN" altLang="en-US" sz="4000" dirty="0"/>
              <a:t>位增加</a:t>
            </a:r>
            <a:r>
              <a:rPr lang="en-US" altLang="zh-CN" sz="4000" dirty="0"/>
              <a:t>R8-R15</a:t>
            </a:r>
            <a:r>
              <a:rPr lang="zh-CN" altLang="en-US" sz="4000" dirty="0"/>
              <a:t>共</a:t>
            </a:r>
            <a:r>
              <a:rPr lang="en-US" altLang="zh-CN" sz="4000" dirty="0"/>
              <a:t>8</a:t>
            </a:r>
            <a:r>
              <a:rPr lang="zh-CN" altLang="en-US" sz="4000" dirty="0"/>
              <a:t>个寄存器</a:t>
            </a:r>
          </a:p>
        </p:txBody>
      </p:sp>
    </p:spTree>
    <p:extLst>
      <p:ext uri="{BB962C8B-B14F-4D97-AF65-F5344CB8AC3E}">
        <p14:creationId xmlns:p14="http://schemas.microsoft.com/office/powerpoint/2010/main" val="274124120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dirty="0" smtClean="0"/>
              <a:t>2.1.4</a:t>
            </a:r>
            <a:r>
              <a:rPr lang="zh-CN" altLang="en-US" dirty="0" smtClean="0"/>
              <a:t> </a:t>
            </a:r>
            <a:r>
              <a:rPr lang="en-US" altLang="zh-CN" dirty="0" smtClean="0"/>
              <a:t>EFLAGS</a:t>
            </a:r>
            <a:r>
              <a:rPr lang="zh-CN" altLang="en-US" dirty="0" smtClean="0"/>
              <a:t>寄存器的</a:t>
            </a:r>
            <a:r>
              <a:rPr lang="zh-CN" altLang="en-US" dirty="0"/>
              <a:t>状态</a:t>
            </a:r>
            <a:r>
              <a:rPr lang="zh-CN" altLang="en-US" dirty="0" smtClean="0"/>
              <a:t>标志（条件码）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b="1" dirty="0" smtClean="0">
                <a:solidFill>
                  <a:srgbClr val="0033CC"/>
                </a:solidFill>
                <a:latin typeface="Times New Roman" pitchFamily="18" charset="0"/>
              </a:rPr>
              <a:t>进位标志</a:t>
            </a:r>
            <a:r>
              <a:rPr lang="en-US" altLang="zh-CN" b="1" dirty="0" smtClean="0">
                <a:solidFill>
                  <a:srgbClr val="0033CC"/>
                </a:solidFill>
                <a:latin typeface="Times New Roman" pitchFamily="18" charset="0"/>
              </a:rPr>
              <a:t>CF</a:t>
            </a:r>
            <a:r>
              <a:rPr lang="zh-CN" altLang="en-US" dirty="0">
                <a:latin typeface="Times New Roman" pitchFamily="18" charset="0"/>
              </a:rPr>
              <a:t>：在无符号算术运算的结果，无法容纳于目的操作数中时被设置。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溢出标志</a:t>
            </a:r>
            <a:r>
              <a:rPr lang="en-US" altLang="zh-CN" b="1" dirty="0">
                <a:solidFill>
                  <a:srgbClr val="0033CC"/>
                </a:solidFill>
              </a:rPr>
              <a:t>OF</a:t>
            </a:r>
            <a:r>
              <a:rPr lang="zh-CN" altLang="en-US" dirty="0">
                <a:latin typeface="Times New Roman" pitchFamily="18" charset="0"/>
              </a:rPr>
              <a:t>：在有符号算术运算的结果位数太多，而无法容纳于目的操作数中时被设置。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符号标志</a:t>
            </a:r>
            <a:r>
              <a:rPr lang="en-US" altLang="zh-CN" b="1" dirty="0">
                <a:solidFill>
                  <a:srgbClr val="0033CC"/>
                </a:solidFill>
              </a:rPr>
              <a:t>SF</a:t>
            </a:r>
            <a:r>
              <a:rPr lang="zh-CN" altLang="en-US" dirty="0">
                <a:latin typeface="Times New Roman" pitchFamily="18" charset="0"/>
              </a:rPr>
              <a:t>：在算术或逻辑运算产生的结果为负时被设置。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零标志</a:t>
            </a:r>
            <a:r>
              <a:rPr lang="en-US" altLang="zh-CN" b="1" dirty="0">
                <a:solidFill>
                  <a:srgbClr val="0033CC"/>
                </a:solidFill>
              </a:rPr>
              <a:t>ZF</a:t>
            </a:r>
            <a:r>
              <a:rPr lang="zh-CN" altLang="en-US" dirty="0" smtClean="0">
                <a:latin typeface="Times New Roman" pitchFamily="18" charset="0"/>
              </a:rPr>
              <a:t>：</a:t>
            </a:r>
            <a:r>
              <a:rPr lang="zh-CN" altLang="en-US" dirty="0">
                <a:latin typeface="Times New Roman" pitchFamily="18" charset="0"/>
              </a:rPr>
              <a:t>在算术或逻辑运算产生的结果为零时被设置。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辅助进位标志</a:t>
            </a:r>
            <a:r>
              <a:rPr lang="en-US" altLang="zh-CN" b="1" dirty="0">
                <a:solidFill>
                  <a:srgbClr val="0033CC"/>
                </a:solidFill>
              </a:rPr>
              <a:t>AC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8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位操作数的位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3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到位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4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产生进位</a:t>
            </a:r>
            <a:r>
              <a:rPr lang="zh-CN" altLang="en-US" dirty="0">
                <a:latin typeface="Times New Roman" pitchFamily="18" charset="0"/>
              </a:rPr>
              <a:t>时被设置</a:t>
            </a:r>
            <a:r>
              <a:rPr lang="en-US" altLang="zh-CN" dirty="0">
                <a:latin typeface="Times New Roman" pitchFamily="18" charset="0"/>
              </a:rPr>
              <a:t>,BCD</a:t>
            </a:r>
            <a:r>
              <a:rPr lang="zh-CN" altLang="en-US" dirty="0">
                <a:latin typeface="Times New Roman" pitchFamily="18" charset="0"/>
              </a:rPr>
              <a:t>码运算时使用。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奇偶标志</a:t>
            </a:r>
            <a:r>
              <a:rPr lang="en-US" altLang="zh-CN" b="1" dirty="0">
                <a:solidFill>
                  <a:srgbClr val="0033CC"/>
                </a:solidFill>
              </a:rPr>
              <a:t>PF</a:t>
            </a:r>
            <a:r>
              <a:rPr lang="zh-CN" altLang="en-US" dirty="0" smtClean="0">
                <a:latin typeface="Times New Roman" pitchFamily="18" charset="0"/>
              </a:rPr>
              <a:t>：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结果的最低</a:t>
            </a:r>
            <a:r>
              <a:rPr lang="en-US" altLang="zh-CN" u="sng" dirty="0">
                <a:solidFill>
                  <a:srgbClr val="C00000"/>
                </a:solidFill>
                <a:latin typeface="Times New Roman" pitchFamily="18" charset="0"/>
              </a:rPr>
              <a:t>8</a:t>
            </a:r>
            <a:r>
              <a:rPr lang="zh-CN" altLang="en-US" u="sng" dirty="0">
                <a:solidFill>
                  <a:srgbClr val="C00000"/>
                </a:solidFill>
                <a:latin typeface="Times New Roman" pitchFamily="18" charset="0"/>
              </a:rPr>
              <a:t>位中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</a:rPr>
              <a:t>为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的总位数为偶数，则设置该标志；否则清除该标志。</a:t>
            </a:r>
          </a:p>
        </p:txBody>
      </p:sp>
    </p:spTree>
    <p:extLst>
      <p:ext uri="{BB962C8B-B14F-4D97-AF65-F5344CB8AC3E}">
        <p14:creationId xmlns:p14="http://schemas.microsoft.com/office/powerpoint/2010/main" val="62511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latin typeface="Times New Roman" pitchFamily="18" charset="0"/>
              </a:rPr>
              <a:t>2.2 </a:t>
            </a:r>
            <a:r>
              <a:rPr lang="zh-CN" altLang="en-US" dirty="0" smtClean="0">
                <a:latin typeface="Times New Roman" pitchFamily="18" charset="0"/>
              </a:rPr>
              <a:t>系统</a:t>
            </a:r>
            <a:r>
              <a:rPr lang="zh-CN" altLang="en-US" dirty="0">
                <a:latin typeface="Times New Roman" pitchFamily="18" charset="0"/>
              </a:rPr>
              <a:t>寄存器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215" dirty="0">
                <a:latin typeface="Times New Roman" pitchFamily="18" charset="0"/>
              </a:rPr>
              <a:t>     仅允许运行在最高特权级的程序（例如：操作系统内核）访问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215" dirty="0">
                <a:latin typeface="Times New Roman" pitchFamily="18" charset="0"/>
              </a:rPr>
              <a:t>的寄存器，任何应用程序禁止访问。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中断描述符表寄存器</a:t>
            </a:r>
            <a:r>
              <a:rPr lang="en-US" altLang="zh-CN" sz="2215" dirty="0">
                <a:solidFill>
                  <a:srgbClr val="0000FF"/>
                </a:solidFill>
                <a:latin typeface="Times New Roman" pitchFamily="18" charset="0"/>
              </a:rPr>
              <a:t>IDTR</a:t>
            </a:r>
            <a:r>
              <a:rPr lang="zh-CN" altLang="en-US" sz="2215" dirty="0">
                <a:latin typeface="Times New Roman" pitchFamily="18" charset="0"/>
              </a:rPr>
              <a:t>：保存中断描述符表的地址。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全局描述符表寄存器</a:t>
            </a:r>
            <a:r>
              <a:rPr lang="en-US" altLang="zh-CN" sz="2215" dirty="0">
                <a:solidFill>
                  <a:srgbClr val="0000FF"/>
                </a:solidFill>
                <a:latin typeface="Times New Roman" pitchFamily="18" charset="0"/>
              </a:rPr>
              <a:t>GDTR</a:t>
            </a:r>
            <a:r>
              <a:rPr lang="zh-CN" altLang="en-US" sz="2215" dirty="0">
                <a:latin typeface="Times New Roman" pitchFamily="18" charset="0"/>
              </a:rPr>
              <a:t>：保存全局描述符表的地址，全局段描述符表包含了任务状态段和局部描述符表的指针。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局部描述符表寄存器</a:t>
            </a:r>
            <a:r>
              <a:rPr lang="en-US" altLang="zh-CN" sz="2215" dirty="0">
                <a:solidFill>
                  <a:srgbClr val="0000FF"/>
                </a:solidFill>
                <a:latin typeface="Times New Roman" pitchFamily="18" charset="0"/>
              </a:rPr>
              <a:t>LDTR</a:t>
            </a:r>
            <a:r>
              <a:rPr lang="zh-CN" altLang="en-US" sz="2215" dirty="0">
                <a:latin typeface="Times New Roman" pitchFamily="18" charset="0"/>
              </a:rPr>
              <a:t>：保存当前正在运行的程序的代码段、数据段和堆栈段的指针。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任务</a:t>
            </a:r>
            <a:r>
              <a:rPr lang="zh-CN" altLang="en-US" sz="2215" dirty="0" smtClean="0">
                <a:latin typeface="Times New Roman" pitchFamily="18" charset="0"/>
              </a:rPr>
              <a:t>寄存器：</a:t>
            </a:r>
            <a:r>
              <a:rPr lang="zh-CN" altLang="en-US" sz="2215" dirty="0">
                <a:latin typeface="Times New Roman" pitchFamily="18" charset="0"/>
              </a:rPr>
              <a:t>保存当前执行任务的任务状态段的地址。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15" dirty="0">
                <a:latin typeface="Times New Roman" pitchFamily="18" charset="0"/>
              </a:rPr>
              <a:t>调试寄存器：用于调试程序时设置端点。</a:t>
            </a:r>
          </a:p>
        </p:txBody>
      </p:sp>
    </p:spTree>
    <p:extLst>
      <p:ext uri="{BB962C8B-B14F-4D97-AF65-F5344CB8AC3E}">
        <p14:creationId xmlns:p14="http://schemas.microsoft.com/office/powerpoint/2010/main" val="6958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</a:rPr>
              <a:t>2.3 </a:t>
            </a:r>
            <a:r>
              <a:rPr lang="zh-CN" altLang="en-US" dirty="0" smtClean="0">
                <a:latin typeface="Times New Roman" pitchFamily="18" charset="0"/>
              </a:rPr>
              <a:t>浮点</a:t>
            </a:r>
            <a:r>
              <a:rPr lang="zh-CN" altLang="en-US" dirty="0">
                <a:latin typeface="Times New Roman" pitchFamily="18" charset="0"/>
              </a:rPr>
              <a:t>单元</a:t>
            </a:r>
            <a:r>
              <a:rPr lang="en-US" altLang="zh-CN" dirty="0">
                <a:latin typeface="Times New Roman" pitchFamily="18" charset="0"/>
              </a:rPr>
              <a:t>FPU</a:t>
            </a:r>
          </a:p>
          <a:p>
            <a:pPr lvl="1">
              <a:buFontTx/>
              <a:buNone/>
            </a:pPr>
            <a:r>
              <a:rPr lang="zh-CN" altLang="en-US" sz="2585" dirty="0">
                <a:latin typeface="Times New Roman" pitchFamily="18" charset="0"/>
              </a:rPr>
              <a:t>   适合于高速浮点运算，从</a:t>
            </a:r>
            <a:r>
              <a:rPr lang="en-US" altLang="zh-CN" sz="2585" dirty="0">
                <a:latin typeface="Times New Roman" pitchFamily="18" charset="0"/>
              </a:rPr>
              <a:t>Intel 486</a:t>
            </a:r>
            <a:r>
              <a:rPr lang="zh-CN" altLang="en-US" sz="2585" dirty="0">
                <a:latin typeface="Times New Roman" pitchFamily="18" charset="0"/>
              </a:rPr>
              <a:t>开始集成到主处理器芯片中。</a:t>
            </a:r>
          </a:p>
          <a:p>
            <a:pPr lvl="2" hangingPunct="1"/>
            <a:r>
              <a:rPr lang="en-US" altLang="zh-CN" sz="2585" dirty="0">
                <a:latin typeface="Times New Roman" pitchFamily="18" charset="0"/>
              </a:rPr>
              <a:t>8</a:t>
            </a:r>
            <a:r>
              <a:rPr lang="zh-CN" altLang="en-US" sz="2585" dirty="0">
                <a:latin typeface="Times New Roman" pitchFamily="18" charset="0"/>
              </a:rPr>
              <a:t>个</a:t>
            </a:r>
            <a:r>
              <a:rPr lang="en-US" altLang="zh-CN" sz="2585" dirty="0">
                <a:latin typeface="Times New Roman" pitchFamily="18" charset="0"/>
              </a:rPr>
              <a:t>80</a:t>
            </a:r>
            <a:r>
              <a:rPr lang="zh-CN" altLang="en-US" sz="2585" dirty="0">
                <a:latin typeface="Times New Roman" pitchFamily="18" charset="0"/>
              </a:rPr>
              <a:t>位的浮点数据</a:t>
            </a:r>
            <a:r>
              <a:rPr lang="zh-CN" altLang="en-US" sz="2585" dirty="0" smtClean="0">
                <a:latin typeface="Times New Roman" pitchFamily="18" charset="0"/>
              </a:rPr>
              <a:t>寄存器： </a:t>
            </a:r>
            <a:r>
              <a:rPr lang="en-US" altLang="zh-CN" sz="2585" dirty="0" err="1" smtClean="0">
                <a:latin typeface="Times New Roman" pitchFamily="18" charset="0"/>
              </a:rPr>
              <a:t>st</a:t>
            </a:r>
            <a:r>
              <a:rPr lang="en-US" altLang="zh-CN" sz="2585" dirty="0" smtClean="0">
                <a:latin typeface="Times New Roman" pitchFamily="18" charset="0"/>
              </a:rPr>
              <a:t>(0</a:t>
            </a:r>
            <a:r>
              <a:rPr lang="en-US" altLang="zh-CN" sz="2585" dirty="0">
                <a:latin typeface="Times New Roman" pitchFamily="18" charset="0"/>
              </a:rPr>
              <a:t>) — </a:t>
            </a:r>
            <a:r>
              <a:rPr lang="zh-CN" altLang="en-US" sz="2954" b="1" dirty="0">
                <a:solidFill>
                  <a:srgbClr val="0033CC"/>
                </a:solidFill>
              </a:rPr>
              <a:t> </a:t>
            </a:r>
            <a:r>
              <a:rPr lang="en-US" altLang="zh-CN" sz="2585" dirty="0" err="1" smtClean="0">
                <a:latin typeface="Times New Roman" pitchFamily="18" charset="0"/>
              </a:rPr>
              <a:t>st</a:t>
            </a:r>
            <a:r>
              <a:rPr lang="en-US" altLang="zh-CN" sz="2585" dirty="0" smtClean="0">
                <a:latin typeface="Times New Roman" pitchFamily="18" charset="0"/>
              </a:rPr>
              <a:t>(7</a:t>
            </a:r>
            <a:r>
              <a:rPr lang="en-US" altLang="zh-CN" sz="2585" dirty="0">
                <a:latin typeface="Times New Roman" pitchFamily="18" charset="0"/>
              </a:rPr>
              <a:t>)</a:t>
            </a:r>
          </a:p>
          <a:p>
            <a:pPr lvl="2" hangingPunct="1"/>
            <a:r>
              <a:rPr lang="en-US" altLang="zh-CN" sz="2585" dirty="0">
                <a:latin typeface="Times New Roman" pitchFamily="18" charset="0"/>
              </a:rPr>
              <a:t>2</a:t>
            </a:r>
            <a:r>
              <a:rPr lang="zh-CN" altLang="en-US" sz="2585" dirty="0">
                <a:latin typeface="Times New Roman" pitchFamily="18" charset="0"/>
              </a:rPr>
              <a:t>个</a:t>
            </a:r>
            <a:r>
              <a:rPr lang="en-US" altLang="zh-CN" sz="2585" dirty="0">
                <a:latin typeface="Times New Roman" pitchFamily="18" charset="0"/>
              </a:rPr>
              <a:t>48</a:t>
            </a:r>
            <a:r>
              <a:rPr lang="zh-CN" altLang="en-US" sz="2585" dirty="0">
                <a:latin typeface="Times New Roman" pitchFamily="18" charset="0"/>
              </a:rPr>
              <a:t>位的指针寄存器</a:t>
            </a:r>
          </a:p>
          <a:p>
            <a:pPr lvl="2" hangingPunct="1"/>
            <a:r>
              <a:rPr lang="en-US" altLang="zh-CN" sz="2585" dirty="0">
                <a:latin typeface="Times New Roman" pitchFamily="18" charset="0"/>
              </a:rPr>
              <a:t>3</a:t>
            </a:r>
            <a:r>
              <a:rPr lang="zh-CN" altLang="en-US" sz="2585" dirty="0">
                <a:latin typeface="Times New Roman" pitchFamily="18" charset="0"/>
              </a:rPr>
              <a:t>个</a:t>
            </a:r>
            <a:r>
              <a:rPr lang="en-US" altLang="zh-CN" sz="2585" dirty="0">
                <a:latin typeface="Times New Roman" pitchFamily="18" charset="0"/>
              </a:rPr>
              <a:t>16</a:t>
            </a:r>
            <a:r>
              <a:rPr lang="zh-CN" altLang="en-US" sz="2585" dirty="0">
                <a:latin typeface="Times New Roman" pitchFamily="18" charset="0"/>
              </a:rPr>
              <a:t>位的控制寄存器</a:t>
            </a:r>
          </a:p>
        </p:txBody>
      </p:sp>
    </p:spTree>
    <p:extLst>
      <p:ext uri="{BB962C8B-B14F-4D97-AF65-F5344CB8AC3E}">
        <p14:creationId xmlns:p14="http://schemas.microsoft.com/office/powerpoint/2010/main" val="90250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的内存管理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实</a:t>
            </a:r>
            <a:r>
              <a:rPr lang="zh-CN" altLang="en-US" dirty="0"/>
              <a:t>地址模式</a:t>
            </a:r>
          </a:p>
          <a:p>
            <a:pPr lvl="1"/>
            <a:r>
              <a:rPr lang="zh-CN" altLang="en-US" dirty="0"/>
              <a:t>在实地址模式下，处理器使用</a:t>
            </a:r>
            <a:r>
              <a:rPr lang="en-US" altLang="zh-CN" dirty="0"/>
              <a:t>20</a:t>
            </a:r>
            <a:r>
              <a:rPr lang="zh-CN" altLang="en-US" dirty="0"/>
              <a:t>位的地址总线，可以访问</a:t>
            </a:r>
            <a:r>
              <a:rPr lang="en-US" altLang="zh-CN" dirty="0"/>
              <a:t>1MB(0~FFFFF)</a:t>
            </a:r>
            <a:r>
              <a:rPr lang="zh-CN" altLang="en-US" dirty="0"/>
              <a:t>内存。</a:t>
            </a:r>
          </a:p>
          <a:p>
            <a:pPr lvl="1"/>
            <a:r>
              <a:rPr lang="en-US" altLang="zh-CN" dirty="0" smtClean="0"/>
              <a:t>8086</a:t>
            </a:r>
            <a:r>
              <a:rPr lang="zh-CN" altLang="en-US" dirty="0" smtClean="0"/>
              <a:t>的模式，只有</a:t>
            </a:r>
            <a:r>
              <a:rPr lang="en-US" altLang="zh-CN" dirty="0"/>
              <a:t>16</a:t>
            </a:r>
            <a:r>
              <a:rPr lang="zh-CN" altLang="en-US" dirty="0"/>
              <a:t>位的地址线，不能直接表示</a:t>
            </a:r>
            <a:r>
              <a:rPr lang="en-US" altLang="zh-CN" dirty="0"/>
              <a:t>20</a:t>
            </a:r>
            <a:r>
              <a:rPr lang="zh-CN" altLang="en-US" dirty="0"/>
              <a:t>位的地址</a:t>
            </a:r>
            <a:r>
              <a:rPr lang="zh-CN" altLang="en-US" dirty="0" smtClean="0"/>
              <a:t>，采用内存</a:t>
            </a:r>
            <a:r>
              <a:rPr lang="zh-CN" altLang="en-US" dirty="0"/>
              <a:t>分段的解决方法。</a:t>
            </a:r>
          </a:p>
          <a:p>
            <a:pPr lvl="1"/>
            <a:r>
              <a:rPr lang="zh-CN" altLang="en-US" dirty="0"/>
              <a:t>段：将内存空间划分为</a:t>
            </a:r>
            <a:r>
              <a:rPr lang="en-US" altLang="zh-CN" dirty="0"/>
              <a:t>64KB</a:t>
            </a:r>
            <a:r>
              <a:rPr lang="zh-CN" altLang="en-US" dirty="0"/>
              <a:t>的</a:t>
            </a:r>
            <a:r>
              <a:rPr lang="zh-CN" altLang="en-US" dirty="0" smtClean="0"/>
              <a:t>段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1"/>
            <a:r>
              <a:rPr lang="zh-CN" altLang="en-US" dirty="0" smtClean="0"/>
              <a:t>段地址</a:t>
            </a:r>
            <a:r>
              <a:rPr lang="zh-CN" altLang="en-US" dirty="0"/>
              <a:t>存放于</a:t>
            </a:r>
            <a:r>
              <a:rPr lang="en-US" altLang="zh-CN" dirty="0"/>
              <a:t>16</a:t>
            </a:r>
            <a:r>
              <a:rPr lang="zh-CN" altLang="en-US" dirty="0"/>
              <a:t>位的段寄存器中（</a:t>
            </a:r>
            <a:r>
              <a:rPr lang="en-US" altLang="zh-CN" dirty="0"/>
              <a:t>CS</a:t>
            </a:r>
            <a:r>
              <a:rPr lang="zh-CN" altLang="en-US" dirty="0"/>
              <a:t>、</a:t>
            </a:r>
            <a:r>
              <a:rPr lang="en-US" altLang="zh-CN" dirty="0"/>
              <a:t>DS</a:t>
            </a:r>
            <a:r>
              <a:rPr lang="zh-CN" altLang="en-US" dirty="0"/>
              <a:t>、</a:t>
            </a:r>
            <a:r>
              <a:rPr lang="en-US" altLang="zh-CN" dirty="0"/>
              <a:t>ES</a:t>
            </a:r>
            <a:r>
              <a:rPr lang="zh-CN" altLang="en-US" dirty="0"/>
              <a:t>或</a:t>
            </a:r>
            <a:r>
              <a:rPr lang="en-US" altLang="zh-CN" dirty="0"/>
              <a:t>SS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>
              <a:lnSpc>
                <a:spcPct val="130000"/>
              </a:lnSpc>
              <a:buSzPct val="90000"/>
            </a:pPr>
            <a:r>
              <a:rPr lang="en-US" altLang="zh-CN" dirty="0"/>
              <a:t> CS</a:t>
            </a:r>
            <a:r>
              <a:rPr lang="zh-CN" altLang="en-US" dirty="0"/>
              <a:t>用于存放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zh-CN" altLang="en-US" dirty="0">
                <a:solidFill>
                  <a:srgbClr val="0000FF"/>
                </a:solidFill>
              </a:rPr>
              <a:t>代码段基地址</a:t>
            </a:r>
          </a:p>
          <a:p>
            <a:pPr lvl="2">
              <a:lnSpc>
                <a:spcPct val="130000"/>
              </a:lnSpc>
              <a:buSzPct val="90000"/>
            </a:pPr>
            <a:r>
              <a:rPr lang="en-US" altLang="zh-CN" dirty="0"/>
              <a:t> DS</a:t>
            </a:r>
            <a:r>
              <a:rPr lang="zh-CN" altLang="en-US" dirty="0"/>
              <a:t>用于存放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zh-CN" altLang="en-US" dirty="0">
                <a:solidFill>
                  <a:srgbClr val="0000FF"/>
                </a:solidFill>
              </a:rPr>
              <a:t>数据段基地址</a:t>
            </a:r>
          </a:p>
          <a:p>
            <a:pPr lvl="2">
              <a:lnSpc>
                <a:spcPct val="130000"/>
              </a:lnSpc>
              <a:buSzPct val="90000"/>
            </a:pPr>
            <a:r>
              <a:rPr lang="en-US" altLang="zh-CN" dirty="0"/>
              <a:t> SS</a:t>
            </a:r>
            <a:r>
              <a:rPr lang="zh-CN" altLang="en-US" dirty="0"/>
              <a:t>用于存放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zh-CN" altLang="en-US" dirty="0">
                <a:solidFill>
                  <a:srgbClr val="0000FF"/>
                </a:solidFill>
              </a:rPr>
              <a:t>堆栈段</a:t>
            </a:r>
            <a:r>
              <a:rPr lang="zh-CN" altLang="en-US" dirty="0" smtClean="0">
                <a:solidFill>
                  <a:srgbClr val="0000FF"/>
                </a:solidFill>
              </a:rPr>
              <a:t>基地址</a:t>
            </a:r>
            <a:endParaRPr lang="zh-CN" altLang="en-US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4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63927" y="1936726"/>
            <a:ext cx="4582300" cy="4342366"/>
            <a:chOff x="3319254" y="1812370"/>
            <a:chExt cx="4964158" cy="4704230"/>
          </a:xfrm>
        </p:grpSpPr>
        <p:sp>
          <p:nvSpPr>
            <p:cNvPr id="4" name="等腰三角形 3"/>
            <p:cNvSpPr/>
            <p:nvPr/>
          </p:nvSpPr>
          <p:spPr bwMode="auto">
            <a:xfrm rot="16200000">
              <a:off x="3172433" y="2251288"/>
              <a:ext cx="3454402" cy="3160759"/>
            </a:xfrm>
            <a:prstGeom prst="triangl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defTabSz="844083" eaLnBrk="1" hangingPunct="1"/>
              <a:endParaRPr lang="zh-CN" altLang="en-US" sz="1662" b="0">
                <a:latin typeface="Arial" charset="0"/>
                <a:ea typeface="宋体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511512" y="1812370"/>
              <a:ext cx="3771900" cy="4704230"/>
              <a:chOff x="3821207" y="1651000"/>
              <a:chExt cx="3771900" cy="4704230"/>
            </a:xfrm>
          </p:grpSpPr>
          <p:sp>
            <p:nvSpPr>
              <p:cNvPr id="49175" name="Rectangle 22"/>
              <p:cNvSpPr>
                <a:spLocks noChangeArrowheads="1"/>
              </p:cNvSpPr>
              <p:nvPr/>
            </p:nvSpPr>
            <p:spPr bwMode="auto">
              <a:xfrm>
                <a:off x="5802407" y="1943100"/>
                <a:ext cx="1790700" cy="3454400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6" tIns="41031" rIns="83526" bIns="41031" anchor="ctr"/>
              <a:lstStyle/>
              <a:p>
                <a:endParaRPr lang="zh-CN" altLang="en-US" sz="2215"/>
              </a:p>
            </p:txBody>
          </p:sp>
          <p:sp>
            <p:nvSpPr>
              <p:cNvPr id="49177" name="Rectangle 24"/>
              <p:cNvSpPr>
                <a:spLocks noChangeArrowheads="1"/>
              </p:cNvSpPr>
              <p:nvPr/>
            </p:nvSpPr>
            <p:spPr bwMode="auto">
              <a:xfrm>
                <a:off x="4209329" y="5194300"/>
                <a:ext cx="1498600" cy="469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6" tIns="41031" rIns="83526" bIns="41031" anchor="ctr"/>
              <a:lstStyle/>
              <a:p>
                <a:pPr algn="r"/>
                <a:r>
                  <a:rPr lang="en-US" altLang="zh-CN" sz="2215" dirty="0">
                    <a:solidFill>
                      <a:srgbClr val="0033CC"/>
                    </a:solidFill>
                    <a:latin typeface="Times New Roman" pitchFamily="18" charset="0"/>
                  </a:rPr>
                  <a:t>8000</a:t>
                </a:r>
                <a:r>
                  <a:rPr lang="en-US" altLang="zh-CN" sz="2215" dirty="0">
                    <a:latin typeface="Times New Roman" pitchFamily="18" charset="0"/>
                  </a:rPr>
                  <a:t>:0000</a:t>
                </a:r>
              </a:p>
            </p:txBody>
          </p:sp>
          <p:sp>
            <p:nvSpPr>
              <p:cNvPr id="49178" name="AutoShape 25"/>
              <p:cNvSpPr>
                <a:spLocks noChangeArrowheads="1"/>
              </p:cNvSpPr>
              <p:nvPr/>
            </p:nvSpPr>
            <p:spPr bwMode="auto">
              <a:xfrm>
                <a:off x="3821207" y="5923430"/>
                <a:ext cx="927100" cy="431800"/>
              </a:xfrm>
              <a:prstGeom prst="wedgeRoundRectCallout">
                <a:avLst>
                  <a:gd name="adj1" fmla="val 49315"/>
                  <a:gd name="adj2" fmla="val -140074"/>
                  <a:gd name="adj3" fmla="val 16667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3526" tIns="41031" rIns="83526" bIns="41031"/>
              <a:lstStyle/>
              <a:p>
                <a:r>
                  <a:rPr lang="zh-CN" altLang="en-US" sz="2215"/>
                  <a:t>段</a:t>
                </a:r>
              </a:p>
            </p:txBody>
          </p:sp>
          <p:sp>
            <p:nvSpPr>
              <p:cNvPr id="49179" name="AutoShape 26"/>
              <p:cNvSpPr>
                <a:spLocks noChangeArrowheads="1"/>
              </p:cNvSpPr>
              <p:nvPr/>
            </p:nvSpPr>
            <p:spPr bwMode="auto">
              <a:xfrm>
                <a:off x="5360897" y="5890560"/>
                <a:ext cx="1534460" cy="431800"/>
              </a:xfrm>
              <a:prstGeom prst="wedgeRoundRectCallout">
                <a:avLst>
                  <a:gd name="adj1" fmla="val -51444"/>
                  <a:gd name="adj2" fmla="val -128310"/>
                  <a:gd name="adj3" fmla="val 16667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3526" tIns="41031" rIns="83526" bIns="41031"/>
              <a:lstStyle/>
              <a:p>
                <a:r>
                  <a:rPr lang="zh-CN" altLang="en-US" sz="2215"/>
                  <a:t>偏移地址</a:t>
                </a:r>
              </a:p>
            </p:txBody>
          </p:sp>
          <p:sp>
            <p:nvSpPr>
              <p:cNvPr id="49182" name="Rectangle 29"/>
              <p:cNvSpPr>
                <a:spLocks noChangeArrowheads="1"/>
              </p:cNvSpPr>
              <p:nvPr/>
            </p:nvSpPr>
            <p:spPr bwMode="auto">
              <a:xfrm>
                <a:off x="4209329" y="1651000"/>
                <a:ext cx="1656578" cy="469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6" tIns="41031" rIns="83526" bIns="41031" anchor="ctr"/>
              <a:lstStyle/>
              <a:p>
                <a:pPr algn="r"/>
                <a:r>
                  <a:rPr lang="en-US" altLang="zh-CN" sz="2215">
                    <a:latin typeface="Times New Roman" pitchFamily="18" charset="0"/>
                  </a:rPr>
                  <a:t>8000:FFFF</a:t>
                </a:r>
              </a:p>
            </p:txBody>
          </p:sp>
        </p:grpSp>
      </p:grp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a typeface="宋体" pitchFamily="2" charset="-122"/>
              </a:rPr>
              <a:t>段</a:t>
            </a:r>
            <a:r>
              <a:rPr lang="en-US" altLang="zh-CN" b="1" dirty="0" smtClean="0">
                <a:ea typeface="宋体" pitchFamily="2" charset="-122"/>
              </a:rPr>
              <a:t>-</a:t>
            </a:r>
            <a:r>
              <a:rPr lang="zh-CN" altLang="en-US" b="1" dirty="0" smtClean="0">
                <a:ea typeface="宋体" pitchFamily="2" charset="-122"/>
              </a:rPr>
              <a:t>偏移地址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25437" y="1378154"/>
            <a:ext cx="2196354" cy="5146431"/>
            <a:chOff x="528918" y="1045880"/>
            <a:chExt cx="2379384" cy="5575300"/>
          </a:xfrm>
        </p:grpSpPr>
        <p:sp>
          <p:nvSpPr>
            <p:cNvPr id="49155" name="Rectangle 5"/>
            <p:cNvSpPr>
              <a:spLocks noChangeArrowheads="1"/>
            </p:cNvSpPr>
            <p:nvPr/>
          </p:nvSpPr>
          <p:spPr bwMode="auto">
            <a:xfrm>
              <a:off x="1460500" y="1079500"/>
              <a:ext cx="1435100" cy="5448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49158" name="Rectangle 4"/>
            <p:cNvSpPr>
              <a:spLocks noChangeArrowheads="1"/>
            </p:cNvSpPr>
            <p:nvPr/>
          </p:nvSpPr>
          <p:spPr bwMode="auto">
            <a:xfrm>
              <a:off x="528918" y="1045880"/>
              <a:ext cx="1033184" cy="557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F0000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E0000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D0000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C0000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B0000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A0000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90000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solidFill>
                    <a:srgbClr val="0033CC"/>
                  </a:solidFill>
                  <a:latin typeface="Times New Roman" pitchFamily="18" charset="0"/>
                </a:rPr>
                <a:t>80000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70000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60000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50000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40000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30000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20000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10000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2215" dirty="0">
                  <a:latin typeface="Times New Roman" pitchFamily="18" charset="0"/>
                </a:rPr>
                <a:t>00000</a:t>
              </a:r>
            </a:p>
          </p:txBody>
        </p:sp>
        <p:sp>
          <p:nvSpPr>
            <p:cNvPr id="49159" name="Line 6"/>
            <p:cNvSpPr>
              <a:spLocks noChangeShapeType="1"/>
            </p:cNvSpPr>
            <p:nvPr/>
          </p:nvSpPr>
          <p:spPr bwMode="auto">
            <a:xfrm>
              <a:off x="1460502" y="62230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0" name="Line 7"/>
            <p:cNvSpPr>
              <a:spLocks noChangeShapeType="1"/>
            </p:cNvSpPr>
            <p:nvPr/>
          </p:nvSpPr>
          <p:spPr bwMode="auto">
            <a:xfrm>
              <a:off x="1473202" y="58801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1" name="Line 8"/>
            <p:cNvSpPr>
              <a:spLocks noChangeShapeType="1"/>
            </p:cNvSpPr>
            <p:nvPr/>
          </p:nvSpPr>
          <p:spPr bwMode="auto">
            <a:xfrm>
              <a:off x="1473202" y="55499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2" name="Line 9"/>
            <p:cNvSpPr>
              <a:spLocks noChangeShapeType="1"/>
            </p:cNvSpPr>
            <p:nvPr/>
          </p:nvSpPr>
          <p:spPr bwMode="auto">
            <a:xfrm>
              <a:off x="1460502" y="51943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3" name="Line 10"/>
            <p:cNvSpPr>
              <a:spLocks noChangeShapeType="1"/>
            </p:cNvSpPr>
            <p:nvPr/>
          </p:nvSpPr>
          <p:spPr bwMode="auto">
            <a:xfrm>
              <a:off x="1473202" y="48514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4" name="Line 11"/>
            <p:cNvSpPr>
              <a:spLocks noChangeShapeType="1"/>
            </p:cNvSpPr>
            <p:nvPr/>
          </p:nvSpPr>
          <p:spPr bwMode="auto">
            <a:xfrm>
              <a:off x="1473202" y="45212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5" name="Line 12"/>
            <p:cNvSpPr>
              <a:spLocks noChangeShapeType="1"/>
            </p:cNvSpPr>
            <p:nvPr/>
          </p:nvSpPr>
          <p:spPr bwMode="auto">
            <a:xfrm>
              <a:off x="1460502" y="41783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6" name="Line 13"/>
            <p:cNvSpPr>
              <a:spLocks noChangeShapeType="1"/>
            </p:cNvSpPr>
            <p:nvPr/>
          </p:nvSpPr>
          <p:spPr bwMode="auto">
            <a:xfrm>
              <a:off x="1473202" y="38354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7" name="Line 14"/>
            <p:cNvSpPr>
              <a:spLocks noChangeShapeType="1"/>
            </p:cNvSpPr>
            <p:nvPr/>
          </p:nvSpPr>
          <p:spPr bwMode="auto">
            <a:xfrm>
              <a:off x="1473202" y="35052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8" name="Line 15"/>
            <p:cNvSpPr>
              <a:spLocks noChangeShapeType="1"/>
            </p:cNvSpPr>
            <p:nvPr/>
          </p:nvSpPr>
          <p:spPr bwMode="auto">
            <a:xfrm>
              <a:off x="1473202" y="31496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69" name="Line 16"/>
            <p:cNvSpPr>
              <a:spLocks noChangeShapeType="1"/>
            </p:cNvSpPr>
            <p:nvPr/>
          </p:nvSpPr>
          <p:spPr bwMode="auto">
            <a:xfrm>
              <a:off x="1473202" y="28067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0" name="Line 17"/>
            <p:cNvSpPr>
              <a:spLocks noChangeShapeType="1"/>
            </p:cNvSpPr>
            <p:nvPr/>
          </p:nvSpPr>
          <p:spPr bwMode="auto">
            <a:xfrm>
              <a:off x="1473202" y="24765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1" name="Line 18"/>
            <p:cNvSpPr>
              <a:spLocks noChangeShapeType="1"/>
            </p:cNvSpPr>
            <p:nvPr/>
          </p:nvSpPr>
          <p:spPr bwMode="auto">
            <a:xfrm>
              <a:off x="1460502" y="21209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2" name="Line 19"/>
            <p:cNvSpPr>
              <a:spLocks noChangeShapeType="1"/>
            </p:cNvSpPr>
            <p:nvPr/>
          </p:nvSpPr>
          <p:spPr bwMode="auto">
            <a:xfrm>
              <a:off x="1473202" y="17780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3" name="Line 20"/>
            <p:cNvSpPr>
              <a:spLocks noChangeShapeType="1"/>
            </p:cNvSpPr>
            <p:nvPr/>
          </p:nvSpPr>
          <p:spPr bwMode="auto">
            <a:xfrm>
              <a:off x="1473202" y="1447800"/>
              <a:ext cx="1435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49174" name="Rectangle 21"/>
            <p:cNvSpPr>
              <a:spLocks noChangeArrowheads="1"/>
            </p:cNvSpPr>
            <p:nvPr/>
          </p:nvSpPr>
          <p:spPr bwMode="auto">
            <a:xfrm>
              <a:off x="1473202" y="3505200"/>
              <a:ext cx="1409700" cy="330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</p:grpSp>
      <p:sp>
        <p:nvSpPr>
          <p:cNvPr id="49181" name="Rectangle 28"/>
          <p:cNvSpPr>
            <a:spLocks noChangeArrowheads="1"/>
          </p:cNvSpPr>
          <p:nvPr/>
        </p:nvSpPr>
        <p:spPr bwMode="auto">
          <a:xfrm>
            <a:off x="7646227" y="4463782"/>
            <a:ext cx="1383323" cy="57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6" tIns="41031" rIns="83526" bIns="41031" anchor="ctr"/>
          <a:lstStyle/>
          <a:p>
            <a:pPr algn="r">
              <a:spcBef>
                <a:spcPts val="554"/>
              </a:spcBef>
            </a:pPr>
            <a:r>
              <a:rPr lang="en-US" altLang="zh-CN" sz="2215" dirty="0">
                <a:latin typeface="Times New Roman" pitchFamily="18" charset="0"/>
              </a:rPr>
              <a:t>8000:0250</a:t>
            </a:r>
          </a:p>
          <a:p>
            <a:pPr algn="r">
              <a:spcBef>
                <a:spcPts val="554"/>
              </a:spcBef>
            </a:pPr>
            <a:r>
              <a:rPr lang="en-US" altLang="zh-CN" sz="2215" dirty="0">
                <a:latin typeface="Times New Roman" pitchFamily="18" charset="0"/>
              </a:rPr>
              <a:t>80250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981550" y="4550972"/>
            <a:ext cx="1664677" cy="844062"/>
            <a:chOff x="6480012" y="4644470"/>
            <a:chExt cx="1803400" cy="914400"/>
          </a:xfrm>
        </p:grpSpPr>
        <p:cxnSp>
          <p:nvCxnSpPr>
            <p:cNvPr id="3" name="直接箭头连接符 2"/>
            <p:cNvCxnSpPr/>
            <p:nvPr/>
          </p:nvCxnSpPr>
          <p:spPr bwMode="auto">
            <a:xfrm>
              <a:off x="7381712" y="4644470"/>
              <a:ext cx="0" cy="914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6684925" y="4860370"/>
              <a:ext cx="1498600" cy="469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r"/>
              <a:r>
                <a:rPr lang="en-US" altLang="zh-CN" sz="2215" dirty="0">
                  <a:latin typeface="Times New Roman" pitchFamily="18" charset="0"/>
                </a:rPr>
                <a:t> 0250</a:t>
              </a:r>
            </a:p>
          </p:txBody>
        </p:sp>
        <p:sp>
          <p:nvSpPr>
            <p:cNvPr id="49180" name="Line 27"/>
            <p:cNvSpPr>
              <a:spLocks noChangeShapeType="1"/>
            </p:cNvSpPr>
            <p:nvPr/>
          </p:nvSpPr>
          <p:spPr bwMode="auto">
            <a:xfrm>
              <a:off x="6480012" y="4644470"/>
              <a:ext cx="180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</p:grpSp>
    </p:spTree>
    <p:extLst>
      <p:ext uri="{BB962C8B-B14F-4D97-AF65-F5344CB8AC3E}">
        <p14:creationId xmlns:p14="http://schemas.microsoft.com/office/powerpoint/2010/main" val="21307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70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 sz="2954" dirty="0">
                <a:solidFill>
                  <a:srgbClr val="CC0409"/>
                </a:solidFill>
                <a:latin typeface="Times New Roman" pitchFamily="18" charset="0"/>
              </a:rPr>
              <a:t>20</a:t>
            </a:r>
            <a:r>
              <a:rPr lang="zh-CN" altLang="en-US" sz="2954" dirty="0">
                <a:solidFill>
                  <a:srgbClr val="CC0409"/>
                </a:solidFill>
                <a:latin typeface="Times New Roman" pitchFamily="18" charset="0"/>
              </a:rPr>
              <a:t>位</a:t>
            </a:r>
            <a:r>
              <a:rPr lang="zh-CN" altLang="en-US" sz="2954" u="sng" dirty="0">
                <a:solidFill>
                  <a:srgbClr val="CC04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线性地址</a:t>
            </a:r>
            <a:r>
              <a:rPr lang="zh-CN" altLang="en-US" sz="2954" dirty="0">
                <a:solidFill>
                  <a:srgbClr val="CC0409"/>
                </a:solidFill>
                <a:latin typeface="Times New Roman" pitchFamily="18" charset="0"/>
              </a:rPr>
              <a:t>的计算</a:t>
            </a:r>
          </a:p>
          <a:p>
            <a:pPr marL="457200" lvl="1" indent="0" eaLnBrk="1">
              <a:buNone/>
            </a:pPr>
            <a:r>
              <a:rPr lang="zh-CN" altLang="en-US" sz="2585" b="1" dirty="0">
                <a:latin typeface="Times New Roman" pitchFamily="18" charset="0"/>
              </a:rPr>
              <a:t>例：</a:t>
            </a:r>
          </a:p>
          <a:p>
            <a:pPr marL="0" lvl="1" indent="0">
              <a:buSzPct val="60000"/>
              <a:buNone/>
            </a:pP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</a:rPr>
              <a:t>      </a:t>
            </a:r>
            <a:r>
              <a:rPr lang="en-US" altLang="zh-CN" sz="2800" b="1" dirty="0">
                <a:latin typeface="Times New Roman" pitchFamily="18" charset="0"/>
              </a:rPr>
              <a:t>08F1: 0100</a:t>
            </a:r>
          </a:p>
          <a:p>
            <a:pPr lvl="1">
              <a:buNone/>
            </a:pPr>
            <a:r>
              <a:rPr lang="en-US" altLang="zh-CN" sz="2585" dirty="0">
                <a:latin typeface="Times New Roman" pitchFamily="18" charset="0"/>
                <a:sym typeface="Wingdings" pitchFamily="2" charset="2"/>
              </a:rPr>
              <a:t>    </a:t>
            </a:r>
            <a:r>
              <a:rPr lang="en-US" altLang="zh-CN" dirty="0" smtClean="0">
                <a:sym typeface="Wingdings" pitchFamily="2" charset="2"/>
              </a:rPr>
              <a:t></a:t>
            </a:r>
            <a:r>
              <a:rPr lang="en-US" altLang="zh-CN" sz="2585" dirty="0">
                <a:latin typeface="Times New Roman" pitchFamily="18" charset="0"/>
                <a:sym typeface="Wingdings" pitchFamily="2" charset="2"/>
              </a:rPr>
              <a:t>   </a:t>
            </a:r>
            <a:r>
              <a:rPr lang="en-US" altLang="zh-CN" sz="2954" dirty="0">
                <a:latin typeface="Times New Roman" pitchFamily="18" charset="0"/>
                <a:ea typeface="宋体" pitchFamily="2" charset="-122"/>
              </a:rPr>
              <a:t>08F1H</a:t>
            </a:r>
            <a:r>
              <a:rPr lang="en-US" altLang="zh-CN" sz="2954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*10H</a:t>
            </a:r>
            <a:r>
              <a:rPr lang="en-US" altLang="zh-CN" sz="2954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 +</a:t>
            </a:r>
            <a:r>
              <a:rPr lang="en-US" altLang="zh-CN" sz="2954" dirty="0">
                <a:latin typeface="Times New Roman" pitchFamily="18" charset="0"/>
                <a:ea typeface="宋体" pitchFamily="2" charset="-122"/>
              </a:rPr>
              <a:t> 0100H = 09010H</a:t>
            </a:r>
            <a:endParaRPr lang="zh-CN" altLang="en-US" sz="2954" dirty="0">
              <a:latin typeface="Times New Roman" pitchFamily="18" charset="0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954" dirty="0"/>
              <a:t>       </a:t>
            </a:r>
            <a:r>
              <a:rPr lang="en-US" altLang="zh-CN" dirty="0" smtClean="0">
                <a:latin typeface="Times New Roman" pitchFamily="18" charset="0"/>
              </a:rPr>
              <a:t>8000:0250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sym typeface="Wingdings" pitchFamily="2" charset="2"/>
              </a:rPr>
              <a:t>        </a:t>
            </a:r>
            <a:r>
              <a:rPr lang="en-US" altLang="zh-CN" sz="2954" dirty="0">
                <a:latin typeface="Times New Roman" pitchFamily="18" charset="0"/>
                <a:sym typeface="Wingdings" pitchFamily="2" charset="2"/>
              </a:rPr>
              <a:t>  </a:t>
            </a:r>
            <a:r>
              <a:rPr lang="en-US" altLang="zh-CN" sz="2954" dirty="0">
                <a:latin typeface="Times New Roman" pitchFamily="18" charset="0"/>
              </a:rPr>
              <a:t>8000</a:t>
            </a:r>
            <a:r>
              <a:rPr lang="en-US" altLang="zh-CN" sz="2954" dirty="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954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*10H</a:t>
            </a:r>
            <a:r>
              <a:rPr lang="en-US" altLang="zh-CN" sz="2954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 + </a:t>
            </a:r>
            <a:r>
              <a:rPr lang="en-US" altLang="zh-CN" sz="2954" dirty="0">
                <a:latin typeface="Times New Roman" pitchFamily="18" charset="0"/>
              </a:rPr>
              <a:t>0250H = 80250H</a:t>
            </a: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</a:endParaRPr>
          </a:p>
          <a:p>
            <a:endParaRPr lang="zh-CN" altLang="en-US" dirty="0"/>
          </a:p>
          <a:p>
            <a:pPr lvl="1" eaLnBrk="1">
              <a:buFontTx/>
              <a:buNone/>
            </a:pPr>
            <a:endParaRPr lang="en-US" altLang="zh-CN" sz="2585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的内存管理</a:t>
            </a:r>
            <a:endParaRPr lang="zh-CN" altLang="en-US" dirty="0"/>
          </a:p>
        </p:txBody>
      </p:sp>
      <p:sp>
        <p:nvSpPr>
          <p:cNvPr id="914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3.2 </a:t>
            </a:r>
            <a:r>
              <a:rPr lang="zh-CN" altLang="en-US" dirty="0" smtClean="0"/>
              <a:t>保护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32</a:t>
            </a:r>
            <a:r>
              <a:rPr lang="zh-CN" altLang="en-US" dirty="0"/>
              <a:t>位地址总线寻址，每个</a:t>
            </a:r>
            <a:r>
              <a:rPr lang="zh-CN" altLang="en-US" dirty="0" smtClean="0"/>
              <a:t>程序可寻址</a:t>
            </a:r>
            <a:r>
              <a:rPr lang="en-US" altLang="zh-CN" dirty="0" smtClean="0"/>
              <a:t>4GB</a:t>
            </a:r>
            <a:r>
              <a:rPr lang="zh-CN" altLang="en-US" dirty="0" smtClean="0"/>
              <a:t>内存</a:t>
            </a:r>
            <a:r>
              <a:rPr lang="zh-CN" altLang="en-US" sz="2215" dirty="0"/>
              <a:t>：</a:t>
            </a:r>
            <a:r>
              <a:rPr lang="en-US" altLang="zh-CN" sz="2215" dirty="0"/>
              <a:t>0~FFFFFFFF</a:t>
            </a:r>
          </a:p>
          <a:p>
            <a:pPr lvl="1">
              <a:lnSpc>
                <a:spcPct val="130000"/>
              </a:lnSpc>
            </a:pPr>
            <a:r>
              <a:rPr lang="zh-CN" altLang="en-US" b="1" dirty="0" smtClean="0">
                <a:solidFill>
                  <a:srgbClr val="0033CC"/>
                </a:solidFill>
                <a:latin typeface="Times New Roman" pitchFamily="18" charset="0"/>
              </a:rPr>
              <a:t>段寄存器</a:t>
            </a:r>
            <a:r>
              <a:rPr lang="en-US" altLang="zh-CN" b="1" dirty="0" smtClean="0">
                <a:solidFill>
                  <a:srgbClr val="0033CC"/>
                </a:solidFill>
                <a:latin typeface="Times New Roman" pitchFamily="18" charset="0"/>
              </a:rPr>
              <a:t>(CS</a:t>
            </a:r>
            <a:r>
              <a:rPr lang="zh-CN" altLang="en-US" b="1" dirty="0" smtClean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 smtClean="0">
                <a:solidFill>
                  <a:srgbClr val="0033CC"/>
                </a:solidFill>
                <a:latin typeface="Times New Roman" pitchFamily="18" charset="0"/>
              </a:rPr>
              <a:t>DS</a:t>
            </a:r>
            <a:r>
              <a:rPr lang="zh-CN" altLang="en-US" b="1" dirty="0" smtClean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 smtClean="0">
                <a:solidFill>
                  <a:srgbClr val="0033CC"/>
                </a:solidFill>
                <a:latin typeface="Times New Roman" pitchFamily="18" charset="0"/>
              </a:rPr>
              <a:t>SS</a:t>
            </a:r>
            <a:r>
              <a:rPr lang="zh-CN" altLang="en-US" b="1" dirty="0" smtClean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 smtClean="0">
                <a:solidFill>
                  <a:srgbClr val="0033CC"/>
                </a:solidFill>
                <a:latin typeface="Times New Roman" pitchFamily="18" charset="0"/>
              </a:rPr>
              <a:t>ES</a:t>
            </a:r>
            <a:r>
              <a:rPr lang="zh-CN" altLang="en-US" b="1" dirty="0" smtClean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b="1" dirty="0" smtClean="0">
                <a:solidFill>
                  <a:srgbClr val="0033CC"/>
                </a:solidFill>
                <a:latin typeface="Times New Roman" pitchFamily="18" charset="0"/>
              </a:rPr>
              <a:t>FS</a:t>
            </a:r>
            <a:r>
              <a:rPr lang="zh-CN" altLang="en-US" b="1" dirty="0" smtClean="0">
                <a:solidFill>
                  <a:srgbClr val="0033CC"/>
                </a:solidFill>
                <a:latin typeface="Times New Roman" pitchFamily="18" charset="0"/>
              </a:rPr>
              <a:t>和</a:t>
            </a:r>
            <a:r>
              <a:rPr lang="en-US" altLang="zh-CN" b="1" dirty="0" smtClean="0">
                <a:solidFill>
                  <a:srgbClr val="0033CC"/>
                </a:solidFill>
                <a:latin typeface="Times New Roman" pitchFamily="18" charset="0"/>
              </a:rPr>
              <a:t>GS)</a:t>
            </a:r>
            <a:r>
              <a:rPr lang="zh-CN" altLang="en-US" b="1" dirty="0" smtClean="0">
                <a:solidFill>
                  <a:srgbClr val="0033CC"/>
                </a:solidFill>
                <a:latin typeface="Times New Roman" pitchFamily="18" charset="0"/>
              </a:rPr>
              <a:t>指向段描述符表</a:t>
            </a:r>
            <a:r>
              <a:rPr lang="zh-CN" altLang="en-US" dirty="0" smtClean="0">
                <a:latin typeface="Times New Roman" pitchFamily="18" charset="0"/>
              </a:rPr>
              <a:t>，操作系统使用段描述符表定位程序使用的段的位置。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CS</a:t>
            </a:r>
            <a:r>
              <a:rPr lang="zh-CN" altLang="en-US" dirty="0">
                <a:latin typeface="Times New Roman" pitchFamily="18" charset="0"/>
              </a:rPr>
              <a:t>存放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代码段描述符表</a:t>
            </a:r>
            <a:r>
              <a:rPr lang="zh-CN" altLang="en-US" dirty="0">
                <a:latin typeface="Times New Roman" pitchFamily="18" charset="0"/>
              </a:rPr>
              <a:t>的地址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DS</a:t>
            </a:r>
            <a:r>
              <a:rPr lang="zh-CN" altLang="en-US" dirty="0">
                <a:latin typeface="Times New Roman" pitchFamily="18" charset="0"/>
              </a:rPr>
              <a:t>存放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数据段描述符表</a:t>
            </a:r>
            <a:r>
              <a:rPr lang="zh-CN" altLang="en-US" dirty="0">
                <a:latin typeface="Times New Roman" pitchFamily="18" charset="0"/>
              </a:rPr>
              <a:t>的地址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dirty="0">
                <a:latin typeface="Times New Roman" pitchFamily="18" charset="0"/>
              </a:rPr>
              <a:t>SS</a:t>
            </a:r>
            <a:r>
              <a:rPr lang="zh-CN" altLang="en-US" dirty="0">
                <a:latin typeface="Times New Roman" pitchFamily="18" charset="0"/>
              </a:rPr>
              <a:t>存放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堆栈段描述符表</a:t>
            </a:r>
            <a:r>
              <a:rPr lang="zh-CN" altLang="en-US" dirty="0">
                <a:latin typeface="Times New Roman" pitchFamily="18" charset="0"/>
              </a:rPr>
              <a:t>的地址</a:t>
            </a:r>
          </a:p>
        </p:txBody>
      </p:sp>
    </p:spTree>
    <p:extLst>
      <p:ext uri="{BB962C8B-B14F-4D97-AF65-F5344CB8AC3E}">
        <p14:creationId xmlns:p14="http://schemas.microsoft.com/office/powerpoint/2010/main" val="424323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保护模式</a:t>
            </a:r>
            <a:r>
              <a:rPr lang="en-US" altLang="zh-CN" dirty="0" smtClean="0"/>
              <a:t>…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平坦</a:t>
            </a:r>
            <a:r>
              <a:rPr lang="zh-CN" altLang="en-US" dirty="0"/>
              <a:t>分段模式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所有段被映射到</a:t>
            </a:r>
            <a:r>
              <a:rPr lang="en-US" altLang="zh-CN" dirty="0"/>
              <a:t>32</a:t>
            </a:r>
            <a:r>
              <a:rPr lang="zh-CN" altLang="en-US" dirty="0"/>
              <a:t>位物理地址空间；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程序至少两个段：代码段和数据段；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全局描述符表。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多段模式（</a:t>
            </a:r>
            <a:r>
              <a:rPr lang="en-US" altLang="zh-CN" dirty="0"/>
              <a:t>Multi-Segment</a:t>
            </a:r>
            <a:r>
              <a:rPr lang="zh-CN" altLang="en-US" dirty="0"/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分页模式（</a:t>
            </a:r>
            <a:r>
              <a:rPr lang="en-US" altLang="zh-CN" dirty="0"/>
              <a:t>Paging</a:t>
            </a:r>
            <a:r>
              <a:rPr lang="zh-CN" altLang="en-US" dirty="0"/>
              <a:t>）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 将一个段分割成称为页（</a:t>
            </a:r>
            <a:r>
              <a:rPr lang="en-US" altLang="zh-CN" dirty="0"/>
              <a:t>Pages</a:t>
            </a:r>
            <a:r>
              <a:rPr lang="zh-CN" altLang="en-US" dirty="0"/>
              <a:t>）的</a:t>
            </a:r>
            <a:r>
              <a:rPr lang="en-US" altLang="zh-CN" dirty="0"/>
              <a:t>4KB</a:t>
            </a:r>
            <a:r>
              <a:rPr lang="zh-CN" altLang="en-US" dirty="0"/>
              <a:t>的内存块</a:t>
            </a:r>
          </a:p>
        </p:txBody>
      </p:sp>
    </p:spTree>
    <p:extLst>
      <p:ext uri="{BB962C8B-B14F-4D97-AF65-F5344CB8AC3E}">
        <p14:creationId xmlns:p14="http://schemas.microsoft.com/office/powerpoint/2010/main" val="19924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的内存管理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3.2.1 </a:t>
            </a:r>
            <a:r>
              <a:rPr lang="zh-CN" altLang="en-US" dirty="0" smtClean="0"/>
              <a:t>平坦</a:t>
            </a:r>
            <a:r>
              <a:rPr lang="zh-CN" altLang="en-US" dirty="0"/>
              <a:t>分段模式</a:t>
            </a:r>
          </a:p>
        </p:txBody>
      </p:sp>
      <p:sp>
        <p:nvSpPr>
          <p:cNvPr id="53251" name="Line 6"/>
          <p:cNvSpPr>
            <a:spLocks noChangeShapeType="1"/>
          </p:cNvSpPr>
          <p:nvPr/>
        </p:nvSpPr>
        <p:spPr bwMode="auto">
          <a:xfrm>
            <a:off x="6107723" y="3288323"/>
            <a:ext cx="9612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53252" name="Rectangle 7"/>
          <p:cNvSpPr>
            <a:spLocks noChangeArrowheads="1"/>
          </p:cNvSpPr>
          <p:nvPr/>
        </p:nvSpPr>
        <p:spPr bwMode="auto">
          <a:xfrm>
            <a:off x="6107723" y="1342292"/>
            <a:ext cx="973015" cy="199878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83526" tIns="41031" rIns="83526" bIns="41031" anchor="ctr"/>
          <a:lstStyle/>
          <a:p>
            <a:pPr algn="ctr"/>
            <a:r>
              <a:rPr lang="zh-CN" altLang="en-US" sz="2215" dirty="0"/>
              <a:t>未</a:t>
            </a:r>
            <a:endParaRPr lang="en-US" altLang="zh-CN" sz="2215" dirty="0"/>
          </a:p>
          <a:p>
            <a:pPr algn="ctr"/>
            <a:r>
              <a:rPr lang="zh-CN" altLang="en-US" sz="2215" dirty="0"/>
              <a:t>使</a:t>
            </a:r>
            <a:endParaRPr lang="en-US" altLang="zh-CN" sz="2215" dirty="0"/>
          </a:p>
          <a:p>
            <a:pPr algn="ctr"/>
            <a:r>
              <a:rPr lang="zh-CN" altLang="en-US" sz="2215" dirty="0"/>
              <a:t>用</a:t>
            </a:r>
          </a:p>
        </p:txBody>
      </p:sp>
      <p:sp>
        <p:nvSpPr>
          <p:cNvPr id="53253" name="Line 10"/>
          <p:cNvSpPr>
            <a:spLocks noChangeShapeType="1"/>
          </p:cNvSpPr>
          <p:nvPr/>
        </p:nvSpPr>
        <p:spPr bwMode="auto">
          <a:xfrm>
            <a:off x="2098431" y="2995246"/>
            <a:ext cx="0" cy="6682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sp>
        <p:nvSpPr>
          <p:cNvPr id="53254" name="Line 11"/>
          <p:cNvSpPr>
            <a:spLocks noChangeShapeType="1"/>
          </p:cNvSpPr>
          <p:nvPr/>
        </p:nvSpPr>
        <p:spPr bwMode="auto">
          <a:xfrm>
            <a:off x="3048000" y="3006969"/>
            <a:ext cx="0" cy="6682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6" tIns="41031" rIns="83526" bIns="41031"/>
          <a:lstStyle/>
          <a:p>
            <a:endParaRPr lang="zh-CN" altLang="en-US" sz="2215"/>
          </a:p>
        </p:txBody>
      </p:sp>
      <p:grpSp>
        <p:nvGrpSpPr>
          <p:cNvPr id="53255" name="Group 35"/>
          <p:cNvGrpSpPr>
            <a:grpSpLocks/>
          </p:cNvGrpSpPr>
          <p:nvPr/>
        </p:nvGrpSpPr>
        <p:grpSpPr bwMode="auto">
          <a:xfrm>
            <a:off x="703387" y="1351085"/>
            <a:ext cx="8440615" cy="4903177"/>
            <a:chOff x="480" y="742"/>
            <a:chExt cx="5760" cy="3346"/>
          </a:xfrm>
        </p:grpSpPr>
        <p:sp>
          <p:nvSpPr>
            <p:cNvPr id="53257" name="Rectangle 4"/>
            <p:cNvSpPr>
              <a:spLocks noChangeArrowheads="1"/>
            </p:cNvSpPr>
            <p:nvPr/>
          </p:nvSpPr>
          <p:spPr bwMode="auto">
            <a:xfrm>
              <a:off x="480" y="1864"/>
              <a:ext cx="2288" cy="4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en-US" altLang="zh-CN" sz="2215" b="0"/>
                <a:t>00000000      0040         ……</a:t>
              </a:r>
              <a:endParaRPr lang="zh-CN" altLang="en-US" sz="2215" b="0"/>
            </a:p>
          </p:txBody>
        </p:sp>
        <p:sp>
          <p:nvSpPr>
            <p:cNvPr id="53258" name="Rectangle 5"/>
            <p:cNvSpPr>
              <a:spLocks noChangeArrowheads="1"/>
            </p:cNvSpPr>
            <p:nvPr/>
          </p:nvSpPr>
          <p:spPr bwMode="auto">
            <a:xfrm>
              <a:off x="4168" y="2064"/>
              <a:ext cx="664" cy="19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pPr algn="ctr"/>
              <a:r>
                <a:rPr lang="zh-CN" altLang="en-US" sz="2215" b="0" dirty="0"/>
                <a:t>物</a:t>
              </a:r>
            </a:p>
            <a:p>
              <a:pPr algn="ctr"/>
              <a:r>
                <a:rPr lang="zh-CN" altLang="en-US" sz="2215" b="0" dirty="0"/>
                <a:t>理</a:t>
              </a:r>
            </a:p>
            <a:p>
              <a:pPr algn="ctr"/>
              <a:r>
                <a:rPr lang="zh-CN" altLang="en-US" sz="2215" b="0" dirty="0"/>
                <a:t>内</a:t>
              </a:r>
            </a:p>
            <a:p>
              <a:pPr algn="ctr"/>
              <a:r>
                <a:rPr lang="zh-CN" altLang="en-US" sz="2215" b="0" dirty="0"/>
                <a:t>存</a:t>
              </a:r>
            </a:p>
            <a:p>
              <a:pPr algn="ctr"/>
              <a:endParaRPr lang="zh-CN" altLang="en-US" sz="2215" b="0" dirty="0"/>
            </a:p>
          </p:txBody>
        </p:sp>
        <p:sp>
          <p:nvSpPr>
            <p:cNvPr id="53259" name="Rectangle 8"/>
            <p:cNvSpPr>
              <a:spLocks noChangeArrowheads="1"/>
            </p:cNvSpPr>
            <p:nvPr/>
          </p:nvSpPr>
          <p:spPr bwMode="auto">
            <a:xfrm>
              <a:off x="608" y="1552"/>
              <a:ext cx="229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r>
                <a:rPr lang="zh-CN" altLang="en-US" sz="2215" b="0"/>
                <a:t>基址	     界限	     访问类型</a:t>
              </a:r>
            </a:p>
          </p:txBody>
        </p:sp>
        <p:sp>
          <p:nvSpPr>
            <p:cNvPr id="53260" name="Line 12"/>
            <p:cNvSpPr>
              <a:spLocks noChangeShapeType="1"/>
            </p:cNvSpPr>
            <p:nvPr/>
          </p:nvSpPr>
          <p:spPr bwMode="auto">
            <a:xfrm>
              <a:off x="944" y="2320"/>
              <a:ext cx="8" cy="1664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3261" name="Line 13"/>
            <p:cNvSpPr>
              <a:spLocks noChangeShapeType="1"/>
            </p:cNvSpPr>
            <p:nvPr/>
          </p:nvSpPr>
          <p:spPr bwMode="auto">
            <a:xfrm>
              <a:off x="944" y="3976"/>
              <a:ext cx="3224" cy="0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3262" name="Rectangle 14"/>
            <p:cNvSpPr>
              <a:spLocks noChangeArrowheads="1"/>
            </p:cNvSpPr>
            <p:nvPr/>
          </p:nvSpPr>
          <p:spPr bwMode="auto">
            <a:xfrm>
              <a:off x="4832" y="3792"/>
              <a:ext cx="944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/>
                <a:t>00000000</a:t>
              </a:r>
            </a:p>
          </p:txBody>
        </p:sp>
        <p:sp>
          <p:nvSpPr>
            <p:cNvPr id="53263" name="Rectangle 15"/>
            <p:cNvSpPr>
              <a:spLocks noChangeArrowheads="1"/>
            </p:cNvSpPr>
            <p:nvPr/>
          </p:nvSpPr>
          <p:spPr bwMode="auto">
            <a:xfrm>
              <a:off x="4800" y="2540"/>
              <a:ext cx="144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/>
                <a:t>00040000</a:t>
              </a:r>
            </a:p>
          </p:txBody>
        </p:sp>
        <p:sp>
          <p:nvSpPr>
            <p:cNvPr id="53264" name="Rectangle 16"/>
            <p:cNvSpPr>
              <a:spLocks noChangeArrowheads="1"/>
            </p:cNvSpPr>
            <p:nvPr/>
          </p:nvSpPr>
          <p:spPr bwMode="auto">
            <a:xfrm>
              <a:off x="4808" y="742"/>
              <a:ext cx="1320" cy="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dirty="0"/>
                <a:t>FFFFFFFF</a:t>
              </a:r>
            </a:p>
            <a:p>
              <a:pPr algn="l"/>
              <a:r>
                <a:rPr lang="en-US" altLang="zh-CN" sz="2215" dirty="0"/>
                <a:t>    (4GB)</a:t>
              </a:r>
            </a:p>
          </p:txBody>
        </p:sp>
        <p:sp>
          <p:nvSpPr>
            <p:cNvPr id="53265" name="Rectangle 31"/>
            <p:cNvSpPr>
              <a:spLocks noChangeArrowheads="1"/>
            </p:cNvSpPr>
            <p:nvPr/>
          </p:nvSpPr>
          <p:spPr bwMode="auto">
            <a:xfrm>
              <a:off x="480" y="1153"/>
              <a:ext cx="2789" cy="376"/>
            </a:xfrm>
            <a:prstGeom prst="rect">
              <a:avLst/>
            </a:prstGeom>
            <a:noFill/>
            <a:ln w="2857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zh-CN" altLang="en-US" sz="2215" b="0" dirty="0"/>
                <a:t>全局段描述符表</a:t>
              </a:r>
              <a:r>
                <a:rPr lang="en-US" altLang="zh-CN" sz="2215" b="0" dirty="0"/>
                <a:t>(GDT)</a:t>
              </a:r>
              <a:r>
                <a:rPr lang="zh-CN" altLang="en-US" sz="2215" b="0" dirty="0"/>
                <a:t>中的段描述符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989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的内存管理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3.2.2 </a:t>
            </a:r>
            <a:r>
              <a:rPr lang="zh-CN" altLang="en-US" dirty="0" smtClean="0"/>
              <a:t>多</a:t>
            </a:r>
            <a:r>
              <a:rPr lang="zh-CN" altLang="en-US" dirty="0"/>
              <a:t>段模式</a:t>
            </a:r>
          </a:p>
        </p:txBody>
      </p:sp>
      <p:grpSp>
        <p:nvGrpSpPr>
          <p:cNvPr id="54275" name="Group 40"/>
          <p:cNvGrpSpPr>
            <a:grpSpLocks/>
          </p:cNvGrpSpPr>
          <p:nvPr/>
        </p:nvGrpSpPr>
        <p:grpSpPr bwMode="auto">
          <a:xfrm>
            <a:off x="691661" y="1330569"/>
            <a:ext cx="7737231" cy="4759569"/>
            <a:chOff x="472" y="728"/>
            <a:chExt cx="5280" cy="3248"/>
          </a:xfrm>
        </p:grpSpPr>
        <p:sp>
          <p:nvSpPr>
            <p:cNvPr id="54277" name="Rectangle 6"/>
            <p:cNvSpPr>
              <a:spLocks noChangeArrowheads="1"/>
            </p:cNvSpPr>
            <p:nvPr/>
          </p:nvSpPr>
          <p:spPr bwMode="auto">
            <a:xfrm>
              <a:off x="480" y="1864"/>
              <a:ext cx="2288" cy="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en-US" altLang="zh-CN" sz="2215" b="0" dirty="0">
                  <a:solidFill>
                    <a:srgbClr val="0033CC"/>
                  </a:solidFill>
                </a:rPr>
                <a:t>00026000</a:t>
              </a:r>
              <a:r>
                <a:rPr lang="en-US" altLang="zh-CN" sz="2215" b="0" dirty="0"/>
                <a:t>      0010         ……</a:t>
              </a:r>
            </a:p>
            <a:p>
              <a:r>
                <a:rPr lang="en-US" altLang="zh-CN" sz="2215" b="0" dirty="0"/>
                <a:t>00008000      000A         ……</a:t>
              </a:r>
            </a:p>
            <a:p>
              <a:r>
                <a:rPr lang="en-US" altLang="zh-CN" sz="2215" b="0" dirty="0"/>
                <a:t>00003000      0002         ……</a:t>
              </a:r>
              <a:endParaRPr lang="zh-CN" altLang="en-US" sz="2215" b="0" dirty="0"/>
            </a:p>
          </p:txBody>
        </p:sp>
        <p:sp>
          <p:nvSpPr>
            <p:cNvPr id="54278" name="Rectangle 7"/>
            <p:cNvSpPr>
              <a:spLocks noChangeArrowheads="1"/>
            </p:cNvSpPr>
            <p:nvPr/>
          </p:nvSpPr>
          <p:spPr bwMode="auto">
            <a:xfrm>
              <a:off x="4176" y="728"/>
              <a:ext cx="648" cy="32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endParaRPr lang="zh-CN" altLang="en-US" sz="2215" b="0"/>
            </a:p>
            <a:p>
              <a:endParaRPr lang="zh-CN" altLang="en-US" sz="2215" b="0"/>
            </a:p>
          </p:txBody>
        </p:sp>
        <p:sp>
          <p:nvSpPr>
            <p:cNvPr id="54279" name="Line 8"/>
            <p:cNvSpPr>
              <a:spLocks noChangeShapeType="1"/>
            </p:cNvSpPr>
            <p:nvPr/>
          </p:nvSpPr>
          <p:spPr bwMode="auto">
            <a:xfrm>
              <a:off x="4168" y="2152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0" name="Rectangle 10"/>
            <p:cNvSpPr>
              <a:spLocks noChangeArrowheads="1"/>
            </p:cNvSpPr>
            <p:nvPr/>
          </p:nvSpPr>
          <p:spPr bwMode="auto">
            <a:xfrm>
              <a:off x="608" y="1552"/>
              <a:ext cx="229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b"/>
            <a:lstStyle/>
            <a:p>
              <a:r>
                <a:rPr lang="zh-CN" altLang="en-US" sz="2215" b="0"/>
                <a:t>基址	     界限	     访问类型</a:t>
              </a:r>
            </a:p>
          </p:txBody>
        </p:sp>
        <p:sp>
          <p:nvSpPr>
            <p:cNvPr id="54281" name="Line 11"/>
            <p:cNvSpPr>
              <a:spLocks noChangeShapeType="1"/>
            </p:cNvSpPr>
            <p:nvPr/>
          </p:nvSpPr>
          <p:spPr bwMode="auto">
            <a:xfrm>
              <a:off x="1432" y="1864"/>
              <a:ext cx="1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2" name="Line 12"/>
            <p:cNvSpPr>
              <a:spLocks noChangeShapeType="1"/>
            </p:cNvSpPr>
            <p:nvPr/>
          </p:nvSpPr>
          <p:spPr bwMode="auto">
            <a:xfrm>
              <a:off x="2080" y="1872"/>
              <a:ext cx="1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3" name="Line 14"/>
            <p:cNvSpPr>
              <a:spLocks noChangeShapeType="1"/>
            </p:cNvSpPr>
            <p:nvPr/>
          </p:nvSpPr>
          <p:spPr bwMode="auto">
            <a:xfrm>
              <a:off x="3424" y="3784"/>
              <a:ext cx="7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4824" y="3656"/>
              <a:ext cx="92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 dirty="0"/>
                <a:t>00003000</a:t>
              </a:r>
            </a:p>
          </p:txBody>
        </p:sp>
        <p:sp>
          <p:nvSpPr>
            <p:cNvPr id="54285" name="Rectangle 18"/>
            <p:cNvSpPr>
              <a:spLocks noChangeArrowheads="1"/>
            </p:cNvSpPr>
            <p:nvPr/>
          </p:nvSpPr>
          <p:spPr bwMode="auto">
            <a:xfrm>
              <a:off x="497" y="1108"/>
              <a:ext cx="2279" cy="37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r>
                <a:rPr lang="zh-CN" altLang="en-US" sz="2215" b="0" dirty="0"/>
                <a:t>局部描述符表（</a:t>
              </a:r>
              <a:r>
                <a:rPr lang="en-US" altLang="zh-CN" sz="2215" b="0" dirty="0"/>
                <a:t>LDT</a:t>
              </a:r>
              <a:r>
                <a:rPr lang="zh-CN" altLang="en-US" sz="2215" b="0" dirty="0"/>
                <a:t>）</a:t>
              </a:r>
            </a:p>
          </p:txBody>
        </p:sp>
        <p:sp>
          <p:nvSpPr>
            <p:cNvPr id="54286" name="Line 19"/>
            <p:cNvSpPr>
              <a:spLocks noChangeShapeType="1"/>
            </p:cNvSpPr>
            <p:nvPr/>
          </p:nvSpPr>
          <p:spPr bwMode="auto">
            <a:xfrm>
              <a:off x="472" y="2176"/>
              <a:ext cx="2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7" name="Line 20"/>
            <p:cNvSpPr>
              <a:spLocks noChangeShapeType="1"/>
            </p:cNvSpPr>
            <p:nvPr/>
          </p:nvSpPr>
          <p:spPr bwMode="auto">
            <a:xfrm>
              <a:off x="480" y="2472"/>
              <a:ext cx="2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8" name="Line 21"/>
            <p:cNvSpPr>
              <a:spLocks noChangeShapeType="1"/>
            </p:cNvSpPr>
            <p:nvPr/>
          </p:nvSpPr>
          <p:spPr bwMode="auto">
            <a:xfrm>
              <a:off x="4176" y="3808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89" name="Line 22"/>
            <p:cNvSpPr>
              <a:spLocks noChangeShapeType="1"/>
            </p:cNvSpPr>
            <p:nvPr/>
          </p:nvSpPr>
          <p:spPr bwMode="auto">
            <a:xfrm>
              <a:off x="4176" y="3632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0" name="Rectangle 23"/>
            <p:cNvSpPr>
              <a:spLocks noChangeArrowheads="1"/>
            </p:cNvSpPr>
            <p:nvPr/>
          </p:nvSpPr>
          <p:spPr bwMode="auto">
            <a:xfrm>
              <a:off x="4176" y="3632"/>
              <a:ext cx="639" cy="167"/>
            </a:xfrm>
            <a:prstGeom prst="rect">
              <a:avLst/>
            </a:prstGeom>
            <a:solidFill>
              <a:srgbClr val="51B9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54291" name="Line 24"/>
            <p:cNvSpPr>
              <a:spLocks noChangeShapeType="1"/>
            </p:cNvSpPr>
            <p:nvPr/>
          </p:nvSpPr>
          <p:spPr bwMode="auto">
            <a:xfrm>
              <a:off x="2760" y="2616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2" name="Line 25"/>
            <p:cNvSpPr>
              <a:spLocks noChangeShapeType="1"/>
            </p:cNvSpPr>
            <p:nvPr/>
          </p:nvSpPr>
          <p:spPr bwMode="auto">
            <a:xfrm>
              <a:off x="3416" y="2608"/>
              <a:ext cx="0" cy="1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3" name="Rectangle 26"/>
            <p:cNvSpPr>
              <a:spLocks noChangeArrowheads="1"/>
            </p:cNvSpPr>
            <p:nvPr/>
          </p:nvSpPr>
          <p:spPr bwMode="auto">
            <a:xfrm>
              <a:off x="4176" y="2704"/>
              <a:ext cx="640" cy="504"/>
            </a:xfrm>
            <a:prstGeom prst="rect">
              <a:avLst/>
            </a:prstGeom>
            <a:solidFill>
              <a:srgbClr val="51B9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54294" name="Line 27"/>
            <p:cNvSpPr>
              <a:spLocks noChangeShapeType="1"/>
            </p:cNvSpPr>
            <p:nvPr/>
          </p:nvSpPr>
          <p:spPr bwMode="auto">
            <a:xfrm>
              <a:off x="4168" y="3216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5" name="Line 28"/>
            <p:cNvSpPr>
              <a:spLocks noChangeShapeType="1"/>
            </p:cNvSpPr>
            <p:nvPr/>
          </p:nvSpPr>
          <p:spPr bwMode="auto">
            <a:xfrm>
              <a:off x="4168" y="2704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6" name="Rectangle 29"/>
            <p:cNvSpPr>
              <a:spLocks noChangeArrowheads="1"/>
            </p:cNvSpPr>
            <p:nvPr/>
          </p:nvSpPr>
          <p:spPr bwMode="auto">
            <a:xfrm>
              <a:off x="4824" y="3064"/>
              <a:ext cx="92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 dirty="0"/>
                <a:t>0008000</a:t>
              </a:r>
            </a:p>
          </p:txBody>
        </p:sp>
        <p:sp>
          <p:nvSpPr>
            <p:cNvPr id="54297" name="Rectangle 30"/>
            <p:cNvSpPr>
              <a:spLocks noChangeArrowheads="1"/>
            </p:cNvSpPr>
            <p:nvPr/>
          </p:nvSpPr>
          <p:spPr bwMode="auto">
            <a:xfrm>
              <a:off x="4176" y="1296"/>
              <a:ext cx="640" cy="847"/>
            </a:xfrm>
            <a:prstGeom prst="rect">
              <a:avLst/>
            </a:prstGeom>
            <a:solidFill>
              <a:srgbClr val="51B9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endParaRPr lang="zh-CN" altLang="en-US" sz="2215"/>
            </a:p>
          </p:txBody>
        </p:sp>
        <p:sp>
          <p:nvSpPr>
            <p:cNvPr id="54298" name="Line 31"/>
            <p:cNvSpPr>
              <a:spLocks noChangeShapeType="1"/>
            </p:cNvSpPr>
            <p:nvPr/>
          </p:nvSpPr>
          <p:spPr bwMode="auto">
            <a:xfrm>
              <a:off x="4176" y="1296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299" name="Rectangle 32"/>
            <p:cNvSpPr>
              <a:spLocks noChangeArrowheads="1"/>
            </p:cNvSpPr>
            <p:nvPr/>
          </p:nvSpPr>
          <p:spPr bwMode="auto">
            <a:xfrm>
              <a:off x="4824" y="2008"/>
              <a:ext cx="92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6" tIns="41031" rIns="83526" bIns="41031" anchor="ctr"/>
            <a:lstStyle/>
            <a:p>
              <a:pPr algn="l"/>
              <a:r>
                <a:rPr lang="en-US" altLang="zh-CN" sz="2215" b="0" dirty="0">
                  <a:solidFill>
                    <a:srgbClr val="0033CC"/>
                  </a:solidFill>
                </a:rPr>
                <a:t>00026000</a:t>
              </a:r>
            </a:p>
          </p:txBody>
        </p:sp>
        <p:sp>
          <p:nvSpPr>
            <p:cNvPr id="54300" name="Line 33"/>
            <p:cNvSpPr>
              <a:spLocks noChangeShapeType="1"/>
            </p:cNvSpPr>
            <p:nvPr/>
          </p:nvSpPr>
          <p:spPr bwMode="auto">
            <a:xfrm>
              <a:off x="3616" y="3208"/>
              <a:ext cx="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301" name="Line 34"/>
            <p:cNvSpPr>
              <a:spLocks noChangeShapeType="1"/>
            </p:cNvSpPr>
            <p:nvPr/>
          </p:nvSpPr>
          <p:spPr bwMode="auto">
            <a:xfrm>
              <a:off x="2776" y="2336"/>
              <a:ext cx="8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302" name="Line 35"/>
            <p:cNvSpPr>
              <a:spLocks noChangeShapeType="1"/>
            </p:cNvSpPr>
            <p:nvPr/>
          </p:nvSpPr>
          <p:spPr bwMode="auto">
            <a:xfrm>
              <a:off x="3624" y="2328"/>
              <a:ext cx="0" cy="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  <p:sp>
          <p:nvSpPr>
            <p:cNvPr id="54303" name="Line 37"/>
            <p:cNvSpPr>
              <a:spLocks noChangeShapeType="1"/>
            </p:cNvSpPr>
            <p:nvPr/>
          </p:nvSpPr>
          <p:spPr bwMode="auto">
            <a:xfrm>
              <a:off x="2768" y="2128"/>
              <a:ext cx="1400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6" tIns="41031" rIns="83526" bIns="41031"/>
            <a:lstStyle/>
            <a:p>
              <a:endParaRPr lang="zh-CN" altLang="en-US" sz="2215"/>
            </a:p>
          </p:txBody>
        </p:sp>
      </p:grpSp>
    </p:spTree>
    <p:extLst>
      <p:ext uri="{BB962C8B-B14F-4D97-AF65-F5344CB8AC3E}">
        <p14:creationId xmlns:p14="http://schemas.microsoft.com/office/powerpoint/2010/main" val="172017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800" dirty="0" smtClean="0">
                <a:solidFill>
                  <a:srgbClr val="FF0000"/>
                </a:solidFill>
              </a:rPr>
              <a:t>1.  8086</a:t>
            </a:r>
            <a:r>
              <a:rPr lang="zh-CN" altLang="en-US" sz="4800" dirty="0" smtClean="0">
                <a:solidFill>
                  <a:srgbClr val="FF0000"/>
                </a:solidFill>
              </a:rPr>
              <a:t>的通用寄存器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 smtClean="0"/>
              <a:t>8086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16</a:t>
            </a:r>
            <a:r>
              <a:rPr lang="zh-CN" altLang="en-US" sz="3200" dirty="0" smtClean="0"/>
              <a:t>位通用寄存器是：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800" dirty="0" smtClean="0">
                <a:solidFill>
                  <a:schemeClr val="accent2"/>
                </a:solidFill>
              </a:rPr>
              <a:t>	</a:t>
            </a:r>
            <a:r>
              <a:rPr lang="en-US" altLang="zh-CN" sz="2400" dirty="0" smtClean="0">
                <a:solidFill>
                  <a:schemeClr val="accent2"/>
                </a:solidFill>
              </a:rPr>
              <a:t>AX	BX	CX	DX</a:t>
            </a:r>
            <a:endParaRPr lang="en-US" altLang="zh-CN" sz="2400" dirty="0" smtClean="0">
              <a:solidFill>
                <a:schemeClr val="accent2"/>
              </a:solidFill>
              <a:hlinkClick r:id="rId2" action="ppaction://hlinksldjump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</a:rPr>
              <a:t>	SI	DI	BP	SP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 smtClean="0"/>
              <a:t>其中前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个数据寄存器都还可以分成高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位和低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位两个独立的寄存器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 smtClean="0"/>
              <a:t>8086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位通用寄存器是：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</a:rPr>
              <a:t>AH	BH	CH	DH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</a:rPr>
              <a:t>AL	BL	CL	DL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 smtClean="0"/>
              <a:t>对其中某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位的操作，并不影响另外对应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位的数据</a:t>
            </a:r>
          </a:p>
        </p:txBody>
      </p:sp>
    </p:spTree>
    <p:extLst>
      <p:ext uri="{BB962C8B-B14F-4D97-AF65-F5344CB8AC3E}">
        <p14:creationId xmlns:p14="http://schemas.microsoft.com/office/powerpoint/2010/main" val="36825151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 smtClean="0"/>
              <a:t>IA32</a:t>
            </a:r>
            <a:r>
              <a:rPr lang="zh-CN" altLang="en-US" dirty="0" smtClean="0"/>
              <a:t>的内存管理</a:t>
            </a:r>
            <a:endParaRPr lang="zh-CN" altLang="en-US" dirty="0"/>
          </a:p>
        </p:txBody>
      </p:sp>
      <p:sp>
        <p:nvSpPr>
          <p:cNvPr id="962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3.2.3 </a:t>
            </a:r>
            <a:r>
              <a:rPr lang="zh-CN" altLang="en-US" dirty="0" smtClean="0"/>
              <a:t>分</a:t>
            </a:r>
            <a:r>
              <a:rPr lang="zh-CN" altLang="en-US" dirty="0"/>
              <a:t>页模式</a:t>
            </a:r>
            <a:endParaRPr lang="en-US" altLang="zh-CN" dirty="0" smtClean="0">
              <a:latin typeface="Times New Roman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dirty="0" smtClean="0">
                <a:latin typeface="Times New Roman" pitchFamily="18" charset="0"/>
              </a:rPr>
              <a:t>将</a:t>
            </a:r>
            <a:r>
              <a:rPr lang="zh-CN" altLang="en-US" dirty="0">
                <a:latin typeface="Times New Roman" pitchFamily="18" charset="0"/>
              </a:rPr>
              <a:t>内存分割成</a:t>
            </a:r>
            <a:r>
              <a:rPr lang="en-US" altLang="zh-CN" dirty="0">
                <a:latin typeface="Times New Roman" pitchFamily="18" charset="0"/>
              </a:rPr>
              <a:t>4KB</a:t>
            </a:r>
            <a:r>
              <a:rPr lang="zh-CN" altLang="en-US" dirty="0">
                <a:latin typeface="Times New Roman" pitchFamily="18" charset="0"/>
              </a:rPr>
              <a:t>大小的页面，同时将程序段的地址空间按内存页的大小进行划分。</a:t>
            </a: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Times New Roman" pitchFamily="18" charset="0"/>
              </a:rPr>
              <a:t>分页模式的基本思想：当任务运行时，当前活跃的执行代码保留在内存中，而程序中当前未使用的部分，将继续保存在磁盘上。当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需要执行的当前代码存储在磁盘上时，产生一个缺页错误，引起所需页面的换进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从磁盘载入内存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Times New Roman" pitchFamily="18" charset="0"/>
              </a:rPr>
              <a:t>通过分页以及页面的换进、换出，一台内存有限的计算机上可以同时运行</a:t>
            </a:r>
            <a:r>
              <a:rPr lang="zh-CN" altLang="en-US" dirty="0"/>
              <a:t>多</a:t>
            </a:r>
            <a:r>
              <a:rPr lang="zh-CN" altLang="en-US" dirty="0">
                <a:latin typeface="Times New Roman" pitchFamily="18" charset="0"/>
              </a:rPr>
              <a:t>个大程序，让人感觉这台机器的内存无限大，因此称为虚拟内存。</a:t>
            </a:r>
          </a:p>
        </p:txBody>
      </p:sp>
    </p:spTree>
    <p:extLst>
      <p:ext uri="{BB962C8B-B14F-4D97-AF65-F5344CB8AC3E}">
        <p14:creationId xmlns:p14="http://schemas.microsoft.com/office/powerpoint/2010/main" val="22289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、指令</a:t>
            </a:r>
            <a:r>
              <a:rPr lang="zh-CN" altLang="en-US" dirty="0"/>
              <a:t>执行周期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指令执行周期：单条机器指令的执行可以分解成一系列的独立操作，这些操作被称为指令执行周期。</a:t>
            </a:r>
          </a:p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单条指令的执行有三种基本操作：</a:t>
            </a:r>
            <a:r>
              <a:rPr lang="zh-CN" altLang="en-US" sz="2585" b="0" dirty="0">
                <a:solidFill>
                  <a:srgbClr val="0033CC"/>
                </a:solidFill>
                <a:latin typeface="Times New Roman" pitchFamily="18" charset="0"/>
              </a:rPr>
              <a:t>取指令、解码和执行</a:t>
            </a:r>
            <a:r>
              <a:rPr lang="zh-CN" altLang="en-US" sz="2585" b="0" dirty="0">
                <a:latin typeface="Times New Roman" pitchFamily="18" charset="0"/>
              </a:rPr>
              <a:t>。</a:t>
            </a:r>
          </a:p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程序在开始执行之前必须首先被装入内存。执行过程中，</a:t>
            </a:r>
            <a:r>
              <a:rPr lang="zh-CN" altLang="en-US" sz="2585" b="0" dirty="0"/>
              <a:t>指令指针</a:t>
            </a:r>
            <a:r>
              <a:rPr lang="en-US" altLang="zh-CN" sz="2585" b="0" dirty="0">
                <a:latin typeface="Times New Roman" pitchFamily="18" charset="0"/>
              </a:rPr>
              <a:t>(IP)</a:t>
            </a:r>
            <a:r>
              <a:rPr lang="zh-CN" altLang="en-US" sz="2585" b="0" dirty="0">
                <a:latin typeface="Times New Roman" pitchFamily="18" charset="0"/>
              </a:rPr>
              <a:t>包含着要执行的下一条指令的地址，指令队列中包含了一条或多条将要执行的指令。</a:t>
            </a:r>
          </a:p>
          <a:p>
            <a:pPr>
              <a:spcBef>
                <a:spcPts val="1200"/>
              </a:spcBef>
            </a:pPr>
            <a:r>
              <a:rPr lang="zh-CN" altLang="en-US" sz="2585" b="0" dirty="0">
                <a:latin typeface="Times New Roman" pitchFamily="18" charset="0"/>
              </a:rPr>
              <a:t>当</a:t>
            </a:r>
            <a:r>
              <a:rPr lang="en-US" altLang="zh-CN" sz="2585" b="0" dirty="0">
                <a:latin typeface="Times New Roman" pitchFamily="18" charset="0"/>
              </a:rPr>
              <a:t>CPU</a:t>
            </a:r>
            <a:r>
              <a:rPr lang="zh-CN" altLang="en-US" sz="2585" b="0" dirty="0">
                <a:latin typeface="Times New Roman" pitchFamily="18" charset="0"/>
              </a:rPr>
              <a:t>执行使用内存操作数的指令时，必须计算操作数的地址，将地址放在地址总线上并等待存储器取出操作数。</a:t>
            </a:r>
          </a:p>
        </p:txBody>
      </p:sp>
    </p:spTree>
    <p:extLst>
      <p:ext uri="{BB962C8B-B14F-4D97-AF65-F5344CB8AC3E}">
        <p14:creationId xmlns:p14="http://schemas.microsoft.com/office/powerpoint/2010/main" val="50831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、指令</a:t>
            </a:r>
            <a:r>
              <a:rPr lang="zh-CN" altLang="en-US" dirty="0"/>
              <a:t>执行周期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如指令使用内存操作数，需要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种基本操作：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取指令：</a:t>
            </a:r>
            <a:r>
              <a:rPr lang="zh-CN" altLang="en-US" sz="2215" dirty="0"/>
              <a:t>控制单元从指令队列取得指令并增加指令</a:t>
            </a:r>
            <a:r>
              <a:rPr lang="zh-CN" altLang="en-US" sz="2215" dirty="0" smtClean="0"/>
              <a:t>指针</a:t>
            </a:r>
            <a:r>
              <a:rPr lang="en-US" altLang="zh-CN" sz="2215" dirty="0" smtClean="0"/>
              <a:t>EIP</a:t>
            </a:r>
            <a:r>
              <a:rPr lang="zh-CN" altLang="en-US" sz="2215" dirty="0"/>
              <a:t>的值。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解码</a:t>
            </a:r>
            <a:r>
              <a:rPr lang="zh-CN" altLang="en-US" sz="2585" dirty="0">
                <a:solidFill>
                  <a:srgbClr val="CC0409"/>
                </a:solidFill>
              </a:rPr>
              <a:t>：</a:t>
            </a:r>
            <a:r>
              <a:rPr lang="zh-CN" altLang="en-US" sz="2215" dirty="0"/>
              <a:t>控制单元确定指令要执行的操作，把输入操作数传递给算术逻辑单元</a:t>
            </a:r>
            <a:r>
              <a:rPr lang="en-US" altLang="zh-CN" sz="2215" dirty="0"/>
              <a:t>ALU</a:t>
            </a:r>
            <a:r>
              <a:rPr lang="zh-CN" altLang="en-US" sz="2215" dirty="0"/>
              <a:t>，并向</a:t>
            </a:r>
            <a:r>
              <a:rPr lang="en-US" altLang="zh-CN" sz="2215" dirty="0"/>
              <a:t>ALU</a:t>
            </a:r>
            <a:r>
              <a:rPr lang="zh-CN" altLang="en-US" sz="2215" dirty="0"/>
              <a:t>发送信号指明要执行的操作。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取操作数：</a:t>
            </a:r>
            <a:r>
              <a:rPr lang="zh-CN" altLang="en-US" sz="2215" dirty="0"/>
              <a:t>如果使用了内存操作数，控制单元通过读操作，获取操作数，复制到</a:t>
            </a:r>
            <a:r>
              <a:rPr lang="zh-CN" altLang="en-US" sz="2215" b="1" dirty="0">
                <a:solidFill>
                  <a:srgbClr val="0033CC"/>
                </a:solidFill>
              </a:rPr>
              <a:t>内部寄存器</a:t>
            </a:r>
            <a:r>
              <a:rPr lang="zh-CN" altLang="en-US" sz="2215" dirty="0"/>
              <a:t>；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执行：</a:t>
            </a:r>
            <a:r>
              <a:rPr lang="zh-CN" altLang="en-US" sz="2215" dirty="0"/>
              <a:t>算术逻辑单元执行指令，以有名寄存器、内部寄存器为操作数，将运算结果送到输出操作数中</a:t>
            </a:r>
            <a:r>
              <a:rPr lang="en-US" altLang="zh-CN" sz="2215" dirty="0"/>
              <a:t>(</a:t>
            </a:r>
            <a:r>
              <a:rPr lang="zh-CN" altLang="en-US" sz="2215" dirty="0"/>
              <a:t>有名寄存器</a:t>
            </a:r>
            <a:r>
              <a:rPr lang="en-US" altLang="zh-CN" sz="2215" dirty="0"/>
              <a:t>/</a:t>
            </a:r>
            <a:r>
              <a:rPr lang="zh-CN" altLang="en-US" sz="2215" dirty="0"/>
              <a:t>内存</a:t>
            </a:r>
            <a:r>
              <a:rPr lang="en-US" altLang="zh-CN" sz="2215" dirty="0"/>
              <a:t>)</a:t>
            </a:r>
            <a:r>
              <a:rPr lang="zh-CN" altLang="en-US" sz="2215" dirty="0"/>
              <a:t>，并更新反映处理器状态的状态标志。</a:t>
            </a:r>
          </a:p>
          <a:p>
            <a:pPr lvl="1">
              <a:lnSpc>
                <a:spcPct val="90000"/>
              </a:lnSpc>
            </a:pPr>
            <a:r>
              <a:rPr lang="zh-CN" altLang="en-US" sz="2585" b="1" dirty="0">
                <a:solidFill>
                  <a:srgbClr val="CC0409"/>
                </a:solidFill>
              </a:rPr>
              <a:t>存储输出操作数：</a:t>
            </a:r>
            <a:r>
              <a:rPr lang="zh-CN" altLang="en-US" sz="2215" dirty="0"/>
              <a:t>如果输出操作数在存储器中，控制单元就执行一个写操作将数据存储到内存</a:t>
            </a:r>
            <a:r>
              <a:rPr lang="zh-CN" altLang="en-US" sz="2215" dirty="0" smtClean="0"/>
              <a:t>。</a:t>
            </a:r>
            <a:endParaRPr lang="en-US" altLang="zh-CN" sz="2215" dirty="0" smtClean="0"/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66"/>
                </a:solidFill>
              </a:rPr>
              <a:t>机器指令的执行至少需要一个时钟周期。</a:t>
            </a:r>
            <a:endParaRPr lang="zh-CN" altLang="en-US" sz="2615" dirty="0"/>
          </a:p>
        </p:txBody>
      </p:sp>
    </p:spTree>
    <p:extLst>
      <p:ext uri="{BB962C8B-B14F-4D97-AF65-F5344CB8AC3E}">
        <p14:creationId xmlns:p14="http://schemas.microsoft.com/office/powerpoint/2010/main" val="135319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、程序是如何运行的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前提：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0" dirty="0"/>
              <a:t> </a:t>
            </a:r>
            <a:r>
              <a:rPr lang="en-US" altLang="zh-CN" b="0" dirty="0" smtClean="0"/>
              <a:t>    </a:t>
            </a:r>
            <a:r>
              <a:rPr lang="zh-CN" altLang="en-US" b="0" dirty="0" smtClean="0"/>
              <a:t>计算机</a:t>
            </a:r>
            <a:r>
              <a:rPr lang="en-US" altLang="zh-CN" b="0" dirty="0" smtClean="0"/>
              <a:t>(CPU)</a:t>
            </a:r>
            <a:r>
              <a:rPr lang="zh-CN" altLang="en-US" b="0" dirty="0" smtClean="0"/>
              <a:t>的工作过程 </a:t>
            </a:r>
            <a:r>
              <a:rPr lang="en-US" altLang="zh-CN" b="0" dirty="0" smtClean="0"/>
              <a:t>CS:FFFF IP:0000 </a:t>
            </a:r>
            <a:r>
              <a:rPr lang="zh-CN" altLang="en-US" b="0" dirty="0" smtClean="0"/>
              <a:t>其他全</a:t>
            </a:r>
            <a:r>
              <a:rPr lang="en-US" altLang="zh-CN" b="0" dirty="0" smtClean="0"/>
              <a:t>0</a:t>
            </a:r>
            <a:endParaRPr lang="en-US" altLang="zh-CN" b="0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）从</a:t>
            </a:r>
            <a:r>
              <a:rPr lang="en-US" altLang="zh-CN" dirty="0" smtClean="0"/>
              <a:t>CS:IP/EIP/RIP</a:t>
            </a:r>
            <a:r>
              <a:rPr lang="zh-CN" altLang="en-US" dirty="0" smtClean="0"/>
              <a:t>指向</a:t>
            </a:r>
            <a:r>
              <a:rPr lang="zh-CN" altLang="en-US" dirty="0"/>
              <a:t>内存单元读取指令，读取的指令进入指令缓冲器；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令</a:t>
            </a:r>
            <a:r>
              <a:rPr lang="en-US" altLang="zh-CN" dirty="0"/>
              <a:t>IP/EIP/RIP</a:t>
            </a:r>
            <a:r>
              <a:rPr lang="zh-CN" altLang="en-US" dirty="0"/>
              <a:t>指向下一条</a:t>
            </a:r>
            <a:r>
              <a:rPr lang="zh-CN" altLang="en-US" dirty="0" smtClean="0"/>
              <a:t>指令：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IP/EIP/RIP </a:t>
            </a:r>
            <a:r>
              <a:rPr lang="en-US" altLang="zh-CN" dirty="0"/>
              <a:t>= IP/EIP/RIP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zh-CN" altLang="en-US" dirty="0"/>
              <a:t>所读取指令的</a:t>
            </a:r>
            <a:r>
              <a:rPr lang="zh-CN" altLang="en-US" dirty="0" smtClean="0"/>
              <a:t>长度</a:t>
            </a:r>
            <a:endParaRPr lang="zh-CN" altLang="en-US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）执行指令。 转到步骤 （</a:t>
            </a:r>
            <a:r>
              <a:rPr lang="en-US" altLang="zh-CN" dirty="0"/>
              <a:t>1</a:t>
            </a:r>
            <a:r>
              <a:rPr lang="zh-CN" altLang="en-US" dirty="0"/>
              <a:t>），重复这个过程。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9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、程序</a:t>
            </a:r>
            <a:r>
              <a:rPr lang="zh-CN" altLang="en-US" dirty="0"/>
              <a:t>是如何运行的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954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 </a:t>
            </a:r>
            <a:r>
              <a:rPr lang="en-US" altLang="zh-CN" sz="2954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(1) </a:t>
            </a:r>
            <a:r>
              <a:rPr lang="zh-CN" altLang="en-US" sz="2954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装入和执行进程</a:t>
            </a:r>
            <a:endParaRPr lang="en-US" altLang="zh-CN" dirty="0" smtClean="0">
              <a:solidFill>
                <a:schemeClr val="hlink"/>
              </a:solidFill>
              <a:latin typeface="Times New Roman" pitchFamily="18" charset="0"/>
            </a:endParaRPr>
          </a:p>
          <a:p>
            <a:pPr>
              <a:spcBef>
                <a:spcPct val="30000"/>
              </a:spcBef>
              <a:buFont typeface="Monotype Sorts" pitchFamily="2" charset="2"/>
              <a:buNone/>
            </a:pPr>
            <a:r>
              <a:rPr lang="zh-CN" altLang="en-US" dirty="0" smtClean="0">
                <a:latin typeface="Times New Roman" pitchFamily="18" charset="0"/>
              </a:rPr>
              <a:t>       </a:t>
            </a:r>
            <a:r>
              <a:rPr lang="zh-CN" altLang="en-US" b="0" dirty="0" smtClean="0">
                <a:latin typeface="Times New Roman" pitchFamily="18" charset="0"/>
              </a:rPr>
              <a:t>计算机操作系统</a:t>
            </a:r>
            <a:r>
              <a:rPr lang="en-US" altLang="zh-CN" b="0" dirty="0" smtClean="0">
                <a:latin typeface="Times New Roman" pitchFamily="18" charset="0"/>
              </a:rPr>
              <a:t>(OS)</a:t>
            </a:r>
            <a:r>
              <a:rPr lang="zh-CN" altLang="en-US" b="0" dirty="0" smtClean="0">
                <a:latin typeface="Times New Roman" pitchFamily="18" charset="0"/>
              </a:rPr>
              <a:t>加载和运行程序</a:t>
            </a:r>
            <a:r>
              <a:rPr lang="zh-CN" altLang="en-US" b="0" dirty="0">
                <a:latin typeface="Times New Roman" pitchFamily="18" charset="0"/>
              </a:rPr>
              <a:t>的</a:t>
            </a:r>
            <a:r>
              <a:rPr lang="zh-CN" altLang="en-US" b="0" dirty="0" smtClean="0">
                <a:latin typeface="Times New Roman" pitchFamily="18" charset="0"/>
              </a:rPr>
              <a:t>步骤：</a:t>
            </a: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</a:rPr>
              <a:t>用户发出特定程序的命令。</a:t>
            </a: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en-US" altLang="zh-CN" dirty="0" smtClean="0">
                <a:latin typeface="Times New Roman" pitchFamily="18" charset="0"/>
              </a:rPr>
              <a:t>OS</a:t>
            </a:r>
            <a:r>
              <a:rPr lang="zh-CN" altLang="en-US" dirty="0" smtClean="0">
                <a:latin typeface="Times New Roman" pitchFamily="18" charset="0"/>
              </a:rPr>
              <a:t>在当前磁盘目录中查找程序文件名，如果未找到就在预先定义的目录列表中查找，如果还是找不到，就发出一条错误信息；</a:t>
            </a:r>
            <a:endParaRPr lang="en-US" altLang="zh-CN" dirty="0" smtClean="0">
              <a:latin typeface="Times New Roman" pitchFamily="18" charset="0"/>
            </a:endParaRP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</a:rPr>
              <a:t>如找到程序文件，</a:t>
            </a:r>
            <a:r>
              <a:rPr lang="en-US" altLang="zh-CN" dirty="0" smtClean="0">
                <a:latin typeface="Times New Roman" pitchFamily="18" charset="0"/>
              </a:rPr>
              <a:t>OS</a:t>
            </a:r>
            <a:r>
              <a:rPr lang="zh-CN" altLang="en-US" dirty="0" smtClean="0">
                <a:latin typeface="Times New Roman" pitchFamily="18" charset="0"/>
              </a:rPr>
              <a:t>获取磁盘上程序文件的基本信息，如文件大小、在磁盘驱动器上的物理位置等</a:t>
            </a:r>
            <a:r>
              <a:rPr lang="zh-CN" altLang="en-US" dirty="0">
                <a:latin typeface="Times New Roman" pitchFamily="18" charset="0"/>
              </a:rPr>
              <a:t>；</a:t>
            </a:r>
            <a:endParaRPr lang="zh-CN" altLang="en-US" dirty="0" smtClean="0">
              <a:latin typeface="Times New Roman" pitchFamily="18" charset="0"/>
            </a:endParaRPr>
          </a:p>
          <a:p>
            <a:pPr lvl="1"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en-US" altLang="zh-CN" dirty="0" smtClean="0">
                <a:latin typeface="Times New Roman" pitchFamily="18" charset="0"/>
              </a:rPr>
              <a:t>OS</a:t>
            </a:r>
            <a:r>
              <a:rPr lang="zh-CN" altLang="en-US" dirty="0" smtClean="0">
                <a:latin typeface="Times New Roman" pitchFamily="18" charset="0"/>
              </a:rPr>
              <a:t>确定下一个可用的内存块的地址，并将程序文件载入内存，然后将程序的大小和位置等信息登记在描述符表中；</a:t>
            </a:r>
          </a:p>
        </p:txBody>
      </p:sp>
    </p:spTree>
    <p:extLst>
      <p:ext uri="{BB962C8B-B14F-4D97-AF65-F5344CB8AC3E}">
        <p14:creationId xmlns:p14="http://schemas.microsoft.com/office/powerpoint/2010/main" val="22763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程序是如何运行的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30000"/>
              </a:lnSpc>
              <a:spcBef>
                <a:spcPct val="50000"/>
              </a:spcBef>
              <a:buSzPct val="60000"/>
              <a:buFont typeface="Wingdings 2" pitchFamily="18" charset="2"/>
              <a:buChar char="¢"/>
            </a:pP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 </a:t>
            </a:r>
            <a:r>
              <a:rPr lang="en-US" altLang="zh-CN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(1) </a:t>
            </a: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装入和执行</a:t>
            </a:r>
            <a:r>
              <a:rPr lang="zh-CN" altLang="en-US" sz="2954" b="1" kern="1200" dirty="0" smtClean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进程</a:t>
            </a:r>
            <a:r>
              <a:rPr lang="en-US" altLang="zh-CN" sz="2954" b="1" kern="1200" dirty="0" smtClean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</a:t>
            </a:r>
            <a:r>
              <a:rPr lang="zh-CN" altLang="en-US" sz="2954" b="1" kern="1200" dirty="0" smtClean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续</a:t>
            </a:r>
            <a:r>
              <a:rPr lang="en-US" altLang="zh-CN" sz="2954" b="1" kern="1200" dirty="0" smtClean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…)</a:t>
            </a:r>
            <a:endParaRPr lang="en-US" altLang="zh-CN" sz="2954" b="1" kern="1200" dirty="0">
              <a:solidFill>
                <a:srgbClr val="CC0409"/>
              </a:solidFill>
              <a:latin typeface="Helvetica" pitchFamily="34" charset="0"/>
              <a:ea typeface="黑体" pitchFamily="2" charset="-122"/>
            </a:endParaRPr>
          </a:p>
          <a:p>
            <a:pPr lvl="1">
              <a:lnSpc>
                <a:spcPct val="130000"/>
              </a:lnSpc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</a:rPr>
              <a:t>操作系统</a:t>
            </a:r>
            <a:r>
              <a:rPr lang="zh-CN" altLang="en-US" dirty="0">
                <a:latin typeface="Times New Roman" pitchFamily="18" charset="0"/>
              </a:rPr>
              <a:t>执行一条分支转移指令，使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从程序的第一条机器指令开始执行。一旦程序运行就被称为一个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进程</a:t>
            </a:r>
            <a:r>
              <a:rPr lang="zh-CN" altLang="en-US" dirty="0">
                <a:latin typeface="Times New Roman" pitchFamily="18" charset="0"/>
              </a:rPr>
              <a:t>，操作系统为进程分配一个唯一的标识号称为进程</a:t>
            </a:r>
            <a:r>
              <a:rPr lang="en-US" altLang="zh-CN" dirty="0">
                <a:latin typeface="Times New Roman" pitchFamily="18" charset="0"/>
              </a:rPr>
              <a:t>ID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进程自身开始运行，操作系统的任务就是跟踪进程的执行并响应进程对系统资源的请求。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  <a:buClr>
                <a:schemeClr val="accent5">
                  <a:lumMod val="50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</a:rPr>
              <a:t>进程终止时，其句柄被删除，使用的内存也被释放以便能够由其他程序使用。</a:t>
            </a:r>
          </a:p>
        </p:txBody>
      </p:sp>
    </p:spTree>
    <p:extLst>
      <p:ext uri="{BB962C8B-B14F-4D97-AF65-F5344CB8AC3E}">
        <p14:creationId xmlns:p14="http://schemas.microsoft.com/office/powerpoint/2010/main" val="27879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程序是如何运行的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30000"/>
              </a:lnSpc>
              <a:spcBef>
                <a:spcPct val="50000"/>
              </a:spcBef>
              <a:buSzPct val="60000"/>
              <a:buFont typeface="Wingdings 2" pitchFamily="18" charset="2"/>
              <a:buChar char="¢"/>
            </a:pP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 </a:t>
            </a:r>
            <a:r>
              <a:rPr lang="en-US" altLang="zh-CN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(2)</a:t>
            </a: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多任务</a:t>
            </a:r>
            <a:endParaRPr lang="en-US" altLang="zh-CN" sz="2954" b="1" kern="1200" dirty="0">
              <a:solidFill>
                <a:srgbClr val="CC0409"/>
              </a:solidFill>
              <a:latin typeface="Helvetica" pitchFamily="34" charset="0"/>
              <a:ea typeface="黑体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15" dirty="0"/>
              <a:t>操作系统运行的可以是一个进程或一个执行线程。当操作系统能够</a:t>
            </a:r>
            <a:r>
              <a:rPr lang="zh-CN" altLang="en-US" sz="2215" i="1" dirty="0"/>
              <a:t>同时</a:t>
            </a:r>
            <a:r>
              <a:rPr lang="zh-CN" altLang="en-US" sz="2215" dirty="0"/>
              <a:t>运行多个任务时，就被认为是多任务的。</a:t>
            </a:r>
          </a:p>
          <a:p>
            <a:pPr lvl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215" dirty="0"/>
              <a:t>     注意：多任务中进程的“</a:t>
            </a:r>
            <a:r>
              <a:rPr lang="zh-CN" altLang="en-US" sz="2215" dirty="0">
                <a:solidFill>
                  <a:srgbClr val="0033CC"/>
                </a:solidFill>
              </a:rPr>
              <a:t>同时</a:t>
            </a:r>
            <a:r>
              <a:rPr lang="zh-CN" altLang="en-US" sz="2215" dirty="0"/>
              <a:t>”运行包含的是</a:t>
            </a:r>
            <a:r>
              <a:rPr lang="zh-CN" altLang="en-US" sz="2215" dirty="0">
                <a:solidFill>
                  <a:srgbClr val="0033CC"/>
                </a:solidFill>
              </a:rPr>
              <a:t>并发</a:t>
            </a:r>
            <a:r>
              <a:rPr lang="zh-CN" altLang="en-US" sz="2215" dirty="0"/>
              <a:t>运行的含义。</a:t>
            </a:r>
          </a:p>
          <a:p>
            <a:pPr lvl="1">
              <a:lnSpc>
                <a:spcPct val="130000"/>
              </a:lnSpc>
            </a:pPr>
            <a:r>
              <a:rPr lang="zh-CN" altLang="en-US" sz="2215" dirty="0"/>
              <a:t>并发可以看成是在系统中同时有几个进程在活动着，也就是同时存在几个程序的执行过程。如果进程数与处理机数相同，则每个进程占用一个处理机，但更一般的情况是处理机数少于进程数，于是处理机就应被共享，在进程间切换使用。如果相邻两次切换的时间间隔非常短，而观察时间又相当长，那么各个进程都在前进，造成一种宏观上并发运行的效果</a:t>
            </a:r>
            <a:r>
              <a:rPr lang="zh-CN" altLang="en-US" sz="2215" dirty="0" smtClean="0"/>
              <a:t>。</a:t>
            </a:r>
            <a:endParaRPr lang="zh-CN" altLang="en-US" sz="2215" b="0" dirty="0"/>
          </a:p>
        </p:txBody>
      </p:sp>
    </p:spTree>
    <p:extLst>
      <p:ext uri="{BB962C8B-B14F-4D97-AF65-F5344CB8AC3E}">
        <p14:creationId xmlns:p14="http://schemas.microsoft.com/office/powerpoint/2010/main" val="10561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、程序是</a:t>
            </a:r>
            <a:r>
              <a:rPr lang="zh-CN" altLang="en-US" dirty="0"/>
              <a:t>如何运行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  <p:sp>
        <p:nvSpPr>
          <p:cNvPr id="97382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30000"/>
              </a:lnSpc>
              <a:spcBef>
                <a:spcPct val="50000"/>
              </a:spcBef>
              <a:buSzPct val="60000"/>
              <a:buFont typeface="Wingdings 2" pitchFamily="18" charset="2"/>
              <a:buChar char="¢"/>
            </a:pPr>
            <a:r>
              <a:rPr lang="zh-CN" altLang="en-US" sz="2954" b="1" kern="1200" dirty="0">
                <a:solidFill>
                  <a:srgbClr val="CC0409"/>
                </a:solidFill>
                <a:latin typeface="Helvetica" pitchFamily="34" charset="0"/>
                <a:ea typeface="黑体" pitchFamily="2" charset="-122"/>
              </a:rPr>
              <a:t>多任务的实现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b="0" dirty="0" smtClean="0">
                <a:latin typeface="Times New Roman" pitchFamily="18" charset="0"/>
              </a:rPr>
              <a:t>    </a:t>
            </a:r>
            <a:r>
              <a:rPr lang="zh-CN" altLang="en-US" sz="2215" b="0" dirty="0">
                <a:latin typeface="Times New Roman" pitchFamily="18" charset="0"/>
              </a:rPr>
              <a:t>如何实现处理器在各个进程之间</a:t>
            </a:r>
            <a:r>
              <a:rPr lang="zh-CN" altLang="en-US" sz="2215" b="0" dirty="0" smtClean="0">
                <a:latin typeface="Times New Roman" pitchFamily="18" charset="0"/>
              </a:rPr>
              <a:t>共享？</a:t>
            </a:r>
            <a:endParaRPr lang="zh-CN" altLang="en-US" sz="2215" b="0" dirty="0">
              <a:latin typeface="Times New Roman" pitchFamily="18" charset="0"/>
            </a:endParaRP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2215" b="0" dirty="0">
                <a:latin typeface="Times New Roman" pitchFamily="18" charset="0"/>
              </a:rPr>
              <a:t>          操作系统的</a:t>
            </a:r>
            <a:r>
              <a:rPr lang="zh-CN" altLang="en-US" sz="2215" b="0" dirty="0">
                <a:solidFill>
                  <a:schemeClr val="hlink"/>
                </a:solidFill>
                <a:latin typeface="Times New Roman" pitchFamily="18" charset="0"/>
              </a:rPr>
              <a:t>调度程序</a:t>
            </a:r>
            <a:r>
              <a:rPr lang="en-US" altLang="zh-CN" sz="2215" b="0" dirty="0">
                <a:latin typeface="Times New Roman" pitchFamily="18" charset="0"/>
              </a:rPr>
              <a:t>(scheduler)</a:t>
            </a:r>
            <a:r>
              <a:rPr lang="zh-CN" altLang="en-US" sz="2215" b="0" dirty="0">
                <a:latin typeface="Times New Roman" pitchFamily="18" charset="0"/>
              </a:rPr>
              <a:t>为每个任务分配一小部分</a:t>
            </a:r>
            <a:r>
              <a:rPr lang="en-US" altLang="zh-CN" sz="2215" b="0" dirty="0">
                <a:latin typeface="Times New Roman" pitchFamily="18" charset="0"/>
              </a:rPr>
              <a:t>CPU</a:t>
            </a:r>
            <a:r>
              <a:rPr lang="zh-CN" altLang="en-US" sz="2215" b="0" dirty="0">
                <a:latin typeface="Times New Roman" pitchFamily="18" charset="0"/>
              </a:rPr>
              <a:t>时间</a:t>
            </a:r>
            <a:r>
              <a:rPr lang="en-US" altLang="zh-CN" sz="2215" b="0" dirty="0">
                <a:latin typeface="Times New Roman" pitchFamily="18" charset="0"/>
              </a:rPr>
              <a:t>(</a:t>
            </a:r>
            <a:r>
              <a:rPr lang="zh-CN" altLang="en-US" sz="2215" b="0" dirty="0">
                <a:latin typeface="Times New Roman" pitchFamily="18" charset="0"/>
              </a:rPr>
              <a:t>称为时间片</a:t>
            </a:r>
            <a:r>
              <a:rPr lang="en-US" altLang="zh-CN" sz="2215" b="0" dirty="0">
                <a:latin typeface="Times New Roman" pitchFamily="18" charset="0"/>
              </a:rPr>
              <a:t>)</a:t>
            </a:r>
            <a:r>
              <a:rPr lang="zh-CN" altLang="en-US" sz="2215" b="0" dirty="0">
                <a:latin typeface="Times New Roman" pitchFamily="18" charset="0"/>
              </a:rPr>
              <a:t>，在时间片内，</a:t>
            </a:r>
            <a:r>
              <a:rPr lang="en-US" altLang="zh-CN" sz="2215" b="0" dirty="0">
                <a:latin typeface="Times New Roman" pitchFamily="18" charset="0"/>
              </a:rPr>
              <a:t>CPU</a:t>
            </a:r>
            <a:r>
              <a:rPr lang="zh-CN" altLang="en-US" sz="2215" b="0" dirty="0">
                <a:latin typeface="Times New Roman" pitchFamily="18" charset="0"/>
              </a:rPr>
              <a:t>将执行一部分该任务的指令，并在时间片结束的时候停止执行，并迅速切换到下一个任务的指令执行。通过在多个任务之间的快速切换，给人以同时运行多个任务的假象。</a:t>
            </a:r>
          </a:p>
        </p:txBody>
      </p:sp>
    </p:spTree>
    <p:extLst>
      <p:ext uri="{BB962C8B-B14F-4D97-AF65-F5344CB8AC3E}">
        <p14:creationId xmlns:p14="http://schemas.microsoft.com/office/powerpoint/2010/main" val="33208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92" dirty="0" smtClean="0"/>
              <a:t>6</a:t>
            </a:r>
            <a:r>
              <a:rPr lang="zh-CN" altLang="en-US" sz="3692" dirty="0" smtClean="0"/>
              <a:t>、</a:t>
            </a:r>
            <a:r>
              <a:rPr lang="en-US" altLang="zh-CN" sz="3692" dirty="0" smtClean="0"/>
              <a:t> </a:t>
            </a:r>
            <a:r>
              <a:rPr lang="zh-CN" altLang="en-US" sz="3692" dirty="0" smtClean="0"/>
              <a:t>计算机是如何</a:t>
            </a:r>
            <a:r>
              <a:rPr lang="zh-CN" altLang="en-US" dirty="0" smtClean="0"/>
              <a:t>启动的</a:t>
            </a:r>
            <a:endParaRPr lang="zh-CN" altLang="en-US" sz="3692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08"/>
              </a:spcBef>
            </a:pPr>
            <a:r>
              <a:rPr lang="en-US" altLang="zh-CN" dirty="0" smtClean="0"/>
              <a:t>8086 </a:t>
            </a:r>
            <a:r>
              <a:rPr lang="en-US" altLang="zh-CN" dirty="0"/>
              <a:t>PC</a:t>
            </a:r>
            <a:r>
              <a:rPr lang="zh-CN" altLang="en-US" dirty="0" smtClean="0"/>
              <a:t>的启动方式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1108"/>
              </a:spcBef>
            </a:pPr>
            <a:r>
              <a:rPr lang="zh-CN" altLang="en-US" dirty="0" smtClean="0"/>
              <a:t>在 </a:t>
            </a:r>
            <a:r>
              <a:rPr lang="en-US" altLang="zh-CN" dirty="0"/>
              <a:t>8086CPU </a:t>
            </a:r>
            <a:r>
              <a:rPr lang="zh-CN" altLang="en-US" dirty="0"/>
              <a:t>加电启动或复位后（ 即 </a:t>
            </a:r>
            <a:r>
              <a:rPr lang="en-US" altLang="zh-CN" dirty="0"/>
              <a:t>CPU</a:t>
            </a:r>
            <a:r>
              <a:rPr lang="zh-CN" altLang="en-US" dirty="0"/>
              <a:t>刚开始工作时）</a:t>
            </a:r>
            <a:r>
              <a:rPr lang="en-US" altLang="zh-CN" dirty="0"/>
              <a:t>CS</a:t>
            </a:r>
            <a:r>
              <a:rPr lang="zh-CN" altLang="en-US" dirty="0"/>
              <a:t>和</a:t>
            </a:r>
            <a:r>
              <a:rPr lang="en-US" altLang="zh-CN" dirty="0"/>
              <a:t>IP</a:t>
            </a:r>
            <a:r>
              <a:rPr lang="zh-CN" altLang="en-US" dirty="0"/>
              <a:t>被设置为</a:t>
            </a:r>
            <a:r>
              <a:rPr lang="en-US" altLang="zh-CN" dirty="0"/>
              <a:t>CS=FFFFH</a:t>
            </a:r>
            <a:r>
              <a:rPr lang="zh-CN" altLang="en-US" dirty="0"/>
              <a:t>，</a:t>
            </a:r>
            <a:r>
              <a:rPr lang="en-US" altLang="zh-CN" dirty="0"/>
              <a:t>IP=0000H</a:t>
            </a:r>
            <a:r>
              <a:rPr lang="zh-CN" altLang="en-US" dirty="0"/>
              <a:t>，即在</a:t>
            </a:r>
            <a:r>
              <a:rPr lang="en-US" altLang="zh-CN" dirty="0"/>
              <a:t>8086PC</a:t>
            </a:r>
            <a:r>
              <a:rPr lang="zh-CN" altLang="en-US" dirty="0"/>
              <a:t>机刚启动时，</a:t>
            </a:r>
            <a:r>
              <a:rPr lang="en-US" altLang="zh-CN" dirty="0"/>
              <a:t>CPU</a:t>
            </a:r>
            <a:r>
              <a:rPr lang="zh-CN" altLang="en-US" dirty="0"/>
              <a:t>从内存</a:t>
            </a:r>
            <a:r>
              <a:rPr lang="en-US" altLang="zh-CN" dirty="0"/>
              <a:t>FFFF0H</a:t>
            </a:r>
            <a:r>
              <a:rPr lang="zh-CN" altLang="en-US" dirty="0"/>
              <a:t>单元中读取指令执行，</a:t>
            </a:r>
            <a:r>
              <a:rPr lang="en-US" altLang="zh-CN" dirty="0"/>
              <a:t>FFFF0H</a:t>
            </a:r>
            <a:r>
              <a:rPr lang="zh-CN" altLang="en-US" dirty="0"/>
              <a:t>单元中的指令是</a:t>
            </a:r>
            <a:r>
              <a:rPr lang="en-US" altLang="zh-CN" dirty="0"/>
              <a:t>8086PC</a:t>
            </a:r>
            <a:r>
              <a:rPr lang="zh-CN" altLang="en-US" dirty="0"/>
              <a:t>机开机后执行的第一条指令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1108"/>
              </a:spcBef>
            </a:pPr>
            <a:r>
              <a:rPr lang="en-US" altLang="zh-CN" dirty="0" smtClean="0"/>
              <a:t>F0000~FFFFFH: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ROM</a:t>
            </a:r>
            <a:r>
              <a:rPr lang="zh-CN" altLang="en-US" dirty="0"/>
              <a:t>，</a:t>
            </a:r>
            <a:r>
              <a:rPr lang="en-US" altLang="zh-CN" dirty="0" smtClean="0"/>
              <a:t>BIOS</a:t>
            </a:r>
            <a:r>
              <a:rPr lang="zh-CN" altLang="en-US" dirty="0" smtClean="0"/>
              <a:t>中断服务例程。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467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914401" y="457200"/>
            <a:ext cx="7586144" cy="5662817"/>
            <a:chOff x="769698" y="-190348"/>
            <a:chExt cx="8218322" cy="6134718"/>
          </a:xfrm>
        </p:grpSpPr>
        <p:sp>
          <p:nvSpPr>
            <p:cNvPr id="101" name="矩形 100"/>
            <p:cNvSpPr/>
            <p:nvPr/>
          </p:nvSpPr>
          <p:spPr bwMode="auto">
            <a:xfrm>
              <a:off x="769698" y="-190348"/>
              <a:ext cx="8218322" cy="6134718"/>
            </a:xfrm>
            <a:prstGeom prst="rect">
              <a:avLst/>
            </a:prstGeom>
            <a:solidFill>
              <a:srgbClr val="CCECFF"/>
            </a:solidFill>
            <a:ln w="127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83526" tIns="41031" rIns="83526" bIns="41031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1846" dirty="0">
                <a:solidFill>
                  <a:schemeClr val="bg1"/>
                </a:solidFill>
                <a:latin typeface="Helvetica" pitchFamily="34" charset="0"/>
                <a:ea typeface="黑体" pitchFamily="2" charset="-122"/>
              </a:endParaRPr>
            </a:p>
            <a:p>
              <a:pPr algn="ctr" defTabSz="844083">
                <a:spcBef>
                  <a:spcPct val="50000"/>
                </a:spcBef>
                <a:buClr>
                  <a:schemeClr val="tx2"/>
                </a:buClr>
                <a:buSzPct val="75000"/>
              </a:pPr>
              <a:endParaRPr lang="en-US" altLang="zh-CN" sz="2215" dirty="0"/>
            </a:p>
            <a:p>
              <a:pPr algn="ctr" defTabSz="844083">
                <a:lnSpc>
                  <a:spcPct val="150000"/>
                </a:lnSpc>
                <a:spcBef>
                  <a:spcPct val="50000"/>
                </a:spcBef>
                <a:buClr>
                  <a:schemeClr val="tx2"/>
                </a:buClr>
                <a:buSzPct val="75000"/>
              </a:pPr>
              <a:r>
                <a:rPr lang="en-US" altLang="zh-CN" dirty="0" smtClean="0"/>
                <a:t> </a:t>
              </a:r>
              <a:r>
                <a:rPr lang="zh-CN" altLang="en-US" dirty="0">
                  <a:solidFill>
                    <a:srgbClr val="C00000"/>
                  </a:solidFill>
                </a:rPr>
                <a:t>简化的</a:t>
              </a:r>
              <a:r>
                <a:rPr lang="zh-CN" altLang="en-US" dirty="0"/>
                <a:t>奔腾</a:t>
              </a:r>
              <a:r>
                <a:rPr lang="en-US" altLang="zh-CN" dirty="0"/>
                <a:t>CPU</a:t>
              </a:r>
              <a:r>
                <a:rPr lang="zh-CN" altLang="en-US" dirty="0"/>
                <a:t>结构图</a:t>
              </a:r>
              <a:endParaRPr lang="en-US" altLang="zh-CN" dirty="0"/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852247" y="370701"/>
              <a:ext cx="7840424" cy="5245640"/>
              <a:chOff x="-277286" y="963001"/>
              <a:chExt cx="7840424" cy="5245640"/>
            </a:xfrm>
          </p:grpSpPr>
          <p:sp>
            <p:nvSpPr>
              <p:cNvPr id="4" name="矩形 3"/>
              <p:cNvSpPr/>
              <p:nvPr/>
            </p:nvSpPr>
            <p:spPr bwMode="auto">
              <a:xfrm>
                <a:off x="218013" y="2878452"/>
                <a:ext cx="824149" cy="248423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代码</a:t>
                </a:r>
                <a:endParaRPr lang="en-US" altLang="zh-CN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endParaRPr lang="en-US" altLang="zh-CN" sz="2215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endParaRPr lang="en-US" altLang="zh-CN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215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数据</a:t>
                </a:r>
                <a:endParaRPr lang="zh-CN" altLang="en-US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 bwMode="auto">
              <a:xfrm>
                <a:off x="-277286" y="3152629"/>
                <a:ext cx="358346" cy="121172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内存</a:t>
                </a:r>
              </a:p>
            </p:txBody>
          </p:sp>
          <p:sp>
            <p:nvSpPr>
              <p:cNvPr id="6" name="矩形 5"/>
              <p:cNvSpPr/>
              <p:nvPr/>
            </p:nvSpPr>
            <p:spPr bwMode="auto">
              <a:xfrm>
                <a:off x="2537384" y="1470454"/>
                <a:ext cx="2481405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代码缓存</a:t>
                </a: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2537384" y="2285998"/>
                <a:ext cx="2487582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指令解码器</a:t>
                </a: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2537383" y="3060357"/>
                <a:ext cx="2487582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zh-CN" altLang="en-US" sz="2215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控制单元</a:t>
                </a:r>
              </a:p>
            </p:txBody>
          </p:sp>
          <p:sp>
            <p:nvSpPr>
              <p:cNvPr id="9" name="矩形 8"/>
              <p:cNvSpPr/>
              <p:nvPr/>
            </p:nvSpPr>
            <p:spPr bwMode="auto">
              <a:xfrm>
                <a:off x="6018545" y="3736631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浮点单元</a:t>
                </a: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2537384" y="4007706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寄存器</a:t>
                </a: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2537383" y="4386646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en-US" altLang="zh-CN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ALU</a:t>
                </a:r>
                <a:endParaRPr lang="zh-CN" altLang="en-US" sz="1846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2531207" y="5284573"/>
                <a:ext cx="2487582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数据缓存</a:t>
                </a: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6018544" y="1470454"/>
                <a:ext cx="1544593" cy="3789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1846" b="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指令指针</a:t>
                </a:r>
              </a:p>
            </p:txBody>
          </p:sp>
          <p:cxnSp>
            <p:nvCxnSpPr>
              <p:cNvPr id="15" name="直接箭头连接符 14"/>
              <p:cNvCxnSpPr>
                <a:stCxn id="6" idx="2"/>
                <a:endCxn id="7" idx="0"/>
              </p:cNvCxnSpPr>
              <p:nvPr/>
            </p:nvCxnSpPr>
            <p:spPr bwMode="auto">
              <a:xfrm>
                <a:off x="3778087" y="1849394"/>
                <a:ext cx="3088" cy="436604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直接箭头连接符 15"/>
              <p:cNvCxnSpPr>
                <a:stCxn id="7" idx="2"/>
                <a:endCxn id="8" idx="0"/>
              </p:cNvCxnSpPr>
              <p:nvPr/>
            </p:nvCxnSpPr>
            <p:spPr bwMode="auto">
              <a:xfrm flipH="1">
                <a:off x="3781174" y="2664938"/>
                <a:ext cx="1" cy="395419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42" name="组合 41"/>
              <p:cNvGrpSpPr/>
              <p:nvPr/>
            </p:nvGrpSpPr>
            <p:grpSpPr>
              <a:xfrm>
                <a:off x="1501260" y="3658415"/>
                <a:ext cx="2273740" cy="2550226"/>
                <a:chOff x="1850591" y="3658415"/>
                <a:chExt cx="1924408" cy="2550226"/>
              </a:xfrm>
            </p:grpSpPr>
            <p:cxnSp>
              <p:nvCxnSpPr>
                <p:cNvPr id="23" name="直接箭头连接符 22"/>
                <p:cNvCxnSpPr>
                  <a:endCxn id="12" idx="2"/>
                </p:cNvCxnSpPr>
                <p:nvPr/>
              </p:nvCxnSpPr>
              <p:spPr bwMode="auto">
                <a:xfrm flipV="1">
                  <a:off x="3774998" y="5663513"/>
                  <a:ext cx="0" cy="54512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肘形连接符 30"/>
                <p:cNvCxnSpPr/>
                <p:nvPr/>
              </p:nvCxnSpPr>
              <p:spPr bwMode="auto">
                <a:xfrm rot="16200000" flipH="1">
                  <a:off x="1537682" y="3971324"/>
                  <a:ext cx="2550226" cy="1924408"/>
                </a:xfrm>
                <a:prstGeom prst="bentConnector3">
                  <a:avLst>
                    <a:gd name="adj1" fmla="val 101905"/>
                  </a:avLst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3" name="组合 42"/>
              <p:cNvGrpSpPr/>
              <p:nvPr/>
            </p:nvGrpSpPr>
            <p:grpSpPr>
              <a:xfrm flipV="1">
                <a:off x="1493517" y="963001"/>
                <a:ext cx="2287662" cy="2801280"/>
                <a:chOff x="1844039" y="3764277"/>
                <a:chExt cx="1936191" cy="2569336"/>
              </a:xfrm>
            </p:grpSpPr>
            <p:cxnSp>
              <p:nvCxnSpPr>
                <p:cNvPr id="44" name="直接箭头连接符 43"/>
                <p:cNvCxnSpPr>
                  <a:endCxn id="6" idx="0"/>
                </p:cNvCxnSpPr>
                <p:nvPr/>
              </p:nvCxnSpPr>
              <p:spPr bwMode="auto">
                <a:xfrm flipH="1" flipV="1">
                  <a:off x="3777614" y="5868177"/>
                  <a:ext cx="2614" cy="46543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肘形连接符 44"/>
                <p:cNvCxnSpPr/>
                <p:nvPr/>
              </p:nvCxnSpPr>
              <p:spPr bwMode="auto">
                <a:xfrm rot="16200000" flipH="1">
                  <a:off x="1527467" y="4080849"/>
                  <a:ext cx="2569336" cy="1936191"/>
                </a:xfrm>
                <a:prstGeom prst="bentConnector3">
                  <a:avLst>
                    <a:gd name="adj1" fmla="val 99119"/>
                  </a:avLst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50" name="直接连接符 49"/>
              <p:cNvCxnSpPr/>
              <p:nvPr/>
            </p:nvCxnSpPr>
            <p:spPr bwMode="auto">
              <a:xfrm>
                <a:off x="1062681" y="3439297"/>
                <a:ext cx="43083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72" name="组合 71"/>
              <p:cNvGrpSpPr/>
              <p:nvPr/>
            </p:nvGrpSpPr>
            <p:grpSpPr>
              <a:xfrm>
                <a:off x="1062681" y="1202312"/>
                <a:ext cx="2366324" cy="4792361"/>
                <a:chOff x="825691" y="1202312"/>
                <a:chExt cx="2603314" cy="4792361"/>
              </a:xfrm>
            </p:grpSpPr>
            <p:cxnSp>
              <p:nvCxnSpPr>
                <p:cNvPr id="51" name="直接连接符 50"/>
                <p:cNvCxnSpPr/>
                <p:nvPr/>
              </p:nvCxnSpPr>
              <p:spPr bwMode="auto">
                <a:xfrm>
                  <a:off x="825691" y="4027528"/>
                  <a:ext cx="1079309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54" name="组合 53"/>
                <p:cNvGrpSpPr/>
                <p:nvPr/>
              </p:nvGrpSpPr>
              <p:grpSpPr>
                <a:xfrm flipV="1">
                  <a:off x="1905000" y="1202312"/>
                  <a:ext cx="1524005" cy="2825216"/>
                  <a:chOff x="1844040" y="3764277"/>
                  <a:chExt cx="1833082" cy="2486737"/>
                </a:xfrm>
              </p:grpSpPr>
              <p:cxnSp>
                <p:nvCxnSpPr>
                  <p:cNvPr id="55" name="直接箭头连接符 54"/>
                  <p:cNvCxnSpPr/>
                  <p:nvPr/>
                </p:nvCxnSpPr>
                <p:spPr bwMode="auto">
                  <a:xfrm flipH="1" flipV="1">
                    <a:off x="3677119" y="6040377"/>
                    <a:ext cx="3" cy="210637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6" name="肘形连接符 55"/>
                  <p:cNvCxnSpPr/>
                  <p:nvPr/>
                </p:nvCxnSpPr>
                <p:spPr bwMode="auto">
                  <a:xfrm rot="16200000" flipH="1">
                    <a:off x="1547570" y="4060747"/>
                    <a:ext cx="2426021" cy="1833081"/>
                  </a:xfrm>
                  <a:prstGeom prst="bentConnector3">
                    <a:avLst>
                      <a:gd name="adj1" fmla="val 104798"/>
                    </a:avLst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59" name="组合 58"/>
                <p:cNvGrpSpPr/>
                <p:nvPr/>
              </p:nvGrpSpPr>
              <p:grpSpPr>
                <a:xfrm>
                  <a:off x="1905000" y="3764281"/>
                  <a:ext cx="1524005" cy="2230392"/>
                  <a:chOff x="1844040" y="3764278"/>
                  <a:chExt cx="1674545" cy="2498501"/>
                </a:xfrm>
              </p:grpSpPr>
              <p:cxnSp>
                <p:nvCxnSpPr>
                  <p:cNvPr id="60" name="直接箭头连接符 59"/>
                  <p:cNvCxnSpPr/>
                  <p:nvPr/>
                </p:nvCxnSpPr>
                <p:spPr bwMode="auto">
                  <a:xfrm flipH="1" flipV="1">
                    <a:off x="3518581" y="5891811"/>
                    <a:ext cx="4" cy="37096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1" name="肘形连接符 60"/>
                  <p:cNvCxnSpPr/>
                  <p:nvPr/>
                </p:nvCxnSpPr>
                <p:spPr bwMode="auto">
                  <a:xfrm rot="16200000" flipH="1">
                    <a:off x="1472201" y="4136117"/>
                    <a:ext cx="2418218" cy="1674540"/>
                  </a:xfrm>
                  <a:prstGeom prst="bentConnector3">
                    <a:avLst>
                      <a:gd name="adj1" fmla="val 109460"/>
                    </a:avLst>
                  </a:prstGeom>
                  <a:solidFill>
                    <a:schemeClr val="accent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73" name="矩形 72"/>
              <p:cNvSpPr/>
              <p:nvPr/>
            </p:nvSpPr>
            <p:spPr bwMode="auto">
              <a:xfrm>
                <a:off x="1034900" y="1470454"/>
                <a:ext cx="421364" cy="15899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vert270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数据总线</a:t>
                </a:r>
              </a:p>
            </p:txBody>
          </p:sp>
          <p:sp>
            <p:nvSpPr>
              <p:cNvPr id="74" name="矩形 73"/>
              <p:cNvSpPr/>
              <p:nvPr/>
            </p:nvSpPr>
            <p:spPr bwMode="auto">
              <a:xfrm>
                <a:off x="1538814" y="1510741"/>
                <a:ext cx="421364" cy="154961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vert270" wrap="square" lIns="83526" tIns="41031" rIns="83526" bIns="41031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44083">
                  <a:spcBef>
                    <a:spcPct val="50000"/>
                  </a:spcBef>
                  <a:buClr>
                    <a:schemeClr val="tx2"/>
                  </a:buClr>
                  <a:buSzPct val="75000"/>
                </a:pPr>
                <a:r>
                  <a:rPr lang="zh-CN" altLang="en-US" sz="2215" dirty="0">
                    <a:latin typeface="微软雅黑" pitchFamily="34" charset="-122"/>
                    <a:ea typeface="微软雅黑" pitchFamily="34" charset="-122"/>
                  </a:rPr>
                  <a:t>地址</a:t>
                </a:r>
                <a:r>
                  <a:rPr lang="zh-CN" altLang="en-US" sz="1846" dirty="0">
                    <a:latin typeface="微软雅黑" pitchFamily="34" charset="-122"/>
                    <a:ea typeface="微软雅黑" pitchFamily="34" charset="-122"/>
                  </a:rPr>
                  <a:t>总线</a:t>
                </a:r>
              </a:p>
            </p:txBody>
          </p:sp>
          <p:cxnSp>
            <p:nvCxnSpPr>
              <p:cNvPr id="76" name="直接箭头连接符 75"/>
              <p:cNvCxnSpPr/>
              <p:nvPr/>
            </p:nvCxnSpPr>
            <p:spPr bwMode="auto">
              <a:xfrm flipH="1">
                <a:off x="4657475" y="3451654"/>
                <a:ext cx="1" cy="1832919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直接箭头连接符 77"/>
              <p:cNvCxnSpPr/>
              <p:nvPr/>
            </p:nvCxnSpPr>
            <p:spPr bwMode="auto">
              <a:xfrm flipH="1">
                <a:off x="4081977" y="4216226"/>
                <a:ext cx="57549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直接箭头连接符 80"/>
              <p:cNvCxnSpPr/>
              <p:nvPr/>
            </p:nvCxnSpPr>
            <p:spPr bwMode="auto">
              <a:xfrm flipH="1">
                <a:off x="4081977" y="4576116"/>
                <a:ext cx="57549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直接箭头连接符 81"/>
              <p:cNvCxnSpPr>
                <a:stCxn id="9" idx="1"/>
              </p:cNvCxnSpPr>
              <p:nvPr/>
            </p:nvCxnSpPr>
            <p:spPr bwMode="auto">
              <a:xfrm flipH="1">
                <a:off x="4657476" y="3926101"/>
                <a:ext cx="1361069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直接箭头连接符 89"/>
              <p:cNvCxnSpPr>
                <a:stCxn id="13" idx="1"/>
                <a:endCxn id="6" idx="3"/>
              </p:cNvCxnSpPr>
              <p:nvPr/>
            </p:nvCxnSpPr>
            <p:spPr bwMode="auto">
              <a:xfrm flipH="1">
                <a:off x="5018789" y="1659924"/>
                <a:ext cx="999755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32740E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99" name="组合 98"/>
              <p:cNvGrpSpPr/>
              <p:nvPr/>
            </p:nvGrpSpPr>
            <p:grpSpPr>
              <a:xfrm>
                <a:off x="5031152" y="1849394"/>
                <a:ext cx="1759689" cy="636114"/>
                <a:chOff x="5043853" y="1849394"/>
                <a:chExt cx="1694999" cy="636114"/>
              </a:xfrm>
            </p:grpSpPr>
            <p:cxnSp>
              <p:nvCxnSpPr>
                <p:cNvPr id="88" name="直接箭头连接符 87"/>
                <p:cNvCxnSpPr/>
                <p:nvPr/>
              </p:nvCxnSpPr>
              <p:spPr bwMode="auto">
                <a:xfrm>
                  <a:off x="5043853" y="2479158"/>
                  <a:ext cx="1694999" cy="6350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3" name="直接箭头连接符 92"/>
                <p:cNvCxnSpPr/>
                <p:nvPr/>
              </p:nvCxnSpPr>
              <p:spPr bwMode="auto">
                <a:xfrm flipV="1">
                  <a:off x="6736880" y="1849394"/>
                  <a:ext cx="0" cy="63611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32740E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7248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800" dirty="0" smtClean="0">
                <a:solidFill>
                  <a:srgbClr val="FF0000"/>
                </a:solidFill>
              </a:rPr>
              <a:t>数据寄存器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数据寄存器用来存放计算的结果和操作数，也可以存放地址</a:t>
            </a:r>
          </a:p>
          <a:p>
            <a:pPr eaLnBrk="1" hangingPunct="1"/>
            <a:r>
              <a:rPr lang="zh-CN" altLang="en-US" sz="2800" smtClean="0"/>
              <a:t>每个寄存器又有它们各自的专用目的</a:t>
            </a:r>
          </a:p>
          <a:p>
            <a:pPr lvl="1" eaLnBrk="1" hangingPunct="1"/>
            <a:r>
              <a:rPr lang="en-US" altLang="zh-CN" sz="2400" smtClean="0"/>
              <a:t>AX</a:t>
            </a:r>
            <a:r>
              <a:rPr lang="zh-CN" altLang="en-US" sz="2400" smtClean="0"/>
              <a:t>－－累加器，使用频度最高，用于算术、逻辑运算以及与外设传送信息等；</a:t>
            </a:r>
          </a:p>
          <a:p>
            <a:pPr lvl="1" eaLnBrk="1" hangingPunct="1"/>
            <a:r>
              <a:rPr lang="en-US" altLang="zh-CN" sz="2400" smtClean="0"/>
              <a:t>BX</a:t>
            </a:r>
            <a:r>
              <a:rPr lang="zh-CN" altLang="en-US" sz="2400" smtClean="0"/>
              <a:t>－－基址寄存器，常用做存放存储器地址；数组首地址。</a:t>
            </a:r>
          </a:p>
          <a:p>
            <a:pPr lvl="1" eaLnBrk="1" hangingPunct="1"/>
            <a:r>
              <a:rPr lang="en-US" altLang="zh-CN" sz="2400" smtClean="0"/>
              <a:t>CX</a:t>
            </a:r>
            <a:r>
              <a:rPr lang="zh-CN" altLang="en-US" sz="2400" smtClean="0"/>
              <a:t>－－计数器，作为循环和串操作等指令中的隐含计数器；</a:t>
            </a:r>
          </a:p>
          <a:p>
            <a:pPr lvl="1" eaLnBrk="1" hangingPunct="1"/>
            <a:r>
              <a:rPr lang="en-US" altLang="zh-CN" sz="2400" smtClean="0"/>
              <a:t>DX</a:t>
            </a:r>
            <a:r>
              <a:rPr lang="zh-CN" altLang="en-US" sz="2400" smtClean="0"/>
              <a:t>－－数据寄存器，常用来存放双字长数据的高</a:t>
            </a:r>
            <a:r>
              <a:rPr lang="en-US" altLang="zh-CN" sz="2400" smtClean="0"/>
              <a:t>16</a:t>
            </a:r>
            <a:r>
              <a:rPr lang="zh-CN" altLang="en-US" sz="2400" smtClean="0"/>
              <a:t>位，或存放外设端口地址。</a:t>
            </a:r>
          </a:p>
        </p:txBody>
      </p:sp>
    </p:spTree>
    <p:extLst>
      <p:ext uri="{BB962C8B-B14F-4D97-AF65-F5344CB8AC3E}">
        <p14:creationId xmlns:p14="http://schemas.microsoft.com/office/powerpoint/2010/main" val="1823174213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机器级程序设计</a:t>
            </a:r>
            <a:r>
              <a:rPr lang="en-US" dirty="0" smtClean="0"/>
              <a:t>I: </a:t>
            </a:r>
            <a:r>
              <a:rPr lang="zh-CN" altLang="en-US" dirty="0" smtClean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Intel CPU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及架构的发展史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IA32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处理器体系结构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汇编语言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汇编程序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汇编语言简介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从计算机诞生至今，编程语言总数超过</a:t>
            </a:r>
            <a:r>
              <a:rPr lang="en-US" altLang="zh-CN" dirty="0"/>
              <a:t>2500</a:t>
            </a:r>
            <a:r>
              <a:rPr lang="zh-CN" altLang="en-US" dirty="0"/>
              <a:t>种</a:t>
            </a:r>
            <a:endParaRPr lang="en-US" altLang="zh-CN" dirty="0"/>
          </a:p>
          <a:p>
            <a:r>
              <a:rPr lang="zh-CN" altLang="en-US" dirty="0" smtClean="0"/>
              <a:t>编程语言</a:t>
            </a:r>
            <a:r>
              <a:rPr lang="zh-CN" altLang="en-US" dirty="0"/>
              <a:t>的发展</a:t>
            </a:r>
            <a:r>
              <a:rPr lang="zh-CN" altLang="en-US" dirty="0" smtClean="0"/>
              <a:t>简史</a:t>
            </a:r>
            <a:r>
              <a:rPr lang="en-US" altLang="zh-CN" dirty="0"/>
              <a:t>——</a:t>
            </a:r>
            <a:r>
              <a:rPr lang="zh-CN" altLang="en-US" dirty="0" smtClean="0"/>
              <a:t>四</a:t>
            </a:r>
            <a:r>
              <a:rPr lang="zh-CN" altLang="en-US" dirty="0"/>
              <a:t>个</a:t>
            </a:r>
            <a:r>
              <a:rPr lang="zh-CN" altLang="en-US" dirty="0" smtClean="0"/>
              <a:t>阶段</a:t>
            </a:r>
            <a:endParaRPr lang="en-US" altLang="zh-CN" dirty="0" smtClean="0"/>
          </a:p>
        </p:txBody>
      </p:sp>
      <p:sp>
        <p:nvSpPr>
          <p:cNvPr id="4" name="Text Box 248"/>
          <p:cNvSpPr txBox="1">
            <a:spLocks noChangeArrowheads="1"/>
          </p:cNvSpPr>
          <p:nvPr/>
        </p:nvSpPr>
        <p:spPr bwMode="gray">
          <a:xfrm>
            <a:off x="1555006" y="5247801"/>
            <a:ext cx="1471246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Machine language</a:t>
            </a:r>
            <a:endParaRPr lang="zh-CN" altLang="en-US" sz="1800" dirty="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5" name="Text Box 249"/>
          <p:cNvSpPr txBox="1">
            <a:spLocks noChangeArrowheads="1"/>
          </p:cNvSpPr>
          <p:nvPr/>
        </p:nvSpPr>
        <p:spPr bwMode="gray">
          <a:xfrm>
            <a:off x="1474411" y="4431054"/>
            <a:ext cx="2025161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Assembly</a:t>
            </a:r>
            <a:r>
              <a:rPr lang="en-US" altLang="en-US" dirty="0"/>
              <a:t> </a:t>
            </a:r>
            <a:r>
              <a:rPr lang="en-US" altLang="en-US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Language</a:t>
            </a:r>
            <a:endParaRPr lang="zh-CN" altLang="en-US" sz="1800" dirty="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6" name="Text Box 250"/>
          <p:cNvSpPr txBox="1">
            <a:spLocks noChangeArrowheads="1"/>
          </p:cNvSpPr>
          <p:nvPr/>
        </p:nvSpPr>
        <p:spPr bwMode="gray">
          <a:xfrm>
            <a:off x="1358561" y="3566684"/>
            <a:ext cx="2656827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Process-oriented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high-level language</a:t>
            </a:r>
            <a:endParaRPr lang="zh-CN" altLang="en-US" sz="1800" dirty="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" name="Text Box 251"/>
          <p:cNvSpPr txBox="1">
            <a:spLocks noChangeArrowheads="1"/>
          </p:cNvSpPr>
          <p:nvPr/>
        </p:nvSpPr>
        <p:spPr bwMode="gray">
          <a:xfrm>
            <a:off x="1474411" y="2664894"/>
            <a:ext cx="254097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7AC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13F7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800">
                <a:solidFill>
                  <a:srgbClr val="000000"/>
                </a:solidFill>
                <a:latin typeface="Verdana" pitchFamily="34" charset="0"/>
                <a:ea typeface="宋体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dirty="0"/>
              <a:t>Object oriented </a:t>
            </a:r>
          </a:p>
          <a:p>
            <a:r>
              <a:rPr lang="en-US" altLang="zh-CN" dirty="0"/>
              <a:t>high-level language</a:t>
            </a:r>
            <a:endParaRPr lang="zh-CN" altLang="en-US" dirty="0"/>
          </a:p>
        </p:txBody>
      </p:sp>
      <p:grpSp>
        <p:nvGrpSpPr>
          <p:cNvPr id="8" name="Group 266"/>
          <p:cNvGrpSpPr>
            <a:grpSpLocks/>
          </p:cNvGrpSpPr>
          <p:nvPr/>
        </p:nvGrpSpPr>
        <p:grpSpPr bwMode="auto">
          <a:xfrm>
            <a:off x="1031864" y="2615503"/>
            <a:ext cx="7483719" cy="3359150"/>
            <a:chOff x="195" y="1430"/>
            <a:chExt cx="5107" cy="2116"/>
          </a:xfrm>
        </p:grpSpPr>
        <p:sp>
          <p:nvSpPr>
            <p:cNvPr id="9" name="Line 239"/>
            <p:cNvSpPr>
              <a:spLocks noChangeShapeType="1"/>
            </p:cNvSpPr>
            <p:nvPr/>
          </p:nvSpPr>
          <p:spPr bwMode="gray">
            <a:xfrm flipH="1">
              <a:off x="195" y="3533"/>
              <a:ext cx="1416" cy="9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40"/>
            <p:cNvSpPr>
              <a:spLocks noChangeShapeType="1"/>
            </p:cNvSpPr>
            <p:nvPr/>
          </p:nvSpPr>
          <p:spPr bwMode="gray">
            <a:xfrm flipH="1">
              <a:off x="195" y="3005"/>
              <a:ext cx="1915" cy="8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241"/>
            <p:cNvSpPr>
              <a:spLocks noChangeShapeType="1"/>
            </p:cNvSpPr>
            <p:nvPr/>
          </p:nvSpPr>
          <p:spPr bwMode="gray">
            <a:xfrm flipH="1">
              <a:off x="195" y="2483"/>
              <a:ext cx="2467" cy="7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42"/>
            <p:cNvSpPr>
              <a:spLocks noChangeShapeType="1"/>
            </p:cNvSpPr>
            <p:nvPr/>
          </p:nvSpPr>
          <p:spPr bwMode="gray">
            <a:xfrm flipH="1">
              <a:off x="195" y="1968"/>
              <a:ext cx="2955" cy="0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43"/>
            <p:cNvSpPr>
              <a:spLocks noChangeShapeType="1"/>
            </p:cNvSpPr>
            <p:nvPr/>
          </p:nvSpPr>
          <p:spPr bwMode="gray">
            <a:xfrm flipH="1">
              <a:off x="195" y="1430"/>
              <a:ext cx="3368" cy="8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44"/>
            <p:cNvSpPr>
              <a:spLocks noChangeShapeType="1"/>
            </p:cNvSpPr>
            <p:nvPr/>
          </p:nvSpPr>
          <p:spPr bwMode="gray">
            <a:xfrm>
              <a:off x="291" y="1434"/>
              <a:ext cx="0" cy="549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45"/>
            <p:cNvSpPr>
              <a:spLocks noChangeShapeType="1"/>
            </p:cNvSpPr>
            <p:nvPr/>
          </p:nvSpPr>
          <p:spPr bwMode="gray">
            <a:xfrm>
              <a:off x="291" y="1983"/>
              <a:ext cx="0" cy="515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46"/>
            <p:cNvSpPr>
              <a:spLocks noChangeShapeType="1"/>
            </p:cNvSpPr>
            <p:nvPr/>
          </p:nvSpPr>
          <p:spPr bwMode="gray">
            <a:xfrm>
              <a:off x="291" y="2498"/>
              <a:ext cx="0" cy="514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47"/>
            <p:cNvSpPr>
              <a:spLocks noChangeShapeType="1"/>
            </p:cNvSpPr>
            <p:nvPr/>
          </p:nvSpPr>
          <p:spPr bwMode="gray">
            <a:xfrm>
              <a:off x="291" y="3013"/>
              <a:ext cx="0" cy="514"/>
            </a:xfrm>
            <a:prstGeom prst="line">
              <a:avLst/>
            </a:prstGeom>
            <a:noFill/>
            <a:ln w="9525">
              <a:solidFill>
                <a:srgbClr val="113F7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" name="Group 252"/>
            <p:cNvGrpSpPr>
              <a:grpSpLocks/>
            </p:cNvGrpSpPr>
            <p:nvPr/>
          </p:nvGrpSpPr>
          <p:grpSpPr bwMode="auto">
            <a:xfrm>
              <a:off x="1632" y="1440"/>
              <a:ext cx="3670" cy="2106"/>
              <a:chOff x="1514" y="1446"/>
              <a:chExt cx="3670" cy="2106"/>
            </a:xfrm>
          </p:grpSpPr>
          <p:sp>
            <p:nvSpPr>
              <p:cNvPr id="19" name="Freeform 253"/>
              <p:cNvSpPr>
                <a:spLocks/>
              </p:cNvSpPr>
              <p:nvPr/>
            </p:nvSpPr>
            <p:spPr bwMode="gray">
              <a:xfrm>
                <a:off x="4817" y="1446"/>
                <a:ext cx="363" cy="533"/>
              </a:xfrm>
              <a:custGeom>
                <a:avLst/>
                <a:gdLst>
                  <a:gd name="T0" fmla="*/ 363 w 308"/>
                  <a:gd name="T1" fmla="*/ 144 h 444"/>
                  <a:gd name="T2" fmla="*/ 0 w 308"/>
                  <a:gd name="T3" fmla="*/ 533 h 444"/>
                  <a:gd name="T4" fmla="*/ 0 w 308"/>
                  <a:gd name="T5" fmla="*/ 343 h 444"/>
                  <a:gd name="T6" fmla="*/ 363 w 308"/>
                  <a:gd name="T7" fmla="*/ 0 h 444"/>
                  <a:gd name="T8" fmla="*/ 363 w 308"/>
                  <a:gd name="T9" fmla="*/ 144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0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75E00"/>
                  </a:gs>
                  <a:gs pos="5000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254"/>
              <p:cNvSpPr>
                <a:spLocks/>
              </p:cNvSpPr>
              <p:nvPr/>
            </p:nvSpPr>
            <p:spPr bwMode="gray">
              <a:xfrm>
                <a:off x="3078" y="1446"/>
                <a:ext cx="2106" cy="341"/>
              </a:xfrm>
              <a:custGeom>
                <a:avLst/>
                <a:gdLst>
                  <a:gd name="T0" fmla="*/ 1743 w 1786"/>
                  <a:gd name="T1" fmla="*/ 341 h 284"/>
                  <a:gd name="T2" fmla="*/ 0 w 1786"/>
                  <a:gd name="T3" fmla="*/ 341 h 284"/>
                  <a:gd name="T4" fmla="*/ 526 w 1786"/>
                  <a:gd name="T5" fmla="*/ 0 h 284"/>
                  <a:gd name="T6" fmla="*/ 2106 w 1786"/>
                  <a:gd name="T7" fmla="*/ 0 h 284"/>
                  <a:gd name="T8" fmla="*/ 1743 w 1786"/>
                  <a:gd name="T9" fmla="*/ 341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86" h="284">
                    <a:moveTo>
                      <a:pt x="1478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786" y="0"/>
                    </a:lnTo>
                    <a:lnTo>
                      <a:pt x="1478" y="284"/>
                    </a:lnTo>
                    <a:close/>
                  </a:path>
                </a:pathLst>
              </a:custGeom>
              <a:solidFill>
                <a:srgbClr val="99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255"/>
              <p:cNvSpPr>
                <a:spLocks/>
              </p:cNvSpPr>
              <p:nvPr/>
            </p:nvSpPr>
            <p:spPr bwMode="gray">
              <a:xfrm>
                <a:off x="4452" y="1970"/>
                <a:ext cx="363" cy="530"/>
              </a:xfrm>
              <a:custGeom>
                <a:avLst/>
                <a:gdLst>
                  <a:gd name="T0" fmla="*/ 363 w 308"/>
                  <a:gd name="T1" fmla="*/ 144 h 442"/>
                  <a:gd name="T2" fmla="*/ 0 w 308"/>
                  <a:gd name="T3" fmla="*/ 530 h 442"/>
                  <a:gd name="T4" fmla="*/ 0 w 308"/>
                  <a:gd name="T5" fmla="*/ 343 h 442"/>
                  <a:gd name="T6" fmla="*/ 363 w 308"/>
                  <a:gd name="T7" fmla="*/ 0 h 442"/>
                  <a:gd name="T8" fmla="*/ 363 w 308"/>
                  <a:gd name="T9" fmla="*/ 144 h 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A4F5E"/>
                  </a:gs>
                  <a:gs pos="50000">
                    <a:srgbClr val="5AABCC"/>
                  </a:gs>
                  <a:gs pos="100000">
                    <a:srgbClr val="2A4F5E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256"/>
              <p:cNvSpPr>
                <a:spLocks/>
              </p:cNvSpPr>
              <p:nvPr/>
            </p:nvSpPr>
            <p:spPr bwMode="gray">
              <a:xfrm>
                <a:off x="2555" y="1970"/>
                <a:ext cx="2264" cy="340"/>
              </a:xfrm>
              <a:custGeom>
                <a:avLst/>
                <a:gdLst>
                  <a:gd name="T0" fmla="*/ 1901 w 1920"/>
                  <a:gd name="T1" fmla="*/ 340 h 284"/>
                  <a:gd name="T2" fmla="*/ 0 w 1920"/>
                  <a:gd name="T3" fmla="*/ 340 h 284"/>
                  <a:gd name="T4" fmla="*/ 526 w 1920"/>
                  <a:gd name="T5" fmla="*/ 0 h 284"/>
                  <a:gd name="T6" fmla="*/ 2264 w 1920"/>
                  <a:gd name="T7" fmla="*/ 0 h 284"/>
                  <a:gd name="T8" fmla="*/ 1901 w 1920"/>
                  <a:gd name="T9" fmla="*/ 340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rgbClr val="5AA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257"/>
              <p:cNvSpPr>
                <a:spLocks/>
              </p:cNvSpPr>
              <p:nvPr/>
            </p:nvSpPr>
            <p:spPr bwMode="gray">
              <a:xfrm>
                <a:off x="4086" y="2494"/>
                <a:ext cx="361" cy="532"/>
              </a:xfrm>
              <a:custGeom>
                <a:avLst/>
                <a:gdLst>
                  <a:gd name="T0" fmla="*/ 361 w 306"/>
                  <a:gd name="T1" fmla="*/ 146 h 444"/>
                  <a:gd name="T2" fmla="*/ 0 w 306"/>
                  <a:gd name="T3" fmla="*/ 532 h 444"/>
                  <a:gd name="T4" fmla="*/ 0 w 306"/>
                  <a:gd name="T5" fmla="*/ 343 h 444"/>
                  <a:gd name="T6" fmla="*/ 361 w 306"/>
                  <a:gd name="T7" fmla="*/ 0 h 444"/>
                  <a:gd name="T8" fmla="*/ 361 w 306"/>
                  <a:gd name="T9" fmla="*/ 146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7492D"/>
                  </a:gs>
                  <a:gs pos="50000">
                    <a:srgbClr val="BD9E61"/>
                  </a:gs>
                  <a:gs pos="100000">
                    <a:srgbClr val="57492D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258"/>
              <p:cNvSpPr>
                <a:spLocks/>
              </p:cNvSpPr>
              <p:nvPr/>
            </p:nvSpPr>
            <p:spPr bwMode="gray">
              <a:xfrm>
                <a:off x="3722" y="3019"/>
                <a:ext cx="364" cy="533"/>
              </a:xfrm>
              <a:custGeom>
                <a:avLst/>
                <a:gdLst>
                  <a:gd name="T0" fmla="*/ 364 w 308"/>
                  <a:gd name="T1" fmla="*/ 146 h 444"/>
                  <a:gd name="T2" fmla="*/ 0 w 308"/>
                  <a:gd name="T3" fmla="*/ 533 h 444"/>
                  <a:gd name="T4" fmla="*/ 0 w 308"/>
                  <a:gd name="T5" fmla="*/ 343 h 444"/>
                  <a:gd name="T6" fmla="*/ 364 w 308"/>
                  <a:gd name="T7" fmla="*/ 0 h 444"/>
                  <a:gd name="T8" fmla="*/ 364 w 308"/>
                  <a:gd name="T9" fmla="*/ 146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81D34"/>
                  </a:gs>
                  <a:gs pos="50000">
                    <a:srgbClr val="113F71"/>
                  </a:gs>
                  <a:gs pos="100000">
                    <a:srgbClr val="081D34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259"/>
              <p:cNvSpPr>
                <a:spLocks/>
              </p:cNvSpPr>
              <p:nvPr/>
            </p:nvSpPr>
            <p:spPr bwMode="gray">
              <a:xfrm>
                <a:off x="1515" y="3022"/>
                <a:ext cx="2571" cy="340"/>
              </a:xfrm>
              <a:custGeom>
                <a:avLst/>
                <a:gdLst>
                  <a:gd name="T0" fmla="*/ 2208 w 2180"/>
                  <a:gd name="T1" fmla="*/ 340 h 284"/>
                  <a:gd name="T2" fmla="*/ 0 w 2180"/>
                  <a:gd name="T3" fmla="*/ 340 h 284"/>
                  <a:gd name="T4" fmla="*/ 526 w 2180"/>
                  <a:gd name="T5" fmla="*/ 0 h 284"/>
                  <a:gd name="T6" fmla="*/ 2571 w 2180"/>
                  <a:gd name="T7" fmla="*/ 0 h 284"/>
                  <a:gd name="T8" fmla="*/ 2208 w 2180"/>
                  <a:gd name="T9" fmla="*/ 340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rgbClr val="113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260"/>
              <p:cNvSpPr>
                <a:spLocks/>
              </p:cNvSpPr>
              <p:nvPr/>
            </p:nvSpPr>
            <p:spPr bwMode="gray">
              <a:xfrm>
                <a:off x="1888" y="1543"/>
                <a:ext cx="1158" cy="1715"/>
              </a:xfrm>
              <a:custGeom>
                <a:avLst/>
                <a:gdLst>
                  <a:gd name="T0" fmla="*/ 8 w 1824"/>
                  <a:gd name="T1" fmla="*/ 1596 h 2648"/>
                  <a:gd name="T2" fmla="*/ 36 w 1824"/>
                  <a:gd name="T3" fmla="*/ 1373 h 2648"/>
                  <a:gd name="T4" fmla="*/ 79 w 1824"/>
                  <a:gd name="T5" fmla="*/ 1171 h 2648"/>
                  <a:gd name="T6" fmla="*/ 135 w 1824"/>
                  <a:gd name="T7" fmla="*/ 987 h 2648"/>
                  <a:gd name="T8" fmla="*/ 201 w 1824"/>
                  <a:gd name="T9" fmla="*/ 823 h 2648"/>
                  <a:gd name="T10" fmla="*/ 273 w 1824"/>
                  <a:gd name="T11" fmla="*/ 676 h 2648"/>
                  <a:gd name="T12" fmla="*/ 349 w 1824"/>
                  <a:gd name="T13" fmla="*/ 548 h 2648"/>
                  <a:gd name="T14" fmla="*/ 427 w 1824"/>
                  <a:gd name="T15" fmla="*/ 437 h 2648"/>
                  <a:gd name="T16" fmla="*/ 503 w 1824"/>
                  <a:gd name="T17" fmla="*/ 342 h 2648"/>
                  <a:gd name="T18" fmla="*/ 575 w 1824"/>
                  <a:gd name="T19" fmla="*/ 264 h 2648"/>
                  <a:gd name="T20" fmla="*/ 641 w 1824"/>
                  <a:gd name="T21" fmla="*/ 201 h 2648"/>
                  <a:gd name="T22" fmla="*/ 696 w 1824"/>
                  <a:gd name="T23" fmla="*/ 153 h 2648"/>
                  <a:gd name="T24" fmla="*/ 739 w 1824"/>
                  <a:gd name="T25" fmla="*/ 119 h 2648"/>
                  <a:gd name="T26" fmla="*/ 767 w 1824"/>
                  <a:gd name="T27" fmla="*/ 100 h 2648"/>
                  <a:gd name="T28" fmla="*/ 777 w 1824"/>
                  <a:gd name="T29" fmla="*/ 93 h 2648"/>
                  <a:gd name="T30" fmla="*/ 1097 w 1824"/>
                  <a:gd name="T31" fmla="*/ 36 h 2648"/>
                  <a:gd name="T32" fmla="*/ 995 w 1824"/>
                  <a:gd name="T33" fmla="*/ 212 h 2648"/>
                  <a:gd name="T34" fmla="*/ 987 w 1824"/>
                  <a:gd name="T35" fmla="*/ 215 h 2648"/>
                  <a:gd name="T36" fmla="*/ 961 w 1824"/>
                  <a:gd name="T37" fmla="*/ 224 h 2648"/>
                  <a:gd name="T38" fmla="*/ 922 w 1824"/>
                  <a:gd name="T39" fmla="*/ 240 h 2648"/>
                  <a:gd name="T40" fmla="*/ 870 w 1824"/>
                  <a:gd name="T41" fmla="*/ 266 h 2648"/>
                  <a:gd name="T42" fmla="*/ 806 w 1824"/>
                  <a:gd name="T43" fmla="*/ 302 h 2648"/>
                  <a:gd name="T44" fmla="*/ 735 w 1824"/>
                  <a:gd name="T45" fmla="*/ 350 h 2648"/>
                  <a:gd name="T46" fmla="*/ 656 w 1824"/>
                  <a:gd name="T47" fmla="*/ 412 h 2648"/>
                  <a:gd name="T48" fmla="*/ 574 w 1824"/>
                  <a:gd name="T49" fmla="*/ 490 h 2648"/>
                  <a:gd name="T50" fmla="*/ 489 w 1824"/>
                  <a:gd name="T51" fmla="*/ 583 h 2648"/>
                  <a:gd name="T52" fmla="*/ 401 w 1824"/>
                  <a:gd name="T53" fmla="*/ 697 h 2648"/>
                  <a:gd name="T54" fmla="*/ 316 w 1824"/>
                  <a:gd name="T55" fmla="*/ 829 h 2648"/>
                  <a:gd name="T56" fmla="*/ 235 w 1824"/>
                  <a:gd name="T57" fmla="*/ 983 h 2648"/>
                  <a:gd name="T58" fmla="*/ 157 w 1824"/>
                  <a:gd name="T59" fmla="*/ 1161 h 2648"/>
                  <a:gd name="T60" fmla="*/ 88 w 1824"/>
                  <a:gd name="T61" fmla="*/ 1363 h 2648"/>
                  <a:gd name="T62" fmla="*/ 27 w 1824"/>
                  <a:gd name="T63" fmla="*/ 1591 h 264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24" h="2648">
                    <a:moveTo>
                      <a:pt x="0" y="2648"/>
                    </a:moveTo>
                    <a:lnTo>
                      <a:pt x="12" y="2464"/>
                    </a:lnTo>
                    <a:lnTo>
                      <a:pt x="32" y="2288"/>
                    </a:lnTo>
                    <a:lnTo>
                      <a:pt x="56" y="2120"/>
                    </a:lnTo>
                    <a:lnTo>
                      <a:pt x="88" y="1960"/>
                    </a:lnTo>
                    <a:lnTo>
                      <a:pt x="124" y="1808"/>
                    </a:lnTo>
                    <a:lnTo>
                      <a:pt x="166" y="1662"/>
                    </a:lnTo>
                    <a:lnTo>
                      <a:pt x="212" y="1524"/>
                    </a:lnTo>
                    <a:lnTo>
                      <a:pt x="262" y="1394"/>
                    </a:lnTo>
                    <a:lnTo>
                      <a:pt x="316" y="1270"/>
                    </a:lnTo>
                    <a:lnTo>
                      <a:pt x="372" y="1154"/>
                    </a:lnTo>
                    <a:lnTo>
                      <a:pt x="430" y="1044"/>
                    </a:lnTo>
                    <a:lnTo>
                      <a:pt x="490" y="942"/>
                    </a:lnTo>
                    <a:lnTo>
                      <a:pt x="550" y="846"/>
                    </a:lnTo>
                    <a:lnTo>
                      <a:pt x="612" y="758"/>
                    </a:lnTo>
                    <a:lnTo>
                      <a:pt x="672" y="674"/>
                    </a:lnTo>
                    <a:lnTo>
                      <a:pt x="734" y="598"/>
                    </a:lnTo>
                    <a:lnTo>
                      <a:pt x="792" y="528"/>
                    </a:lnTo>
                    <a:lnTo>
                      <a:pt x="850" y="464"/>
                    </a:lnTo>
                    <a:lnTo>
                      <a:pt x="906" y="408"/>
                    </a:lnTo>
                    <a:lnTo>
                      <a:pt x="960" y="356"/>
                    </a:lnTo>
                    <a:lnTo>
                      <a:pt x="1010" y="310"/>
                    </a:lnTo>
                    <a:lnTo>
                      <a:pt x="1056" y="270"/>
                    </a:lnTo>
                    <a:lnTo>
                      <a:pt x="1096" y="236"/>
                    </a:lnTo>
                    <a:lnTo>
                      <a:pt x="1134" y="208"/>
                    </a:lnTo>
                    <a:lnTo>
                      <a:pt x="1164" y="184"/>
                    </a:lnTo>
                    <a:lnTo>
                      <a:pt x="1190" y="166"/>
                    </a:lnTo>
                    <a:lnTo>
                      <a:pt x="1208" y="154"/>
                    </a:lnTo>
                    <a:lnTo>
                      <a:pt x="1220" y="146"/>
                    </a:lnTo>
                    <a:lnTo>
                      <a:pt x="1224" y="144"/>
                    </a:lnTo>
                    <a:lnTo>
                      <a:pt x="848" y="0"/>
                    </a:lnTo>
                    <a:lnTo>
                      <a:pt x="1728" y="56"/>
                    </a:lnTo>
                    <a:lnTo>
                      <a:pt x="1824" y="480"/>
                    </a:lnTo>
                    <a:lnTo>
                      <a:pt x="1568" y="328"/>
                    </a:lnTo>
                    <a:lnTo>
                      <a:pt x="1564" y="328"/>
                    </a:lnTo>
                    <a:lnTo>
                      <a:pt x="1554" y="332"/>
                    </a:lnTo>
                    <a:lnTo>
                      <a:pt x="1538" y="338"/>
                    </a:lnTo>
                    <a:lnTo>
                      <a:pt x="1514" y="346"/>
                    </a:lnTo>
                    <a:lnTo>
                      <a:pt x="1486" y="356"/>
                    </a:lnTo>
                    <a:lnTo>
                      <a:pt x="1452" y="370"/>
                    </a:lnTo>
                    <a:lnTo>
                      <a:pt x="1412" y="388"/>
                    </a:lnTo>
                    <a:lnTo>
                      <a:pt x="1370" y="410"/>
                    </a:lnTo>
                    <a:lnTo>
                      <a:pt x="1322" y="436"/>
                    </a:lnTo>
                    <a:lnTo>
                      <a:pt x="1270" y="466"/>
                    </a:lnTo>
                    <a:lnTo>
                      <a:pt x="1216" y="500"/>
                    </a:lnTo>
                    <a:lnTo>
                      <a:pt x="1158" y="540"/>
                    </a:lnTo>
                    <a:lnTo>
                      <a:pt x="1098" y="584"/>
                    </a:lnTo>
                    <a:lnTo>
                      <a:pt x="1034" y="636"/>
                    </a:lnTo>
                    <a:lnTo>
                      <a:pt x="970" y="692"/>
                    </a:lnTo>
                    <a:lnTo>
                      <a:pt x="904" y="756"/>
                    </a:lnTo>
                    <a:lnTo>
                      <a:pt x="836" y="824"/>
                    </a:lnTo>
                    <a:lnTo>
                      <a:pt x="770" y="900"/>
                    </a:lnTo>
                    <a:lnTo>
                      <a:pt x="700" y="984"/>
                    </a:lnTo>
                    <a:lnTo>
                      <a:pt x="632" y="1076"/>
                    </a:lnTo>
                    <a:lnTo>
                      <a:pt x="566" y="1174"/>
                    </a:lnTo>
                    <a:lnTo>
                      <a:pt x="498" y="1280"/>
                    </a:lnTo>
                    <a:lnTo>
                      <a:pt x="434" y="1394"/>
                    </a:lnTo>
                    <a:lnTo>
                      <a:pt x="370" y="1518"/>
                    </a:lnTo>
                    <a:lnTo>
                      <a:pt x="308" y="1650"/>
                    </a:lnTo>
                    <a:lnTo>
                      <a:pt x="248" y="1792"/>
                    </a:lnTo>
                    <a:lnTo>
                      <a:pt x="192" y="1944"/>
                    </a:lnTo>
                    <a:lnTo>
                      <a:pt x="138" y="2104"/>
                    </a:lnTo>
                    <a:lnTo>
                      <a:pt x="88" y="2274"/>
                    </a:lnTo>
                    <a:lnTo>
                      <a:pt x="42" y="2456"/>
                    </a:lnTo>
                    <a:lnTo>
                      <a:pt x="0" y="264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11364"/>
                  </a:gs>
                  <a:gs pos="100000">
                    <a:srgbClr val="61092E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ACD69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Rectangle 261"/>
              <p:cNvSpPr>
                <a:spLocks noChangeArrowheads="1"/>
              </p:cNvSpPr>
              <p:nvPr/>
            </p:nvSpPr>
            <p:spPr bwMode="gray">
              <a:xfrm>
                <a:off x="3082" y="1787"/>
                <a:ext cx="1743" cy="192"/>
              </a:xfrm>
              <a:prstGeom prst="rect">
                <a:avLst/>
              </a:prstGeom>
              <a:gradFill rotWithShape="1">
                <a:gsLst>
                  <a:gs pos="0">
                    <a:srgbClr val="6F9400"/>
                  </a:gs>
                  <a:gs pos="50000">
                    <a:srgbClr val="99CC00"/>
                  </a:gs>
                  <a:gs pos="100000">
                    <a:srgbClr val="6F94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ea typeface="宋体" charset="-122"/>
                  </a:rPr>
                  <a:t>The fourth stage</a:t>
                </a:r>
                <a:endParaRPr lang="zh-CN" altLang="en-US" b="1">
                  <a:ea typeface="宋体" charset="-122"/>
                </a:endParaRPr>
              </a:p>
            </p:txBody>
          </p:sp>
          <p:sp>
            <p:nvSpPr>
              <p:cNvPr id="28" name="Rectangle 262"/>
              <p:cNvSpPr>
                <a:spLocks noChangeArrowheads="1"/>
              </p:cNvSpPr>
              <p:nvPr/>
            </p:nvSpPr>
            <p:spPr bwMode="gray">
              <a:xfrm>
                <a:off x="2556" y="2310"/>
                <a:ext cx="1900" cy="188"/>
              </a:xfrm>
              <a:prstGeom prst="rect">
                <a:avLst/>
              </a:prstGeom>
              <a:gradFill rotWithShape="1">
                <a:gsLst>
                  <a:gs pos="0">
                    <a:srgbClr val="417C94"/>
                  </a:gs>
                  <a:gs pos="50000">
                    <a:srgbClr val="5AABCC"/>
                  </a:gs>
                  <a:gs pos="100000">
                    <a:srgbClr val="417C94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 dirty="0">
                    <a:ea typeface="宋体" charset="-122"/>
                  </a:rPr>
                  <a:t>The third stage</a:t>
                </a:r>
                <a:endParaRPr lang="zh-CN" altLang="en-US" b="1" dirty="0">
                  <a:ea typeface="宋体" charset="-122"/>
                </a:endParaRPr>
              </a:p>
            </p:txBody>
          </p:sp>
          <p:sp>
            <p:nvSpPr>
              <p:cNvPr id="29" name="Freeform 263"/>
              <p:cNvSpPr>
                <a:spLocks/>
              </p:cNvSpPr>
              <p:nvPr/>
            </p:nvSpPr>
            <p:spPr bwMode="gray">
              <a:xfrm>
                <a:off x="2036" y="2494"/>
                <a:ext cx="2415" cy="343"/>
              </a:xfrm>
              <a:custGeom>
                <a:avLst/>
                <a:gdLst>
                  <a:gd name="T0" fmla="*/ 2054 w 2048"/>
                  <a:gd name="T1" fmla="*/ 343 h 286"/>
                  <a:gd name="T2" fmla="*/ 0 w 2048"/>
                  <a:gd name="T3" fmla="*/ 343 h 286"/>
                  <a:gd name="T4" fmla="*/ 526 w 2048"/>
                  <a:gd name="T5" fmla="*/ 0 h 286"/>
                  <a:gd name="T6" fmla="*/ 2415 w 2048"/>
                  <a:gd name="T7" fmla="*/ 0 h 286"/>
                  <a:gd name="T8" fmla="*/ 2054 w 2048"/>
                  <a:gd name="T9" fmla="*/ 343 h 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rgbClr val="BD9E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Rectangle 264"/>
              <p:cNvSpPr>
                <a:spLocks noChangeArrowheads="1"/>
              </p:cNvSpPr>
              <p:nvPr/>
            </p:nvSpPr>
            <p:spPr bwMode="gray">
              <a:xfrm>
                <a:off x="2038" y="2836"/>
                <a:ext cx="2056" cy="188"/>
              </a:xfrm>
              <a:prstGeom prst="rect">
                <a:avLst/>
              </a:prstGeom>
              <a:gradFill rotWithShape="1">
                <a:gsLst>
                  <a:gs pos="0">
                    <a:srgbClr val="897346"/>
                  </a:gs>
                  <a:gs pos="50000">
                    <a:srgbClr val="BD9E61"/>
                  </a:gs>
                  <a:gs pos="100000">
                    <a:srgbClr val="897346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ea typeface="宋体" charset="-122"/>
                  </a:rPr>
                  <a:t> The second stage</a:t>
                </a:r>
                <a:endParaRPr lang="zh-CN" altLang="en-US" b="1">
                  <a:ea typeface="宋体" charset="-122"/>
                </a:endParaRPr>
              </a:p>
            </p:txBody>
          </p:sp>
          <p:sp>
            <p:nvSpPr>
              <p:cNvPr id="31" name="Rectangle 265"/>
              <p:cNvSpPr>
                <a:spLocks noChangeArrowheads="1"/>
              </p:cNvSpPr>
              <p:nvPr/>
            </p:nvSpPr>
            <p:spPr bwMode="gray">
              <a:xfrm>
                <a:off x="1514" y="3363"/>
                <a:ext cx="2213" cy="187"/>
              </a:xfrm>
              <a:prstGeom prst="rect">
                <a:avLst/>
              </a:prstGeom>
              <a:gradFill rotWithShape="1">
                <a:gsLst>
                  <a:gs pos="0">
                    <a:srgbClr val="0C2E52"/>
                  </a:gs>
                  <a:gs pos="50000">
                    <a:srgbClr val="113F71"/>
                  </a:gs>
                  <a:gs pos="100000">
                    <a:srgbClr val="0C2E5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113F7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ea typeface="宋体" charset="-122"/>
                  </a:rPr>
                  <a:t> The first stage</a:t>
                </a:r>
                <a:endParaRPr lang="zh-CN" altLang="en-US" b="1">
                  <a:ea typeface="宋体" charset="-122"/>
                </a:endParaRPr>
              </a:p>
            </p:txBody>
          </p:sp>
        </p:grpSp>
      </p:grpSp>
      <p:sp>
        <p:nvSpPr>
          <p:cNvPr id="32" name="Text Box 267"/>
          <p:cNvSpPr txBox="1">
            <a:spLocks noChangeArrowheads="1"/>
          </p:cNvSpPr>
          <p:nvPr/>
        </p:nvSpPr>
        <p:spPr bwMode="auto">
          <a:xfrm>
            <a:off x="4494568" y="5244403"/>
            <a:ext cx="161778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ea typeface="宋体" charset="-122"/>
              </a:rPr>
              <a:t>1946</a:t>
            </a:r>
          </a:p>
        </p:txBody>
      </p:sp>
      <p:sp>
        <p:nvSpPr>
          <p:cNvPr id="33" name="Text Box 268"/>
          <p:cNvSpPr txBox="1">
            <a:spLocks noChangeArrowheads="1"/>
          </p:cNvSpPr>
          <p:nvPr/>
        </p:nvSpPr>
        <p:spPr bwMode="auto">
          <a:xfrm>
            <a:off x="5036761" y="4353816"/>
            <a:ext cx="169691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FFFF00"/>
                </a:solidFill>
              </a:rPr>
              <a:t>1950s</a:t>
            </a:r>
            <a:endParaRPr lang="zh-CN" altLang="en-US" b="1" dirty="0">
              <a:solidFill>
                <a:srgbClr val="FFFF00"/>
              </a:solidFill>
              <a:ea typeface="宋体" charset="-122"/>
            </a:endParaRPr>
          </a:p>
        </p:txBody>
      </p:sp>
      <p:sp>
        <p:nvSpPr>
          <p:cNvPr id="34" name="Text Box 269"/>
          <p:cNvSpPr txBox="1">
            <a:spLocks noChangeArrowheads="1"/>
          </p:cNvSpPr>
          <p:nvPr/>
        </p:nvSpPr>
        <p:spPr bwMode="auto">
          <a:xfrm>
            <a:off x="5407503" y="3541016"/>
            <a:ext cx="202223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ea typeface="宋体" charset="-122"/>
              </a:rPr>
              <a:t>1954--1995</a:t>
            </a:r>
          </a:p>
        </p:txBody>
      </p:sp>
      <p:sp>
        <p:nvSpPr>
          <p:cNvPr id="35" name="Text Box 270"/>
          <p:cNvSpPr txBox="1">
            <a:spLocks noChangeArrowheads="1"/>
          </p:cNvSpPr>
          <p:nvPr/>
        </p:nvSpPr>
        <p:spPr bwMode="auto">
          <a:xfrm>
            <a:off x="6135798" y="2675828"/>
            <a:ext cx="202223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ea typeface="宋体" charset="-122"/>
              </a:rPr>
              <a:t>1995—Now</a:t>
            </a:r>
          </a:p>
        </p:txBody>
      </p:sp>
    </p:spTree>
    <p:extLst>
      <p:ext uri="{BB962C8B-B14F-4D97-AF65-F5344CB8AC3E}">
        <p14:creationId xmlns:p14="http://schemas.microsoft.com/office/powerpoint/2010/main" val="128125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32" grpId="0"/>
      <p:bldP spid="33" grpId="0"/>
      <p:bldP spid="34" grpId="0"/>
      <p:bldP spid="3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汇编语言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编程语言</a:t>
            </a:r>
            <a:r>
              <a:rPr lang="zh-CN" altLang="en-US"/>
              <a:t>的发展</a:t>
            </a:r>
            <a:r>
              <a:rPr lang="zh-CN" altLang="en-US" smtClean="0"/>
              <a:t>简史</a:t>
            </a:r>
            <a:r>
              <a:rPr lang="en-US" altLang="zh-CN"/>
              <a:t>——</a:t>
            </a:r>
            <a:r>
              <a:rPr lang="zh-CN" altLang="en-US" smtClean="0"/>
              <a:t>编年史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807" y="1706881"/>
            <a:ext cx="6110489" cy="515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683369" y="3784780"/>
            <a:ext cx="646235" cy="48895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48132" y="6369050"/>
            <a:ext cx="646234" cy="42545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7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是一种二进制语言，</a:t>
            </a:r>
            <a:r>
              <a:rPr lang="zh-CN" altLang="en-US" dirty="0" smtClean="0"/>
              <a:t>由</a:t>
            </a:r>
            <a:r>
              <a:rPr lang="zh-CN" altLang="en-US" dirty="0"/>
              <a:t>二进制数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组成的指令代码的集合，机器能直接</a:t>
            </a:r>
            <a:r>
              <a:rPr lang="zh-CN" altLang="en-US" dirty="0" smtClean="0"/>
              <a:t>识别</a:t>
            </a:r>
            <a:r>
              <a:rPr lang="zh-CN" altLang="en-US" dirty="0"/>
              <a:t>和</a:t>
            </a:r>
            <a:r>
              <a:rPr lang="zh-CN" altLang="en-US" dirty="0" smtClean="0"/>
              <a:t>执行。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每</a:t>
            </a:r>
            <a:r>
              <a:rPr lang="zh-CN" altLang="en-US" dirty="0"/>
              <a:t>一条语句都是二进制形式的</a:t>
            </a:r>
            <a:r>
              <a:rPr lang="zh-CN" altLang="en-US" dirty="0" smtClean="0"/>
              <a:t>代码。</a:t>
            </a:r>
            <a:endParaRPr lang="en-US" altLang="zh-CN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例如</a:t>
            </a:r>
            <a:r>
              <a:rPr lang="zh-CN" altLang="en-US" dirty="0"/>
              <a:t>：</a:t>
            </a:r>
            <a:r>
              <a:rPr lang="en-US" altLang="zh-CN" dirty="0"/>
              <a:t>1000 0000</a:t>
            </a:r>
            <a:r>
              <a:rPr lang="zh-CN" altLang="en-US" dirty="0"/>
              <a:t>（加法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每</a:t>
            </a:r>
            <a:r>
              <a:rPr lang="zh-CN" altLang="en-US" dirty="0"/>
              <a:t>条指令都简单到能够用相对较少的电子电路单元即可</a:t>
            </a:r>
            <a:r>
              <a:rPr lang="zh-CN" altLang="en-US" dirty="0" smtClean="0"/>
              <a:t>执行。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>
                <a:solidFill>
                  <a:srgbClr val="FF0000"/>
                </a:solidFill>
              </a:rPr>
              <a:t>各种机器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指令系统</a:t>
            </a:r>
            <a:r>
              <a:rPr lang="zh-CN" altLang="en-US" dirty="0">
                <a:solidFill>
                  <a:srgbClr val="FF0000"/>
                </a:solidFill>
              </a:rPr>
              <a:t>互不相同。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 </a:t>
            </a:r>
            <a:r>
              <a:rPr lang="zh-CN" altLang="en-US" smtClean="0"/>
              <a:t>机器语言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822854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机器语言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 smtClean="0"/>
              <a:t>采用</a:t>
            </a:r>
            <a:r>
              <a:rPr lang="zh-CN" altLang="en-US" dirty="0"/>
              <a:t>穿孔纸带保存程序</a:t>
            </a:r>
            <a:r>
              <a:rPr lang="en-US" altLang="zh-CN" dirty="0"/>
              <a:t>(1</a:t>
            </a:r>
            <a:r>
              <a:rPr lang="zh-CN" altLang="en-US" dirty="0"/>
              <a:t>打孔，</a:t>
            </a:r>
            <a:r>
              <a:rPr lang="en-US" altLang="zh-CN" dirty="0"/>
              <a:t>0</a:t>
            </a:r>
            <a:r>
              <a:rPr lang="zh-CN" altLang="en-US" dirty="0"/>
              <a:t>不打孔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6" y="2210437"/>
            <a:ext cx="6833044" cy="376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62"/>
          <p:cNvSpPr txBox="1">
            <a:spLocks noChangeArrowheads="1"/>
          </p:cNvSpPr>
          <p:nvPr/>
        </p:nvSpPr>
        <p:spPr bwMode="auto">
          <a:xfrm>
            <a:off x="1085059" y="2210438"/>
            <a:ext cx="3567597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1B917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优点：</a:t>
            </a:r>
            <a:endParaRPr lang="en-US" altLang="zh-CN" sz="2800" dirty="0" smtClean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2800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速度快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2.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占存储空间小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3.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翻译质量</a:t>
            </a:r>
            <a:r>
              <a:rPr lang="zh-CN" altLang="en-US" sz="2800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高</a:t>
            </a:r>
            <a:endParaRPr lang="en-US" altLang="zh-CN" sz="2800" dirty="0" smtClean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Text Box 63"/>
          <p:cNvSpPr txBox="1">
            <a:spLocks noChangeArrowheads="1"/>
          </p:cNvSpPr>
          <p:nvPr/>
        </p:nvSpPr>
        <p:spPr bwMode="auto">
          <a:xfrm>
            <a:off x="4733047" y="2210438"/>
            <a:ext cx="3201134" cy="2246769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>
              <a:defRPr>
                <a:solidFill>
                  <a:schemeClr val="accent5">
                    <a:lumMod val="25000"/>
                  </a:schemeClr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2800" dirty="0" smtClean="0">
                <a:solidFill>
                  <a:srgbClr val="C00000"/>
                </a:solidFill>
                <a:latin typeface="+mn-ea"/>
                <a:ea typeface="+mn-ea"/>
              </a:rPr>
              <a:t>缺点：</a:t>
            </a:r>
            <a:endParaRPr lang="en-US" altLang="zh-CN" sz="2800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latin typeface="+mn-ea"/>
                <a:ea typeface="+mn-ea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可移植性差</a:t>
            </a:r>
          </a:p>
          <a:p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2.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编译难度大</a:t>
            </a:r>
          </a:p>
          <a:p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3.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直观性差</a:t>
            </a:r>
          </a:p>
          <a:p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4.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调试困难</a:t>
            </a:r>
          </a:p>
        </p:txBody>
      </p:sp>
    </p:spTree>
    <p:extLst>
      <p:ext uri="{BB962C8B-B14F-4D97-AF65-F5344CB8AC3E}">
        <p14:creationId xmlns:p14="http://schemas.microsoft.com/office/powerpoint/2010/main" val="349905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 smtClean="0"/>
              <a:t> </a:t>
            </a:r>
            <a:r>
              <a:rPr lang="zh-CN" altLang="en-US" smtClean="0"/>
              <a:t>机器语言</a:t>
            </a:r>
            <a:endParaRPr lang="zh-CN" altLang="en-US" sz="400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示例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/>
              <a:t>   应用</a:t>
            </a:r>
            <a:r>
              <a:rPr lang="en-US" altLang="zh-CN"/>
              <a:t>8086CPU</a:t>
            </a:r>
            <a:r>
              <a:rPr lang="zh-CN" altLang="en-US"/>
              <a:t>完成运算：</a:t>
            </a:r>
          </a:p>
          <a:p>
            <a:pPr marL="400050" lvl="1" indent="0">
              <a:buNone/>
            </a:pPr>
            <a:r>
              <a:rPr lang="en-US" altLang="zh-CN" smtClean="0"/>
              <a:t> S </a:t>
            </a:r>
            <a:r>
              <a:rPr lang="en-US" altLang="zh-CN"/>
              <a:t>= 768 + 12288 - 1280</a:t>
            </a:r>
          </a:p>
          <a:p>
            <a:pPr marL="0" indent="0">
              <a:buNone/>
            </a:pPr>
            <a:r>
              <a:rPr lang="zh-CN" altLang="en-US" smtClean="0"/>
              <a:t>   机器指令码</a:t>
            </a:r>
            <a:r>
              <a:rPr lang="zh-CN" altLang="en-US"/>
              <a:t>：    </a:t>
            </a:r>
          </a:p>
          <a:p>
            <a:pPr marL="400050" lvl="1" indent="0">
              <a:buNone/>
            </a:pPr>
            <a:r>
              <a:rPr lang="zh-CN" altLang="en-US"/>
              <a:t>      </a:t>
            </a:r>
            <a:r>
              <a:rPr lang="en-US" altLang="zh-CN"/>
              <a:t>101100000000000000000011</a:t>
            </a:r>
          </a:p>
          <a:p>
            <a:pPr marL="400050" lvl="1" indent="0">
              <a:buNone/>
            </a:pPr>
            <a:r>
              <a:rPr lang="en-US" altLang="zh-CN"/>
              <a:t>      000001010000000000110000</a:t>
            </a:r>
          </a:p>
          <a:p>
            <a:pPr marL="400050" lvl="1" indent="0">
              <a:buNone/>
            </a:pPr>
            <a:r>
              <a:rPr lang="en-US" altLang="zh-CN"/>
              <a:t>      </a:t>
            </a:r>
            <a:r>
              <a:rPr lang="en-US" altLang="zh-CN" smtClean="0"/>
              <a:t>001011010000000000000101  </a:t>
            </a:r>
          </a:p>
          <a:p>
            <a:pPr marL="0" indent="0">
              <a:buNone/>
            </a:pPr>
            <a:r>
              <a:rPr lang="zh-CN" altLang="en-US" smtClean="0"/>
              <a:t>   假如将程序错写成以下这样，请找处错误：</a:t>
            </a:r>
          </a:p>
          <a:p>
            <a:pPr marL="400050" lvl="1" indent="0">
              <a:buNone/>
            </a:pPr>
            <a:r>
              <a:rPr lang="zh-CN" altLang="en-US" smtClean="0"/>
              <a:t>      </a:t>
            </a:r>
            <a:r>
              <a:rPr lang="en-US" altLang="zh-CN"/>
              <a:t>101100000000000000000011</a:t>
            </a:r>
          </a:p>
          <a:p>
            <a:pPr marL="400050" lvl="1" indent="0">
              <a:buNone/>
            </a:pPr>
            <a:r>
              <a:rPr lang="en-US" altLang="zh-CN"/>
              <a:t>      000001010000000000110000</a:t>
            </a:r>
          </a:p>
          <a:p>
            <a:pPr marL="400050" lvl="1" indent="0">
              <a:buNone/>
            </a:pPr>
            <a:r>
              <a:rPr lang="en-US" altLang="zh-CN"/>
              <a:t>      000101101000000000000101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811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zh-CN" altLang="en-US"/>
              <a:t>汇编语言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汇编语言的产生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dirty="0">
                <a:solidFill>
                  <a:srgbClr val="0000FF"/>
                </a:solidFill>
              </a:rPr>
              <a:t>汇编语言指</a:t>
            </a:r>
            <a:r>
              <a:rPr lang="zh-CN" altLang="en-US" dirty="0" smtClean="0">
                <a:solidFill>
                  <a:srgbClr val="0000FF"/>
                </a:solidFill>
              </a:rPr>
              <a:t>令</a:t>
            </a:r>
            <a:r>
              <a:rPr lang="en-US" altLang="zh-CN" dirty="0" smtClean="0">
                <a:solidFill>
                  <a:srgbClr val="0000FF"/>
                </a:solidFill>
              </a:rPr>
              <a:t>——</a:t>
            </a:r>
            <a:r>
              <a:rPr lang="zh-CN" altLang="en-US" dirty="0" smtClean="0"/>
              <a:t>汇编语言的主体</a:t>
            </a:r>
          </a:p>
          <a:p>
            <a:pPr lvl="2">
              <a:spcBef>
                <a:spcPts val="600"/>
              </a:spcBef>
            </a:pPr>
            <a:r>
              <a:rPr lang="zh-CN" altLang="en-US" sz="2800" dirty="0" smtClean="0">
                <a:solidFill>
                  <a:srgbClr val="0000FF"/>
                </a:solidFill>
              </a:rPr>
              <a:t>汇编指令</a:t>
            </a:r>
            <a:r>
              <a:rPr lang="zh-CN" altLang="en-US" sz="2800" dirty="0" smtClean="0"/>
              <a:t>是机器指令便于记忆和阅读的书写格式</a:t>
            </a:r>
            <a:r>
              <a:rPr lang="en-US" altLang="zh-CN" sz="2800" dirty="0" smtClean="0"/>
              <a:t>——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助记符，</a:t>
            </a:r>
            <a:r>
              <a:rPr lang="zh-CN" altLang="en-US" sz="2800" dirty="0" smtClean="0"/>
              <a:t>与人类语言接近，</a:t>
            </a:r>
            <a:r>
              <a:rPr lang="en-US" altLang="zh-CN" sz="2800" kern="1200" dirty="0" smtClean="0"/>
              <a:t>add</a:t>
            </a:r>
            <a:r>
              <a:rPr lang="zh-CN" altLang="en-US" sz="2800" kern="1200" dirty="0" smtClean="0"/>
              <a:t>、</a:t>
            </a:r>
            <a:r>
              <a:rPr lang="en-US" altLang="zh-CN" sz="2800" kern="1200" dirty="0" err="1" smtClean="0"/>
              <a:t>mov</a:t>
            </a:r>
            <a:r>
              <a:rPr lang="zh-CN" altLang="en-US" sz="2800" kern="1200" dirty="0" smtClean="0"/>
              <a:t>、</a:t>
            </a:r>
            <a:r>
              <a:rPr lang="en-US" altLang="zh-CN" sz="2800" kern="1200" dirty="0" smtClean="0"/>
              <a:t>sub</a:t>
            </a:r>
            <a:r>
              <a:rPr lang="zh-CN" altLang="zh-CN" sz="2800" kern="1200" dirty="0" smtClean="0"/>
              <a:t>和</a:t>
            </a:r>
            <a:r>
              <a:rPr lang="en-US" altLang="zh-CN" sz="2800" kern="1200" dirty="0" smtClean="0"/>
              <a:t>call</a:t>
            </a:r>
            <a:r>
              <a:rPr lang="zh-CN" altLang="zh-CN" sz="2800" kern="1200" dirty="0" smtClean="0"/>
              <a:t>等。</a:t>
            </a:r>
            <a:endParaRPr lang="en-US" altLang="zh-CN" sz="2800" dirty="0" smtClean="0"/>
          </a:p>
          <a:p>
            <a:pPr lvl="2">
              <a:spcBef>
                <a:spcPts val="600"/>
              </a:spcBef>
            </a:pPr>
            <a:r>
              <a:rPr lang="zh-CN" altLang="en-US" sz="2800" dirty="0" smtClean="0">
                <a:solidFill>
                  <a:srgbClr val="0000FF"/>
                </a:solidFill>
              </a:rPr>
              <a:t>用助记符代替机器指令的操作码，用地址符号或标号代替指令或操数的地址。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 marL="857250" lvl="2" indent="396875">
              <a:spcBef>
                <a:spcPts val="600"/>
              </a:spcBef>
              <a:buNone/>
            </a:pPr>
            <a:r>
              <a:rPr lang="zh-CN" altLang="en-US" sz="2800" dirty="0" smtClean="0"/>
              <a:t>机器指令： </a:t>
            </a:r>
            <a:r>
              <a:rPr lang="en-US" altLang="zh-CN" sz="2800" dirty="0" smtClean="0"/>
              <a:t>1000100111011000</a:t>
            </a:r>
          </a:p>
          <a:p>
            <a:pPr marL="857250" lvl="2" indent="396875">
              <a:spcBef>
                <a:spcPts val="600"/>
              </a:spcBef>
              <a:buNone/>
            </a:pPr>
            <a:r>
              <a:rPr lang="zh-CN" altLang="en-US" sz="2800" dirty="0" smtClean="0"/>
              <a:t>操        作：</a:t>
            </a:r>
            <a:r>
              <a:rPr lang="zh-CN" altLang="en-US" sz="2800" dirty="0" smtClean="0">
                <a:hlinkClick r:id="rId3" action="ppaction://hlinksldjump"/>
              </a:rPr>
              <a:t>寄存器</a:t>
            </a:r>
            <a:r>
              <a:rPr lang="en-US" altLang="zh-CN" sz="2800" dirty="0" err="1" smtClean="0"/>
              <a:t>bx</a:t>
            </a:r>
            <a:r>
              <a:rPr lang="zh-CN" altLang="en-US" sz="2800" dirty="0" smtClean="0"/>
              <a:t>的内容送到</a:t>
            </a:r>
            <a:r>
              <a:rPr lang="en-US" altLang="zh-CN" sz="2800" dirty="0" smtClean="0"/>
              <a:t>ax</a:t>
            </a:r>
            <a:r>
              <a:rPr lang="zh-CN" altLang="en-US" sz="2800" dirty="0" smtClean="0"/>
              <a:t>中</a:t>
            </a:r>
          </a:p>
          <a:p>
            <a:pPr marL="857250" lvl="2" indent="396875">
              <a:spcBef>
                <a:spcPts val="600"/>
              </a:spcBef>
              <a:buNone/>
            </a:pPr>
            <a:r>
              <a:rPr lang="zh-CN" altLang="en-US" sz="2800" dirty="0" smtClean="0">
                <a:solidFill>
                  <a:srgbClr val="0000FF"/>
                </a:solidFill>
              </a:rPr>
              <a:t>汇编指令</a:t>
            </a:r>
            <a:r>
              <a:rPr lang="zh-CN" altLang="en-US" sz="2800" dirty="0" smtClean="0"/>
              <a:t>：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%</a:t>
            </a:r>
            <a:r>
              <a:rPr lang="en-US" altLang="zh-CN" sz="2800" dirty="0" err="1" smtClean="0"/>
              <a:t>bx</a:t>
            </a:r>
            <a:r>
              <a:rPr lang="en-US" altLang="zh-CN" sz="2800" dirty="0" smtClean="0"/>
              <a:t>, %ax,</a:t>
            </a:r>
          </a:p>
          <a:p>
            <a:pPr lvl="2">
              <a:spcBef>
                <a:spcPts val="600"/>
              </a:spcBef>
            </a:pPr>
            <a:r>
              <a:rPr lang="zh-CN" altLang="zh-CN" sz="2800" b="1" dirty="0" smtClean="0">
                <a:solidFill>
                  <a:srgbClr val="006600"/>
                </a:solidFill>
              </a:rPr>
              <a:t>汇编</a:t>
            </a:r>
            <a:r>
              <a:rPr lang="zh-CN" altLang="en-US" sz="2800" b="1" dirty="0" smtClean="0">
                <a:solidFill>
                  <a:srgbClr val="006600"/>
                </a:solidFill>
              </a:rPr>
              <a:t>指令</a:t>
            </a:r>
            <a:r>
              <a:rPr lang="zh-CN" altLang="zh-CN" sz="2800" b="1" dirty="0" smtClean="0">
                <a:solidFill>
                  <a:srgbClr val="006600"/>
                </a:solidFill>
              </a:rPr>
              <a:t>同机器</a:t>
            </a:r>
            <a:r>
              <a:rPr lang="zh-CN" altLang="en-US" sz="2800" b="1" dirty="0" smtClean="0">
                <a:solidFill>
                  <a:srgbClr val="006600"/>
                </a:solidFill>
              </a:rPr>
              <a:t>指令</a:t>
            </a:r>
            <a:r>
              <a:rPr lang="zh-CN" altLang="zh-CN" sz="2800" b="1" dirty="0" smtClean="0">
                <a:solidFill>
                  <a:srgbClr val="006600"/>
                </a:solidFill>
              </a:rPr>
              <a:t>是一一对应的关系。</a:t>
            </a:r>
            <a:endParaRPr lang="zh-CN" altLang="en-US" sz="2800" b="1" dirty="0" smtClean="0">
              <a:solidFill>
                <a:srgbClr val="0066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0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）汇编语言</a:t>
            </a:r>
            <a:endParaRPr lang="zh-CN" altLang="en-US" sz="400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示例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   应用</a:t>
            </a:r>
            <a:r>
              <a:rPr lang="en-US" altLang="zh-CN" dirty="0"/>
              <a:t>8086CPU</a:t>
            </a:r>
            <a:r>
              <a:rPr lang="zh-CN" altLang="en-US" dirty="0"/>
              <a:t>完成运算：</a:t>
            </a:r>
          </a:p>
          <a:p>
            <a:pPr marL="400050" lvl="1" indent="0">
              <a:buNone/>
            </a:pPr>
            <a:r>
              <a:rPr lang="en-US" altLang="zh-CN" dirty="0" smtClean="0"/>
              <a:t> S </a:t>
            </a:r>
            <a:r>
              <a:rPr lang="en-US" altLang="zh-CN" dirty="0"/>
              <a:t>= 768 + 12288 - 1280</a:t>
            </a:r>
          </a:p>
          <a:p>
            <a:pPr marL="0" indent="0">
              <a:buNone/>
            </a:pPr>
            <a:r>
              <a:rPr lang="zh-CN" altLang="en-US" dirty="0" smtClean="0"/>
              <a:t>   机器指令：    </a:t>
            </a:r>
            <a:endParaRPr lang="zh-CN" altLang="en-US" dirty="0"/>
          </a:p>
          <a:p>
            <a:pPr marL="400050" lvl="1" indent="0">
              <a:buNone/>
            </a:pPr>
            <a:r>
              <a:rPr lang="zh-CN" altLang="en-US" dirty="0"/>
              <a:t>      </a:t>
            </a:r>
            <a:r>
              <a:rPr lang="en-US" altLang="zh-CN" dirty="0" smtClean="0"/>
              <a:t>101100000000000000000011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000001010000000000110000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001011010000000000000101  </a:t>
            </a:r>
          </a:p>
          <a:p>
            <a:pPr marL="0" indent="0">
              <a:buNone/>
            </a:pPr>
            <a:r>
              <a:rPr lang="zh-CN" altLang="en-US" dirty="0" smtClean="0"/>
              <a:t>   汇编指令：</a:t>
            </a:r>
          </a:p>
          <a:p>
            <a:pPr marL="400050" lvl="1" indent="0">
              <a:buNone/>
            </a:pPr>
            <a:r>
              <a:rPr lang="zh-CN" altLang="en-US" dirty="0" smtClean="0"/>
              <a:t>      </a:t>
            </a:r>
            <a:r>
              <a:rPr lang="en-US" altLang="zh-CN" dirty="0" err="1" smtClean="0"/>
              <a:t>movw</a:t>
            </a:r>
            <a:r>
              <a:rPr lang="en-US" altLang="zh-CN" dirty="0" smtClean="0"/>
              <a:t>  $768,  </a:t>
            </a:r>
            <a:r>
              <a:rPr lang="en-US" altLang="zh-CN" dirty="0"/>
              <a:t>S </a:t>
            </a:r>
            <a:r>
              <a:rPr lang="en-US" altLang="zh-CN" dirty="0" smtClean="0"/>
              <a:t>     </a:t>
            </a:r>
            <a:r>
              <a:rPr lang="en-US" altLang="zh-CN" i="1" dirty="0" smtClean="0">
                <a:solidFill>
                  <a:srgbClr val="006600"/>
                </a:solidFill>
              </a:rPr>
              <a:t># </a:t>
            </a:r>
            <a:r>
              <a:rPr lang="en-US" altLang="zh-CN" i="1" dirty="0">
                <a:solidFill>
                  <a:srgbClr val="006600"/>
                </a:solidFill>
              </a:rPr>
              <a:t>S</a:t>
            </a:r>
            <a:r>
              <a:rPr lang="zh-CN" altLang="en-US" i="1" dirty="0">
                <a:solidFill>
                  <a:srgbClr val="006600"/>
                </a:solidFill>
              </a:rPr>
              <a:t>是长度</a:t>
            </a:r>
            <a:r>
              <a:rPr lang="en-US" altLang="zh-CN" i="1" dirty="0">
                <a:solidFill>
                  <a:srgbClr val="006600"/>
                </a:solidFill>
              </a:rPr>
              <a:t>16</a:t>
            </a:r>
            <a:r>
              <a:rPr lang="zh-CN" altLang="en-US" i="1" dirty="0" smtClean="0">
                <a:solidFill>
                  <a:srgbClr val="006600"/>
                </a:solidFill>
              </a:rPr>
              <a:t>位的字变量</a:t>
            </a:r>
            <a:endParaRPr lang="en-US" altLang="zh-CN" i="1" dirty="0" smtClean="0">
              <a:solidFill>
                <a:srgbClr val="006600"/>
              </a:solidFill>
            </a:endParaRP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addw</a:t>
            </a:r>
            <a:r>
              <a:rPr lang="en-US" altLang="zh-CN" dirty="0" smtClean="0"/>
              <a:t>   $12288,  S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subw</a:t>
            </a:r>
            <a:r>
              <a:rPr lang="en-US" altLang="zh-CN" dirty="0" smtClean="0"/>
              <a:t>   $1280,  S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279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）汇编语言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spcBef>
                <a:spcPts val="0"/>
              </a:spcBef>
            </a:pPr>
            <a:r>
              <a:rPr lang="zh-CN" altLang="en-US" dirty="0" smtClean="0"/>
              <a:t>除汇编指令，汇编语言还包括：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伪指令    </a:t>
            </a:r>
            <a:r>
              <a:rPr lang="zh-CN" altLang="en-US" dirty="0"/>
              <a:t>（由编译器执行）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其它符号（由编译器识别）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006600"/>
                </a:solidFill>
              </a:rPr>
              <a:t>汇编指令</a:t>
            </a:r>
            <a:r>
              <a:rPr lang="zh-CN" altLang="en-US" b="1" dirty="0">
                <a:solidFill>
                  <a:srgbClr val="006600"/>
                </a:solidFill>
              </a:rPr>
              <a:t>是</a:t>
            </a:r>
            <a:r>
              <a:rPr lang="zh-CN" altLang="en-US" b="1" dirty="0" smtClean="0">
                <a:solidFill>
                  <a:srgbClr val="006600"/>
                </a:solidFill>
              </a:rPr>
              <a:t>汇编语言</a:t>
            </a:r>
            <a:r>
              <a:rPr lang="zh-CN" altLang="en-US" b="1" dirty="0">
                <a:solidFill>
                  <a:srgbClr val="006600"/>
                </a:solidFill>
              </a:rPr>
              <a:t>的核心</a:t>
            </a:r>
            <a:r>
              <a:rPr lang="zh-CN" altLang="en-US" b="1" dirty="0" smtClean="0">
                <a:solidFill>
                  <a:srgbClr val="006600"/>
                </a:solidFill>
              </a:rPr>
              <a:t>，决定汇编语言</a:t>
            </a:r>
            <a:r>
              <a:rPr lang="zh-CN" altLang="en-US" b="1" dirty="0">
                <a:solidFill>
                  <a:srgbClr val="006600"/>
                </a:solidFill>
              </a:rPr>
              <a:t>的特性</a:t>
            </a:r>
            <a:r>
              <a:rPr lang="zh-CN" altLang="en-US" b="1" dirty="0" smtClean="0">
                <a:solidFill>
                  <a:srgbClr val="006600"/>
                </a:solidFill>
              </a:rPr>
              <a:t>。</a:t>
            </a:r>
            <a:endParaRPr lang="en-US" altLang="zh-CN" b="1" dirty="0" smtClean="0">
              <a:solidFill>
                <a:srgbClr val="0066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汇编语言的程序如何运行？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计算机能读懂的只有机器指令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zh-CN" altLang="en-US" b="1" dirty="0">
              <a:solidFill>
                <a:srgbClr val="15C907"/>
              </a:solidFill>
            </a:endParaRPr>
          </a:p>
          <a:p>
            <a:endParaRPr lang="zh-CN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42" y="5121866"/>
            <a:ext cx="1295400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846" y="4817064"/>
            <a:ext cx="138906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45" y="4893264"/>
            <a:ext cx="2286000" cy="15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446" y="4817065"/>
            <a:ext cx="16160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9333" y="4893264"/>
            <a:ext cx="2118946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4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）汇编语言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Text Box 61"/>
          <p:cNvSpPr txBox="1">
            <a:spLocks noChangeArrowheads="1"/>
          </p:cNvSpPr>
          <p:nvPr/>
        </p:nvSpPr>
        <p:spPr bwMode="auto">
          <a:xfrm>
            <a:off x="868177" y="1800634"/>
            <a:ext cx="3315555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>
              <a:defRPr sz="280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执行速度快；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占存储空间小；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可读性有所提高。</a:t>
            </a:r>
          </a:p>
        </p:txBody>
      </p:sp>
      <p:sp>
        <p:nvSpPr>
          <p:cNvPr id="5" name="Text Box 64"/>
          <p:cNvSpPr txBox="1">
            <a:spLocks noChangeArrowheads="1"/>
          </p:cNvSpPr>
          <p:nvPr/>
        </p:nvSpPr>
        <p:spPr bwMode="auto">
          <a:xfrm>
            <a:off x="4689358" y="1824717"/>
            <a:ext cx="3856037" cy="2246769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>
              <a:defRPr sz="2800">
                <a:solidFill>
                  <a:srgbClr val="C00000"/>
                </a:solidFill>
                <a:latin typeface="+mn-ea"/>
                <a:ea typeface="+mn-ea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类似机器语言；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可移植性差；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与人类语言还相差很悬殊。</a:t>
            </a:r>
          </a:p>
        </p:txBody>
      </p:sp>
    </p:spTree>
    <p:extLst>
      <p:ext uri="{BB962C8B-B14F-4D97-AF65-F5344CB8AC3E}">
        <p14:creationId xmlns:p14="http://schemas.microsoft.com/office/powerpoint/2010/main" val="198872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5400" dirty="0" smtClean="0">
                <a:solidFill>
                  <a:srgbClr val="FF0000"/>
                </a:solidFill>
              </a:rPr>
              <a:t>变址寄存器</a:t>
            </a:r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变址寄存器常用于存储器寻址时提供地址</a:t>
            </a:r>
          </a:p>
          <a:p>
            <a:pPr lvl="1" eaLnBrk="1" hangingPunct="1"/>
            <a:r>
              <a:rPr lang="en-US" altLang="zh-CN" sz="3600" dirty="0" smtClean="0"/>
              <a:t>SI</a:t>
            </a:r>
            <a:r>
              <a:rPr lang="zh-CN" altLang="en-US" sz="3600" dirty="0" smtClean="0"/>
              <a:t>是源变址寄存器</a:t>
            </a:r>
          </a:p>
          <a:p>
            <a:pPr lvl="1" eaLnBrk="1" hangingPunct="1"/>
            <a:r>
              <a:rPr lang="en-US" altLang="zh-CN" sz="3600" dirty="0" smtClean="0"/>
              <a:t>DI</a:t>
            </a:r>
            <a:r>
              <a:rPr lang="zh-CN" altLang="en-US" sz="3600" dirty="0" smtClean="0"/>
              <a:t>是目的变址寄存器</a:t>
            </a:r>
          </a:p>
          <a:p>
            <a:pPr eaLnBrk="1" hangingPunct="1"/>
            <a:r>
              <a:rPr lang="zh-CN" altLang="en-US" sz="4000" dirty="0" smtClean="0"/>
              <a:t>串操作类指令中，</a:t>
            </a:r>
            <a:r>
              <a:rPr lang="en-US" altLang="zh-CN" sz="4000" dirty="0" smtClean="0"/>
              <a:t>SI</a:t>
            </a:r>
            <a:r>
              <a:rPr lang="zh-CN" altLang="en-US" sz="4000" dirty="0" smtClean="0"/>
              <a:t>和</a:t>
            </a:r>
            <a:r>
              <a:rPr lang="en-US" altLang="zh-CN" sz="4000" dirty="0" smtClean="0"/>
              <a:t>DI</a:t>
            </a:r>
            <a:r>
              <a:rPr lang="zh-CN" altLang="en-US" sz="4000" dirty="0" smtClean="0"/>
              <a:t>具有特别的功能</a:t>
            </a:r>
          </a:p>
        </p:txBody>
      </p:sp>
    </p:spTree>
    <p:extLst>
      <p:ext uri="{BB962C8B-B14F-4D97-AF65-F5344CB8AC3E}">
        <p14:creationId xmlns:p14="http://schemas.microsoft.com/office/powerpoint/2010/main" val="3371332365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）高级语言</a:t>
            </a:r>
            <a:endParaRPr lang="zh-CN" altLang="en-US" dirty="0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/>
              <a:t>C++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等高级语言</a:t>
            </a:r>
            <a:r>
              <a:rPr lang="zh-CN" altLang="en-US"/>
              <a:t>与汇编语言的关系</a:t>
            </a:r>
            <a:endParaRPr lang="zh-CN" altLang="en-US" dirty="0"/>
          </a:p>
          <a:p>
            <a:pPr>
              <a:lnSpc>
                <a:spcPct val="110000"/>
              </a:lnSpc>
              <a:buClr>
                <a:srgbClr val="006B61"/>
              </a:buClr>
              <a:buFont typeface="Monotype Sorts" pitchFamily="2" charset="2"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           C++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Java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等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高级语言与汇编语言及机器语言之间是一对多的关系</a:t>
            </a:r>
            <a:r>
              <a:rPr lang="zh-CN" altLang="en-US" sz="2800" dirty="0" smtClean="0">
                <a:solidFill>
                  <a:srgbClr val="333333"/>
                </a:solidFill>
                <a:latin typeface="Times New Roman" pitchFamily="18" charset="0"/>
              </a:rPr>
              <a:t>。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一条简单的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C++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语句会被扩展成多条汇编语言或者机器语言指令。</a:t>
            </a:r>
          </a:p>
        </p:txBody>
      </p:sp>
      <p:sp>
        <p:nvSpPr>
          <p:cNvPr id="896004" name="Rectangle 4"/>
          <p:cNvSpPr>
            <a:spLocks noChangeArrowheads="1"/>
          </p:cNvSpPr>
          <p:nvPr/>
        </p:nvSpPr>
        <p:spPr bwMode="auto">
          <a:xfrm>
            <a:off x="753965" y="4155310"/>
            <a:ext cx="3259015" cy="7747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487" tIns="44450" rIns="90487" bIns="44450" anchor="ctr"/>
          <a:lstStyle/>
          <a:p>
            <a:r>
              <a:rPr lang="en-US" altLang="zh-CN" sz="24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X = （Y ＋ 4 </a:t>
            </a:r>
            <a:r>
              <a:rPr lang="en-US" altLang="zh-CN" sz="24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）* 3;</a:t>
            </a:r>
            <a:endParaRPr lang="en-US" altLang="zh-CN" sz="24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6005" name="Rectangle 5"/>
          <p:cNvSpPr>
            <a:spLocks noChangeArrowheads="1"/>
          </p:cNvSpPr>
          <p:nvPr/>
        </p:nvSpPr>
        <p:spPr bwMode="auto">
          <a:xfrm>
            <a:off x="5933549" y="3354417"/>
            <a:ext cx="2777194" cy="2376487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7" tIns="44450" rIns="90487" bIns="44450" anchor="ctr"/>
          <a:lstStyle/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 smtClean="0">
                <a:solidFill>
                  <a:srgbClr val="000099"/>
                </a:solidFill>
                <a:latin typeface="Times New Roman" pitchFamily="18" charset="0"/>
              </a:rPr>
              <a:t>movl</a:t>
            </a:r>
            <a:r>
              <a:rPr lang="en-US" altLang="zh-CN" sz="2800" dirty="0" smtClean="0">
                <a:solidFill>
                  <a:srgbClr val="000099"/>
                </a:solidFill>
                <a:latin typeface="Times New Roman" pitchFamily="18" charset="0"/>
              </a:rPr>
              <a:t> Y,%</a:t>
            </a:r>
            <a:r>
              <a:rPr lang="en-US" altLang="zh-CN" sz="2800" dirty="0" err="1" smtClean="0">
                <a:solidFill>
                  <a:srgbClr val="000099"/>
                </a:solidFill>
                <a:latin typeface="Times New Roman" pitchFamily="18" charset="0"/>
              </a:rPr>
              <a:t>eax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 smtClean="0">
                <a:solidFill>
                  <a:srgbClr val="000099"/>
                </a:solidFill>
                <a:latin typeface="Times New Roman" pitchFamily="18" charset="0"/>
              </a:rPr>
              <a:t>addl</a:t>
            </a:r>
            <a:r>
              <a:rPr lang="en-US" altLang="zh-CN" sz="2800" dirty="0" smtClean="0">
                <a:solidFill>
                  <a:srgbClr val="000099"/>
                </a:solidFill>
                <a:latin typeface="Times New Roman" pitchFamily="18" charset="0"/>
              </a:rPr>
              <a:t> $4, %</a:t>
            </a:r>
            <a:r>
              <a:rPr lang="en-US" altLang="zh-CN" sz="2800" dirty="0" err="1" smtClean="0">
                <a:solidFill>
                  <a:srgbClr val="000099"/>
                </a:solidFill>
                <a:latin typeface="Times New Roman" pitchFamily="18" charset="0"/>
              </a:rPr>
              <a:t>eax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 smtClean="0">
                <a:solidFill>
                  <a:srgbClr val="000099"/>
                </a:solidFill>
                <a:latin typeface="Times New Roman" pitchFamily="18" charset="0"/>
              </a:rPr>
              <a:t>movl</a:t>
            </a:r>
            <a:r>
              <a:rPr lang="en-US" altLang="zh-CN" sz="2800" dirty="0" smtClean="0">
                <a:solidFill>
                  <a:srgbClr val="000099"/>
                </a:solidFill>
                <a:latin typeface="Times New Roman" pitchFamily="18" charset="0"/>
              </a:rPr>
              <a:t> $3, %</a:t>
            </a:r>
            <a:r>
              <a:rPr lang="en-US" altLang="zh-CN" sz="2800" dirty="0" err="1" smtClean="0">
                <a:solidFill>
                  <a:srgbClr val="000099"/>
                </a:solidFill>
                <a:latin typeface="Times New Roman" pitchFamily="18" charset="0"/>
              </a:rPr>
              <a:t>ebx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 smtClean="0">
                <a:solidFill>
                  <a:srgbClr val="000099"/>
                </a:solidFill>
                <a:latin typeface="Times New Roman" pitchFamily="18" charset="0"/>
              </a:rPr>
              <a:t>imull</a:t>
            </a:r>
            <a:r>
              <a:rPr lang="en-US" altLang="zh-CN" sz="2800" dirty="0" smtClean="0">
                <a:solidFill>
                  <a:srgbClr val="000099"/>
                </a:solidFill>
                <a:latin typeface="Times New Roman" pitchFamily="18" charset="0"/>
              </a:rPr>
              <a:t>  %</a:t>
            </a:r>
            <a:r>
              <a:rPr lang="en-US" altLang="zh-CN" sz="2800" dirty="0" err="1" smtClean="0">
                <a:solidFill>
                  <a:srgbClr val="000099"/>
                </a:solidFill>
                <a:latin typeface="Times New Roman" pitchFamily="18" charset="0"/>
              </a:rPr>
              <a:t>ebx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 smtClean="0">
                <a:solidFill>
                  <a:srgbClr val="000099"/>
                </a:solidFill>
                <a:latin typeface="Times New Roman" pitchFamily="18" charset="0"/>
              </a:rPr>
              <a:t>movl</a:t>
            </a:r>
            <a:r>
              <a:rPr lang="en-US" altLang="zh-CN" sz="2800" dirty="0" smtClean="0">
                <a:solidFill>
                  <a:srgbClr val="000099"/>
                </a:solidFill>
                <a:latin typeface="Times New Roman" pitchFamily="18" charset="0"/>
              </a:rPr>
              <a:t>  %</a:t>
            </a:r>
            <a:r>
              <a:rPr lang="en-US" altLang="zh-CN" sz="2800" dirty="0" err="1" smtClean="0">
                <a:solidFill>
                  <a:srgbClr val="000099"/>
                </a:solidFill>
                <a:latin typeface="Times New Roman" pitchFamily="18" charset="0"/>
              </a:rPr>
              <a:t>eax</a:t>
            </a:r>
            <a:r>
              <a:rPr lang="en-US" altLang="zh-CN" sz="2800" dirty="0" smtClean="0">
                <a:solidFill>
                  <a:srgbClr val="000099"/>
                </a:solidFill>
                <a:latin typeface="Times New Roman" pitchFamily="18" charset="0"/>
              </a:rPr>
              <a:t>, X</a:t>
            </a:r>
            <a:endParaRPr lang="en-US" altLang="zh-CN" sz="2800" dirty="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896006" name="AutoShape 6"/>
          <p:cNvSpPr>
            <a:spLocks noChangeArrowheads="1"/>
          </p:cNvSpPr>
          <p:nvPr/>
        </p:nvSpPr>
        <p:spPr bwMode="auto">
          <a:xfrm>
            <a:off x="4145280" y="4277996"/>
            <a:ext cx="1655969" cy="538797"/>
          </a:xfrm>
          <a:prstGeom prst="rightArrow">
            <a:avLst>
              <a:gd name="adj1" fmla="val 50000"/>
              <a:gd name="adj2" fmla="val 123529"/>
            </a:avLst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21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9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4" grpId="0" animBg="1"/>
      <p:bldP spid="896005" grpId="0" animBg="1"/>
      <p:bldP spid="89600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698" y="3950059"/>
            <a:ext cx="5115114" cy="279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）高级语言到机器语言的转换方法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解释</a:t>
            </a:r>
            <a:r>
              <a:rPr lang="zh-CN" altLang="en-US" dirty="0"/>
              <a:t>方式</a:t>
            </a:r>
          </a:p>
          <a:p>
            <a:pPr marL="0" indent="0">
              <a:buNone/>
            </a:pPr>
            <a:r>
              <a:rPr lang="zh-CN" altLang="en-US" dirty="0" smtClean="0"/>
              <a:t>      通过</a:t>
            </a:r>
            <a:r>
              <a:rPr lang="zh-CN" altLang="en-US" dirty="0"/>
              <a:t>解释程序，逐行转换成机器语言，转换一行运行一行。</a:t>
            </a:r>
          </a:p>
          <a:p>
            <a:r>
              <a:rPr lang="zh-CN" altLang="en-US" smtClean="0"/>
              <a:t>编译方式</a:t>
            </a:r>
            <a:r>
              <a:rPr lang="zh-CN" altLang="en-US"/>
              <a:t>（</a:t>
            </a:r>
            <a:r>
              <a:rPr lang="zh-CN" altLang="en-US" smtClean="0"/>
              <a:t>翻译方式）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通过</a:t>
            </a:r>
            <a:r>
              <a:rPr lang="zh-CN" altLang="en-US" dirty="0"/>
              <a:t>编译程序（编译、链接）将整个程序转换成机器语言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88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）汇编语言和高级语言的比较 </a:t>
            </a:r>
            <a:endParaRPr lang="zh-CN" altLang="en-US" dirty="0"/>
          </a:p>
        </p:txBody>
      </p:sp>
      <p:sp>
        <p:nvSpPr>
          <p:cNvPr id="902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zh-CN" altLang="en-US" sz="3200" b="1" smtClean="0">
                <a:solidFill>
                  <a:srgbClr val="0000FF"/>
                </a:solidFill>
              </a:rPr>
              <a:t>可移植性：</a:t>
            </a:r>
            <a:r>
              <a:rPr lang="zh-CN" altLang="en-US" smtClean="0"/>
              <a:t>如果</a:t>
            </a:r>
            <a:r>
              <a:rPr lang="zh-CN" altLang="en-US" dirty="0" smtClean="0"/>
              <a:t>一种语言的源程序代码可以在多种计算机系统上编译运行，那么这种语言就是可移植的。</a:t>
            </a:r>
          </a:p>
          <a:p>
            <a:pPr lvl="1" algn="just">
              <a:lnSpc>
                <a:spcPct val="130000"/>
              </a:lnSpc>
            </a:pPr>
            <a:r>
              <a:rPr lang="zh-CN" altLang="en-US">
                <a:solidFill>
                  <a:srgbClr val="333333"/>
                </a:solidFill>
              </a:rPr>
              <a:t>汇编语言总是和特定系列的处理器捆绑在</a:t>
            </a:r>
            <a:r>
              <a:rPr lang="zh-CN" altLang="en-US" smtClean="0">
                <a:solidFill>
                  <a:srgbClr val="333333"/>
                </a:solidFill>
              </a:rPr>
              <a:t>一起。</a:t>
            </a:r>
            <a:endParaRPr lang="en-US" altLang="zh-CN">
              <a:solidFill>
                <a:srgbClr val="333333"/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>
                <a:solidFill>
                  <a:srgbClr val="333333"/>
                </a:solidFill>
              </a:rPr>
              <a:t>当今有多种不同的汇编语言，每种都是基于特定系列的处理器或特定计算机的。</a:t>
            </a:r>
          </a:p>
          <a:p>
            <a:pPr lvl="1" algn="just">
              <a:lnSpc>
                <a:spcPct val="130000"/>
              </a:lnSpc>
            </a:pPr>
            <a:r>
              <a:rPr lang="zh-CN" altLang="en-US" smtClean="0">
                <a:solidFill>
                  <a:srgbClr val="0000FF"/>
                </a:solidFill>
              </a:rPr>
              <a:t>汇编语言</a:t>
            </a:r>
            <a:r>
              <a:rPr lang="zh-CN" altLang="en-US">
                <a:solidFill>
                  <a:srgbClr val="0000FF"/>
                </a:solidFill>
              </a:rPr>
              <a:t>没有</a:t>
            </a:r>
            <a:r>
              <a:rPr lang="zh-CN" altLang="en-US" smtClean="0">
                <a:solidFill>
                  <a:srgbClr val="0000FF"/>
                </a:solidFill>
              </a:rPr>
              <a:t>可移植性。</a:t>
            </a:r>
            <a:endParaRPr lang="en-US" altLang="zh-CN" smtClean="0">
              <a:solidFill>
                <a:srgbClr val="0000FF"/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smtClean="0">
                <a:solidFill>
                  <a:srgbClr val="0000FF"/>
                </a:solidFill>
              </a:rPr>
              <a:t>高级语言的可移植性好。</a:t>
            </a:r>
            <a:endParaRPr lang="zh-CN" altLang="en-US" dirty="0" smtClean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9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）汇编语言</a:t>
            </a:r>
            <a:r>
              <a:rPr lang="zh-CN" altLang="en-US"/>
              <a:t>和高级语言的比较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graphicFrame>
        <p:nvGraphicFramePr>
          <p:cNvPr id="4" name="Group 8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1594977"/>
              </p:ext>
            </p:extLst>
          </p:nvPr>
        </p:nvGraphicFramePr>
        <p:xfrm>
          <a:off x="168836" y="1384675"/>
          <a:ext cx="8856784" cy="5410734"/>
        </p:xfrm>
        <a:graphic>
          <a:graphicData uri="http://schemas.openxmlformats.org/drawingml/2006/table">
            <a:tbl>
              <a:tblPr/>
              <a:tblGrid>
                <a:gridCol w="2001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2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应用程序类型 </a:t>
                      </a:r>
                    </a:p>
                  </a:txBody>
                  <a:tcPr marL="86370" marR="86370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高级语言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汇编语言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50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用于单一平台的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中到大型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商业应用软件 </a:t>
                      </a:r>
                    </a:p>
                  </a:txBody>
                  <a:tcPr marL="86370" marR="86370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正式的结构化支持使组织和维护大量代码很方便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最小的结构支持使程序员需要人工组织大量代码，使各种不同水平的程序员维护现存代码的难度极高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99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硬件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驱动程序 </a:t>
                      </a:r>
                    </a:p>
                  </a:txBody>
                  <a:tcPr marL="86370" marR="86370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语言本身未必提供直接访问硬件的能力，即使提供了也因为要经常使用大量的技巧而导致维护困难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硬件访问简单直接。当程序很短并且文档齐全时很容易维护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7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多种平台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下的商业应用软件 </a:t>
                      </a:r>
                    </a:p>
                  </a:txBody>
                  <a:tcPr marL="86370" marR="86370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可移植性好，在不同平台可以重新编译，需要改动的源代码很少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必须为每种平台重新编写程序，通常要使用不同的汇编语言，难于维护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13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需要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直接访问硬件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嵌入式系统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计算机游戏 </a:t>
                      </a:r>
                    </a:p>
                  </a:txBody>
                  <a:tcPr marL="86370" marR="86370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由于生成的执行代码过大，执行效率低 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方正姚体" pitchFamily="2" charset="-122"/>
                          <a:ea typeface="方正姚体" pitchFamily="2" charset="-122"/>
                        </a:rPr>
                        <a:t>很理想，执行代码很小并且运行很快</a:t>
                      </a:r>
                    </a:p>
                  </a:txBody>
                  <a:tcPr marL="86370" marR="86370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21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6</a:t>
            </a:r>
            <a:r>
              <a:rPr lang="zh-CN" altLang="en-US" smtClean="0"/>
              <a:t>）为什么</a:t>
            </a:r>
            <a:r>
              <a:rPr lang="zh-CN" altLang="en-US" dirty="0"/>
              <a:t>学汇编？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 smtClean="0"/>
              <a:t>深入了解计算机体系结构和操作系统</a:t>
            </a: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 smtClean="0"/>
              <a:t>在机器层次思考并处理程序设计中遇到的问题</a:t>
            </a: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 smtClean="0"/>
              <a:t>在许多专业领域，汇编语言起主导作用：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800" dirty="0" smtClean="0"/>
              <a:t>嵌入式系统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800" dirty="0" smtClean="0"/>
              <a:t>游戏程序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800" dirty="0" smtClean="0"/>
              <a:t>设备驱动程序</a:t>
            </a:r>
            <a:endParaRPr lang="en-US" altLang="zh-CN" sz="2800" dirty="0"/>
          </a:p>
          <a:p>
            <a:pPr marL="57150" indent="-457200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3000" dirty="0">
                <a:cs typeface="+mn-cs"/>
              </a:rPr>
              <a:t>软件</a:t>
            </a:r>
            <a:r>
              <a:rPr lang="zh-CN" altLang="en-US" sz="3000" dirty="0" smtClean="0">
                <a:cs typeface="+mn-cs"/>
              </a:rPr>
              <a:t>优化，通过汇编语言使用最新最快的</a:t>
            </a:r>
            <a:r>
              <a:rPr lang="en-US" altLang="zh-CN" sz="3000" dirty="0" smtClean="0">
                <a:cs typeface="+mn-cs"/>
              </a:rPr>
              <a:t>CPU</a:t>
            </a:r>
            <a:r>
              <a:rPr lang="zh-CN" altLang="en-US" sz="3000" dirty="0" smtClean="0">
                <a:cs typeface="+mn-cs"/>
              </a:rPr>
              <a:t>指令，获得最高的处理速度</a:t>
            </a:r>
            <a:r>
              <a:rPr lang="zh-CN" altLang="en-US" sz="3200" dirty="0" smtClean="0">
                <a:cs typeface="+mn-cs"/>
              </a:rPr>
              <a:t>。</a:t>
            </a:r>
            <a:r>
              <a:rPr lang="en-US" altLang="zh-CN" sz="32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  <a:hlinkClick r:id="rId2" action="ppaction://hlinkfile"/>
              </a:rPr>
              <a:t>…</a:t>
            </a:r>
            <a:r>
              <a:rPr lang="zh-CN" altLang="en-US" sz="32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  <a:hlinkClick r:id="rId2" action="ppaction://hlinkfile"/>
              </a:rPr>
              <a:t>速度比较示例</a:t>
            </a:r>
            <a:endParaRPr lang="en-US" altLang="zh-CN" sz="3200" b="1" i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  <a:p>
            <a:pPr marL="342900" lvl="1" indent="-3429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Wingdings" pitchFamily="2" charset="2"/>
              <a:buChar char="v"/>
              <a:defRPr/>
            </a:pPr>
            <a:r>
              <a:rPr lang="zh-CN" altLang="en-US" sz="35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后继课程的学习</a:t>
            </a:r>
          </a:p>
        </p:txBody>
      </p:sp>
    </p:spTree>
    <p:extLst>
      <p:ext uri="{BB962C8B-B14F-4D97-AF65-F5344CB8AC3E}">
        <p14:creationId xmlns:p14="http://schemas.microsoft.com/office/powerpoint/2010/main" val="33202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/>
              <a:t>汇编程序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两种格式的语法</a:t>
            </a:r>
            <a:r>
              <a:rPr lang="zh-CN" altLang="en-US" dirty="0"/>
              <a:t>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/>
            <a:r>
              <a:rPr lang="zh-CN" altLang="en-US" sz="2800" b="1" dirty="0"/>
              <a:t>两种汇编格式</a:t>
            </a:r>
            <a:r>
              <a:rPr lang="en-US" altLang="zh-CN" sz="2800" b="1" dirty="0"/>
              <a:t>:  </a:t>
            </a:r>
            <a:r>
              <a:rPr lang="en-US" altLang="zh-CN" sz="2800" b="1" dirty="0">
                <a:solidFill>
                  <a:srgbClr val="0000FF"/>
                </a:solidFill>
              </a:rPr>
              <a:t>AT&amp;T </a:t>
            </a:r>
            <a:r>
              <a:rPr lang="zh-CN" altLang="en-US" sz="2800" b="1" dirty="0">
                <a:solidFill>
                  <a:srgbClr val="0000FF"/>
                </a:solidFill>
              </a:rPr>
              <a:t>汇编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Intel</a:t>
            </a:r>
            <a:r>
              <a:rPr lang="zh-CN" altLang="en-US" sz="2800" b="1" dirty="0"/>
              <a:t>汇编</a:t>
            </a:r>
          </a:p>
          <a:p>
            <a:pPr marL="0" lvl="1" indent="0">
              <a:spcBef>
                <a:spcPts val="0"/>
              </a:spcBef>
            </a:pPr>
            <a:r>
              <a:rPr lang="en-US" altLang="zh-CN" sz="2800" b="1" dirty="0" smtClean="0"/>
              <a:t>1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寄存器前缀</a:t>
            </a:r>
            <a:r>
              <a:rPr lang="en-US" altLang="zh-CN" sz="2800" b="1" dirty="0"/>
              <a:t>%</a:t>
            </a:r>
            <a:endParaRPr lang="zh-CN" altLang="en-US" sz="2800" b="1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/>
              <a:t>AT&amp;T:   %</a:t>
            </a:r>
            <a:r>
              <a:rPr lang="en-US" altLang="zh-CN" dirty="0" err="1"/>
              <a:t>eax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	        </a:t>
            </a:r>
            <a:r>
              <a:rPr lang="en-US" altLang="zh-CN" dirty="0"/>
              <a:t>Intel:   </a:t>
            </a:r>
            <a:r>
              <a:rPr lang="en-US" altLang="zh-CN" dirty="0" err="1"/>
              <a:t>eax</a:t>
            </a:r>
            <a:r>
              <a:rPr lang="en-US" altLang="zh-CN" dirty="0"/>
              <a:t> </a:t>
            </a:r>
          </a:p>
          <a:p>
            <a:pPr marL="0" lvl="1" indent="0">
              <a:spcBef>
                <a:spcPts val="0"/>
              </a:spcBef>
            </a:pPr>
            <a:r>
              <a:rPr lang="en-US" altLang="zh-CN" sz="2800" b="1" dirty="0" smtClean="0"/>
              <a:t>2</a:t>
            </a:r>
            <a:r>
              <a:rPr lang="zh-CN" altLang="en-US" sz="2800" b="1" dirty="0"/>
              <a:t>、源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目的操作数顺序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/>
              <a:t>AT&amp;T:   </a:t>
            </a:r>
            <a:r>
              <a:rPr lang="en-US" altLang="zh-CN" dirty="0" err="1"/>
              <a:t>movl</a:t>
            </a:r>
            <a:r>
              <a:rPr lang="en-US" altLang="zh-CN" dirty="0"/>
              <a:t> %</a:t>
            </a:r>
            <a:r>
              <a:rPr lang="en-US" altLang="zh-CN" dirty="0" err="1"/>
              <a:t>eax</a:t>
            </a:r>
            <a:r>
              <a:rPr lang="en-US" altLang="zh-CN" dirty="0"/>
              <a:t>,%</a:t>
            </a:r>
            <a:r>
              <a:rPr lang="en-US" altLang="zh-CN" dirty="0" err="1"/>
              <a:t>ebx</a:t>
            </a:r>
            <a:r>
              <a:rPr lang="en-US" altLang="zh-CN" dirty="0"/>
              <a:t> </a:t>
            </a:r>
            <a:r>
              <a:rPr lang="en-US" altLang="zh-CN" dirty="0" smtClean="0"/>
              <a:t>	        </a:t>
            </a:r>
            <a:r>
              <a:rPr lang="en-US" altLang="zh-CN" dirty="0"/>
              <a:t>Intel: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ebx,eax</a:t>
            </a:r>
            <a:r>
              <a:rPr lang="en-US" altLang="zh-CN" dirty="0"/>
              <a:t> </a:t>
            </a:r>
          </a:p>
          <a:p>
            <a:pPr marL="0" lvl="1" indent="0">
              <a:spcBef>
                <a:spcPts val="0"/>
              </a:spcBef>
            </a:pPr>
            <a:r>
              <a:rPr lang="en-US" altLang="zh-CN" sz="2800" b="1" dirty="0" smtClean="0"/>
              <a:t>3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常数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立即数的格式 </a:t>
            </a:r>
            <a:r>
              <a:rPr lang="en-US" altLang="zh-CN" sz="2800" b="1" dirty="0"/>
              <a:t>$</a:t>
            </a:r>
            <a:endParaRPr lang="zh-CN" altLang="en-US" sz="2800" b="1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/>
              <a:t>AT&amp;T:  </a:t>
            </a:r>
            <a:r>
              <a:rPr lang="en-US" altLang="zh-CN" dirty="0" err="1"/>
              <a:t>movl</a:t>
            </a:r>
            <a:r>
              <a:rPr lang="en-US" altLang="zh-CN" dirty="0"/>
              <a:t> $_value,  %</a:t>
            </a:r>
            <a:r>
              <a:rPr lang="en-US" altLang="zh-CN" dirty="0" err="1"/>
              <a:t>ebx</a:t>
            </a:r>
            <a:r>
              <a:rPr lang="en-US" altLang="zh-CN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smtClean="0">
                <a:solidFill>
                  <a:srgbClr val="006600"/>
                </a:solidFill>
              </a:rPr>
              <a:t>#</a:t>
            </a:r>
            <a:r>
              <a:rPr lang="zh-CN" altLang="en-US" sz="2000" dirty="0">
                <a:solidFill>
                  <a:srgbClr val="006600"/>
                </a:solidFill>
              </a:rPr>
              <a:t>把变量</a:t>
            </a:r>
            <a:r>
              <a:rPr lang="en-US" altLang="zh-CN" sz="2000" dirty="0">
                <a:solidFill>
                  <a:srgbClr val="006600"/>
                </a:solidFill>
              </a:rPr>
              <a:t>_value</a:t>
            </a:r>
            <a:r>
              <a:rPr lang="zh-CN" altLang="en-US" sz="2000" dirty="0">
                <a:solidFill>
                  <a:srgbClr val="006600"/>
                </a:solidFill>
              </a:rPr>
              <a:t>的地址放入</a:t>
            </a:r>
            <a:r>
              <a:rPr lang="en-US" altLang="zh-CN" sz="2000" dirty="0" err="1" smtClean="0">
                <a:solidFill>
                  <a:srgbClr val="006600"/>
                </a:solidFill>
              </a:rPr>
              <a:t>ebx</a:t>
            </a:r>
            <a:endParaRPr lang="zh-CN" altLang="en-US" dirty="0">
              <a:solidFill>
                <a:srgbClr val="0066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      </a:t>
            </a:r>
            <a:r>
              <a:rPr lang="en-US" altLang="zh-CN" dirty="0" err="1"/>
              <a:t>movl</a:t>
            </a:r>
            <a:r>
              <a:rPr lang="en-US" altLang="zh-CN" dirty="0"/>
              <a:t> $0xd00d, %ebx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Intel:   </a:t>
            </a:r>
            <a:r>
              <a:rPr lang="en-US" altLang="zh-CN" dirty="0" smtClean="0"/>
              <a:t>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smtClean="0"/>
              <a:t>offset   _value 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     </a:t>
            </a:r>
            <a:r>
              <a:rPr lang="en-US" altLang="zh-CN" dirty="0" smtClean="0"/>
              <a:t>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smtClean="0"/>
              <a:t>ebx,0d00dh </a:t>
            </a:r>
            <a:endParaRPr lang="en-US" altLang="zh-CN" dirty="0"/>
          </a:p>
          <a:p>
            <a:pPr marL="0" lvl="1" indent="0">
              <a:spcBef>
                <a:spcPts val="0"/>
              </a:spcBef>
            </a:pPr>
            <a:r>
              <a:rPr lang="en-US" altLang="zh-CN" sz="2800" b="1" dirty="0" smtClean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操作数长度标识</a:t>
            </a:r>
            <a:r>
              <a:rPr lang="en-US" altLang="zh-CN" sz="2800" b="1" dirty="0"/>
              <a:t>:b-1</a:t>
            </a:r>
            <a:r>
              <a:rPr lang="zh-CN" altLang="en-US" sz="2800" b="1" dirty="0"/>
              <a:t>字节，</a:t>
            </a:r>
            <a:r>
              <a:rPr lang="en-US" altLang="zh-CN" sz="2800" b="1" dirty="0" smtClean="0"/>
              <a:t>w-2</a:t>
            </a:r>
            <a:r>
              <a:rPr lang="zh-CN" altLang="en-US" sz="2800" b="1" dirty="0" smtClean="0"/>
              <a:t>，</a:t>
            </a:r>
            <a:r>
              <a:rPr lang="en-US" altLang="zh-CN" sz="2800" b="1" dirty="0"/>
              <a:t>L</a:t>
            </a:r>
            <a:r>
              <a:rPr lang="en-US" altLang="zh-CN" sz="2800" b="1" dirty="0" smtClean="0"/>
              <a:t>-4 ,q-8</a:t>
            </a:r>
            <a:endParaRPr lang="en-US" altLang="zh-CN" sz="2800" b="1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 smtClean="0"/>
              <a:t> </a:t>
            </a:r>
            <a:r>
              <a:rPr lang="en-US" altLang="zh-CN" dirty="0"/>
              <a:t>AT&amp;T:  </a:t>
            </a:r>
            <a:r>
              <a:rPr lang="en-US" altLang="zh-CN" dirty="0" err="1" smtClean="0"/>
              <a:t>mov</a:t>
            </a:r>
            <a:r>
              <a:rPr lang="en-US" altLang="zh-CN" dirty="0" err="1" smtClean="0">
                <a:solidFill>
                  <a:srgbClr val="0000FF"/>
                </a:solidFill>
              </a:rPr>
              <a:t>w</a:t>
            </a:r>
            <a:r>
              <a:rPr lang="en-US" altLang="zh-CN" dirty="0" smtClean="0"/>
              <a:t>    </a:t>
            </a:r>
            <a:r>
              <a:rPr lang="en-US" altLang="zh-CN" dirty="0" err="1"/>
              <a:t>var_x</a:t>
            </a:r>
            <a:r>
              <a:rPr lang="en-US" altLang="zh-CN" dirty="0"/>
              <a:t>,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bx</a:t>
            </a:r>
            <a:r>
              <a:rPr lang="en-US" altLang="zh-CN" dirty="0" smtClean="0"/>
              <a:t> 	Intel: 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bx</a:t>
            </a:r>
            <a:r>
              <a:rPr lang="en-US" altLang="zh-CN" sz="2400" dirty="0" smtClean="0"/>
              <a:t>, </a:t>
            </a:r>
            <a:r>
              <a:rPr lang="en-US" altLang="zh-CN" sz="2400" dirty="0">
                <a:solidFill>
                  <a:srgbClr val="0000FF"/>
                </a:solidFill>
              </a:rPr>
              <a:t>word </a:t>
            </a:r>
            <a:r>
              <a:rPr lang="en-US" altLang="zh-CN" sz="2400" dirty="0" err="1">
                <a:solidFill>
                  <a:srgbClr val="0000FF"/>
                </a:solidFill>
              </a:rPr>
              <a:t>ptr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 smtClean="0"/>
              <a:t>var_x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88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</a:t>
            </a:r>
            <a:r>
              <a:rPr lang="en-US" altLang="zh-CN" dirty="0"/>
              <a:t>——</a:t>
            </a:r>
            <a:r>
              <a:rPr lang="zh-CN" altLang="en-US" dirty="0"/>
              <a:t>两种格式的语法对比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/>
            <a:r>
              <a:rPr lang="en-US" altLang="zh-CN" sz="2800" b="1" dirty="0"/>
              <a:t>5</a:t>
            </a:r>
            <a:r>
              <a:rPr lang="zh-CN" altLang="en-US" sz="2800" b="1" dirty="0"/>
              <a:t>、寻址方式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  </a:t>
            </a:r>
            <a:r>
              <a:rPr lang="en-US" altLang="zh-CN" sz="2215" dirty="0"/>
              <a:t>AT&amp;T</a:t>
            </a:r>
            <a:r>
              <a:rPr lang="en-US" altLang="zh-CN" sz="2215" dirty="0" smtClean="0"/>
              <a:t>:   D(</a:t>
            </a:r>
            <a:r>
              <a:rPr lang="en-US" altLang="zh-CN" sz="2215" dirty="0" err="1" smtClean="0"/>
              <a:t>Rb,Ri,S</a:t>
            </a:r>
            <a:r>
              <a:rPr lang="en-US" altLang="zh-CN" sz="2215" dirty="0" smtClean="0"/>
              <a:t>)      		Intel</a:t>
            </a:r>
            <a:r>
              <a:rPr lang="en-US" altLang="zh-CN" sz="2215" dirty="0"/>
              <a:t>: </a:t>
            </a:r>
            <a:r>
              <a:rPr lang="en-US" altLang="zh-CN" sz="2215" dirty="0" smtClean="0"/>
              <a:t>   [</a:t>
            </a:r>
            <a:r>
              <a:rPr lang="en-US" altLang="zh-CN" sz="2215" dirty="0" err="1" smtClean="0"/>
              <a:t>Rb</a:t>
            </a:r>
            <a:r>
              <a:rPr lang="en-US" altLang="zh-CN" sz="2215" dirty="0" smtClean="0"/>
              <a:t> </a:t>
            </a:r>
            <a:r>
              <a:rPr lang="en-US" altLang="zh-CN" sz="2215" dirty="0"/>
              <a:t>+ </a:t>
            </a:r>
            <a:r>
              <a:rPr lang="en-US" altLang="zh-CN" sz="2215" dirty="0" err="1" smtClean="0"/>
              <a:t>Ri</a:t>
            </a:r>
            <a:r>
              <a:rPr lang="en-US" altLang="zh-CN" sz="2215" dirty="0" smtClean="0"/>
              <a:t>*S +D]  </a:t>
            </a:r>
            <a:r>
              <a:rPr lang="zh-CN" altLang="en-US" sz="2215" dirty="0" smtClean="0"/>
              <a:t>或</a:t>
            </a:r>
            <a:r>
              <a:rPr lang="en-US" altLang="zh-CN" sz="2215" dirty="0" smtClean="0"/>
              <a:t>D[</a:t>
            </a:r>
            <a:r>
              <a:rPr lang="en-US" altLang="zh-CN" sz="2215" dirty="0" err="1" smtClean="0"/>
              <a:t>Rb</a:t>
            </a:r>
            <a:r>
              <a:rPr lang="en-US" altLang="zh-CN" sz="2215" dirty="0" smtClean="0"/>
              <a:t>][</a:t>
            </a:r>
            <a:r>
              <a:rPr lang="en-US" altLang="zh-CN" sz="2215" dirty="0" err="1" smtClean="0"/>
              <a:t>Ri</a:t>
            </a:r>
            <a:r>
              <a:rPr lang="en-US" altLang="zh-CN" sz="2215" dirty="0" smtClean="0"/>
              <a:t>*4]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Linux</a:t>
            </a:r>
            <a:r>
              <a:rPr lang="zh-CN" altLang="en-US" sz="2215" dirty="0"/>
              <a:t>工作于保护模式下，使用</a:t>
            </a:r>
            <a:r>
              <a:rPr lang="en-US" altLang="zh-CN" sz="2215" dirty="0"/>
              <a:t>32</a:t>
            </a:r>
            <a:r>
              <a:rPr lang="zh-CN" altLang="en-US" sz="2215" dirty="0"/>
              <a:t>位线性地址，计算地址时不用</a:t>
            </a:r>
            <a:r>
              <a:rPr lang="zh-CN" altLang="en-US" sz="2215" dirty="0" smtClean="0"/>
              <a:t>考虑</a:t>
            </a:r>
            <a:r>
              <a:rPr lang="en-US" altLang="zh-CN" sz="2215" dirty="0" err="1" smtClean="0"/>
              <a:t>segment:offset</a:t>
            </a:r>
            <a:r>
              <a:rPr lang="zh-CN" altLang="en-US" sz="2215" dirty="0"/>
              <a:t>的问题，上式地址为： </a:t>
            </a:r>
            <a:r>
              <a:rPr lang="en-US" altLang="zh-CN" sz="2215" dirty="0" smtClean="0"/>
              <a:t>D+ </a:t>
            </a:r>
            <a:r>
              <a:rPr lang="en-US" altLang="zh-CN" sz="2215" dirty="0" err="1" smtClean="0"/>
              <a:t>Rb</a:t>
            </a:r>
            <a:r>
              <a:rPr lang="en-US" altLang="zh-CN" sz="2215" dirty="0" smtClean="0"/>
              <a:t> +</a:t>
            </a:r>
            <a:r>
              <a:rPr lang="en-US" altLang="zh-CN" sz="2215" dirty="0" err="1" smtClean="0"/>
              <a:t>Ri</a:t>
            </a:r>
            <a:r>
              <a:rPr lang="en-US" altLang="zh-CN" sz="2215" dirty="0" smtClean="0"/>
              <a:t>*S 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（</a:t>
            </a:r>
            <a:r>
              <a:rPr lang="en-US" altLang="zh-CN" sz="2215" dirty="0"/>
              <a:t>1</a:t>
            </a:r>
            <a:r>
              <a:rPr lang="zh-CN" altLang="en-US" sz="2215" dirty="0"/>
              <a:t>）直接寻址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    </a:t>
            </a:r>
            <a:r>
              <a:rPr lang="en-US" altLang="zh-CN" sz="2215" dirty="0"/>
              <a:t>AT&amp;T: </a:t>
            </a:r>
            <a:r>
              <a:rPr lang="en-US" altLang="zh-CN" sz="2215" dirty="0" err="1" smtClean="0"/>
              <a:t>movl</a:t>
            </a:r>
            <a:r>
              <a:rPr lang="en-US" altLang="zh-CN" sz="2215" dirty="0" smtClean="0"/>
              <a:t>   </a:t>
            </a:r>
            <a:r>
              <a:rPr lang="en-US" altLang="zh-CN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CN" sz="2215" dirty="0"/>
              <a:t>0xd00d, </a:t>
            </a:r>
            <a:r>
              <a:rPr lang="en-US" altLang="zh-CN" sz="2215" dirty="0" err="1" smtClean="0">
                <a:solidFill>
                  <a:srgbClr val="0033CC"/>
                </a:solidFill>
              </a:rPr>
              <a:t>var</a:t>
            </a:r>
            <a:r>
              <a:rPr lang="en-US" altLang="zh-CN" sz="2215" dirty="0" smtClean="0">
                <a:solidFill>
                  <a:srgbClr val="0033CC"/>
                </a:solidFill>
              </a:rPr>
              <a:t>                       </a:t>
            </a:r>
            <a:r>
              <a:rPr lang="en-US" altLang="zh-CN" sz="2215" dirty="0"/>
              <a:t># </a:t>
            </a:r>
            <a:r>
              <a:rPr lang="en-US" altLang="zh-CN" sz="2215" dirty="0" err="1"/>
              <a:t>var</a:t>
            </a:r>
            <a:r>
              <a:rPr lang="zh-CN" altLang="en-US" sz="2215" dirty="0"/>
              <a:t>是一个全局变量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>
                <a:solidFill>
                  <a:srgbClr val="0033CC"/>
                </a:solidFill>
              </a:rPr>
              <a:t>       </a:t>
            </a:r>
            <a:r>
              <a:rPr lang="zh-CN" altLang="en-US" sz="2215" dirty="0" smtClean="0">
                <a:solidFill>
                  <a:srgbClr val="0033CC"/>
                </a:solidFill>
              </a:rPr>
              <a:t>注意</a:t>
            </a:r>
            <a:r>
              <a:rPr lang="en-US" altLang="zh-CN" sz="2215" dirty="0" smtClean="0">
                <a:solidFill>
                  <a:srgbClr val="0033CC"/>
                </a:solidFill>
              </a:rPr>
              <a:t>:  </a:t>
            </a:r>
            <a:r>
              <a:rPr lang="en-US" altLang="zh-CN" sz="2215" dirty="0">
                <a:solidFill>
                  <a:srgbClr val="0033CC"/>
                </a:solidFill>
              </a:rPr>
              <a:t>$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zh-CN" altLang="en-US" sz="2215" dirty="0">
                <a:solidFill>
                  <a:srgbClr val="0033CC"/>
                </a:solidFill>
              </a:rPr>
              <a:t>表示变量地址</a:t>
            </a:r>
            <a:r>
              <a:rPr lang="zh-CN" altLang="en-US" sz="2215" dirty="0" smtClean="0">
                <a:solidFill>
                  <a:srgbClr val="0033CC"/>
                </a:solidFill>
              </a:rPr>
              <a:t>引用</a:t>
            </a:r>
            <a:r>
              <a:rPr lang="en-US" altLang="zh-CN" sz="2215" dirty="0" smtClean="0">
                <a:solidFill>
                  <a:srgbClr val="0033CC"/>
                </a:solidFill>
              </a:rPr>
              <a:t>, 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zh-CN" altLang="en-US" sz="2215" dirty="0">
                <a:solidFill>
                  <a:srgbClr val="0033CC"/>
                </a:solidFill>
              </a:rPr>
              <a:t>表示变量值引用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Intel: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/>
              <a:t>, </a:t>
            </a:r>
            <a:r>
              <a:rPr lang="en-US" altLang="zh-CN" sz="2215" dirty="0" smtClean="0"/>
              <a:t>0d00dh		 ;</a:t>
            </a:r>
            <a:r>
              <a:rPr lang="zh-CN" altLang="en-US" sz="2215" dirty="0" smtClean="0"/>
              <a:t>等价于</a:t>
            </a:r>
            <a:r>
              <a:rPr lang="en-US" altLang="zh-CN" sz="2215" dirty="0" smtClean="0"/>
              <a:t>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</a:t>
            </a:r>
            <a:r>
              <a:rPr lang="en-US" altLang="zh-CN" sz="2215" dirty="0" smtClean="0"/>
              <a:t> </a:t>
            </a:r>
            <a:r>
              <a:rPr lang="en-US" altLang="zh-CN" sz="2215" dirty="0" smtClean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>
                <a:solidFill>
                  <a:srgbClr val="0033CC"/>
                </a:solidFill>
              </a:rPr>
              <a:t>] </a:t>
            </a:r>
            <a:r>
              <a:rPr lang="en-US" altLang="zh-CN" sz="2215" dirty="0"/>
              <a:t>, 0xd00d </a:t>
            </a:r>
            <a:endParaRPr lang="en-US" altLang="zh-CN" sz="2215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</a:t>
            </a:r>
            <a:r>
              <a:rPr lang="en-US" altLang="zh-CN" sz="2215" dirty="0" smtClean="0"/>
              <a:t>     </a:t>
            </a:r>
            <a:r>
              <a:rPr lang="zh-CN" altLang="en-US" sz="2215" dirty="0" smtClean="0"/>
              <a:t>注意：</a:t>
            </a:r>
            <a:r>
              <a:rPr lang="en-US" altLang="zh-CN" sz="2215" dirty="0" smtClean="0"/>
              <a:t>offset </a:t>
            </a:r>
            <a:r>
              <a:rPr lang="en-US" altLang="zh-CN" sz="2215" dirty="0" err="1" smtClean="0"/>
              <a:t>var</a:t>
            </a:r>
            <a:r>
              <a:rPr lang="zh-CN" altLang="en-US" sz="2215" dirty="0" smtClean="0"/>
              <a:t>表示变量地址，</a:t>
            </a:r>
            <a:r>
              <a:rPr lang="en-US" altLang="zh-CN" sz="2215" dirty="0" err="1" smtClean="0"/>
              <a:t>var</a:t>
            </a:r>
            <a:r>
              <a:rPr lang="zh-CN" altLang="en-US" sz="2215" dirty="0" smtClean="0"/>
              <a:t>表示值。</a:t>
            </a:r>
            <a:endParaRPr lang="en-US" altLang="zh-CN" sz="2215" dirty="0" smtClean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15" dirty="0" smtClean="0"/>
              <a:t>（</a:t>
            </a:r>
            <a:r>
              <a:rPr lang="en-US" altLang="zh-CN" sz="2215" dirty="0"/>
              <a:t>2</a:t>
            </a:r>
            <a:r>
              <a:rPr lang="zh-CN" altLang="en-US" sz="2215" dirty="0" smtClean="0"/>
              <a:t>）寄存器间接寻址</a:t>
            </a:r>
            <a:r>
              <a:rPr lang="en-US" altLang="zh-CN" sz="2215" dirty="0" smtClean="0"/>
              <a:t>/</a:t>
            </a:r>
            <a:r>
              <a:rPr lang="zh-CN" altLang="en-US" sz="2215" dirty="0" smtClean="0"/>
              <a:t>寄存器相对寻址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AT&amp;T </a:t>
            </a:r>
            <a:r>
              <a:rPr lang="zh-CN" altLang="en-US" sz="2215" dirty="0"/>
              <a:t>：                                          </a:t>
            </a:r>
            <a:r>
              <a:rPr lang="en-US" altLang="zh-CN" sz="2215" dirty="0" smtClean="0"/>
              <a:t>	Intel </a:t>
            </a:r>
            <a:r>
              <a:rPr lang="en-US" altLang="zh-CN" sz="2215" dirty="0"/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</a:t>
            </a:r>
            <a:r>
              <a:rPr lang="en-US" altLang="zh-CN" sz="2215" dirty="0">
                <a:solidFill>
                  <a:srgbClr val="0033CC"/>
                </a:solidFill>
              </a:rPr>
              <a:t>(%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) 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                      </a:t>
            </a:r>
            <a:r>
              <a:rPr lang="en-US" altLang="zh-CN" sz="2215" dirty="0" smtClean="0"/>
              <a:t>		</a:t>
            </a:r>
            <a:r>
              <a:rPr lang="en-US" altLang="zh-CN" sz="2215" dirty="0" err="1" smtClean="0"/>
              <a:t>mov</a:t>
            </a:r>
            <a:r>
              <a:rPr lang="en-US" altLang="zh-CN" sz="2215" dirty="0" smtClean="0"/>
              <a:t>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</a:t>
            </a:r>
            <a:r>
              <a:rPr lang="en-US" altLang="zh-CN" sz="2215" dirty="0" err="1"/>
              <a:t>movl</a:t>
            </a:r>
            <a:r>
              <a:rPr lang="en-US" altLang="zh-CN" sz="2215" dirty="0">
                <a:solidFill>
                  <a:srgbClr val="0033CC"/>
                </a:solidFill>
              </a:rPr>
              <a:t> 3(%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) 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                    </a:t>
            </a:r>
            <a:r>
              <a:rPr lang="en-US" altLang="zh-CN" sz="2215" dirty="0" smtClean="0"/>
              <a:t>		</a:t>
            </a:r>
            <a:r>
              <a:rPr lang="en-US" altLang="zh-CN" sz="2215" dirty="0" err="1" smtClean="0"/>
              <a:t>mov</a:t>
            </a:r>
            <a:r>
              <a:rPr lang="en-US" altLang="zh-CN" sz="2215" dirty="0" smtClean="0"/>
              <a:t>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 </a:t>
            </a:r>
            <a:r>
              <a:rPr lang="en-US" altLang="zh-CN" sz="2215" dirty="0">
                <a:solidFill>
                  <a:srgbClr val="0033CC"/>
                </a:solidFill>
              </a:rPr>
              <a:t>[ebx+3]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                                                     </a:t>
            </a:r>
            <a:r>
              <a:rPr lang="en-US" altLang="zh-CN" sz="2215" dirty="0" smtClean="0"/>
              <a:t>		</a:t>
            </a:r>
            <a:r>
              <a:rPr lang="en-US" altLang="zh-CN" sz="2215" dirty="0" err="1" smtClean="0"/>
              <a:t>mov</a:t>
            </a:r>
            <a:r>
              <a:rPr lang="en-US" altLang="zh-CN" sz="2215" dirty="0" smtClean="0"/>
              <a:t> 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 </a:t>
            </a:r>
            <a:r>
              <a:rPr lang="en-US" altLang="zh-CN" sz="2215" dirty="0">
                <a:solidFill>
                  <a:srgbClr val="0033CC"/>
                </a:solidFill>
              </a:rPr>
              <a:t>3[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]</a:t>
            </a:r>
            <a:r>
              <a:rPr lang="en-US" altLang="zh-CN" sz="2215" dirty="0"/>
              <a:t>	</a:t>
            </a:r>
          </a:p>
          <a:p>
            <a:pPr marL="0" indent="0">
              <a:buNone/>
            </a:pPr>
            <a:r>
              <a:rPr lang="en-US" altLang="zh-CN" sz="2215" dirty="0"/>
              <a:t>				</a:t>
            </a:r>
          </a:p>
          <a:p>
            <a:pPr marL="0" indent="0">
              <a:buNone/>
            </a:pPr>
            <a:r>
              <a:rPr lang="en-US" altLang="zh-CN" sz="2215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6924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汇编程序</a:t>
            </a:r>
            <a:r>
              <a:rPr lang="en-US" altLang="zh-CN" dirty="0"/>
              <a:t>——</a:t>
            </a:r>
            <a:r>
              <a:rPr lang="zh-CN" altLang="en-US" dirty="0"/>
              <a:t>两种格式的语法对比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215" dirty="0"/>
              <a:t>（</a:t>
            </a:r>
            <a:r>
              <a:rPr lang="en-US" altLang="zh-CN" sz="2215" dirty="0"/>
              <a:t>3</a:t>
            </a:r>
            <a:r>
              <a:rPr lang="zh-CN" altLang="en-US" sz="2215" dirty="0"/>
              <a:t>）变址</a:t>
            </a:r>
            <a:r>
              <a:rPr lang="zh-CN" altLang="en-US" sz="2215" dirty="0" smtClean="0"/>
              <a:t>寻址</a:t>
            </a:r>
            <a:r>
              <a:rPr lang="en-US" altLang="zh-CN" sz="2215" dirty="0" smtClean="0"/>
              <a:t>/</a:t>
            </a:r>
            <a:r>
              <a:rPr lang="zh-CN" altLang="en-US" sz="2215" dirty="0" smtClean="0"/>
              <a:t>基址变址寻址</a:t>
            </a:r>
            <a:r>
              <a:rPr lang="en-US" altLang="zh-CN" sz="2215" dirty="0" smtClean="0"/>
              <a:t>/</a:t>
            </a:r>
            <a:r>
              <a:rPr lang="zh-CN" altLang="en-US" sz="2215" dirty="0" smtClean="0"/>
              <a:t>相对基址变址寻址</a:t>
            </a:r>
            <a:r>
              <a:rPr lang="en-US" altLang="zh-CN" sz="2215" dirty="0" smtClean="0"/>
              <a:t>/</a:t>
            </a:r>
            <a:r>
              <a:rPr lang="zh-CN" altLang="en-US" sz="2215" dirty="0" smtClean="0"/>
              <a:t>带比例因子的** </a:t>
            </a:r>
            <a:endParaRPr lang="zh-CN" altLang="en-US" sz="2215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AT&amp;T:  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ecx</a:t>
            </a:r>
            <a:r>
              <a:rPr lang="en-US" altLang="zh-CN" sz="2215" dirty="0"/>
              <a:t>,    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>
                <a:solidFill>
                  <a:srgbClr val="0033CC"/>
                </a:solidFill>
              </a:rPr>
              <a:t> </a:t>
            </a:r>
            <a:r>
              <a:rPr lang="en-US" altLang="zh-CN" sz="2215" dirty="0" smtClean="0">
                <a:solidFill>
                  <a:srgbClr val="0033CC"/>
                </a:solidFill>
              </a:rPr>
              <a:t>(</a:t>
            </a:r>
            <a:r>
              <a:rPr lang="en-US" altLang="zh-CN" sz="2215" dirty="0">
                <a:solidFill>
                  <a:srgbClr val="0033CC"/>
                </a:solidFill>
              </a:rPr>
              <a:t>,</a:t>
            </a:r>
            <a:r>
              <a:rPr lang="en-US" altLang="zh-CN" sz="2215" dirty="0" smtClean="0">
                <a:solidFill>
                  <a:srgbClr val="0033CC"/>
                </a:solidFill>
              </a:rPr>
              <a:t>%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	 </a:t>
            </a:r>
            <a:r>
              <a:rPr lang="en-US" altLang="zh-CN" sz="2215" dirty="0" err="1" smtClean="0"/>
              <a:t>movl</a:t>
            </a:r>
            <a:r>
              <a:rPr lang="en-US" altLang="zh-CN" sz="2215" dirty="0" smtClean="0"/>
              <a:t> </a:t>
            </a:r>
            <a:r>
              <a:rPr lang="en-US" altLang="zh-CN" sz="2215" dirty="0"/>
              <a:t>%</a:t>
            </a:r>
            <a:r>
              <a:rPr lang="en-US" altLang="zh-CN" sz="2215" dirty="0" err="1"/>
              <a:t>ecx</a:t>
            </a:r>
            <a:r>
              <a:rPr lang="en-US" altLang="zh-CN" sz="2215" dirty="0"/>
              <a:t>,     </a:t>
            </a:r>
            <a:r>
              <a:rPr lang="en-US" altLang="zh-CN" sz="2215" dirty="0">
                <a:solidFill>
                  <a:srgbClr val="0033CC"/>
                </a:solidFill>
              </a:rPr>
              <a:t>array(,%eax,4)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	 </a:t>
            </a:r>
            <a:r>
              <a:rPr lang="en-US" altLang="zh-CN" sz="2215" dirty="0" err="1" smtClean="0"/>
              <a:t>movl</a:t>
            </a:r>
            <a:r>
              <a:rPr lang="en-US" altLang="zh-CN" sz="2215" dirty="0" smtClean="0"/>
              <a:t> </a:t>
            </a:r>
            <a:r>
              <a:rPr lang="en-US" altLang="zh-CN" sz="2215" dirty="0"/>
              <a:t>%</a:t>
            </a:r>
            <a:r>
              <a:rPr lang="en-US" altLang="zh-CN" sz="2215" dirty="0" err="1"/>
              <a:t>ecx</a:t>
            </a:r>
            <a:r>
              <a:rPr lang="en-US" altLang="zh-CN" sz="2215" dirty="0"/>
              <a:t>,    </a:t>
            </a:r>
            <a:r>
              <a:rPr lang="en-US" altLang="zh-CN" sz="2215" dirty="0">
                <a:solidFill>
                  <a:srgbClr val="0033CC"/>
                </a:solidFill>
              </a:rPr>
              <a:t>array(%ebx,%eax,8)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Intel:   </a:t>
            </a:r>
            <a:r>
              <a:rPr lang="en-US" altLang="zh-CN" sz="2215" dirty="0" err="1" smtClean="0"/>
              <a:t>mov</a:t>
            </a:r>
            <a:r>
              <a:rPr lang="en-US" altLang="zh-CN" sz="2215" dirty="0" smtClean="0"/>
              <a:t>   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 + </a:t>
            </a:r>
            <a:r>
              <a:rPr lang="en-US" altLang="zh-CN" sz="2215" dirty="0" err="1">
                <a:solidFill>
                  <a:srgbClr val="0033CC"/>
                </a:solidFill>
              </a:rPr>
              <a:t>var</a:t>
            </a:r>
            <a:r>
              <a:rPr lang="en-US" altLang="zh-CN" sz="2215" dirty="0">
                <a:solidFill>
                  <a:srgbClr val="0033CC"/>
                </a:solidFill>
              </a:rPr>
              <a:t>]</a:t>
            </a:r>
            <a:r>
              <a:rPr lang="en-US" altLang="zh-CN" sz="2215" dirty="0"/>
              <a:t>,  </a:t>
            </a:r>
            <a:r>
              <a:rPr lang="en-US" altLang="zh-CN" sz="2215" dirty="0">
                <a:solidFill>
                  <a:srgbClr val="0033CC"/>
                </a:solidFill>
              </a:rPr>
              <a:t> </a:t>
            </a:r>
            <a:r>
              <a:rPr lang="en-US" altLang="zh-CN" sz="2215" dirty="0" err="1"/>
              <a:t>ecx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   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 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*4 + array] </a:t>
            </a:r>
            <a:r>
              <a:rPr lang="en-US" altLang="zh-CN" sz="2215" dirty="0"/>
              <a:t>,   </a:t>
            </a:r>
            <a:r>
              <a:rPr lang="en-US" altLang="zh-CN" sz="2215" dirty="0" err="1"/>
              <a:t>ecx</a:t>
            </a:r>
            <a:endParaRPr lang="en-US" altLang="zh-CN" sz="2215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15" dirty="0"/>
              <a:t>                </a:t>
            </a:r>
            <a:r>
              <a:rPr lang="en-US" altLang="zh-CN" sz="2215" dirty="0" err="1"/>
              <a:t>mov</a:t>
            </a:r>
            <a:r>
              <a:rPr lang="en-US" altLang="zh-CN" sz="2215" dirty="0"/>
              <a:t>    </a:t>
            </a:r>
            <a:r>
              <a:rPr lang="en-US" altLang="zh-CN" sz="2215" dirty="0">
                <a:solidFill>
                  <a:srgbClr val="0033CC"/>
                </a:solidFill>
              </a:rPr>
              <a:t>[</a:t>
            </a:r>
            <a:r>
              <a:rPr lang="en-US" altLang="zh-CN" sz="2215" dirty="0" err="1">
                <a:solidFill>
                  <a:srgbClr val="0033CC"/>
                </a:solidFill>
              </a:rPr>
              <a:t>ebx</a:t>
            </a:r>
            <a:r>
              <a:rPr lang="en-US" altLang="zh-CN" sz="2215" dirty="0">
                <a:solidFill>
                  <a:srgbClr val="0033CC"/>
                </a:solidFill>
              </a:rPr>
              <a:t> + </a:t>
            </a:r>
            <a:r>
              <a:rPr lang="en-US" altLang="zh-CN" sz="2215" dirty="0" err="1">
                <a:solidFill>
                  <a:srgbClr val="0033CC"/>
                </a:solidFill>
              </a:rPr>
              <a:t>eax</a:t>
            </a:r>
            <a:r>
              <a:rPr lang="en-US" altLang="zh-CN" sz="2215" dirty="0">
                <a:solidFill>
                  <a:srgbClr val="0033CC"/>
                </a:solidFill>
              </a:rPr>
              <a:t>*8 + array]</a:t>
            </a:r>
            <a:r>
              <a:rPr lang="en-US" altLang="zh-CN" sz="2215" dirty="0"/>
              <a:t>,   </a:t>
            </a:r>
            <a:r>
              <a:rPr lang="en-US" altLang="zh-CN" sz="2215" dirty="0" err="1"/>
              <a:t>ecx</a:t>
            </a:r>
            <a:endParaRPr lang="zh-CN" altLang="en-US" sz="2215" dirty="0"/>
          </a:p>
          <a:p>
            <a:pPr>
              <a:spcBef>
                <a:spcPts val="0"/>
              </a:spcBef>
            </a:pPr>
            <a:r>
              <a:rPr lang="en-US" altLang="zh-CN" sz="2585" dirty="0" smtClean="0"/>
              <a:t>C</a:t>
            </a:r>
            <a:r>
              <a:rPr lang="zh-CN" altLang="en-US" sz="2585" dirty="0" smtClean="0"/>
              <a:t>中嵌入式</a:t>
            </a:r>
            <a:r>
              <a:rPr lang="zh-CN" altLang="en-US" sz="2585" dirty="0"/>
              <a:t>汇编</a:t>
            </a:r>
            <a:endParaRPr lang="en-US" altLang="zh-CN" sz="2585" dirty="0"/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 </a:t>
            </a:r>
            <a:r>
              <a:rPr lang="en-US" altLang="zh-CN" sz="2215" dirty="0" smtClean="0"/>
              <a:t>“</a:t>
            </a:r>
            <a:r>
              <a:rPr lang="en-US" altLang="zh-CN" sz="2215" dirty="0" err="1" smtClean="0"/>
              <a:t>pushl</a:t>
            </a:r>
            <a:r>
              <a:rPr lang="en-US" altLang="zh-CN" sz="2215" dirty="0" smtClean="0"/>
              <a:t> </a:t>
            </a:r>
            <a:r>
              <a:rPr lang="en-US" altLang="zh-CN" sz="2215" dirty="0"/>
              <a:t>%</a:t>
            </a:r>
            <a:r>
              <a:rPr lang="en-US" altLang="zh-CN" sz="2215" dirty="0" err="1" smtClean="0"/>
              <a:t>eax</a:t>
            </a:r>
            <a:r>
              <a:rPr lang="en-US" altLang="zh-CN" sz="2215" dirty="0" smtClean="0">
                <a:solidFill>
                  <a:srgbClr val="0033CC"/>
                </a:solidFill>
              </a:rPr>
              <a:t>\n\t</a:t>
            </a:r>
            <a:r>
              <a:rPr lang="en-US" altLang="zh-CN" sz="2215" dirty="0" smtClean="0"/>
              <a:t>”                      </a:t>
            </a:r>
            <a:r>
              <a:rPr lang="en-US" altLang="zh-CN" sz="2215" dirty="0" err="1" smtClean="0"/>
              <a:t>asm</a:t>
            </a:r>
            <a:r>
              <a:rPr lang="en-US" altLang="zh-CN" sz="2215" dirty="0" smtClean="0"/>
              <a:t>{</a:t>
            </a:r>
            <a:endParaRPr lang="en-US" altLang="zh-CN" sz="2215" dirty="0"/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/>
              <a:t>	 "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$0,%eax</a:t>
            </a:r>
            <a:r>
              <a:rPr lang="en-US" altLang="zh-CN" sz="2215" dirty="0">
                <a:solidFill>
                  <a:srgbClr val="0033CC"/>
                </a:solidFill>
              </a:rPr>
              <a:t>\n\t</a:t>
            </a:r>
            <a:r>
              <a:rPr lang="en-US" altLang="zh-CN" sz="2215" dirty="0"/>
              <a:t>" 			 </a:t>
            </a:r>
            <a:r>
              <a:rPr lang="en-US" altLang="zh-CN" sz="2215" dirty="0" err="1"/>
              <a:t>pushl</a:t>
            </a:r>
            <a:r>
              <a:rPr lang="en-US" altLang="zh-CN" sz="2215" dirty="0"/>
              <a:t> </a:t>
            </a:r>
            <a:r>
              <a:rPr lang="en-US" altLang="zh-CN" sz="2215" dirty="0" err="1" smtClean="0"/>
              <a:t>eax</a:t>
            </a:r>
            <a:r>
              <a:rPr lang="en-US" altLang="zh-CN" sz="2215" dirty="0" smtClean="0"/>
              <a:t>;</a:t>
            </a:r>
            <a:endParaRPr lang="en-US" altLang="zh-CN" sz="2215" dirty="0"/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/>
              <a:t>	 "</a:t>
            </a:r>
            <a:r>
              <a:rPr lang="en-US" altLang="zh-CN" sz="2215" dirty="0" err="1"/>
              <a:t>popl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"); 			 </a:t>
            </a:r>
            <a:r>
              <a:rPr lang="en-US" altLang="zh-CN" sz="2215" dirty="0" err="1" smtClean="0"/>
              <a:t>mov</a:t>
            </a:r>
            <a:r>
              <a:rPr lang="en-US" altLang="zh-CN" sz="2215" dirty="0" smtClean="0"/>
              <a:t> eax,0;</a:t>
            </a:r>
            <a:endParaRPr lang="en-US" altLang="zh-CN" sz="2215" dirty="0"/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("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eax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ebx</a:t>
            </a:r>
            <a:r>
              <a:rPr lang="en-US" altLang="zh-CN" sz="2215" dirty="0"/>
              <a:t>"); </a:t>
            </a:r>
            <a:r>
              <a:rPr lang="en-US" altLang="zh-CN" sz="2215" dirty="0" smtClean="0"/>
              <a:t>		}	</a:t>
            </a:r>
            <a:endParaRPr lang="en-US" altLang="zh-CN" sz="2215" dirty="0"/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("</a:t>
            </a:r>
            <a:r>
              <a:rPr lang="en-US" altLang="zh-CN" sz="2215" dirty="0" err="1"/>
              <a:t>xorl</a:t>
            </a:r>
            <a:r>
              <a:rPr lang="en-US" altLang="zh-CN" sz="2215" dirty="0"/>
              <a:t> %</a:t>
            </a:r>
            <a:r>
              <a:rPr lang="en-US" altLang="zh-CN" sz="2215" dirty="0" err="1"/>
              <a:t>ebx</a:t>
            </a:r>
            <a:r>
              <a:rPr lang="en-US" altLang="zh-CN" sz="2215" dirty="0"/>
              <a:t>,%</a:t>
            </a:r>
            <a:r>
              <a:rPr lang="en-US" altLang="zh-CN" sz="2215" dirty="0" err="1"/>
              <a:t>edx</a:t>
            </a:r>
            <a:r>
              <a:rPr lang="en-US" altLang="zh-CN" sz="2215" dirty="0"/>
              <a:t>"); </a:t>
            </a:r>
            <a:r>
              <a:rPr lang="en-US" altLang="zh-CN" sz="2215" dirty="0" smtClean="0"/>
              <a:t>	</a:t>
            </a:r>
            <a:r>
              <a:rPr lang="en-US" altLang="zh-CN" sz="2215" dirty="0"/>
              <a:t>	</a:t>
            </a:r>
            <a:r>
              <a:rPr lang="en-US" altLang="zh-CN" sz="2215" dirty="0" err="1" smtClean="0"/>
              <a:t>asm</a:t>
            </a:r>
            <a:r>
              <a:rPr lang="en-US" altLang="zh-CN" sz="2215" dirty="0" smtClean="0"/>
              <a:t>      </a:t>
            </a:r>
            <a:r>
              <a:rPr lang="en-US" altLang="zh-CN" sz="2215" dirty="0" err="1" smtClean="0"/>
              <a:t>mov</a:t>
            </a:r>
            <a:r>
              <a:rPr lang="en-US" altLang="zh-CN" sz="2215" dirty="0" smtClean="0"/>
              <a:t>  </a:t>
            </a:r>
            <a:r>
              <a:rPr lang="en-US" altLang="zh-CN" sz="2215" dirty="0" err="1" smtClean="0"/>
              <a:t>ebx,eax</a:t>
            </a:r>
            <a:r>
              <a:rPr lang="en-US" altLang="zh-CN" sz="2215" dirty="0" smtClean="0"/>
              <a:t>;</a:t>
            </a:r>
            <a:endParaRPr lang="en-US" altLang="zh-CN" sz="2215" dirty="0"/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 err="1"/>
              <a:t>asm</a:t>
            </a:r>
            <a:r>
              <a:rPr lang="en-US" altLang="zh-CN" sz="2215" dirty="0"/>
              <a:t>("</a:t>
            </a:r>
            <a:r>
              <a:rPr lang="en-US" altLang="zh-CN" sz="2215" dirty="0" err="1"/>
              <a:t>movl</a:t>
            </a:r>
            <a:r>
              <a:rPr lang="en-US" altLang="zh-CN" sz="2215" dirty="0"/>
              <a:t> $0,_booga); </a:t>
            </a:r>
            <a:r>
              <a:rPr lang="en-US" altLang="zh-CN" sz="2215" dirty="0" smtClean="0"/>
              <a:t>	</a:t>
            </a:r>
            <a:r>
              <a:rPr lang="en-US" altLang="zh-CN" sz="2215" dirty="0"/>
              <a:t>	</a:t>
            </a:r>
            <a:r>
              <a:rPr lang="en-US" altLang="zh-CN" sz="2215" dirty="0" err="1" smtClean="0"/>
              <a:t>asm</a:t>
            </a:r>
            <a:r>
              <a:rPr lang="en-US" altLang="zh-CN" sz="2215" dirty="0" smtClean="0"/>
              <a:t> </a:t>
            </a:r>
            <a:r>
              <a:rPr lang="en-US" altLang="zh-CN" sz="2215" dirty="0"/>
              <a:t>	</a:t>
            </a:r>
            <a:r>
              <a:rPr lang="en-US" altLang="zh-CN" sz="2215" dirty="0" err="1" smtClean="0"/>
              <a:t>xor</a:t>
            </a:r>
            <a:r>
              <a:rPr lang="en-US" altLang="zh-CN" sz="2215" dirty="0" smtClean="0"/>
              <a:t>    </a:t>
            </a:r>
            <a:r>
              <a:rPr lang="en-US" altLang="zh-CN" sz="2215" dirty="0" err="1" smtClean="0"/>
              <a:t>edx,ebx</a:t>
            </a:r>
            <a:r>
              <a:rPr lang="en-US" altLang="zh-CN" sz="2215" dirty="0" smtClean="0"/>
              <a:t>; </a:t>
            </a:r>
          </a:p>
          <a:p>
            <a:pPr marL="1156218" indent="-574445">
              <a:spcBef>
                <a:spcPts val="0"/>
              </a:spcBef>
              <a:buNone/>
            </a:pPr>
            <a:r>
              <a:rPr lang="en-US" altLang="zh-CN" sz="2215" dirty="0"/>
              <a:t>	</a:t>
            </a:r>
            <a:r>
              <a:rPr lang="en-US" altLang="zh-CN" sz="2215" dirty="0" smtClean="0"/>
              <a:t>				</a:t>
            </a:r>
            <a:r>
              <a:rPr lang="en-US" altLang="zh-CN" sz="2215" dirty="0" err="1" smtClean="0"/>
              <a:t>asm</a:t>
            </a:r>
            <a:r>
              <a:rPr lang="en-US" altLang="zh-CN" sz="2215" dirty="0" smtClean="0"/>
              <a:t> 	</a:t>
            </a:r>
            <a:r>
              <a:rPr lang="en-US" altLang="zh-CN" sz="2215" dirty="0" err="1" smtClean="0"/>
              <a:t>mov</a:t>
            </a:r>
            <a:r>
              <a:rPr lang="en-US" altLang="zh-CN" sz="2215" dirty="0" smtClean="0"/>
              <a:t>  _booga,0;</a:t>
            </a:r>
            <a:endParaRPr lang="zh-CN" altLang="en-US" sz="2215" dirty="0"/>
          </a:p>
        </p:txBody>
      </p:sp>
    </p:spTree>
    <p:extLst>
      <p:ext uri="{BB962C8B-B14F-4D97-AF65-F5344CB8AC3E}">
        <p14:creationId xmlns:p14="http://schemas.microsoft.com/office/powerpoint/2010/main" val="27240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汇编程序：</a:t>
            </a:r>
            <a:r>
              <a:rPr lang="en-US" altLang="zh-CN" dirty="0" smtClean="0"/>
              <a:t>AT&amp;T </a:t>
            </a:r>
            <a:r>
              <a:rPr lang="zh-CN" altLang="en-US" dirty="0"/>
              <a:t>格式程序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hello.s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							 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数据段声明</a:t>
            </a:r>
          </a:p>
          <a:p>
            <a:pPr marL="369286" lvl="1" indent="0">
              <a:spcBef>
                <a:spcPts val="200"/>
              </a:spcBef>
              <a:buNone/>
            </a:pPr>
            <a:r>
              <a:rPr lang="en-US" altLang="zh-CN" sz="1846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.string "Hello, world! --------- AT&amp;T ASM\r\n </a:t>
            </a:r>
            <a:r>
              <a:rPr lang="en-US" altLang="zh-CN" sz="1846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	 </a:t>
            </a:r>
            <a:r>
              <a:rPr lang="en-US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要输出的字符串</a:t>
            </a:r>
          </a:p>
          <a:p>
            <a:pPr marL="369286" lvl="1" indent="0">
              <a:spcBef>
                <a:spcPts val="200"/>
              </a:spcBef>
              <a:buNone/>
            </a:pPr>
            <a:r>
              <a:rPr lang="en-US" altLang="zh-CN" sz="1846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. </a:t>
            </a:r>
            <a:r>
              <a:rPr lang="en-US" altLang="zh-CN" sz="1846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1846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 </a:t>
            </a:r>
            <a:r>
              <a:rPr lang="en-US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字串长度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							 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代码段声明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.global _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						 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指定入口函数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_start: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在屏幕上显示一个字符串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altLang="zh-CN" sz="1846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参数三：字符串长度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altLang="zh-CN" sz="1846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参数二：要显示的字符串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$1, %</a:t>
            </a:r>
            <a:r>
              <a:rPr lang="en-US" altLang="zh-CN" sz="1846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参数一：文件描述符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$4, %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sys_write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0x80				 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</a:t>
            </a:r>
            <a:r>
              <a:rPr lang="zh-CN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退出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$0,%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ebx			 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参数一：退出代码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$1,%eax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sys_exit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$0x80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#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  <a:endParaRPr lang="zh-CN" altLang="en-US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/>
              <a:t>汇编程序： </a:t>
            </a:r>
            <a:r>
              <a:rPr lang="en-US" altLang="zh-CN" dirty="0" smtClean="0"/>
              <a:t>Intel</a:t>
            </a:r>
            <a:r>
              <a:rPr lang="zh-CN" altLang="en-US" dirty="0"/>
              <a:t>格式</a:t>
            </a:r>
            <a:r>
              <a:rPr lang="zh-CN" altLang="en-US" dirty="0" smtClean="0"/>
              <a:t>程序（非微软）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hello.asm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数据段声明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"Hello, world! --------- Intel ASM .",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0xA       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要输出的字符串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 -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字串长度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代码段声明</a:t>
            </a:r>
            <a:endParaRPr lang="en-US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_start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指定入口函数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_start: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在屏幕上显示一个字符串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46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参数三：字符串长度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参数二：要显示的字符串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参数一：文件描述符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sys_write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80h 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</a:t>
            </a:r>
            <a:r>
              <a:rPr lang="zh-CN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退出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参数一：退出代码</a:t>
            </a: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系统调用号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sys_exit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13249">
              <a:spcBef>
                <a:spcPts val="200"/>
              </a:spcBef>
              <a:buNone/>
            </a:pPr>
            <a:r>
              <a:rPr lang="en-US" altLang="zh-CN" sz="184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80h 				; </a:t>
            </a:r>
            <a:r>
              <a:rPr lang="zh-CN" altLang="zh-CN" sz="18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调用内核功能</a:t>
            </a:r>
            <a:endParaRPr lang="zh-CN" altLang="en-US" sz="1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2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22228</TotalTime>
  <Words>6742</Words>
  <Application>Microsoft Office PowerPoint</Application>
  <PresentationFormat>全屏显示(4:3)</PresentationFormat>
  <Paragraphs>960</Paragraphs>
  <Slides>100</Slides>
  <Notes>17</Notes>
  <HiddenSlides>9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23" baseType="lpstr">
      <vt:lpstr>MS PGothic</vt:lpstr>
      <vt:lpstr>方正姚体</vt:lpstr>
      <vt:lpstr>仿宋_GB2312</vt:lpstr>
      <vt:lpstr>黑体</vt:lpstr>
      <vt:lpstr>华文新魏</vt:lpstr>
      <vt:lpstr>楷体_GB2312</vt:lpstr>
      <vt:lpstr>隶书</vt:lpstr>
      <vt:lpstr>宋体</vt:lpstr>
      <vt:lpstr>微软雅黑</vt:lpstr>
      <vt:lpstr>Arial</vt:lpstr>
      <vt:lpstr>Arial Narrow</vt:lpstr>
      <vt:lpstr>Calibri</vt:lpstr>
      <vt:lpstr>Calibri Bold</vt:lpstr>
      <vt:lpstr>Courier New</vt:lpstr>
      <vt:lpstr>Helvetica</vt:lpstr>
      <vt:lpstr>Monotype Sorts</vt:lpstr>
      <vt:lpstr>Tahoma</vt:lpstr>
      <vt:lpstr>Times New Roman</vt:lpstr>
      <vt:lpstr>Verdana</vt:lpstr>
      <vt:lpstr>Wingdings</vt:lpstr>
      <vt:lpstr>Wingdings 2</vt:lpstr>
      <vt:lpstr>template2007</vt:lpstr>
      <vt:lpstr>VISIO</vt:lpstr>
      <vt:lpstr>程序的机器级表示 I：基础 Machine-Level Programming</vt:lpstr>
      <vt:lpstr>审视：C语言的数据与操作</vt:lpstr>
      <vt:lpstr>PowerPoint 演示文稿</vt:lpstr>
      <vt:lpstr>CPU的功能结构与程序执行</vt:lpstr>
      <vt:lpstr>8086/8088内部结构</vt:lpstr>
      <vt:lpstr>8086的寄存器组</vt:lpstr>
      <vt:lpstr>1.  8086的通用寄存器</vt:lpstr>
      <vt:lpstr>数据寄存器</vt:lpstr>
      <vt:lpstr>变址寄存器</vt:lpstr>
      <vt:lpstr>指针寄存器</vt:lpstr>
      <vt:lpstr>堆栈（Stack）</vt:lpstr>
      <vt:lpstr>指令指针IP</vt:lpstr>
      <vt:lpstr>2.  标志寄存器</vt:lpstr>
      <vt:lpstr>标志的分类</vt:lpstr>
      <vt:lpstr>进位标志CF（Carry Flag）</vt:lpstr>
      <vt:lpstr>零标志ZF（Zero Flag）</vt:lpstr>
      <vt:lpstr>符号标志SF（Sign Flag）</vt:lpstr>
      <vt:lpstr>奇偶标志PF（Parity Flag）</vt:lpstr>
      <vt:lpstr>溢出标志OF（Overflow Flag）</vt:lpstr>
      <vt:lpstr>溢出标志OF（Overflow Flag）</vt:lpstr>
      <vt:lpstr>什么是溢出</vt:lpstr>
      <vt:lpstr>溢出和进位</vt:lpstr>
      <vt:lpstr>溢出和进位的对比</vt:lpstr>
      <vt:lpstr>如何运用溢出和进位</vt:lpstr>
      <vt:lpstr>溢出的判断</vt:lpstr>
      <vt:lpstr>辅助进位标志AF（Auxiliary Carry Flag）</vt:lpstr>
      <vt:lpstr>方向标志DF（Direction Flag）</vt:lpstr>
      <vt:lpstr>中断允许标志IF（Interrupt-enable Flag）</vt:lpstr>
      <vt:lpstr>陷阱标志TF（Trap Flag）</vt:lpstr>
      <vt:lpstr>3. 段寄存器</vt:lpstr>
      <vt:lpstr>段值的确定</vt:lpstr>
      <vt:lpstr>8086的指令系统</vt:lpstr>
      <vt:lpstr>PowerPoint 演示文稿</vt:lpstr>
      <vt:lpstr>PowerPoint 演示文稿</vt:lpstr>
      <vt:lpstr>PowerPoint 演示文稿</vt:lpstr>
      <vt:lpstr>条件转移指令 Jcc label</vt:lpstr>
      <vt:lpstr>比较无符号数高低</vt:lpstr>
      <vt:lpstr>比较有符号数大小</vt:lpstr>
      <vt:lpstr>PowerPoint 演示文稿</vt:lpstr>
      <vt:lpstr>问题5</vt:lpstr>
      <vt:lpstr>PowerPoint 演示文稿</vt:lpstr>
      <vt:lpstr>PowerPoint 演示文稿</vt:lpstr>
      <vt:lpstr>操作数寻址方式</vt:lpstr>
      <vt:lpstr>存储器寻址</vt:lpstr>
      <vt:lpstr>程序寻址方式</vt:lpstr>
      <vt:lpstr>机器级程序设计I: 基础</vt:lpstr>
      <vt:lpstr>IA32处理器体系结构</vt:lpstr>
      <vt:lpstr>0、概念</vt:lpstr>
      <vt:lpstr>1 微机的基本结构</vt:lpstr>
      <vt:lpstr>1 微机的基本结构</vt:lpstr>
      <vt:lpstr>2、IA32的寄存器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2、 IA32的寄存器</vt:lpstr>
      <vt:lpstr>3、IA32的内存管理</vt:lpstr>
      <vt:lpstr>段-偏移地址</vt:lpstr>
      <vt:lpstr>PowerPoint 演示文稿</vt:lpstr>
      <vt:lpstr>3、 IA32的内存管理</vt:lpstr>
      <vt:lpstr>3、 IA32的内存管理</vt:lpstr>
      <vt:lpstr>3、 IA32的内存管理</vt:lpstr>
      <vt:lpstr>3、 IA32的内存管理</vt:lpstr>
      <vt:lpstr>3、 IA32的内存管理</vt:lpstr>
      <vt:lpstr>4、指令执行周期</vt:lpstr>
      <vt:lpstr>4、指令执行周期</vt:lpstr>
      <vt:lpstr>5、程序是如何运行的</vt:lpstr>
      <vt:lpstr>5、程序是如何运行的</vt:lpstr>
      <vt:lpstr>5、程序是如何运行的</vt:lpstr>
      <vt:lpstr>5、程序是如何运行的</vt:lpstr>
      <vt:lpstr>5、程序是如何运行的</vt:lpstr>
      <vt:lpstr>6、 计算机是如何启动的</vt:lpstr>
      <vt:lpstr>PowerPoint 演示文稿</vt:lpstr>
      <vt:lpstr>机器级程序设计I: 基础</vt:lpstr>
      <vt:lpstr>汇编语言简介</vt:lpstr>
      <vt:lpstr>汇编语言简介</vt:lpstr>
      <vt:lpstr>（1） 机器语言</vt:lpstr>
      <vt:lpstr>（1） 机器语言</vt:lpstr>
      <vt:lpstr>（1） 机器语言</vt:lpstr>
      <vt:lpstr>（2）汇编语言</vt:lpstr>
      <vt:lpstr>（2）汇编语言</vt:lpstr>
      <vt:lpstr>（2）汇编语言</vt:lpstr>
      <vt:lpstr>（2）汇编语言</vt:lpstr>
      <vt:lpstr>（3）高级语言</vt:lpstr>
      <vt:lpstr>（4）高级语言到机器语言的转换方法</vt:lpstr>
      <vt:lpstr>（5）汇编语言和高级语言的比较 </vt:lpstr>
      <vt:lpstr>（5）汇编语言和高级语言的比较 </vt:lpstr>
      <vt:lpstr>（6）为什么学汇编？</vt:lpstr>
      <vt:lpstr>Linux汇编程序——两种格式的语法对比</vt:lpstr>
      <vt:lpstr>Linux汇编程序——两种格式的语法对比</vt:lpstr>
      <vt:lpstr>Linux汇编程序——两种格式的语法对比</vt:lpstr>
      <vt:lpstr>Linux汇编程序：AT&amp;T 格式程序</vt:lpstr>
      <vt:lpstr>Linux汇编程序： Intel格式程序（非微软）</vt:lpstr>
      <vt:lpstr>Linux汇编程序——编译、链接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creator>Markus Pueschel</dc:creator>
  <cp:lastModifiedBy>Shi XianJun</cp:lastModifiedBy>
  <cp:revision>899</cp:revision>
  <cp:lastPrinted>2011-09-12T20:37:42Z</cp:lastPrinted>
  <dcterms:created xsi:type="dcterms:W3CDTF">2012-09-11T15:51:41Z</dcterms:created>
  <dcterms:modified xsi:type="dcterms:W3CDTF">2019-09-20T01:47:34Z</dcterms:modified>
</cp:coreProperties>
</file>