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542" r:id="rId2"/>
    <p:sldId id="708" r:id="rId3"/>
    <p:sldId id="769" r:id="rId4"/>
    <p:sldId id="770" r:id="rId5"/>
    <p:sldId id="771" r:id="rId6"/>
    <p:sldId id="661" r:id="rId7"/>
    <p:sldId id="588" r:id="rId8"/>
    <p:sldId id="589" r:id="rId9"/>
    <p:sldId id="738" r:id="rId10"/>
    <p:sldId id="739" r:id="rId11"/>
    <p:sldId id="740" r:id="rId12"/>
    <p:sldId id="745" r:id="rId13"/>
    <p:sldId id="746" r:id="rId14"/>
    <p:sldId id="590" r:id="rId15"/>
    <p:sldId id="637" r:id="rId16"/>
    <p:sldId id="591" r:id="rId17"/>
    <p:sldId id="592" r:id="rId18"/>
    <p:sldId id="593" r:id="rId19"/>
    <p:sldId id="594" r:id="rId20"/>
    <p:sldId id="595" r:id="rId21"/>
    <p:sldId id="647" r:id="rId22"/>
    <p:sldId id="651" r:id="rId23"/>
    <p:sldId id="639" r:id="rId24"/>
    <p:sldId id="748" r:id="rId25"/>
    <p:sldId id="749" r:id="rId26"/>
    <p:sldId id="747" r:id="rId27"/>
    <p:sldId id="597" r:id="rId28"/>
    <p:sldId id="764" r:id="rId29"/>
    <p:sldId id="765" r:id="rId30"/>
    <p:sldId id="772" r:id="rId31"/>
    <p:sldId id="767" r:id="rId32"/>
    <p:sldId id="766" r:id="rId33"/>
    <p:sldId id="763" r:id="rId34"/>
    <p:sldId id="598" r:id="rId35"/>
    <p:sldId id="599" r:id="rId36"/>
    <p:sldId id="601" r:id="rId37"/>
    <p:sldId id="602" r:id="rId38"/>
    <p:sldId id="663" r:id="rId39"/>
    <p:sldId id="664" r:id="rId40"/>
    <p:sldId id="665" r:id="rId41"/>
    <p:sldId id="666" r:id="rId42"/>
    <p:sldId id="668" r:id="rId43"/>
    <p:sldId id="768" r:id="rId44"/>
    <p:sldId id="669" r:id="rId45"/>
    <p:sldId id="750" r:id="rId46"/>
    <p:sldId id="678" r:id="rId47"/>
    <p:sldId id="670" r:id="rId48"/>
    <p:sldId id="672" r:id="rId49"/>
    <p:sldId id="673" r:id="rId50"/>
    <p:sldId id="674" r:id="rId51"/>
    <p:sldId id="679" r:id="rId52"/>
    <p:sldId id="759" r:id="rId53"/>
    <p:sldId id="659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600"/>
    <a:srgbClr val="0000FF"/>
    <a:srgbClr val="CC3300"/>
    <a:srgbClr val="F6F5BD"/>
    <a:srgbClr val="000099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2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1296" y="-45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4FD760F-FCE2-46D2-AB1D-A3163830BFE1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549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FF2B5BF-8A37-492C-8FDD-9EB13309B9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9630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0545CEC-626A-4467-92B8-0DAE9B85D4AF}" type="slidenum">
              <a:rPr lang="zh-CN" altLang="en-US" sz="12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0318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89B4444-7B0F-4BCA-A39A-5EB19095D22F}" type="slidenum">
              <a:rPr lang="zh-CN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259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A971587-8632-456D-8B4F-7942322CD910}" type="slidenum">
              <a:rPr lang="zh-CN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203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43E1511-82DA-4189-87DE-8FF09B556C8C}" type="slidenum">
              <a:rPr lang="zh-CN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97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B8E9D-F7A6-429A-9AEF-BF6C25C85703}" type="datetime1">
              <a:rPr lang="zh-CN" altLang="en-US"/>
              <a:pPr>
                <a:defRPr/>
              </a:pPr>
              <a:t>2017/9/26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BFD17-EDA9-45C9-88F6-736B6F28B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</a:t>
            </a:r>
            <a:r>
              <a:rPr lang="zh-CN" altLang="en-US" dirty="0" smtClean="0"/>
              <a:t>级表示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：基础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Machine-Level Programming</a:t>
            </a:r>
            <a:endParaRPr lang="en-US" sz="2000" b="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教师</a:t>
            </a:r>
            <a:r>
              <a:rPr lang="zh-CN" altLang="en-US" kern="0" dirty="0" smtClean="0"/>
              <a:t>：</a:t>
            </a:r>
            <a:r>
              <a:rPr lang="zh-CN" altLang="en-US" kern="0" dirty="0"/>
              <a:t>史先俊</a:t>
            </a:r>
            <a:endParaRPr lang="en-US" altLang="zh-CN" kern="0" dirty="0" smtClean="0"/>
          </a:p>
          <a:p>
            <a:r>
              <a:rPr lang="zh-CN" altLang="en-US" kern="0" dirty="0" smtClean="0"/>
              <a:t>计算机科学与技术学院</a:t>
            </a:r>
            <a:endParaRPr lang="en-US" altLang="zh-CN" kern="0" dirty="0" smtClean="0"/>
          </a:p>
          <a:p>
            <a:r>
              <a:rPr lang="zh-CN" altLang="en-US" kern="0" dirty="0" smtClean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代码例子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  <p:graphicFrame>
        <p:nvGraphicFramePr>
          <p:cNvPr id="940050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81362"/>
              </p:ext>
            </p:extLst>
          </p:nvPr>
        </p:nvGraphicFramePr>
        <p:xfrm>
          <a:off x="2286000" y="1600200"/>
          <a:ext cx="4098925" cy="4572000"/>
        </p:xfrm>
        <a:graphic>
          <a:graphicData uri="http://schemas.openxmlformats.org/drawingml/2006/table">
            <a:tbl>
              <a:tblPr/>
              <a:tblGrid>
                <a:gridCol w="409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sum(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t 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+=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return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225" marR="982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代码例子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  <p:graphicFrame>
        <p:nvGraphicFramePr>
          <p:cNvPr id="942094" name="Group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478988"/>
              </p:ext>
            </p:extLst>
          </p:nvPr>
        </p:nvGraphicFramePr>
        <p:xfrm>
          <a:off x="396875" y="1362075"/>
          <a:ext cx="8594725" cy="5227320"/>
        </p:xfrm>
        <a:graphic>
          <a:graphicData uri="http://schemas.openxmlformats.org/drawingml/2006/table">
            <a:tbl>
              <a:tblPr/>
              <a:tblGrid>
                <a:gridCol w="323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sum(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t 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+=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return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sum: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pushl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esp,%ebp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12(%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),%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addl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8(%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),%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addl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ebp,%esp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popl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ret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编译命令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–O2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-S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code.c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汇编文件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code.s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542725" y="1616826"/>
            <a:ext cx="3842826" cy="1973041"/>
            <a:chOff x="4534412" y="1596421"/>
            <a:chExt cx="3842827" cy="1973578"/>
          </a:xfrm>
        </p:grpSpPr>
        <p:grpSp>
          <p:nvGrpSpPr>
            <p:cNvPr id="12303" name="组合 10"/>
            <p:cNvGrpSpPr>
              <a:grpSpLocks/>
            </p:cNvGrpSpPr>
            <p:nvPr/>
          </p:nvGrpSpPr>
          <p:grpSpPr bwMode="auto">
            <a:xfrm>
              <a:off x="4534412" y="1596421"/>
              <a:ext cx="3842827" cy="1973578"/>
              <a:chOff x="4535084" y="1596343"/>
              <a:chExt cx="3842257" cy="1973070"/>
            </a:xfrm>
          </p:grpSpPr>
          <p:sp>
            <p:nvSpPr>
              <p:cNvPr id="12305" name="TextBox 4"/>
              <p:cNvSpPr txBox="1">
                <a:spLocks noChangeArrowheads="1"/>
              </p:cNvSpPr>
              <p:nvPr/>
            </p:nvSpPr>
            <p:spPr bwMode="auto">
              <a:xfrm>
                <a:off x="4535084" y="3046185"/>
                <a:ext cx="3258743" cy="523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addl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8(%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ebp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),%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eax</a:t>
                </a:r>
                <a:endPara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471012" y="1596343"/>
                <a:ext cx="906329" cy="52229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指令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弧形 2"/>
            <p:cNvSpPr/>
            <p:nvPr/>
          </p:nvSpPr>
          <p:spPr bwMode="auto">
            <a:xfrm>
              <a:off x="7010401" y="1980700"/>
              <a:ext cx="1366838" cy="1428389"/>
            </a:xfrm>
            <a:prstGeom prst="arc">
              <a:avLst>
                <a:gd name="adj1" fmla="val 16936791"/>
                <a:gd name="adj2" fmla="val 568375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代码到汇编代码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汇编指令</a:t>
            </a:r>
          </a:p>
          <a:p>
            <a:pPr lvl="1"/>
            <a:r>
              <a:rPr lang="zh-CN" altLang="en-US" dirty="0"/>
              <a:t>执行一个具体明确的操作</a:t>
            </a:r>
          </a:p>
          <a:p>
            <a:r>
              <a:rPr lang="zh-CN" altLang="en-US" dirty="0"/>
              <a:t>两个有符号整型数相加</a:t>
            </a:r>
          </a:p>
          <a:p>
            <a:pPr lvl="1"/>
            <a:r>
              <a:rPr lang="en-US" altLang="zh-CN" dirty="0"/>
              <a:t>C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 =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汇编代码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addl</a:t>
            </a:r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>
                <a:solidFill>
                  <a:srgbClr val="C00000"/>
                </a:solidFill>
              </a:rPr>
              <a:t>8(%</a:t>
            </a:r>
            <a:r>
              <a:rPr lang="en-US" altLang="zh-CN" dirty="0" err="1">
                <a:solidFill>
                  <a:srgbClr val="C00000"/>
                </a:solidFill>
              </a:rPr>
              <a:t>ebp</a:t>
            </a:r>
            <a:r>
              <a:rPr lang="en-US" altLang="zh-CN" dirty="0">
                <a:solidFill>
                  <a:srgbClr val="C00000"/>
                </a:solidFill>
              </a:rPr>
              <a:t>),%</a:t>
            </a:r>
            <a:r>
              <a:rPr lang="en-US" altLang="zh-CN" dirty="0" err="1">
                <a:solidFill>
                  <a:srgbClr val="C00000"/>
                </a:solidFill>
              </a:rPr>
              <a:t>eax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将两个</a:t>
            </a:r>
            <a:r>
              <a:rPr lang="en-US" altLang="zh-CN" dirty="0"/>
              <a:t>4</a:t>
            </a:r>
            <a:r>
              <a:rPr lang="zh-CN" altLang="en-US" dirty="0"/>
              <a:t>字节整型数相加</a:t>
            </a:r>
          </a:p>
          <a:p>
            <a:pPr lvl="2"/>
            <a:r>
              <a:rPr lang="zh-CN" altLang="en-US" dirty="0"/>
              <a:t>类似</a:t>
            </a:r>
            <a:r>
              <a:rPr lang="en-US" altLang="zh-CN" dirty="0"/>
              <a:t>C</a:t>
            </a:r>
            <a:r>
              <a:rPr lang="zh-CN" altLang="en-US" dirty="0"/>
              <a:t>表达式 </a:t>
            </a:r>
            <a:r>
              <a:rPr lang="en-US" altLang="zh-CN" dirty="0"/>
              <a:t>x +=y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6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高级语言的操作数</a:t>
            </a:r>
          </a:p>
          <a:p>
            <a:pPr lvl="1"/>
            <a:r>
              <a:rPr lang="zh-CN" altLang="en-US" dirty="0"/>
              <a:t>常量、变量，例如</a:t>
            </a:r>
            <a:r>
              <a:rPr lang="zh-CN" altLang="en-US" dirty="0" smtClean="0"/>
              <a:t>：</a:t>
            </a:r>
            <a:r>
              <a:rPr lang="en-US" altLang="zh-CN" dirty="0"/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y </a:t>
            </a:r>
            <a:r>
              <a:rPr lang="en-US" altLang="zh-CN" dirty="0"/>
              <a:t>+ 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r>
              <a:rPr lang="zh-CN" altLang="en-US" dirty="0"/>
              <a:t>汇编代码的</a:t>
            </a:r>
            <a:r>
              <a:rPr lang="zh-CN" altLang="en-US" dirty="0" smtClean="0"/>
              <a:t>操作数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x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寄存器</a:t>
            </a:r>
            <a:r>
              <a:rPr kumimoji="1" lang="en-US" altLang="zh-CN" dirty="0"/>
              <a:t>	%</a:t>
            </a:r>
            <a:r>
              <a:rPr kumimoji="1" lang="en-US" altLang="zh-CN" dirty="0" err="1"/>
              <a:t>eax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y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内存</a:t>
            </a:r>
            <a:r>
              <a:rPr kumimoji="1" lang="en-US" altLang="zh-CN" dirty="0"/>
              <a:t>	         </a:t>
            </a:r>
            <a:r>
              <a:rPr kumimoji="1" lang="en-US" altLang="zh-CN" dirty="0" smtClean="0"/>
              <a:t>    M</a:t>
            </a:r>
            <a:r>
              <a:rPr kumimoji="1" lang="en-US" altLang="zh-CN" dirty="0"/>
              <a:t>[%ebp+8]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4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立即</a:t>
            </a:r>
            <a:r>
              <a:rPr kumimoji="1" lang="zh-CN" altLang="en-US" dirty="0"/>
              <a:t>数</a:t>
            </a:r>
            <a:r>
              <a:rPr kumimoji="1" lang="en-US" altLang="zh-CN" dirty="0"/>
              <a:t> 	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kumimoji="1" lang="en-US" altLang="zh-CN" dirty="0" smtClean="0"/>
              <a:t>4</a:t>
            </a:r>
            <a:endParaRPr kumimoji="1"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/>
              <a:t>寄存器的特点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寄存器访问速度快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数量少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很多现代指令只能使用寄存器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94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zh-CN" altLang="en-US" dirty="0" smtClean="0"/>
              <a:t>汇编特点</a:t>
            </a:r>
            <a:r>
              <a:rPr lang="en-US" dirty="0" smtClean="0"/>
              <a:t>: </a:t>
            </a:r>
            <a:r>
              <a:rPr lang="zh-CN" altLang="en-US" dirty="0" smtClean="0"/>
              <a:t>数据类型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整型数：</a:t>
            </a: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2</a:t>
            </a:r>
            <a:r>
              <a:rPr lang="zh-CN" altLang="en-US" dirty="0"/>
              <a:t>、</a:t>
            </a:r>
            <a:r>
              <a:rPr lang="en-US" dirty="0" smtClean="0"/>
              <a:t> 4 </a:t>
            </a:r>
            <a:r>
              <a:rPr lang="zh-CN" altLang="en-US" dirty="0" smtClean="0"/>
              <a:t>或</a:t>
            </a:r>
            <a:r>
              <a:rPr lang="en-US" dirty="0" smtClean="0"/>
              <a:t>8</a:t>
            </a:r>
            <a:r>
              <a:rPr lang="zh-CN" altLang="en-US" dirty="0" smtClean="0"/>
              <a:t>字节</a:t>
            </a:r>
            <a:endParaRPr lang="en-US" dirty="0" smtClean="0"/>
          </a:p>
          <a:p>
            <a:pPr lvl="1"/>
            <a:r>
              <a:rPr lang="zh-CN" altLang="en-US" dirty="0" smtClean="0"/>
              <a:t>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地址（无类型指针）</a:t>
            </a:r>
            <a:endParaRPr lang="en-US" dirty="0" smtClean="0"/>
          </a:p>
          <a:p>
            <a:r>
              <a:rPr lang="zh-CN" altLang="en-US" dirty="0" smtClean="0"/>
              <a:t>浮点数：</a:t>
            </a:r>
            <a:r>
              <a:rPr lang="en-US" dirty="0" smtClean="0"/>
              <a:t>4</a:t>
            </a:r>
            <a:r>
              <a:rPr lang="en-US" dirty="0"/>
              <a:t>, 8, or 10 </a:t>
            </a:r>
            <a:r>
              <a:rPr lang="en-US" dirty="0" smtClean="0"/>
              <a:t>bytes</a:t>
            </a:r>
          </a:p>
          <a:p>
            <a:endParaRPr lang="en-US" dirty="0"/>
          </a:p>
          <a:p>
            <a:r>
              <a:rPr lang="zh-CN" altLang="en-US" dirty="0" smtClean="0"/>
              <a:t>程序</a:t>
            </a:r>
            <a:r>
              <a:rPr lang="en-US" altLang="zh-CN" dirty="0" smtClean="0"/>
              <a:t>(</a:t>
            </a:r>
            <a:r>
              <a:rPr lang="en-US" dirty="0" smtClean="0"/>
              <a:t>Code):</a:t>
            </a:r>
            <a:r>
              <a:rPr lang="zh-CN" altLang="en-US" dirty="0" smtClean="0"/>
              <a:t>指令序列的字节编码串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</a:t>
            </a:r>
            <a:r>
              <a:rPr lang="zh-CN" altLang="en-US" dirty="0" smtClean="0"/>
              <a:t>数组、结构体等聚合类型</a:t>
            </a:r>
            <a:r>
              <a:rPr lang="en-US" altLang="zh-CN" dirty="0" smtClean="0"/>
              <a:t>(</a:t>
            </a:r>
            <a:r>
              <a:rPr lang="en-US" dirty="0" smtClean="0"/>
              <a:t>aggregate types)</a:t>
            </a:r>
            <a:endParaRPr lang="en-US" dirty="0"/>
          </a:p>
          <a:p>
            <a:pPr lvl="1"/>
            <a:r>
              <a:rPr lang="zh-CN" altLang="en-US" dirty="0" smtClean="0"/>
              <a:t>就是内存中连续分配的字节。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zh-CN" altLang="en-US" dirty="0" smtClean="0"/>
              <a:t>汇编特点</a:t>
            </a:r>
            <a:r>
              <a:rPr lang="en-US" dirty="0" smtClean="0"/>
              <a:t>: </a:t>
            </a:r>
            <a:r>
              <a:rPr lang="zh-CN" altLang="en-US" dirty="0" smtClean="0"/>
              <a:t>运算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zh-CN" altLang="en-US" dirty="0" smtClean="0"/>
              <a:t>用寄存器、内存数据完成算术功能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在内存和寄存器之间传送（拷贝）数据</a:t>
            </a:r>
            <a:endParaRPr lang="en-US" dirty="0" smtClean="0"/>
          </a:p>
          <a:p>
            <a:pPr lvl="1"/>
            <a:r>
              <a:rPr lang="zh-CN" altLang="en-US" dirty="0" smtClean="0"/>
              <a:t>从内存载入数据到寄存器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将寄存器数据保存到内存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转移控制</a:t>
            </a:r>
            <a:endParaRPr lang="en-US" dirty="0"/>
          </a:p>
          <a:p>
            <a:pPr lvl="1"/>
            <a:r>
              <a:rPr lang="zh-CN" altLang="en-US" dirty="0" smtClean="0"/>
              <a:t>无条件跳转到函数或从函数返回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条件分支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sumstore</a:t>
            </a:r>
            <a:r>
              <a:rPr lang="zh-CN" altLang="en-US" sz="2400" dirty="0" smtClean="0">
                <a:latin typeface="Courier New" pitchFamily="49" charset="0"/>
              </a:rPr>
              <a:t>的代码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5075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0x0400595: 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0x53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0xd3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0xe8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0xf2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0x03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0x5b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zh-CN" altLang="en-US" dirty="0" smtClean="0"/>
              <a:t>目标代码</a:t>
            </a:r>
            <a:endParaRPr lang="en-US" dirty="0"/>
          </a:p>
        </p:txBody>
      </p: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zh-CN" altLang="en-US" dirty="0" smtClean="0"/>
              <a:t>汇编器</a:t>
            </a:r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</a:t>
            </a:r>
            <a:r>
              <a:rPr lang="zh-CN" altLang="en-US" dirty="0" smtClean="0"/>
              <a:t>翻译成</a:t>
            </a: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zh-CN" altLang="en-US" dirty="0" smtClean="0"/>
              <a:t>指令的二进制编码</a:t>
            </a:r>
            <a:endParaRPr lang="en-US" altLang="zh-CN" dirty="0" smtClean="0"/>
          </a:p>
          <a:p>
            <a:pPr lvl="1"/>
            <a:r>
              <a:rPr lang="zh-CN" altLang="en-US" dirty="0"/>
              <a:t>几乎完整的可执行代码</a:t>
            </a:r>
            <a:r>
              <a:rPr lang="zh-CN" altLang="en-US" dirty="0" smtClean="0"/>
              <a:t>映像</a:t>
            </a:r>
            <a:endParaRPr lang="en-US" dirty="0"/>
          </a:p>
          <a:p>
            <a:pPr lvl="1"/>
            <a:r>
              <a:rPr lang="zh-CN" altLang="en-US" dirty="0"/>
              <a:t>缺少</a:t>
            </a:r>
            <a:r>
              <a:rPr lang="zh-CN" altLang="en-US" dirty="0" smtClean="0"/>
              <a:t>不同文件代码之间的联系</a:t>
            </a:r>
            <a:endParaRPr lang="en-US" dirty="0"/>
          </a:p>
          <a:p>
            <a:r>
              <a:rPr lang="zh-CN" altLang="en-US" dirty="0" smtClean="0"/>
              <a:t>连接器</a:t>
            </a:r>
            <a:endParaRPr lang="en-US" dirty="0"/>
          </a:p>
          <a:p>
            <a:pPr lvl="1"/>
            <a:r>
              <a:rPr lang="zh-CN" altLang="en-US" dirty="0"/>
              <a:t>解析文件之间的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静态运行库相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 lvl="2"/>
            <a:r>
              <a:rPr lang="zh-CN" altLang="en-US" dirty="0"/>
              <a:t>例如</a:t>
            </a:r>
            <a:r>
              <a:rPr lang="en-US" dirty="0"/>
              <a:t>,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zh-CN" altLang="en-US" dirty="0" smtClean="0"/>
              <a:t>的运行库</a:t>
            </a:r>
            <a:endParaRPr lang="en-US" dirty="0"/>
          </a:p>
          <a:p>
            <a:pPr lvl="1"/>
            <a:r>
              <a:rPr lang="zh-CN" altLang="en-US" dirty="0" smtClean="0"/>
              <a:t>动态链接库</a:t>
            </a:r>
            <a:endParaRPr lang="en-US" i="1" dirty="0"/>
          </a:p>
          <a:p>
            <a:pPr lvl="2"/>
            <a:r>
              <a:rPr lang="zh-CN" altLang="en-US" dirty="0" smtClean="0"/>
              <a:t>程序开始执行时，在进行链接</a:t>
            </a:r>
            <a:endParaRPr lang="en-US" dirty="0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143000" y="3975976"/>
            <a:ext cx="28956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</a:rPr>
              <a:t>共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14</a:t>
            </a: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</a:rPr>
              <a:t>字节</a:t>
            </a:r>
            <a:endParaRPr lang="en-US" altLang="zh-CN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每个</a:t>
            </a: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</a:rPr>
              <a:t>指令占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3, </a:t>
            </a: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</a:rPr>
              <a:t>或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 5</a:t>
            </a: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</a:rPr>
              <a:t>字节</a:t>
            </a:r>
            <a:endParaRPr lang="en-US" altLang="zh-CN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开始</a:t>
            </a: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</a:rPr>
              <a:t>地址：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0x0400595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zh-CN" altLang="en-US" dirty="0" smtClean="0"/>
              <a:t>机器指令示例</a:t>
            </a: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495800" y="838200"/>
            <a:ext cx="46482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</a:t>
            </a:r>
            <a:r>
              <a:rPr lang="zh-CN" altLang="en-US" dirty="0" smtClean="0"/>
              <a:t>代码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将数值</a:t>
            </a:r>
            <a:r>
              <a:rPr lang="en-US" dirty="0"/>
              <a:t>t</a:t>
            </a:r>
            <a:r>
              <a:rPr lang="zh-CN" altLang="en-US" dirty="0"/>
              <a:t>存到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zh-CN" altLang="en-US" dirty="0"/>
              <a:t>指定的地方</a:t>
            </a:r>
            <a:endParaRPr lang="en-US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 smtClean="0"/>
              <a:t>汇编代码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传送</a:t>
            </a:r>
            <a:r>
              <a:rPr lang="en-US" dirty="0"/>
              <a:t> 8</a:t>
            </a:r>
            <a:r>
              <a:rPr lang="zh-CN" altLang="en-US" dirty="0"/>
              <a:t>字节</a:t>
            </a:r>
            <a:r>
              <a:rPr lang="en-US" altLang="zh-CN" dirty="0"/>
              <a:t>(Quad words)</a:t>
            </a:r>
            <a:r>
              <a:rPr lang="zh-CN" altLang="en-US" dirty="0"/>
              <a:t>数值到内存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操作数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dirty="0"/>
              <a:t>t:	</a:t>
            </a:r>
            <a:r>
              <a:rPr lang="zh-CN" altLang="en-US" dirty="0"/>
              <a:t>寄存器</a:t>
            </a:r>
            <a:r>
              <a:rPr lang="en-US" dirty="0"/>
              <a:t>	%</a:t>
            </a:r>
            <a:r>
              <a:rPr lang="en-US" dirty="0" err="1"/>
              <a:t>rax</a:t>
            </a:r>
            <a:endParaRPr lang="en-US" dirty="0"/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dirty="0" err="1"/>
              <a:t>dest</a:t>
            </a:r>
            <a:r>
              <a:rPr lang="en-US" dirty="0"/>
              <a:t>:	</a:t>
            </a:r>
            <a:r>
              <a:rPr lang="zh-CN" altLang="en-US" dirty="0"/>
              <a:t>寄存器</a:t>
            </a:r>
            <a:r>
              <a:rPr lang="en-US" dirty="0"/>
              <a:t>	%</a:t>
            </a:r>
            <a:r>
              <a:rPr lang="en-US" dirty="0" err="1"/>
              <a:t>rbx</a:t>
            </a:r>
            <a:endParaRPr lang="en-US" dirty="0"/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dirty="0"/>
              <a:t>*</a:t>
            </a:r>
            <a:r>
              <a:rPr lang="en-US" dirty="0" err="1"/>
              <a:t>dest</a:t>
            </a:r>
            <a:r>
              <a:rPr lang="en-US" dirty="0"/>
              <a:t>: </a:t>
            </a:r>
            <a:r>
              <a:rPr lang="zh-CN" altLang="en-US" dirty="0"/>
              <a:t>内存  </a:t>
            </a:r>
            <a:r>
              <a:rPr lang="en-US" dirty="0"/>
              <a:t>M[%</a:t>
            </a:r>
            <a:r>
              <a:rPr lang="en-US" dirty="0" err="1"/>
              <a:t>rbx</a:t>
            </a:r>
            <a:r>
              <a:rPr lang="en-US" dirty="0"/>
              <a:t>]</a:t>
            </a: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 smtClean="0"/>
              <a:t>目标代码</a:t>
            </a:r>
            <a:endParaRPr lang="en-US" altLang="zh-CN" dirty="0" smtClean="0"/>
          </a:p>
          <a:p>
            <a:pPr marL="623888" lvl="1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3</a:t>
            </a:r>
            <a:r>
              <a:rPr lang="zh-CN" altLang="en-US" dirty="0"/>
              <a:t>字节的指令</a:t>
            </a:r>
            <a:endParaRPr lang="en-US" altLang="zh-CN" dirty="0"/>
          </a:p>
          <a:p>
            <a:pPr marL="623888" lvl="1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保存在地址</a:t>
            </a:r>
            <a:r>
              <a:rPr lang="en-US" dirty="0"/>
              <a:t>0x40059e</a:t>
            </a:r>
            <a:r>
              <a:rPr lang="zh-CN" altLang="en-US" dirty="0"/>
              <a:t>处</a:t>
            </a:r>
            <a:endParaRPr lang="en-US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0x40059e:  48 89 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38200" y="1366838"/>
            <a:ext cx="381000" cy="198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895350">
              <a:spcBef>
                <a:spcPct val="3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反汇编结果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3838" indent="-223838" algn="ctr" defTabSz="895350"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zh-CN" altLang="en-US" dirty="0" smtClean="0"/>
              <a:t>目标代码的反汇编</a:t>
            </a:r>
            <a:endParaRPr lang="en-US" dirty="0"/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3962400"/>
            <a:ext cx="8140700" cy="2819400"/>
          </a:xfrm>
        </p:spPr>
        <p:txBody>
          <a:bodyPr/>
          <a:lstStyle/>
          <a:p>
            <a:r>
              <a:rPr lang="zh-CN" altLang="en-US" dirty="0" smtClean="0"/>
              <a:t>反汇编器</a:t>
            </a:r>
            <a:r>
              <a:rPr lang="en-US" altLang="zh-CN" dirty="0" smtClean="0"/>
              <a:t>/</a:t>
            </a:r>
            <a:r>
              <a:rPr lang="zh-CN" altLang="en-US" dirty="0"/>
              <a:t>反汇编程序</a:t>
            </a:r>
            <a:r>
              <a:rPr lang="en-US" altLang="zh-CN" dirty="0" smtClean="0"/>
              <a:t>(</a:t>
            </a:r>
            <a:r>
              <a:rPr lang="en-US" dirty="0" smtClean="0"/>
              <a:t>Disassembler)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zh-CN" altLang="en-US" dirty="0"/>
              <a:t>检查</a:t>
            </a:r>
            <a:r>
              <a:rPr lang="zh-CN" altLang="en-US" dirty="0" smtClean="0"/>
              <a:t>目标代码的有用工具</a:t>
            </a:r>
            <a:endParaRPr lang="en-US" dirty="0"/>
          </a:p>
          <a:p>
            <a:pPr lvl="1"/>
            <a:r>
              <a:rPr lang="zh-CN" altLang="en-US" dirty="0" smtClean="0"/>
              <a:t>分析指令的位模式</a:t>
            </a:r>
            <a:endParaRPr lang="en-US" dirty="0"/>
          </a:p>
          <a:p>
            <a:pPr lvl="1"/>
            <a:r>
              <a:rPr lang="zh-CN" altLang="en-US" dirty="0" smtClean="0"/>
              <a:t>生成近似的汇编代码表述</a:t>
            </a:r>
            <a:r>
              <a:rPr lang="en-US" altLang="zh-CN" dirty="0" smtClean="0"/>
              <a:t>/</a:t>
            </a:r>
            <a:r>
              <a:rPr lang="zh-CN" altLang="en-US" dirty="0" smtClean="0"/>
              <a:t>译文</a:t>
            </a:r>
            <a:endParaRPr lang="en-US" dirty="0"/>
          </a:p>
          <a:p>
            <a:pPr lvl="1"/>
            <a:r>
              <a:rPr lang="zh-CN" altLang="en-US" dirty="0" smtClean="0"/>
              <a:t>可处理</a:t>
            </a:r>
            <a:r>
              <a:rPr lang="en-US" dirty="0" err="1" smtClean="0"/>
              <a:t>a.out</a:t>
            </a:r>
            <a:r>
              <a:rPr lang="en-US" dirty="0" smtClean="0"/>
              <a:t> (</a:t>
            </a:r>
            <a:r>
              <a:rPr lang="zh-CN" altLang="en-US" dirty="0" smtClean="0"/>
              <a:t>完整可执行文件</a:t>
            </a:r>
            <a:r>
              <a:rPr lang="en-US" dirty="0" smtClean="0"/>
              <a:t>)</a:t>
            </a:r>
            <a:r>
              <a:rPr lang="zh-CN" altLang="en-US" dirty="0" smtClean="0"/>
              <a:t>或</a:t>
            </a: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95400" y="1287309"/>
            <a:ext cx="74930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0000000000400595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400595: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                    push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400596: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d3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400599: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40059e: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89 03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4005a1: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5b                     pop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4005a2: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c3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45756" y="1141482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dirty="0" smtClean="0">
                <a:solidFill>
                  <a:schemeClr val="tx2"/>
                </a:solidFill>
                <a:latin typeface="Calibri" pitchFamily="34" charset="0"/>
              </a:rPr>
              <a:t>反汇编结果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057400" y="1554232"/>
            <a:ext cx="70104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of assembler code for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&lt;+0&gt;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push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&lt;+1&gt;: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0x0000000000400599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&lt;+4&gt;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0x400590 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&lt;+9&gt;: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0x00000000004005a1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&lt;+12&gt;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:pop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0x00000000004005a2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&lt;+13&gt;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zh-CN" altLang="en-US" dirty="0" smtClean="0"/>
              <a:t>反汇编的另一种方法</a:t>
            </a:r>
            <a:endParaRPr lang="en-US" dirty="0"/>
          </a:p>
        </p:txBody>
      </p:sp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zh-CN" altLang="en-US" dirty="0" smtClean="0"/>
              <a:t>在调试器</a:t>
            </a:r>
            <a:r>
              <a:rPr lang="en-US" dirty="0" smtClean="0"/>
              <a:t> </a:t>
            </a:r>
            <a:r>
              <a:rPr lang="en-US" dirty="0" err="1" smtClean="0"/>
              <a:t>gdb</a:t>
            </a:r>
            <a:r>
              <a:rPr lang="zh-CN" altLang="en-US" dirty="0" smtClean="0"/>
              <a:t>中</a:t>
            </a:r>
            <a:r>
              <a:rPr lang="zh-CN" altLang="en-US" dirty="0" smtClean="0">
                <a:latin typeface="Courier New" pitchFamily="49" charset="0"/>
              </a:rPr>
              <a:t>反</a:t>
            </a:r>
            <a:r>
              <a:rPr lang="zh-CN" altLang="en-US" dirty="0">
                <a:latin typeface="Courier New" pitchFamily="49" charset="0"/>
              </a:rPr>
              <a:t>汇编</a:t>
            </a:r>
            <a:r>
              <a:rPr lang="en-US" altLang="zh-CN" dirty="0" err="1" smtClean="0">
                <a:latin typeface="Courier New" pitchFamily="49" charset="0"/>
              </a:rPr>
              <a:t>sumstore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itchFamily="49" charset="0"/>
              </a:rPr>
              <a:t>disassemble </a:t>
            </a:r>
            <a:r>
              <a:rPr lang="en-US" altLang="zh-CN" b="1" dirty="0" err="1">
                <a:latin typeface="Courier New" pitchFamily="49" charset="0"/>
              </a:rPr>
              <a:t>sumstore</a:t>
            </a:r>
            <a:endParaRPr lang="en-US" altLang="zh-CN" b="1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zh-CN" altLang="en-US" dirty="0" smtClean="0"/>
              <a:t>查看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r>
              <a:rPr lang="zh-CN" altLang="en-US" dirty="0" smtClean="0">
                <a:latin typeface="Courier New" pitchFamily="49" charset="0"/>
              </a:rPr>
              <a:t>开始的</a:t>
            </a:r>
            <a:r>
              <a:rPr lang="en-US" altLang="zh-CN" dirty="0" smtClean="0">
                <a:latin typeface="Courier New" pitchFamily="49" charset="0"/>
              </a:rPr>
              <a:t>14</a:t>
            </a:r>
            <a:r>
              <a:rPr lang="zh-CN" altLang="en-US" dirty="0" smtClean="0">
                <a:latin typeface="Courier New" pitchFamily="49" charset="0"/>
              </a:rPr>
              <a:t>字节内容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09600" y="1273175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152400" y="1705039"/>
            <a:ext cx="1828800" cy="4898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0x0400595: 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0x53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0xd3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0xe8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0xf2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0x03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0x5b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0xc3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C, </a:t>
            </a:r>
            <a:r>
              <a:rPr lang="zh-CN" altLang="en-US" dirty="0" smtClean="0"/>
              <a:t>汇编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机器代码</a:t>
            </a:r>
            <a:endParaRPr lang="en-US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zh-CN" altLang="en-US" dirty="0" smtClean="0"/>
              <a:t>什么可以被反汇编？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257800"/>
            <a:ext cx="8624887" cy="1306512"/>
          </a:xfrm>
        </p:spPr>
        <p:txBody>
          <a:bodyPr/>
          <a:lstStyle/>
          <a:p>
            <a:r>
              <a:rPr lang="zh-CN" altLang="en-US" dirty="0" smtClean="0"/>
              <a:t>任何可执行代码</a:t>
            </a:r>
            <a:endParaRPr lang="en-US" dirty="0"/>
          </a:p>
          <a:p>
            <a:r>
              <a:rPr lang="zh-CN" altLang="en-US" dirty="0" smtClean="0"/>
              <a:t>反汇编程序检查字节，并重构汇编资源</a:t>
            </a:r>
            <a:endParaRPr lang="en-US" dirty="0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76341" y="1592694"/>
            <a:ext cx="8153400" cy="3665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WINWORD.EXE</a:t>
            </a:r>
          </a:p>
          <a:p>
            <a:pPr algn="l">
              <a:tabLst>
                <a:tab pos="457200" algn="l"/>
                <a:tab pos="1485900" algn="l"/>
              </a:tabLst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WINWORD.EXE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pei-i386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symbols in "WINWORD.EXE".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Disassembly of section .text:</a:t>
            </a:r>
          </a:p>
          <a:p>
            <a:pPr algn="l">
              <a:tabLst>
                <a:tab pos="457200" algn="l"/>
                <a:tab pos="1485900" algn="l"/>
              </a:tabLst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30001000 &lt;.text&gt;: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55             push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8b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esp,%ebp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6a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$0xffffffff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68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90 10 00 30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$0x30001090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68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 dc 4c 30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653041" y="757231"/>
            <a:ext cx="4267200" cy="835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微软的终端用户许可协议中，明确禁止逆向工程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汇编基础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寄存器、操作数、数据传送</a:t>
            </a:r>
            <a:endParaRPr lang="en-US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 smtClean="0"/>
              <a:t>的整数寄存器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18682" y="6019800"/>
            <a:ext cx="7329487" cy="381000"/>
          </a:xfrm>
          <a:ln/>
        </p:spPr>
        <p:txBody>
          <a:bodyPr/>
          <a:lstStyle/>
          <a:p>
            <a:pPr lvl="1"/>
            <a:r>
              <a:rPr lang="zh-CN" altLang="en-US" dirty="0" smtClean="0"/>
              <a:t>可使用低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endParaRPr lang="en-US" dirty="0" smtClean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rcx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r>
              <a:rPr lang="en-US" dirty="0" smtClean="0"/>
              <a:t>: IA32</a:t>
            </a:r>
            <a:r>
              <a:rPr lang="zh-CN" altLang="en-US" dirty="0" smtClean="0"/>
              <a:t>的寄存器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13916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97543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9000" y="254129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313178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9000" y="370801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9000" y="428722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0" y="48576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29000" y="544357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909" y="6172200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16-</a:t>
            </a:r>
            <a:r>
              <a:rPr lang="zh-CN" altLang="en-US" dirty="0" smtClean="0">
                <a:latin typeface="Calibri" pitchFamily="34" charset="0"/>
              </a:rPr>
              <a:t>位虚拟寄存器</a:t>
            </a:r>
            <a:r>
              <a:rPr lang="en-US" dirty="0" smtClean="0">
                <a:latin typeface="Calibri" pitchFamily="34" charset="0"/>
              </a:rPr>
              <a:t> (</a:t>
            </a:r>
            <a:r>
              <a:rPr lang="zh-CN" altLang="en-US" dirty="0" smtClean="0">
                <a:latin typeface="Calibri" pitchFamily="34" charset="0"/>
              </a:rPr>
              <a:t>向后兼容</a:t>
            </a:r>
            <a:r>
              <a:rPr lang="en-US" dirty="0" smtClean="0">
                <a:latin typeface="Calibri" pitchFamily="34" charset="0"/>
              </a:rPr>
              <a:t>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145" y="2263313"/>
            <a:ext cx="473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86600" y="1391622"/>
            <a:ext cx="180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6600" y="1975438"/>
            <a:ext cx="127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86600" y="2541296"/>
            <a:ext cx="8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6600" y="3131786"/>
            <a:ext cx="83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86600" y="3714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86599" y="4204648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3273" y="4781490"/>
            <a:ext cx="20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 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391090"/>
            <a:ext cx="19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11699" y="649069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来源</a:t>
            </a:r>
            <a:endParaRPr lang="en-US" dirty="0" smtClean="0">
              <a:latin typeface="Calibri" pitchFamily="34" charset="0"/>
            </a:endParaRPr>
          </a:p>
          <a:p>
            <a:pPr algn="ctr"/>
            <a:r>
              <a:rPr lang="en-US" dirty="0" smtClean="0">
                <a:latin typeface="Calibri" pitchFamily="34" charset="0"/>
              </a:rPr>
              <a:t>(</a:t>
            </a:r>
            <a:r>
              <a:rPr lang="zh-CN" altLang="en-US" dirty="0" smtClean="0">
                <a:latin typeface="Calibri" pitchFamily="34" charset="0"/>
              </a:rPr>
              <a:t>大多过时</a:t>
            </a:r>
            <a:r>
              <a:rPr lang="en-US" dirty="0" smtClean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汇编格式</a:t>
            </a:r>
            <a:endParaRPr lang="en-US" altLang="zh-CN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操作数类型和表示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立即数</a:t>
            </a:r>
            <a:r>
              <a:rPr lang="en-US" altLang="zh-CN" b="1" i="1" dirty="0">
                <a:solidFill>
                  <a:srgbClr val="000099"/>
                </a:solidFill>
              </a:rPr>
              <a:t>(Immediate)</a:t>
            </a:r>
            <a:r>
              <a:rPr lang="zh-CN" altLang="en-US" b="1" i="1" dirty="0">
                <a:solidFill>
                  <a:srgbClr val="000099"/>
                </a:solidFill>
              </a:rPr>
              <a:t>：</a:t>
            </a:r>
            <a:r>
              <a:rPr lang="zh-CN" altLang="en-US" dirty="0"/>
              <a:t>整型</a:t>
            </a:r>
            <a:r>
              <a:rPr lang="zh-CN" altLang="en-US" dirty="0" smtClean="0"/>
              <a:t>常数，以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b="1" dirty="0">
                <a:latin typeface="Courier New" pitchFamily="49" charset="0"/>
              </a:rPr>
              <a:t>开头</a:t>
            </a:r>
            <a:endParaRPr lang="en-US" altLang="zh-CN" b="1" dirty="0">
              <a:latin typeface="Courier New" pitchFamily="49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例子</a:t>
            </a:r>
            <a:r>
              <a:rPr lang="en-US" altLang="zh-CN" dirty="0"/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$0x400, $-533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$123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类似</a:t>
            </a:r>
            <a:r>
              <a:rPr lang="en-US" altLang="zh-CN" dirty="0"/>
              <a:t> C</a:t>
            </a:r>
            <a:r>
              <a:rPr lang="zh-CN" altLang="en-US" dirty="0"/>
              <a:t>的常数，</a:t>
            </a:r>
            <a:r>
              <a:rPr lang="zh-CN" altLang="en-US" dirty="0" smtClean="0"/>
              <a:t>但编码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2 </a:t>
            </a:r>
            <a:r>
              <a:rPr lang="zh-CN" altLang="en-US" dirty="0"/>
              <a:t>或</a:t>
            </a:r>
            <a:r>
              <a:rPr lang="en-US" altLang="zh-CN" dirty="0"/>
              <a:t> 4 </a:t>
            </a:r>
            <a:r>
              <a:rPr lang="zh-CN" altLang="en-US" dirty="0" smtClean="0"/>
              <a:t>字节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寄存器</a:t>
            </a:r>
            <a:r>
              <a:rPr lang="en-US" altLang="zh-CN" b="1" i="1" dirty="0">
                <a:solidFill>
                  <a:srgbClr val="000099"/>
                </a:solidFill>
              </a:rPr>
              <a:t>(Register) : </a:t>
            </a:r>
            <a:r>
              <a:rPr lang="zh-CN" altLang="en-US" dirty="0" smtClean="0"/>
              <a:t>加</a:t>
            </a:r>
            <a:r>
              <a:rPr lang="zh-CN" altLang="en-US" dirty="0"/>
              <a:t>前缀</a:t>
            </a:r>
            <a:r>
              <a:rPr lang="en-US" altLang="zh-CN" dirty="0" smtClean="0"/>
              <a:t>%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%</a:t>
            </a:r>
            <a:r>
              <a:rPr lang="en-US" altLang="zh-CN" dirty="0" err="1"/>
              <a:t>rcx</a:t>
            </a:r>
            <a:r>
              <a:rPr lang="en-US" altLang="zh-CN" dirty="0"/>
              <a:t>, %</a:t>
            </a:r>
            <a:r>
              <a:rPr lang="en-US" altLang="zh-CN" dirty="0" smtClean="0"/>
              <a:t>r13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i="1" dirty="0" smtClean="0">
                <a:solidFill>
                  <a:srgbClr val="000099"/>
                </a:solidFill>
              </a:rPr>
              <a:t>内存</a:t>
            </a:r>
            <a:r>
              <a:rPr lang="en-US" altLang="zh-CN" b="1" i="1" dirty="0" smtClean="0">
                <a:solidFill>
                  <a:srgbClr val="000099"/>
                </a:solidFill>
              </a:rPr>
              <a:t>(Memory):</a:t>
            </a:r>
            <a:r>
              <a:rPr lang="zh-CN" altLang="en-US" dirty="0" smtClean="0"/>
              <a:t>指定内存地址开始的连续字节，地址的指定方式有多种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操作数顺序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多操作数指令，通常左边是</a:t>
            </a:r>
            <a:r>
              <a:rPr lang="en-US" altLang="zh-CN" dirty="0" err="1"/>
              <a:t>src</a:t>
            </a:r>
            <a:r>
              <a:rPr lang="zh-CN" altLang="en-US" dirty="0"/>
              <a:t>操作数，右边是</a:t>
            </a:r>
            <a:r>
              <a:rPr lang="en-US" altLang="zh-CN" dirty="0" err="1"/>
              <a:t>dst</a:t>
            </a:r>
            <a:r>
              <a:rPr lang="zh-CN" altLang="en-US" dirty="0" smtClean="0"/>
              <a:t>操作数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操作数</a:t>
            </a:r>
            <a:r>
              <a:rPr lang="zh-CN" altLang="en-US" dirty="0"/>
              <a:t>长度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整数操作数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dirty="0" smtClean="0"/>
              <a:t>1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2 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4 </a:t>
            </a:r>
            <a:r>
              <a:rPr lang="zh-CN" altLang="en-US" dirty="0" smtClean="0"/>
              <a:t>字节、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/>
              <a:t>8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单精度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双精度浮点数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2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b="1" dirty="0" smtClean="0"/>
              <a:t>指令</a:t>
            </a:r>
            <a:r>
              <a:rPr lang="zh-CN" altLang="en-US" sz="2800" b="1" dirty="0"/>
              <a:t>带操作数长度</a:t>
            </a:r>
            <a:r>
              <a:rPr lang="zh-CN" altLang="en-US" sz="2800" b="1" dirty="0" smtClean="0"/>
              <a:t>标识（</a:t>
            </a:r>
            <a:r>
              <a:rPr lang="zh-CN" altLang="en-US" sz="2800" b="1" dirty="0"/>
              <a:t>如</a:t>
            </a:r>
            <a:r>
              <a:rPr lang="zh-CN" altLang="en-US" sz="2800" b="1" dirty="0" smtClean="0"/>
              <a:t>需要）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3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传送指令</a:t>
            </a:r>
            <a:endParaRPr lang="en-US" altLang="zh-CN" dirty="0"/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 smtClean="0">
                <a:latin typeface="Courier New" pitchFamily="49" charset="0"/>
              </a:rPr>
              <a:t>mov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latin typeface="Courier New" pitchFamily="49" charset="0"/>
              </a:rPr>
              <a:t> 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src</a:t>
            </a:r>
            <a:r>
              <a:rPr lang="en-US" altLang="zh-CN" b="1" dirty="0" smtClean="0"/>
              <a:t>, </a:t>
            </a:r>
            <a:r>
              <a:rPr lang="en-US" altLang="zh-CN" b="1" i="1" dirty="0" err="1" smtClean="0"/>
              <a:t>dst</a:t>
            </a:r>
            <a:endParaRPr lang="en-US" altLang="zh-CN" b="1" i="1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i="1" dirty="0" smtClean="0">
                <a:solidFill>
                  <a:srgbClr val="0000FF"/>
                </a:solidFill>
              </a:rPr>
              <a:t>：空白或</a:t>
            </a:r>
            <a:r>
              <a:rPr lang="en-US" altLang="zh-CN" b="1" i="1" dirty="0" err="1" smtClean="0">
                <a:solidFill>
                  <a:srgbClr val="0000FF"/>
                </a:solidFill>
              </a:rPr>
              <a:t>b,w,l,q</a:t>
            </a:r>
            <a:r>
              <a:rPr lang="zh-CN" altLang="en-US" b="1" i="1" dirty="0" smtClean="0">
                <a:solidFill>
                  <a:srgbClr val="0000FF"/>
                </a:solidFill>
              </a:rPr>
              <a:t>，分别对应</a:t>
            </a:r>
            <a:r>
              <a:rPr lang="en-US" altLang="zh-CN" b="1" i="1" dirty="0" smtClean="0">
                <a:solidFill>
                  <a:srgbClr val="0000FF"/>
                </a:solidFill>
              </a:rPr>
              <a:t>1/2/4/8</a:t>
            </a:r>
            <a:r>
              <a:rPr lang="zh-CN" altLang="en-US" b="1" i="1" dirty="0" smtClean="0">
                <a:solidFill>
                  <a:srgbClr val="0000FF"/>
                </a:solidFill>
              </a:rPr>
              <a:t>字节操作数</a:t>
            </a:r>
            <a:endParaRPr lang="en-US" altLang="zh-CN" b="1" i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操作数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三大类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立即数</a:t>
            </a:r>
            <a:r>
              <a:rPr lang="en-US" altLang="zh-CN" b="1" i="1" dirty="0">
                <a:solidFill>
                  <a:srgbClr val="000099"/>
                </a:solidFill>
              </a:rPr>
              <a:t>(Immediate)</a:t>
            </a:r>
            <a:r>
              <a:rPr lang="zh-CN" altLang="en-US" b="1" i="1" dirty="0">
                <a:solidFill>
                  <a:srgbClr val="000099"/>
                </a:solidFill>
              </a:rPr>
              <a:t>：</a:t>
            </a:r>
            <a:r>
              <a:rPr lang="zh-CN" altLang="en-US" dirty="0"/>
              <a:t>整型</a:t>
            </a:r>
            <a:r>
              <a:rPr lang="zh-CN" altLang="en-US" dirty="0" smtClean="0"/>
              <a:t>常数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b="1" i="1" dirty="0" smtClean="0">
                <a:solidFill>
                  <a:srgbClr val="000099"/>
                </a:solidFill>
              </a:rPr>
              <a:t>寄存器</a:t>
            </a:r>
            <a:r>
              <a:rPr lang="en-US" altLang="zh-CN" b="1" i="1" dirty="0">
                <a:solidFill>
                  <a:srgbClr val="000099"/>
                </a:solidFill>
              </a:rPr>
              <a:t>(Register) : </a:t>
            </a:r>
            <a:r>
              <a:rPr lang="en-US" altLang="zh-CN" dirty="0"/>
              <a:t>16</a:t>
            </a:r>
            <a:r>
              <a:rPr lang="zh-CN" altLang="en-US" dirty="0"/>
              <a:t>个整数寄存器之一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Courier New" pitchFamily="49" charset="0"/>
              </a:rPr>
              <a:t>不能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用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（系统保留）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其他特殊指令专用寄存器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内存</a:t>
            </a:r>
            <a:r>
              <a:rPr lang="en-US" altLang="zh-CN" b="1" i="1" dirty="0">
                <a:solidFill>
                  <a:srgbClr val="000099"/>
                </a:solidFill>
              </a:rPr>
              <a:t>(Memory):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zh-CN" altLang="en-US" dirty="0" smtClean="0"/>
              <a:t>多种寻址模式</a:t>
            </a:r>
            <a:endParaRPr lang="en-US" altLang="zh-CN" dirty="0" smtClean="0"/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  %al</a:t>
            </a: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$1,   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%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en-US" altLang="zh-CN" dirty="0"/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%r8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7391401" y="1219200"/>
            <a:ext cx="1600199" cy="4105274"/>
            <a:chOff x="6167416" y="609600"/>
            <a:chExt cx="2532965" cy="410527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85781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333874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</a:t>
              </a:r>
              <a:r>
                <a:rPr lang="en-US" dirty="0" err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N</a:t>
              </a:r>
              <a:endPara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0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mov</a:t>
            </a:r>
            <a:r>
              <a:rPr lang="en-US" dirty="0" smtClean="0"/>
              <a:t> </a:t>
            </a:r>
            <a:r>
              <a:rPr lang="zh-CN" altLang="en-US" dirty="0" smtClean="0"/>
              <a:t>的操作数组合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630863"/>
            <a:ext cx="7087755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zh-CN" altLang="en-US" i="1" dirty="0" smtClean="0">
                <a:solidFill>
                  <a:srgbClr val="C00000"/>
                </a:solidFill>
              </a:rPr>
              <a:t>单条指令不能进行从</a:t>
            </a:r>
            <a:r>
              <a:rPr lang="zh-CN" altLang="en-US" i="1" dirty="0" smtClean="0">
                <a:solidFill>
                  <a:srgbClr val="000099"/>
                </a:solidFill>
              </a:rPr>
              <a:t>内存</a:t>
            </a:r>
            <a:r>
              <a:rPr lang="zh-CN" altLang="en-US" i="1" dirty="0" smtClean="0">
                <a:solidFill>
                  <a:srgbClr val="C00000"/>
                </a:solidFill>
              </a:rPr>
              <a:t>到</a:t>
            </a:r>
            <a:r>
              <a:rPr lang="zh-CN" altLang="en-US" i="1" dirty="0" smtClean="0">
                <a:solidFill>
                  <a:srgbClr val="000099"/>
                </a:solidFill>
              </a:rPr>
              <a:t>内存</a:t>
            </a:r>
            <a:r>
              <a:rPr lang="zh-CN" altLang="en-US" i="1" dirty="0" smtClean="0">
                <a:solidFill>
                  <a:srgbClr val="C00000"/>
                </a:solidFill>
              </a:rPr>
              <a:t>的数据传送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800" y="1726853"/>
            <a:ext cx="1181100" cy="3645247"/>
            <a:chOff x="1066800" y="1726853"/>
            <a:chExt cx="1181100" cy="3645247"/>
          </a:xfrm>
        </p:grpSpPr>
        <p:sp>
          <p:nvSpPr>
            <p:cNvPr id="157701" name="Text Box 5"/>
            <p:cNvSpPr txBox="1">
              <a:spLocks noChangeArrowheads="1"/>
            </p:cNvSpPr>
            <p:nvPr/>
          </p:nvSpPr>
          <p:spPr bwMode="auto">
            <a:xfrm>
              <a:off x="1371600" y="2705100"/>
              <a:ext cx="76014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Imm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1371600" y="37719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1371600" y="4914900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9" name="Text Box 13"/>
            <p:cNvSpPr txBox="1">
              <a:spLocks noChangeArrowheads="1"/>
            </p:cNvSpPr>
            <p:nvPr/>
          </p:nvSpPr>
          <p:spPr bwMode="auto">
            <a:xfrm>
              <a:off x="1164874" y="1726853"/>
              <a:ext cx="49244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 smtClean="0">
                  <a:latin typeface="Calibri" pitchFamily="34" charset="0"/>
                </a:rPr>
                <a:t>源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57716" name="AutoShape 20"/>
            <p:cNvSpPr>
              <a:spLocks/>
            </p:cNvSpPr>
            <p:nvPr/>
          </p:nvSpPr>
          <p:spPr bwMode="auto">
            <a:xfrm>
              <a:off x="1066800" y="2628900"/>
              <a:ext cx="304800" cy="27432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09800" y="1752600"/>
            <a:ext cx="1181100" cy="3623965"/>
            <a:chOff x="2209800" y="1752600"/>
            <a:chExt cx="1181100" cy="3623965"/>
          </a:xfrm>
        </p:grpSpPr>
        <p:sp>
          <p:nvSpPr>
            <p:cNvPr id="157704" name="Text Box 8"/>
            <p:cNvSpPr txBox="1">
              <a:spLocks noChangeArrowheads="1"/>
            </p:cNvSpPr>
            <p:nvPr/>
          </p:nvSpPr>
          <p:spPr bwMode="auto">
            <a:xfrm>
              <a:off x="2514600" y="24765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2514600" y="2933700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6" name="Text Box 10"/>
            <p:cNvSpPr txBox="1">
              <a:spLocks noChangeArrowheads="1"/>
            </p:cNvSpPr>
            <p:nvPr/>
          </p:nvSpPr>
          <p:spPr bwMode="auto">
            <a:xfrm>
              <a:off x="2514600" y="36195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2514600" y="4065588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2514600" y="49149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2247900" y="1752600"/>
              <a:ext cx="80021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 smtClean="0">
                  <a:latin typeface="Calibri" pitchFamily="34" charset="0"/>
                </a:rPr>
                <a:t>目的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57717" name="AutoShape 21"/>
            <p:cNvSpPr>
              <a:spLocks/>
            </p:cNvSpPr>
            <p:nvPr/>
          </p:nvSpPr>
          <p:spPr bwMode="auto">
            <a:xfrm>
              <a:off x="2209800" y="2552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7718" name="AutoShape 22"/>
            <p:cNvSpPr>
              <a:spLocks/>
            </p:cNvSpPr>
            <p:nvPr/>
          </p:nvSpPr>
          <p:spPr bwMode="auto">
            <a:xfrm>
              <a:off x="2209800" y="3695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7038592" y="1752600"/>
            <a:ext cx="16482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</a:t>
            </a:r>
            <a:r>
              <a:rPr lang="zh-CN" altLang="en-US" sz="2400" dirty="0" smtClean="0">
                <a:latin typeface="Calibri" pitchFamily="34" charset="0"/>
              </a:rPr>
              <a:t>语言模拟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2798" y="2506663"/>
            <a:ext cx="3031599" cy="2900065"/>
            <a:chOff x="3733800" y="2506663"/>
            <a:chExt cx="2228897" cy="2900065"/>
          </a:xfrm>
        </p:grpSpPr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3733800" y="2506663"/>
              <a:ext cx="202147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$0x4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%rax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3733800" y="2963863"/>
              <a:ext cx="213461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$-147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3733800" y="3649663"/>
              <a:ext cx="20780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3733800" y="4095750"/>
              <a:ext cx="222889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7715" name="Text Box 19"/>
            <p:cNvSpPr txBox="1">
              <a:spLocks noChangeArrowheads="1"/>
            </p:cNvSpPr>
            <p:nvPr/>
          </p:nvSpPr>
          <p:spPr bwMode="auto">
            <a:xfrm>
              <a:off x="3733800" y="4945063"/>
              <a:ext cx="211575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73850" y="2506663"/>
            <a:ext cx="2317750" cy="2900065"/>
            <a:chOff x="6673850" y="2506663"/>
            <a:chExt cx="2317750" cy="2900065"/>
          </a:xfrm>
        </p:grpSpPr>
        <p:sp>
          <p:nvSpPr>
            <p:cNvPr id="157720" name="Text Box 24"/>
            <p:cNvSpPr txBox="1">
              <a:spLocks noChangeArrowheads="1"/>
            </p:cNvSpPr>
            <p:nvPr/>
          </p:nvSpPr>
          <p:spPr bwMode="auto">
            <a:xfrm>
              <a:off x="6673850" y="25066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 = 0x4;</a:t>
              </a:r>
            </a:p>
          </p:txBody>
        </p:sp>
        <p:sp>
          <p:nvSpPr>
            <p:cNvPr id="157721" name="Text Box 25"/>
            <p:cNvSpPr txBox="1">
              <a:spLocks noChangeArrowheads="1"/>
            </p:cNvSpPr>
            <p:nvPr/>
          </p:nvSpPr>
          <p:spPr bwMode="auto">
            <a:xfrm>
              <a:off x="6673850" y="29638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 = -147;</a:t>
              </a:r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>
              <a:off x="6673850" y="3649663"/>
              <a:ext cx="225734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temp2 = temp1;</a:t>
              </a:r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6673850" y="4095750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 = temp;</a:t>
              </a:r>
            </a:p>
          </p:txBody>
        </p:sp>
        <p:sp>
          <p:nvSpPr>
            <p:cNvPr id="157724" name="Text Box 28"/>
            <p:cNvSpPr txBox="1">
              <a:spLocks noChangeArrowheads="1"/>
            </p:cNvSpPr>
            <p:nvPr/>
          </p:nvSpPr>
          <p:spPr bwMode="auto">
            <a:xfrm>
              <a:off x="6673850" y="49450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 = *p;</a:t>
              </a:r>
            </a:p>
          </p:txBody>
        </p:sp>
      </p:grp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3505200" y="1782990"/>
            <a:ext cx="33147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源</a:t>
            </a:r>
            <a:r>
              <a:rPr lang="zh-CN" altLang="en-US" dirty="0" smtClean="0">
                <a:latin typeface="Calibri" pitchFamily="34" charset="0"/>
              </a:rPr>
              <a:t>操作数，目的操作数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pitchFamily="49" charset="0"/>
              </a:rPr>
              <a:t>条件</a:t>
            </a:r>
            <a:r>
              <a:rPr lang="zh-CN" altLang="en-US" dirty="0" smtClean="0"/>
              <a:t>传送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en-US" altLang="zh-CN" sz="2400" dirty="0" err="1" smtClean="0">
                <a:latin typeface="Courier New" pitchFamily="49" charset="0"/>
              </a:rPr>
              <a:t>mov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cc</a:t>
            </a:r>
            <a:r>
              <a:rPr lang="zh-CN" alt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：表示条件</a:t>
            </a:r>
            <a:endParaRPr lang="en-US" altLang="zh-CN" sz="2400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6088">
              <a:buNone/>
            </a:pPr>
            <a:r>
              <a:rPr lang="en-US" altLang="zh-CN" sz="24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r16,  r32, r64</a:t>
            </a:r>
          </a:p>
          <a:p>
            <a:pPr marL="0" indent="446088">
              <a:buNone/>
            </a:pPr>
            <a:r>
              <a:rPr lang="en-US" altLang="zh-CN" sz="24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r/m16, r/m32, r/m64</a:t>
            </a:r>
          </a:p>
          <a:p>
            <a:pPr marL="0" indent="446088">
              <a:buNone/>
            </a:pPr>
            <a:endParaRPr lang="en-US" altLang="zh-CN" sz="2400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EFLAGS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实现条件判断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分别表示：大于、小于、等、否、进位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CMOVA/CMOVNBE       </a:t>
            </a:r>
            <a:r>
              <a:rPr lang="zh-CN" altLang="en-US" b="1" dirty="0" smtClean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小于或者不等于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或者</a:t>
            </a:r>
            <a:r>
              <a:rPr lang="en-US" altLang="zh-CN" b="1" dirty="0">
                <a:ea typeface="宋体" pitchFamily="2" charset="-122"/>
              </a:rPr>
              <a:t>ZF)=0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CMOVAE/CMOVNB       </a:t>
            </a:r>
            <a:r>
              <a:rPr lang="zh-CN" altLang="en-US" b="1" dirty="0" smtClean="0">
                <a:ea typeface="宋体" pitchFamily="2" charset="-122"/>
              </a:rPr>
              <a:t>大于</a:t>
            </a:r>
            <a:r>
              <a:rPr lang="zh-CN" altLang="en-US" b="1" dirty="0">
                <a:ea typeface="宋体" pitchFamily="2" charset="-122"/>
              </a:rPr>
              <a:t>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CMOVNC                    </a:t>
            </a:r>
            <a:r>
              <a:rPr lang="en-US" altLang="zh-CN" b="1" dirty="0" smtClean="0">
                <a:ea typeface="宋体" pitchFamily="2" charset="-122"/>
              </a:rPr>
              <a:t>      </a:t>
            </a:r>
            <a:r>
              <a:rPr lang="zh-CN" altLang="en-US" b="1" dirty="0" smtClean="0">
                <a:ea typeface="宋体" pitchFamily="2" charset="-122"/>
              </a:rPr>
              <a:t>无</a:t>
            </a:r>
            <a:r>
              <a:rPr lang="zh-CN" altLang="en-US" b="1" dirty="0">
                <a:ea typeface="宋体" pitchFamily="2" charset="-122"/>
              </a:rPr>
              <a:t>进位        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CMOVB/CMOVNAE      </a:t>
            </a:r>
            <a:r>
              <a:rPr lang="zh-CN" altLang="en-US" b="1" dirty="0" smtClean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CMOVC                   </a:t>
            </a:r>
            <a:r>
              <a:rPr lang="en-US" altLang="zh-CN" b="1" dirty="0" smtClean="0">
                <a:ea typeface="宋体" pitchFamily="2" charset="-122"/>
              </a:rPr>
              <a:t>         </a:t>
            </a:r>
            <a:r>
              <a:rPr lang="zh-CN" altLang="en-US" b="1" dirty="0">
                <a:ea typeface="宋体" pitchFamily="2" charset="-122"/>
              </a:rPr>
              <a:t>进位    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CMOVBE/CMOVNA      </a:t>
            </a:r>
            <a:r>
              <a:rPr lang="zh-CN" altLang="en-US" b="1" dirty="0" smtClean="0">
                <a:ea typeface="宋体" pitchFamily="2" charset="-122"/>
              </a:rPr>
              <a:t>小于</a:t>
            </a:r>
            <a:r>
              <a:rPr lang="zh-CN" altLang="en-US" b="1" dirty="0">
                <a:ea typeface="宋体" pitchFamily="2" charset="-122"/>
              </a:rPr>
              <a:t>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</a:t>
            </a:r>
            <a:r>
              <a:rPr lang="en-US" altLang="zh-CN" b="1" dirty="0" smtClean="0">
                <a:ea typeface="宋体" pitchFamily="2" charset="-122"/>
              </a:rPr>
              <a:t>1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7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zh-CN" altLang="en-US" dirty="0" smtClean="0"/>
              <a:t>传统</a:t>
            </a:r>
            <a:r>
              <a:rPr lang="en-US" dirty="0" smtClean="0"/>
              <a:t>x86</a:t>
            </a:r>
          </a:p>
          <a:p>
            <a:pPr lvl="1"/>
            <a:r>
              <a:rPr lang="en-US" altLang="zh-CN" dirty="0" smtClean="0">
                <a:latin typeface="Courier New"/>
                <a:cs typeface="Courier New"/>
              </a:rPr>
              <a:t>…&gt;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gcc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–m32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hello.c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…&gt;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…&gt;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–m64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3720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CMOVE/CMOVZ                </a:t>
            </a:r>
            <a:r>
              <a:rPr lang="zh-CN" altLang="en-US" b="1" dirty="0">
                <a:ea typeface="宋体" pitchFamily="2" charset="-122"/>
              </a:rPr>
              <a:t>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零            </a:t>
            </a:r>
            <a:r>
              <a:rPr lang="en-US" altLang="zh-CN" b="1" dirty="0">
                <a:ea typeface="宋体" pitchFamily="2" charset="-122"/>
              </a:rPr>
              <a:t>ZF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CMOVNE/CMOVNZ          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不等于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不为零        </a:t>
            </a:r>
            <a:r>
              <a:rPr lang="en-US" altLang="zh-CN" b="1" dirty="0">
                <a:ea typeface="宋体" pitchFamily="2" charset="-122"/>
              </a:rPr>
              <a:t>ZF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CMOVP/CMOVPE              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奇偶校验        </a:t>
            </a:r>
            <a:r>
              <a:rPr lang="en-US" altLang="zh-CN" b="1" dirty="0">
                <a:ea typeface="宋体" pitchFamily="2" charset="-122"/>
              </a:rPr>
              <a:t>PF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b="1" dirty="0">
                <a:solidFill>
                  <a:srgbClr val="006600"/>
                </a:solidFill>
                <a:ea typeface="宋体" pitchFamily="2" charset="-122"/>
              </a:rPr>
              <a:t>例子：</a:t>
            </a:r>
            <a:endParaRPr lang="en-US" altLang="zh-CN" b="1" dirty="0">
              <a:solidFill>
                <a:srgbClr val="006600"/>
              </a:solidFill>
              <a:ea typeface="宋体" pitchFamily="2" charset="-122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表示：大于、小于、等、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否、溢出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CMOVG/CMOVNLE       </a:t>
            </a:r>
            <a:r>
              <a:rPr lang="zh-CN" altLang="en-US" b="1" dirty="0" smtClean="0">
                <a:ea typeface="宋体" pitchFamily="2" charset="-122"/>
              </a:rPr>
              <a:t>大于</a:t>
            </a:r>
            <a:r>
              <a:rPr lang="en-US" altLang="zh-CN" b="1" dirty="0" smtClean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</a:t>
            </a:r>
            <a:r>
              <a:rPr lang="zh-CN" altLang="en-US" b="1" dirty="0" smtClean="0">
                <a:ea typeface="宋体" pitchFamily="2" charset="-122"/>
              </a:rPr>
              <a:t>小于等于  </a:t>
            </a:r>
            <a:r>
              <a:rPr lang="en-US" altLang="zh-CN" b="1" dirty="0" smtClean="0">
                <a:ea typeface="宋体" pitchFamily="2" charset="-122"/>
              </a:rPr>
              <a:t>(</a:t>
            </a:r>
            <a:r>
              <a:rPr lang="en-US" altLang="zh-CN" b="1" dirty="0">
                <a:ea typeface="宋体" pitchFamily="2" charset="-122"/>
              </a:rPr>
              <a:t>ZF=0 and </a:t>
            </a:r>
            <a:r>
              <a:rPr lang="en-US" altLang="zh-CN" b="1" dirty="0" smtClean="0">
                <a:ea typeface="宋体" pitchFamily="2" charset="-122"/>
              </a:rPr>
              <a:t>SF=OF)</a:t>
            </a:r>
            <a:endParaRPr lang="en-US" altLang="zh-CN" b="1" dirty="0">
              <a:ea typeface="宋体" pitchFamily="2" charset="-122"/>
            </a:endParaRP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CMOVGE/CMOVNL       </a:t>
            </a:r>
            <a:r>
              <a:rPr lang="zh-CN" altLang="en-US" b="1" dirty="0" smtClean="0">
                <a:ea typeface="宋体" pitchFamily="2" charset="-122"/>
              </a:rPr>
              <a:t>大于等于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</a:t>
            </a:r>
            <a:r>
              <a:rPr lang="zh-CN" altLang="en-US" b="1" dirty="0" smtClean="0">
                <a:ea typeface="宋体" pitchFamily="2" charset="-122"/>
              </a:rPr>
              <a:t>小于 </a:t>
            </a:r>
            <a:r>
              <a:rPr lang="en-US" altLang="zh-CN" b="1" dirty="0" smtClean="0">
                <a:ea typeface="宋体" pitchFamily="2" charset="-122"/>
              </a:rPr>
              <a:t>(</a:t>
            </a:r>
            <a:r>
              <a:rPr lang="en-US" altLang="zh-CN" b="1" dirty="0">
                <a:ea typeface="宋体" pitchFamily="2" charset="-122"/>
              </a:rPr>
              <a:t>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CMOVL/CMOVNGE       </a:t>
            </a:r>
            <a:r>
              <a:rPr lang="zh-CN" altLang="en-US" b="1" dirty="0" smtClean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</a:t>
            </a:r>
            <a:r>
              <a:rPr lang="zh-CN" altLang="en-US" b="1" dirty="0" smtClean="0">
                <a:ea typeface="宋体" pitchFamily="2" charset="-122"/>
              </a:rPr>
              <a:t>大于等于 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>
                <a:ea typeface="宋体" pitchFamily="2" charset="-122"/>
              </a:rPr>
              <a:t>民域</a:t>
            </a:r>
            <a:r>
              <a:rPr lang="en-US" altLang="zh-CN" b="1" dirty="0">
                <a:ea typeface="宋体" pitchFamily="2" charset="-122"/>
              </a:rPr>
              <a:t>OF)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CMOVLE/CMOVNG       </a:t>
            </a:r>
            <a:r>
              <a:rPr lang="zh-CN" altLang="en-US" b="1" dirty="0" smtClean="0">
                <a:ea typeface="宋体" pitchFamily="2" charset="-122"/>
              </a:rPr>
              <a:t>小于等于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 smtClean="0">
                <a:ea typeface="宋体" pitchFamily="2" charset="-122"/>
              </a:rPr>
              <a:t>不大于 </a:t>
            </a:r>
            <a:r>
              <a:rPr lang="en-US" altLang="zh-CN" b="1" dirty="0" smtClean="0">
                <a:ea typeface="宋体" pitchFamily="2" charset="-122"/>
              </a:rPr>
              <a:t>((</a:t>
            </a:r>
            <a:r>
              <a:rPr lang="en-US" altLang="zh-CN" b="1" dirty="0">
                <a:ea typeface="宋体" pitchFamily="2" charset="-122"/>
              </a:rPr>
              <a:t>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CMOVO         </a:t>
            </a:r>
            <a:r>
              <a:rPr lang="zh-CN" altLang="en-US" b="1" dirty="0" smtClean="0">
                <a:ea typeface="宋体" pitchFamily="2" charset="-122"/>
              </a:rPr>
              <a:t>溢出            </a:t>
            </a:r>
            <a:r>
              <a:rPr lang="en-US" altLang="zh-CN" b="1" dirty="0">
                <a:ea typeface="宋体" pitchFamily="2" charset="-122"/>
              </a:rPr>
              <a:t>OF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CMOVNO     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末</a:t>
            </a:r>
            <a:r>
              <a:rPr lang="zh-CN" altLang="en-US" b="1" dirty="0">
                <a:ea typeface="宋体" pitchFamily="2" charset="-122"/>
              </a:rPr>
              <a:t>溢出            </a:t>
            </a:r>
            <a:r>
              <a:rPr lang="en-US" altLang="zh-CN" b="1" dirty="0">
                <a:ea typeface="宋体" pitchFamily="2" charset="-122"/>
              </a:rPr>
              <a:t>OF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CMOVS        </a:t>
            </a: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带符号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负</a:t>
            </a:r>
            <a:r>
              <a:rPr lang="en-US" altLang="zh-CN" b="1" dirty="0">
                <a:ea typeface="宋体" pitchFamily="2" charset="-122"/>
              </a:rPr>
              <a:t>)        SF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CMOVNS      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无</a:t>
            </a:r>
            <a:r>
              <a:rPr lang="zh-CN" altLang="en-US" b="1" dirty="0">
                <a:ea typeface="宋体" pitchFamily="2" charset="-122"/>
              </a:rPr>
              <a:t>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非负</a:t>
            </a:r>
            <a:r>
              <a:rPr lang="en-US" altLang="zh-CN" b="1" dirty="0">
                <a:ea typeface="宋体" pitchFamily="2" charset="-122"/>
              </a:rPr>
              <a:t>)        SF = 0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67400" y="4800600"/>
            <a:ext cx="3081293" cy="1569660"/>
          </a:xfrm>
          <a:prstGeom prst="rect">
            <a:avLst/>
          </a:prstGeom>
          <a:solidFill>
            <a:srgbClr val="F6F5BD"/>
          </a:solidFill>
        </p:spPr>
        <p:txBody>
          <a:bodyPr wrap="none" rtlCol="0">
            <a:spAutoFit/>
          </a:bodyPr>
          <a:lstStyle/>
          <a:p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%r8, </a:t>
            </a:r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r9</a:t>
            </a:r>
          </a:p>
          <a:p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r9</a:t>
            </a:r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r10</a:t>
            </a:r>
          </a:p>
          <a:p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r8d,%r10d </a:t>
            </a:r>
            <a:endParaRPr lang="pt-BR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r8d,%r10d </a:t>
            </a:r>
          </a:p>
        </p:txBody>
      </p:sp>
    </p:spTree>
    <p:extLst>
      <p:ext uri="{BB962C8B-B14F-4D97-AF65-F5344CB8AC3E}">
        <p14:creationId xmlns:p14="http://schemas.microsoft.com/office/powerpoint/2010/main" val="41226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pitchFamily="49" charset="0"/>
              </a:rPr>
              <a:t>扩展传送指令</a:t>
            </a:r>
            <a:endParaRPr lang="en-US" altLang="zh-CN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 smtClean="0"/>
              <a:t>符号</a:t>
            </a:r>
            <a:r>
              <a:rPr lang="zh-CN" altLang="en-US" dirty="0"/>
              <a:t>扩展的传送</a:t>
            </a:r>
            <a:endParaRPr lang="en-US" altLang="zh-CN" dirty="0"/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 smtClean="0">
                <a:ea typeface="宋体" pitchFamily="2" charset="-122"/>
              </a:rPr>
              <a:t>         </a:t>
            </a:r>
            <a:r>
              <a:rPr lang="en-US" altLang="zh-CN" sz="2400" b="0" dirty="0" err="1" smtClean="0">
                <a:ea typeface="宋体" pitchFamily="2" charset="-122"/>
              </a:rPr>
              <a:t>mov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s</a:t>
            </a:r>
            <a:r>
              <a:rPr lang="en-US" altLang="zh-CN" sz="2400" dirty="0" err="1" smtClean="0">
                <a:solidFill>
                  <a:srgbClr val="CC3300"/>
                </a:solidFill>
                <a:ea typeface="宋体" pitchFamily="2" charset="-122"/>
              </a:rPr>
              <a:t>bl</a:t>
            </a:r>
            <a:r>
              <a:rPr lang="en-US" altLang="zh-CN" sz="2400" b="0" dirty="0" smtClean="0">
                <a:ea typeface="宋体" pitchFamily="2" charset="-122"/>
              </a:rPr>
              <a:t>   S, D</a:t>
            </a:r>
            <a:endParaRPr lang="zh-CN" altLang="en-US" sz="2400" b="0" dirty="0" smtClean="0">
              <a:ea typeface="宋体" pitchFamily="2" charset="-122"/>
            </a:endParaRPr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 smtClean="0"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400" b="0" dirty="0" err="1" smtClean="0">
                <a:ea typeface="宋体" pitchFamily="2" charset="-122"/>
                <a:sym typeface="Symbol" pitchFamily="18" charset="2"/>
              </a:rPr>
              <a:t>SignedExtend</a:t>
            </a:r>
            <a:r>
              <a:rPr lang="en-US" altLang="zh-CN" sz="2400" b="0" dirty="0">
                <a:ea typeface="宋体" pitchFamily="2" charset="-122"/>
                <a:sym typeface="Symbol" pitchFamily="18" charset="2"/>
              </a:rPr>
              <a:t>( S</a:t>
            </a:r>
            <a:r>
              <a:rPr lang="en-US" altLang="zh-CN" sz="2400" b="0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0" dirty="0" smtClean="0">
                <a:ea typeface="宋体" pitchFamily="2" charset="-122"/>
                <a:sym typeface="Wingdings" panose="05000000000000000000" pitchFamily="2" charset="2"/>
              </a:rPr>
              <a:t>D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 smtClean="0"/>
              <a:t>零</a:t>
            </a:r>
            <a:r>
              <a:rPr lang="zh-CN" altLang="en-US" dirty="0"/>
              <a:t>扩展的</a:t>
            </a:r>
            <a:r>
              <a:rPr lang="zh-CN" altLang="en-US" dirty="0" smtClean="0"/>
              <a:t>传送</a:t>
            </a:r>
            <a:endParaRPr lang="en-US" altLang="zh-CN" sz="3200" b="0" dirty="0" smtClean="0">
              <a:ea typeface="宋体" pitchFamily="2" charset="-122"/>
            </a:endParaRPr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 smtClean="0">
                <a:ea typeface="宋体" pitchFamily="2" charset="-122"/>
              </a:rPr>
              <a:t>        </a:t>
            </a:r>
            <a:r>
              <a:rPr lang="en-US" altLang="zh-CN" sz="2400" b="0" dirty="0" err="1" smtClean="0">
                <a:ea typeface="宋体" pitchFamily="2" charset="-122"/>
              </a:rPr>
              <a:t>mov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z</a:t>
            </a:r>
            <a:r>
              <a:rPr lang="en-US" altLang="zh-CN" sz="2400" dirty="0" err="1" smtClean="0">
                <a:solidFill>
                  <a:srgbClr val="CC3300"/>
                </a:solidFill>
                <a:ea typeface="宋体" pitchFamily="2" charset="-122"/>
              </a:rPr>
              <a:t>bl</a:t>
            </a:r>
            <a:r>
              <a:rPr lang="en-US" altLang="zh-CN" sz="2400" b="0" dirty="0" smtClean="0">
                <a:ea typeface="宋体" pitchFamily="2" charset="-122"/>
              </a:rPr>
              <a:t>   S, D</a:t>
            </a:r>
            <a:endParaRPr lang="zh-CN" altLang="en-US" sz="2400" b="0" dirty="0" smtClean="0">
              <a:ea typeface="宋体" pitchFamily="2" charset="-122"/>
            </a:endParaRPr>
          </a:p>
          <a:p>
            <a:pPr marL="400050" lvl="1" indent="0" eaLnBrk="0" hangingPunct="0">
              <a:buClrTx/>
              <a:buSzTx/>
              <a:buNone/>
              <a:defRPr/>
            </a:pP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b="0" dirty="0" err="1" smtClean="0">
                <a:ea typeface="宋体" pitchFamily="2" charset="-122"/>
                <a:sym typeface="Symbol" pitchFamily="18" charset="2"/>
              </a:rPr>
              <a:t>ZeroExtend</a:t>
            </a: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(S)</a:t>
            </a:r>
            <a:r>
              <a:rPr lang="en-US" altLang="zh-CN" dirty="0">
                <a:ea typeface="宋体" pitchFamily="2" charset="-122"/>
                <a:sym typeface="Wingdings" panose="05000000000000000000" pitchFamily="2" charset="2"/>
              </a:rPr>
              <a:t> 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D</a:t>
            </a:r>
          </a:p>
          <a:p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初始值：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=0xfa4,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=0x7654321012345678</a:t>
            </a:r>
          </a:p>
          <a:p>
            <a:pPr marL="400050" lvl="1" indent="0">
              <a:buNone/>
            </a:pPr>
            <a:r>
              <a:rPr lang="pt-BR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movsbl  </a:t>
            </a:r>
            <a:r>
              <a:rPr lang="pt-BR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%al, %ebx 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%</a:t>
            </a:r>
            <a:r>
              <a:rPr lang="en-US" altLang="zh-CN" b="1" i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b="1" i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=0xff </a:t>
            </a:r>
            <a:r>
              <a:rPr lang="en-US" altLang="zh-CN" b="1" i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b="1" i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b="1" i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a4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pt-BR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movzbl  %al, %ebx 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=0xa4</a:t>
            </a:r>
            <a:endParaRPr lang="pt-BR" altLang="zh-CN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buClrTx/>
              <a:buSz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传送的例子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初始值：</a:t>
            </a:r>
            <a:r>
              <a:rPr lang="en-US" altLang="zh-CN" dirty="0" smtClean="0">
                <a:ea typeface="宋体" panose="02010600030101010101" pitchFamily="2" charset="-122"/>
              </a:rPr>
              <a:t>%</a:t>
            </a:r>
            <a:r>
              <a:rPr lang="en-US" altLang="zh-CN" dirty="0">
                <a:ea typeface="宋体" panose="02010600030101010101" pitchFamily="2" charset="-122"/>
              </a:rPr>
              <a:t>dh=8d  </a:t>
            </a:r>
            <a:r>
              <a:rPr lang="en-US" altLang="zh-CN" dirty="0" smtClean="0">
                <a:ea typeface="宋体" panose="02010600030101010101" pitchFamily="2" charset="-122"/>
              </a:rPr>
              <a:t>   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 =98765432</a:t>
            </a:r>
          </a:p>
          <a:p>
            <a:pPr marL="0" indent="0"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movb</a:t>
            </a:r>
            <a:r>
              <a:rPr lang="en-US" altLang="zh-CN" dirty="0" smtClean="0">
                <a:ea typeface="宋体" panose="02010600030101010101" pitchFamily="2" charset="-122"/>
              </a:rPr>
              <a:t>      </a:t>
            </a:r>
            <a:r>
              <a:rPr lang="en-US" altLang="zh-CN" dirty="0">
                <a:ea typeface="宋体" panose="02010600030101010101" pitchFamily="2" charset="-122"/>
              </a:rPr>
              <a:t>%dh, %al		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=9876548d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movsbl</a:t>
            </a:r>
            <a:r>
              <a:rPr lang="en-US" altLang="zh-CN" dirty="0">
                <a:ea typeface="宋体" panose="02010600030101010101" pitchFamily="2" charset="-122"/>
              </a:rPr>
              <a:t>    %dh,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=ffffff8d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movzbl</a:t>
            </a:r>
            <a:r>
              <a:rPr lang="en-US" altLang="zh-CN" dirty="0">
                <a:ea typeface="宋体" panose="02010600030101010101" pitchFamily="2" charset="-122"/>
              </a:rPr>
              <a:t>    %dh,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=0000008d</a:t>
            </a:r>
          </a:p>
          <a:p>
            <a:pPr marL="533400" indent="-533400">
              <a:buFontTx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movl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dirty="0" smtClean="0">
                <a:ea typeface="宋体" panose="02010600030101010101" pitchFamily="2" charset="-122"/>
              </a:rPr>
              <a:t>0x4050, %</a:t>
            </a:r>
            <a:r>
              <a:rPr lang="en-US" altLang="zh-CN" dirty="0" err="1" smtClean="0">
                <a:ea typeface="宋体" panose="02010600030101010101" pitchFamily="2" charset="-122"/>
              </a:rPr>
              <a:t>eax</a:t>
            </a:r>
            <a:r>
              <a:rPr lang="en-US" altLang="zh-CN" dirty="0" smtClean="0">
                <a:ea typeface="宋体" panose="02010600030101010101" pitchFamily="2" charset="-122"/>
              </a:rPr>
              <a:t>             </a:t>
            </a:r>
            <a:r>
              <a:rPr lang="en-US" altLang="zh-CN" dirty="0" smtClean="0">
                <a:solidFill>
                  <a:srgbClr val="006600"/>
                </a:solidFill>
                <a:ea typeface="宋体" panose="02010600030101010101" pitchFamily="2" charset="-122"/>
              </a:rPr>
              <a:t>immediate     register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movl</a:t>
            </a:r>
            <a:r>
              <a:rPr lang="en-US" altLang="zh-CN" dirty="0" smtClean="0">
                <a:ea typeface="宋体" panose="02010600030101010101" pitchFamily="2" charset="-122"/>
              </a:rPr>
              <a:t>  %</a:t>
            </a:r>
            <a:r>
              <a:rPr lang="en-US" altLang="zh-CN" dirty="0" err="1" smtClean="0">
                <a:ea typeface="宋体" panose="02010600030101010101" pitchFamily="2" charset="-122"/>
              </a:rPr>
              <a:t>ebp</a:t>
            </a:r>
            <a:r>
              <a:rPr lang="en-US" altLang="zh-CN" dirty="0" smtClean="0">
                <a:ea typeface="宋体" panose="02010600030101010101" pitchFamily="2" charset="-122"/>
              </a:rPr>
              <a:t>, %</a:t>
            </a:r>
            <a:r>
              <a:rPr lang="en-US" altLang="zh-CN" dirty="0" err="1" smtClean="0">
                <a:ea typeface="宋体" panose="02010600030101010101" pitchFamily="2" charset="-122"/>
              </a:rPr>
              <a:t>esp</a:t>
            </a:r>
            <a:r>
              <a:rPr lang="en-US" altLang="zh-CN" dirty="0" smtClean="0">
                <a:ea typeface="宋体" panose="02010600030101010101" pitchFamily="2" charset="-122"/>
              </a:rPr>
              <a:t>            	      </a:t>
            </a:r>
            <a:r>
              <a:rPr lang="en-US" altLang="zh-CN" dirty="0" smtClean="0">
                <a:solidFill>
                  <a:srgbClr val="006600"/>
                </a:solidFill>
                <a:ea typeface="宋体" panose="02010600030101010101" pitchFamily="2" charset="-122"/>
              </a:rPr>
              <a:t>register           </a:t>
            </a:r>
            <a:r>
              <a:rPr lang="en-US" altLang="zh-CN" dirty="0" err="1" smtClean="0">
                <a:solidFill>
                  <a:srgbClr val="006600"/>
                </a:solidFill>
                <a:ea typeface="宋体" panose="02010600030101010101" pitchFamily="2" charset="-122"/>
              </a:rPr>
              <a:t>register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movl</a:t>
            </a:r>
            <a:r>
              <a:rPr lang="en-US" altLang="zh-CN" dirty="0" smtClean="0">
                <a:ea typeface="宋体" panose="02010600030101010101" pitchFamily="2" charset="-122"/>
              </a:rPr>
              <a:t>  (%</a:t>
            </a:r>
            <a:r>
              <a:rPr lang="en-US" altLang="zh-CN" dirty="0" err="1" smtClean="0">
                <a:ea typeface="宋体" panose="02010600030101010101" pitchFamily="2" charset="-122"/>
              </a:rPr>
              <a:t>edx</a:t>
            </a:r>
            <a:r>
              <a:rPr lang="en-US" altLang="zh-CN" dirty="0" smtClean="0">
                <a:ea typeface="宋体" panose="02010600030101010101" pitchFamily="2" charset="-122"/>
              </a:rPr>
              <a:t>, %</a:t>
            </a:r>
            <a:r>
              <a:rPr lang="en-US" altLang="zh-CN" dirty="0" err="1" smtClean="0">
                <a:ea typeface="宋体" panose="02010600030101010101" pitchFamily="2" charset="-122"/>
              </a:rPr>
              <a:t>ecx</a:t>
            </a:r>
            <a:r>
              <a:rPr lang="en-US" altLang="zh-CN" dirty="0" smtClean="0">
                <a:ea typeface="宋体" panose="02010600030101010101" pitchFamily="2" charset="-122"/>
              </a:rPr>
              <a:t>), %</a:t>
            </a:r>
            <a:r>
              <a:rPr lang="en-US" altLang="zh-CN" dirty="0" err="1" smtClean="0">
                <a:ea typeface="宋体" panose="02010600030101010101" pitchFamily="2" charset="-122"/>
              </a:rPr>
              <a:t>eax</a:t>
            </a: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rgbClr val="006600"/>
                </a:solidFill>
                <a:ea typeface="宋体" panose="02010600030101010101" pitchFamily="2" charset="-122"/>
              </a:rPr>
              <a:t>memory          register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movl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dirty="0" smtClean="0">
                <a:ea typeface="宋体" panose="02010600030101010101" pitchFamily="2" charset="-122"/>
              </a:rPr>
              <a:t>-17, (%</a:t>
            </a:r>
            <a:r>
              <a:rPr lang="en-US" altLang="zh-CN" dirty="0" err="1" smtClean="0">
                <a:ea typeface="宋体" panose="02010600030101010101" pitchFamily="2" charset="-122"/>
              </a:rPr>
              <a:t>esp</a:t>
            </a:r>
            <a:r>
              <a:rPr lang="en-US" altLang="zh-CN" dirty="0" smtClean="0">
                <a:ea typeface="宋体" panose="02010600030101010101" pitchFamily="2" charset="-122"/>
              </a:rPr>
              <a:t>)	                 </a:t>
            </a:r>
            <a:r>
              <a:rPr lang="en-US" altLang="zh-CN" dirty="0" smtClean="0">
                <a:solidFill>
                  <a:srgbClr val="006600"/>
                </a:solidFill>
                <a:ea typeface="宋体" panose="02010600030101010101" pitchFamily="2" charset="-122"/>
              </a:rPr>
              <a:t>immediate      memory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movl</a:t>
            </a:r>
            <a:r>
              <a:rPr lang="en-US" altLang="zh-CN" dirty="0" smtClean="0">
                <a:ea typeface="宋体" panose="02010600030101010101" pitchFamily="2" charset="-122"/>
              </a:rPr>
              <a:t>  %</a:t>
            </a:r>
            <a:r>
              <a:rPr lang="en-US" altLang="zh-CN" dirty="0" err="1" smtClean="0">
                <a:ea typeface="宋体" panose="02010600030101010101" pitchFamily="2" charset="-122"/>
              </a:rPr>
              <a:t>eax</a:t>
            </a:r>
            <a:r>
              <a:rPr lang="en-US" altLang="zh-CN" dirty="0" smtClean="0">
                <a:ea typeface="宋体" panose="02010600030101010101" pitchFamily="2" charset="-122"/>
              </a:rPr>
              <a:t>, -12(%</a:t>
            </a:r>
            <a:r>
              <a:rPr lang="en-US" altLang="zh-CN" dirty="0" err="1" smtClean="0">
                <a:ea typeface="宋体" panose="02010600030101010101" pitchFamily="2" charset="-122"/>
              </a:rPr>
              <a:t>ebp</a:t>
            </a:r>
            <a:r>
              <a:rPr lang="en-US" altLang="zh-CN" dirty="0" smtClean="0">
                <a:ea typeface="宋体" panose="02010600030101010101" pitchFamily="2" charset="-122"/>
              </a:rPr>
              <a:t>)         </a:t>
            </a:r>
            <a:r>
              <a:rPr lang="en-US" altLang="zh-CN" dirty="0" smtClean="0">
                <a:solidFill>
                  <a:srgbClr val="006600"/>
                </a:solidFill>
                <a:ea typeface="宋体" panose="02010600030101010101" pitchFamily="2" charset="-122"/>
              </a:rPr>
              <a:t>register            memory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4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简单的内存</a:t>
            </a:r>
            <a:r>
              <a:rPr lang="zh-CN" altLang="en-US" dirty="0" smtClean="0"/>
              <a:t>寻址模式</a:t>
            </a:r>
            <a:endParaRPr lang="zh-CN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寻址（常用）</a:t>
            </a:r>
            <a:endParaRPr lang="en-US" altLang="zh-CN" dirty="0" smtClean="0"/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形式：   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dirty="0" smtClean="0"/>
              <a:t>)          </a:t>
            </a:r>
            <a:r>
              <a:rPr lang="zh-CN" altLang="en-US" sz="2400" dirty="0" smtClean="0"/>
              <a:t>含义：</a:t>
            </a:r>
            <a:r>
              <a:rPr lang="en-US" sz="2400" dirty="0" smtClean="0"/>
              <a:t>Mem[</a:t>
            </a:r>
            <a:r>
              <a:rPr lang="en-US" sz="2400" dirty="0" err="1" smtClean="0"/>
              <a:t>Reg</a:t>
            </a:r>
            <a:r>
              <a:rPr lang="en-US" sz="2400" dirty="0" smtClean="0"/>
              <a:t>[R</a:t>
            </a:r>
            <a:r>
              <a:rPr lang="en-US" sz="2400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sz="2400" dirty="0" smtClean="0"/>
              <a:t>寄存器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指定内存地址</a:t>
            </a:r>
            <a:endParaRPr lang="en-US" altLang="zh-CN" sz="2400" dirty="0" smtClean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 smtClean="0"/>
              <a:t>比较：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语言的指针解引用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 smtClean="0"/>
              <a:t>相对寻址                                 </a:t>
            </a:r>
            <a:endParaRPr lang="en-US" altLang="zh-CN" dirty="0" smtClean="0"/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sz="2400" dirty="0" smtClean="0"/>
              <a:t>     形式</a:t>
            </a:r>
            <a:r>
              <a:rPr lang="zh-CN" altLang="en-US" sz="2400" dirty="0"/>
              <a:t>： </a:t>
            </a:r>
            <a:r>
              <a:rPr lang="en-US" sz="2400" dirty="0"/>
              <a:t>D(R)         </a:t>
            </a:r>
            <a:r>
              <a:rPr lang="zh-CN" altLang="en-US" sz="2400" dirty="0"/>
              <a:t>含义：</a:t>
            </a:r>
            <a:r>
              <a:rPr lang="en-US" sz="2400" dirty="0"/>
              <a:t>Mem[</a:t>
            </a:r>
            <a:r>
              <a:rPr lang="en-US" sz="2400" dirty="0" err="1"/>
              <a:t>Reg</a:t>
            </a:r>
            <a:r>
              <a:rPr lang="en-US" sz="2400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sz="2400" dirty="0" smtClean="0"/>
              <a:t>寄存器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指定内存区域的开始地址</a:t>
            </a:r>
            <a:endParaRPr lang="en-US" altLang="zh-CN" sz="2400" dirty="0" smtClean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altLang="zh-CN" dirty="0" smtClean="0"/>
              <a:t>D</a:t>
            </a:r>
            <a:r>
              <a:rPr lang="en-US" altLang="zh-CN" dirty="0"/>
              <a:t>: </a:t>
            </a:r>
            <a:r>
              <a:rPr lang="zh-CN" altLang="en-US" dirty="0"/>
              <a:t>常数位移量</a:t>
            </a:r>
            <a:r>
              <a:rPr lang="en-US" altLang="zh-CN" dirty="0"/>
              <a:t> “displacement” </a:t>
            </a:r>
            <a:r>
              <a:rPr lang="zh-CN" altLang="en-US" dirty="0"/>
              <a:t>，</a:t>
            </a:r>
            <a:r>
              <a:rPr lang="en-US" altLang="zh-CN" dirty="0"/>
              <a:t>1, 2, or 4 </a:t>
            </a:r>
            <a:r>
              <a:rPr lang="zh-CN" altLang="en-US" dirty="0"/>
              <a:t>字节指定偏移值</a:t>
            </a:r>
            <a:r>
              <a:rPr lang="en-US" altLang="zh-CN" dirty="0"/>
              <a:t>(offset</a:t>
            </a:r>
            <a:r>
              <a:rPr lang="en-US" altLang="zh-CN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</a:t>
            </a: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zh-CN" altLang="en-US" dirty="0" smtClean="0"/>
              <a:t>寻址模式例子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33400" y="1630392"/>
            <a:ext cx="3962400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48200" y="1630392"/>
            <a:ext cx="38862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14800" y="1780988"/>
            <a:ext cx="1969622" cy="1752600"/>
            <a:chOff x="8894107" y="1790700"/>
            <a:chExt cx="1969622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8894107" y="17907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8894107" y="22479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8894107" y="27051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8894107" y="31623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505200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81000" y="4495800"/>
            <a:ext cx="2590800" cy="20771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962400" y="4267200"/>
            <a:ext cx="48006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  # t0 = *xp 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(%rsi),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  # t1 = *yp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%rdx, (%rdi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*xp = t1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%rax, (%rsi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*yp = t0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  # t0 = *xp 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(%rsi),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  # t1 = *yp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%rdx, (%rdi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*xp = t1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%rax, (%rsi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*yp = t0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286359"/>
            <a:ext cx="1600200" cy="2447441"/>
            <a:chOff x="6096000" y="1414046"/>
            <a:chExt cx="1219200" cy="2285717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movq    (%rdi), %</a:t>
            </a:r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rax  # t0 = *xp  </a:t>
            </a: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(%rsi),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  # t1 = *yp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%rdx, (%rdi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*xp = t1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%rax, (%rsi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*yp = t0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676400" cy="2285717"/>
            <a:chOff x="6096000" y="1414046"/>
            <a:chExt cx="1219200" cy="228571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  # t0 = *xp 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movq  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(%rsi), %</a:t>
            </a:r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  # t1 = *yp</a:t>
            </a: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%rdx, (%rdi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*xp = t1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%rax, (%rsi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*yp = t0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252322"/>
            <a:ext cx="1600200" cy="2447441"/>
            <a:chOff x="6096000" y="1414046"/>
            <a:chExt cx="1219200" cy="2285717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程序设计语言的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高级语言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</a:rPr>
              <a:t>抽象</a:t>
            </a:r>
            <a:r>
              <a:rPr lang="en-US" altLang="zh-CN" dirty="0">
                <a:latin typeface="黑体" panose="02010609060101010101" pitchFamily="49" charset="-122"/>
              </a:rPr>
              <a:t>(Abstraction )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</a:rPr>
              <a:t>编程效率高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</a:rPr>
              <a:t>可靠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拼写检查</a:t>
            </a:r>
            <a:r>
              <a:rPr lang="en-US" altLang="zh-CN" dirty="0">
                <a:latin typeface="黑体" panose="02010609060101010101" pitchFamily="49" charset="-122"/>
              </a:rPr>
              <a:t>(Type checking)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与手写代码同样高效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可在不同的机器上编译后运行</a:t>
            </a:r>
            <a:endParaRPr lang="en-US" altLang="zh-CN" dirty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汇编语言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管理内存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使用低级（底层）指令完成运算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高度依赖机器</a:t>
            </a:r>
            <a:endParaRPr lang="en-US" altLang="zh-CN" dirty="0">
              <a:latin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  # t0 = *xp 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(%rsi),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  # t1 = *yp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movq  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%rdx, (%rdi</a:t>
            </a:r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# *xp = t1</a:t>
            </a: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%rax, (%rsi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*yp = t0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676400" cy="2285717"/>
            <a:chOff x="6096000" y="1414046"/>
            <a:chExt cx="1219200" cy="228571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14400" y="1814110"/>
            <a:ext cx="1949023" cy="1752600"/>
            <a:chOff x="8914706" y="1790700"/>
            <a:chExt cx="19490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914706" y="17907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914706" y="22479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914706" y="27051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914706" y="31623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  # t0 = *xp 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(%rsi), %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  # t1 = *yp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%rdx, (%rdi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*xp = t1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movq  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%rax, (%rsi</a:t>
            </a:r>
            <a:r>
              <a:rPr lang="ro-R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# *yp = t0</a:t>
            </a: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371600"/>
            <a:ext cx="1600200" cy="2285717"/>
            <a:chOff x="6096000" y="1414046"/>
            <a:chExt cx="1219200" cy="2285717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zh-CN" altLang="en-US" dirty="0" smtClean="0"/>
              <a:t>完整的内存寻址模式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zh-CN" altLang="en-US" dirty="0" smtClean="0"/>
              <a:t>最一般形式</a:t>
            </a:r>
            <a:r>
              <a:rPr lang="en-US" altLang="zh-CN" dirty="0" smtClean="0"/>
              <a:t>:    </a:t>
            </a:r>
            <a:r>
              <a:rPr lang="en-US" dirty="0" smtClean="0"/>
              <a:t>D(</a:t>
            </a:r>
            <a:r>
              <a:rPr lang="en-US" dirty="0" err="1" smtClean="0"/>
              <a:t>Rb,Ri,S</a:t>
            </a:r>
            <a:r>
              <a:rPr lang="en-US" dirty="0" smtClean="0"/>
              <a:t>) </a:t>
            </a:r>
          </a:p>
          <a:p>
            <a:pPr marL="400050" lvl="1" indent="0" defTabSz="895350">
              <a:buNone/>
              <a:tabLst>
                <a:tab pos="1206500" algn="l"/>
                <a:tab pos="3657600" algn="l"/>
              </a:tabLst>
            </a:pPr>
            <a:r>
              <a:rPr lang="zh-CN" altLang="en-US" dirty="0" smtClean="0"/>
              <a:t>含义：</a:t>
            </a:r>
            <a:r>
              <a:rPr lang="en-US" dirty="0" smtClean="0"/>
              <a:t>Mem[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</a:t>
            </a:r>
            <a:r>
              <a:rPr lang="en-US" dirty="0" smtClean="0"/>
              <a:t>]</a:t>
            </a:r>
          </a:p>
          <a:p>
            <a:pPr marL="400050" lvl="1" indent="0" defTabSz="895350">
              <a:buNone/>
              <a:tabLst>
                <a:tab pos="1206500" algn="l"/>
                <a:tab pos="3657600" algn="l"/>
              </a:tabLst>
            </a:pPr>
            <a:r>
              <a:rPr lang="zh-CN" altLang="en-US" dirty="0"/>
              <a:t>索引化的寻址方式</a:t>
            </a:r>
            <a:endParaRPr lang="en-US" altLang="zh-CN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D</a:t>
            </a:r>
            <a:r>
              <a:rPr lang="en-US" altLang="zh-CN" dirty="0" smtClean="0"/>
              <a:t>——</a:t>
            </a:r>
            <a:r>
              <a:rPr lang="zh-CN" altLang="en-US" dirty="0"/>
              <a:t>常量，表示位移</a:t>
            </a:r>
            <a:r>
              <a:rPr lang="zh-CN" altLang="en-US" dirty="0" smtClean="0"/>
              <a:t>量</a:t>
            </a:r>
            <a:r>
              <a:rPr lang="en-US" dirty="0" smtClean="0"/>
              <a:t>(displacement): </a:t>
            </a:r>
            <a:r>
              <a:rPr lang="en-US" dirty="0"/>
              <a:t>1, 2, or 4 </a:t>
            </a:r>
            <a:r>
              <a:rPr lang="zh-CN" altLang="en-US" dirty="0" smtClean="0"/>
              <a:t>字节</a:t>
            </a: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 smtClean="0"/>
              <a:t>Rb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基址寄存器</a:t>
            </a:r>
            <a:r>
              <a:rPr lang="en-US" altLang="zh-CN" dirty="0" smtClean="0"/>
              <a:t>(</a:t>
            </a:r>
            <a:r>
              <a:rPr lang="en-US" dirty="0" smtClean="0"/>
              <a:t>Base register):  </a:t>
            </a:r>
            <a:r>
              <a:rPr lang="zh-CN" altLang="en-US" dirty="0" smtClean="0"/>
              <a:t>所有</a:t>
            </a:r>
            <a:r>
              <a:rPr lang="en-US" dirty="0" smtClean="0"/>
              <a:t>16</a:t>
            </a:r>
            <a:r>
              <a:rPr lang="zh-CN" altLang="en-US" dirty="0" smtClean="0"/>
              <a:t>位整数寄存器</a:t>
            </a: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 smtClean="0"/>
              <a:t>Ri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变址寄存器</a:t>
            </a:r>
            <a:r>
              <a:rPr lang="en-US" altLang="zh-CN" dirty="0" smtClean="0"/>
              <a:t>(</a:t>
            </a:r>
            <a:r>
              <a:rPr lang="en-US" dirty="0" smtClean="0"/>
              <a:t>Index register): </a:t>
            </a:r>
            <a:r>
              <a:rPr lang="zh-CN" altLang="en-US" dirty="0" smtClean="0"/>
              <a:t>不可用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比例因子</a:t>
            </a:r>
            <a:r>
              <a:rPr lang="en-US" altLang="zh-CN" dirty="0" smtClean="0"/>
              <a:t>(</a:t>
            </a:r>
            <a:r>
              <a:rPr lang="en-US" dirty="0" smtClean="0"/>
              <a:t>Scale): </a:t>
            </a:r>
            <a:r>
              <a:rPr lang="en-US" dirty="0"/>
              <a:t>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zh-CN" altLang="en-US" dirty="0" smtClean="0"/>
              <a:t>特殊情况</a:t>
            </a:r>
            <a:endParaRPr lang="en-US" dirty="0"/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dirty="0" smtClean="0"/>
              <a:t>(</a:t>
            </a:r>
            <a:r>
              <a:rPr lang="en-US" b="0" dirty="0" err="1"/>
              <a:t>Rb,Ri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b="0" dirty="0"/>
              <a:t>	</a:t>
            </a:r>
            <a:r>
              <a:rPr lang="en-US" b="0" dirty="0" smtClean="0"/>
              <a:t>	D(</a:t>
            </a:r>
            <a:r>
              <a:rPr lang="en-US" b="0" dirty="0" err="1" smtClean="0"/>
              <a:t>Rb,Ri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b="0" dirty="0"/>
              <a:t>	</a:t>
            </a:r>
            <a:r>
              <a:rPr lang="en-US" b="0" dirty="0" smtClean="0"/>
              <a:t>	(</a:t>
            </a:r>
            <a:r>
              <a:rPr lang="en-US" b="0" dirty="0" err="1"/>
              <a:t>Rb,Ri,S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]+S*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数据传送的例子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.</a:t>
            </a:r>
            <a:r>
              <a:rPr lang="en-US" altLang="zh-CN" dirty="0" err="1"/>
              <a:t>int</a:t>
            </a:r>
            <a:r>
              <a:rPr lang="en-US" altLang="zh-CN" dirty="0"/>
              <a:t> 124,-</a:t>
            </a:r>
            <a:r>
              <a:rPr lang="en-US" altLang="zh-CN" dirty="0" smtClean="0"/>
              <a:t>2345</a:t>
            </a:r>
          </a:p>
          <a:p>
            <a:r>
              <a:rPr lang="zh-CN" altLang="en-US" dirty="0" smtClean="0"/>
              <a:t>汇编指令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$-1</a:t>
            </a:r>
            <a:r>
              <a:rPr lang="en-US" altLang="zh-CN" dirty="0" smtClean="0"/>
              <a:t>, </a:t>
            </a:r>
            <a:r>
              <a:rPr lang="en-US" altLang="zh-CN" dirty="0"/>
              <a:t>%</a:t>
            </a:r>
            <a:r>
              <a:rPr lang="en-US" altLang="zh-CN" dirty="0" err="1" smtClean="0"/>
              <a:t>rax</a:t>
            </a:r>
            <a:r>
              <a:rPr lang="en-US" altLang="zh-CN" dirty="0"/>
              <a:t> </a:t>
            </a:r>
            <a:r>
              <a:rPr lang="en-US" altLang="zh-CN" dirty="0" smtClean="0"/>
              <a:t>         # 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 = </a:t>
            </a:r>
            <a:r>
              <a:rPr lang="en-US" altLang="zh-CN" dirty="0" smtClean="0"/>
              <a:t>0xffffffff </a:t>
            </a:r>
            <a:r>
              <a:rPr lang="en-US" altLang="zh-CN" dirty="0" err="1" smtClean="0"/>
              <a:t>ffffffff</a:t>
            </a:r>
            <a:r>
              <a:rPr lang="en-US" altLang="zh-CN" dirty="0" smtClean="0"/>
              <a:t>  = -1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movq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dirty="0" err="1"/>
              <a:t>varx</a:t>
            </a:r>
            <a:r>
              <a:rPr lang="en-US" altLang="zh-CN" dirty="0"/>
              <a:t>, 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    # </a:t>
            </a:r>
            <a:r>
              <a:rPr lang="en-US" altLang="zh-CN" dirty="0"/>
              <a:t>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 = 0x4000ac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varx</a:t>
            </a:r>
            <a:r>
              <a:rPr lang="en-US" altLang="zh-CN" dirty="0"/>
              <a:t>, %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       # %</a:t>
            </a:r>
            <a:r>
              <a:rPr lang="en-US" altLang="zh-CN" dirty="0" err="1" smtClean="0"/>
              <a:t>rbx</a:t>
            </a:r>
            <a:r>
              <a:rPr lang="en-US" altLang="zh-CN" dirty="0" smtClean="0"/>
              <a:t> = 0x7c = 124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varx+4, </a:t>
            </a:r>
            <a:r>
              <a:rPr lang="en-US" altLang="zh-CN" dirty="0"/>
              <a:t>%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   #%</a:t>
            </a:r>
            <a:r>
              <a:rPr lang="en-US" altLang="zh-CN" dirty="0" err="1" smtClean="0"/>
              <a:t>rcx</a:t>
            </a:r>
            <a:r>
              <a:rPr lang="en-US" altLang="zh-CN" dirty="0" smtClean="0"/>
              <a:t> = ffffff6d7 = -2345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(%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), %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   </a:t>
            </a:r>
            <a:r>
              <a:rPr lang="en-US" altLang="zh-CN" dirty="0"/>
              <a:t># %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 </a:t>
            </a:r>
            <a:r>
              <a:rPr lang="en-US" altLang="zh-CN" dirty="0"/>
              <a:t>= 0x7c = 124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3976"/>
              </p:ext>
            </p:extLst>
          </p:nvPr>
        </p:nvGraphicFramePr>
        <p:xfrm>
          <a:off x="1040521" y="3102634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表达式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地址计算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地址计算例子：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72132"/>
              </p:ext>
            </p:extLst>
          </p:nvPr>
        </p:nvGraphicFramePr>
        <p:xfrm>
          <a:off x="1066800" y="1828800"/>
          <a:ext cx="2362200" cy="10363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17143"/>
              </p:ext>
            </p:extLst>
          </p:nvPr>
        </p:nvGraphicFramePr>
        <p:xfrm>
          <a:off x="1040521" y="3124200"/>
          <a:ext cx="6934200" cy="2524760"/>
        </p:xfrm>
        <a:graphic>
          <a:graphicData uri="http://schemas.openxmlformats.org/drawingml/2006/table">
            <a:tbl>
              <a:tblPr/>
              <a:tblGrid>
                <a:gridCol w="237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表达式</a:t>
                      </a: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地址计算</a:t>
                      </a: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</a:t>
                      </a: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+ 2*0xf000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graphicFrame>
        <p:nvGraphicFramePr>
          <p:cNvPr id="875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88938"/>
              </p:ext>
            </p:extLst>
          </p:nvPr>
        </p:nvGraphicFramePr>
        <p:xfrm>
          <a:off x="838200" y="561178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0xFF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0xAB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0x10C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554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8701"/>
              </p:ext>
            </p:extLst>
          </p:nvPr>
        </p:nvGraphicFramePr>
        <p:xfrm>
          <a:off x="4394461" y="566105"/>
          <a:ext cx="2971800" cy="19050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寄存器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值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95400" y="3121251"/>
            <a:ext cx="5943600" cy="3241675"/>
            <a:chOff x="838200" y="2971800"/>
            <a:chExt cx="7239000" cy="3622675"/>
          </a:xfrm>
        </p:grpSpPr>
        <p:sp>
          <p:nvSpPr>
            <p:cNvPr id="875559" name="Rectangle 39"/>
            <p:cNvSpPr>
              <a:spLocks noChangeArrowheads="1"/>
            </p:cNvSpPr>
            <p:nvPr/>
          </p:nvSpPr>
          <p:spPr bwMode="auto">
            <a:xfrm>
              <a:off x="44577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0x13</a:t>
              </a:r>
            </a:p>
          </p:txBody>
        </p:sp>
        <p:sp>
          <p:nvSpPr>
            <p:cNvPr id="39977" name="Rectangle 40"/>
            <p:cNvSpPr>
              <a:spLocks noChangeArrowheads="1"/>
            </p:cNvSpPr>
            <p:nvPr/>
          </p:nvSpPr>
          <p:spPr bwMode="auto">
            <a:xfrm>
              <a:off x="8382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875561" name="Rectangle 41"/>
            <p:cNvSpPr>
              <a:spLocks noChangeArrowheads="1"/>
            </p:cNvSpPr>
            <p:nvPr/>
          </p:nvSpPr>
          <p:spPr bwMode="auto">
            <a:xfrm>
              <a:off x="44577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(0x108)0x13</a:t>
              </a:r>
            </a:p>
          </p:txBody>
        </p:sp>
        <p:sp>
          <p:nvSpPr>
            <p:cNvPr id="39979" name="Rectangle 42"/>
            <p:cNvSpPr>
              <a:spLocks noChangeArrowheads="1"/>
            </p:cNvSpPr>
            <p:nvPr/>
          </p:nvSpPr>
          <p:spPr bwMode="auto">
            <a:xfrm>
              <a:off x="8382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260(%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75563" name="Rectangle 43"/>
            <p:cNvSpPr>
              <a:spLocks noChangeArrowheads="1"/>
            </p:cNvSpPr>
            <p:nvPr/>
          </p:nvSpPr>
          <p:spPr bwMode="auto">
            <a:xfrm>
              <a:off x="44577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(0x10C)0x11</a:t>
              </a:r>
            </a:p>
          </p:txBody>
        </p:sp>
        <p:sp>
          <p:nvSpPr>
            <p:cNvPr id="39981" name="Rectangle 44"/>
            <p:cNvSpPr>
              <a:spLocks noChangeArrowheads="1"/>
            </p:cNvSpPr>
            <p:nvPr/>
          </p:nvSpPr>
          <p:spPr bwMode="auto">
            <a:xfrm>
              <a:off x="8382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(%eax,%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edx,4)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5565" name="Rectangle 45"/>
            <p:cNvSpPr>
              <a:spLocks noChangeArrowheads="1"/>
            </p:cNvSpPr>
            <p:nvPr/>
          </p:nvSpPr>
          <p:spPr bwMode="auto">
            <a:xfrm>
              <a:off x="44577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39983" name="Rectangle 46"/>
            <p:cNvSpPr>
              <a:spLocks noChangeArrowheads="1"/>
            </p:cNvSpPr>
            <p:nvPr/>
          </p:nvSpPr>
          <p:spPr bwMode="auto">
            <a:xfrm>
              <a:off x="8382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$0x108</a:t>
              </a:r>
            </a:p>
          </p:txBody>
        </p:sp>
        <p:sp>
          <p:nvSpPr>
            <p:cNvPr id="875567" name="Rectangle 47"/>
            <p:cNvSpPr>
              <a:spLocks noChangeArrowheads="1"/>
            </p:cNvSpPr>
            <p:nvPr/>
          </p:nvSpPr>
          <p:spPr bwMode="auto">
            <a:xfrm>
              <a:off x="44577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0xFF</a:t>
              </a:r>
            </a:p>
          </p:txBody>
        </p:sp>
        <p:sp>
          <p:nvSpPr>
            <p:cNvPr id="39985" name="Rectangle 48"/>
            <p:cNvSpPr>
              <a:spLocks noChangeArrowheads="1"/>
            </p:cNvSpPr>
            <p:nvPr/>
          </p:nvSpPr>
          <p:spPr bwMode="auto">
            <a:xfrm>
              <a:off x="8382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75569" name="Rectangle 49"/>
            <p:cNvSpPr>
              <a:spLocks noChangeArrowheads="1"/>
            </p:cNvSpPr>
            <p:nvPr/>
          </p:nvSpPr>
          <p:spPr bwMode="auto">
            <a:xfrm>
              <a:off x="44577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39987" name="Rectangle 50"/>
            <p:cNvSpPr>
              <a:spLocks noChangeArrowheads="1"/>
            </p:cNvSpPr>
            <p:nvPr/>
          </p:nvSpPr>
          <p:spPr bwMode="auto">
            <a:xfrm>
              <a:off x="8382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88" name="Rectangle 51"/>
            <p:cNvSpPr>
              <a:spLocks noChangeArrowheads="1"/>
            </p:cNvSpPr>
            <p:nvPr/>
          </p:nvSpPr>
          <p:spPr bwMode="auto">
            <a:xfrm>
              <a:off x="4457700" y="29718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值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9" name="Rectangle 52"/>
            <p:cNvSpPr>
              <a:spLocks noChangeArrowheads="1"/>
            </p:cNvSpPr>
            <p:nvPr/>
          </p:nvSpPr>
          <p:spPr bwMode="auto">
            <a:xfrm>
              <a:off x="838200" y="2971800"/>
              <a:ext cx="36195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操作数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7" name="Line 60"/>
            <p:cNvSpPr>
              <a:spLocks noChangeShapeType="1"/>
            </p:cNvSpPr>
            <p:nvPr/>
          </p:nvSpPr>
          <p:spPr bwMode="auto">
            <a:xfrm>
              <a:off x="4457700" y="2971800"/>
              <a:ext cx="0" cy="3622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2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算术和逻辑运算</a:t>
            </a:r>
            <a:endParaRPr lang="en-US" altLang="zh-CN" dirty="0" smtClean="0"/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取地址指令</a:t>
            </a: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</a:t>
            </a:r>
            <a:r>
              <a:rPr lang="zh-CN" altLang="en-US" dirty="0" smtClean="0"/>
              <a:t>地址模式表达式</a:t>
            </a:r>
            <a:endParaRPr lang="en-US" dirty="0"/>
          </a:p>
          <a:p>
            <a:pPr marL="552450" lvl="1"/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将表达式对应的地址保存到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中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用法</a:t>
            </a:r>
            <a:endParaRPr lang="en-US" dirty="0" smtClean="0"/>
          </a:p>
          <a:p>
            <a:pPr marL="552450" lvl="1"/>
            <a:r>
              <a:rPr lang="zh-CN" altLang="en-US" dirty="0" smtClean="0"/>
              <a:t>不内存引用，计算地址</a:t>
            </a:r>
            <a:endParaRPr lang="en-US" dirty="0"/>
          </a:p>
          <a:p>
            <a:pPr marL="838200" lvl="2"/>
            <a:r>
              <a:rPr lang="zh-CN" altLang="en-US" dirty="0"/>
              <a:t>例如</a:t>
            </a:r>
            <a:r>
              <a:rPr lang="en-US" dirty="0" smtClean="0"/>
              <a:t>, </a:t>
            </a:r>
            <a:r>
              <a:rPr lang="zh-CN" altLang="en-US" dirty="0" smtClean="0"/>
              <a:t>翻译语句</a:t>
            </a:r>
            <a:r>
              <a:rPr lang="en-US" dirty="0" smtClean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zh-CN" altLang="en-US" dirty="0" smtClean="0"/>
              <a:t>计算形如</a:t>
            </a:r>
            <a:r>
              <a:rPr lang="en-US" dirty="0" smtClean="0"/>
              <a:t>x </a:t>
            </a:r>
            <a:r>
              <a:rPr lang="en-US" dirty="0"/>
              <a:t>+ </a:t>
            </a:r>
            <a:r>
              <a:rPr lang="en-US" dirty="0" smtClean="0"/>
              <a:t>k*y</a:t>
            </a:r>
            <a:r>
              <a:rPr lang="zh-CN" altLang="en-US" dirty="0" smtClean="0"/>
              <a:t>的算术表达式</a:t>
            </a:r>
            <a:endParaRPr lang="en-US" dirty="0"/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62200" y="5343359"/>
            <a:ext cx="5524500" cy="1258331"/>
            <a:chOff x="3034240" y="5314434"/>
            <a:chExt cx="5524500" cy="1258331"/>
          </a:xfrm>
        </p:grpSpPr>
        <p:sp>
          <p:nvSpPr>
            <p:cNvPr id="13318" name="Rectangle 6"/>
            <p:cNvSpPr>
              <a:spLocks/>
            </p:cNvSpPr>
            <p:nvPr/>
          </p:nvSpPr>
          <p:spPr bwMode="auto">
            <a:xfrm>
              <a:off x="3034240" y="5683766"/>
              <a:ext cx="5524500" cy="888999"/>
            </a:xfrm>
            <a:prstGeom prst="rect">
              <a:avLst/>
            </a:prstGeom>
            <a:solidFill>
              <a:srgbClr val="FFFF99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76200" tIns="76200" rIns="76200" bIns="76200"/>
            <a:lstStyle/>
            <a:p>
              <a:pPr algn="l">
                <a:tabLst>
                  <a:tab pos="228600" algn="l"/>
                  <a:tab pos="228600" algn="l"/>
                </a:tabLst>
              </a:pPr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leaq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%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rdi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,%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rdi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,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2), 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ax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# t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←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x+x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*2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" charset="0"/>
              </a:endParaRPr>
            </a:p>
            <a:p>
              <a:pPr algn="l">
                <a:tabLst>
                  <a:tab pos="228600" algn="l"/>
                  <a:tab pos="228600" algn="l"/>
                </a:tabLst>
              </a:pPr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salq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$2, 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ax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          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# 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return 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t&lt;&lt;2</a:t>
              </a:r>
            </a:p>
          </p:txBody>
        </p:sp>
        <p:sp>
          <p:nvSpPr>
            <p:cNvPr id="13319" name="Rectangle 7"/>
            <p:cNvSpPr>
              <a:spLocks/>
            </p:cNvSpPr>
            <p:nvPr/>
          </p:nvSpPr>
          <p:spPr bwMode="auto">
            <a:xfrm>
              <a:off x="3034240" y="5314434"/>
              <a:ext cx="2516715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编译器生成的</a:t>
              </a:r>
              <a:r>
                <a:rPr lang="en-US" sz="2400" b="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ASM</a:t>
              </a:r>
              <a:endParaRPr lang="en-US" sz="24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57800" y="3513803"/>
            <a:ext cx="3385474" cy="2019427"/>
            <a:chOff x="5257800" y="3513803"/>
            <a:chExt cx="3385474" cy="2019427"/>
          </a:xfrm>
        </p:grpSpPr>
        <p:sp>
          <p:nvSpPr>
            <p:cNvPr id="13317" name="Rectangle 5"/>
            <p:cNvSpPr>
              <a:spLocks/>
            </p:cNvSpPr>
            <p:nvPr/>
          </p:nvSpPr>
          <p:spPr bwMode="auto">
            <a:xfrm>
              <a:off x="5257800" y="3934082"/>
              <a:ext cx="3385474" cy="1599148"/>
            </a:xfrm>
            <a:prstGeom prst="rect">
              <a:avLst/>
            </a:prstGeom>
            <a:solidFill>
              <a:srgbClr val="CDF1C5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182880" tIns="0" rIns="0" bIns="0"/>
            <a:lstStyle/>
            <a:p>
              <a:pPr algn="l"/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long m12(</a:t>
              </a:r>
              <a:r>
                <a:rPr lang="en-US" dirty="0" smtClean="0"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long</a:t>
              </a:r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x)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{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 return x*12;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}</a:t>
              </a: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6112166" y="3513803"/>
              <a:ext cx="838371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  <a:sym typeface="Calibri" charset="0"/>
                </a:rPr>
                <a:t>C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  <a:sym typeface="Calibri" charset="0"/>
                </a:rPr>
                <a:t>代码</a:t>
              </a:r>
              <a:endPara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算术运算指令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smtClean="0"/>
              <a:t>2</a:t>
            </a:r>
            <a:r>
              <a:rPr lang="zh-CN" altLang="en-US" dirty="0" smtClean="0"/>
              <a:t>操作数指令</a:t>
            </a:r>
            <a:r>
              <a:rPr lang="en-US" dirty="0" smtClean="0"/>
              <a:t>:</a:t>
            </a:r>
            <a:endParaRPr lang="en-US" dirty="0"/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      </a:t>
            </a:r>
            <a:r>
              <a:rPr lang="zh-CN" altLang="en-US" b="1" dirty="0" smtClean="0">
                <a:latin typeface="黑体" panose="02010609060101010101" pitchFamily="49" charset="-122"/>
                <a:cs typeface="Calibri Bold Italic" charset="0"/>
                <a:sym typeface="Calibri Bold Italic" charset="0"/>
              </a:rPr>
              <a:t>格式             运算</a:t>
            </a:r>
            <a:endParaRPr lang="en-US" altLang="zh-CN" b="1" dirty="0" smtClean="0">
              <a:latin typeface="黑体" panose="02010609060101010101" pitchFamily="49" charset="-122"/>
              <a:cs typeface="Calibri Bold Italic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b="1" dirty="0" smtClean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mulq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salq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shlq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算术移位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逻辑移位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xorq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orq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0" y="946575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注意参数顺序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无符号数整数之间没差别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(why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?)</a:t>
            </a:r>
            <a:endParaRPr lang="zh-CN" altLang="en-US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算术运算指令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zh-CN" altLang="en-US" dirty="0" smtClean="0"/>
              <a:t>单操作数指令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+ 1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decq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negq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notq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= ~</a:t>
            </a:r>
            <a:r>
              <a:rPr 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为何要理解</a:t>
            </a:r>
            <a:r>
              <a:rPr lang="zh-CN" altLang="en-US" dirty="0"/>
              <a:t>汇编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理解</a:t>
            </a:r>
            <a:r>
              <a:rPr lang="zh-CN" altLang="en-US" dirty="0"/>
              <a:t>编译器的优化能力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分析代码中潜在的低效性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有时</a:t>
            </a:r>
            <a:r>
              <a:rPr lang="zh-CN" altLang="en-US" dirty="0" smtClean="0"/>
              <a:t>需要</a:t>
            </a:r>
            <a:r>
              <a:rPr lang="zh-CN" altLang="en-US" dirty="0"/>
              <a:t>知道</a:t>
            </a:r>
            <a:r>
              <a:rPr lang="zh-CN" altLang="en-US" dirty="0" smtClean="0"/>
              <a:t>程序</a:t>
            </a:r>
            <a:r>
              <a:rPr lang="zh-CN" altLang="en-US" dirty="0"/>
              <a:t>的运行时行为（数据）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为何要理解编译系统如何工作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优化程序性能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理解链接时错误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避免安全漏洞</a:t>
            </a:r>
            <a:r>
              <a:rPr lang="en-US" altLang="zh-CN" dirty="0"/>
              <a:t>——</a:t>
            </a:r>
            <a:r>
              <a:rPr lang="zh-CN" altLang="en-US" dirty="0"/>
              <a:t>缓冲区溢出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从写汇编代码到理解汇编代码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不同的</a:t>
            </a:r>
            <a:r>
              <a:rPr lang="zh-CN" altLang="en-US" dirty="0" smtClean="0"/>
              <a:t>技能：转换、源代码</a:t>
            </a:r>
            <a:r>
              <a:rPr lang="zh-CN" altLang="en-US" dirty="0"/>
              <a:t>与汇编代码的关系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逆向工程</a:t>
            </a:r>
            <a:r>
              <a:rPr lang="en-US" altLang="zh-CN" dirty="0"/>
              <a:t>(Reverse engineering)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直接从成品分析，获知产品的设计原理</a:t>
            </a:r>
            <a:r>
              <a:rPr lang="en-US" altLang="zh-CN" dirty="0"/>
              <a:t>/</a:t>
            </a:r>
            <a:r>
              <a:rPr lang="zh-CN" altLang="en-US" dirty="0"/>
              <a:t>过程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算术表达式例子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4419600"/>
            <a:ext cx="5105400" cy="1914524"/>
          </a:xfrm>
        </p:spPr>
        <p:txBody>
          <a:bodyPr/>
          <a:lstStyle/>
          <a:p>
            <a:pPr lvl="1" indent="-342900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salq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移位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仅用了一次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343400" y="1213680"/>
            <a:ext cx="4495800" cy="3053519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addq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(%rsi,%rsi,2),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salq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$4,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4(%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imulq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52400" y="1752600"/>
            <a:ext cx="3505200" cy="4191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t1 =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算术表达式例子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524000"/>
            <a:ext cx="3505200" cy="441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t1 =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038600" y="533400"/>
            <a:ext cx="4839645" cy="2971800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# t1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addq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# t2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(%rsi,%rsi,2),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salq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$4, %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  # t4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4(%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t5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imulq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# </a:t>
            </a:r>
            <a:r>
              <a:rPr lang="en-US" dirty="0" err="1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56312"/>
              </p:ext>
            </p:extLst>
          </p:nvPr>
        </p:nvGraphicFramePr>
        <p:xfrm>
          <a:off x="4038599" y="3738079"/>
          <a:ext cx="4839646" cy="2980944"/>
        </p:xfrm>
        <a:graphic>
          <a:graphicData uri="http://schemas.openxmlformats.org/drawingml/2006/table">
            <a:tbl>
              <a:tblPr firstRow="1" bandRow="1"/>
              <a:tblGrid>
                <a:gridCol w="241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1" i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机器级编程</a:t>
            </a:r>
            <a:r>
              <a:rPr lang="en-US" dirty="0" smtClean="0"/>
              <a:t>I: </a:t>
            </a:r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CPU</a:t>
            </a:r>
            <a:r>
              <a:rPr lang="zh-CN" altLang="en-US" dirty="0" smtClean="0"/>
              <a:t>及架构的发展史</a:t>
            </a:r>
            <a:endParaRPr lang="en-US" dirty="0" smtClean="0"/>
          </a:p>
          <a:p>
            <a:pPr lvl="1"/>
            <a:r>
              <a:rPr lang="zh-CN" altLang="en-US" dirty="0"/>
              <a:t>进化设计导致许多怪癖和</a:t>
            </a:r>
            <a:r>
              <a:rPr lang="zh-CN" altLang="en-US" dirty="0" smtClean="0"/>
              <a:t>假象</a:t>
            </a:r>
            <a:endParaRPr lang="en-US" altLang="zh-CN" dirty="0" smtClean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altLang="zh-CN" sz="2800" b="1" dirty="0"/>
              <a:t>IA32</a:t>
            </a:r>
            <a:r>
              <a:rPr lang="zh-CN" altLang="en-US" sz="2800" b="1" dirty="0"/>
              <a:t>处理器体系结构</a:t>
            </a:r>
            <a:endParaRPr lang="en-US" sz="2800" b="1" dirty="0"/>
          </a:p>
          <a:p>
            <a:r>
              <a:rPr lang="en-US" altLang="zh-CN" dirty="0" smtClean="0"/>
              <a:t>C, </a:t>
            </a:r>
            <a:r>
              <a:rPr lang="zh-CN" altLang="en-US" dirty="0" smtClean="0"/>
              <a:t>汇编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机器代码</a:t>
            </a:r>
            <a:endParaRPr lang="en-US" dirty="0" smtClean="0"/>
          </a:p>
          <a:p>
            <a:pPr lvl="1"/>
            <a:r>
              <a:rPr lang="zh-CN" altLang="en-US" dirty="0"/>
              <a:t>可视</a:t>
            </a:r>
            <a:r>
              <a:rPr lang="zh-CN" altLang="en-US" dirty="0" smtClean="0"/>
              <a:t>状态的新形式</a:t>
            </a:r>
            <a:r>
              <a:rPr lang="en-US" dirty="0" smtClean="0"/>
              <a:t>: </a:t>
            </a:r>
            <a:r>
              <a:rPr lang="zh-CN" altLang="en-US" dirty="0" smtClean="0"/>
              <a:t>程序计数器、寄存器</a:t>
            </a:r>
            <a:r>
              <a:rPr lang="en-US" dirty="0" smtClean="0"/>
              <a:t>, ...</a:t>
            </a:r>
          </a:p>
          <a:p>
            <a:pPr lvl="1"/>
            <a:r>
              <a:rPr lang="zh-CN" altLang="en-US" dirty="0" smtClean="0"/>
              <a:t>编译器必须将高级语言的声明、表达式、过程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翻译成低级</a:t>
            </a:r>
            <a:r>
              <a:rPr lang="en-US" altLang="zh-CN" dirty="0" smtClean="0"/>
              <a:t>(</a:t>
            </a:r>
            <a:r>
              <a:rPr lang="zh-CN" altLang="en-US" dirty="0" smtClean="0"/>
              <a:t>底层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的指令序列</a:t>
            </a:r>
            <a:endParaRPr lang="en-US" dirty="0" smtClean="0"/>
          </a:p>
          <a:p>
            <a:r>
              <a:rPr lang="zh-CN" altLang="en-US" dirty="0" smtClean="0"/>
              <a:t>汇编基础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寄存器、操作数、数据传送</a:t>
            </a:r>
            <a:endParaRPr lang="en-US" dirty="0" smtClean="0"/>
          </a:p>
          <a:p>
            <a:pPr lvl="1"/>
            <a:r>
              <a:rPr lang="en-US" dirty="0" smtClean="0"/>
              <a:t>x86-64</a:t>
            </a:r>
            <a:r>
              <a:rPr lang="zh-CN" altLang="en-US" dirty="0" smtClean="0"/>
              <a:t>的传送指令涵盖了广泛的数据传送形式</a:t>
            </a:r>
            <a:endParaRPr lang="en-US" dirty="0" smtClean="0"/>
          </a:p>
          <a:p>
            <a:r>
              <a:rPr lang="zh-CN" altLang="en-US" dirty="0" smtClean="0"/>
              <a:t>算术运算</a:t>
            </a:r>
            <a:endParaRPr lang="en-US" dirty="0" smtClean="0"/>
          </a:p>
          <a:p>
            <a:pPr lvl="1"/>
            <a:r>
              <a:rPr lang="en-US" dirty="0" smtClean="0"/>
              <a:t>C </a:t>
            </a:r>
            <a:r>
              <a:rPr lang="zh-CN" altLang="en-US" dirty="0" smtClean="0"/>
              <a:t>编译器将使用不同的指令组合完成计算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地址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数据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指令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zh-CN" altLang="en-US" dirty="0" smtClean="0"/>
              <a:t>汇编</a:t>
            </a:r>
            <a:r>
              <a:rPr lang="en-US" altLang="zh-CN" dirty="0" smtClean="0"/>
              <a:t>/</a:t>
            </a:r>
            <a:r>
              <a:rPr lang="zh-CN" altLang="en-US" dirty="0" smtClean="0"/>
              <a:t>机器代码视图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9113" y="3352800"/>
            <a:ext cx="5272087" cy="327660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zh-CN" altLang="en-US" sz="2400" dirty="0" smtClean="0"/>
              <a:t>程序员可视的状态</a:t>
            </a:r>
            <a:endParaRPr lang="en-US" sz="2400" dirty="0" smtClean="0"/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zh-CN" altLang="en-US" sz="2000" b="1" dirty="0" smtClean="0"/>
              <a:t>程序计数器</a:t>
            </a:r>
            <a:r>
              <a:rPr lang="en-US" altLang="zh-CN" sz="2000" b="1" dirty="0" smtClean="0"/>
              <a:t>(</a:t>
            </a:r>
            <a:r>
              <a:rPr lang="en-US" sz="2000" b="1" dirty="0" smtClean="0"/>
              <a:t>Program counter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PC </a:t>
            </a:r>
            <a:r>
              <a:rPr lang="en-US" sz="2000" b="1" dirty="0" smtClean="0"/>
              <a:t>)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/>
              <a:t>下</a:t>
            </a:r>
            <a:r>
              <a:rPr lang="zh-CN" altLang="en-US" sz="1800" dirty="0" smtClean="0"/>
              <a:t>一条指令的地址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 smtClean="0"/>
              <a:t>名字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EIP(IA32)</a:t>
            </a:r>
            <a:r>
              <a:rPr lang="zh-CN" altLang="en-US" sz="1800" dirty="0" smtClean="0"/>
              <a:t>、</a:t>
            </a:r>
            <a:r>
              <a:rPr lang="en-US" sz="1800" dirty="0" smtClean="0"/>
              <a:t>RIP </a:t>
            </a:r>
            <a:r>
              <a:rPr lang="en-US" sz="1800" dirty="0"/>
              <a:t>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zh-CN" altLang="en-US" sz="2000" b="1" dirty="0" smtClean="0"/>
              <a:t>寄存器文件</a:t>
            </a:r>
            <a:r>
              <a:rPr lang="en-US" altLang="zh-CN" sz="2000" b="1" dirty="0" smtClean="0"/>
              <a:t>(</a:t>
            </a:r>
            <a:r>
              <a:rPr lang="en-US" sz="2000" b="1" dirty="0" smtClean="0"/>
              <a:t>Register file)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/>
              <a:t>大量</a:t>
            </a:r>
            <a:r>
              <a:rPr lang="zh-CN" altLang="en-US" sz="1800" dirty="0" smtClean="0"/>
              <a:t>使用的程序数据</a:t>
            </a:r>
            <a:endParaRPr lang="en-US" sz="1800" dirty="0"/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zh-CN" altLang="en-US" sz="2000" b="1" dirty="0" smtClean="0"/>
              <a:t>条件码</a:t>
            </a:r>
            <a:r>
              <a:rPr lang="en-US" altLang="zh-CN" sz="2000" b="1" dirty="0" smtClean="0"/>
              <a:t>(</a:t>
            </a:r>
            <a:r>
              <a:rPr lang="en-US" sz="2000" b="1" dirty="0" smtClean="0"/>
              <a:t>Condition codes)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 smtClean="0"/>
              <a:t>存储最近的算术或逻辑运算的状态信息</a:t>
            </a:r>
            <a:endParaRPr lang="en-US" altLang="zh-CN" sz="1800" dirty="0" smtClean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 smtClean="0"/>
              <a:t>用于条件分支</a:t>
            </a:r>
            <a:endParaRPr lang="en-US" sz="1800" dirty="0"/>
          </a:p>
        </p:txBody>
      </p:sp>
      <p:sp>
        <p:nvSpPr>
          <p:cNvPr id="147473" name="Rectangle 17"/>
          <p:cNvSpPr>
            <a:spLocks noGrp="1" noChangeArrowheads="1"/>
          </p:cNvSpPr>
          <p:nvPr>
            <p:ph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zh-CN" altLang="en-US" sz="2000" b="1" dirty="0" smtClean="0"/>
              <a:t>内存</a:t>
            </a:r>
            <a:r>
              <a:rPr lang="en-US" altLang="zh-CN" sz="2000" b="1" dirty="0" smtClean="0"/>
              <a:t>(</a:t>
            </a:r>
            <a:r>
              <a:rPr lang="en-US" sz="2000" b="1" dirty="0" smtClean="0"/>
              <a:t>Memory)</a:t>
            </a:r>
          </a:p>
          <a:p>
            <a:pPr marL="571500" lvl="2" indent="-165100"/>
            <a:r>
              <a:rPr lang="zh-CN" altLang="en-US" sz="1800" dirty="0" smtClean="0"/>
              <a:t>可按字节寻址的数组</a:t>
            </a:r>
            <a:endParaRPr lang="en-US" sz="1800" dirty="0" smtClean="0"/>
          </a:p>
          <a:p>
            <a:pPr marL="571500" lvl="2" indent="-165100"/>
            <a:r>
              <a:rPr lang="zh-CN" altLang="en-US" sz="1800" dirty="0" smtClean="0"/>
              <a:t>程序和数据</a:t>
            </a:r>
            <a:endParaRPr lang="en-US" altLang="zh-CN" sz="1800" dirty="0" smtClean="0"/>
          </a:p>
          <a:p>
            <a:pPr marL="571500" lvl="2" indent="-165100"/>
            <a:r>
              <a:rPr lang="zh-CN" altLang="en-US" sz="1800" dirty="0" smtClean="0"/>
              <a:t>栈</a:t>
            </a:r>
            <a:r>
              <a:rPr lang="en-US" altLang="zh-CN" sz="1800" dirty="0" smtClean="0"/>
              <a:t>(</a:t>
            </a:r>
            <a:r>
              <a:rPr lang="en-US" sz="1800" dirty="0" smtClean="0"/>
              <a:t>Stack</a:t>
            </a:r>
            <a:r>
              <a:rPr lang="zh-CN" altLang="en-US" sz="1800" dirty="0" smtClean="0"/>
              <a:t>，用于过程的实现</a:t>
            </a:r>
            <a:r>
              <a:rPr lang="en-US" altLang="zh-CN" sz="1800" dirty="0" smtClean="0"/>
              <a:t>)</a:t>
            </a:r>
            <a:endParaRPr lang="en-US" sz="2000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219201" y="1741062"/>
            <a:ext cx="1028699" cy="1200329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程序计数器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寄存器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zh-CN" altLang="en-US" dirty="0" smtClean="0">
                <a:latin typeface="Calibri" pitchFamily="34" charset="0"/>
              </a:rPr>
              <a:t>内存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019800" y="1628402"/>
            <a:ext cx="1714500" cy="1351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b="0" dirty="0" smtClean="0">
                <a:latin typeface="Calibri" pitchFamily="34" charset="0"/>
              </a:rPr>
              <a:t>程序</a:t>
            </a:r>
            <a:endParaRPr lang="en-US" altLang="zh-CN" b="0" dirty="0" smtClean="0">
              <a:latin typeface="Calibri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b="0" dirty="0" smtClean="0">
                <a:latin typeface="Calibri" pitchFamily="34" charset="0"/>
              </a:rPr>
              <a:t>数据</a:t>
            </a:r>
            <a:endParaRPr lang="en-US" altLang="zh-CN" b="0" dirty="0" smtClean="0">
              <a:latin typeface="Calibri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b="0" dirty="0" smtClean="0">
                <a:latin typeface="Calibri" pitchFamily="34" charset="0"/>
              </a:rPr>
              <a:t>栈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444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444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676400" cy="304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0" dirty="0" smtClean="0">
                <a:latin typeface="Calibri" pitchFamily="34" charset="0"/>
              </a:rPr>
              <a:t>条件码</a:t>
            </a:r>
            <a:endParaRPr lang="en-US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802855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943955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5012655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6155655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3265488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412455"/>
            <a:ext cx="460692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479255"/>
            <a:ext cx="41481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as)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656870"/>
            <a:ext cx="34282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链接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ld)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867943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(p1.c p2.c)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945855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汇编程序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(p1.s p2.s)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5088855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目标程序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p1.o p2.o)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6231855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可执行程序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343400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486400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934200" y="496777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libraries (.a)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692141"/>
            <a:ext cx="2174082" cy="8445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zh-CN" altLang="en-US" dirty="0" smtClean="0"/>
              <a:t>变为目标代码</a:t>
            </a:r>
            <a:r>
              <a:rPr lang="en-US" altLang="zh-CN" dirty="0" smtClean="0"/>
              <a:t>(</a:t>
            </a:r>
            <a:r>
              <a:rPr lang="en-US" dirty="0" smtClean="0"/>
              <a:t>Object Code</a:t>
            </a:r>
            <a:r>
              <a:rPr lang="en-US" dirty="0"/>
              <a:t>)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 smtClean="0"/>
              <a:t>程序文件</a:t>
            </a:r>
            <a:r>
              <a:rPr lang="en-US" altLang="zh-CN" dirty="0" smtClean="0"/>
              <a:t>: </a:t>
            </a:r>
            <a:r>
              <a:rPr lang="en-US" b="1" dirty="0" smtClean="0">
                <a:latin typeface="Courier New" pitchFamily="49" charset="0"/>
              </a:rPr>
              <a:t>p1.c </a:t>
            </a:r>
            <a:r>
              <a:rPr lang="en-US" b="1" dirty="0">
                <a:latin typeface="Courier New" pitchFamily="49" charset="0"/>
              </a:rPr>
              <a:t>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 smtClean="0"/>
              <a:t>编译命令</a:t>
            </a:r>
            <a:r>
              <a:rPr lang="en-US" dirty="0" smtClean="0"/>
              <a:t>: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</a:t>
            </a:r>
            <a:r>
              <a:rPr lang="en-US" b="1" dirty="0" err="1" smtClean="0">
                <a:latin typeface="Courier New" pitchFamily="49" charset="0"/>
              </a:rPr>
              <a:t>Og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 smtClean="0"/>
              <a:t>使用基础优化项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 smtClean="0"/>
              <a:t>) [</a:t>
            </a:r>
            <a:r>
              <a:rPr lang="zh-CN" altLang="en-US" dirty="0" smtClean="0"/>
              <a:t>新版本</a:t>
            </a:r>
            <a:r>
              <a:rPr lang="en-US" dirty="0" smtClean="0"/>
              <a:t>GCC]</a:t>
            </a:r>
            <a:endParaRPr lang="en-US" dirty="0"/>
          </a:p>
          <a:p>
            <a:pPr marL="839788" lvl="2" indent="-16510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 smtClean="0"/>
              <a:t>生成二进制结果文件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zh-CN" altLang="en-US" dirty="0" smtClean="0"/>
              <a:t>编译成汇编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zh-CN" altLang="en-US" dirty="0" smtClean="0"/>
              <a:t>代码</a:t>
            </a:r>
            <a:r>
              <a:rPr lang="en-US" dirty="0" smtClean="0"/>
              <a:t>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0386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plus(long x, long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x, long y,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486400" y="914400"/>
            <a:ext cx="35052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dirty="0" smtClean="0">
                <a:solidFill>
                  <a:schemeClr val="tx2"/>
                </a:solidFill>
                <a:latin typeface="Calibri" pitchFamily="34" charset="0"/>
              </a:rPr>
              <a:t>生成的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x86-64</a:t>
            </a:r>
            <a:r>
              <a:rPr lang="zh-CN" altLang="en-US" sz="2400" dirty="0" smtClean="0">
                <a:solidFill>
                  <a:schemeClr val="tx2"/>
                </a:solidFill>
                <a:latin typeface="Calibri" pitchFamily="34" charset="0"/>
              </a:rPr>
              <a:t>汇编代码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486400" y="1395413"/>
            <a:ext cx="35052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call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202583"/>
            <a:ext cx="7467600" cy="21210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 smtClean="0">
                <a:latin typeface="Calibri" pitchFamily="34" charset="0"/>
              </a:rPr>
              <a:t>使用的命令：</a:t>
            </a:r>
            <a:endParaRPr lang="en-US" altLang="zh-CN" dirty="0" smtClean="0">
              <a:latin typeface="Calibri" pitchFamily="34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 </a:t>
            </a:r>
            <a:r>
              <a:rPr lang="en-US" dirty="0" err="1" smtClean="0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 smtClean="0">
                <a:latin typeface="Calibri" pitchFamily="34" charset="0"/>
              </a:rPr>
              <a:t>生成文件：</a:t>
            </a:r>
            <a:r>
              <a:rPr lang="en-US" dirty="0" err="1" smtClean="0">
                <a:latin typeface="Courier New" pitchFamily="49" charset="0"/>
              </a:rPr>
              <a:t>sum.s</a:t>
            </a:r>
            <a:endParaRPr lang="en-US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版本和选项的不同，生成的结果也会不同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程序的构成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(Variable)</a:t>
            </a:r>
          </a:p>
          <a:p>
            <a:pPr lvl="1"/>
            <a:r>
              <a:rPr lang="zh-CN" altLang="en-US" dirty="0"/>
              <a:t>可定义并使用不同的数据类型</a:t>
            </a:r>
          </a:p>
          <a:p>
            <a:r>
              <a:rPr lang="zh-CN" altLang="en-US" dirty="0"/>
              <a:t>运算</a:t>
            </a:r>
            <a:r>
              <a:rPr lang="en-US" altLang="zh-CN" dirty="0"/>
              <a:t>(Operation)</a:t>
            </a:r>
          </a:p>
          <a:p>
            <a:pPr lvl="1"/>
            <a:r>
              <a:rPr lang="zh-CN" altLang="en-US" dirty="0"/>
              <a:t>赋值、算术表达式计算</a:t>
            </a:r>
          </a:p>
          <a:p>
            <a:r>
              <a:rPr lang="zh-CN" altLang="en-US" dirty="0"/>
              <a:t>控制</a:t>
            </a:r>
          </a:p>
          <a:p>
            <a:pPr lvl="1"/>
            <a:r>
              <a:rPr lang="zh-CN" altLang="en-US" dirty="0"/>
              <a:t>循环</a:t>
            </a:r>
          </a:p>
          <a:p>
            <a:pPr lvl="1"/>
            <a:r>
              <a:rPr lang="zh-CN" altLang="en-US" dirty="0"/>
              <a:t>过程（函数）的调用</a:t>
            </a:r>
            <a:r>
              <a:rPr lang="en-US" altLang="zh-CN" dirty="0"/>
              <a:t>/</a:t>
            </a:r>
            <a:r>
              <a:rPr lang="zh-CN" altLang="en-US" dirty="0"/>
              <a:t>返回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21446</TotalTime>
  <Words>3700</Words>
  <Application>Microsoft Office PowerPoint</Application>
  <PresentationFormat>全屏显示(4:3)</PresentationFormat>
  <Paragraphs>892</Paragraphs>
  <Slides>53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4" baseType="lpstr">
      <vt:lpstr>Courier</vt:lpstr>
      <vt:lpstr>Lucida Grande</vt:lpstr>
      <vt:lpstr>Monaco</vt:lpstr>
      <vt:lpstr>ＭＳ Ｐゴシック</vt:lpstr>
      <vt:lpstr>ヒラギノ角ゴ ProN W3</vt:lpstr>
      <vt:lpstr>ヒラギノ角ゴ ProN W6</vt:lpstr>
      <vt:lpstr>黑体</vt:lpstr>
      <vt:lpstr>宋体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 New Roman</vt:lpstr>
      <vt:lpstr>Wingdings</vt:lpstr>
      <vt:lpstr>Wingdings 2</vt:lpstr>
      <vt:lpstr>template2007</vt:lpstr>
      <vt:lpstr>程序的机器级表示 I：基础 Machine-Level Programming</vt:lpstr>
      <vt:lpstr>程序的机器级表示 I: 基础</vt:lpstr>
      <vt:lpstr>课程内容</vt:lpstr>
      <vt:lpstr>程序设计语言的特点</vt:lpstr>
      <vt:lpstr>为什么？</vt:lpstr>
      <vt:lpstr>汇编/机器代码视图</vt:lpstr>
      <vt:lpstr>将 C 变为目标代码(Object Code)</vt:lpstr>
      <vt:lpstr>编译成汇编</vt:lpstr>
      <vt:lpstr>C 程序的构成</vt:lpstr>
      <vt:lpstr>代码例子</vt:lpstr>
      <vt:lpstr>代码例子</vt:lpstr>
      <vt:lpstr>从C代码到汇编代码</vt:lpstr>
      <vt:lpstr>操作数</vt:lpstr>
      <vt:lpstr>汇编特点: 数据类型</vt:lpstr>
      <vt:lpstr>汇编特点: 运算</vt:lpstr>
      <vt:lpstr>目标代码</vt:lpstr>
      <vt:lpstr>机器指令示例</vt:lpstr>
      <vt:lpstr>目标代码的反汇编</vt:lpstr>
      <vt:lpstr>反汇编的另一种方法</vt:lpstr>
      <vt:lpstr>什么可以被反汇编？</vt:lpstr>
      <vt:lpstr>机器级程序设计I: 基础</vt:lpstr>
      <vt:lpstr>x86-64 的整数寄存器</vt:lpstr>
      <vt:lpstr>历史: IA32的寄存器</vt:lpstr>
      <vt:lpstr>AT&amp;T汇编格式</vt:lpstr>
      <vt:lpstr>AT&amp;T汇编格式</vt:lpstr>
      <vt:lpstr>数据传送</vt:lpstr>
      <vt:lpstr>mov 的操作数组合</vt:lpstr>
      <vt:lpstr>数据传送</vt:lpstr>
      <vt:lpstr>数据传送</vt:lpstr>
      <vt:lpstr>数据传送</vt:lpstr>
      <vt:lpstr>数据传送</vt:lpstr>
      <vt:lpstr>数据传送</vt:lpstr>
      <vt:lpstr>数据传送的例子</vt:lpstr>
      <vt:lpstr>简单的内存寻址模式</vt:lpstr>
      <vt:lpstr>寻址模式例子</vt:lpstr>
      <vt:lpstr>理解Swap()</vt:lpstr>
      <vt:lpstr>理解Swap()</vt:lpstr>
      <vt:lpstr>理解Swap()</vt:lpstr>
      <vt:lpstr>理解Swap()</vt:lpstr>
      <vt:lpstr>理解Swap()</vt:lpstr>
      <vt:lpstr>理解Swap()</vt:lpstr>
      <vt:lpstr>完整的内存寻址模式</vt:lpstr>
      <vt:lpstr>数据传送的例子</vt:lpstr>
      <vt:lpstr>地址计算例子：</vt:lpstr>
      <vt:lpstr>    </vt:lpstr>
      <vt:lpstr>机器级程序设计I: 基础</vt:lpstr>
      <vt:lpstr>取地址指令</vt:lpstr>
      <vt:lpstr>算术运算指令</vt:lpstr>
      <vt:lpstr>算术运算指令</vt:lpstr>
      <vt:lpstr>算术表达式例子</vt:lpstr>
      <vt:lpstr>算术表达式例子</vt:lpstr>
      <vt:lpstr>机器级程序设计I: 基础</vt:lpstr>
      <vt:lpstr>机器级编程I: 小结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xianjun shi</cp:lastModifiedBy>
  <cp:revision>845</cp:revision>
  <cp:lastPrinted>2011-09-12T20:37:42Z</cp:lastPrinted>
  <dcterms:created xsi:type="dcterms:W3CDTF">2012-09-11T15:51:41Z</dcterms:created>
  <dcterms:modified xsi:type="dcterms:W3CDTF">2017-09-26T05:36:20Z</dcterms:modified>
</cp:coreProperties>
</file>