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0" r:id="rId1"/>
  </p:sldMasterIdLst>
  <p:notesMasterIdLst>
    <p:notesMasterId r:id="rId105"/>
  </p:notesMasterIdLst>
  <p:handoutMasterIdLst>
    <p:handoutMasterId r:id="rId106"/>
  </p:handoutMasterIdLst>
  <p:sldIdLst>
    <p:sldId id="698" r:id="rId2"/>
    <p:sldId id="737" r:id="rId3"/>
    <p:sldId id="759" r:id="rId4"/>
    <p:sldId id="760" r:id="rId5"/>
    <p:sldId id="739" r:id="rId6"/>
    <p:sldId id="748" r:id="rId7"/>
    <p:sldId id="749" r:id="rId8"/>
    <p:sldId id="752" r:id="rId9"/>
    <p:sldId id="753" r:id="rId10"/>
    <p:sldId id="754" r:id="rId11"/>
    <p:sldId id="755" r:id="rId12"/>
    <p:sldId id="756" r:id="rId13"/>
    <p:sldId id="761" r:id="rId14"/>
    <p:sldId id="757" r:id="rId15"/>
    <p:sldId id="758" r:id="rId16"/>
    <p:sldId id="619" r:id="rId17"/>
    <p:sldId id="620" r:id="rId18"/>
    <p:sldId id="621" r:id="rId19"/>
    <p:sldId id="631" r:id="rId20"/>
    <p:sldId id="685" r:id="rId21"/>
    <p:sldId id="623" r:id="rId22"/>
    <p:sldId id="686" r:id="rId23"/>
    <p:sldId id="624" r:id="rId24"/>
    <p:sldId id="625" r:id="rId25"/>
    <p:sldId id="643" r:id="rId26"/>
    <p:sldId id="626" r:id="rId27"/>
    <p:sldId id="697" r:id="rId28"/>
    <p:sldId id="644" r:id="rId29"/>
    <p:sldId id="738" r:id="rId30"/>
    <p:sldId id="696" r:id="rId31"/>
    <p:sldId id="627" r:id="rId32"/>
    <p:sldId id="630" r:id="rId33"/>
    <p:sldId id="632" r:id="rId34"/>
    <p:sldId id="634" r:id="rId35"/>
    <p:sldId id="628" r:id="rId36"/>
    <p:sldId id="638" r:id="rId37"/>
    <p:sldId id="639" r:id="rId38"/>
    <p:sldId id="640" r:id="rId39"/>
    <p:sldId id="641" r:id="rId40"/>
    <p:sldId id="646" r:id="rId41"/>
    <p:sldId id="662" r:id="rId42"/>
    <p:sldId id="647" r:id="rId43"/>
    <p:sldId id="664" r:id="rId44"/>
    <p:sldId id="648" r:id="rId45"/>
    <p:sldId id="649" r:id="rId46"/>
    <p:sldId id="650" r:id="rId47"/>
    <p:sldId id="651" r:id="rId48"/>
    <p:sldId id="652" r:id="rId49"/>
    <p:sldId id="655" r:id="rId50"/>
    <p:sldId id="653" r:id="rId51"/>
    <p:sldId id="656" r:id="rId52"/>
    <p:sldId id="657" r:id="rId53"/>
    <p:sldId id="666" r:id="rId54"/>
    <p:sldId id="654" r:id="rId55"/>
    <p:sldId id="658" r:id="rId56"/>
    <p:sldId id="659" r:id="rId57"/>
    <p:sldId id="670" r:id="rId58"/>
    <p:sldId id="688" r:id="rId59"/>
    <p:sldId id="683" r:id="rId60"/>
    <p:sldId id="676" r:id="rId61"/>
    <p:sldId id="692" r:id="rId62"/>
    <p:sldId id="693" r:id="rId63"/>
    <p:sldId id="679" r:id="rId64"/>
    <p:sldId id="694" r:id="rId65"/>
    <p:sldId id="695" r:id="rId66"/>
    <p:sldId id="700" r:id="rId67"/>
    <p:sldId id="701" r:id="rId68"/>
    <p:sldId id="702" r:id="rId69"/>
    <p:sldId id="703" r:id="rId70"/>
    <p:sldId id="668" r:id="rId71"/>
    <p:sldId id="704" r:id="rId72"/>
    <p:sldId id="712" r:id="rId73"/>
    <p:sldId id="713" r:id="rId74"/>
    <p:sldId id="714" r:id="rId75"/>
    <p:sldId id="715" r:id="rId76"/>
    <p:sldId id="716" r:id="rId77"/>
    <p:sldId id="717" r:id="rId78"/>
    <p:sldId id="718" r:id="rId79"/>
    <p:sldId id="719" r:id="rId80"/>
    <p:sldId id="720" r:id="rId81"/>
    <p:sldId id="721" r:id="rId82"/>
    <p:sldId id="722" r:id="rId83"/>
    <p:sldId id="723" r:id="rId84"/>
    <p:sldId id="724" r:id="rId85"/>
    <p:sldId id="725" r:id="rId86"/>
    <p:sldId id="726" r:id="rId87"/>
    <p:sldId id="727" r:id="rId88"/>
    <p:sldId id="728" r:id="rId89"/>
    <p:sldId id="729" r:id="rId90"/>
    <p:sldId id="730" r:id="rId91"/>
    <p:sldId id="731" r:id="rId92"/>
    <p:sldId id="732" r:id="rId93"/>
    <p:sldId id="733" r:id="rId94"/>
    <p:sldId id="734" r:id="rId95"/>
    <p:sldId id="735" r:id="rId96"/>
    <p:sldId id="736" r:id="rId97"/>
    <p:sldId id="705" r:id="rId98"/>
    <p:sldId id="706" r:id="rId99"/>
    <p:sldId id="707" r:id="rId100"/>
    <p:sldId id="708" r:id="rId101"/>
    <p:sldId id="709" r:id="rId102"/>
    <p:sldId id="710" r:id="rId103"/>
    <p:sldId id="711" r:id="rId104"/>
  </p:sldIdLst>
  <p:sldSz cx="9906000" cy="6858000" type="A4"/>
  <p:notesSz cx="6648450" cy="9774238"/>
  <p:custShowLst>
    <p:custShow name="RealNetworks, April 27,2000" id="0">
      <p:sldLst/>
    </p:custShow>
    <p:custShow name="ee368b, Nov 2000" id="1">
      <p:sldLst/>
    </p:custShow>
  </p:custShowLst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zh-CN"/>
    </a:defPPr>
    <a:lvl1pPr algn="ctr" rtl="0" eaLnBrk="0" fontAlgn="base" hangingPunct="0">
      <a:spcBef>
        <a:spcPct val="50000"/>
      </a:spcBef>
      <a:spcAft>
        <a:spcPct val="0"/>
      </a:spcAft>
      <a:buClr>
        <a:schemeClr val="tx2"/>
      </a:buClr>
      <a:buSzPct val="75000"/>
      <a:buFont typeface="Monotype Sorts" pitchFamily="2" charset="2"/>
      <a:defRPr sz="2000" kern="1200">
        <a:solidFill>
          <a:schemeClr val="bg1"/>
        </a:solidFill>
        <a:latin typeface="Helvetica" pitchFamily="34" charset="0"/>
        <a:ea typeface="黑体" pitchFamily="2" charset="-122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buClr>
        <a:schemeClr val="tx2"/>
      </a:buClr>
      <a:buSzPct val="75000"/>
      <a:buFont typeface="Monotype Sorts" pitchFamily="2" charset="2"/>
      <a:defRPr sz="2000" kern="1200">
        <a:solidFill>
          <a:schemeClr val="bg1"/>
        </a:solidFill>
        <a:latin typeface="Helvetica" pitchFamily="34" charset="0"/>
        <a:ea typeface="黑体" pitchFamily="2" charset="-122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buClr>
        <a:schemeClr val="tx2"/>
      </a:buClr>
      <a:buSzPct val="75000"/>
      <a:buFont typeface="Monotype Sorts" pitchFamily="2" charset="2"/>
      <a:defRPr sz="2000" kern="1200">
        <a:solidFill>
          <a:schemeClr val="bg1"/>
        </a:solidFill>
        <a:latin typeface="Helvetica" pitchFamily="34" charset="0"/>
        <a:ea typeface="黑体" pitchFamily="2" charset="-122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buClr>
        <a:schemeClr val="tx2"/>
      </a:buClr>
      <a:buSzPct val="75000"/>
      <a:buFont typeface="Monotype Sorts" pitchFamily="2" charset="2"/>
      <a:defRPr sz="2000" kern="1200">
        <a:solidFill>
          <a:schemeClr val="bg1"/>
        </a:solidFill>
        <a:latin typeface="Helvetica" pitchFamily="34" charset="0"/>
        <a:ea typeface="黑体" pitchFamily="2" charset="-122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buClr>
        <a:schemeClr val="tx2"/>
      </a:buClr>
      <a:buSzPct val="75000"/>
      <a:buFont typeface="Monotype Sorts" pitchFamily="2" charset="2"/>
      <a:defRPr sz="2000" kern="1200">
        <a:solidFill>
          <a:schemeClr val="bg1"/>
        </a:solidFill>
        <a:latin typeface="Helvetica" pitchFamily="34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Helvetica" pitchFamily="34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Helvetica" pitchFamily="34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Helvetica" pitchFamily="34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Helvetica" pitchFamily="34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29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8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6600"/>
    <a:srgbClr val="003399"/>
    <a:srgbClr val="0033CC"/>
    <a:srgbClr val="51B917"/>
    <a:srgbClr val="19F208"/>
    <a:srgbClr val="CC0099"/>
    <a:srgbClr val="16D707"/>
    <a:srgbClr val="18EA08"/>
    <a:srgbClr val="15C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26" autoAdjust="0"/>
    <p:restoredTop sz="86435" autoAdjust="0"/>
  </p:normalViewPr>
  <p:slideViewPr>
    <p:cSldViewPr snapToGrid="0">
      <p:cViewPr varScale="1">
        <p:scale>
          <a:sx n="86" d="100"/>
          <a:sy n="86" d="100"/>
        </p:scale>
        <p:origin x="672" y="84"/>
      </p:cViewPr>
      <p:guideLst>
        <p:guide orient="horz" pos="816"/>
        <p:guide pos="2992"/>
      </p:guideLst>
    </p:cSldViewPr>
  </p:slideViewPr>
  <p:outlineViewPr>
    <p:cViewPr>
      <p:scale>
        <a:sx n="33" d="100"/>
        <a:sy n="33" d="100"/>
      </p:scale>
      <p:origin x="0" y="3718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18120"/>
    </p:cViewPr>
  </p:sorterViewPr>
  <p:notesViewPr>
    <p:cSldViewPr snapToGrid="0">
      <p:cViewPr>
        <p:scale>
          <a:sx n="100" d="100"/>
          <a:sy n="100" d="100"/>
        </p:scale>
        <p:origin x="-930" y="402"/>
      </p:cViewPr>
      <p:guideLst>
        <p:guide orient="horz" pos="3078"/>
        <p:guide pos="209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34DFAE-412D-44A9-AD41-AD05F69AF7F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21C477E-FE99-4100-B23A-E4E59E972116}">
      <dgm:prSet custT="1"/>
      <dgm:spPr/>
      <dgm:t>
        <a:bodyPr/>
        <a:lstStyle/>
        <a:p>
          <a:pPr rtl="0"/>
          <a:r>
            <a:rPr lang="zh-CN" altLang="en-US" sz="2400" b="1" dirty="0" smtClean="0">
              <a:solidFill>
                <a:srgbClr val="003399"/>
              </a:solidFill>
            </a:rPr>
            <a:t>第三个操作数必须是寄存器</a:t>
          </a:r>
          <a:endParaRPr lang="zh-CN" altLang="en-US" sz="2400" b="1" dirty="0">
            <a:solidFill>
              <a:srgbClr val="003399"/>
            </a:solidFill>
          </a:endParaRPr>
        </a:p>
      </dgm:t>
    </dgm:pt>
    <dgm:pt modelId="{0C386B35-F175-4BAB-A935-717E9FCDB383}" type="parTrans" cxnId="{717E5720-F957-4FD4-9D65-D0BEBBBB2130}">
      <dgm:prSet/>
      <dgm:spPr/>
      <dgm:t>
        <a:bodyPr/>
        <a:lstStyle/>
        <a:p>
          <a:endParaRPr lang="zh-CN" altLang="en-US" sz="2400" b="1"/>
        </a:p>
      </dgm:t>
    </dgm:pt>
    <dgm:pt modelId="{7AC399C1-3339-4403-97EA-F5265B9A5A93}" type="sibTrans" cxnId="{717E5720-F957-4FD4-9D65-D0BEBBBB2130}">
      <dgm:prSet custT="1"/>
      <dgm:spPr>
        <a:solidFill>
          <a:srgbClr val="51B917"/>
        </a:solidFill>
      </dgm:spPr>
      <dgm:t>
        <a:bodyPr/>
        <a:lstStyle/>
        <a:p>
          <a:endParaRPr lang="zh-CN" altLang="en-US" sz="2400" b="1"/>
        </a:p>
      </dgm:t>
    </dgm:pt>
    <dgm:pt modelId="{197A7968-236D-4A6C-9FDC-1DBFB851D55D}">
      <dgm:prSet custT="1"/>
      <dgm:spPr/>
      <dgm:t>
        <a:bodyPr/>
        <a:lstStyle/>
        <a:p>
          <a:pPr rtl="0"/>
          <a:r>
            <a:rPr lang="zh-CN" altLang="en-US" sz="2400" b="1" dirty="0" smtClean="0">
              <a:solidFill>
                <a:srgbClr val="003399"/>
              </a:solidFill>
            </a:rPr>
            <a:t>会根据目的操作数的大小裁减乘积</a:t>
          </a:r>
          <a:endParaRPr lang="zh-CN" altLang="en-US" sz="2400" b="1" dirty="0">
            <a:solidFill>
              <a:srgbClr val="003399"/>
            </a:solidFill>
          </a:endParaRPr>
        </a:p>
      </dgm:t>
    </dgm:pt>
    <dgm:pt modelId="{47D9E7D7-DD65-4A28-BBBB-3D744927D81C}" type="parTrans" cxnId="{AFED76CE-134B-4D30-9C5D-EFAA29F3C867}">
      <dgm:prSet/>
      <dgm:spPr/>
      <dgm:t>
        <a:bodyPr/>
        <a:lstStyle/>
        <a:p>
          <a:endParaRPr lang="zh-CN" altLang="en-US" sz="2400" b="1"/>
        </a:p>
      </dgm:t>
    </dgm:pt>
    <dgm:pt modelId="{55FB08CE-B267-4C75-849B-2E735351E094}" type="sibTrans" cxnId="{AFED76CE-134B-4D30-9C5D-EFAA29F3C867}">
      <dgm:prSet custT="1"/>
      <dgm:spPr>
        <a:solidFill>
          <a:srgbClr val="51B917"/>
        </a:solidFill>
      </dgm:spPr>
      <dgm:t>
        <a:bodyPr/>
        <a:lstStyle/>
        <a:p>
          <a:endParaRPr lang="zh-CN" altLang="en-US" sz="2400" b="1"/>
        </a:p>
      </dgm:t>
    </dgm:pt>
    <dgm:pt modelId="{AE088C45-E01C-467C-A9B3-5522233DCCC0}">
      <dgm:prSet custT="1"/>
      <dgm:spPr/>
      <dgm:t>
        <a:bodyPr/>
        <a:lstStyle/>
        <a:p>
          <a:pPr rtl="0"/>
          <a:r>
            <a:rPr lang="zh-CN" sz="2400" b="1" smtClean="0">
              <a:solidFill>
                <a:srgbClr val="003399"/>
              </a:solidFill>
            </a:rPr>
            <a:t>如果有效位丢失，则设置</a:t>
          </a:r>
          <a:r>
            <a:rPr lang="en-US" sz="2400" b="1" smtClean="0">
              <a:solidFill>
                <a:srgbClr val="003399"/>
              </a:solidFill>
            </a:rPr>
            <a:t>CF</a:t>
          </a:r>
          <a:r>
            <a:rPr lang="zh-CN" sz="2400" b="1" smtClean="0">
              <a:solidFill>
                <a:srgbClr val="003399"/>
              </a:solidFill>
            </a:rPr>
            <a:t>和</a:t>
          </a:r>
          <a:r>
            <a:rPr lang="en-US" sz="2400" b="1" smtClean="0">
              <a:solidFill>
                <a:srgbClr val="003399"/>
              </a:solidFill>
            </a:rPr>
            <a:t>OF</a:t>
          </a:r>
          <a:endParaRPr lang="zh-CN" sz="2400" b="1">
            <a:solidFill>
              <a:srgbClr val="003399"/>
            </a:solidFill>
          </a:endParaRPr>
        </a:p>
      </dgm:t>
    </dgm:pt>
    <dgm:pt modelId="{964B62DD-E956-41CA-84AC-BD04A39FA0C6}" type="parTrans" cxnId="{6D50E5CA-239A-4FBC-BF17-A707464AA18C}">
      <dgm:prSet/>
      <dgm:spPr/>
      <dgm:t>
        <a:bodyPr/>
        <a:lstStyle/>
        <a:p>
          <a:endParaRPr lang="zh-CN" altLang="en-US" sz="2400" b="1"/>
        </a:p>
      </dgm:t>
    </dgm:pt>
    <dgm:pt modelId="{EC87DFC0-2397-471F-A4FB-1A3F78EBC4E6}" type="sibTrans" cxnId="{6D50E5CA-239A-4FBC-BF17-A707464AA18C}">
      <dgm:prSet custT="1"/>
      <dgm:spPr>
        <a:solidFill>
          <a:srgbClr val="51B917"/>
        </a:solidFill>
      </dgm:spPr>
      <dgm:t>
        <a:bodyPr/>
        <a:lstStyle/>
        <a:p>
          <a:endParaRPr lang="zh-CN" altLang="en-US" sz="2400" b="1"/>
        </a:p>
      </dgm:t>
    </dgm:pt>
    <dgm:pt modelId="{672F000E-E429-48FD-850C-F432C214F198}">
      <dgm:prSet custT="1"/>
      <dgm:spPr/>
      <dgm:t>
        <a:bodyPr/>
        <a:lstStyle/>
        <a:p>
          <a:pPr rtl="0"/>
          <a:r>
            <a:rPr lang="zh-CN" sz="2400" b="1" smtClean="0">
              <a:solidFill>
                <a:srgbClr val="003399"/>
              </a:solidFill>
            </a:rPr>
            <a:t>需要检查</a:t>
          </a:r>
          <a:r>
            <a:rPr lang="en-US" sz="2400" b="1" smtClean="0">
              <a:solidFill>
                <a:srgbClr val="003399"/>
              </a:solidFill>
            </a:rPr>
            <a:t>CF</a:t>
          </a:r>
          <a:r>
            <a:rPr lang="zh-CN" sz="2400" b="1" smtClean="0">
              <a:solidFill>
                <a:srgbClr val="003399"/>
              </a:solidFill>
            </a:rPr>
            <a:t>、</a:t>
          </a:r>
          <a:r>
            <a:rPr lang="en-US" sz="2400" b="1" smtClean="0">
              <a:solidFill>
                <a:srgbClr val="003399"/>
              </a:solidFill>
            </a:rPr>
            <a:t>OF</a:t>
          </a:r>
          <a:r>
            <a:rPr lang="zh-CN" sz="2400" b="1" smtClean="0">
              <a:solidFill>
                <a:srgbClr val="003399"/>
              </a:solidFill>
            </a:rPr>
            <a:t>，以防结果溢出</a:t>
          </a:r>
          <a:endParaRPr lang="zh-CN" sz="2400" b="1">
            <a:solidFill>
              <a:srgbClr val="003399"/>
            </a:solidFill>
          </a:endParaRPr>
        </a:p>
      </dgm:t>
    </dgm:pt>
    <dgm:pt modelId="{8AE987CB-ACDF-4109-A4BC-EDF9554302F7}" type="parTrans" cxnId="{354CF609-9075-4EF3-9F5B-E47E0FF89BF1}">
      <dgm:prSet/>
      <dgm:spPr/>
      <dgm:t>
        <a:bodyPr/>
        <a:lstStyle/>
        <a:p>
          <a:endParaRPr lang="zh-CN" altLang="en-US" sz="2400" b="1"/>
        </a:p>
      </dgm:t>
    </dgm:pt>
    <dgm:pt modelId="{8AC9120E-2B5C-4931-88A7-FE84F8B0CDEE}" type="sibTrans" cxnId="{354CF609-9075-4EF3-9F5B-E47E0FF89BF1}">
      <dgm:prSet/>
      <dgm:spPr/>
      <dgm:t>
        <a:bodyPr/>
        <a:lstStyle/>
        <a:p>
          <a:endParaRPr lang="zh-CN" altLang="en-US" sz="2400" b="1"/>
        </a:p>
      </dgm:t>
    </dgm:pt>
    <dgm:pt modelId="{53F30ADE-EF1A-474B-BE94-2DBACBA1E65E}" type="pres">
      <dgm:prSet presAssocID="{A234DFAE-412D-44A9-AD41-AD05F69AF7F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B4C641E-3143-4286-95FE-5C7015F6BFCE}" type="pres">
      <dgm:prSet presAssocID="{B21C477E-FE99-4100-B23A-E4E59E97211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DD85D1-36F9-4A85-A756-E4B117C28B16}" type="pres">
      <dgm:prSet presAssocID="{7AC399C1-3339-4403-97EA-F5265B9A5A93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F5F78C39-09B8-4A13-A390-171EB2045793}" type="pres">
      <dgm:prSet presAssocID="{7AC399C1-3339-4403-97EA-F5265B9A5A93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08432C8-F07A-4B31-86E5-64A9C362764B}" type="pres">
      <dgm:prSet presAssocID="{197A7968-236D-4A6C-9FDC-1DBFB851D55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1DA824-71B0-43E3-B877-431735A5F526}" type="pres">
      <dgm:prSet presAssocID="{55FB08CE-B267-4C75-849B-2E735351E0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BB58DF4F-A243-4344-BEA7-9590DEABE793}" type="pres">
      <dgm:prSet presAssocID="{55FB08CE-B267-4C75-849B-2E735351E0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1B04B8C6-E93F-41D5-99D3-8034E56EA8AE}" type="pres">
      <dgm:prSet presAssocID="{AE088C45-E01C-467C-A9B3-5522233DCCC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5A6709-33DA-4480-866A-2D3169566786}" type="pres">
      <dgm:prSet presAssocID="{EC87DFC0-2397-471F-A4FB-1A3F78EBC4E6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6229EA83-E6ED-498A-93EE-BBDBB00F97EF}" type="pres">
      <dgm:prSet presAssocID="{EC87DFC0-2397-471F-A4FB-1A3F78EBC4E6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37706FA-CA38-48EC-AF70-599B349B8E8B}" type="pres">
      <dgm:prSet presAssocID="{672F000E-E429-48FD-850C-F432C214F19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EAF301B-6632-47D2-AAA8-3B8E5A50889B}" type="presOf" srcId="{A234DFAE-412D-44A9-AD41-AD05F69AF7F1}" destId="{53F30ADE-EF1A-474B-BE94-2DBACBA1E65E}" srcOrd="0" destOrd="0" presId="urn:microsoft.com/office/officeart/2005/8/layout/process1"/>
    <dgm:cxn modelId="{46FB48DE-096B-49F6-9C68-4ED1FA7CE52E}" type="presOf" srcId="{7AC399C1-3339-4403-97EA-F5265B9A5A93}" destId="{F4DD85D1-36F9-4A85-A756-E4B117C28B16}" srcOrd="0" destOrd="0" presId="urn:microsoft.com/office/officeart/2005/8/layout/process1"/>
    <dgm:cxn modelId="{06C5F73E-64D9-4C86-8737-13E52C3DC13F}" type="presOf" srcId="{7AC399C1-3339-4403-97EA-F5265B9A5A93}" destId="{F5F78C39-09B8-4A13-A390-171EB2045793}" srcOrd="1" destOrd="0" presId="urn:microsoft.com/office/officeart/2005/8/layout/process1"/>
    <dgm:cxn modelId="{6D50E5CA-239A-4FBC-BF17-A707464AA18C}" srcId="{A234DFAE-412D-44A9-AD41-AD05F69AF7F1}" destId="{AE088C45-E01C-467C-A9B3-5522233DCCC0}" srcOrd="2" destOrd="0" parTransId="{964B62DD-E956-41CA-84AC-BD04A39FA0C6}" sibTransId="{EC87DFC0-2397-471F-A4FB-1A3F78EBC4E6}"/>
    <dgm:cxn modelId="{047DB95A-606A-4DDF-8E27-FE0BD48942EF}" type="presOf" srcId="{672F000E-E429-48FD-850C-F432C214F198}" destId="{F37706FA-CA38-48EC-AF70-599B349B8E8B}" srcOrd="0" destOrd="0" presId="urn:microsoft.com/office/officeart/2005/8/layout/process1"/>
    <dgm:cxn modelId="{717E5720-F957-4FD4-9D65-D0BEBBBB2130}" srcId="{A234DFAE-412D-44A9-AD41-AD05F69AF7F1}" destId="{B21C477E-FE99-4100-B23A-E4E59E972116}" srcOrd="0" destOrd="0" parTransId="{0C386B35-F175-4BAB-A935-717E9FCDB383}" sibTransId="{7AC399C1-3339-4403-97EA-F5265B9A5A93}"/>
    <dgm:cxn modelId="{4F12D5E6-3A0B-40D3-B493-C6FE87A220C4}" type="presOf" srcId="{AE088C45-E01C-467C-A9B3-5522233DCCC0}" destId="{1B04B8C6-E93F-41D5-99D3-8034E56EA8AE}" srcOrd="0" destOrd="0" presId="urn:microsoft.com/office/officeart/2005/8/layout/process1"/>
    <dgm:cxn modelId="{0016BE8D-8B40-4B95-BFF3-581C4EFC4C05}" type="presOf" srcId="{B21C477E-FE99-4100-B23A-E4E59E972116}" destId="{DB4C641E-3143-4286-95FE-5C7015F6BFCE}" srcOrd="0" destOrd="0" presId="urn:microsoft.com/office/officeart/2005/8/layout/process1"/>
    <dgm:cxn modelId="{FB173FAB-AB0F-492C-8879-CD4C3B4F12DD}" type="presOf" srcId="{EC87DFC0-2397-471F-A4FB-1A3F78EBC4E6}" destId="{285A6709-33DA-4480-866A-2D3169566786}" srcOrd="0" destOrd="0" presId="urn:microsoft.com/office/officeart/2005/8/layout/process1"/>
    <dgm:cxn modelId="{EF164B16-B12F-4FB0-A27F-41F79B4CEC87}" type="presOf" srcId="{EC87DFC0-2397-471F-A4FB-1A3F78EBC4E6}" destId="{6229EA83-E6ED-498A-93EE-BBDBB00F97EF}" srcOrd="1" destOrd="0" presId="urn:microsoft.com/office/officeart/2005/8/layout/process1"/>
    <dgm:cxn modelId="{AFED76CE-134B-4D30-9C5D-EFAA29F3C867}" srcId="{A234DFAE-412D-44A9-AD41-AD05F69AF7F1}" destId="{197A7968-236D-4A6C-9FDC-1DBFB851D55D}" srcOrd="1" destOrd="0" parTransId="{47D9E7D7-DD65-4A28-BBBB-3D744927D81C}" sibTransId="{55FB08CE-B267-4C75-849B-2E735351E094}"/>
    <dgm:cxn modelId="{5B6EF379-894D-4C77-AD8A-06EBB46C683C}" type="presOf" srcId="{197A7968-236D-4A6C-9FDC-1DBFB851D55D}" destId="{708432C8-F07A-4B31-86E5-64A9C362764B}" srcOrd="0" destOrd="0" presId="urn:microsoft.com/office/officeart/2005/8/layout/process1"/>
    <dgm:cxn modelId="{EEFB8659-5483-404C-984D-F225DED0B655}" type="presOf" srcId="{55FB08CE-B267-4C75-849B-2E735351E094}" destId="{BB58DF4F-A243-4344-BEA7-9590DEABE793}" srcOrd="1" destOrd="0" presId="urn:microsoft.com/office/officeart/2005/8/layout/process1"/>
    <dgm:cxn modelId="{DC2277B5-F5DE-453B-B9EF-7308EF6E984C}" type="presOf" srcId="{55FB08CE-B267-4C75-849B-2E735351E094}" destId="{5E1DA824-71B0-43E3-B877-431735A5F526}" srcOrd="0" destOrd="0" presId="urn:microsoft.com/office/officeart/2005/8/layout/process1"/>
    <dgm:cxn modelId="{354CF609-9075-4EF3-9F5B-E47E0FF89BF1}" srcId="{A234DFAE-412D-44A9-AD41-AD05F69AF7F1}" destId="{672F000E-E429-48FD-850C-F432C214F198}" srcOrd="3" destOrd="0" parTransId="{8AE987CB-ACDF-4109-A4BC-EDF9554302F7}" sibTransId="{8AC9120E-2B5C-4931-88A7-FE84F8B0CDEE}"/>
    <dgm:cxn modelId="{644BE9B3-B7C7-4CF3-A684-194C62ABDA15}" type="presParOf" srcId="{53F30ADE-EF1A-474B-BE94-2DBACBA1E65E}" destId="{DB4C641E-3143-4286-95FE-5C7015F6BFCE}" srcOrd="0" destOrd="0" presId="urn:microsoft.com/office/officeart/2005/8/layout/process1"/>
    <dgm:cxn modelId="{DDAA76C5-E57C-4C87-BCFF-7543C03570C6}" type="presParOf" srcId="{53F30ADE-EF1A-474B-BE94-2DBACBA1E65E}" destId="{F4DD85D1-36F9-4A85-A756-E4B117C28B16}" srcOrd="1" destOrd="0" presId="urn:microsoft.com/office/officeart/2005/8/layout/process1"/>
    <dgm:cxn modelId="{CCF687EF-8A7C-4F69-867B-13C9FEF808DF}" type="presParOf" srcId="{F4DD85D1-36F9-4A85-A756-E4B117C28B16}" destId="{F5F78C39-09B8-4A13-A390-171EB2045793}" srcOrd="0" destOrd="0" presId="urn:microsoft.com/office/officeart/2005/8/layout/process1"/>
    <dgm:cxn modelId="{CC8E3BBC-67CA-440B-A0BE-23C9F121D4EF}" type="presParOf" srcId="{53F30ADE-EF1A-474B-BE94-2DBACBA1E65E}" destId="{708432C8-F07A-4B31-86E5-64A9C362764B}" srcOrd="2" destOrd="0" presId="urn:microsoft.com/office/officeart/2005/8/layout/process1"/>
    <dgm:cxn modelId="{F1C9AFB5-88B2-4F67-84EC-D6376C235CEC}" type="presParOf" srcId="{53F30ADE-EF1A-474B-BE94-2DBACBA1E65E}" destId="{5E1DA824-71B0-43E3-B877-431735A5F526}" srcOrd="3" destOrd="0" presId="urn:microsoft.com/office/officeart/2005/8/layout/process1"/>
    <dgm:cxn modelId="{CF71E36C-50F9-4ECF-9A25-D08392DDFB5F}" type="presParOf" srcId="{5E1DA824-71B0-43E3-B877-431735A5F526}" destId="{BB58DF4F-A243-4344-BEA7-9590DEABE793}" srcOrd="0" destOrd="0" presId="urn:microsoft.com/office/officeart/2005/8/layout/process1"/>
    <dgm:cxn modelId="{1E203998-9BE6-4BF6-9214-2FE8A4D85C1F}" type="presParOf" srcId="{53F30ADE-EF1A-474B-BE94-2DBACBA1E65E}" destId="{1B04B8C6-E93F-41D5-99D3-8034E56EA8AE}" srcOrd="4" destOrd="0" presId="urn:microsoft.com/office/officeart/2005/8/layout/process1"/>
    <dgm:cxn modelId="{3B02C675-1F17-4A70-819B-48C78193741B}" type="presParOf" srcId="{53F30ADE-EF1A-474B-BE94-2DBACBA1E65E}" destId="{285A6709-33DA-4480-866A-2D3169566786}" srcOrd="5" destOrd="0" presId="urn:microsoft.com/office/officeart/2005/8/layout/process1"/>
    <dgm:cxn modelId="{3E50F676-7276-4F88-9C63-5DAAA1556858}" type="presParOf" srcId="{285A6709-33DA-4480-866A-2D3169566786}" destId="{6229EA83-E6ED-498A-93EE-BBDBB00F97EF}" srcOrd="0" destOrd="0" presId="urn:microsoft.com/office/officeart/2005/8/layout/process1"/>
    <dgm:cxn modelId="{EDA03FCD-8B76-427C-9B1B-DBA17E49B80D}" type="presParOf" srcId="{53F30ADE-EF1A-474B-BE94-2DBACBA1E65E}" destId="{F37706FA-CA38-48EC-AF70-599B349B8E8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C641E-3143-4286-95FE-5C7015F6BFCE}">
      <dsp:nvSpPr>
        <dsp:cNvPr id="0" name=""/>
        <dsp:cNvSpPr/>
      </dsp:nvSpPr>
      <dsp:spPr>
        <a:xfrm>
          <a:off x="7839" y="0"/>
          <a:ext cx="1622732" cy="17766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003399"/>
              </a:solidFill>
            </a:rPr>
            <a:t>第三个操作数必须是寄存器</a:t>
          </a:r>
          <a:endParaRPr lang="zh-CN" altLang="en-US" sz="2400" b="1" kern="1200" dirty="0">
            <a:solidFill>
              <a:srgbClr val="003399"/>
            </a:solidFill>
          </a:endParaRPr>
        </a:p>
      </dsp:txBody>
      <dsp:txXfrm>
        <a:off x="55367" y="47528"/>
        <a:ext cx="1527676" cy="1681583"/>
      </dsp:txXfrm>
    </dsp:sp>
    <dsp:sp modelId="{F4DD85D1-36F9-4A85-A756-E4B117C28B16}">
      <dsp:nvSpPr>
        <dsp:cNvPr id="0" name=""/>
        <dsp:cNvSpPr/>
      </dsp:nvSpPr>
      <dsp:spPr>
        <a:xfrm>
          <a:off x="1792845" y="687100"/>
          <a:ext cx="344019" cy="402437"/>
        </a:xfrm>
        <a:prstGeom prst="rightArrow">
          <a:avLst>
            <a:gd name="adj1" fmla="val 60000"/>
            <a:gd name="adj2" fmla="val 50000"/>
          </a:avLst>
        </a:prstGeom>
        <a:solidFill>
          <a:srgbClr val="51B91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1" kern="1200"/>
        </a:p>
      </dsp:txBody>
      <dsp:txXfrm>
        <a:off x="1792845" y="767587"/>
        <a:ext cx="240813" cy="241463"/>
      </dsp:txXfrm>
    </dsp:sp>
    <dsp:sp modelId="{708432C8-F07A-4B31-86E5-64A9C362764B}">
      <dsp:nvSpPr>
        <dsp:cNvPr id="0" name=""/>
        <dsp:cNvSpPr/>
      </dsp:nvSpPr>
      <dsp:spPr>
        <a:xfrm>
          <a:off x="2279665" y="0"/>
          <a:ext cx="1622732" cy="17766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003399"/>
              </a:solidFill>
            </a:rPr>
            <a:t>会根据目的操作数的大小裁减乘积</a:t>
          </a:r>
          <a:endParaRPr lang="zh-CN" altLang="en-US" sz="2400" b="1" kern="1200" dirty="0">
            <a:solidFill>
              <a:srgbClr val="003399"/>
            </a:solidFill>
          </a:endParaRPr>
        </a:p>
      </dsp:txBody>
      <dsp:txXfrm>
        <a:off x="2327193" y="47528"/>
        <a:ext cx="1527676" cy="1681583"/>
      </dsp:txXfrm>
    </dsp:sp>
    <dsp:sp modelId="{5E1DA824-71B0-43E3-B877-431735A5F526}">
      <dsp:nvSpPr>
        <dsp:cNvPr id="0" name=""/>
        <dsp:cNvSpPr/>
      </dsp:nvSpPr>
      <dsp:spPr>
        <a:xfrm>
          <a:off x="4064671" y="687100"/>
          <a:ext cx="344019" cy="402437"/>
        </a:xfrm>
        <a:prstGeom prst="rightArrow">
          <a:avLst>
            <a:gd name="adj1" fmla="val 60000"/>
            <a:gd name="adj2" fmla="val 50000"/>
          </a:avLst>
        </a:prstGeom>
        <a:solidFill>
          <a:srgbClr val="51B91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1" kern="1200"/>
        </a:p>
      </dsp:txBody>
      <dsp:txXfrm>
        <a:off x="4064671" y="767587"/>
        <a:ext cx="240813" cy="241463"/>
      </dsp:txXfrm>
    </dsp:sp>
    <dsp:sp modelId="{1B04B8C6-E93F-41D5-99D3-8034E56EA8AE}">
      <dsp:nvSpPr>
        <dsp:cNvPr id="0" name=""/>
        <dsp:cNvSpPr/>
      </dsp:nvSpPr>
      <dsp:spPr>
        <a:xfrm>
          <a:off x="4551491" y="0"/>
          <a:ext cx="1622732" cy="17766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1" kern="1200" smtClean="0">
              <a:solidFill>
                <a:srgbClr val="003399"/>
              </a:solidFill>
            </a:rPr>
            <a:t>如果有效位丢失，则设置</a:t>
          </a:r>
          <a:r>
            <a:rPr lang="en-US" sz="2400" b="1" kern="1200" smtClean="0">
              <a:solidFill>
                <a:srgbClr val="003399"/>
              </a:solidFill>
            </a:rPr>
            <a:t>CF</a:t>
          </a:r>
          <a:r>
            <a:rPr lang="zh-CN" sz="2400" b="1" kern="1200" smtClean="0">
              <a:solidFill>
                <a:srgbClr val="003399"/>
              </a:solidFill>
            </a:rPr>
            <a:t>和</a:t>
          </a:r>
          <a:r>
            <a:rPr lang="en-US" sz="2400" b="1" kern="1200" smtClean="0">
              <a:solidFill>
                <a:srgbClr val="003399"/>
              </a:solidFill>
            </a:rPr>
            <a:t>OF</a:t>
          </a:r>
          <a:endParaRPr lang="zh-CN" sz="2400" b="1" kern="1200">
            <a:solidFill>
              <a:srgbClr val="003399"/>
            </a:solidFill>
          </a:endParaRPr>
        </a:p>
      </dsp:txBody>
      <dsp:txXfrm>
        <a:off x="4599019" y="47528"/>
        <a:ext cx="1527676" cy="1681583"/>
      </dsp:txXfrm>
    </dsp:sp>
    <dsp:sp modelId="{285A6709-33DA-4480-866A-2D3169566786}">
      <dsp:nvSpPr>
        <dsp:cNvPr id="0" name=""/>
        <dsp:cNvSpPr/>
      </dsp:nvSpPr>
      <dsp:spPr>
        <a:xfrm>
          <a:off x="6336497" y="687100"/>
          <a:ext cx="344019" cy="402437"/>
        </a:xfrm>
        <a:prstGeom prst="rightArrow">
          <a:avLst>
            <a:gd name="adj1" fmla="val 60000"/>
            <a:gd name="adj2" fmla="val 50000"/>
          </a:avLst>
        </a:prstGeom>
        <a:solidFill>
          <a:srgbClr val="51B91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1" kern="1200"/>
        </a:p>
      </dsp:txBody>
      <dsp:txXfrm>
        <a:off x="6336497" y="767587"/>
        <a:ext cx="240813" cy="241463"/>
      </dsp:txXfrm>
    </dsp:sp>
    <dsp:sp modelId="{F37706FA-CA38-48EC-AF70-599B349B8E8B}">
      <dsp:nvSpPr>
        <dsp:cNvPr id="0" name=""/>
        <dsp:cNvSpPr/>
      </dsp:nvSpPr>
      <dsp:spPr>
        <a:xfrm>
          <a:off x="6823317" y="0"/>
          <a:ext cx="1622732" cy="17766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1" kern="1200" smtClean="0">
              <a:solidFill>
                <a:srgbClr val="003399"/>
              </a:solidFill>
            </a:rPr>
            <a:t>需要检查</a:t>
          </a:r>
          <a:r>
            <a:rPr lang="en-US" sz="2400" b="1" kern="1200" smtClean="0">
              <a:solidFill>
                <a:srgbClr val="003399"/>
              </a:solidFill>
            </a:rPr>
            <a:t>CF</a:t>
          </a:r>
          <a:r>
            <a:rPr lang="zh-CN" sz="2400" b="1" kern="1200" smtClean="0">
              <a:solidFill>
                <a:srgbClr val="003399"/>
              </a:solidFill>
            </a:rPr>
            <a:t>、</a:t>
          </a:r>
          <a:r>
            <a:rPr lang="en-US" sz="2400" b="1" kern="1200" smtClean="0">
              <a:solidFill>
                <a:srgbClr val="003399"/>
              </a:solidFill>
            </a:rPr>
            <a:t>OF</a:t>
          </a:r>
          <a:r>
            <a:rPr lang="zh-CN" sz="2400" b="1" kern="1200" smtClean="0">
              <a:solidFill>
                <a:srgbClr val="003399"/>
              </a:solidFill>
            </a:rPr>
            <a:t>，以防结果溢出</a:t>
          </a:r>
          <a:endParaRPr lang="zh-CN" sz="2400" b="1" kern="1200">
            <a:solidFill>
              <a:srgbClr val="003399"/>
            </a:solidFill>
          </a:endParaRPr>
        </a:p>
      </dsp:txBody>
      <dsp:txXfrm>
        <a:off x="6870845" y="47528"/>
        <a:ext cx="1527676" cy="16815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001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4550" y="850900"/>
            <a:ext cx="4959350" cy="34337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003545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7413" y="4645025"/>
            <a:ext cx="4873625" cy="4394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587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3763"/>
            <a:ext cx="5318125" cy="38481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06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3763"/>
            <a:ext cx="5318125" cy="38481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X86-64</a:t>
            </a:r>
            <a:r>
              <a:rPr lang="zh-CN" altLang="en-US" dirty="0" smtClean="0"/>
              <a:t>的程序才能使用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位除法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8647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3763"/>
            <a:ext cx="5318125" cy="38481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124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3438"/>
            <a:ext cx="5318125" cy="439737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Intel </a:t>
            </a:r>
            <a:r>
              <a:rPr lang="zh-CN" altLang="en-US" dirty="0" smtClean="0"/>
              <a:t>格式，写成</a:t>
            </a:r>
            <a:r>
              <a:rPr lang="en-US" altLang="zh-CN" dirty="0" smtClean="0"/>
              <a:t>ATT</a:t>
            </a:r>
            <a:r>
              <a:rPr lang="zh-CN" altLang="en-US" dirty="0" smtClean="0"/>
              <a:t>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473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708013"/>
            <a:ext cx="84201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886200"/>
            <a:ext cx="8317283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16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69" y="435678"/>
            <a:ext cx="9519231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948" y="1362075"/>
            <a:ext cx="9310952" cy="52673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4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357" y="1362075"/>
            <a:ext cx="419457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1029" y="1362075"/>
            <a:ext cx="4194571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54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576" y="445070"/>
            <a:ext cx="8224044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3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350" y="165100"/>
            <a:ext cx="8662988" cy="863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27063" y="1574800"/>
            <a:ext cx="8626475" cy="47164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646470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5264" y="371182"/>
            <a:ext cx="941818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9948" y="1362075"/>
            <a:ext cx="93064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906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906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66747" y="6611780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7367" y="6629401"/>
            <a:ext cx="4645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788072" y="67249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9566747" y="6601842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11" name="TextBox 7"/>
          <p:cNvSpPr txBox="1"/>
          <p:nvPr/>
        </p:nvSpPr>
        <p:spPr>
          <a:xfrm>
            <a:off x="-17367" y="6629401"/>
            <a:ext cx="4645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54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slide" Target="slide24.xml"/><Relationship Id="rId4" Type="http://schemas.openxmlformats.org/officeDocument/2006/relationships/slide" Target="slide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4.xml"/><Relationship Id="rId4" Type="http://schemas.openxmlformats.org/officeDocument/2006/relationships/slide" Target="slide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56.xml"/><Relationship Id="rId3" Type="http://schemas.openxmlformats.org/officeDocument/2006/relationships/slide" Target="slide39.xml"/><Relationship Id="rId7" Type="http://schemas.openxmlformats.org/officeDocument/2006/relationships/slide" Target="slide48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4.xml"/><Relationship Id="rId5" Type="http://schemas.openxmlformats.org/officeDocument/2006/relationships/slide" Target="slide43.xml"/><Relationship Id="rId4" Type="http://schemas.openxmlformats.org/officeDocument/2006/relationships/slide" Target="slide4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6.xml"/><Relationship Id="rId3" Type="http://schemas.openxmlformats.org/officeDocument/2006/relationships/slide" Target="slide4.xml"/><Relationship Id="rId7" Type="http://schemas.openxmlformats.org/officeDocument/2006/relationships/slide" Target="slide3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5" Type="http://schemas.openxmlformats.org/officeDocument/2006/relationships/slide" Target="slide27.xml"/><Relationship Id="rId4" Type="http://schemas.openxmlformats.org/officeDocument/2006/relationships/slide" Target="slide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dirty="0" smtClean="0"/>
              <a:t>汇编指令简介</a:t>
            </a:r>
            <a:endParaRPr lang="zh-CN" altLang="en-US" sz="4800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教师</a:t>
            </a:r>
            <a:r>
              <a:rPr lang="zh-CN" altLang="en-US" smtClean="0"/>
              <a:t>：</a:t>
            </a:r>
            <a:r>
              <a:rPr lang="zh-CN" altLang="en-US"/>
              <a:t>史先俊</a:t>
            </a:r>
            <a:endParaRPr lang="en-US" altLang="zh-CN" dirty="0"/>
          </a:p>
          <a:p>
            <a:r>
              <a:rPr lang="zh-CN" altLang="en-US" dirty="0"/>
              <a:t>计算机科学与技术学院</a:t>
            </a:r>
            <a:endParaRPr lang="en-US" altLang="zh-CN" dirty="0"/>
          </a:p>
          <a:p>
            <a:r>
              <a:rPr lang="zh-CN" altLang="en-US" dirty="0"/>
              <a:t>哈尔滨工业大学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653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ADD</a:t>
            </a:r>
            <a:r>
              <a:rPr lang="zh-CN" altLang="en-US"/>
              <a:t>指令和</a:t>
            </a:r>
            <a:r>
              <a:rPr lang="en-US" altLang="zh-CN"/>
              <a:t>SUB</a:t>
            </a:r>
            <a:r>
              <a:rPr lang="zh-CN" altLang="en-US"/>
              <a:t>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ADD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指令</a:t>
            </a:r>
            <a:r>
              <a:rPr lang="zh-CN" altLang="en-US" dirty="0"/>
              <a:t>将同尺寸的源操作数和目的操作数相加。</a:t>
            </a:r>
          </a:p>
          <a:p>
            <a:pPr marL="0" indent="0" algn="ctr">
              <a:buNone/>
            </a:pPr>
            <a:r>
              <a:rPr lang="en-US" altLang="zh-CN" b="1" dirty="0" smtClean="0">
                <a:solidFill>
                  <a:srgbClr val="3D8D11"/>
                </a:solidFill>
              </a:rPr>
              <a:t>add</a:t>
            </a:r>
            <a:r>
              <a:rPr lang="zh-CN" altLang="en-US" dirty="0">
                <a:solidFill>
                  <a:srgbClr val="3D8D11"/>
                </a:solidFill>
              </a:rPr>
              <a:t>源</a:t>
            </a:r>
            <a:r>
              <a:rPr lang="zh-CN" altLang="en-US" dirty="0" smtClean="0">
                <a:solidFill>
                  <a:srgbClr val="3D8D11"/>
                </a:solidFill>
              </a:rPr>
              <a:t>操作数</a:t>
            </a:r>
            <a:r>
              <a:rPr lang="en-US" altLang="zh-CN" dirty="0" smtClean="0">
                <a:solidFill>
                  <a:srgbClr val="3D8D11"/>
                </a:solidFill>
              </a:rPr>
              <a:t>, </a:t>
            </a:r>
            <a:r>
              <a:rPr lang="zh-CN" altLang="en-US" dirty="0" smtClean="0">
                <a:solidFill>
                  <a:srgbClr val="3D8D11"/>
                </a:solidFill>
              </a:rPr>
              <a:t>目</a:t>
            </a:r>
            <a:r>
              <a:rPr lang="zh-CN" altLang="en-US" b="1" dirty="0" smtClean="0">
                <a:solidFill>
                  <a:srgbClr val="3D8D11"/>
                </a:solidFill>
              </a:rPr>
              <a:t>的操作数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加法操作并不改变源操作数，结果存储在目的操作数中。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影响</a:t>
            </a:r>
            <a:r>
              <a:rPr lang="zh-CN" altLang="en-US" dirty="0"/>
              <a:t>的标志：进位标志</a:t>
            </a:r>
            <a:r>
              <a:rPr lang="en-US" altLang="zh-CN" dirty="0"/>
              <a:t>CF</a:t>
            </a:r>
            <a:r>
              <a:rPr lang="zh-CN" altLang="en-US" dirty="0"/>
              <a:t>、零标志</a:t>
            </a:r>
            <a:r>
              <a:rPr lang="en-US" altLang="zh-CN" dirty="0"/>
              <a:t>ZF</a:t>
            </a:r>
            <a:r>
              <a:rPr lang="zh-CN" altLang="en-US" dirty="0"/>
              <a:t>、符号标志</a:t>
            </a:r>
            <a:r>
              <a:rPr lang="en-US" altLang="zh-CN" dirty="0"/>
              <a:t>SF</a:t>
            </a:r>
            <a:r>
              <a:rPr lang="zh-CN" altLang="en-US" dirty="0"/>
              <a:t>、溢出标志</a:t>
            </a:r>
            <a:r>
              <a:rPr lang="en-US" altLang="zh-CN" dirty="0"/>
              <a:t>OF</a:t>
            </a:r>
            <a:r>
              <a:rPr lang="zh-CN" altLang="en-US" dirty="0"/>
              <a:t>、辅助进位标志</a:t>
            </a:r>
            <a:r>
              <a:rPr lang="en-US" altLang="zh-CN" dirty="0"/>
              <a:t>AF</a:t>
            </a:r>
            <a:r>
              <a:rPr lang="zh-CN" altLang="en-US" dirty="0"/>
              <a:t>和奇偶标志</a:t>
            </a:r>
            <a:r>
              <a:rPr lang="en-US" altLang="zh-CN" dirty="0"/>
              <a:t>PF(</a:t>
            </a:r>
            <a:r>
              <a:rPr lang="zh-CN" altLang="en-US" dirty="0"/>
              <a:t>结果低</a:t>
            </a:r>
            <a:r>
              <a:rPr lang="en-US" altLang="zh-CN" dirty="0"/>
              <a:t>8</a:t>
            </a:r>
            <a:r>
              <a:rPr lang="zh-CN" altLang="en-US" dirty="0"/>
              <a:t>位中，数值</a:t>
            </a:r>
            <a:r>
              <a:rPr lang="en-US" altLang="zh-CN" dirty="0"/>
              <a:t>1 </a:t>
            </a:r>
            <a:r>
              <a:rPr lang="zh-CN" altLang="en-US" dirty="0"/>
              <a:t>的个数是否为偶数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825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三、字符串操作指令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串检测指令</a:t>
            </a:r>
            <a:r>
              <a:rPr lang="en-US" altLang="zh-CN" sz="3600" dirty="0">
                <a:solidFill>
                  <a:srgbClr val="0000CC"/>
                </a:solidFill>
              </a:rPr>
              <a:t>	</a:t>
            </a:r>
            <a:endParaRPr lang="en-US" altLang="zh-CN" sz="3600" dirty="0" smtClean="0">
              <a:solidFill>
                <a:srgbClr val="0000CC"/>
              </a:solidFill>
            </a:endParaRPr>
          </a:p>
          <a:p>
            <a:pPr indent="20638"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CMPSB|CMPSW|CMPSD|</a:t>
            </a:r>
            <a:r>
              <a:rPr lang="en-US" altLang="zh-CN" dirty="0" smtClean="0">
                <a:solidFill>
                  <a:srgbClr val="0033CC"/>
                </a:solidFill>
              </a:rPr>
              <a:t>CMPSQ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endParaRPr lang="en-US" altLang="zh-CN" dirty="0">
              <a:solidFill>
                <a:schemeClr val="tx2"/>
              </a:solidFill>
            </a:endParaRPr>
          </a:p>
          <a:p>
            <a:pPr lvl="1">
              <a:buNone/>
            </a:pPr>
            <a:r>
              <a:rPr lang="en-US" altLang="zh-CN" dirty="0">
                <a:solidFill>
                  <a:schemeClr val="tx1"/>
                </a:solidFill>
              </a:rPr>
              <a:t>;</a:t>
            </a:r>
            <a:r>
              <a:rPr lang="zh-CN" altLang="en-US" dirty="0">
                <a:solidFill>
                  <a:schemeClr val="tx1"/>
                </a:solidFill>
              </a:rPr>
              <a:t>串比较：</a:t>
            </a:r>
            <a:r>
              <a:rPr lang="en-US" altLang="zh-CN" dirty="0">
                <a:solidFill>
                  <a:schemeClr val="tx1"/>
                </a:solidFill>
              </a:rPr>
              <a:t>DS:[ESI</a:t>
            </a:r>
            <a:r>
              <a:rPr lang="en-US" altLang="zh-CN" dirty="0" smtClean="0">
                <a:solidFill>
                  <a:schemeClr val="tx1"/>
                </a:solidFill>
              </a:rPr>
              <a:t>] - ES</a:t>
            </a:r>
            <a:r>
              <a:rPr lang="en-US" altLang="zh-CN" dirty="0">
                <a:solidFill>
                  <a:schemeClr val="tx1"/>
                </a:solidFill>
              </a:rPr>
              <a:t>:[EDI</a:t>
            </a:r>
            <a:r>
              <a:rPr lang="en-US" altLang="zh-CN" dirty="0"/>
              <a:t>] </a:t>
            </a:r>
            <a:r>
              <a:rPr lang="en-US" altLang="zh-CN" dirty="0" smtClean="0"/>
              <a:t>                          </a:t>
            </a:r>
            <a:r>
              <a:rPr lang="en-US" altLang="zh-CN" b="1" dirty="0">
                <a:solidFill>
                  <a:srgbClr val="0033CC"/>
                </a:solidFill>
              </a:rPr>
              <a:t>[RSI</a:t>
            </a:r>
            <a:r>
              <a:rPr lang="en-US" altLang="zh-CN" b="1" dirty="0" smtClean="0">
                <a:solidFill>
                  <a:srgbClr val="0033CC"/>
                </a:solidFill>
              </a:rPr>
              <a:t>]</a:t>
            </a:r>
            <a:r>
              <a:rPr lang="en-US" altLang="zh-CN" b="1" dirty="0">
                <a:solidFill>
                  <a:srgbClr val="0033CC"/>
                </a:solidFill>
              </a:rPr>
              <a:t> - </a:t>
            </a:r>
            <a:r>
              <a:rPr lang="en-US" altLang="zh-CN" b="1" dirty="0" smtClean="0">
                <a:solidFill>
                  <a:srgbClr val="0033CC"/>
                </a:solidFill>
              </a:rPr>
              <a:t>[</a:t>
            </a:r>
            <a:r>
              <a:rPr lang="en-US" altLang="zh-CN" b="1" dirty="0">
                <a:solidFill>
                  <a:srgbClr val="0033CC"/>
                </a:solidFill>
              </a:rPr>
              <a:t>RDI]</a:t>
            </a:r>
            <a:endParaRPr lang="zh-CN" altLang="en-US" b="1" dirty="0">
              <a:solidFill>
                <a:srgbClr val="0033CC"/>
              </a:solidFill>
            </a:endParaRPr>
          </a:p>
          <a:p>
            <a:pPr lvl="1">
              <a:buNone/>
            </a:pPr>
            <a:r>
              <a:rPr lang="en-US" altLang="zh-CN" dirty="0"/>
              <a:t>;</a:t>
            </a:r>
            <a:r>
              <a:rPr lang="zh-CN" altLang="en-US" dirty="0"/>
              <a:t>然后：</a:t>
            </a:r>
            <a:r>
              <a:rPr lang="en-US" altLang="zh-CN" dirty="0"/>
              <a:t>ESI←</a:t>
            </a:r>
            <a:r>
              <a:rPr lang="en-US" altLang="zh-CN" dirty="0" smtClean="0"/>
              <a:t>ESI±1/2/4,EDI</a:t>
            </a:r>
            <a:r>
              <a:rPr lang="en-US" altLang="zh-CN" dirty="0"/>
              <a:t>←EDI±1/2/4 </a:t>
            </a:r>
            <a:r>
              <a:rPr lang="en-US" altLang="zh-CN" dirty="0" smtClean="0"/>
              <a:t>  </a:t>
            </a:r>
            <a:r>
              <a:rPr lang="en-US" altLang="zh-CN" b="1" dirty="0" smtClean="0">
                <a:solidFill>
                  <a:srgbClr val="0033CC"/>
                </a:solidFill>
              </a:rPr>
              <a:t>RSI</a:t>
            </a:r>
            <a:r>
              <a:rPr lang="en-US" altLang="zh-CN" b="1" dirty="0">
                <a:solidFill>
                  <a:srgbClr val="0033CC"/>
                </a:solidFill>
              </a:rPr>
              <a:t>←RSI±8,RDI←RDI±8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solidFill>
                  <a:schemeClr val="tx2"/>
                </a:solidFill>
              </a:rPr>
              <a:t>SCASB|SCASW|SCASD|</a:t>
            </a:r>
            <a:r>
              <a:rPr lang="en-US" altLang="zh-CN" dirty="0" smtClean="0">
                <a:solidFill>
                  <a:srgbClr val="0033CC"/>
                </a:solidFill>
              </a:rPr>
              <a:t>SCASQ</a:t>
            </a:r>
            <a:endParaRPr lang="en-US" altLang="zh-CN" dirty="0">
              <a:solidFill>
                <a:srgbClr val="0033CC"/>
              </a:solidFill>
            </a:endParaRPr>
          </a:p>
          <a:p>
            <a:pPr lvl="1">
              <a:buNone/>
            </a:pPr>
            <a:r>
              <a:rPr lang="en-US" altLang="zh-CN" dirty="0">
                <a:solidFill>
                  <a:schemeClr val="tx1"/>
                </a:solidFill>
              </a:rPr>
              <a:t>;</a:t>
            </a:r>
            <a:r>
              <a:rPr lang="zh-CN" altLang="en-US" dirty="0">
                <a:solidFill>
                  <a:schemeClr val="tx1"/>
                </a:solidFill>
              </a:rPr>
              <a:t>串扫描：</a:t>
            </a:r>
            <a:r>
              <a:rPr lang="en-US" altLang="zh-CN" dirty="0"/>
              <a:t>AL/AX/EAX - ES</a:t>
            </a:r>
            <a:r>
              <a:rPr lang="en-US" altLang="zh-CN" dirty="0">
                <a:solidFill>
                  <a:schemeClr val="tx1"/>
                </a:solidFill>
              </a:rPr>
              <a:t>:[EDI</a:t>
            </a:r>
            <a:r>
              <a:rPr lang="en-US" altLang="zh-CN" dirty="0"/>
              <a:t>] </a:t>
            </a:r>
            <a:r>
              <a:rPr lang="en-US" altLang="zh-CN" dirty="0" smtClean="0"/>
              <a:t>                     </a:t>
            </a:r>
            <a:r>
              <a:rPr lang="en-US" altLang="zh-CN" b="1" dirty="0" smtClean="0">
                <a:solidFill>
                  <a:srgbClr val="0033CC"/>
                </a:solidFill>
              </a:rPr>
              <a:t>RAX</a:t>
            </a:r>
            <a:r>
              <a:rPr lang="en-US" altLang="zh-CN" b="1" dirty="0">
                <a:solidFill>
                  <a:srgbClr val="0033CC"/>
                </a:solidFill>
              </a:rPr>
              <a:t> -  [RDI]</a:t>
            </a:r>
            <a:endParaRPr lang="zh-CN" altLang="en-US" b="1" dirty="0">
              <a:solidFill>
                <a:srgbClr val="0033CC"/>
              </a:solidFill>
            </a:endParaRPr>
          </a:p>
          <a:p>
            <a:pPr lvl="1">
              <a:buNone/>
            </a:pPr>
            <a:r>
              <a:rPr lang="en-US" altLang="zh-CN" dirty="0"/>
              <a:t>;</a:t>
            </a:r>
            <a:r>
              <a:rPr lang="zh-CN" altLang="en-US" dirty="0"/>
              <a:t>然后：</a:t>
            </a:r>
            <a:r>
              <a:rPr lang="en-US" altLang="zh-CN" dirty="0"/>
              <a:t>EDI←EDI±1/2/4 </a:t>
            </a:r>
            <a:r>
              <a:rPr lang="en-US" altLang="zh-CN" dirty="0" smtClean="0"/>
              <a:t>                                 </a:t>
            </a:r>
            <a:r>
              <a:rPr lang="en-US" altLang="zh-CN" b="1" dirty="0">
                <a:solidFill>
                  <a:srgbClr val="0033CC"/>
                </a:solidFill>
              </a:rPr>
              <a:t>RDI←RDI±8</a:t>
            </a:r>
          </a:p>
          <a:p>
            <a:pPr>
              <a:buFontTx/>
              <a:buNone/>
            </a:pPr>
            <a:r>
              <a:rPr lang="zh-CN" altLang="en-US" dirty="0"/>
              <a:t>	</a:t>
            </a:r>
            <a:r>
              <a:rPr lang="en-US" altLang="zh-CN" dirty="0">
                <a:solidFill>
                  <a:schemeClr val="tx2"/>
                </a:solidFill>
              </a:rPr>
              <a:t>REPE|REPZ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</a:rPr>
              <a:t>;</a:t>
            </a:r>
            <a:r>
              <a:rPr lang="zh-CN" altLang="en-US" dirty="0">
                <a:solidFill>
                  <a:schemeClr val="tx1"/>
                </a:solidFill>
              </a:rPr>
              <a:t>执行一次串指令，</a:t>
            </a:r>
            <a:r>
              <a:rPr lang="en-US" altLang="zh-CN" dirty="0">
                <a:solidFill>
                  <a:schemeClr val="tx1"/>
                </a:solidFill>
              </a:rPr>
              <a:t>ECX</a:t>
            </a:r>
            <a:r>
              <a:rPr lang="zh-CN" altLang="en-US" dirty="0">
                <a:solidFill>
                  <a:schemeClr val="tx1"/>
                </a:solidFill>
              </a:rPr>
              <a:t>减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；直到</a:t>
            </a:r>
            <a:r>
              <a:rPr lang="en-US" altLang="zh-CN" dirty="0">
                <a:solidFill>
                  <a:schemeClr val="tx1"/>
                </a:solidFill>
              </a:rPr>
              <a:t>ECX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>
                <a:solidFill>
                  <a:schemeClr val="tx1"/>
                </a:solidFill>
              </a:rPr>
              <a:t>ZF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zh-CN" altLang="en-US" dirty="0"/>
              <a:t>	</a:t>
            </a:r>
            <a:r>
              <a:rPr lang="en-US" altLang="zh-CN" dirty="0">
                <a:solidFill>
                  <a:schemeClr val="tx2"/>
                </a:solidFill>
              </a:rPr>
              <a:t>REPNE|REPNZ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</a:rPr>
              <a:t>;</a:t>
            </a:r>
            <a:r>
              <a:rPr lang="zh-CN" altLang="en-US" dirty="0">
                <a:solidFill>
                  <a:schemeClr val="tx1"/>
                </a:solidFill>
              </a:rPr>
              <a:t>执行一次串指令，</a:t>
            </a:r>
            <a:r>
              <a:rPr lang="en-US" altLang="zh-CN" dirty="0">
                <a:solidFill>
                  <a:schemeClr val="tx1"/>
                </a:solidFill>
              </a:rPr>
              <a:t>ECX</a:t>
            </a:r>
            <a:r>
              <a:rPr lang="zh-CN" altLang="en-US" dirty="0">
                <a:solidFill>
                  <a:schemeClr val="tx1"/>
                </a:solidFill>
              </a:rPr>
              <a:t>减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；直到</a:t>
            </a:r>
            <a:r>
              <a:rPr lang="en-US" altLang="zh-CN" dirty="0">
                <a:solidFill>
                  <a:schemeClr val="tx1"/>
                </a:solidFill>
              </a:rPr>
              <a:t>ECX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>
                <a:solidFill>
                  <a:schemeClr val="tx1"/>
                </a:solidFill>
              </a:rPr>
              <a:t>ZF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96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7"/>
          <p:cNvSpPr txBox="1">
            <a:spLocks noChangeArrowheads="1"/>
          </p:cNvSpPr>
          <p:nvPr/>
        </p:nvSpPr>
        <p:spPr bwMode="auto">
          <a:xfrm>
            <a:off x="125412" y="1165225"/>
            <a:ext cx="7748587" cy="587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>
            <a:lvl1pPr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CN" sz="3600" dirty="0">
                <a:solidFill>
                  <a:schemeClr val="tx1"/>
                </a:solidFill>
              </a:rPr>
              <a:t>.data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CN" sz="3600" dirty="0">
                <a:solidFill>
                  <a:schemeClr val="tx1"/>
                </a:solidFill>
              </a:rPr>
              <a:t>string1 : .</a:t>
            </a:r>
            <a:r>
              <a:rPr lang="en-US" altLang="zh-CN" sz="3600" dirty="0" err="1">
                <a:solidFill>
                  <a:schemeClr val="tx1"/>
                </a:solidFill>
              </a:rPr>
              <a:t>asciz</a:t>
            </a:r>
            <a:r>
              <a:rPr lang="en-US" altLang="zh-CN" sz="3600" dirty="0">
                <a:solidFill>
                  <a:schemeClr val="tx1"/>
                </a:solidFill>
              </a:rPr>
              <a:t> "this is a </a:t>
            </a:r>
            <a:r>
              <a:rPr lang="en-US" altLang="zh-CN" sz="3600" dirty="0" smtClean="0">
                <a:solidFill>
                  <a:schemeClr val="tx1"/>
                </a:solidFill>
              </a:rPr>
              <a:t>example\r\n"</a:t>
            </a:r>
            <a:endParaRPr lang="en-US" altLang="zh-CN" sz="3600" dirty="0">
              <a:solidFill>
                <a:schemeClr val="tx1"/>
              </a:solidFill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CN" sz="3600" dirty="0" smtClean="0">
                <a:solidFill>
                  <a:schemeClr val="tx1"/>
                </a:solidFill>
              </a:rPr>
              <a:t>count </a:t>
            </a:r>
            <a:r>
              <a:rPr lang="en-US" altLang="zh-CN" sz="3600" dirty="0">
                <a:solidFill>
                  <a:schemeClr val="tx1"/>
                </a:solidFill>
              </a:rPr>
              <a:t>= . - string1 # </a:t>
            </a:r>
            <a:r>
              <a:rPr lang="zh-CN" altLang="en-US" sz="3600" dirty="0">
                <a:solidFill>
                  <a:schemeClr val="tx1"/>
                </a:solidFill>
              </a:rPr>
              <a:t>字串</a:t>
            </a:r>
            <a:r>
              <a:rPr lang="zh-CN" altLang="en-US" sz="3600" dirty="0" smtClean="0">
                <a:solidFill>
                  <a:schemeClr val="tx1"/>
                </a:solidFill>
              </a:rPr>
              <a:t>长度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CN" sz="3600" dirty="0" smtClean="0">
                <a:solidFill>
                  <a:schemeClr val="tx1"/>
                </a:solidFill>
              </a:rPr>
              <a:t>.</a:t>
            </a:r>
            <a:r>
              <a:rPr lang="en-US" altLang="zh-CN" sz="3600" dirty="0" err="1" smtClean="0">
                <a:solidFill>
                  <a:schemeClr val="tx1"/>
                </a:solidFill>
              </a:rPr>
              <a:t>bss</a:t>
            </a:r>
            <a:r>
              <a:rPr lang="en-US" altLang="zh-CN" sz="3600" dirty="0" smtClean="0">
                <a:solidFill>
                  <a:schemeClr val="tx1"/>
                </a:solidFill>
              </a:rPr>
              <a:t> </a:t>
            </a:r>
            <a:endParaRPr lang="en-US" altLang="zh-CN" sz="3600" dirty="0">
              <a:solidFill>
                <a:schemeClr val="tx1"/>
              </a:solidFill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CN" sz="3600" dirty="0" smtClean="0">
                <a:solidFill>
                  <a:schemeClr val="tx1"/>
                </a:solidFill>
              </a:rPr>
              <a:t>  .</a:t>
            </a:r>
            <a:r>
              <a:rPr lang="en-US" altLang="zh-CN" sz="3600" dirty="0" err="1" smtClean="0">
                <a:solidFill>
                  <a:schemeClr val="tx1"/>
                </a:solidFill>
              </a:rPr>
              <a:t>comm</a:t>
            </a:r>
            <a:r>
              <a:rPr lang="en-US" altLang="zh-CN" sz="3600" dirty="0" smtClean="0">
                <a:solidFill>
                  <a:schemeClr val="tx1"/>
                </a:solidFill>
              </a:rPr>
              <a:t> string2, count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CN" sz="3600" dirty="0" smtClean="0">
                <a:solidFill>
                  <a:schemeClr val="tx1"/>
                </a:solidFill>
              </a:rPr>
              <a:t>.text</a:t>
            </a:r>
            <a:endParaRPr lang="en-US" altLang="zh-CN" sz="3600" dirty="0">
              <a:solidFill>
                <a:schemeClr val="tx1"/>
              </a:solidFill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CN" sz="3600" dirty="0" smtClean="0">
                <a:solidFill>
                  <a:schemeClr val="tx1"/>
                </a:solidFill>
              </a:rPr>
              <a:t> </a:t>
            </a:r>
            <a:r>
              <a:rPr lang="en-US" altLang="zh-CN" sz="3600" b="1" dirty="0" err="1" smtClean="0">
                <a:solidFill>
                  <a:schemeClr val="hlink"/>
                </a:solidFill>
              </a:rPr>
              <a:t>cld</a:t>
            </a:r>
            <a:endParaRPr lang="en-US" altLang="zh-CN" sz="3600" b="1" dirty="0">
              <a:solidFill>
                <a:schemeClr val="hlink"/>
              </a:solidFill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CN" sz="3600" dirty="0" smtClean="0">
                <a:solidFill>
                  <a:schemeClr val="tx1"/>
                </a:solidFill>
              </a:rPr>
              <a:t> </a:t>
            </a:r>
            <a:r>
              <a:rPr lang="en-US" altLang="zh-CN" sz="3600" dirty="0" err="1" smtClean="0">
                <a:solidFill>
                  <a:schemeClr val="tx1"/>
                </a:solidFill>
              </a:rPr>
              <a:t>mov</a:t>
            </a:r>
            <a:r>
              <a:rPr lang="en-US" altLang="zh-CN" sz="3600" dirty="0" smtClean="0">
                <a:solidFill>
                  <a:schemeClr val="tx1"/>
                </a:solidFill>
              </a:rPr>
              <a:t>   $string1</a:t>
            </a:r>
            <a:r>
              <a:rPr lang="en-US" altLang="zh-CN" sz="3600" b="1" dirty="0" smtClean="0">
                <a:solidFill>
                  <a:schemeClr val="hlink"/>
                </a:solidFill>
              </a:rPr>
              <a:t>,%rsi</a:t>
            </a:r>
            <a:r>
              <a:rPr lang="en-US" altLang="zh-CN" sz="3600" b="1" dirty="0">
                <a:solidFill>
                  <a:srgbClr val="006600"/>
                </a:solidFill>
                <a:ea typeface="宋体" charset="-122"/>
              </a:rPr>
              <a:t> #</a:t>
            </a:r>
            <a:r>
              <a:rPr lang="en-US" altLang="zh-CN" sz="3600" dirty="0">
                <a:solidFill>
                  <a:srgbClr val="006600"/>
                </a:solidFill>
              </a:rPr>
              <a:t> </a:t>
            </a:r>
            <a:r>
              <a:rPr lang="en-US" altLang="zh-CN" sz="3600" b="1" dirty="0" err="1">
                <a:solidFill>
                  <a:srgbClr val="006600"/>
                </a:solidFill>
              </a:rPr>
              <a:t>esi</a:t>
            </a:r>
            <a:r>
              <a:rPr lang="en-US" altLang="zh-CN" sz="3600" b="1" dirty="0">
                <a:solidFill>
                  <a:srgbClr val="006600"/>
                </a:solidFill>
                <a:ea typeface="宋体" charset="-122"/>
              </a:rPr>
              <a:t> </a:t>
            </a:r>
            <a:endParaRPr lang="en-US" altLang="zh-CN" sz="3600" b="1" dirty="0" smtClean="0">
              <a:solidFill>
                <a:schemeClr val="hlink"/>
              </a:solidFill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CN" sz="3600" dirty="0" smtClean="0">
                <a:solidFill>
                  <a:schemeClr val="tx1"/>
                </a:solidFill>
              </a:rPr>
              <a:t> lea     string2</a:t>
            </a:r>
            <a:r>
              <a:rPr lang="en-US" altLang="zh-CN" sz="3600" b="1" dirty="0" smtClean="0">
                <a:solidFill>
                  <a:schemeClr val="hlink"/>
                </a:solidFill>
              </a:rPr>
              <a:t>,%rdi</a:t>
            </a:r>
            <a:r>
              <a:rPr lang="en-US" altLang="zh-CN" sz="3600" b="1" dirty="0">
                <a:solidFill>
                  <a:srgbClr val="006600"/>
                </a:solidFill>
                <a:ea typeface="宋体" charset="-122"/>
              </a:rPr>
              <a:t> #</a:t>
            </a:r>
            <a:r>
              <a:rPr lang="en-US" altLang="zh-CN" sz="3600" dirty="0">
                <a:solidFill>
                  <a:srgbClr val="006600"/>
                </a:solidFill>
              </a:rPr>
              <a:t> </a:t>
            </a:r>
            <a:r>
              <a:rPr lang="en-US" altLang="zh-CN" sz="3600" b="1" dirty="0" err="1" smtClean="0">
                <a:solidFill>
                  <a:srgbClr val="006600"/>
                </a:solidFill>
              </a:rPr>
              <a:t>edi</a:t>
            </a:r>
            <a:r>
              <a:rPr lang="en-US" altLang="zh-CN" sz="3600" b="1" dirty="0" smtClean="0">
                <a:solidFill>
                  <a:srgbClr val="006600"/>
                </a:solidFill>
                <a:ea typeface="宋体" charset="-122"/>
              </a:rPr>
              <a:t> </a:t>
            </a:r>
            <a:endParaRPr lang="en-US" altLang="zh-CN" sz="3600" b="1" dirty="0">
              <a:solidFill>
                <a:schemeClr val="hlink"/>
              </a:solidFill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CN" sz="3600" dirty="0" smtClean="0">
                <a:solidFill>
                  <a:schemeClr val="tx1"/>
                </a:solidFill>
              </a:rPr>
              <a:t> </a:t>
            </a:r>
            <a:r>
              <a:rPr lang="en-US" altLang="zh-CN" sz="3600" dirty="0" err="1" smtClean="0">
                <a:solidFill>
                  <a:schemeClr val="tx1"/>
                </a:solidFill>
              </a:rPr>
              <a:t>mov</a:t>
            </a:r>
            <a:r>
              <a:rPr lang="en-US" altLang="zh-CN" sz="3600" dirty="0" smtClean="0">
                <a:solidFill>
                  <a:schemeClr val="tx1"/>
                </a:solidFill>
              </a:rPr>
              <a:t>   $count, </a:t>
            </a:r>
            <a:r>
              <a:rPr lang="en-US" altLang="zh-CN" sz="3600" b="1" dirty="0">
                <a:solidFill>
                  <a:schemeClr val="hlink"/>
                </a:solidFill>
              </a:rPr>
              <a:t>%</a:t>
            </a:r>
            <a:r>
              <a:rPr lang="en-US" altLang="zh-CN" sz="3600" b="1" dirty="0" err="1" smtClean="0">
                <a:solidFill>
                  <a:schemeClr val="hlink"/>
                </a:solidFill>
              </a:rPr>
              <a:t>ecx</a:t>
            </a:r>
            <a:endParaRPr lang="en-US" altLang="zh-CN" sz="3600" dirty="0">
              <a:solidFill>
                <a:schemeClr val="tx1"/>
              </a:solidFill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CN" sz="3600" dirty="0" smtClean="0">
                <a:solidFill>
                  <a:schemeClr val="tx1"/>
                </a:solidFill>
              </a:rPr>
              <a:t> </a:t>
            </a:r>
            <a:r>
              <a:rPr lang="en-US" altLang="zh-CN" sz="3600" b="1" dirty="0" smtClean="0">
                <a:solidFill>
                  <a:schemeClr val="hlink"/>
                </a:solidFill>
              </a:rPr>
              <a:t>rep </a:t>
            </a:r>
            <a:r>
              <a:rPr lang="en-US" altLang="zh-CN" sz="3600" b="1" dirty="0" err="1">
                <a:solidFill>
                  <a:schemeClr val="hlink"/>
                </a:solidFill>
              </a:rPr>
              <a:t>movsb</a:t>
            </a:r>
            <a:endParaRPr lang="en-US" altLang="zh-CN" sz="3600" b="1" dirty="0">
              <a:solidFill>
                <a:schemeClr val="hlink"/>
              </a:solidFill>
            </a:endParaRPr>
          </a:p>
        </p:txBody>
      </p:sp>
      <p:sp>
        <p:nvSpPr>
          <p:cNvPr id="979978" name="AutoShape 10"/>
          <p:cNvSpPr>
            <a:spLocks/>
          </p:cNvSpPr>
          <p:nvPr/>
        </p:nvSpPr>
        <p:spPr bwMode="auto">
          <a:xfrm>
            <a:off x="5466080" y="2854960"/>
            <a:ext cx="4498657" cy="3910648"/>
          </a:xfrm>
          <a:prstGeom prst="borderCallout1">
            <a:avLst>
              <a:gd name="adj1" fmla="val 85607"/>
              <a:gd name="adj2" fmla="val -268"/>
              <a:gd name="adj3" fmla="val 98732"/>
              <a:gd name="adj4" fmla="val -62390"/>
            </a:avLst>
          </a:prstGeom>
          <a:noFill/>
          <a:ln w="38100">
            <a:solidFill>
              <a:srgbClr val="15C907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457200" indent="-457200" algn="l">
              <a:spcBef>
                <a:spcPct val="0"/>
              </a:spcBef>
              <a:buClr>
                <a:schemeClr val="hlink"/>
              </a:buClr>
              <a:buSzTx/>
              <a:buFont typeface="Monotype Sorts" pitchFamily="2" charset="2"/>
              <a:buAutoNum type="arabicPeriod"/>
            </a:pPr>
            <a:r>
              <a:rPr lang="en-US" altLang="zh-CN" sz="2800" dirty="0" err="1" smtClean="0">
                <a:solidFill>
                  <a:schemeClr val="hlink"/>
                </a:solidFill>
              </a:rPr>
              <a:t>cld</a:t>
            </a:r>
            <a:r>
              <a:rPr lang="en-US" altLang="zh-CN" sz="2800" dirty="0" smtClean="0">
                <a:solidFill>
                  <a:schemeClr val="hlink"/>
                </a:solidFill>
              </a:rPr>
              <a:t>/</a:t>
            </a:r>
            <a:r>
              <a:rPr lang="en-US" altLang="zh-CN" sz="2800" dirty="0" err="1" smtClean="0">
                <a:solidFill>
                  <a:schemeClr val="hlink"/>
                </a:solidFill>
              </a:rPr>
              <a:t>std</a:t>
            </a:r>
            <a:r>
              <a:rPr lang="zh-CN" altLang="en-US" sz="2800" dirty="0" smtClean="0">
                <a:solidFill>
                  <a:schemeClr val="hlink"/>
                </a:solidFill>
              </a:rPr>
              <a:t>设定每次</a:t>
            </a:r>
            <a:r>
              <a:rPr lang="zh-CN" altLang="en-US" sz="2800" dirty="0">
                <a:solidFill>
                  <a:schemeClr val="hlink"/>
                </a:solidFill>
              </a:rPr>
              <a:t>执行</a:t>
            </a:r>
            <a:r>
              <a:rPr lang="en-US" altLang="zh-CN" sz="2800" dirty="0" err="1">
                <a:solidFill>
                  <a:schemeClr val="hlink"/>
                </a:solidFill>
              </a:rPr>
              <a:t>movsb</a:t>
            </a:r>
            <a:r>
              <a:rPr lang="zh-CN" altLang="en-US" sz="2800" dirty="0">
                <a:solidFill>
                  <a:schemeClr val="hlink"/>
                </a:solidFill>
              </a:rPr>
              <a:t>指令时</a:t>
            </a:r>
            <a:r>
              <a:rPr lang="zh-CN" altLang="en-US" sz="2800" dirty="0" smtClean="0">
                <a:solidFill>
                  <a:schemeClr val="hlink"/>
                </a:solidFill>
              </a:rPr>
              <a:t>，</a:t>
            </a:r>
            <a:r>
              <a:rPr lang="en-US" altLang="zh-CN" sz="2800" dirty="0" err="1" smtClean="0">
                <a:solidFill>
                  <a:schemeClr val="hlink"/>
                </a:solidFill>
              </a:rPr>
              <a:t>rdi</a:t>
            </a:r>
            <a:r>
              <a:rPr lang="en-US" altLang="zh-CN" sz="2800" dirty="0" smtClean="0">
                <a:solidFill>
                  <a:schemeClr val="hlink"/>
                </a:solidFill>
              </a:rPr>
              <a:t>/</a:t>
            </a:r>
            <a:r>
              <a:rPr lang="en-US" altLang="zh-CN" sz="2800" dirty="0" err="1" smtClean="0">
                <a:solidFill>
                  <a:schemeClr val="hlink"/>
                </a:solidFill>
              </a:rPr>
              <a:t>edi</a:t>
            </a:r>
            <a:r>
              <a:rPr lang="en-US" altLang="zh-CN" sz="2800" dirty="0" smtClean="0">
                <a:solidFill>
                  <a:schemeClr val="hlink"/>
                </a:solidFill>
              </a:rPr>
              <a:t>, </a:t>
            </a:r>
            <a:r>
              <a:rPr lang="en-US" altLang="zh-CN" sz="2800" dirty="0" err="1" smtClean="0">
                <a:solidFill>
                  <a:schemeClr val="hlink"/>
                </a:solidFill>
              </a:rPr>
              <a:t>rsi</a:t>
            </a:r>
            <a:r>
              <a:rPr lang="en-US" altLang="zh-CN" sz="2800" dirty="0" smtClean="0">
                <a:solidFill>
                  <a:schemeClr val="hlink"/>
                </a:solidFill>
              </a:rPr>
              <a:t>/</a:t>
            </a:r>
            <a:r>
              <a:rPr lang="en-US" altLang="zh-CN" sz="2800" dirty="0" err="1" smtClean="0">
                <a:solidFill>
                  <a:schemeClr val="hlink"/>
                </a:solidFill>
              </a:rPr>
              <a:t>esi</a:t>
            </a:r>
            <a:r>
              <a:rPr lang="zh-CN" altLang="en-US" sz="2800" dirty="0">
                <a:solidFill>
                  <a:schemeClr val="hlink"/>
                </a:solidFill>
              </a:rPr>
              <a:t>变化的方向；</a:t>
            </a:r>
          </a:p>
          <a:p>
            <a:pPr marL="457200" indent="-457200" algn="l">
              <a:spcBef>
                <a:spcPct val="0"/>
              </a:spcBef>
              <a:buClr>
                <a:schemeClr val="hlink"/>
              </a:buClr>
              <a:buSzTx/>
              <a:buFont typeface="Monotype Sorts" pitchFamily="2" charset="2"/>
              <a:buAutoNum type="arabicPeriod"/>
            </a:pPr>
            <a:r>
              <a:rPr lang="en-US" altLang="zh-CN" sz="2800" dirty="0">
                <a:solidFill>
                  <a:schemeClr val="hlink"/>
                </a:solidFill>
              </a:rPr>
              <a:t>rep</a:t>
            </a:r>
            <a:r>
              <a:rPr lang="zh-CN" altLang="en-US" sz="2800" dirty="0">
                <a:solidFill>
                  <a:schemeClr val="hlink"/>
                </a:solidFill>
              </a:rPr>
              <a:t>：首先</a:t>
            </a:r>
            <a:r>
              <a:rPr lang="zh-CN" altLang="en-US" sz="2800" dirty="0" smtClean="0">
                <a:solidFill>
                  <a:schemeClr val="hlink"/>
                </a:solidFill>
              </a:rPr>
              <a:t>检测</a:t>
            </a:r>
            <a:r>
              <a:rPr lang="en-US" altLang="zh-CN" sz="2800" dirty="0" err="1" smtClean="0">
                <a:solidFill>
                  <a:schemeClr val="hlink"/>
                </a:solidFill>
              </a:rPr>
              <a:t>ecx</a:t>
            </a:r>
            <a:r>
              <a:rPr lang="en-US" altLang="zh-CN" sz="2800" dirty="0" smtClean="0">
                <a:solidFill>
                  <a:schemeClr val="hlink"/>
                </a:solidFill>
              </a:rPr>
              <a:t>&gt;0</a:t>
            </a:r>
            <a:r>
              <a:rPr lang="en-US" altLang="zh-CN" sz="2800" dirty="0">
                <a:solidFill>
                  <a:schemeClr val="hlink"/>
                </a:solidFill>
              </a:rPr>
              <a:t>?</a:t>
            </a:r>
            <a:r>
              <a:rPr lang="zh-CN" altLang="en-US" sz="2800" dirty="0">
                <a:solidFill>
                  <a:schemeClr val="hlink"/>
                </a:solidFill>
              </a:rPr>
              <a:t>，如＝</a:t>
            </a:r>
            <a:r>
              <a:rPr lang="en-US" altLang="zh-CN" sz="2800" dirty="0">
                <a:solidFill>
                  <a:schemeClr val="hlink"/>
                </a:solidFill>
              </a:rPr>
              <a:t>0</a:t>
            </a:r>
            <a:r>
              <a:rPr lang="zh-CN" altLang="en-US" sz="2800" dirty="0">
                <a:solidFill>
                  <a:schemeClr val="hlink"/>
                </a:solidFill>
              </a:rPr>
              <a:t>则执行下一条指令，</a:t>
            </a:r>
            <a:r>
              <a:rPr lang="zh-CN" altLang="en-US" sz="2800" dirty="0" smtClean="0">
                <a:solidFill>
                  <a:schemeClr val="hlink"/>
                </a:solidFill>
              </a:rPr>
              <a:t>否则</a:t>
            </a:r>
            <a:r>
              <a:rPr lang="en-US" altLang="zh-CN" sz="2800" dirty="0" err="1" smtClean="0">
                <a:solidFill>
                  <a:schemeClr val="hlink"/>
                </a:solidFill>
              </a:rPr>
              <a:t>ecx</a:t>
            </a:r>
            <a:r>
              <a:rPr lang="en-US" altLang="zh-CN" sz="2800" dirty="0" smtClean="0">
                <a:solidFill>
                  <a:schemeClr val="hlink"/>
                </a:solidFill>
              </a:rPr>
              <a:t>-</a:t>
            </a:r>
            <a:r>
              <a:rPr lang="en-US" altLang="zh-CN" sz="2800" dirty="0">
                <a:solidFill>
                  <a:schemeClr val="hlink"/>
                </a:solidFill>
              </a:rPr>
              <a:t>-</a:t>
            </a:r>
            <a:r>
              <a:rPr lang="zh-CN" altLang="en-US" sz="2800" dirty="0">
                <a:solidFill>
                  <a:schemeClr val="hlink"/>
                </a:solidFill>
              </a:rPr>
              <a:t>，执行</a:t>
            </a:r>
            <a:r>
              <a:rPr lang="en-US" altLang="zh-CN" sz="2800" dirty="0" err="1">
                <a:solidFill>
                  <a:schemeClr val="hlink"/>
                </a:solidFill>
              </a:rPr>
              <a:t>movsb</a:t>
            </a:r>
            <a:endParaRPr lang="en-US" altLang="zh-CN" sz="2800" dirty="0">
              <a:solidFill>
                <a:schemeClr val="hlink"/>
              </a:solidFill>
            </a:endParaRPr>
          </a:p>
          <a:p>
            <a:pPr marL="457200" indent="-457200" algn="l">
              <a:spcBef>
                <a:spcPct val="0"/>
              </a:spcBef>
              <a:buClr>
                <a:schemeClr val="hlink"/>
              </a:buClr>
              <a:buSzTx/>
              <a:buFont typeface="Monotype Sorts" pitchFamily="2" charset="2"/>
              <a:buAutoNum type="arabicPeriod"/>
            </a:pPr>
            <a:r>
              <a:rPr lang="en-US" altLang="zh-CN" sz="2800" dirty="0" err="1">
                <a:solidFill>
                  <a:schemeClr val="hlink"/>
                </a:solidFill>
              </a:rPr>
              <a:t>movsb</a:t>
            </a:r>
            <a:r>
              <a:rPr lang="zh-CN" altLang="en-US" sz="2800" dirty="0">
                <a:solidFill>
                  <a:schemeClr val="hlink"/>
                </a:solidFill>
              </a:rPr>
              <a:t>：会</a:t>
            </a:r>
            <a:r>
              <a:rPr lang="zh-CN" altLang="en-US" sz="2800" dirty="0" smtClean="0">
                <a:solidFill>
                  <a:schemeClr val="hlink"/>
                </a:solidFill>
              </a:rPr>
              <a:t>自动</a:t>
            </a:r>
            <a:r>
              <a:rPr lang="zh-CN" altLang="en-US" sz="2800" dirty="0">
                <a:solidFill>
                  <a:schemeClr val="hlink"/>
                </a:solidFill>
              </a:rPr>
              <a:t>将</a:t>
            </a:r>
            <a:r>
              <a:rPr lang="en-US" altLang="zh-CN" sz="2800" dirty="0" err="1" smtClean="0">
                <a:solidFill>
                  <a:schemeClr val="hlink"/>
                </a:solidFill>
              </a:rPr>
              <a:t>rdi</a:t>
            </a:r>
            <a:r>
              <a:rPr lang="en-US" altLang="zh-CN" sz="2800" dirty="0" smtClean="0">
                <a:solidFill>
                  <a:schemeClr val="hlink"/>
                </a:solidFill>
              </a:rPr>
              <a:t> / </a:t>
            </a:r>
            <a:r>
              <a:rPr lang="en-US" altLang="zh-CN" sz="2800" dirty="0" err="1" smtClean="0">
                <a:solidFill>
                  <a:schemeClr val="hlink"/>
                </a:solidFill>
              </a:rPr>
              <a:t>edi</a:t>
            </a:r>
            <a:r>
              <a:rPr lang="zh-CN" altLang="en-US" sz="2800" dirty="0" smtClean="0">
                <a:solidFill>
                  <a:schemeClr val="hlink"/>
                </a:solidFill>
              </a:rPr>
              <a:t>、</a:t>
            </a:r>
            <a:r>
              <a:rPr lang="en-US" altLang="zh-CN" sz="2800" dirty="0" err="1" smtClean="0">
                <a:solidFill>
                  <a:schemeClr val="hlink"/>
                </a:solidFill>
              </a:rPr>
              <a:t>rsi</a:t>
            </a:r>
            <a:r>
              <a:rPr lang="en-US" altLang="zh-CN" sz="2800" dirty="0" smtClean="0">
                <a:solidFill>
                  <a:schemeClr val="hlink"/>
                </a:solidFill>
              </a:rPr>
              <a:t>/</a:t>
            </a:r>
            <a:r>
              <a:rPr lang="en-US" altLang="zh-CN" sz="2800" dirty="0" err="1" smtClean="0">
                <a:solidFill>
                  <a:schemeClr val="hlink"/>
                </a:solidFill>
              </a:rPr>
              <a:t>esi</a:t>
            </a:r>
            <a:r>
              <a:rPr lang="zh-CN" altLang="en-US" sz="2800" dirty="0" smtClean="0">
                <a:solidFill>
                  <a:schemeClr val="hlink"/>
                </a:solidFill>
              </a:rPr>
              <a:t>值增加</a:t>
            </a:r>
            <a:r>
              <a:rPr lang="en-US" altLang="zh-CN" sz="2800" dirty="0">
                <a:solidFill>
                  <a:schemeClr val="hlink"/>
                </a:solidFill>
              </a:rPr>
              <a:t>/</a:t>
            </a:r>
            <a:r>
              <a:rPr lang="zh-CN" altLang="en-US" sz="2800" dirty="0">
                <a:solidFill>
                  <a:schemeClr val="hlink"/>
                </a:solidFill>
              </a:rPr>
              <a:t>减小</a:t>
            </a:r>
          </a:p>
        </p:txBody>
      </p:sp>
      <p:sp>
        <p:nvSpPr>
          <p:cNvPr id="5124" name="Rectangle 13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① 串拷贝指令</a:t>
            </a:r>
          </a:p>
        </p:txBody>
      </p:sp>
    </p:spTree>
    <p:extLst>
      <p:ext uri="{BB962C8B-B14F-4D97-AF65-F5344CB8AC3E}">
        <p14:creationId xmlns:p14="http://schemas.microsoft.com/office/powerpoint/2010/main" val="298246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bldLvl="3"/>
      <p:bldP spid="979978" grpId="0" build="p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② 串比较指令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185738" y="1136650"/>
            <a:ext cx="5740400" cy="5075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15C90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zh-CN" sz="3600" dirty="0" smtClean="0">
                <a:solidFill>
                  <a:schemeClr val="tx1"/>
                </a:solidFill>
              </a:rPr>
              <a:t>.data</a:t>
            </a:r>
          </a:p>
          <a:p>
            <a:pPr algn="l">
              <a:spcBef>
                <a:spcPct val="0"/>
              </a:spcBef>
            </a:pPr>
            <a:r>
              <a:rPr lang="en-US" altLang="zh-CN" sz="3600" dirty="0" smtClean="0">
                <a:solidFill>
                  <a:schemeClr val="tx1"/>
                </a:solidFill>
              </a:rPr>
              <a:t>source: .</a:t>
            </a:r>
            <a:r>
              <a:rPr lang="en-US" altLang="zh-CN" sz="36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3600" dirty="0">
                <a:solidFill>
                  <a:schemeClr val="tx1"/>
                </a:solidFill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</a:rPr>
              <a:t>0x5634</a:t>
            </a:r>
          </a:p>
          <a:p>
            <a:pPr algn="l">
              <a:spcBef>
                <a:spcPct val="0"/>
              </a:spcBef>
            </a:pPr>
            <a:r>
              <a:rPr lang="en-US" altLang="zh-CN" sz="3600" dirty="0" smtClean="0">
                <a:solidFill>
                  <a:schemeClr val="tx1"/>
                </a:solidFill>
              </a:rPr>
              <a:t>target:  .</a:t>
            </a:r>
            <a:r>
              <a:rPr lang="en-US" altLang="zh-CN" sz="36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3600" dirty="0">
                <a:solidFill>
                  <a:schemeClr val="tx1"/>
                </a:solidFill>
              </a:rPr>
              <a:t> 0x1278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</a:pPr>
            <a:r>
              <a:rPr lang="en-US" altLang="zh-CN" sz="3600" dirty="0" smtClean="0">
                <a:solidFill>
                  <a:schemeClr val="tx1"/>
                </a:solidFill>
              </a:rPr>
              <a:t>.text	</a:t>
            </a:r>
            <a:endParaRPr lang="en-US" altLang="zh-CN" sz="3600" b="1" dirty="0" smtClean="0">
              <a:solidFill>
                <a:schemeClr val="hlink"/>
              </a:solidFill>
            </a:endParaRPr>
          </a:p>
          <a:p>
            <a:pPr algn="l">
              <a:spcBef>
                <a:spcPct val="0"/>
              </a:spcBef>
            </a:pPr>
            <a:r>
              <a:rPr lang="en-US" altLang="zh-CN" sz="3600" dirty="0" smtClean="0">
                <a:solidFill>
                  <a:schemeClr val="tx1"/>
                </a:solidFill>
              </a:rPr>
              <a:t>	lea source,%</a:t>
            </a:r>
            <a:r>
              <a:rPr lang="en-US" altLang="zh-CN" sz="3600" b="1" dirty="0" err="1" smtClean="0">
                <a:solidFill>
                  <a:schemeClr val="hlink"/>
                </a:solidFill>
              </a:rPr>
              <a:t>rsi</a:t>
            </a:r>
            <a:r>
              <a:rPr lang="en-US" altLang="zh-CN" sz="3600" b="1" dirty="0" smtClean="0">
                <a:solidFill>
                  <a:srgbClr val="006600"/>
                </a:solidFill>
                <a:ea typeface="宋体" charset="-122"/>
              </a:rPr>
              <a:t> #</a:t>
            </a:r>
            <a:r>
              <a:rPr lang="en-US" altLang="zh-CN" sz="3600" dirty="0">
                <a:solidFill>
                  <a:srgbClr val="006600"/>
                </a:solidFill>
              </a:rPr>
              <a:t> </a:t>
            </a:r>
            <a:r>
              <a:rPr lang="en-US" altLang="zh-CN" sz="3600" b="1" dirty="0" err="1" smtClean="0">
                <a:solidFill>
                  <a:srgbClr val="006600"/>
                </a:solidFill>
              </a:rPr>
              <a:t>esi</a:t>
            </a:r>
            <a:r>
              <a:rPr lang="en-US" altLang="zh-CN" sz="3600" b="1" dirty="0" smtClean="0">
                <a:solidFill>
                  <a:srgbClr val="006600"/>
                </a:solidFill>
                <a:ea typeface="宋体" charset="-122"/>
              </a:rPr>
              <a:t> </a:t>
            </a:r>
            <a:endParaRPr lang="en-US" altLang="zh-CN" sz="3600" dirty="0" smtClean="0">
              <a:solidFill>
                <a:srgbClr val="006600"/>
              </a:solidFill>
            </a:endParaRPr>
          </a:p>
          <a:p>
            <a:pPr algn="l">
              <a:spcBef>
                <a:spcPct val="0"/>
              </a:spcBef>
            </a:pPr>
            <a:r>
              <a:rPr lang="en-US" altLang="zh-CN" sz="3600" dirty="0" smtClean="0">
                <a:solidFill>
                  <a:schemeClr val="tx1"/>
                </a:solidFill>
              </a:rPr>
              <a:t>       lea target , %</a:t>
            </a:r>
            <a:r>
              <a:rPr lang="en-US" altLang="zh-CN" sz="3600" b="1" dirty="0" err="1" smtClean="0">
                <a:solidFill>
                  <a:schemeClr val="hlink"/>
                </a:solidFill>
              </a:rPr>
              <a:t>rdi</a:t>
            </a:r>
            <a:r>
              <a:rPr lang="en-US" altLang="zh-CN" sz="3600" b="1" dirty="0">
                <a:solidFill>
                  <a:srgbClr val="006600"/>
                </a:solidFill>
                <a:ea typeface="宋体" charset="-122"/>
              </a:rPr>
              <a:t> #</a:t>
            </a:r>
            <a:r>
              <a:rPr lang="en-US" altLang="zh-CN" sz="3600" dirty="0">
                <a:solidFill>
                  <a:srgbClr val="006600"/>
                </a:solidFill>
              </a:rPr>
              <a:t> </a:t>
            </a:r>
            <a:r>
              <a:rPr lang="en-US" altLang="zh-CN" sz="3600" b="1" dirty="0" err="1" smtClean="0">
                <a:solidFill>
                  <a:srgbClr val="006600"/>
                </a:solidFill>
              </a:rPr>
              <a:t>edi</a:t>
            </a:r>
            <a:r>
              <a:rPr lang="en-US" altLang="zh-CN" sz="3600" b="1" dirty="0" smtClean="0">
                <a:solidFill>
                  <a:srgbClr val="006600"/>
                </a:solidFill>
                <a:ea typeface="宋体" charset="-122"/>
              </a:rPr>
              <a:t> 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</a:pPr>
            <a:r>
              <a:rPr lang="en-US" altLang="zh-CN" sz="3600" dirty="0" smtClean="0">
                <a:solidFill>
                  <a:schemeClr val="tx1"/>
                </a:solidFill>
              </a:rPr>
              <a:t>	</a:t>
            </a:r>
            <a:r>
              <a:rPr lang="en-US" altLang="zh-CN" sz="3600" dirty="0" err="1" smtClean="0">
                <a:solidFill>
                  <a:schemeClr val="tx1"/>
                </a:solidFill>
              </a:rPr>
              <a:t>cmpsb</a:t>
            </a:r>
            <a:r>
              <a:rPr lang="en-US" altLang="zh-CN" sz="3600" dirty="0" smtClean="0">
                <a:solidFill>
                  <a:schemeClr val="tx1"/>
                </a:solidFill>
              </a:rPr>
              <a:t>	</a:t>
            </a:r>
          </a:p>
          <a:p>
            <a:pPr algn="l">
              <a:spcBef>
                <a:spcPct val="0"/>
              </a:spcBef>
            </a:pPr>
            <a:r>
              <a:rPr lang="en-US" altLang="zh-CN" sz="3600" dirty="0" smtClean="0">
                <a:solidFill>
                  <a:schemeClr val="tx1"/>
                </a:solidFill>
              </a:rPr>
              <a:t>	ja L1</a:t>
            </a:r>
          </a:p>
          <a:p>
            <a:pPr algn="l">
              <a:spcBef>
                <a:spcPct val="0"/>
              </a:spcBef>
            </a:pPr>
            <a:r>
              <a:rPr lang="en-US" altLang="zh-CN" sz="3600" dirty="0" smtClean="0">
                <a:solidFill>
                  <a:schemeClr val="tx1"/>
                </a:solidFill>
              </a:rPr>
              <a:t>	</a:t>
            </a:r>
            <a:r>
              <a:rPr lang="en-US" altLang="zh-CN" sz="3600" dirty="0" err="1" smtClean="0">
                <a:solidFill>
                  <a:schemeClr val="tx1"/>
                </a:solidFill>
              </a:rPr>
              <a:t>jmp</a:t>
            </a:r>
            <a:r>
              <a:rPr lang="en-US" altLang="zh-CN" sz="3600" dirty="0" smtClean="0">
                <a:solidFill>
                  <a:schemeClr val="tx1"/>
                </a:solidFill>
              </a:rPr>
              <a:t> L2	</a:t>
            </a:r>
            <a:endParaRPr lang="en-US" altLang="zh-CN" sz="3600" b="1" dirty="0">
              <a:solidFill>
                <a:schemeClr val="hlink"/>
              </a:solidFill>
            </a:endParaRPr>
          </a:p>
        </p:txBody>
      </p:sp>
      <p:sp>
        <p:nvSpPr>
          <p:cNvPr id="980998" name="AutoShape 6"/>
          <p:cNvSpPr>
            <a:spLocks/>
          </p:cNvSpPr>
          <p:nvPr/>
        </p:nvSpPr>
        <p:spPr bwMode="auto">
          <a:xfrm>
            <a:off x="5039360" y="4693920"/>
            <a:ext cx="4612640" cy="1960880"/>
          </a:xfrm>
          <a:prstGeom prst="borderCallout2">
            <a:avLst>
              <a:gd name="adj1" fmla="val 20981"/>
              <a:gd name="adj2" fmla="val -1265"/>
              <a:gd name="adj3" fmla="val 20230"/>
              <a:gd name="adj4" fmla="val -1453"/>
              <a:gd name="adj5" fmla="val 6634"/>
              <a:gd name="adj6" fmla="val -55227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51B917"/>
            </a:solidFill>
            <a:miter lim="800000"/>
            <a:headEnd/>
            <a:tailEnd/>
          </a:ln>
        </p:spPr>
        <p:txBody>
          <a:bodyPr lIns="90487" tIns="44450" rIns="90487" bIns="44450"/>
          <a:lstStyle/>
          <a:p>
            <a:pPr algn="l">
              <a:spcBef>
                <a:spcPct val="0"/>
              </a:spcBef>
            </a:pPr>
            <a:r>
              <a:rPr lang="zh-CN" altLang="en-US" sz="2400" dirty="0" smtClean="0">
                <a:solidFill>
                  <a:srgbClr val="0000CC"/>
                </a:solidFill>
              </a:rPr>
              <a:t>换成</a:t>
            </a:r>
            <a:r>
              <a:rPr lang="en-US" altLang="zh-CN" sz="2400" dirty="0" err="1" smtClean="0">
                <a:solidFill>
                  <a:srgbClr val="0000CC"/>
                </a:solidFill>
              </a:rPr>
              <a:t>cmpsw</a:t>
            </a:r>
            <a:r>
              <a:rPr lang="en-US" altLang="zh-CN" sz="2400" dirty="0" smtClean="0">
                <a:solidFill>
                  <a:srgbClr val="0000CC"/>
                </a:solidFill>
              </a:rPr>
              <a:t> </a:t>
            </a:r>
            <a:r>
              <a:rPr lang="zh-CN" altLang="en-US" sz="2400" dirty="0" smtClean="0">
                <a:solidFill>
                  <a:srgbClr val="0000CC"/>
                </a:solidFill>
              </a:rPr>
              <a:t>将如何？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pPr algn="l">
              <a:spcBef>
                <a:spcPct val="0"/>
              </a:spcBef>
            </a:pPr>
            <a:r>
              <a:rPr lang="zh-CN" altLang="en-US" sz="2400" dirty="0" smtClean="0">
                <a:solidFill>
                  <a:srgbClr val="006600"/>
                </a:solidFill>
              </a:rPr>
              <a:t>比较</a:t>
            </a:r>
            <a:r>
              <a:rPr lang="zh-CN" altLang="en-US" sz="2400" dirty="0">
                <a:solidFill>
                  <a:srgbClr val="006600"/>
                </a:solidFill>
              </a:rPr>
              <a:t>多个双字：</a:t>
            </a:r>
            <a:endParaRPr lang="en-US" altLang="zh-CN" sz="2400" dirty="0">
              <a:solidFill>
                <a:srgbClr val="006600"/>
              </a:solidFill>
            </a:endParaRPr>
          </a:p>
          <a:p>
            <a:pPr algn="l">
              <a:spcBef>
                <a:spcPct val="0"/>
              </a:spcBef>
            </a:pPr>
            <a:r>
              <a:rPr lang="en-US" altLang="zh-CN" sz="2400" dirty="0" err="1">
                <a:solidFill>
                  <a:srgbClr val="006600"/>
                </a:solidFill>
              </a:rPr>
              <a:t>mov</a:t>
            </a:r>
            <a:r>
              <a:rPr lang="en-US" altLang="zh-CN" sz="2400" dirty="0">
                <a:solidFill>
                  <a:srgbClr val="006600"/>
                </a:solidFill>
              </a:rPr>
              <a:t> </a:t>
            </a:r>
            <a:r>
              <a:rPr lang="en-US" altLang="zh-CN" sz="2400" dirty="0" smtClean="0">
                <a:solidFill>
                  <a:srgbClr val="006600"/>
                </a:solidFill>
              </a:rPr>
              <a:t>$count, %</a:t>
            </a:r>
            <a:r>
              <a:rPr lang="en-US" altLang="zh-CN" sz="2400" dirty="0" err="1" smtClean="0">
                <a:solidFill>
                  <a:srgbClr val="006600"/>
                </a:solidFill>
              </a:rPr>
              <a:t>ecx</a:t>
            </a:r>
            <a:endParaRPr lang="en-US" altLang="zh-CN" sz="2400" dirty="0" smtClean="0">
              <a:solidFill>
                <a:srgbClr val="006600"/>
              </a:solidFill>
            </a:endParaRPr>
          </a:p>
          <a:p>
            <a:pPr algn="l">
              <a:spcBef>
                <a:spcPct val="0"/>
              </a:spcBef>
            </a:pPr>
            <a:r>
              <a:rPr lang="en-US" altLang="zh-CN" sz="2400" dirty="0" err="1" smtClean="0">
                <a:solidFill>
                  <a:srgbClr val="006600"/>
                </a:solidFill>
              </a:rPr>
              <a:t>cld</a:t>
            </a:r>
            <a:endParaRPr lang="en-US" altLang="zh-CN" sz="2400" dirty="0">
              <a:solidFill>
                <a:srgbClr val="006600"/>
              </a:solidFill>
            </a:endParaRPr>
          </a:p>
          <a:p>
            <a:pPr algn="l">
              <a:spcBef>
                <a:spcPct val="0"/>
              </a:spcBef>
            </a:pPr>
            <a:r>
              <a:rPr lang="en-US" altLang="zh-CN" sz="2400" dirty="0" err="1">
                <a:solidFill>
                  <a:srgbClr val="006600"/>
                </a:solidFill>
              </a:rPr>
              <a:t>repe</a:t>
            </a:r>
            <a:r>
              <a:rPr lang="en-US" altLang="zh-CN" sz="2400" dirty="0">
                <a:solidFill>
                  <a:srgbClr val="006600"/>
                </a:solidFill>
              </a:rPr>
              <a:t> </a:t>
            </a:r>
            <a:r>
              <a:rPr lang="en-US" altLang="zh-CN" sz="2400" dirty="0" err="1">
                <a:solidFill>
                  <a:srgbClr val="006600"/>
                </a:solidFill>
              </a:rPr>
              <a:t>cmpsd</a:t>
            </a:r>
            <a:endParaRPr lang="en-US" altLang="zh-CN" sz="2400" dirty="0">
              <a:solidFill>
                <a:srgbClr val="0066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28639" y="275771"/>
            <a:ext cx="4196081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 b="1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Cmps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指令的显示格式：</a:t>
            </a:r>
            <a:endParaRPr lang="en-US" altLang="zh-CN" sz="2400" b="1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b="1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cmps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dword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esi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],[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edi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algn="l"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只比较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ESI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EDI 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指向的内存值</a:t>
            </a:r>
            <a:endParaRPr lang="en-US" altLang="zh-CN" sz="2400" b="1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常见错误：</a:t>
            </a:r>
            <a:endParaRPr lang="en-US" altLang="zh-CN" sz="2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lea source,%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eax</a:t>
            </a:r>
            <a:endParaRPr lang="en-US" altLang="zh-CN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lea target , %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ebx</a:t>
            </a:r>
            <a:endParaRPr lang="en-US" altLang="zh-CN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cmpsd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%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eax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,%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ebx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644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8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13"/>
          <p:cNvSpPr txBox="1">
            <a:spLocks noChangeArrowheads="1"/>
          </p:cNvSpPr>
          <p:nvPr/>
        </p:nvSpPr>
        <p:spPr bwMode="auto">
          <a:xfrm>
            <a:off x="142874" y="993775"/>
            <a:ext cx="8208646" cy="5506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15C90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>
            <a:lvl1pPr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zh-CN" sz="3200" dirty="0" smtClean="0">
                <a:solidFill>
                  <a:schemeClr val="tx1"/>
                </a:solidFill>
              </a:rPr>
              <a:t>.data</a:t>
            </a:r>
          </a:p>
          <a:p>
            <a:pPr algn="l">
              <a:spcBef>
                <a:spcPct val="0"/>
              </a:spcBef>
            </a:pPr>
            <a:r>
              <a:rPr lang="en-US" altLang="zh-CN" sz="3200" dirty="0">
                <a:solidFill>
                  <a:schemeClr val="tx1"/>
                </a:solidFill>
              </a:rPr>
              <a:t>string1 : </a:t>
            </a:r>
            <a:r>
              <a:rPr lang="en-US" altLang="zh-CN" sz="3200" dirty="0" smtClean="0">
                <a:solidFill>
                  <a:schemeClr val="tx1"/>
                </a:solidFill>
              </a:rPr>
              <a:t>.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ascii</a:t>
            </a:r>
            <a:r>
              <a:rPr lang="en-US" altLang="zh-CN" sz="3200" dirty="0" smtClean="0">
                <a:solidFill>
                  <a:schemeClr val="tx1"/>
                </a:solidFill>
              </a:rPr>
              <a:t>  "ABCDEFGH"</a:t>
            </a:r>
          </a:p>
          <a:p>
            <a:pPr algn="l">
              <a:spcBef>
                <a:spcPct val="0"/>
              </a:spcBef>
            </a:pPr>
            <a:r>
              <a:rPr lang="en-US" altLang="zh-CN" sz="3200" dirty="0">
                <a:solidFill>
                  <a:schemeClr val="tx1"/>
                </a:solidFill>
              </a:rPr>
              <a:t>Len : . - </a:t>
            </a:r>
            <a:r>
              <a:rPr lang="en-US" altLang="zh-CN" sz="3200" dirty="0" smtClean="0">
                <a:solidFill>
                  <a:schemeClr val="tx1"/>
                </a:solidFill>
              </a:rPr>
              <a:t>string1</a:t>
            </a:r>
          </a:p>
          <a:p>
            <a:pPr algn="l">
              <a:spcBef>
                <a:spcPct val="0"/>
              </a:spcBef>
            </a:pPr>
            <a:r>
              <a:rPr lang="en-US" altLang="zh-CN" sz="3200" dirty="0" smtClean="0">
                <a:solidFill>
                  <a:schemeClr val="tx1"/>
                </a:solidFill>
              </a:rPr>
              <a:t>.text	</a:t>
            </a:r>
            <a:endParaRPr lang="en-US" altLang="zh-CN" sz="3200" b="1" dirty="0" smtClean="0">
              <a:solidFill>
                <a:schemeClr val="hlink"/>
              </a:solidFill>
            </a:endParaRPr>
          </a:p>
          <a:p>
            <a:pPr algn="l">
              <a:spcBef>
                <a:spcPct val="0"/>
              </a:spcBef>
            </a:pPr>
            <a:r>
              <a:rPr lang="en-US" altLang="zh-CN" sz="3200" dirty="0" smtClean="0">
                <a:solidFill>
                  <a:schemeClr val="tx1"/>
                </a:solidFill>
              </a:rPr>
              <a:t>	lea string1</a:t>
            </a:r>
            <a:r>
              <a:rPr lang="en-US" altLang="zh-CN" sz="3200" dirty="0">
                <a:solidFill>
                  <a:schemeClr val="tx1"/>
                </a:solidFill>
              </a:rPr>
              <a:t>, </a:t>
            </a:r>
            <a:r>
              <a:rPr lang="en-US" altLang="zh-CN" sz="3200" b="1" dirty="0">
                <a:solidFill>
                  <a:srgbClr val="FF0000"/>
                </a:solidFill>
              </a:rPr>
              <a:t>%</a:t>
            </a:r>
            <a:r>
              <a:rPr lang="en-US" altLang="zh-CN" sz="3200" b="1" dirty="0" err="1">
                <a:solidFill>
                  <a:srgbClr val="FF0000"/>
                </a:solidFill>
              </a:rPr>
              <a:t>rdi</a:t>
            </a: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>
                <a:solidFill>
                  <a:srgbClr val="006600"/>
                </a:solidFill>
              </a:rPr>
              <a:t>#%</a:t>
            </a:r>
            <a:r>
              <a:rPr lang="en-US" altLang="zh-CN" sz="3200" b="1" dirty="0" err="1">
                <a:solidFill>
                  <a:srgbClr val="006600"/>
                </a:solidFill>
              </a:rPr>
              <a:t>edi</a:t>
            </a:r>
            <a:endParaRPr lang="en-US" altLang="zh-CN" sz="3200" b="1" dirty="0">
              <a:solidFill>
                <a:srgbClr val="006600"/>
              </a:solidFill>
            </a:endParaRPr>
          </a:p>
          <a:p>
            <a:pPr algn="l">
              <a:spcBef>
                <a:spcPct val="0"/>
              </a:spcBef>
            </a:pPr>
            <a:r>
              <a:rPr lang="en-US" altLang="zh-CN" sz="3200" dirty="0" smtClean="0">
                <a:solidFill>
                  <a:schemeClr val="tx1"/>
                </a:solidFill>
              </a:rPr>
              <a:t>	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mov</a:t>
            </a:r>
            <a:r>
              <a:rPr lang="en-US" altLang="zh-CN" sz="3200" dirty="0" smtClean="0">
                <a:solidFill>
                  <a:schemeClr val="tx1"/>
                </a:solidFill>
              </a:rPr>
              <a:t> $'F', %al</a:t>
            </a:r>
          </a:p>
          <a:p>
            <a:pPr algn="l">
              <a:spcBef>
                <a:spcPct val="0"/>
              </a:spcBef>
            </a:pPr>
            <a:r>
              <a:rPr lang="en-US" altLang="zh-CN" sz="3200" dirty="0" smtClean="0">
                <a:solidFill>
                  <a:schemeClr val="tx1"/>
                </a:solidFill>
              </a:rPr>
              <a:t>	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mov</a:t>
            </a:r>
            <a:r>
              <a:rPr lang="en-US" altLang="zh-CN" sz="3200" dirty="0" smtClean="0">
                <a:solidFill>
                  <a:schemeClr val="tx1"/>
                </a:solidFill>
              </a:rPr>
              <a:t> $Len, %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ecx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</a:pPr>
            <a:r>
              <a:rPr lang="en-US" altLang="zh-CN" sz="3200" dirty="0" smtClean="0">
                <a:solidFill>
                  <a:schemeClr val="tx1"/>
                </a:solidFill>
              </a:rPr>
              <a:t>	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cld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</a:pPr>
            <a:r>
              <a:rPr lang="en-US" altLang="zh-CN" sz="3200" dirty="0" smtClean="0">
                <a:solidFill>
                  <a:schemeClr val="tx1"/>
                </a:solidFill>
              </a:rPr>
              <a:t>	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repn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e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scasb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</a:pPr>
            <a:r>
              <a:rPr lang="en-US" altLang="zh-CN" sz="3200" dirty="0" smtClean="0">
                <a:solidFill>
                  <a:schemeClr val="tx1"/>
                </a:solidFill>
              </a:rPr>
              <a:t>	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jnz</a:t>
            </a:r>
            <a:r>
              <a:rPr lang="en-US" altLang="zh-CN" sz="3200" dirty="0" smtClean="0">
                <a:solidFill>
                  <a:schemeClr val="tx1"/>
                </a:solidFill>
              </a:rPr>
              <a:t> quit  </a:t>
            </a:r>
            <a:r>
              <a:rPr lang="en-US" altLang="zh-CN" sz="2400" b="1" dirty="0" smtClean="0">
                <a:solidFill>
                  <a:srgbClr val="006600"/>
                </a:solidFill>
                <a:ea typeface="宋体" charset="-122"/>
              </a:rPr>
              <a:t>#</a:t>
            </a:r>
            <a:r>
              <a:rPr lang="zh-CN" altLang="en-US" sz="2400" b="1" dirty="0" smtClean="0">
                <a:solidFill>
                  <a:srgbClr val="006600"/>
                </a:solidFill>
                <a:ea typeface="宋体" charset="-122"/>
              </a:rPr>
              <a:t>一直到最后都没有找到</a:t>
            </a:r>
          </a:p>
          <a:p>
            <a:pPr algn="l">
              <a:spcBef>
                <a:spcPct val="0"/>
              </a:spcBef>
            </a:pPr>
            <a:r>
              <a:rPr lang="en-US" altLang="zh-CN" sz="3200" dirty="0" smtClean="0">
                <a:solidFill>
                  <a:schemeClr val="tx1"/>
                </a:solidFill>
              </a:rPr>
              <a:t>	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dec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%</a:t>
            </a:r>
            <a:r>
              <a:rPr lang="en-US" altLang="zh-CN" sz="3200" b="1" dirty="0" err="1">
                <a:solidFill>
                  <a:srgbClr val="FF0000"/>
                </a:solidFill>
              </a:rPr>
              <a:t>rdi</a:t>
            </a: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>
                <a:solidFill>
                  <a:srgbClr val="006600"/>
                </a:solidFill>
              </a:rPr>
              <a:t>#%</a:t>
            </a:r>
            <a:r>
              <a:rPr lang="en-US" altLang="zh-CN" sz="3200" b="1" dirty="0" err="1">
                <a:solidFill>
                  <a:srgbClr val="006600"/>
                </a:solidFill>
              </a:rPr>
              <a:t>edi</a:t>
            </a:r>
            <a:r>
              <a:rPr lang="en-US" altLang="zh-CN" sz="3200" b="1" dirty="0">
                <a:solidFill>
                  <a:srgbClr val="006600"/>
                </a:solidFill>
              </a:rPr>
              <a:t> </a:t>
            </a:r>
            <a:r>
              <a:rPr lang="en-US" altLang="zh-CN" sz="2400" b="1" dirty="0" smtClean="0">
                <a:solidFill>
                  <a:srgbClr val="006600"/>
                </a:solidFill>
                <a:ea typeface="宋体" charset="-122"/>
              </a:rPr>
              <a:t>#</a:t>
            </a:r>
            <a:r>
              <a:rPr lang="zh-CN" altLang="en-US" sz="2400" b="1" dirty="0" smtClean="0">
                <a:solidFill>
                  <a:srgbClr val="006600"/>
                </a:solidFill>
                <a:ea typeface="宋体" charset="-122"/>
              </a:rPr>
              <a:t>找到，</a:t>
            </a:r>
            <a:r>
              <a:rPr lang="en-US" altLang="zh-CN" sz="2400" b="1" dirty="0" err="1" smtClean="0">
                <a:solidFill>
                  <a:srgbClr val="006600"/>
                </a:solidFill>
                <a:ea typeface="宋体" charset="-122"/>
              </a:rPr>
              <a:t>rdi</a:t>
            </a:r>
            <a:r>
              <a:rPr lang="en-US" altLang="zh-CN" sz="2400" b="1" dirty="0" smtClean="0">
                <a:solidFill>
                  <a:srgbClr val="006600"/>
                </a:solidFill>
                <a:ea typeface="宋体" charset="-122"/>
              </a:rPr>
              <a:t>/</a:t>
            </a:r>
            <a:r>
              <a:rPr lang="en-US" altLang="zh-CN" sz="2400" b="1" dirty="0" err="1" smtClean="0">
                <a:solidFill>
                  <a:srgbClr val="006600"/>
                </a:solidFill>
                <a:ea typeface="宋体" charset="-122"/>
              </a:rPr>
              <a:t>edi</a:t>
            </a:r>
            <a:r>
              <a:rPr lang="zh-CN" altLang="en-US" sz="2400" b="1" dirty="0" smtClean="0">
                <a:solidFill>
                  <a:srgbClr val="006600"/>
                </a:solidFill>
                <a:ea typeface="宋体" charset="-122"/>
              </a:rPr>
              <a:t>需倒退一位</a:t>
            </a:r>
            <a:r>
              <a:rPr lang="en-US" altLang="zh-CN" sz="2400" b="1" dirty="0" smtClean="0">
                <a:solidFill>
                  <a:srgbClr val="006600"/>
                </a:solidFill>
                <a:ea typeface="宋体" charset="-122"/>
              </a:rPr>
              <a:t>(b)</a:t>
            </a:r>
            <a:endParaRPr lang="zh-CN" altLang="en-US" sz="2400" b="1" dirty="0">
              <a:solidFill>
                <a:srgbClr val="006600"/>
              </a:solidFill>
              <a:ea typeface="宋体" charset="-122"/>
            </a:endParaRPr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③ 串扫描指令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98160" y="3286571"/>
            <a:ext cx="43078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00CC"/>
                </a:solidFill>
              </a:rPr>
              <a:t>将</a:t>
            </a:r>
            <a:r>
              <a:rPr lang="en-US" altLang="zh-CN" sz="3200" dirty="0">
                <a:solidFill>
                  <a:srgbClr val="0000CC"/>
                </a:solidFill>
              </a:rPr>
              <a:t>AL/AX/EAX</a:t>
            </a:r>
            <a:r>
              <a:rPr lang="zh-CN" altLang="en-US" sz="3200" dirty="0">
                <a:solidFill>
                  <a:srgbClr val="0000CC"/>
                </a:solidFill>
              </a:rPr>
              <a:t>的值同内存中的字节、字或双字比较，目标内存由</a:t>
            </a:r>
            <a:r>
              <a:rPr lang="en-US" altLang="zh-CN" sz="3200" dirty="0" err="1">
                <a:solidFill>
                  <a:srgbClr val="0000CC"/>
                </a:solidFill>
              </a:rPr>
              <a:t>edi</a:t>
            </a:r>
            <a:r>
              <a:rPr lang="zh-CN" altLang="en-US" sz="3200" dirty="0" smtClean="0">
                <a:solidFill>
                  <a:srgbClr val="0000CC"/>
                </a:solidFill>
              </a:rPr>
              <a:t>寻址</a:t>
            </a:r>
            <a:endParaRPr lang="zh-CN" altLang="en-US" sz="32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88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ADD</a:t>
            </a:r>
            <a:r>
              <a:rPr lang="zh-CN" altLang="en-US"/>
              <a:t>指令和</a:t>
            </a:r>
            <a:r>
              <a:rPr lang="en-US" altLang="zh-CN"/>
              <a:t>SUB</a:t>
            </a:r>
            <a:r>
              <a:rPr lang="zh-CN" altLang="en-US"/>
              <a:t>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 </a:t>
            </a:r>
            <a:r>
              <a:rPr lang="zh-CN" altLang="en-US" b="1" dirty="0"/>
              <a:t>例如：</a:t>
            </a:r>
          </a:p>
          <a:p>
            <a:pPr>
              <a:buFont typeface="Monotype Sorts" pitchFamily="2" charset="2"/>
              <a:buNone/>
            </a:pPr>
            <a:r>
              <a:rPr lang="en-US" altLang="zh-CN" b="1" dirty="0">
                <a:solidFill>
                  <a:schemeClr val="hlink"/>
                </a:solidFill>
              </a:rPr>
              <a:t>           </a:t>
            </a:r>
            <a:r>
              <a:rPr lang="en-US" altLang="zh-CN" b="1" dirty="0"/>
              <a:t>.data</a:t>
            </a:r>
          </a:p>
          <a:p>
            <a:pPr>
              <a:buFont typeface="Monotype Sorts" pitchFamily="2" charset="2"/>
              <a:buNone/>
            </a:pPr>
            <a:r>
              <a:rPr lang="en-US" altLang="zh-CN" b="1" dirty="0"/>
              <a:t>            </a:t>
            </a:r>
            <a:r>
              <a:rPr lang="en-US" altLang="zh-CN" b="1" dirty="0" smtClean="0"/>
              <a:t>var1: .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0x10000</a:t>
            </a:r>
            <a:endParaRPr lang="en-US" altLang="zh-CN" b="1" dirty="0"/>
          </a:p>
          <a:p>
            <a:pPr>
              <a:buFont typeface="Monotype Sorts" pitchFamily="2" charset="2"/>
              <a:buNone/>
            </a:pPr>
            <a:r>
              <a:rPr lang="en-US" altLang="zh-CN" b="1" dirty="0"/>
              <a:t>            </a:t>
            </a:r>
            <a:r>
              <a:rPr lang="en-US" altLang="zh-CN" b="1" dirty="0" smtClean="0"/>
              <a:t>var2</a:t>
            </a:r>
            <a:r>
              <a:rPr lang="en-US" altLang="zh-CN" dirty="0"/>
              <a:t>: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0x20000</a:t>
            </a:r>
            <a:endParaRPr lang="en-US" altLang="zh-CN" b="1" dirty="0"/>
          </a:p>
          <a:p>
            <a:pPr>
              <a:buFont typeface="Monotype Sorts" pitchFamily="2" charset="2"/>
              <a:buNone/>
            </a:pPr>
            <a:r>
              <a:rPr lang="en-US" altLang="zh-CN" b="1" dirty="0"/>
              <a:t>           </a:t>
            </a:r>
            <a:r>
              <a:rPr lang="en-US" altLang="zh-CN" b="1" dirty="0" smtClean="0"/>
              <a:t>.text</a:t>
            </a:r>
            <a:endParaRPr lang="en-US" altLang="zh-CN" b="1" dirty="0"/>
          </a:p>
          <a:p>
            <a:pPr>
              <a:buFont typeface="Monotype Sorts" pitchFamily="2" charset="2"/>
              <a:buNone/>
            </a:pPr>
            <a:r>
              <a:rPr lang="en-US" altLang="zh-CN" b="1" dirty="0"/>
              <a:t>            </a:t>
            </a:r>
            <a:r>
              <a:rPr lang="en-US" altLang="zh-CN" b="1" dirty="0" err="1"/>
              <a:t>mov</a:t>
            </a:r>
            <a:r>
              <a:rPr lang="en-US" altLang="zh-CN" b="1" dirty="0"/>
              <a:t> </a:t>
            </a:r>
            <a:r>
              <a:rPr lang="en-US" altLang="zh-CN" dirty="0"/>
              <a:t>var1, % </a:t>
            </a:r>
            <a:r>
              <a:rPr lang="en-US" altLang="zh-CN" dirty="0" err="1" smtClean="0"/>
              <a:t>eax</a:t>
            </a:r>
            <a:endParaRPr lang="en-US" altLang="zh-CN" b="1" dirty="0"/>
          </a:p>
          <a:p>
            <a:pPr>
              <a:buFont typeface="Monotype Sorts" pitchFamily="2" charset="2"/>
              <a:buNone/>
            </a:pPr>
            <a:r>
              <a:rPr lang="en-US" altLang="zh-CN" b="1" dirty="0"/>
              <a:t>            add   </a:t>
            </a:r>
            <a:r>
              <a:rPr lang="en-US" altLang="zh-CN" b="1" dirty="0" smtClean="0"/>
              <a:t>var2</a:t>
            </a:r>
            <a:r>
              <a:rPr lang="en-US" altLang="zh-CN" dirty="0" smtClean="0"/>
              <a:t>, %</a:t>
            </a:r>
            <a:r>
              <a:rPr lang="en-US" altLang="zh-CN" dirty="0" err="1" smtClean="0"/>
              <a:t>eax</a:t>
            </a:r>
            <a:r>
              <a:rPr lang="en-US" altLang="zh-CN" dirty="0"/>
              <a:t>,     </a:t>
            </a:r>
            <a:endParaRPr lang="en-US" altLang="zh-CN" b="1" dirty="0" smtClean="0"/>
          </a:p>
          <a:p>
            <a:pPr>
              <a:buFont typeface="Monotype Sorts" pitchFamily="2" charset="2"/>
              <a:buNone/>
            </a:pPr>
            <a:endParaRPr lang="en-US" altLang="zh-CN" sz="2400" b="1" dirty="0">
              <a:solidFill>
                <a:schemeClr val="hlink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2800" b="1" dirty="0" smtClean="0">
                <a:solidFill>
                  <a:schemeClr val="hlink"/>
                </a:solidFill>
              </a:rPr>
              <a:t>; </a:t>
            </a:r>
            <a:r>
              <a:rPr lang="en-US" altLang="zh-CN" sz="2800" b="1" dirty="0" err="1">
                <a:solidFill>
                  <a:schemeClr val="hlink"/>
                </a:solidFill>
              </a:rPr>
              <a:t>eax</a:t>
            </a:r>
            <a:r>
              <a:rPr lang="en-US" altLang="zh-CN" sz="2800" b="1" dirty="0">
                <a:solidFill>
                  <a:schemeClr val="hlink"/>
                </a:solidFill>
              </a:rPr>
              <a:t>=30000h,var1=10000h,var2=20000h</a:t>
            </a:r>
          </a:p>
          <a:p>
            <a:pPr>
              <a:buFont typeface="Monotype Sorts" pitchFamily="2" charset="2"/>
              <a:buNone/>
            </a:pPr>
            <a:r>
              <a:rPr lang="en-US" altLang="zh-CN" sz="2800" b="1" dirty="0" smtClean="0">
                <a:solidFill>
                  <a:schemeClr val="hlink"/>
                </a:solidFill>
              </a:rPr>
              <a:t>; </a:t>
            </a:r>
            <a:r>
              <a:rPr lang="en-US" altLang="zh-CN" sz="2800" b="1" dirty="0">
                <a:solidFill>
                  <a:schemeClr val="hlink"/>
                </a:solidFill>
              </a:rPr>
              <a:t>CF=0,SF=0,ZF=0,OF=0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1623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ADD</a:t>
            </a:r>
            <a:r>
              <a:rPr lang="zh-CN" altLang="en-US"/>
              <a:t>指令和</a:t>
            </a:r>
            <a:r>
              <a:rPr lang="en-US" altLang="zh-CN"/>
              <a:t>SUB</a:t>
            </a:r>
            <a:r>
              <a:rPr lang="zh-CN" altLang="en-US"/>
              <a:t>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SUB</a:t>
            </a:r>
          </a:p>
          <a:p>
            <a:pPr marL="0" indent="0">
              <a:buNone/>
            </a:pPr>
            <a:r>
              <a:rPr lang="zh-CN" altLang="en-US" dirty="0" smtClean="0"/>
              <a:t>    将</a:t>
            </a:r>
            <a:r>
              <a:rPr lang="zh-CN" altLang="en-US" dirty="0"/>
              <a:t>源操作数从目的操作数中减掉。</a:t>
            </a:r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zh-CN" altLang="en-US" dirty="0" smtClean="0"/>
              <a:t> </a:t>
            </a:r>
            <a:r>
              <a:rPr lang="en-US" altLang="zh-CN" b="1" dirty="0" smtClean="0">
                <a:solidFill>
                  <a:srgbClr val="3D8D11"/>
                </a:solidFill>
              </a:rPr>
              <a:t>sub</a:t>
            </a:r>
            <a:r>
              <a:rPr lang="en-US" altLang="zh-CN" dirty="0" smtClean="0">
                <a:solidFill>
                  <a:srgbClr val="3D8D11"/>
                </a:solidFill>
              </a:rPr>
              <a:t>  </a:t>
            </a:r>
            <a:r>
              <a:rPr lang="zh-CN" altLang="en-US" dirty="0" smtClean="0">
                <a:solidFill>
                  <a:srgbClr val="3D8D11"/>
                </a:solidFill>
              </a:rPr>
              <a:t>源操作数</a:t>
            </a:r>
            <a:r>
              <a:rPr lang="en-US" altLang="zh-CN" dirty="0" smtClean="0">
                <a:solidFill>
                  <a:srgbClr val="3D8D11"/>
                </a:solidFill>
              </a:rPr>
              <a:t>, </a:t>
            </a:r>
            <a:r>
              <a:rPr lang="zh-CN" altLang="en-US" dirty="0" smtClean="0">
                <a:solidFill>
                  <a:srgbClr val="3D8D11"/>
                </a:solidFill>
              </a:rPr>
              <a:t>目的操作数</a:t>
            </a:r>
            <a:endParaRPr lang="zh-CN" altLang="en-US" dirty="0">
              <a:solidFill>
                <a:srgbClr val="3D8D11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zh-CN" altLang="en-US" dirty="0"/>
              <a:t>影响的标志：</a:t>
            </a:r>
            <a:r>
              <a:rPr lang="en-US" altLang="zh-CN" b="1" dirty="0">
                <a:solidFill>
                  <a:srgbClr val="0033CC"/>
                </a:solidFill>
              </a:rPr>
              <a:t>CF</a:t>
            </a:r>
            <a:r>
              <a:rPr lang="zh-CN" altLang="en-US" b="1" dirty="0">
                <a:solidFill>
                  <a:srgbClr val="0033CC"/>
                </a:solidFill>
              </a:rPr>
              <a:t>、</a:t>
            </a:r>
            <a:r>
              <a:rPr lang="en-US" altLang="zh-CN" b="1" dirty="0">
                <a:solidFill>
                  <a:srgbClr val="0033CC"/>
                </a:solidFill>
              </a:rPr>
              <a:t>ZF</a:t>
            </a:r>
            <a:r>
              <a:rPr lang="zh-CN" altLang="en-US" b="1" dirty="0">
                <a:solidFill>
                  <a:srgbClr val="0033CC"/>
                </a:solidFill>
              </a:rPr>
              <a:t>、</a:t>
            </a:r>
            <a:r>
              <a:rPr lang="en-US" altLang="zh-CN" b="1" dirty="0">
                <a:solidFill>
                  <a:srgbClr val="0033CC"/>
                </a:solidFill>
              </a:rPr>
              <a:t>SF</a:t>
            </a:r>
            <a:r>
              <a:rPr lang="zh-CN" altLang="en-US" b="1" dirty="0">
                <a:solidFill>
                  <a:srgbClr val="0033CC"/>
                </a:solidFill>
              </a:rPr>
              <a:t>、</a:t>
            </a:r>
            <a:r>
              <a:rPr lang="en-US" altLang="zh-CN" b="1" dirty="0">
                <a:solidFill>
                  <a:srgbClr val="0033CC"/>
                </a:solidFill>
              </a:rPr>
              <a:t>OF</a:t>
            </a:r>
            <a:r>
              <a:rPr lang="zh-CN" altLang="en-US" b="1" dirty="0">
                <a:solidFill>
                  <a:srgbClr val="0033CC"/>
                </a:solidFill>
              </a:rPr>
              <a:t>、</a:t>
            </a:r>
            <a:r>
              <a:rPr lang="en-US" altLang="zh-CN" b="1" dirty="0">
                <a:solidFill>
                  <a:srgbClr val="0033CC"/>
                </a:solidFill>
              </a:rPr>
              <a:t>AF</a:t>
            </a:r>
            <a:r>
              <a:rPr lang="zh-CN" altLang="en-US" dirty="0"/>
              <a:t>和</a:t>
            </a:r>
            <a:r>
              <a:rPr lang="en-US" altLang="zh-CN" b="1" dirty="0">
                <a:solidFill>
                  <a:srgbClr val="0033CC"/>
                </a:solidFill>
              </a:rPr>
              <a:t>PF</a:t>
            </a:r>
            <a:r>
              <a:rPr lang="zh-CN" altLang="en-US" dirty="0"/>
              <a:t>。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 smtClean="0"/>
              <a:t>           </a:t>
            </a:r>
            <a:r>
              <a:rPr lang="en-US" altLang="zh-CN" b="1" dirty="0" smtClean="0"/>
              <a:t>.data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b="1" dirty="0" smtClean="0"/>
              <a:t>            </a:t>
            </a:r>
            <a:r>
              <a:rPr lang="en-US" altLang="zh-CN" b="1" dirty="0"/>
              <a:t>var1 : .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smtClean="0"/>
              <a:t>0x30000</a:t>
            </a:r>
            <a:endParaRPr lang="en-US" altLang="zh-CN" b="1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b="1" dirty="0"/>
              <a:t>            var2 : .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0x10000</a:t>
            </a:r>
            <a:endParaRPr lang="en-US" altLang="zh-CN" b="1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b="1" dirty="0"/>
              <a:t>           </a:t>
            </a:r>
            <a:r>
              <a:rPr lang="en-US" altLang="zh-CN" b="1" dirty="0" smtClean="0"/>
              <a:t>.text</a:t>
            </a:r>
            <a:endParaRPr lang="en-US" altLang="zh-CN" b="1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b="1" dirty="0"/>
              <a:t>            </a:t>
            </a:r>
            <a:r>
              <a:rPr lang="en-US" altLang="zh-CN" b="1" dirty="0" err="1"/>
              <a:t>mov</a:t>
            </a:r>
            <a:r>
              <a:rPr lang="en-US" altLang="zh-CN" b="1" dirty="0"/>
              <a:t>  </a:t>
            </a:r>
            <a:r>
              <a:rPr lang="en-US" altLang="zh-CN" b="1" dirty="0" smtClean="0"/>
              <a:t>var1, %</a:t>
            </a:r>
            <a:r>
              <a:rPr lang="en-US" altLang="zh-CN" b="1" dirty="0" err="1" smtClean="0"/>
              <a:t>eax</a:t>
            </a:r>
            <a:endParaRPr lang="en-US" altLang="zh-CN" b="1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b="1" dirty="0"/>
              <a:t>            sub   </a:t>
            </a:r>
            <a:r>
              <a:rPr lang="en-US" altLang="zh-CN" b="1" dirty="0" smtClean="0"/>
              <a:t>var2, %</a:t>
            </a:r>
            <a:r>
              <a:rPr lang="en-US" altLang="zh-CN" b="1" dirty="0" err="1" smtClean="0"/>
              <a:t>eax</a:t>
            </a:r>
            <a:r>
              <a:rPr lang="en-US" altLang="zh-CN" b="1" dirty="0" smtClean="0"/>
              <a:t> 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/>
              <a:t>; </a:t>
            </a:r>
            <a:r>
              <a:rPr lang="en-US" altLang="zh-CN" b="1" dirty="0" err="1"/>
              <a:t>eax</a:t>
            </a:r>
            <a:r>
              <a:rPr lang="en-US" altLang="zh-CN" b="1" dirty="0"/>
              <a:t>=20000h </a:t>
            </a:r>
            <a:r>
              <a:rPr lang="en-US" altLang="zh-CN" b="1" dirty="0" smtClean="0"/>
              <a:t>      CF=0,SF=0,ZF=0,OF=0</a:t>
            </a:r>
            <a:endParaRPr lang="en-US" altLang="zh-CN" b="1" dirty="0"/>
          </a:p>
          <a:p>
            <a:pPr marL="457200" lvl="1" indent="0">
              <a:spcBef>
                <a:spcPts val="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45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SBB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ADC </a:t>
            </a:r>
            <a:r>
              <a:rPr lang="zh-CN" altLang="en-US" dirty="0" smtClean="0"/>
              <a:t>带进位的加法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ADC  </a:t>
            </a:r>
            <a:r>
              <a:rPr lang="en-US" altLang="zh-CN" dirty="0" err="1"/>
              <a:t>src</a:t>
            </a:r>
            <a:r>
              <a:rPr lang="en-US" altLang="zh-CN" dirty="0"/>
              <a:t>, </a:t>
            </a:r>
            <a:r>
              <a:rPr lang="en-US" altLang="zh-CN" dirty="0" err="1"/>
              <a:t>dst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en-US" altLang="zh-CN" dirty="0" err="1"/>
              <a:t>src+dst+CF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 </a:t>
            </a:r>
            <a:r>
              <a:rPr lang="en-US" altLang="zh-CN" dirty="0" err="1" smtClean="0">
                <a:sym typeface="Wingdings" panose="05000000000000000000" pitchFamily="2" charset="2"/>
              </a:rPr>
              <a:t>dst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SBB </a:t>
            </a:r>
            <a:r>
              <a:rPr lang="zh-CN" altLang="en-US" dirty="0" smtClean="0"/>
              <a:t>带借位的减法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smtClean="0"/>
              <a:t>SBB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dst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dst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-CF </a:t>
            </a:r>
            <a:r>
              <a:rPr lang="en-US" altLang="zh-CN" dirty="0" smtClean="0">
                <a:sym typeface="Wingdings" panose="05000000000000000000" pitchFamily="2" charset="2"/>
              </a:rPr>
              <a:t> </a:t>
            </a:r>
            <a:r>
              <a:rPr lang="en-US" altLang="zh-CN" dirty="0" err="1" smtClean="0">
                <a:sym typeface="Wingdings" panose="05000000000000000000" pitchFamily="2" charset="2"/>
              </a:rPr>
              <a:t>dst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06950" y="148590"/>
            <a:ext cx="4933950" cy="6480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example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using the ADC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</a:p>
          <a:p>
            <a:pPr algn="just">
              <a:spcBef>
                <a:spcPts val="0"/>
              </a:spcBef>
            </a:pP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</a:t>
            </a:r>
          </a:p>
          <a:p>
            <a:pPr algn="just">
              <a:spcBef>
                <a:spcPts val="0"/>
              </a:spcBef>
            </a:pP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data1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.quad 7252051615</a:t>
            </a:r>
          </a:p>
          <a:p>
            <a:pPr algn="just">
              <a:spcBef>
                <a:spcPts val="0"/>
              </a:spcBef>
            </a:pP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data2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.quad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5732348928</a:t>
            </a:r>
          </a:p>
          <a:p>
            <a:pPr algn="just">
              <a:spcBef>
                <a:spcPts val="0"/>
              </a:spcBef>
            </a:pP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.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asciz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"The result is %</a:t>
            </a:r>
            <a:r>
              <a:rPr lang="en-US" altLang="zh-CN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qd</a:t>
            </a:r>
            <a:r>
              <a:rPr lang="en-US" altLang="zh-C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\n“</a:t>
            </a:r>
          </a:p>
          <a:p>
            <a:pPr algn="just">
              <a:spcBef>
                <a:spcPts val="0"/>
              </a:spcBef>
            </a:pPr>
            <a:r>
              <a:rPr lang="en-US" altLang="zh-C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 .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  <a:p>
            <a:pPr algn="just">
              <a:spcBef>
                <a:spcPts val="0"/>
              </a:spcBef>
            </a:pP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globl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  <a:p>
            <a:pPr algn="just">
              <a:spcBef>
                <a:spcPts val="0"/>
              </a:spcBef>
            </a:pP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start:   </a:t>
            </a: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altLang="zh-CN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data1, %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altLang="zh-CN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data1+4, %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altLang="zh-CN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data2, %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altLang="zh-CN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data2+4, %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altLang="zh-CN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addl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altLang="zh-CN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adcl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altLang="zh-CN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pushl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altLang="zh-CN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pushl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$output   </a:t>
            </a: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altLang="zh-CN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addl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$12, %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altLang="zh-CN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pushl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$0   </a:t>
            </a: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10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NEG</a:t>
            </a:r>
            <a:r>
              <a:rPr lang="zh-CN" altLang="en-US"/>
              <a:t>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NEG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将数字转换为对应的二进制补码</a:t>
            </a:r>
            <a:r>
              <a:rPr lang="en-US" altLang="zh-CN" dirty="0"/>
              <a:t>,</a:t>
            </a:r>
            <a:r>
              <a:rPr lang="zh-CN" altLang="en-US" dirty="0"/>
              <a:t>从而求得其相反数。</a:t>
            </a:r>
          </a:p>
          <a:p>
            <a:pPr marL="0" indent="0">
              <a:buNone/>
            </a:pPr>
            <a:r>
              <a:rPr lang="zh-CN" altLang="en-US" dirty="0"/>
              <a:t>     影响的标志位同</a:t>
            </a:r>
            <a:r>
              <a:rPr lang="en-US" altLang="zh-CN" dirty="0"/>
              <a:t>ADD</a:t>
            </a:r>
            <a:r>
              <a:rPr lang="zh-CN" altLang="en-US" dirty="0"/>
              <a:t>指令。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3D8D11"/>
                </a:solidFill>
              </a:rPr>
              <a:t>      </a:t>
            </a:r>
            <a:r>
              <a:rPr lang="en-US" altLang="zh-CN" b="1" dirty="0" err="1">
                <a:solidFill>
                  <a:srgbClr val="3D8D11"/>
                </a:solidFill>
              </a:rPr>
              <a:t>neg</a:t>
            </a:r>
            <a:r>
              <a:rPr lang="en-US" altLang="zh-CN" b="1" dirty="0">
                <a:solidFill>
                  <a:srgbClr val="3D8D11"/>
                </a:solidFill>
              </a:rPr>
              <a:t>     </a:t>
            </a:r>
            <a:r>
              <a:rPr lang="en-US" altLang="zh-CN" b="1" dirty="0" err="1">
                <a:solidFill>
                  <a:srgbClr val="3D8D11"/>
                </a:solidFill>
              </a:rPr>
              <a:t>reg</a:t>
            </a:r>
            <a:endParaRPr lang="en-US" altLang="zh-CN" b="1" dirty="0">
              <a:solidFill>
                <a:srgbClr val="3D8D11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3D8D11"/>
                </a:solidFill>
              </a:rPr>
              <a:t>      </a:t>
            </a:r>
            <a:r>
              <a:rPr lang="en-US" altLang="zh-CN" b="1" dirty="0" err="1">
                <a:solidFill>
                  <a:srgbClr val="3D8D11"/>
                </a:solidFill>
              </a:rPr>
              <a:t>neg</a:t>
            </a:r>
            <a:r>
              <a:rPr lang="en-US" altLang="zh-CN" b="1" dirty="0">
                <a:solidFill>
                  <a:srgbClr val="3D8D11"/>
                </a:solidFill>
              </a:rPr>
              <a:t>    mem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693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加减运算示例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3D8D11"/>
                </a:solidFill>
              </a:rPr>
              <a:t>;</a:t>
            </a:r>
            <a:r>
              <a:rPr lang="en-US" altLang="zh-CN" b="1" dirty="0" err="1" smtClean="0">
                <a:solidFill>
                  <a:srgbClr val="3D8D11"/>
                </a:solidFill>
              </a:rPr>
              <a:t>Rval</a:t>
            </a:r>
            <a:r>
              <a:rPr lang="zh-CN" altLang="en-US" b="1" dirty="0">
                <a:solidFill>
                  <a:srgbClr val="3D8D11"/>
                </a:solidFill>
              </a:rPr>
              <a:t>＝－</a:t>
            </a:r>
            <a:r>
              <a:rPr lang="en-US" altLang="zh-CN" b="1" dirty="0" err="1">
                <a:solidFill>
                  <a:srgbClr val="3D8D11"/>
                </a:solidFill>
              </a:rPr>
              <a:t>Xval</a:t>
            </a:r>
            <a:r>
              <a:rPr lang="zh-CN" altLang="en-US" b="1" dirty="0">
                <a:solidFill>
                  <a:srgbClr val="3D8D11"/>
                </a:solidFill>
              </a:rPr>
              <a:t>  ＋（</a:t>
            </a:r>
            <a:r>
              <a:rPr lang="en-US" altLang="zh-CN" b="1" dirty="0" err="1">
                <a:solidFill>
                  <a:srgbClr val="3D8D11"/>
                </a:solidFill>
              </a:rPr>
              <a:t>Yval</a:t>
            </a:r>
            <a:r>
              <a:rPr lang="zh-CN" altLang="en-US" b="1" dirty="0">
                <a:solidFill>
                  <a:srgbClr val="3D8D11"/>
                </a:solidFill>
              </a:rPr>
              <a:t>－</a:t>
            </a:r>
            <a:r>
              <a:rPr lang="en-US" altLang="zh-CN" b="1" dirty="0" err="1">
                <a:solidFill>
                  <a:srgbClr val="3D8D11"/>
                </a:solidFill>
              </a:rPr>
              <a:t>Zval</a:t>
            </a:r>
            <a:r>
              <a:rPr lang="zh-CN" altLang="en-US" b="1" dirty="0" smtClean="0">
                <a:solidFill>
                  <a:srgbClr val="3D8D11"/>
                </a:solidFill>
              </a:rPr>
              <a:t>）</a:t>
            </a:r>
            <a:endParaRPr lang="en-US" altLang="zh-CN" b="1" dirty="0" smtClean="0">
              <a:solidFill>
                <a:srgbClr val="3D8D11"/>
              </a:solidFill>
            </a:endParaRPr>
          </a:p>
          <a:p>
            <a:pPr marL="400050" lvl="1" indent="0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hlink"/>
                </a:solidFill>
              </a:rPr>
              <a:t>.data</a:t>
            </a:r>
          </a:p>
          <a:p>
            <a:pPr marL="400050" lvl="1" indent="0">
              <a:spcBef>
                <a:spcPct val="0"/>
              </a:spcBef>
              <a:buNone/>
            </a:pPr>
            <a:r>
              <a:rPr lang="en-US" altLang="zh-CN" b="1" dirty="0"/>
              <a:t>	</a:t>
            </a:r>
            <a:r>
              <a:rPr lang="en-US" altLang="zh-CN" b="1" dirty="0" err="1"/>
              <a:t>Rval</a:t>
            </a:r>
            <a:r>
              <a:rPr lang="en-US" altLang="zh-CN" b="1" dirty="0"/>
              <a:t>: .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smtClean="0"/>
              <a:t>0</a:t>
            </a:r>
            <a:endParaRPr lang="en-US" altLang="zh-CN" b="1" dirty="0"/>
          </a:p>
          <a:p>
            <a:pPr marL="400050" lvl="1" indent="0">
              <a:spcBef>
                <a:spcPct val="0"/>
              </a:spcBef>
              <a:buNone/>
            </a:pPr>
            <a:r>
              <a:rPr lang="en-US" altLang="zh-CN" b="1" dirty="0"/>
              <a:t>	</a:t>
            </a:r>
            <a:r>
              <a:rPr lang="en-US" altLang="zh-CN" b="1" dirty="0" err="1"/>
              <a:t>Xval</a:t>
            </a:r>
            <a:r>
              <a:rPr lang="en-US" altLang="zh-CN" b="1" dirty="0"/>
              <a:t>: .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26</a:t>
            </a:r>
            <a:endParaRPr lang="en-US" altLang="zh-CN" b="1" dirty="0"/>
          </a:p>
          <a:p>
            <a:pPr marL="400050" lvl="1" indent="0">
              <a:spcBef>
                <a:spcPct val="0"/>
              </a:spcBef>
              <a:buNone/>
            </a:pPr>
            <a:r>
              <a:rPr lang="en-US" altLang="zh-CN" b="1" dirty="0"/>
              <a:t>	</a:t>
            </a:r>
            <a:r>
              <a:rPr lang="en-US" altLang="zh-CN" b="1" dirty="0" err="1"/>
              <a:t>Yval</a:t>
            </a:r>
            <a:r>
              <a:rPr lang="en-US" altLang="zh-CN" b="1" dirty="0"/>
              <a:t>: .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smtClean="0"/>
              <a:t> 30</a:t>
            </a:r>
            <a:endParaRPr lang="en-US" altLang="zh-CN" b="1" dirty="0"/>
          </a:p>
          <a:p>
            <a:pPr marL="400050" lvl="1" indent="0">
              <a:spcBef>
                <a:spcPct val="0"/>
              </a:spcBef>
              <a:buNone/>
            </a:pPr>
            <a:r>
              <a:rPr lang="en-US" altLang="zh-CN" b="1" dirty="0"/>
              <a:t>	</a:t>
            </a:r>
            <a:r>
              <a:rPr lang="en-US" altLang="zh-CN" b="1" dirty="0" err="1"/>
              <a:t>Zval</a:t>
            </a:r>
            <a:r>
              <a:rPr lang="en-US" altLang="zh-CN" b="1" dirty="0"/>
              <a:t>: .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smtClean="0"/>
              <a:t> 40</a:t>
            </a:r>
            <a:endParaRPr lang="en-US" altLang="zh-CN" b="1" dirty="0"/>
          </a:p>
          <a:p>
            <a:pPr marL="400050" lvl="1" indent="0"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chemeClr val="hlink"/>
                </a:solidFill>
              </a:rPr>
              <a:t>.text</a:t>
            </a:r>
            <a:endParaRPr lang="en-US" altLang="zh-CN" b="1" dirty="0">
              <a:solidFill>
                <a:schemeClr val="hlink"/>
              </a:solidFill>
            </a:endParaRPr>
          </a:p>
          <a:p>
            <a:pPr marL="400050" lvl="1" indent="0">
              <a:spcBef>
                <a:spcPct val="0"/>
              </a:spcBef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mov</a:t>
            </a:r>
            <a:r>
              <a:rPr lang="en-US" altLang="zh-CN" b="1" dirty="0"/>
              <a:t>   </a:t>
            </a:r>
            <a:r>
              <a:rPr lang="en-US" altLang="zh-CN" b="1" dirty="0" err="1"/>
              <a:t>Xval</a:t>
            </a:r>
            <a:r>
              <a:rPr lang="en-US" altLang="zh-CN" b="1" dirty="0"/>
              <a:t> ,%</a:t>
            </a:r>
            <a:r>
              <a:rPr lang="en-US" altLang="zh-CN" b="1" dirty="0" err="1"/>
              <a:t>eax</a:t>
            </a:r>
            <a:endParaRPr lang="en-US" altLang="zh-CN" b="1" dirty="0" smtClean="0"/>
          </a:p>
          <a:p>
            <a:pPr marL="400050" lvl="1" indent="0">
              <a:spcBef>
                <a:spcPct val="0"/>
              </a:spcBef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neg</a:t>
            </a:r>
            <a:r>
              <a:rPr lang="en-US" altLang="zh-CN" b="1" dirty="0" smtClean="0"/>
              <a:t>    %</a:t>
            </a:r>
            <a:r>
              <a:rPr lang="en-US" altLang="zh-CN" b="1" dirty="0" err="1" smtClean="0"/>
              <a:t>eax</a:t>
            </a:r>
            <a:endParaRPr lang="en-US" altLang="zh-CN" b="1" dirty="0" smtClean="0"/>
          </a:p>
          <a:p>
            <a:pPr marL="400050" lvl="1" indent="0">
              <a:spcBef>
                <a:spcPct val="0"/>
              </a:spcBef>
              <a:buNone/>
            </a:pPr>
            <a:r>
              <a:rPr lang="en-US" altLang="zh-CN" b="1" dirty="0"/>
              <a:t>	</a:t>
            </a:r>
            <a:r>
              <a:rPr lang="en-US" altLang="zh-CN" b="1" dirty="0" err="1" smtClean="0"/>
              <a:t>mov</a:t>
            </a:r>
            <a:r>
              <a:rPr lang="en-US" altLang="zh-CN" b="1" dirty="0" smtClean="0"/>
              <a:t>   </a:t>
            </a:r>
            <a:r>
              <a:rPr lang="en-US" altLang="zh-CN" b="1" dirty="0" err="1" smtClean="0"/>
              <a:t>Yval</a:t>
            </a:r>
            <a:r>
              <a:rPr lang="en-US" altLang="zh-CN" b="1" dirty="0"/>
              <a:t>, %</a:t>
            </a:r>
            <a:r>
              <a:rPr lang="en-US" altLang="zh-CN" b="1" dirty="0" err="1"/>
              <a:t>ebx</a:t>
            </a:r>
            <a:endParaRPr lang="en-US" altLang="zh-CN" b="1" dirty="0"/>
          </a:p>
          <a:p>
            <a:pPr marL="400050" lvl="1" indent="0">
              <a:spcBef>
                <a:spcPct val="0"/>
              </a:spcBef>
              <a:buNone/>
            </a:pPr>
            <a:r>
              <a:rPr lang="en-US" altLang="zh-CN" b="1" dirty="0"/>
              <a:t>	sub    </a:t>
            </a:r>
            <a:r>
              <a:rPr lang="en-US" altLang="zh-CN" b="1" dirty="0" err="1" smtClean="0"/>
              <a:t>Zval</a:t>
            </a:r>
            <a:r>
              <a:rPr lang="en-US" altLang="zh-CN" b="1" dirty="0"/>
              <a:t>, %</a:t>
            </a:r>
            <a:r>
              <a:rPr lang="en-US" altLang="zh-CN" b="1" dirty="0" err="1"/>
              <a:t>ebx</a:t>
            </a:r>
            <a:endParaRPr lang="en-US" altLang="zh-CN" b="1" dirty="0"/>
          </a:p>
          <a:p>
            <a:pPr marL="400050" lvl="1" indent="0">
              <a:spcBef>
                <a:spcPct val="0"/>
              </a:spcBef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add   %</a:t>
            </a:r>
            <a:r>
              <a:rPr lang="en-US" altLang="zh-CN" b="1" dirty="0" err="1" smtClean="0"/>
              <a:t>ebx</a:t>
            </a:r>
            <a:r>
              <a:rPr lang="en-US" altLang="zh-CN" b="1" dirty="0"/>
              <a:t>, %</a:t>
            </a:r>
            <a:r>
              <a:rPr lang="en-US" altLang="zh-CN" b="1" dirty="0" err="1"/>
              <a:t>eax</a:t>
            </a:r>
            <a:endParaRPr lang="en-US" altLang="zh-CN" b="1" dirty="0"/>
          </a:p>
          <a:p>
            <a:pPr marL="400050" lvl="1" indent="0">
              <a:spcBef>
                <a:spcPct val="0"/>
              </a:spcBef>
              <a:buNone/>
            </a:pPr>
            <a:r>
              <a:rPr lang="en-US" altLang="zh-CN" b="1" dirty="0"/>
              <a:t>	</a:t>
            </a:r>
            <a:r>
              <a:rPr lang="en-US" altLang="zh-CN" b="1" dirty="0" err="1" smtClean="0"/>
              <a:t>mov</a:t>
            </a:r>
            <a:r>
              <a:rPr lang="en-US" altLang="zh-CN" b="1" dirty="0" smtClean="0"/>
              <a:t>  </a:t>
            </a:r>
            <a:r>
              <a:rPr lang="en-US" altLang="zh-CN" b="1" dirty="0"/>
              <a:t>%</a:t>
            </a:r>
            <a:r>
              <a:rPr lang="en-US" altLang="zh-CN" b="1" dirty="0" err="1" smtClean="0"/>
              <a:t>eax,Rval</a:t>
            </a:r>
            <a:r>
              <a:rPr lang="en-US" altLang="zh-CN" b="1" dirty="0" smtClean="0"/>
              <a:t> #</a:t>
            </a:r>
            <a:r>
              <a:rPr lang="en-US" altLang="zh-CN" b="1" dirty="0" err="1" smtClean="0"/>
              <a:t>eax</a:t>
            </a:r>
            <a:r>
              <a:rPr lang="en-US" altLang="zh-CN" b="1" dirty="0" smtClean="0"/>
              <a:t>=0xff </a:t>
            </a:r>
            <a:r>
              <a:rPr lang="en-US" altLang="zh-CN" b="1" dirty="0" err="1" smtClean="0"/>
              <a:t>ff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ff</a:t>
            </a:r>
            <a:r>
              <a:rPr lang="en-US" altLang="zh-CN" b="1" dirty="0" smtClean="0"/>
              <a:t> </a:t>
            </a:r>
            <a:r>
              <a:rPr lang="en-US" altLang="zh-CN" b="1" dirty="0"/>
              <a:t>dc     </a:t>
            </a:r>
            <a:r>
              <a:rPr lang="en-US" altLang="zh-CN" b="1" dirty="0" err="1" smtClean="0"/>
              <a:t>Rval</a:t>
            </a:r>
            <a:r>
              <a:rPr lang="en-US" altLang="zh-CN" b="1" dirty="0" smtClean="0"/>
              <a:t>=-36</a:t>
            </a:r>
            <a:endParaRPr lang="zh-CN" altLang="en-US" b="1" dirty="0">
              <a:solidFill>
                <a:schemeClr val="hlin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28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移位和循环移位指令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4000" dirty="0" smtClean="0">
                <a:latin typeface="Times New Roman" pitchFamily="18" charset="0"/>
                <a:hlinkClick r:id="rId2" action="ppaction://hlinksldjump"/>
              </a:rPr>
              <a:t>SHL/SHR</a:t>
            </a:r>
            <a:r>
              <a:rPr lang="zh-CN" altLang="en-US" sz="4000" dirty="0" smtClean="0">
                <a:latin typeface="Times New Roman" pitchFamily="18" charset="0"/>
              </a:rPr>
              <a:t>：逻辑左</a:t>
            </a:r>
            <a:r>
              <a:rPr lang="en-US" altLang="zh-CN" sz="4000" dirty="0" smtClean="0">
                <a:latin typeface="Times New Roman" pitchFamily="18" charset="0"/>
              </a:rPr>
              <a:t>/</a:t>
            </a:r>
            <a:r>
              <a:rPr lang="zh-CN" altLang="en-US" sz="4000" dirty="0" smtClean="0">
                <a:latin typeface="Times New Roman" pitchFamily="18" charset="0"/>
              </a:rPr>
              <a:t>右移位</a:t>
            </a:r>
          </a:p>
          <a:p>
            <a:pPr>
              <a:spcBef>
                <a:spcPct val="50000"/>
              </a:spcBef>
            </a:pPr>
            <a:r>
              <a:rPr lang="en-US" altLang="zh-CN" sz="4000" dirty="0" smtClean="0">
                <a:latin typeface="Times New Roman" pitchFamily="18" charset="0"/>
                <a:hlinkClick r:id="rId3" action="ppaction://hlinksldjump"/>
              </a:rPr>
              <a:t>SAL/SAR</a:t>
            </a:r>
            <a:r>
              <a:rPr lang="zh-CN" altLang="en-US" sz="4000" dirty="0" smtClean="0">
                <a:latin typeface="Times New Roman" pitchFamily="18" charset="0"/>
              </a:rPr>
              <a:t>：算术左</a:t>
            </a:r>
            <a:r>
              <a:rPr lang="en-US" altLang="zh-CN" sz="4000" dirty="0" smtClean="0">
                <a:latin typeface="Times New Roman" pitchFamily="18" charset="0"/>
              </a:rPr>
              <a:t>/</a:t>
            </a:r>
            <a:r>
              <a:rPr lang="zh-CN" altLang="en-US" sz="4000" dirty="0" smtClean="0">
                <a:latin typeface="Times New Roman" pitchFamily="18" charset="0"/>
              </a:rPr>
              <a:t>右移位</a:t>
            </a:r>
          </a:p>
          <a:p>
            <a:pPr>
              <a:spcBef>
                <a:spcPct val="50000"/>
              </a:spcBef>
            </a:pPr>
            <a:r>
              <a:rPr lang="en-US" altLang="zh-CN" sz="4000" dirty="0" smtClean="0">
                <a:latin typeface="Times New Roman" pitchFamily="18" charset="0"/>
                <a:hlinkClick r:id="rId4" action="ppaction://hlinksldjump"/>
              </a:rPr>
              <a:t>ROL/ROR</a:t>
            </a:r>
            <a:r>
              <a:rPr lang="zh-CN" altLang="en-US" sz="4000" dirty="0" smtClean="0">
                <a:latin typeface="Times New Roman" pitchFamily="18" charset="0"/>
              </a:rPr>
              <a:t>：循环左</a:t>
            </a:r>
            <a:r>
              <a:rPr lang="en-US" altLang="zh-CN" sz="4000" dirty="0" smtClean="0">
                <a:latin typeface="Times New Roman" pitchFamily="18" charset="0"/>
              </a:rPr>
              <a:t>/</a:t>
            </a:r>
            <a:r>
              <a:rPr lang="zh-CN" altLang="en-US" sz="4000" dirty="0" smtClean="0">
                <a:latin typeface="Times New Roman" pitchFamily="18" charset="0"/>
              </a:rPr>
              <a:t>右移位</a:t>
            </a:r>
          </a:p>
          <a:p>
            <a:pPr>
              <a:spcBef>
                <a:spcPct val="50000"/>
              </a:spcBef>
            </a:pPr>
            <a:r>
              <a:rPr lang="en-US" altLang="zh-CN" sz="4000" dirty="0" smtClean="0">
                <a:latin typeface="Times New Roman" pitchFamily="18" charset="0"/>
                <a:hlinkClick r:id="rId5" action="ppaction://hlinksldjump"/>
              </a:rPr>
              <a:t>RCL/RCR</a:t>
            </a:r>
            <a:r>
              <a:rPr lang="zh-CN" altLang="en-US" sz="4000" dirty="0" smtClean="0">
                <a:latin typeface="Times New Roman" pitchFamily="18" charset="0"/>
              </a:rPr>
              <a:t>：</a:t>
            </a:r>
            <a:r>
              <a:rPr lang="zh-CN" altLang="en-US" sz="3600" dirty="0" smtClean="0">
                <a:latin typeface="Times New Roman" pitchFamily="18" charset="0"/>
              </a:rPr>
              <a:t>带进位</a:t>
            </a:r>
            <a:r>
              <a:rPr lang="en-US" altLang="zh-CN" sz="3600" dirty="0" smtClean="0">
                <a:latin typeface="Times New Roman" pitchFamily="18" charset="0"/>
              </a:rPr>
              <a:t>CF</a:t>
            </a:r>
            <a:r>
              <a:rPr lang="zh-CN" altLang="en-US" sz="3600" dirty="0" smtClean="0">
                <a:latin typeface="Times New Roman" pitchFamily="18" charset="0"/>
              </a:rPr>
              <a:t>的循环左</a:t>
            </a:r>
            <a:r>
              <a:rPr lang="en-US" altLang="zh-CN" sz="3600" dirty="0" smtClean="0">
                <a:latin typeface="Times New Roman" pitchFamily="18" charset="0"/>
              </a:rPr>
              <a:t>/</a:t>
            </a:r>
            <a:r>
              <a:rPr lang="zh-CN" altLang="en-US" sz="3600" dirty="0" smtClean="0">
                <a:latin typeface="Times New Roman" pitchFamily="18" charset="0"/>
              </a:rPr>
              <a:t>右移位</a:t>
            </a:r>
            <a:endParaRPr lang="zh-CN" altLang="en-US" sz="4000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4000" dirty="0" smtClean="0">
                <a:latin typeface="Times New Roman" pitchFamily="18" charset="0"/>
                <a:hlinkClick r:id="rId6" action="ppaction://hlinksldjump"/>
              </a:rPr>
              <a:t>SHLD/SHRD</a:t>
            </a:r>
            <a:r>
              <a:rPr lang="zh-CN" altLang="en-US" sz="4000" dirty="0" smtClean="0">
                <a:latin typeface="Times New Roman" pitchFamily="18" charset="0"/>
              </a:rPr>
              <a:t>：双精度左</a:t>
            </a:r>
            <a:r>
              <a:rPr lang="en-US" altLang="zh-CN" sz="4000" dirty="0" smtClean="0">
                <a:latin typeface="Times New Roman" pitchFamily="18" charset="0"/>
              </a:rPr>
              <a:t>/</a:t>
            </a:r>
            <a:r>
              <a:rPr lang="zh-CN" altLang="en-US" sz="4000" dirty="0" smtClean="0">
                <a:latin typeface="Times New Roman" pitchFamily="18" charset="0"/>
              </a:rPr>
              <a:t>右移位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1.2.1 SHL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</p:txBody>
      </p:sp>
      <p:sp>
        <p:nvSpPr>
          <p:cNvPr id="980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</a:rPr>
              <a:t>SHL</a:t>
            </a:r>
            <a:r>
              <a:rPr lang="zh-CN" altLang="en-US" dirty="0" smtClean="0">
                <a:latin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</a:rPr>
              <a:t>Shift left</a:t>
            </a:r>
            <a:r>
              <a:rPr lang="zh-CN" altLang="en-US" dirty="0" smtClean="0">
                <a:latin typeface="Times New Roman" pitchFamily="18" charset="0"/>
              </a:rPr>
              <a:t>）：对目的操作数执行逻辑左移操作，低位填</a:t>
            </a:r>
            <a:r>
              <a:rPr lang="en-US" altLang="zh-CN" dirty="0" smtClean="0">
                <a:latin typeface="Times New Roman" pitchFamily="18" charset="0"/>
              </a:rPr>
              <a:t>0</a:t>
            </a:r>
            <a:r>
              <a:rPr lang="zh-CN" altLang="en-US" dirty="0" smtClean="0">
                <a:latin typeface="Times New Roman" pitchFamily="18" charset="0"/>
              </a:rPr>
              <a:t>，移出的最高位送</a:t>
            </a:r>
            <a:r>
              <a:rPr lang="en-US" altLang="zh-CN" dirty="0" smtClean="0">
                <a:latin typeface="Times New Roman" pitchFamily="18" charset="0"/>
              </a:rPr>
              <a:t>CF</a:t>
            </a:r>
            <a:endParaRPr lang="zh-CN" altLang="en-US" dirty="0" smtClean="0">
              <a:latin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2800" b="1" dirty="0" smtClean="0">
                <a:solidFill>
                  <a:schemeClr val="hlink"/>
                </a:solidFill>
                <a:latin typeface="Times New Roman" pitchFamily="18" charset="0"/>
              </a:rPr>
              <a:t>     SHL </a:t>
            </a:r>
            <a:r>
              <a:rPr lang="zh-CN" altLang="en-US" sz="2800" b="1" dirty="0" smtClean="0">
                <a:solidFill>
                  <a:schemeClr val="hlink"/>
                </a:solidFill>
                <a:latin typeface="Times New Roman" pitchFamily="18" charset="0"/>
              </a:rPr>
              <a:t>移位</a:t>
            </a:r>
            <a:r>
              <a:rPr lang="zh-CN" altLang="en-US" dirty="0" smtClean="0">
                <a:solidFill>
                  <a:schemeClr val="hlink"/>
                </a:solidFill>
                <a:latin typeface="Times New Roman" pitchFamily="18" charset="0"/>
              </a:rPr>
              <a:t>位数</a:t>
            </a:r>
            <a:r>
              <a:rPr lang="en-US" altLang="zh-CN" dirty="0" smtClean="0">
                <a:solidFill>
                  <a:schemeClr val="hlink"/>
                </a:solidFill>
                <a:latin typeface="Times New Roman" pitchFamily="18" charset="0"/>
              </a:rPr>
              <a:t>,  </a:t>
            </a:r>
            <a:r>
              <a:rPr lang="zh-CN" altLang="en-US" dirty="0" smtClean="0">
                <a:solidFill>
                  <a:schemeClr val="hlink"/>
                </a:solidFill>
                <a:latin typeface="Times New Roman" pitchFamily="18" charset="0"/>
              </a:rPr>
              <a:t>目的操作数</a:t>
            </a:r>
            <a:endParaRPr lang="zh-CN" altLang="en-US" sz="1000" b="1" dirty="0" smtClean="0">
              <a:solidFill>
                <a:schemeClr val="hlink"/>
              </a:solidFill>
              <a:latin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</a:rPr>
              <a:t>    格式：</a:t>
            </a:r>
            <a:r>
              <a:rPr lang="en-US" altLang="zh-CN" sz="2800" b="1" dirty="0" smtClean="0">
                <a:solidFill>
                  <a:srgbClr val="006600"/>
                </a:solidFill>
                <a:latin typeface="Times New Roman" pitchFamily="18" charset="0"/>
              </a:rPr>
              <a:t>SHL </a:t>
            </a:r>
            <a:r>
              <a:rPr lang="en-US" altLang="zh-CN" dirty="0">
                <a:solidFill>
                  <a:srgbClr val="CC0409"/>
                </a:solidFill>
                <a:latin typeface="Times New Roman" pitchFamily="18" charset="0"/>
              </a:rPr>
              <a:t>imm8</a:t>
            </a:r>
            <a:r>
              <a:rPr lang="en-US" altLang="zh-CN" dirty="0">
                <a:solidFill>
                  <a:srgbClr val="008A3E"/>
                </a:solidFill>
                <a:latin typeface="Times New Roman" pitchFamily="18" charset="0"/>
              </a:rPr>
              <a:t>/</a:t>
            </a:r>
            <a:r>
              <a:rPr lang="en-US" altLang="zh-CN" dirty="0">
                <a:solidFill>
                  <a:srgbClr val="CC0409"/>
                </a:solidFill>
                <a:latin typeface="Times New Roman" pitchFamily="18" charset="0"/>
              </a:rPr>
              <a:t>CL </a:t>
            </a:r>
            <a:r>
              <a:rPr lang="en-US" altLang="zh-CN" dirty="0" smtClean="0">
                <a:solidFill>
                  <a:srgbClr val="CC0409"/>
                </a:solidFill>
                <a:latin typeface="Times New Roman" pitchFamily="18" charset="0"/>
              </a:rPr>
              <a:t>,    </a:t>
            </a:r>
            <a:r>
              <a:rPr lang="en-US" altLang="zh-CN" sz="2800" b="1" dirty="0" err="1" smtClean="0">
                <a:solidFill>
                  <a:srgbClr val="006600"/>
                </a:solidFill>
                <a:latin typeface="Times New Roman" pitchFamily="18" charset="0"/>
              </a:rPr>
              <a:t>reg</a:t>
            </a:r>
            <a:r>
              <a:rPr lang="en-US" altLang="zh-CN" sz="2800" b="1" dirty="0" smtClean="0">
                <a:solidFill>
                  <a:srgbClr val="006600"/>
                </a:solidFill>
                <a:latin typeface="Times New Roman" pitchFamily="18" charset="0"/>
              </a:rPr>
              <a:t>/mem</a:t>
            </a:r>
            <a:endParaRPr lang="en-US" altLang="zh-CN" b="1" dirty="0" smtClean="0">
              <a:solidFill>
                <a:srgbClr val="008A3E"/>
              </a:solidFill>
              <a:latin typeface="Times New Roman" pitchFamily="18" charset="0"/>
            </a:endParaRPr>
          </a:p>
        </p:txBody>
      </p:sp>
      <p:grpSp>
        <p:nvGrpSpPr>
          <p:cNvPr id="6148" name="组合 101"/>
          <p:cNvGrpSpPr>
            <a:grpSpLocks/>
          </p:cNvGrpSpPr>
          <p:nvPr/>
        </p:nvGrpSpPr>
        <p:grpSpPr bwMode="auto">
          <a:xfrm rot="10800000">
            <a:off x="1337890" y="3566118"/>
            <a:ext cx="7329487" cy="1030287"/>
            <a:chOff x="1338481" y="4886320"/>
            <a:chExt cx="7329035" cy="1030517"/>
          </a:xfrm>
        </p:grpSpPr>
        <p:sp>
          <p:nvSpPr>
            <p:cNvPr id="103" name="矩形 102"/>
            <p:cNvSpPr/>
            <p:nvPr/>
          </p:nvSpPr>
          <p:spPr bwMode="auto">
            <a:xfrm rot="10800000">
              <a:off x="7043903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04" name="直接箭头连接符 103"/>
            <p:cNvCxnSpPr/>
            <p:nvPr/>
          </p:nvCxnSpPr>
          <p:spPr bwMode="auto">
            <a:xfrm rot="10800000" flipH="1">
              <a:off x="7499188" y="5634199"/>
              <a:ext cx="511143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53" name="矩形 104"/>
            <p:cNvSpPr>
              <a:spLocks noChangeArrowheads="1"/>
            </p:cNvSpPr>
            <p:nvPr/>
          </p:nvSpPr>
          <p:spPr bwMode="auto">
            <a:xfrm rot="10800000">
              <a:off x="1338481" y="5260065"/>
              <a:ext cx="609600" cy="656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/>
            <a:p>
              <a:r>
                <a:rPr lang="en-US" altLang="zh-CN" sz="2800" b="1">
                  <a:solidFill>
                    <a:srgbClr val="006600"/>
                  </a:solidFill>
                </a:rPr>
                <a:t>0</a:t>
              </a:r>
              <a:endParaRPr lang="zh-CN" altLang="en-US" sz="2800" b="1">
                <a:solidFill>
                  <a:srgbClr val="006600"/>
                </a:solidFill>
              </a:endParaRPr>
            </a:p>
          </p:txBody>
        </p:sp>
        <p:sp>
          <p:nvSpPr>
            <p:cNvPr id="106" name="矩形 105"/>
            <p:cNvSpPr/>
            <p:nvPr/>
          </p:nvSpPr>
          <p:spPr bwMode="auto">
            <a:xfrm rot="10800000">
              <a:off x="6361732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07" name="直接箭头连接符 106"/>
            <p:cNvCxnSpPr/>
            <p:nvPr/>
          </p:nvCxnSpPr>
          <p:spPr bwMode="auto">
            <a:xfrm rot="10800000" flipH="1">
              <a:off x="6821368" y="5634199"/>
              <a:ext cx="509556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8" name="矩形 107"/>
            <p:cNvSpPr/>
            <p:nvPr/>
          </p:nvSpPr>
          <p:spPr bwMode="auto">
            <a:xfrm rot="10800000">
              <a:off x="8038800" y="5442397"/>
              <a:ext cx="532178" cy="406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61" name="矩形 108"/>
            <p:cNvSpPr>
              <a:spLocks noChangeArrowheads="1"/>
            </p:cNvSpPr>
            <p:nvPr/>
          </p:nvSpPr>
          <p:spPr bwMode="auto">
            <a:xfrm rot="10800000">
              <a:off x="7912333" y="4886320"/>
              <a:ext cx="755183" cy="498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/>
            <a:p>
              <a:r>
                <a:rPr lang="en-US" altLang="zh-CN" sz="2800" b="1">
                  <a:solidFill>
                    <a:srgbClr val="006600"/>
                  </a:solidFill>
                </a:rPr>
                <a:t>CF</a:t>
              </a:r>
              <a:endParaRPr lang="zh-CN" altLang="en-US" sz="2800" b="1">
                <a:solidFill>
                  <a:srgbClr val="006600"/>
                </a:solidFill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 rot="10800000">
              <a:off x="5684847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11" name="直接箭头连接符 110"/>
            <p:cNvCxnSpPr/>
            <p:nvPr/>
          </p:nvCxnSpPr>
          <p:spPr bwMode="auto">
            <a:xfrm rot="10800000" flipH="1">
              <a:off x="6143547" y="5634199"/>
              <a:ext cx="509557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2" name="矩形 111"/>
            <p:cNvSpPr/>
            <p:nvPr/>
          </p:nvSpPr>
          <p:spPr bwMode="auto">
            <a:xfrm rot="10800000">
              <a:off x="4987494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13" name="直接箭头连接符 112"/>
            <p:cNvCxnSpPr/>
            <p:nvPr/>
          </p:nvCxnSpPr>
          <p:spPr bwMode="auto">
            <a:xfrm rot="10800000" flipH="1">
              <a:off x="5446678" y="5634199"/>
              <a:ext cx="509556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4" name="矩形 113"/>
            <p:cNvSpPr/>
            <p:nvPr/>
          </p:nvSpPr>
          <p:spPr bwMode="auto">
            <a:xfrm rot="10800000">
              <a:off x="4304655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15" name="直接箭头连接符 114"/>
            <p:cNvCxnSpPr/>
            <p:nvPr/>
          </p:nvCxnSpPr>
          <p:spPr bwMode="auto">
            <a:xfrm rot="10800000" flipH="1">
              <a:off x="4764095" y="5634199"/>
              <a:ext cx="509556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6" name="矩形 115"/>
            <p:cNvSpPr/>
            <p:nvPr/>
          </p:nvSpPr>
          <p:spPr bwMode="auto">
            <a:xfrm rot="10800000">
              <a:off x="3627770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17" name="直接箭头连接符 116"/>
            <p:cNvCxnSpPr/>
            <p:nvPr/>
          </p:nvCxnSpPr>
          <p:spPr bwMode="auto">
            <a:xfrm rot="10800000" flipH="1">
              <a:off x="4083099" y="5634199"/>
              <a:ext cx="511143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8" name="矩形 117"/>
            <p:cNvSpPr/>
            <p:nvPr/>
          </p:nvSpPr>
          <p:spPr bwMode="auto">
            <a:xfrm rot="10800000">
              <a:off x="2948219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19" name="直接箭头连接符 118"/>
            <p:cNvCxnSpPr/>
            <p:nvPr/>
          </p:nvCxnSpPr>
          <p:spPr bwMode="auto">
            <a:xfrm rot="10800000" flipH="1">
              <a:off x="3403691" y="5634199"/>
              <a:ext cx="511143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0" name="矩形 119"/>
            <p:cNvSpPr/>
            <p:nvPr/>
          </p:nvSpPr>
          <p:spPr bwMode="auto">
            <a:xfrm rot="10800000">
              <a:off x="2261413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21" name="直接箭头连接符 120"/>
            <p:cNvCxnSpPr/>
            <p:nvPr/>
          </p:nvCxnSpPr>
          <p:spPr bwMode="auto">
            <a:xfrm rot="10800000" flipH="1">
              <a:off x="2721108" y="5634199"/>
              <a:ext cx="509557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2" name="直接箭头连接符 121"/>
            <p:cNvCxnSpPr/>
            <p:nvPr/>
          </p:nvCxnSpPr>
          <p:spPr bwMode="auto">
            <a:xfrm rot="10800000" flipH="1">
              <a:off x="1833750" y="5637375"/>
              <a:ext cx="685758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矩形 1"/>
          <p:cNvSpPr/>
          <p:nvPr/>
        </p:nvSpPr>
        <p:spPr>
          <a:xfrm>
            <a:off x="854302" y="4742192"/>
            <a:ext cx="2916509" cy="951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15C907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800" dirty="0" err="1" smtClean="0">
                <a:solidFill>
                  <a:schemeClr val="hlink"/>
                </a:solidFill>
              </a:rPr>
              <a:t>mov</a:t>
            </a:r>
            <a:r>
              <a:rPr lang="en-US" altLang="zh-CN" sz="2800" dirty="0" smtClean="0">
                <a:solidFill>
                  <a:schemeClr val="hlink"/>
                </a:solidFill>
              </a:rPr>
              <a:t> $0x8f, %</a:t>
            </a:r>
            <a:r>
              <a:rPr lang="en-US" altLang="zh-CN" sz="2800" dirty="0" err="1" smtClean="0">
                <a:solidFill>
                  <a:schemeClr val="hlink"/>
                </a:solidFill>
              </a:rPr>
              <a:t>bl</a:t>
            </a:r>
            <a:endParaRPr lang="en-US" altLang="zh-CN" sz="2800" dirty="0">
              <a:solidFill>
                <a:schemeClr val="hlink"/>
              </a:solidFill>
            </a:endParaRPr>
          </a:p>
          <a:p>
            <a:pPr algn="l">
              <a:spcBef>
                <a:spcPct val="0"/>
              </a:spcBef>
            </a:pPr>
            <a:r>
              <a:rPr lang="en-US" altLang="zh-CN" sz="2800" dirty="0" err="1">
                <a:solidFill>
                  <a:schemeClr val="hlink"/>
                </a:solidFill>
              </a:rPr>
              <a:t>shl</a:t>
            </a:r>
            <a:r>
              <a:rPr lang="en-US" altLang="zh-CN" sz="2800" dirty="0">
                <a:solidFill>
                  <a:schemeClr val="hlink"/>
                </a:solidFill>
              </a:rPr>
              <a:t>   </a:t>
            </a:r>
            <a:r>
              <a:rPr lang="en-US" altLang="zh-CN" sz="2800" dirty="0" smtClean="0">
                <a:solidFill>
                  <a:schemeClr val="hlink"/>
                </a:solidFill>
              </a:rPr>
              <a:t>$1, %</a:t>
            </a:r>
            <a:r>
              <a:rPr lang="en-US" altLang="zh-CN" sz="2800" dirty="0" err="1" smtClean="0">
                <a:solidFill>
                  <a:schemeClr val="hlink"/>
                </a:solidFill>
              </a:rPr>
              <a:t>bl</a:t>
            </a:r>
            <a:endParaRPr lang="en-US" altLang="zh-CN" sz="2800" dirty="0">
              <a:solidFill>
                <a:schemeClr val="hlink"/>
              </a:solidFill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4011932" y="4722133"/>
            <a:ext cx="5628275" cy="1079783"/>
          </a:xfrm>
          <a:prstGeom prst="rect">
            <a:avLst/>
          </a:prstGeom>
          <a:solidFill>
            <a:srgbClr val="006600"/>
          </a:solidFill>
          <a:ln w="19050">
            <a:solidFill>
              <a:srgbClr val="19F20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0487" tIns="44450" rIns="90487" bIns="44450">
            <a:spAutoFit/>
          </a:bodyPr>
          <a:lstStyle>
            <a:lvl1pPr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pPr algn="l">
              <a:spcBef>
                <a:spcPts val="1000"/>
              </a:spcBef>
            </a:pPr>
            <a:r>
              <a:rPr lang="zh-CN" altLang="en-US" sz="2800" dirty="0">
                <a:solidFill>
                  <a:srgbClr val="FFFF00"/>
                </a:solidFill>
              </a:rPr>
              <a:t>快速乘法：</a:t>
            </a:r>
            <a:endParaRPr lang="en-US" altLang="zh-CN" sz="2800" dirty="0">
              <a:solidFill>
                <a:srgbClr val="FFFF00"/>
              </a:solidFill>
            </a:endParaRPr>
          </a:p>
          <a:p>
            <a:pPr algn="l">
              <a:spcBef>
                <a:spcPts val="1000"/>
              </a:spcBef>
            </a:pPr>
            <a:r>
              <a:rPr lang="zh-CN" altLang="en-US" sz="2800" dirty="0">
                <a:solidFill>
                  <a:srgbClr val="FFFF00"/>
                </a:solidFill>
              </a:rPr>
              <a:t>                   左移</a:t>
            </a:r>
            <a:r>
              <a:rPr lang="en-US" altLang="zh-CN" sz="2800" dirty="0">
                <a:solidFill>
                  <a:srgbClr val="FFFF00"/>
                </a:solidFill>
              </a:rPr>
              <a:t>n</a:t>
            </a:r>
            <a:r>
              <a:rPr lang="zh-CN" altLang="en-US" sz="2800" dirty="0">
                <a:solidFill>
                  <a:srgbClr val="FFFF00"/>
                </a:solidFill>
              </a:rPr>
              <a:t>位等价于乘以</a:t>
            </a:r>
            <a:r>
              <a:rPr lang="en-US" altLang="zh-CN" sz="2800" dirty="0">
                <a:solidFill>
                  <a:srgbClr val="FFFF00"/>
                </a:solidFill>
              </a:rPr>
              <a:t>2</a:t>
            </a:r>
            <a:r>
              <a:rPr lang="en-US" altLang="zh-CN" sz="2800" baseline="30000" dirty="0">
                <a:solidFill>
                  <a:srgbClr val="FFFF00"/>
                </a:solidFill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1.2.2 SHR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</p:txBody>
      </p:sp>
      <p:sp>
        <p:nvSpPr>
          <p:cNvPr id="982020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</a:rPr>
              <a:t>SHR</a:t>
            </a:r>
            <a:r>
              <a:rPr lang="zh-CN" altLang="en-US" dirty="0" smtClean="0">
                <a:latin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</a:rPr>
              <a:t>shift right</a:t>
            </a:r>
            <a:r>
              <a:rPr lang="zh-CN" altLang="en-US" dirty="0" smtClean="0">
                <a:latin typeface="Times New Roman" pitchFamily="18" charset="0"/>
              </a:rPr>
              <a:t>）：对目的操作数执行逻辑右移操作，移出的数据位以</a:t>
            </a:r>
            <a:r>
              <a:rPr lang="en-US" altLang="zh-CN" dirty="0" smtClean="0">
                <a:latin typeface="Times New Roman" pitchFamily="18" charset="0"/>
              </a:rPr>
              <a:t>0</a:t>
            </a:r>
            <a:r>
              <a:rPr lang="zh-CN" altLang="en-US" dirty="0" smtClean="0">
                <a:latin typeface="Times New Roman" pitchFamily="18" charset="0"/>
              </a:rPr>
              <a:t>填充，最低位被送到</a:t>
            </a:r>
            <a:r>
              <a:rPr lang="en-US" altLang="zh-CN" dirty="0" smtClean="0">
                <a:latin typeface="Times New Roman" pitchFamily="18" charset="0"/>
              </a:rPr>
              <a:t>CF</a:t>
            </a:r>
            <a:r>
              <a:rPr lang="zh-CN" altLang="en-US" dirty="0" smtClean="0">
                <a:latin typeface="Times New Roman" pitchFamily="18" charset="0"/>
              </a:rPr>
              <a:t>中</a:t>
            </a:r>
          </a:p>
          <a:p>
            <a:pPr>
              <a:buFont typeface="Monotype Sorts" pitchFamily="2" charset="2"/>
              <a:buNone/>
            </a:pPr>
            <a:r>
              <a:rPr lang="en-US" altLang="zh-CN" b="1" dirty="0" smtClean="0">
                <a:solidFill>
                  <a:schemeClr val="hlink"/>
                </a:solidFill>
                <a:latin typeface="Times New Roman" pitchFamily="18" charset="0"/>
              </a:rPr>
              <a:t>                 SHR  </a:t>
            </a:r>
            <a:r>
              <a:rPr lang="zh-CN" altLang="en-US" dirty="0" smtClean="0">
                <a:solidFill>
                  <a:schemeClr val="hlink"/>
                </a:solidFill>
                <a:latin typeface="Times New Roman" pitchFamily="18" charset="0"/>
              </a:rPr>
              <a:t>移位位数</a:t>
            </a:r>
            <a:r>
              <a:rPr lang="en-US" altLang="zh-CN" dirty="0" smtClean="0">
                <a:solidFill>
                  <a:schemeClr val="hlink"/>
                </a:solidFill>
                <a:latin typeface="Times New Roman" pitchFamily="18" charset="0"/>
              </a:rPr>
              <a:t>, </a:t>
            </a:r>
            <a:r>
              <a:rPr lang="zh-CN" altLang="en-US" dirty="0" smtClean="0">
                <a:solidFill>
                  <a:schemeClr val="hlink"/>
                </a:solidFill>
                <a:latin typeface="Times New Roman" pitchFamily="18" charset="0"/>
              </a:rPr>
              <a:t>目的操作数</a:t>
            </a:r>
            <a:endParaRPr lang="zh-CN" altLang="en-US" b="1" dirty="0" smtClean="0">
              <a:solidFill>
                <a:schemeClr val="hlink"/>
              </a:solidFill>
              <a:latin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zh-CN" altLang="en-US" b="1" dirty="0" smtClean="0">
                <a:solidFill>
                  <a:schemeClr val="folHlink"/>
                </a:solidFill>
                <a:latin typeface="Times New Roman" pitchFamily="18" charset="0"/>
              </a:rPr>
              <a:t>    格式：</a:t>
            </a:r>
            <a:r>
              <a:rPr lang="en-US" altLang="zh-CN" b="1" dirty="0" smtClean="0">
                <a:solidFill>
                  <a:srgbClr val="006600"/>
                </a:solidFill>
                <a:latin typeface="Times New Roman" pitchFamily="18" charset="0"/>
              </a:rPr>
              <a:t>SHR   </a:t>
            </a:r>
            <a:r>
              <a:rPr lang="en-US" altLang="zh-CN" dirty="0" smtClean="0">
                <a:solidFill>
                  <a:srgbClr val="CC0409"/>
                </a:solidFill>
                <a:latin typeface="Times New Roman" pitchFamily="18" charset="0"/>
              </a:rPr>
              <a:t>imm8</a:t>
            </a:r>
            <a:r>
              <a:rPr lang="en-US" altLang="zh-CN" dirty="0" smtClean="0">
                <a:solidFill>
                  <a:srgbClr val="008A3E"/>
                </a:solidFill>
                <a:latin typeface="Times New Roman" pitchFamily="18" charset="0"/>
              </a:rPr>
              <a:t>/</a:t>
            </a:r>
            <a:r>
              <a:rPr lang="en-US" altLang="zh-CN" dirty="0" smtClean="0">
                <a:solidFill>
                  <a:srgbClr val="CC0409"/>
                </a:solidFill>
                <a:latin typeface="Times New Roman" pitchFamily="18" charset="0"/>
              </a:rPr>
              <a:t>CL, </a:t>
            </a:r>
            <a:r>
              <a:rPr lang="en-US" altLang="zh-CN" b="1" dirty="0" err="1" smtClean="0">
                <a:solidFill>
                  <a:srgbClr val="006600"/>
                </a:solidFill>
                <a:latin typeface="Times New Roman" pitchFamily="18" charset="0"/>
              </a:rPr>
              <a:t>reg</a:t>
            </a:r>
            <a:r>
              <a:rPr lang="en-US" altLang="zh-CN" b="1" dirty="0" smtClean="0">
                <a:solidFill>
                  <a:srgbClr val="006600"/>
                </a:solidFill>
                <a:latin typeface="Times New Roman" pitchFamily="18" charset="0"/>
              </a:rPr>
              <a:t>/mem</a:t>
            </a:r>
            <a:endParaRPr lang="en-US" altLang="zh-CN" sz="1600" dirty="0" smtClean="0"/>
          </a:p>
        </p:txBody>
      </p:sp>
      <p:grpSp>
        <p:nvGrpSpPr>
          <p:cNvPr id="8196" name="组合 1"/>
          <p:cNvGrpSpPr>
            <a:grpSpLocks/>
          </p:cNvGrpSpPr>
          <p:nvPr/>
        </p:nvGrpSpPr>
        <p:grpSpPr bwMode="auto">
          <a:xfrm>
            <a:off x="1306882" y="3855185"/>
            <a:ext cx="7329487" cy="1179512"/>
            <a:chOff x="1338481" y="5260065"/>
            <a:chExt cx="7329034" cy="1179733"/>
          </a:xfrm>
        </p:grpSpPr>
        <p:sp>
          <p:nvSpPr>
            <p:cNvPr id="8" name="矩形 7"/>
            <p:cNvSpPr/>
            <p:nvPr/>
          </p:nvSpPr>
          <p:spPr bwMode="auto">
            <a:xfrm rot="10800000">
              <a:off x="7043903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 rot="10800000" flipH="1">
              <a:off x="7499187" y="5637961"/>
              <a:ext cx="511143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01" name="矩形 9"/>
            <p:cNvSpPr>
              <a:spLocks noChangeArrowheads="1"/>
            </p:cNvSpPr>
            <p:nvPr/>
          </p:nvSpPr>
          <p:spPr bwMode="auto">
            <a:xfrm rot="10800000">
              <a:off x="1338481" y="5260065"/>
              <a:ext cx="609600" cy="656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/>
            <a:p>
              <a:r>
                <a:rPr lang="en-US" altLang="zh-CN" sz="2800" b="1">
                  <a:solidFill>
                    <a:srgbClr val="006600"/>
                  </a:solidFill>
                </a:rPr>
                <a:t>0</a:t>
              </a:r>
              <a:endParaRPr lang="zh-CN" altLang="en-US" sz="2800" b="1">
                <a:solidFill>
                  <a:srgbClr val="0066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 rot="10800000">
              <a:off x="6361732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 rot="10800000" flipH="1">
              <a:off x="6818192" y="5637961"/>
              <a:ext cx="509556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矩形 12"/>
            <p:cNvSpPr/>
            <p:nvPr/>
          </p:nvSpPr>
          <p:spPr bwMode="auto">
            <a:xfrm rot="10800000">
              <a:off x="8038800" y="5442397"/>
              <a:ext cx="532178" cy="406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09" name="矩形 13"/>
            <p:cNvSpPr>
              <a:spLocks noChangeArrowheads="1"/>
            </p:cNvSpPr>
            <p:nvPr/>
          </p:nvSpPr>
          <p:spPr bwMode="auto">
            <a:xfrm>
              <a:off x="7912332" y="5940871"/>
              <a:ext cx="755183" cy="498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/>
            <a:p>
              <a:r>
                <a:rPr lang="en-US" altLang="zh-CN" sz="2800" b="1">
                  <a:solidFill>
                    <a:srgbClr val="006600"/>
                  </a:solidFill>
                </a:rPr>
                <a:t>CF</a:t>
              </a:r>
              <a:endParaRPr lang="zh-CN" altLang="en-US" sz="2800" b="1">
                <a:solidFill>
                  <a:srgbClr val="00660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 rot="10800000">
              <a:off x="5684847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6" name="直接箭头连接符 15"/>
            <p:cNvCxnSpPr/>
            <p:nvPr/>
          </p:nvCxnSpPr>
          <p:spPr bwMode="auto">
            <a:xfrm rot="10800000" flipH="1">
              <a:off x="6140371" y="5637961"/>
              <a:ext cx="509557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矩形 16"/>
            <p:cNvSpPr/>
            <p:nvPr/>
          </p:nvSpPr>
          <p:spPr bwMode="auto">
            <a:xfrm rot="10800000">
              <a:off x="4987494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8" name="直接箭头连接符 17"/>
            <p:cNvCxnSpPr/>
            <p:nvPr/>
          </p:nvCxnSpPr>
          <p:spPr bwMode="auto">
            <a:xfrm rot="10800000" flipH="1">
              <a:off x="5443502" y="5637961"/>
              <a:ext cx="509556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矩形 18"/>
            <p:cNvSpPr/>
            <p:nvPr/>
          </p:nvSpPr>
          <p:spPr bwMode="auto">
            <a:xfrm rot="10800000">
              <a:off x="4304655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20" name="直接箭头连接符 19"/>
            <p:cNvCxnSpPr/>
            <p:nvPr/>
          </p:nvCxnSpPr>
          <p:spPr bwMode="auto">
            <a:xfrm rot="10800000" flipH="1">
              <a:off x="4760919" y="5637961"/>
              <a:ext cx="509556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矩形 20"/>
            <p:cNvSpPr/>
            <p:nvPr/>
          </p:nvSpPr>
          <p:spPr bwMode="auto">
            <a:xfrm rot="10800000">
              <a:off x="3627770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22" name="直接箭头连接符 21"/>
            <p:cNvCxnSpPr/>
            <p:nvPr/>
          </p:nvCxnSpPr>
          <p:spPr bwMode="auto">
            <a:xfrm rot="10800000" flipH="1">
              <a:off x="4083098" y="5637961"/>
              <a:ext cx="511143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矩形 22"/>
            <p:cNvSpPr/>
            <p:nvPr/>
          </p:nvSpPr>
          <p:spPr bwMode="auto">
            <a:xfrm rot="10800000">
              <a:off x="2948219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24" name="直接箭头连接符 23"/>
            <p:cNvCxnSpPr/>
            <p:nvPr/>
          </p:nvCxnSpPr>
          <p:spPr bwMode="auto">
            <a:xfrm rot="10800000" flipH="1">
              <a:off x="3403690" y="5637961"/>
              <a:ext cx="511143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矩形 24"/>
            <p:cNvSpPr/>
            <p:nvPr/>
          </p:nvSpPr>
          <p:spPr bwMode="auto">
            <a:xfrm rot="10800000">
              <a:off x="2261413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26" name="直接箭头连接符 25"/>
            <p:cNvCxnSpPr/>
            <p:nvPr/>
          </p:nvCxnSpPr>
          <p:spPr bwMode="auto">
            <a:xfrm rot="10800000" flipH="1">
              <a:off x="2717933" y="5637961"/>
              <a:ext cx="509557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箭头连接符 26"/>
            <p:cNvCxnSpPr/>
            <p:nvPr/>
          </p:nvCxnSpPr>
          <p:spPr bwMode="auto">
            <a:xfrm rot="10800000" flipH="1">
              <a:off x="1833750" y="5641136"/>
              <a:ext cx="685758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矩形 1"/>
          <p:cNvSpPr/>
          <p:nvPr/>
        </p:nvSpPr>
        <p:spPr>
          <a:xfrm>
            <a:off x="686348" y="5297507"/>
            <a:ext cx="2836902" cy="951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15C907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800" dirty="0" err="1" smtClean="0">
                <a:solidFill>
                  <a:schemeClr val="hlink"/>
                </a:solidFill>
              </a:rPr>
              <a:t>mov</a:t>
            </a:r>
            <a:r>
              <a:rPr lang="en-US" altLang="zh-CN" sz="2800" dirty="0" smtClean="0">
                <a:solidFill>
                  <a:schemeClr val="hlink"/>
                </a:solidFill>
              </a:rPr>
              <a:t> </a:t>
            </a:r>
            <a:r>
              <a:rPr lang="en-US" altLang="zh-CN" sz="2800" dirty="0">
                <a:solidFill>
                  <a:schemeClr val="hlink"/>
                </a:solidFill>
              </a:rPr>
              <a:t>$</a:t>
            </a:r>
            <a:r>
              <a:rPr lang="en-US" altLang="zh-CN" sz="2800" dirty="0" smtClean="0">
                <a:solidFill>
                  <a:schemeClr val="hlink"/>
                </a:solidFill>
              </a:rPr>
              <a:t>0xd0, %al</a:t>
            </a:r>
            <a:endParaRPr lang="en-US" altLang="zh-CN" sz="2800" dirty="0">
              <a:solidFill>
                <a:schemeClr val="hlink"/>
              </a:solidFill>
            </a:endParaRPr>
          </a:p>
          <a:p>
            <a:pPr algn="l">
              <a:spcBef>
                <a:spcPct val="0"/>
              </a:spcBef>
            </a:pPr>
            <a:r>
              <a:rPr lang="en-US" altLang="zh-CN" sz="2800" dirty="0" err="1" smtClean="0">
                <a:solidFill>
                  <a:schemeClr val="hlink"/>
                </a:solidFill>
              </a:rPr>
              <a:t>shr</a:t>
            </a:r>
            <a:r>
              <a:rPr lang="en-US" altLang="zh-CN" sz="2800" dirty="0" smtClean="0">
                <a:solidFill>
                  <a:schemeClr val="hlink"/>
                </a:solidFill>
              </a:rPr>
              <a:t>    $1, %al</a:t>
            </a:r>
            <a:endParaRPr lang="en-US" altLang="zh-CN" sz="2800" dirty="0">
              <a:solidFill>
                <a:schemeClr val="hlink"/>
              </a:solidFill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3779650" y="5306518"/>
            <a:ext cx="5777910" cy="1079783"/>
          </a:xfrm>
          <a:prstGeom prst="rect">
            <a:avLst/>
          </a:prstGeom>
          <a:solidFill>
            <a:srgbClr val="006600"/>
          </a:solidFill>
          <a:ln w="19050">
            <a:solidFill>
              <a:srgbClr val="19F20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0487" tIns="44450" rIns="90487" bIns="44450">
            <a:spAutoFit/>
          </a:bodyPr>
          <a:lstStyle>
            <a:defPPr>
              <a:defRPr lang="zh-CN"/>
            </a:defPPr>
            <a:lvl1pPr algn="l">
              <a:spcBef>
                <a:spcPts val="1000"/>
              </a:spcBef>
              <a:defRPr sz="2800">
                <a:solidFill>
                  <a:srgbClr val="FFFF00"/>
                </a:solidFill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</a:lvl9pPr>
          </a:lstStyle>
          <a:p>
            <a:r>
              <a:rPr lang="zh-CN" altLang="en-US" dirty="0"/>
              <a:t>无符号数快速除法：</a:t>
            </a:r>
            <a:endParaRPr lang="en-US" altLang="zh-CN" dirty="0"/>
          </a:p>
          <a:p>
            <a:r>
              <a:rPr lang="en-US" altLang="zh-CN" dirty="0"/>
              <a:t>                     </a:t>
            </a:r>
            <a:r>
              <a:rPr lang="zh-CN" altLang="en-US" dirty="0"/>
              <a:t>右移</a:t>
            </a:r>
            <a:r>
              <a:rPr lang="en-US" altLang="zh-CN" dirty="0"/>
              <a:t>n</a:t>
            </a:r>
            <a:r>
              <a:rPr lang="zh-CN" altLang="en-US" dirty="0"/>
              <a:t>位等价于除以</a:t>
            </a:r>
            <a:r>
              <a:rPr lang="en-US" altLang="zh-CN" dirty="0"/>
              <a:t>2</a:t>
            </a:r>
            <a:r>
              <a:rPr lang="en-US" altLang="zh-CN" b="1" baseline="30000" dirty="0"/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1.2.3 SAL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</p:txBody>
      </p:sp>
      <p:sp>
        <p:nvSpPr>
          <p:cNvPr id="992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smtClean="0">
                <a:latin typeface="Times New Roman" pitchFamily="18" charset="0"/>
              </a:rPr>
              <a:t>SAL</a:t>
            </a:r>
            <a:r>
              <a:rPr lang="zh-CN" altLang="en-US" sz="3600" smtClean="0">
                <a:latin typeface="Times New Roman" pitchFamily="18" charset="0"/>
              </a:rPr>
              <a:t>指令与</a:t>
            </a:r>
            <a:r>
              <a:rPr lang="en-US" altLang="zh-CN" sz="3600" smtClean="0">
                <a:latin typeface="Times New Roman" pitchFamily="18" charset="0"/>
              </a:rPr>
              <a:t>SHL</a:t>
            </a:r>
            <a:r>
              <a:rPr lang="zh-CN" altLang="en-US" sz="3600" smtClean="0">
                <a:latin typeface="Times New Roman" pitchFamily="18" charset="0"/>
              </a:rPr>
              <a:t>指令等价；</a:t>
            </a:r>
          </a:p>
          <a:p>
            <a:r>
              <a:rPr lang="en-US" altLang="zh-CN" sz="3600" smtClean="0">
                <a:latin typeface="Times New Roman" pitchFamily="18" charset="0"/>
              </a:rPr>
              <a:t>SAR</a:t>
            </a:r>
            <a:r>
              <a:rPr lang="zh-CN" altLang="en-US" sz="3600" smtClean="0">
                <a:latin typeface="Times New Roman" pitchFamily="18" charset="0"/>
              </a:rPr>
              <a:t>指令：用最高位填充空出的位，最低位拷贝至</a:t>
            </a:r>
            <a:r>
              <a:rPr lang="en-US" altLang="zh-CN" sz="3600" smtClean="0">
                <a:latin typeface="Times New Roman" pitchFamily="18" charset="0"/>
              </a:rPr>
              <a:t>CF</a:t>
            </a:r>
            <a:endParaRPr lang="zh-CN" altLang="en-US" sz="3600" smtClean="0">
              <a:latin typeface="Times New Roman" pitchFamily="18" charset="0"/>
            </a:endParaRPr>
          </a:p>
        </p:txBody>
      </p:sp>
      <p:grpSp>
        <p:nvGrpSpPr>
          <p:cNvPr id="992278" name="组合 992277"/>
          <p:cNvGrpSpPr>
            <a:grpSpLocks/>
          </p:cNvGrpSpPr>
          <p:nvPr/>
        </p:nvGrpSpPr>
        <p:grpSpPr bwMode="auto">
          <a:xfrm>
            <a:off x="1788317" y="3451458"/>
            <a:ext cx="6405563" cy="1219831"/>
            <a:chOff x="1809114" y="4264472"/>
            <a:chExt cx="6406102" cy="1220116"/>
          </a:xfrm>
        </p:grpSpPr>
        <p:grpSp>
          <p:nvGrpSpPr>
            <p:cNvPr id="10245" name="组合 27"/>
            <p:cNvGrpSpPr>
              <a:grpSpLocks/>
            </p:cNvGrpSpPr>
            <p:nvPr/>
          </p:nvGrpSpPr>
          <p:grpSpPr bwMode="auto">
            <a:xfrm>
              <a:off x="1809114" y="4264472"/>
              <a:ext cx="6406102" cy="1062718"/>
              <a:chOff x="2261414" y="5424344"/>
              <a:chExt cx="6406100" cy="1062469"/>
            </a:xfrm>
          </p:grpSpPr>
          <p:sp>
            <p:nvSpPr>
              <p:cNvPr id="29" name="矩形 28"/>
              <p:cNvSpPr/>
              <p:nvPr/>
            </p:nvSpPr>
            <p:spPr bwMode="auto">
              <a:xfrm rot="10800000">
                <a:off x="7043902" y="5424344"/>
                <a:ext cx="624114" cy="406305"/>
              </a:xfrm>
              <a:prstGeom prst="rect">
                <a:avLst/>
              </a:prstGeom>
              <a:solidFill>
                <a:srgbClr val="51B91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30" name="直接箭头连接符 29"/>
              <p:cNvCxnSpPr/>
              <p:nvPr/>
            </p:nvCxnSpPr>
            <p:spPr bwMode="auto">
              <a:xfrm rot="10800000" flipH="1">
                <a:off x="7499016" y="5637701"/>
                <a:ext cx="511218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2" name="矩形 31"/>
              <p:cNvSpPr/>
              <p:nvPr/>
            </p:nvSpPr>
            <p:spPr bwMode="auto">
              <a:xfrm rot="10800000">
                <a:off x="6361730" y="5424344"/>
                <a:ext cx="624114" cy="406305"/>
              </a:xfrm>
              <a:prstGeom prst="rect">
                <a:avLst/>
              </a:prstGeom>
              <a:solidFill>
                <a:srgbClr val="51B91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33" name="直接箭头连接符 32"/>
              <p:cNvCxnSpPr/>
              <p:nvPr/>
            </p:nvCxnSpPr>
            <p:spPr bwMode="auto">
              <a:xfrm rot="10800000" flipH="1">
                <a:off x="6817921" y="5637701"/>
                <a:ext cx="509631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4" name="矩形 33"/>
              <p:cNvSpPr/>
              <p:nvPr/>
            </p:nvSpPr>
            <p:spPr bwMode="auto">
              <a:xfrm rot="10800000">
                <a:off x="8023833" y="5424345"/>
                <a:ext cx="532178" cy="406305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258" name="矩形 34"/>
              <p:cNvSpPr>
                <a:spLocks noChangeArrowheads="1"/>
              </p:cNvSpPr>
              <p:nvPr/>
            </p:nvSpPr>
            <p:spPr bwMode="auto">
              <a:xfrm>
                <a:off x="7912332" y="5988003"/>
                <a:ext cx="755182" cy="498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/>
              <a:p>
                <a:r>
                  <a:rPr lang="en-US" altLang="zh-CN" sz="2800" b="1" dirty="0">
                    <a:solidFill>
                      <a:srgbClr val="006600"/>
                    </a:solidFill>
                  </a:rPr>
                  <a:t>CF</a:t>
                </a:r>
                <a:endParaRPr lang="zh-CN" altLang="en-US" sz="28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 bwMode="auto">
              <a:xfrm rot="10800000">
                <a:off x="5684846" y="5424344"/>
                <a:ext cx="624114" cy="406305"/>
              </a:xfrm>
              <a:prstGeom prst="rect">
                <a:avLst/>
              </a:prstGeom>
              <a:solidFill>
                <a:srgbClr val="51B91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37" name="直接箭头连接符 36"/>
              <p:cNvCxnSpPr/>
              <p:nvPr/>
            </p:nvCxnSpPr>
            <p:spPr bwMode="auto">
              <a:xfrm rot="10800000" flipH="1">
                <a:off x="6140002" y="5637701"/>
                <a:ext cx="511218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8" name="矩形 37"/>
              <p:cNvSpPr/>
              <p:nvPr/>
            </p:nvSpPr>
            <p:spPr bwMode="auto">
              <a:xfrm rot="10800000">
                <a:off x="4987493" y="5424344"/>
                <a:ext cx="624114" cy="406305"/>
              </a:xfrm>
              <a:prstGeom prst="rect">
                <a:avLst/>
              </a:prstGeom>
              <a:solidFill>
                <a:srgbClr val="51B91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39" name="直接箭头连接符 38"/>
              <p:cNvCxnSpPr/>
              <p:nvPr/>
            </p:nvCxnSpPr>
            <p:spPr bwMode="auto">
              <a:xfrm rot="10800000" flipH="1">
                <a:off x="5443031" y="5637701"/>
                <a:ext cx="509631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0" name="矩形 39"/>
              <p:cNvSpPr/>
              <p:nvPr/>
            </p:nvSpPr>
            <p:spPr bwMode="auto">
              <a:xfrm rot="10800000">
                <a:off x="4304655" y="5424344"/>
                <a:ext cx="624114" cy="406305"/>
              </a:xfrm>
              <a:prstGeom prst="rect">
                <a:avLst/>
              </a:prstGeom>
              <a:solidFill>
                <a:srgbClr val="51B91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41" name="直接箭头连接符 40"/>
              <p:cNvCxnSpPr/>
              <p:nvPr/>
            </p:nvCxnSpPr>
            <p:spPr bwMode="auto">
              <a:xfrm rot="10800000" flipH="1">
                <a:off x="4760348" y="5637701"/>
                <a:ext cx="509631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2" name="矩形 41"/>
              <p:cNvSpPr/>
              <p:nvPr/>
            </p:nvSpPr>
            <p:spPr bwMode="auto">
              <a:xfrm rot="10800000">
                <a:off x="3627770" y="5424344"/>
                <a:ext cx="624114" cy="406305"/>
              </a:xfrm>
              <a:prstGeom prst="rect">
                <a:avLst/>
              </a:prstGeom>
              <a:solidFill>
                <a:srgbClr val="51B91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43" name="直接箭头连接符 42"/>
              <p:cNvCxnSpPr/>
              <p:nvPr/>
            </p:nvCxnSpPr>
            <p:spPr bwMode="auto">
              <a:xfrm rot="10800000" flipH="1">
                <a:off x="4084016" y="5637701"/>
                <a:ext cx="509631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4" name="矩形 43"/>
              <p:cNvSpPr/>
              <p:nvPr/>
            </p:nvSpPr>
            <p:spPr bwMode="auto">
              <a:xfrm rot="10800000">
                <a:off x="2948219" y="5424344"/>
                <a:ext cx="624114" cy="406305"/>
              </a:xfrm>
              <a:prstGeom prst="rect">
                <a:avLst/>
              </a:prstGeom>
              <a:solidFill>
                <a:srgbClr val="51B91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45" name="直接箭头连接符 44"/>
              <p:cNvCxnSpPr/>
              <p:nvPr/>
            </p:nvCxnSpPr>
            <p:spPr bwMode="auto">
              <a:xfrm rot="10800000" flipH="1">
                <a:off x="3404509" y="5637701"/>
                <a:ext cx="509631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6" name="矩形 45"/>
              <p:cNvSpPr/>
              <p:nvPr/>
            </p:nvSpPr>
            <p:spPr bwMode="auto">
              <a:xfrm rot="10800000">
                <a:off x="2261414" y="5424344"/>
                <a:ext cx="624115" cy="406305"/>
              </a:xfrm>
              <a:prstGeom prst="rect">
                <a:avLst/>
              </a:prstGeom>
              <a:solidFill>
                <a:srgbClr val="51B91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47" name="直接箭头连接符 46"/>
              <p:cNvCxnSpPr/>
              <p:nvPr/>
            </p:nvCxnSpPr>
            <p:spPr bwMode="auto">
              <a:xfrm rot="10800000" flipH="1">
                <a:off x="2717064" y="5639022"/>
                <a:ext cx="509630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992277" name="弧形 992276"/>
            <p:cNvSpPr/>
            <p:nvPr/>
          </p:nvSpPr>
          <p:spPr bwMode="auto">
            <a:xfrm rot="10800000">
              <a:off x="1851980" y="4264472"/>
              <a:ext cx="415960" cy="1220116"/>
            </a:xfrm>
            <a:prstGeom prst="arc">
              <a:avLst>
                <a:gd name="adj1" fmla="val 8166677"/>
                <a:gd name="adj2" fmla="val 2200063"/>
              </a:avLst>
            </a:prstGeom>
            <a:noFill/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汇编指令简介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3200" dirty="0">
                <a:latin typeface="黑体" panose="02010609060101010101" pitchFamily="49" charset="-122"/>
              </a:rPr>
              <a:t>一、整数</a:t>
            </a:r>
            <a:r>
              <a:rPr lang="zh-CN" altLang="en-US" sz="3200" dirty="0" smtClean="0">
                <a:latin typeface="黑体" panose="02010609060101010101" pitchFamily="49" charset="-122"/>
              </a:rPr>
              <a:t>算术指令</a:t>
            </a:r>
            <a:endParaRPr lang="en-US" altLang="zh-CN" sz="3200" dirty="0" smtClean="0">
              <a:latin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 smtClean="0">
                <a:latin typeface="黑体" panose="02010609060101010101" pitchFamily="49" charset="-122"/>
              </a:rPr>
              <a:t>二、布尔和比较指令</a:t>
            </a:r>
            <a:endParaRPr lang="en-US" altLang="zh-CN" sz="3200" dirty="0" smtClean="0">
              <a:latin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 smtClean="0">
                <a:latin typeface="黑体" panose="02010609060101010101" pitchFamily="49" charset="-122"/>
              </a:rPr>
              <a:t>三、字符串指令</a:t>
            </a:r>
            <a:endParaRPr lang="zh-CN" altLang="en-US" sz="3200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923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1.2.3 SAL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Times New Roman" pitchFamily="18" charset="0"/>
              </a:rPr>
              <a:t>比较</a:t>
            </a:r>
            <a:r>
              <a:rPr lang="en-US" altLang="zh-CN" sz="3200" dirty="0" smtClean="0">
                <a:latin typeface="Times New Roman" pitchFamily="18" charset="0"/>
              </a:rPr>
              <a:t>SAR</a:t>
            </a:r>
            <a:r>
              <a:rPr lang="zh-CN" altLang="en-US" sz="3200" dirty="0" smtClean="0">
                <a:latin typeface="Times New Roman" pitchFamily="18" charset="0"/>
              </a:rPr>
              <a:t>与</a:t>
            </a:r>
            <a:r>
              <a:rPr lang="en-US" altLang="zh-CN" sz="3200" dirty="0" smtClean="0">
                <a:latin typeface="Times New Roman" pitchFamily="18" charset="0"/>
              </a:rPr>
              <a:t>SHR</a:t>
            </a:r>
            <a:r>
              <a:rPr lang="zh-CN" altLang="en-US" sz="3200" dirty="0" smtClean="0">
                <a:latin typeface="Times New Roman" pitchFamily="18" charset="0"/>
              </a:rPr>
              <a:t>：</a:t>
            </a:r>
          </a:p>
          <a:p>
            <a:endParaRPr lang="zh-CN" altLang="en-US" dirty="0" smtClean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77371" y="2336800"/>
            <a:ext cx="4442279" cy="13208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51B917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>
            <a:lvl1pPr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pPr algn="l"/>
            <a:r>
              <a:rPr lang="en-US" altLang="zh-CN" sz="3200" dirty="0">
                <a:solidFill>
                  <a:schemeClr val="hlink"/>
                </a:solidFill>
              </a:rPr>
              <a:t>MOV </a:t>
            </a:r>
            <a:r>
              <a:rPr lang="en-US" altLang="zh-CN" sz="3200" dirty="0" smtClean="0">
                <a:solidFill>
                  <a:schemeClr val="hlink"/>
                </a:solidFill>
              </a:rPr>
              <a:t>$0xF0, %AL</a:t>
            </a:r>
          </a:p>
          <a:p>
            <a:pPr algn="l"/>
            <a:r>
              <a:rPr lang="en-US" altLang="zh-CN" sz="3200" dirty="0">
                <a:solidFill>
                  <a:schemeClr val="hlink"/>
                </a:solidFill>
              </a:rPr>
              <a:t>SAR </a:t>
            </a:r>
            <a:r>
              <a:rPr lang="en-US" altLang="zh-CN" sz="3200" dirty="0" smtClean="0">
                <a:solidFill>
                  <a:schemeClr val="hlink"/>
                </a:solidFill>
              </a:rPr>
              <a:t> $1, %AL</a:t>
            </a:r>
            <a:r>
              <a:rPr lang="en-US" altLang="zh-CN" sz="3200" dirty="0">
                <a:solidFill>
                  <a:schemeClr val="hlink"/>
                </a:solidFill>
              </a:rPr>
              <a:t>	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210632" y="2343150"/>
            <a:ext cx="4579256" cy="1628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51B917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>
            <a:lvl1pPr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pPr algn="l"/>
            <a:r>
              <a:rPr lang="en-US" altLang="zh-CN" sz="4000" dirty="0">
                <a:solidFill>
                  <a:schemeClr val="hlink"/>
                </a:solidFill>
              </a:rPr>
              <a:t>MOV </a:t>
            </a:r>
            <a:r>
              <a:rPr lang="en-US" altLang="zh-CN" sz="4000" dirty="0" smtClean="0">
                <a:solidFill>
                  <a:schemeClr val="hlink"/>
                </a:solidFill>
              </a:rPr>
              <a:t> $0xF0, %AL</a:t>
            </a:r>
          </a:p>
          <a:p>
            <a:pPr algn="l"/>
            <a:r>
              <a:rPr lang="en-US" altLang="zh-CN" sz="4000" dirty="0" smtClean="0">
                <a:solidFill>
                  <a:schemeClr val="hlink"/>
                </a:solidFill>
              </a:rPr>
              <a:t>SHR   $</a:t>
            </a:r>
            <a:r>
              <a:rPr lang="en-US" altLang="zh-CN" sz="4000" dirty="0">
                <a:solidFill>
                  <a:schemeClr val="hlink"/>
                </a:solidFill>
              </a:rPr>
              <a:t>1, </a:t>
            </a:r>
            <a:r>
              <a:rPr lang="en-US" altLang="zh-CN" sz="4000" dirty="0" smtClean="0">
                <a:solidFill>
                  <a:schemeClr val="hlink"/>
                </a:solidFill>
              </a:rPr>
              <a:t>%AL</a:t>
            </a:r>
            <a:endParaRPr lang="en-US" altLang="zh-CN" sz="4000" dirty="0">
              <a:solidFill>
                <a:schemeClr val="hlink"/>
              </a:solidFill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603559" y="3992893"/>
            <a:ext cx="3607073" cy="936351"/>
          </a:xfrm>
          <a:prstGeom prst="wedgeRoundRectCallout">
            <a:avLst>
              <a:gd name="adj1" fmla="val -42573"/>
              <a:gd name="adj2" fmla="val -8783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0487" tIns="44450" rIns="90487" bIns="44450" anchor="ctr"/>
          <a:lstStyle/>
          <a:p>
            <a:pPr>
              <a:defRPr/>
            </a:pPr>
            <a:r>
              <a:rPr lang="zh-CN" altLang="en-US" sz="2800">
                <a:solidFill>
                  <a:srgbClr val="CC0409"/>
                </a:solidFill>
              </a:rPr>
              <a:t>快速除法（有符号）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1.2.4 ROL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49238" y="1154113"/>
            <a:ext cx="9453562" cy="5137150"/>
          </a:xfrm>
        </p:spPr>
        <p:txBody>
          <a:bodyPr/>
          <a:lstStyle/>
          <a:p>
            <a:r>
              <a:rPr lang="en-US" altLang="zh-CN" sz="3600" dirty="0" smtClean="0">
                <a:latin typeface="Times New Roman" pitchFamily="18" charset="0"/>
              </a:rPr>
              <a:t>ROL</a:t>
            </a:r>
            <a:r>
              <a:rPr lang="zh-CN" altLang="en-US" sz="3600" dirty="0" smtClean="0">
                <a:latin typeface="Times New Roman" pitchFamily="18" charset="0"/>
              </a:rPr>
              <a:t>（</a:t>
            </a:r>
            <a:r>
              <a:rPr lang="en-US" altLang="zh-CN" sz="3600" dirty="0" smtClean="0">
                <a:latin typeface="Times New Roman" pitchFamily="18" charset="0"/>
              </a:rPr>
              <a:t>rotate left</a:t>
            </a:r>
            <a:r>
              <a:rPr lang="zh-CN" altLang="en-US" sz="3600" dirty="0" smtClean="0">
                <a:latin typeface="Times New Roman" pitchFamily="18" charset="0"/>
              </a:rPr>
              <a:t>）指令向左移动，并将最高位同时拷贝到</a:t>
            </a:r>
            <a:r>
              <a:rPr lang="en-US" altLang="zh-CN" sz="3600" dirty="0" smtClean="0">
                <a:latin typeface="Times New Roman" pitchFamily="18" charset="0"/>
              </a:rPr>
              <a:t>CF</a:t>
            </a:r>
            <a:r>
              <a:rPr lang="zh-CN" altLang="en-US" sz="3600" dirty="0" smtClean="0">
                <a:latin typeface="Times New Roman" pitchFamily="18" charset="0"/>
              </a:rPr>
              <a:t>和最低位中；</a:t>
            </a: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 rot="10800000">
            <a:off x="1740081" y="2736892"/>
            <a:ext cx="6419850" cy="2544762"/>
            <a:chOff x="1794601" y="3282266"/>
            <a:chExt cx="6420617" cy="2544991"/>
          </a:xfrm>
        </p:grpSpPr>
        <p:grpSp>
          <p:nvGrpSpPr>
            <p:cNvPr id="12293" name="组合 7"/>
            <p:cNvGrpSpPr>
              <a:grpSpLocks/>
            </p:cNvGrpSpPr>
            <p:nvPr/>
          </p:nvGrpSpPr>
          <p:grpSpPr bwMode="auto">
            <a:xfrm>
              <a:off x="1794601" y="3725177"/>
              <a:ext cx="6420617" cy="945696"/>
              <a:chOff x="2246899" y="4886320"/>
              <a:chExt cx="6420617" cy="945696"/>
            </a:xfrm>
          </p:grpSpPr>
          <p:sp>
            <p:nvSpPr>
              <p:cNvPr id="10" name="矩形 9"/>
              <p:cNvSpPr/>
              <p:nvPr/>
            </p:nvSpPr>
            <p:spPr bwMode="auto">
              <a:xfrm rot="10800000">
                <a:off x="7043903" y="5425615"/>
                <a:ext cx="624115" cy="406400"/>
              </a:xfrm>
              <a:prstGeom prst="rect">
                <a:avLst/>
              </a:prstGeom>
              <a:solidFill>
                <a:srgbClr val="15C90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1" name="直接箭头连接符 10"/>
              <p:cNvCxnSpPr/>
              <p:nvPr/>
            </p:nvCxnSpPr>
            <p:spPr bwMode="auto">
              <a:xfrm rot="10800000" flipH="1">
                <a:off x="7510090" y="5635728"/>
                <a:ext cx="509649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" name="矩形 11"/>
              <p:cNvSpPr/>
              <p:nvPr/>
            </p:nvSpPr>
            <p:spPr bwMode="auto">
              <a:xfrm rot="10800000">
                <a:off x="6361732" y="5425615"/>
                <a:ext cx="624115" cy="406400"/>
              </a:xfrm>
              <a:prstGeom prst="rect">
                <a:avLst/>
              </a:prstGeom>
              <a:solidFill>
                <a:srgbClr val="15C90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3" name="直接箭头连接符 12"/>
              <p:cNvCxnSpPr/>
              <p:nvPr/>
            </p:nvCxnSpPr>
            <p:spPr bwMode="auto">
              <a:xfrm rot="10800000" flipH="1">
                <a:off x="6827383" y="5635728"/>
                <a:ext cx="509649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" name="矩形 13"/>
              <p:cNvSpPr/>
              <p:nvPr/>
            </p:nvSpPr>
            <p:spPr bwMode="auto">
              <a:xfrm rot="10800000">
                <a:off x="8023835" y="5425616"/>
                <a:ext cx="532178" cy="406400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306" name="矩形 14"/>
              <p:cNvSpPr>
                <a:spLocks noChangeArrowheads="1"/>
              </p:cNvSpPr>
              <p:nvPr/>
            </p:nvSpPr>
            <p:spPr bwMode="auto">
              <a:xfrm rot="10800000">
                <a:off x="7912333" y="4886320"/>
                <a:ext cx="755183" cy="498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/>
              <a:p>
                <a:r>
                  <a:rPr lang="en-US" altLang="zh-CN" sz="2800" b="1">
                    <a:solidFill>
                      <a:srgbClr val="006600"/>
                    </a:solidFill>
                  </a:rPr>
                  <a:t>CF</a:t>
                </a:r>
                <a:endParaRPr lang="zh-CN" altLang="en-US" sz="2800" b="1">
                  <a:solidFill>
                    <a:srgbClr val="006600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 bwMode="auto">
              <a:xfrm rot="10800000">
                <a:off x="5684847" y="5425615"/>
                <a:ext cx="624115" cy="406400"/>
              </a:xfrm>
              <a:prstGeom prst="rect">
                <a:avLst/>
              </a:prstGeom>
              <a:solidFill>
                <a:srgbClr val="15C90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7" name="直接箭头连接符 16"/>
              <p:cNvCxnSpPr/>
              <p:nvPr/>
            </p:nvCxnSpPr>
            <p:spPr bwMode="auto">
              <a:xfrm rot="10800000" flipH="1">
                <a:off x="6151027" y="5635728"/>
                <a:ext cx="509649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" name="矩形 17"/>
              <p:cNvSpPr/>
              <p:nvPr/>
            </p:nvSpPr>
            <p:spPr bwMode="auto">
              <a:xfrm rot="10800000">
                <a:off x="4987494" y="5425615"/>
                <a:ext cx="624115" cy="406400"/>
              </a:xfrm>
              <a:prstGeom prst="rect">
                <a:avLst/>
              </a:prstGeom>
              <a:solidFill>
                <a:srgbClr val="15C90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 bwMode="auto">
              <a:xfrm rot="10800000" flipH="1">
                <a:off x="5449269" y="5635728"/>
                <a:ext cx="511236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" name="矩形 19"/>
              <p:cNvSpPr/>
              <p:nvPr/>
            </p:nvSpPr>
            <p:spPr bwMode="auto">
              <a:xfrm rot="10800000">
                <a:off x="4304655" y="5425615"/>
                <a:ext cx="624115" cy="406400"/>
              </a:xfrm>
              <a:prstGeom prst="rect">
                <a:avLst/>
              </a:prstGeom>
              <a:solidFill>
                <a:srgbClr val="15C90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1" name="直接箭头连接符 20"/>
              <p:cNvCxnSpPr/>
              <p:nvPr/>
            </p:nvCxnSpPr>
            <p:spPr bwMode="auto">
              <a:xfrm rot="10800000" flipH="1">
                <a:off x="4769737" y="5635728"/>
                <a:ext cx="509649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矩形 21"/>
              <p:cNvSpPr/>
              <p:nvPr/>
            </p:nvSpPr>
            <p:spPr bwMode="auto">
              <a:xfrm rot="10800000">
                <a:off x="3613256" y="5425615"/>
                <a:ext cx="624115" cy="406400"/>
              </a:xfrm>
              <a:prstGeom prst="rect">
                <a:avLst/>
              </a:prstGeom>
              <a:solidFill>
                <a:srgbClr val="15C90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 bwMode="auto">
              <a:xfrm rot="10800000" flipH="1">
                <a:off x="4079093" y="5635728"/>
                <a:ext cx="509648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4" name="矩形 23"/>
              <p:cNvSpPr/>
              <p:nvPr/>
            </p:nvSpPr>
            <p:spPr bwMode="auto">
              <a:xfrm rot="10800000">
                <a:off x="2933705" y="5425615"/>
                <a:ext cx="624115" cy="406400"/>
              </a:xfrm>
              <a:prstGeom prst="rect">
                <a:avLst/>
              </a:prstGeom>
              <a:solidFill>
                <a:srgbClr val="15C90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5" name="直接箭头连接符 24"/>
              <p:cNvCxnSpPr/>
              <p:nvPr/>
            </p:nvCxnSpPr>
            <p:spPr bwMode="auto">
              <a:xfrm rot="10800000" flipH="1">
                <a:off x="3396386" y="5635728"/>
                <a:ext cx="509648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6" name="矩形 25"/>
              <p:cNvSpPr/>
              <p:nvPr/>
            </p:nvSpPr>
            <p:spPr bwMode="auto">
              <a:xfrm rot="10800000">
                <a:off x="2246899" y="5425615"/>
                <a:ext cx="624115" cy="406400"/>
              </a:xfrm>
              <a:prstGeom prst="rect">
                <a:avLst/>
              </a:prstGeom>
              <a:solidFill>
                <a:srgbClr val="15C90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 bwMode="auto">
              <a:xfrm rot="10800000" flipH="1">
                <a:off x="2708916" y="5635728"/>
                <a:ext cx="509649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9" name="弧形 8"/>
            <p:cNvSpPr/>
            <p:nvPr/>
          </p:nvSpPr>
          <p:spPr bwMode="auto">
            <a:xfrm rot="10800000">
              <a:off x="2270908" y="3282266"/>
              <a:ext cx="4783708" cy="2544991"/>
            </a:xfrm>
            <a:prstGeom prst="arc">
              <a:avLst>
                <a:gd name="adj1" fmla="val 10735444"/>
                <a:gd name="adj2" fmla="val 21393802"/>
              </a:avLst>
            </a:prstGeom>
            <a:noFill/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1.2.4 ROL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96925" y="1944688"/>
            <a:ext cx="3976688" cy="2798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51B917"/>
            </a:solidFill>
            <a:miter lim="800000"/>
            <a:headEnd/>
            <a:tailEnd/>
          </a:ln>
          <a:effectLst/>
          <a:extLst/>
        </p:spPr>
        <p:txBody>
          <a:bodyPr lIns="90487" tIns="44450" rIns="90487" bIns="44450">
            <a:spAutoFit/>
          </a:bodyPr>
          <a:lstStyle>
            <a:lvl1pPr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pPr algn="l"/>
            <a:r>
              <a:rPr lang="en-US" altLang="zh-CN" sz="3200" dirty="0">
                <a:solidFill>
                  <a:schemeClr val="hlink"/>
                </a:solidFill>
              </a:rPr>
              <a:t>MOV </a:t>
            </a:r>
            <a:r>
              <a:rPr lang="en-US" altLang="zh-CN" sz="3200" dirty="0" smtClean="0">
                <a:solidFill>
                  <a:schemeClr val="hlink"/>
                </a:solidFill>
              </a:rPr>
              <a:t>$0x40, %AL</a:t>
            </a:r>
          </a:p>
          <a:p>
            <a:pPr algn="l"/>
            <a:r>
              <a:rPr lang="en-US" altLang="zh-CN" sz="3200" dirty="0" smtClean="0">
                <a:solidFill>
                  <a:schemeClr val="hlink"/>
                </a:solidFill>
              </a:rPr>
              <a:t>ROL $1, %AL, 	</a:t>
            </a:r>
          </a:p>
          <a:p>
            <a:pPr algn="l"/>
            <a:r>
              <a:rPr lang="en-US" altLang="zh-CN" sz="3200" dirty="0" smtClean="0">
                <a:solidFill>
                  <a:schemeClr val="hlink"/>
                </a:solidFill>
              </a:rPr>
              <a:t>ROL </a:t>
            </a:r>
            <a:r>
              <a:rPr lang="en-US" altLang="zh-CN" sz="3200" dirty="0">
                <a:solidFill>
                  <a:schemeClr val="hlink"/>
                </a:solidFill>
              </a:rPr>
              <a:t>$</a:t>
            </a:r>
            <a:r>
              <a:rPr lang="en-US" altLang="zh-CN" sz="3200" dirty="0" smtClean="0">
                <a:solidFill>
                  <a:schemeClr val="hlink"/>
                </a:solidFill>
              </a:rPr>
              <a:t>1, %AL</a:t>
            </a:r>
          </a:p>
          <a:p>
            <a:pPr algn="l"/>
            <a:r>
              <a:rPr lang="en-US" altLang="zh-CN" sz="3200" dirty="0" smtClean="0">
                <a:solidFill>
                  <a:schemeClr val="hlink"/>
                </a:solidFill>
              </a:rPr>
              <a:t>ROL </a:t>
            </a:r>
            <a:r>
              <a:rPr lang="en-US" altLang="zh-CN" sz="3200" dirty="0">
                <a:solidFill>
                  <a:schemeClr val="hlink"/>
                </a:solidFill>
              </a:rPr>
              <a:t>$</a:t>
            </a:r>
            <a:r>
              <a:rPr lang="en-US" altLang="zh-CN" sz="3200" dirty="0" smtClean="0">
                <a:solidFill>
                  <a:schemeClr val="hlink"/>
                </a:solidFill>
              </a:rPr>
              <a:t>1, %AL</a:t>
            </a:r>
            <a:endParaRPr lang="en-US" altLang="zh-CN" sz="3200" dirty="0">
              <a:solidFill>
                <a:schemeClr val="hlink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138738" y="1928813"/>
            <a:ext cx="4411662" cy="1628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51B917"/>
            </a:solidFill>
            <a:miter lim="800000"/>
            <a:headEnd/>
            <a:tailEnd/>
          </a:ln>
          <a:effectLst/>
          <a:extLst/>
        </p:spPr>
        <p:txBody>
          <a:bodyPr wrap="square" lIns="90487" tIns="44450" rIns="90487" bIns="44450">
            <a:spAutoFit/>
          </a:bodyPr>
          <a:lstStyle>
            <a:lvl1pPr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pPr algn="l"/>
            <a:r>
              <a:rPr lang="en-US" altLang="zh-CN" sz="4000" dirty="0">
                <a:solidFill>
                  <a:schemeClr val="hlink"/>
                </a:solidFill>
              </a:rPr>
              <a:t>MOV </a:t>
            </a:r>
            <a:r>
              <a:rPr lang="en-US" altLang="zh-CN" sz="4000" dirty="0" smtClean="0">
                <a:solidFill>
                  <a:schemeClr val="hlink"/>
                </a:solidFill>
              </a:rPr>
              <a:t>$0x26, %AL</a:t>
            </a:r>
          </a:p>
          <a:p>
            <a:pPr algn="l"/>
            <a:r>
              <a:rPr lang="en-US" altLang="zh-CN" sz="4000" dirty="0" smtClean="0">
                <a:solidFill>
                  <a:schemeClr val="hlink"/>
                </a:solidFill>
              </a:rPr>
              <a:t>ROL  $4, %AL</a:t>
            </a:r>
            <a:endParaRPr lang="en-US" altLang="zh-CN" sz="4000" dirty="0">
              <a:solidFill>
                <a:schemeClr val="hlink"/>
              </a:solidFill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037263" y="4137025"/>
            <a:ext cx="3048000" cy="1247775"/>
          </a:xfrm>
          <a:prstGeom prst="wedgeRoundRectCallout">
            <a:avLst>
              <a:gd name="adj1" fmla="val -3435"/>
              <a:gd name="adj2" fmla="val -89315"/>
              <a:gd name="adj3" fmla="val 16667"/>
            </a:avLst>
          </a:prstGeom>
          <a:noFill/>
          <a:ln w="28575">
            <a:solidFill>
              <a:srgbClr val="CC040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/>
          <a:p>
            <a:pPr algn="l"/>
            <a:r>
              <a:rPr lang="zh-CN" altLang="en-US" sz="2800">
                <a:solidFill>
                  <a:srgbClr val="CC0409"/>
                </a:solidFill>
              </a:rPr>
              <a:t>交换一个字节的高</a:t>
            </a:r>
            <a:r>
              <a:rPr lang="en-US" altLang="zh-CN" sz="2800">
                <a:solidFill>
                  <a:srgbClr val="CC0409"/>
                </a:solidFill>
              </a:rPr>
              <a:t>4</a:t>
            </a:r>
            <a:r>
              <a:rPr lang="zh-CN" altLang="en-US" sz="2800">
                <a:solidFill>
                  <a:srgbClr val="CC0409"/>
                </a:solidFill>
              </a:rPr>
              <a:t>位和低</a:t>
            </a:r>
            <a:r>
              <a:rPr lang="en-US" altLang="zh-CN" sz="2800">
                <a:solidFill>
                  <a:srgbClr val="CC0409"/>
                </a:solidFill>
              </a:rPr>
              <a:t>4</a:t>
            </a:r>
            <a:r>
              <a:rPr lang="zh-CN" altLang="en-US" sz="2800">
                <a:solidFill>
                  <a:srgbClr val="CC0409"/>
                </a:solidFill>
              </a:rPr>
              <a:t>位！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1.2.5 ROR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idx="1"/>
          </p:nvPr>
        </p:nvSpPr>
        <p:spPr>
          <a:xfrm>
            <a:off x="249238" y="1154113"/>
            <a:ext cx="9453562" cy="5137150"/>
          </a:xfrm>
          <a:noFill/>
        </p:spPr>
        <p:txBody>
          <a:bodyPr/>
          <a:lstStyle/>
          <a:p>
            <a:r>
              <a:rPr lang="en-US" altLang="zh-CN" sz="3600" smtClean="0">
                <a:latin typeface="Times New Roman" pitchFamily="18" charset="0"/>
              </a:rPr>
              <a:t>ROR</a:t>
            </a:r>
            <a:r>
              <a:rPr lang="zh-CN" altLang="en-US" sz="3600" smtClean="0">
                <a:latin typeface="Times New Roman" pitchFamily="18" charset="0"/>
              </a:rPr>
              <a:t>（</a:t>
            </a:r>
            <a:r>
              <a:rPr lang="en-US" altLang="zh-CN" sz="3600" smtClean="0">
                <a:latin typeface="Times New Roman" pitchFamily="18" charset="0"/>
              </a:rPr>
              <a:t>rotate right</a:t>
            </a:r>
            <a:r>
              <a:rPr lang="zh-CN" altLang="en-US" sz="3600" smtClean="0">
                <a:latin typeface="Times New Roman" pitchFamily="18" charset="0"/>
              </a:rPr>
              <a:t>）指令向右移动，并将最低位同时拷贝到</a:t>
            </a:r>
            <a:r>
              <a:rPr lang="en-US" altLang="zh-CN" sz="3600" smtClean="0">
                <a:latin typeface="Times New Roman" pitchFamily="18" charset="0"/>
              </a:rPr>
              <a:t>CF</a:t>
            </a:r>
            <a:r>
              <a:rPr lang="zh-CN" altLang="en-US" sz="3600" smtClean="0">
                <a:latin typeface="Times New Roman" pitchFamily="18" charset="0"/>
              </a:rPr>
              <a:t>和最高位中；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2603500" y="4347342"/>
            <a:ext cx="3976688" cy="1751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lIns="90487" tIns="44450" rIns="90487" bIns="44450">
            <a:spAutoFit/>
          </a:bodyPr>
          <a:lstStyle>
            <a:lvl1pPr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pPr algn="l">
              <a:spcBef>
                <a:spcPts val="0"/>
              </a:spcBef>
              <a:defRPr/>
            </a:pPr>
            <a:r>
              <a:rPr lang="en-US" altLang="zh-CN" sz="3600" dirty="0" smtClean="0">
                <a:solidFill>
                  <a:schemeClr val="hlink"/>
                </a:solidFill>
              </a:rPr>
              <a:t>MOV $1, %AL  </a:t>
            </a:r>
          </a:p>
          <a:p>
            <a:pPr algn="l">
              <a:spcBef>
                <a:spcPts val="0"/>
              </a:spcBef>
              <a:defRPr/>
            </a:pPr>
            <a:r>
              <a:rPr lang="en-US" altLang="zh-CN" sz="3600" dirty="0">
                <a:solidFill>
                  <a:schemeClr val="hlink"/>
                </a:solidFill>
              </a:rPr>
              <a:t>ROR $1, %AL </a:t>
            </a:r>
            <a:r>
              <a:rPr lang="en-US" altLang="zh-CN" sz="3600" dirty="0" smtClean="0">
                <a:solidFill>
                  <a:schemeClr val="hlink"/>
                </a:solidFill>
              </a:rPr>
              <a:t>	</a:t>
            </a:r>
          </a:p>
          <a:p>
            <a:pPr algn="l">
              <a:spcBef>
                <a:spcPts val="0"/>
              </a:spcBef>
              <a:defRPr/>
            </a:pPr>
            <a:r>
              <a:rPr lang="en-US" altLang="zh-CN" sz="3600" dirty="0" smtClean="0">
                <a:solidFill>
                  <a:schemeClr val="hlink"/>
                </a:solidFill>
              </a:rPr>
              <a:t>ROR </a:t>
            </a:r>
            <a:r>
              <a:rPr lang="en-US" altLang="zh-CN" sz="3600" dirty="0">
                <a:solidFill>
                  <a:schemeClr val="hlink"/>
                </a:solidFill>
              </a:rPr>
              <a:t>$1, %AL </a:t>
            </a:r>
            <a:endParaRPr lang="en-US" altLang="zh-CN" sz="3600" dirty="0" smtClean="0">
              <a:solidFill>
                <a:schemeClr val="hlink"/>
              </a:solidFill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 rot="10800000" flipH="1">
            <a:off x="1917700" y="2474913"/>
            <a:ext cx="6092825" cy="2546350"/>
            <a:chOff x="1778451" y="3282266"/>
            <a:chExt cx="6436767" cy="2544991"/>
          </a:xfrm>
        </p:grpSpPr>
        <p:grpSp>
          <p:nvGrpSpPr>
            <p:cNvPr id="14343" name="组合 5"/>
            <p:cNvGrpSpPr>
              <a:grpSpLocks/>
            </p:cNvGrpSpPr>
            <p:nvPr/>
          </p:nvGrpSpPr>
          <p:grpSpPr bwMode="auto">
            <a:xfrm>
              <a:off x="1778451" y="3725177"/>
              <a:ext cx="6436767" cy="945696"/>
              <a:chOff x="2230749" y="4886320"/>
              <a:chExt cx="6436767" cy="945696"/>
            </a:xfrm>
          </p:grpSpPr>
          <p:sp>
            <p:nvSpPr>
              <p:cNvPr id="8" name="矩形 7"/>
              <p:cNvSpPr/>
              <p:nvPr/>
            </p:nvSpPr>
            <p:spPr bwMode="auto">
              <a:xfrm rot="10800000">
                <a:off x="7043903" y="5425615"/>
                <a:ext cx="624115" cy="406400"/>
              </a:xfrm>
              <a:prstGeom prst="rect">
                <a:avLst/>
              </a:prstGeom>
              <a:solidFill>
                <a:srgbClr val="15C90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 bwMode="auto">
              <a:xfrm rot="10800000" flipH="1">
                <a:off x="7500244" y="5641332"/>
                <a:ext cx="509843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" name="矩形 9"/>
              <p:cNvSpPr/>
              <p:nvPr/>
            </p:nvSpPr>
            <p:spPr bwMode="auto">
              <a:xfrm rot="10800000">
                <a:off x="6361732" y="5425615"/>
                <a:ext cx="624115" cy="406400"/>
              </a:xfrm>
              <a:prstGeom prst="rect">
                <a:avLst/>
              </a:prstGeom>
              <a:solidFill>
                <a:srgbClr val="15C90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1" name="直接箭头连接符 10"/>
              <p:cNvCxnSpPr/>
              <p:nvPr/>
            </p:nvCxnSpPr>
            <p:spPr bwMode="auto">
              <a:xfrm rot="10800000" flipH="1">
                <a:off x="6817659" y="5644505"/>
                <a:ext cx="509843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" name="矩形 11"/>
              <p:cNvSpPr/>
              <p:nvPr/>
            </p:nvSpPr>
            <p:spPr bwMode="auto">
              <a:xfrm rot="10800000">
                <a:off x="8023835" y="5425616"/>
                <a:ext cx="532178" cy="406400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356" name="矩形 12"/>
              <p:cNvSpPr>
                <a:spLocks noChangeArrowheads="1"/>
              </p:cNvSpPr>
              <p:nvPr/>
            </p:nvSpPr>
            <p:spPr bwMode="auto">
              <a:xfrm rot="10800000">
                <a:off x="7912333" y="4886320"/>
                <a:ext cx="755183" cy="498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/>
              <a:p>
                <a:r>
                  <a:rPr lang="en-US" altLang="zh-CN" sz="2800" b="1">
                    <a:solidFill>
                      <a:srgbClr val="006600"/>
                    </a:solidFill>
                  </a:rPr>
                  <a:t>CF</a:t>
                </a:r>
                <a:endParaRPr lang="zh-CN" altLang="en-US" sz="2800" b="1">
                  <a:solidFill>
                    <a:srgbClr val="006600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 bwMode="auto">
              <a:xfrm rot="10800000">
                <a:off x="5684847" y="5425615"/>
                <a:ext cx="624115" cy="406400"/>
              </a:xfrm>
              <a:prstGeom prst="rect">
                <a:avLst/>
              </a:prstGeom>
              <a:solidFill>
                <a:srgbClr val="15C90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5" name="直接箭头连接符 14"/>
              <p:cNvCxnSpPr/>
              <p:nvPr/>
            </p:nvCxnSpPr>
            <p:spPr bwMode="auto">
              <a:xfrm rot="10800000" flipH="1">
                <a:off x="6140104" y="5644505"/>
                <a:ext cx="509843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" name="矩形 15"/>
              <p:cNvSpPr/>
              <p:nvPr/>
            </p:nvSpPr>
            <p:spPr bwMode="auto">
              <a:xfrm rot="10800000">
                <a:off x="4987494" y="5425615"/>
                <a:ext cx="624115" cy="406400"/>
              </a:xfrm>
              <a:prstGeom prst="rect">
                <a:avLst/>
              </a:prstGeom>
              <a:solidFill>
                <a:srgbClr val="15C90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7" name="直接箭头连接符 16"/>
              <p:cNvCxnSpPr/>
              <p:nvPr/>
            </p:nvCxnSpPr>
            <p:spPr bwMode="auto">
              <a:xfrm rot="10800000" flipH="1">
                <a:off x="5444101" y="5644505"/>
                <a:ext cx="509843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" name="矩形 17"/>
              <p:cNvSpPr/>
              <p:nvPr/>
            </p:nvSpPr>
            <p:spPr bwMode="auto">
              <a:xfrm rot="10800000">
                <a:off x="4304655" y="5425615"/>
                <a:ext cx="624115" cy="406400"/>
              </a:xfrm>
              <a:prstGeom prst="rect">
                <a:avLst/>
              </a:prstGeom>
              <a:solidFill>
                <a:srgbClr val="15C90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 bwMode="auto">
              <a:xfrm rot="10800000" flipH="1">
                <a:off x="4756484" y="5644505"/>
                <a:ext cx="511521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" name="矩形 19"/>
              <p:cNvSpPr/>
              <p:nvPr/>
            </p:nvSpPr>
            <p:spPr bwMode="auto">
              <a:xfrm rot="10800000">
                <a:off x="3613762" y="5425615"/>
                <a:ext cx="624115" cy="406400"/>
              </a:xfrm>
              <a:prstGeom prst="rect">
                <a:avLst/>
              </a:prstGeom>
              <a:solidFill>
                <a:srgbClr val="15C90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1" name="直接箭头连接符 20"/>
              <p:cNvCxnSpPr/>
              <p:nvPr/>
            </p:nvCxnSpPr>
            <p:spPr bwMode="auto">
              <a:xfrm rot="10800000" flipH="1">
                <a:off x="4083961" y="5644505"/>
                <a:ext cx="509843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矩形 21"/>
              <p:cNvSpPr/>
              <p:nvPr/>
            </p:nvSpPr>
            <p:spPr bwMode="auto">
              <a:xfrm rot="10800000">
                <a:off x="2917555" y="5425615"/>
                <a:ext cx="624115" cy="406400"/>
              </a:xfrm>
              <a:prstGeom prst="rect">
                <a:avLst/>
              </a:prstGeom>
              <a:solidFill>
                <a:srgbClr val="15C907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 bwMode="auto">
              <a:xfrm rot="10800000" flipH="1">
                <a:off x="3372865" y="5644505"/>
                <a:ext cx="509843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4" name="矩形 23"/>
              <p:cNvSpPr/>
              <p:nvPr/>
            </p:nvSpPr>
            <p:spPr bwMode="auto">
              <a:xfrm rot="10800000">
                <a:off x="2230749" y="5425615"/>
                <a:ext cx="624114" cy="406400"/>
              </a:xfrm>
              <a:prstGeom prst="rect">
                <a:avLst/>
              </a:prstGeom>
              <a:solidFill>
                <a:srgbClr val="15C90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5" name="直接箭头连接符 24"/>
              <p:cNvCxnSpPr/>
              <p:nvPr/>
            </p:nvCxnSpPr>
            <p:spPr bwMode="auto">
              <a:xfrm rot="10800000" flipH="1">
                <a:off x="2686924" y="5644505"/>
                <a:ext cx="509843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" name="弧形 6"/>
            <p:cNvSpPr/>
            <p:nvPr/>
          </p:nvSpPr>
          <p:spPr bwMode="auto">
            <a:xfrm rot="10800000">
              <a:off x="2264814" y="3285439"/>
              <a:ext cx="4783132" cy="2544991"/>
            </a:xfrm>
            <a:prstGeom prst="arc">
              <a:avLst>
                <a:gd name="adj1" fmla="val 10735444"/>
                <a:gd name="adj2" fmla="val 21393802"/>
              </a:avLst>
            </a:prstGeom>
            <a:noFill/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1.2.6 RCL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idx="1"/>
          </p:nvPr>
        </p:nvSpPr>
        <p:spPr>
          <a:xfrm>
            <a:off x="176213" y="1008063"/>
            <a:ext cx="9453562" cy="2379662"/>
          </a:xfrm>
          <a:noFill/>
        </p:spPr>
        <p:txBody>
          <a:bodyPr/>
          <a:lstStyle/>
          <a:p>
            <a:r>
              <a:rPr lang="en-US" altLang="zh-CN" sz="3600" smtClean="0">
                <a:latin typeface="Times New Roman" pitchFamily="18" charset="0"/>
              </a:rPr>
              <a:t>RCL</a:t>
            </a:r>
            <a:r>
              <a:rPr lang="zh-CN" altLang="en-US" sz="3600" smtClean="0">
                <a:latin typeface="Times New Roman" pitchFamily="18" charset="0"/>
              </a:rPr>
              <a:t>（</a:t>
            </a:r>
            <a:r>
              <a:rPr lang="en-US" altLang="zh-CN" sz="3600" smtClean="0">
                <a:latin typeface="Times New Roman" pitchFamily="18" charset="0"/>
              </a:rPr>
              <a:t>rotate carry left</a:t>
            </a:r>
            <a:r>
              <a:rPr lang="zh-CN" altLang="en-US" sz="3600" smtClean="0">
                <a:latin typeface="Times New Roman" pitchFamily="18" charset="0"/>
              </a:rPr>
              <a:t>）指令按位左移，并将</a:t>
            </a:r>
            <a:r>
              <a:rPr lang="en-US" altLang="zh-CN" sz="3600" smtClean="0">
                <a:latin typeface="Times New Roman" pitchFamily="18" charset="0"/>
              </a:rPr>
              <a:t>CF</a:t>
            </a:r>
            <a:r>
              <a:rPr lang="zh-CN" altLang="en-US" sz="3600" smtClean="0">
                <a:latin typeface="Times New Roman" pitchFamily="18" charset="0"/>
              </a:rPr>
              <a:t>拷贝到最低有效位，然后将最高有效位拷贝至</a:t>
            </a:r>
            <a:r>
              <a:rPr lang="en-US" altLang="zh-CN" sz="3600" smtClean="0">
                <a:latin typeface="Times New Roman" pitchFamily="18" charset="0"/>
              </a:rPr>
              <a:t>CF</a:t>
            </a:r>
            <a:r>
              <a:rPr lang="zh-CN" altLang="en-US" sz="3600" smtClean="0">
                <a:latin typeface="Times New Roman" pitchFamily="18" charset="0"/>
              </a:rPr>
              <a:t>中；</a:t>
            </a:r>
          </a:p>
        </p:txBody>
      </p:sp>
      <p:sp>
        <p:nvSpPr>
          <p:cNvPr id="986118" name="Text Box 6"/>
          <p:cNvSpPr txBox="1">
            <a:spLocks noChangeArrowheads="1"/>
          </p:cNvSpPr>
          <p:nvPr/>
        </p:nvSpPr>
        <p:spPr bwMode="auto">
          <a:xfrm>
            <a:off x="469900" y="4586288"/>
            <a:ext cx="3976688" cy="1814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15C907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chemeClr val="hlink"/>
                </a:solidFill>
              </a:rPr>
              <a:t>CLC</a:t>
            </a:r>
          </a:p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chemeClr val="hlink"/>
                </a:solidFill>
              </a:rPr>
              <a:t>MOV $</a:t>
            </a:r>
            <a:r>
              <a:rPr lang="en-US" altLang="zh-CN" sz="2800" dirty="0" smtClean="0">
                <a:solidFill>
                  <a:schemeClr val="hlink"/>
                </a:solidFill>
              </a:rPr>
              <a:t>0x88, %BL  </a:t>
            </a:r>
            <a:endParaRPr lang="en-US" altLang="zh-CN" sz="2800" dirty="0">
              <a:solidFill>
                <a:schemeClr val="hlink"/>
              </a:solidFill>
            </a:endParaRPr>
          </a:p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chemeClr val="hlink"/>
                </a:solidFill>
              </a:rPr>
              <a:t>RCL $1, %</a:t>
            </a:r>
            <a:r>
              <a:rPr lang="en-US" altLang="zh-CN" sz="2800" dirty="0" smtClean="0">
                <a:solidFill>
                  <a:schemeClr val="hlink"/>
                </a:solidFill>
              </a:rPr>
              <a:t>BL</a:t>
            </a:r>
            <a:r>
              <a:rPr lang="en-US" altLang="zh-CN" sz="2800" dirty="0">
                <a:solidFill>
                  <a:schemeClr val="hlink"/>
                </a:solidFill>
              </a:rPr>
              <a:t>	</a:t>
            </a:r>
          </a:p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chemeClr val="hlink"/>
                </a:solidFill>
              </a:rPr>
              <a:t>RCL $1, %</a:t>
            </a:r>
            <a:r>
              <a:rPr lang="en-US" altLang="zh-CN" sz="2800" dirty="0" smtClean="0">
                <a:solidFill>
                  <a:schemeClr val="hlink"/>
                </a:solidFill>
              </a:rPr>
              <a:t>BL </a:t>
            </a:r>
            <a:endParaRPr lang="en-US" altLang="zh-CN" sz="2800" dirty="0">
              <a:solidFill>
                <a:schemeClr val="hlink"/>
              </a:solidFill>
            </a:endParaRP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4664075" y="4039343"/>
            <a:ext cx="4948238" cy="2675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15C907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chemeClr val="hlink"/>
                </a:solidFill>
              </a:rPr>
              <a:t>.data</a:t>
            </a:r>
          </a:p>
          <a:p>
            <a:pPr algn="l">
              <a:spcBef>
                <a:spcPct val="0"/>
              </a:spcBef>
            </a:pPr>
            <a:r>
              <a:rPr lang="en-US" altLang="zh-CN" sz="2800" dirty="0" err="1" smtClean="0">
                <a:solidFill>
                  <a:schemeClr val="hlink"/>
                </a:solidFill>
              </a:rPr>
              <a:t>testval</a:t>
            </a:r>
            <a:r>
              <a:rPr lang="en-US" altLang="zh-CN" sz="2800" dirty="0" smtClean="0">
                <a:solidFill>
                  <a:schemeClr val="hlink"/>
                </a:solidFill>
              </a:rPr>
              <a:t>:</a:t>
            </a:r>
            <a:r>
              <a:rPr lang="en-US" altLang="zh-CN" sz="2800" dirty="0" smtClean="0"/>
              <a:t> </a:t>
            </a:r>
            <a:r>
              <a:rPr lang="en-US" altLang="zh-CN" sz="2800" dirty="0">
                <a:solidFill>
                  <a:schemeClr val="hlink"/>
                </a:solidFill>
              </a:rPr>
              <a:t>.byte </a:t>
            </a:r>
            <a:r>
              <a:rPr lang="en-US" altLang="zh-CN" sz="2800" dirty="0" smtClean="0">
                <a:solidFill>
                  <a:schemeClr val="hlink"/>
                </a:solidFill>
              </a:rPr>
              <a:t>0x6a</a:t>
            </a:r>
            <a:endParaRPr lang="en-US" altLang="zh-CN" sz="2800" dirty="0">
              <a:solidFill>
                <a:schemeClr val="hlink"/>
              </a:solidFill>
            </a:endParaRPr>
          </a:p>
          <a:p>
            <a:pPr algn="l">
              <a:spcBef>
                <a:spcPct val="0"/>
              </a:spcBef>
            </a:pPr>
            <a:endParaRPr lang="en-US" altLang="zh-CN" sz="2800" dirty="0" smtClean="0">
              <a:solidFill>
                <a:schemeClr val="hlink"/>
              </a:solidFill>
            </a:endParaRPr>
          </a:p>
          <a:p>
            <a:pPr algn="l">
              <a:spcBef>
                <a:spcPct val="0"/>
              </a:spcBef>
            </a:pPr>
            <a:r>
              <a:rPr lang="en-US" altLang="zh-CN" sz="2800" dirty="0" err="1" smtClean="0">
                <a:solidFill>
                  <a:schemeClr val="hlink"/>
                </a:solidFill>
              </a:rPr>
              <a:t>shr</a:t>
            </a:r>
            <a:r>
              <a:rPr lang="en-US" altLang="zh-CN" sz="2800" b="1" dirty="0" err="1" smtClean="0">
                <a:solidFill>
                  <a:srgbClr val="003399"/>
                </a:solidFill>
              </a:rPr>
              <a:t>b</a:t>
            </a:r>
            <a:r>
              <a:rPr lang="en-US" altLang="zh-CN" sz="2800" dirty="0" smtClean="0">
                <a:solidFill>
                  <a:schemeClr val="hlink"/>
                </a:solidFill>
              </a:rPr>
              <a:t>  $1, </a:t>
            </a:r>
            <a:r>
              <a:rPr lang="en-US" altLang="zh-CN" sz="2800" dirty="0" err="1" smtClean="0">
                <a:solidFill>
                  <a:schemeClr val="hlink"/>
                </a:solidFill>
              </a:rPr>
              <a:t>testval</a:t>
            </a:r>
            <a:endParaRPr lang="en-US" altLang="zh-CN" sz="2800" dirty="0">
              <a:solidFill>
                <a:schemeClr val="hlink"/>
              </a:solidFill>
            </a:endParaRPr>
          </a:p>
          <a:p>
            <a:pPr algn="l">
              <a:spcBef>
                <a:spcPct val="0"/>
              </a:spcBef>
            </a:pPr>
            <a:r>
              <a:rPr lang="en-US" altLang="zh-CN" sz="2800" dirty="0" err="1">
                <a:solidFill>
                  <a:schemeClr val="hlink"/>
                </a:solidFill>
              </a:rPr>
              <a:t>jc</a:t>
            </a:r>
            <a:r>
              <a:rPr lang="en-US" altLang="zh-CN" sz="2800" dirty="0">
                <a:solidFill>
                  <a:schemeClr val="hlink"/>
                </a:solidFill>
              </a:rPr>
              <a:t>	quit</a:t>
            </a:r>
          </a:p>
          <a:p>
            <a:pPr algn="l">
              <a:spcBef>
                <a:spcPct val="0"/>
              </a:spcBef>
            </a:pPr>
            <a:r>
              <a:rPr lang="en-US" altLang="zh-CN" sz="2800" dirty="0" err="1" smtClean="0">
                <a:solidFill>
                  <a:schemeClr val="hlink"/>
                </a:solidFill>
              </a:rPr>
              <a:t>rcl</a:t>
            </a:r>
            <a:r>
              <a:rPr lang="en-US" altLang="zh-CN" sz="2800" b="1" dirty="0" err="1">
                <a:solidFill>
                  <a:srgbClr val="003399"/>
                </a:solidFill>
              </a:rPr>
              <a:t>b</a:t>
            </a:r>
            <a:r>
              <a:rPr lang="en-US" altLang="zh-CN" sz="2800" dirty="0">
                <a:solidFill>
                  <a:schemeClr val="hlink"/>
                </a:solidFill>
              </a:rPr>
              <a:t>	 $1, </a:t>
            </a:r>
            <a:r>
              <a:rPr lang="en-US" altLang="zh-CN" sz="2800" dirty="0" err="1" smtClean="0">
                <a:solidFill>
                  <a:schemeClr val="hlink"/>
                </a:solidFill>
              </a:rPr>
              <a:t>testval</a:t>
            </a:r>
            <a:endParaRPr lang="en-US" altLang="zh-CN" sz="2800" dirty="0">
              <a:solidFill>
                <a:schemeClr val="hlink"/>
              </a:solidFill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 rot="10800000">
            <a:off x="1123950" y="2751138"/>
            <a:ext cx="6419850" cy="1501775"/>
            <a:chOff x="1794601" y="3725177"/>
            <a:chExt cx="6420617" cy="1912577"/>
          </a:xfrm>
        </p:grpSpPr>
        <p:grpSp>
          <p:nvGrpSpPr>
            <p:cNvPr id="15367" name="组合 6"/>
            <p:cNvGrpSpPr>
              <a:grpSpLocks/>
            </p:cNvGrpSpPr>
            <p:nvPr/>
          </p:nvGrpSpPr>
          <p:grpSpPr bwMode="auto">
            <a:xfrm>
              <a:off x="1794601" y="3725177"/>
              <a:ext cx="6420617" cy="945696"/>
              <a:chOff x="2246899" y="4886320"/>
              <a:chExt cx="6420617" cy="945696"/>
            </a:xfrm>
          </p:grpSpPr>
          <p:sp>
            <p:nvSpPr>
              <p:cNvPr id="9" name="矩形 8"/>
              <p:cNvSpPr/>
              <p:nvPr/>
            </p:nvSpPr>
            <p:spPr bwMode="auto">
              <a:xfrm rot="10800000">
                <a:off x="7043903" y="5425615"/>
                <a:ext cx="624115" cy="406400"/>
              </a:xfrm>
              <a:prstGeom prst="rect">
                <a:avLst/>
              </a:prstGeom>
              <a:solidFill>
                <a:srgbClr val="15C90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0" name="直接箭头连接符 9"/>
              <p:cNvCxnSpPr/>
              <p:nvPr/>
            </p:nvCxnSpPr>
            <p:spPr bwMode="auto">
              <a:xfrm rot="10800000" flipH="1">
                <a:off x="7510090" y="5638412"/>
                <a:ext cx="509649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" name="矩形 10"/>
              <p:cNvSpPr/>
              <p:nvPr/>
            </p:nvSpPr>
            <p:spPr bwMode="auto">
              <a:xfrm rot="10800000">
                <a:off x="6361732" y="5425615"/>
                <a:ext cx="624115" cy="406400"/>
              </a:xfrm>
              <a:prstGeom prst="rect">
                <a:avLst/>
              </a:prstGeom>
              <a:solidFill>
                <a:srgbClr val="15C90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2" name="直接箭头连接符 11"/>
              <p:cNvCxnSpPr/>
              <p:nvPr/>
            </p:nvCxnSpPr>
            <p:spPr bwMode="auto">
              <a:xfrm rot="10800000" flipH="1">
                <a:off x="6827383" y="5638412"/>
                <a:ext cx="509649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" name="矩形 12"/>
              <p:cNvSpPr/>
              <p:nvPr/>
            </p:nvSpPr>
            <p:spPr bwMode="auto">
              <a:xfrm rot="10800000">
                <a:off x="8023835" y="5425616"/>
                <a:ext cx="532178" cy="406400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380" name="矩形 13"/>
              <p:cNvSpPr>
                <a:spLocks noChangeArrowheads="1"/>
              </p:cNvSpPr>
              <p:nvPr/>
            </p:nvSpPr>
            <p:spPr bwMode="auto">
              <a:xfrm rot="10800000">
                <a:off x="7912333" y="4886320"/>
                <a:ext cx="755183" cy="498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/>
              <a:p>
                <a:r>
                  <a:rPr lang="en-US" altLang="zh-CN" sz="2800" b="1">
                    <a:solidFill>
                      <a:srgbClr val="006600"/>
                    </a:solidFill>
                  </a:rPr>
                  <a:t>CF</a:t>
                </a:r>
                <a:endParaRPr lang="zh-CN" altLang="en-US" sz="2800" b="1">
                  <a:solidFill>
                    <a:srgbClr val="006600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 rot="10800000">
                <a:off x="5684847" y="5425615"/>
                <a:ext cx="624115" cy="406400"/>
              </a:xfrm>
              <a:prstGeom prst="rect">
                <a:avLst/>
              </a:prstGeom>
              <a:solidFill>
                <a:srgbClr val="15C90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6" name="直接箭头连接符 15"/>
              <p:cNvCxnSpPr/>
              <p:nvPr/>
            </p:nvCxnSpPr>
            <p:spPr bwMode="auto">
              <a:xfrm rot="10800000" flipH="1">
                <a:off x="6151027" y="5638412"/>
                <a:ext cx="509649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" name="矩形 16"/>
              <p:cNvSpPr/>
              <p:nvPr/>
            </p:nvSpPr>
            <p:spPr bwMode="auto">
              <a:xfrm rot="10800000">
                <a:off x="4987494" y="5425615"/>
                <a:ext cx="624115" cy="406400"/>
              </a:xfrm>
              <a:prstGeom prst="rect">
                <a:avLst/>
              </a:prstGeom>
              <a:solidFill>
                <a:srgbClr val="15C90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8" name="直接箭头连接符 17"/>
              <p:cNvCxnSpPr/>
              <p:nvPr/>
            </p:nvCxnSpPr>
            <p:spPr bwMode="auto">
              <a:xfrm rot="10800000" flipH="1">
                <a:off x="5449269" y="5638412"/>
                <a:ext cx="511236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" name="矩形 18"/>
              <p:cNvSpPr/>
              <p:nvPr/>
            </p:nvSpPr>
            <p:spPr bwMode="auto">
              <a:xfrm rot="10800000">
                <a:off x="4304655" y="5425615"/>
                <a:ext cx="624115" cy="406400"/>
              </a:xfrm>
              <a:prstGeom prst="rect">
                <a:avLst/>
              </a:prstGeom>
              <a:solidFill>
                <a:srgbClr val="15C90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0" name="直接箭头连接符 19"/>
              <p:cNvCxnSpPr/>
              <p:nvPr/>
            </p:nvCxnSpPr>
            <p:spPr bwMode="auto">
              <a:xfrm rot="10800000" flipH="1">
                <a:off x="4769737" y="5638412"/>
                <a:ext cx="509649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矩形 20"/>
              <p:cNvSpPr/>
              <p:nvPr/>
            </p:nvSpPr>
            <p:spPr bwMode="auto">
              <a:xfrm rot="10800000">
                <a:off x="3613256" y="5425615"/>
                <a:ext cx="624115" cy="406400"/>
              </a:xfrm>
              <a:prstGeom prst="rect">
                <a:avLst/>
              </a:prstGeom>
              <a:solidFill>
                <a:srgbClr val="15C90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2" name="直接箭头连接符 21"/>
              <p:cNvCxnSpPr/>
              <p:nvPr/>
            </p:nvCxnSpPr>
            <p:spPr bwMode="auto">
              <a:xfrm rot="10800000" flipH="1">
                <a:off x="4079093" y="5638412"/>
                <a:ext cx="509648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3" name="矩形 22"/>
              <p:cNvSpPr/>
              <p:nvPr/>
            </p:nvSpPr>
            <p:spPr bwMode="auto">
              <a:xfrm rot="10800000">
                <a:off x="2933705" y="5425615"/>
                <a:ext cx="624115" cy="406400"/>
              </a:xfrm>
              <a:prstGeom prst="rect">
                <a:avLst/>
              </a:prstGeom>
              <a:solidFill>
                <a:srgbClr val="15C90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4" name="直接箭头连接符 23"/>
              <p:cNvCxnSpPr/>
              <p:nvPr/>
            </p:nvCxnSpPr>
            <p:spPr bwMode="auto">
              <a:xfrm rot="10800000" flipH="1">
                <a:off x="3399562" y="5638412"/>
                <a:ext cx="509648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5" name="矩形 24"/>
              <p:cNvSpPr/>
              <p:nvPr/>
            </p:nvSpPr>
            <p:spPr bwMode="auto">
              <a:xfrm rot="10800000">
                <a:off x="2246899" y="5425615"/>
                <a:ext cx="624115" cy="406400"/>
              </a:xfrm>
              <a:prstGeom prst="rect">
                <a:avLst/>
              </a:prstGeom>
              <a:solidFill>
                <a:srgbClr val="15C90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6" name="直接箭头连接符 25"/>
              <p:cNvCxnSpPr/>
              <p:nvPr/>
            </p:nvCxnSpPr>
            <p:spPr bwMode="auto">
              <a:xfrm rot="10800000" flipH="1">
                <a:off x="2708916" y="5638412"/>
                <a:ext cx="509649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8" name="弧形 7"/>
            <p:cNvSpPr/>
            <p:nvPr/>
          </p:nvSpPr>
          <p:spPr bwMode="auto">
            <a:xfrm rot="10800000">
              <a:off x="2267733" y="3818178"/>
              <a:ext cx="5572791" cy="1819576"/>
            </a:xfrm>
            <a:prstGeom prst="arc">
              <a:avLst>
                <a:gd name="adj1" fmla="val 10735444"/>
                <a:gd name="adj2" fmla="val 65201"/>
              </a:avLst>
            </a:prstGeom>
            <a:noFill/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8" grpId="0" animBg="1"/>
      <p:bldP spid="9861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1.2.6 RCL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>
          <a:xfrm>
            <a:off x="176213" y="1123950"/>
            <a:ext cx="9729787" cy="2379663"/>
          </a:xfrm>
          <a:noFill/>
        </p:spPr>
        <p:txBody>
          <a:bodyPr/>
          <a:lstStyle/>
          <a:p>
            <a:r>
              <a:rPr lang="en-US" altLang="zh-CN" sz="3600" smtClean="0">
                <a:latin typeface="Times New Roman" pitchFamily="18" charset="0"/>
              </a:rPr>
              <a:t>RCR</a:t>
            </a:r>
            <a:r>
              <a:rPr lang="zh-CN" altLang="en-US" sz="3600" smtClean="0">
                <a:latin typeface="Times New Roman" pitchFamily="18" charset="0"/>
              </a:rPr>
              <a:t>（</a:t>
            </a:r>
            <a:r>
              <a:rPr lang="en-US" altLang="zh-CN" sz="3600" smtClean="0">
                <a:latin typeface="Times New Roman" pitchFamily="18" charset="0"/>
              </a:rPr>
              <a:t>rotate carry right</a:t>
            </a:r>
            <a:r>
              <a:rPr lang="zh-CN" altLang="en-US" sz="3600" smtClean="0">
                <a:latin typeface="Times New Roman" pitchFamily="18" charset="0"/>
              </a:rPr>
              <a:t>）指令按位右移，并将</a:t>
            </a:r>
            <a:r>
              <a:rPr lang="en-US" altLang="zh-CN" sz="3600" smtClean="0">
                <a:latin typeface="Times New Roman" pitchFamily="18" charset="0"/>
              </a:rPr>
              <a:t>CF</a:t>
            </a:r>
            <a:r>
              <a:rPr lang="zh-CN" altLang="en-US" sz="3600" smtClean="0">
                <a:latin typeface="Times New Roman" pitchFamily="18" charset="0"/>
              </a:rPr>
              <a:t>拷贝到最高有效位，然后将最低有效位拷贝至</a:t>
            </a:r>
            <a:r>
              <a:rPr lang="en-US" altLang="zh-CN" sz="3600" smtClean="0">
                <a:latin typeface="Times New Roman" pitchFamily="18" charset="0"/>
              </a:rPr>
              <a:t>CF</a:t>
            </a:r>
            <a:r>
              <a:rPr lang="zh-CN" altLang="en-US" sz="3600" smtClean="0">
                <a:latin typeface="Times New Roman" pitchFamily="18" charset="0"/>
              </a:rPr>
              <a:t>中；</a:t>
            </a:r>
          </a:p>
        </p:txBody>
      </p:sp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1443315" y="4695962"/>
            <a:ext cx="7155562" cy="1813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15C907"/>
            </a:solidFill>
            <a:miter lim="800000"/>
            <a:headEnd/>
            <a:tailEnd/>
          </a:ln>
          <a:effectLst/>
          <a:extLst/>
        </p:spPr>
        <p:txBody>
          <a:bodyPr wrap="square" lIns="90487" tIns="44450" rIns="90487" bIns="44450">
            <a:spAutoFit/>
          </a:bodyPr>
          <a:lstStyle>
            <a:lvl1pPr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chemeClr val="hlink"/>
                </a:solidFill>
              </a:rPr>
              <a:t>STC</a:t>
            </a:r>
          </a:p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chemeClr val="hlink"/>
                </a:solidFill>
              </a:rPr>
              <a:t>MOV $</a:t>
            </a:r>
            <a:r>
              <a:rPr lang="en-US" altLang="zh-CN" sz="2800" dirty="0" smtClean="0">
                <a:solidFill>
                  <a:schemeClr val="hlink"/>
                </a:solidFill>
              </a:rPr>
              <a:t>0x10, %AH  </a:t>
            </a:r>
            <a:endParaRPr lang="en-US" altLang="zh-CN" sz="2800" dirty="0">
              <a:solidFill>
                <a:schemeClr val="hlink"/>
              </a:solidFill>
            </a:endParaRPr>
          </a:p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chemeClr val="hlink"/>
                </a:solidFill>
              </a:rPr>
              <a:t>RCR   </a:t>
            </a:r>
            <a:r>
              <a:rPr lang="en-US" altLang="zh-CN" sz="2800" dirty="0" smtClean="0">
                <a:solidFill>
                  <a:schemeClr val="hlink"/>
                </a:solidFill>
              </a:rPr>
              <a:t>$1, %AH</a:t>
            </a:r>
          </a:p>
          <a:p>
            <a:pPr algn="l">
              <a:spcBef>
                <a:spcPct val="0"/>
              </a:spcBef>
            </a:pPr>
            <a:r>
              <a:rPr lang="en-US" altLang="zh-CN" sz="2800" dirty="0" err="1">
                <a:solidFill>
                  <a:srgbClr val="006600"/>
                </a:solidFill>
              </a:rPr>
              <a:t>shr</a:t>
            </a:r>
            <a:r>
              <a:rPr lang="en-US" altLang="zh-CN" sz="2800" dirty="0">
                <a:solidFill>
                  <a:srgbClr val="006600"/>
                </a:solidFill>
              </a:rPr>
              <a:t>/</a:t>
            </a:r>
            <a:r>
              <a:rPr lang="en-US" altLang="zh-CN" sz="2800" dirty="0" err="1">
                <a:solidFill>
                  <a:srgbClr val="006600"/>
                </a:solidFill>
              </a:rPr>
              <a:t>shl</a:t>
            </a:r>
            <a:r>
              <a:rPr lang="en-US" altLang="zh-CN" sz="2800" dirty="0">
                <a:solidFill>
                  <a:srgbClr val="006600"/>
                </a:solidFill>
              </a:rPr>
              <a:t>/</a:t>
            </a:r>
            <a:r>
              <a:rPr lang="en-US" altLang="zh-CN" sz="2800" dirty="0" err="1">
                <a:solidFill>
                  <a:srgbClr val="006600"/>
                </a:solidFill>
              </a:rPr>
              <a:t>sal</a:t>
            </a:r>
            <a:r>
              <a:rPr lang="en-US" altLang="zh-CN" sz="2800" dirty="0">
                <a:solidFill>
                  <a:srgbClr val="006600"/>
                </a:solidFill>
              </a:rPr>
              <a:t>/</a:t>
            </a:r>
            <a:r>
              <a:rPr lang="en-US" altLang="zh-CN" sz="2800" dirty="0" err="1">
                <a:solidFill>
                  <a:srgbClr val="006600"/>
                </a:solidFill>
              </a:rPr>
              <a:t>sar</a:t>
            </a:r>
            <a:r>
              <a:rPr lang="en-US" altLang="zh-CN" sz="2800" dirty="0">
                <a:solidFill>
                  <a:srgbClr val="006600"/>
                </a:solidFill>
              </a:rPr>
              <a:t>/</a:t>
            </a:r>
            <a:r>
              <a:rPr lang="en-US" altLang="zh-CN" sz="2800" dirty="0" err="1">
                <a:solidFill>
                  <a:srgbClr val="006600"/>
                </a:solidFill>
              </a:rPr>
              <a:t>rol</a:t>
            </a:r>
            <a:r>
              <a:rPr lang="en-US" altLang="zh-CN" sz="2800" dirty="0">
                <a:solidFill>
                  <a:srgbClr val="006600"/>
                </a:solidFill>
              </a:rPr>
              <a:t>/</a:t>
            </a:r>
            <a:r>
              <a:rPr lang="en-US" altLang="zh-CN" sz="2800" dirty="0" err="1">
                <a:solidFill>
                  <a:srgbClr val="006600"/>
                </a:solidFill>
              </a:rPr>
              <a:t>ror</a:t>
            </a:r>
            <a:r>
              <a:rPr lang="en-US" altLang="zh-CN" sz="2800" dirty="0">
                <a:solidFill>
                  <a:srgbClr val="006600"/>
                </a:solidFill>
              </a:rPr>
              <a:t>/</a:t>
            </a:r>
            <a:r>
              <a:rPr lang="en-US" altLang="zh-CN" sz="2800" dirty="0" err="1">
                <a:solidFill>
                  <a:srgbClr val="006600"/>
                </a:solidFill>
              </a:rPr>
              <a:t>rcl</a:t>
            </a:r>
            <a:r>
              <a:rPr lang="en-US" altLang="zh-CN" sz="2800" dirty="0">
                <a:solidFill>
                  <a:srgbClr val="006600"/>
                </a:solidFill>
              </a:rPr>
              <a:t>/</a:t>
            </a:r>
            <a:r>
              <a:rPr lang="en-US" altLang="zh-CN" sz="2800" dirty="0" err="1">
                <a:solidFill>
                  <a:srgbClr val="006600"/>
                </a:solidFill>
              </a:rPr>
              <a:t>rcr</a:t>
            </a:r>
            <a:r>
              <a:rPr lang="en-US" altLang="zh-CN" sz="2800" dirty="0">
                <a:solidFill>
                  <a:srgbClr val="006600"/>
                </a:solidFill>
              </a:rPr>
              <a:t> %</a:t>
            </a:r>
            <a:r>
              <a:rPr lang="en-US" altLang="zh-CN" sz="2800" dirty="0" err="1" smtClean="0">
                <a:solidFill>
                  <a:srgbClr val="006600"/>
                </a:solidFill>
              </a:rPr>
              <a:t>rax</a:t>
            </a:r>
            <a:r>
              <a:rPr lang="en-US" altLang="zh-CN" sz="2800" dirty="0" smtClean="0">
                <a:solidFill>
                  <a:srgbClr val="006600"/>
                </a:solidFill>
              </a:rPr>
              <a:t>  #</a:t>
            </a:r>
            <a:r>
              <a:rPr lang="zh-CN" altLang="en-US" sz="2800" dirty="0" smtClean="0">
                <a:solidFill>
                  <a:srgbClr val="006600"/>
                </a:solidFill>
              </a:rPr>
              <a:t>移动</a:t>
            </a:r>
            <a:r>
              <a:rPr lang="en-US" altLang="zh-CN" sz="2800" dirty="0" smtClean="0">
                <a:solidFill>
                  <a:srgbClr val="006600"/>
                </a:solidFill>
              </a:rPr>
              <a:t>1</a:t>
            </a:r>
            <a:r>
              <a:rPr lang="zh-CN" altLang="en-US" sz="2800" dirty="0" smtClean="0">
                <a:solidFill>
                  <a:srgbClr val="006600"/>
                </a:solidFill>
              </a:rPr>
              <a:t>位</a:t>
            </a:r>
            <a:endParaRPr lang="en-US" altLang="zh-CN" sz="2800" dirty="0">
              <a:solidFill>
                <a:srgbClr val="006600"/>
              </a:solidFill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 rot="10800000" flipH="1">
            <a:off x="1443315" y="3011838"/>
            <a:ext cx="6877050" cy="1501775"/>
            <a:chOff x="1794601" y="3725177"/>
            <a:chExt cx="6420617" cy="1912577"/>
          </a:xfrm>
        </p:grpSpPr>
        <p:grpSp>
          <p:nvGrpSpPr>
            <p:cNvPr id="16391" name="组合 5"/>
            <p:cNvGrpSpPr>
              <a:grpSpLocks/>
            </p:cNvGrpSpPr>
            <p:nvPr/>
          </p:nvGrpSpPr>
          <p:grpSpPr bwMode="auto">
            <a:xfrm>
              <a:off x="1794601" y="3725177"/>
              <a:ext cx="6420617" cy="945696"/>
              <a:chOff x="2246899" y="4886320"/>
              <a:chExt cx="6420617" cy="945696"/>
            </a:xfrm>
          </p:grpSpPr>
          <p:sp>
            <p:nvSpPr>
              <p:cNvPr id="8" name="矩形 7"/>
              <p:cNvSpPr/>
              <p:nvPr/>
            </p:nvSpPr>
            <p:spPr bwMode="auto">
              <a:xfrm rot="10800000">
                <a:off x="7043903" y="5425615"/>
                <a:ext cx="624115" cy="406400"/>
              </a:xfrm>
              <a:prstGeom prst="rect">
                <a:avLst/>
              </a:prstGeom>
              <a:solidFill>
                <a:srgbClr val="16D70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 bwMode="auto">
              <a:xfrm rot="10800000" flipH="1">
                <a:off x="7499592" y="5642455"/>
                <a:ext cx="509855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003399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" name="矩形 9"/>
              <p:cNvSpPr/>
              <p:nvPr/>
            </p:nvSpPr>
            <p:spPr bwMode="auto">
              <a:xfrm rot="10800000">
                <a:off x="6361732" y="5425615"/>
                <a:ext cx="624115" cy="406400"/>
              </a:xfrm>
              <a:prstGeom prst="rect">
                <a:avLst/>
              </a:prstGeom>
              <a:solidFill>
                <a:srgbClr val="16D70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1" name="直接箭头连接符 10"/>
              <p:cNvCxnSpPr/>
              <p:nvPr/>
            </p:nvCxnSpPr>
            <p:spPr bwMode="auto">
              <a:xfrm rot="10800000" flipH="1">
                <a:off x="6817809" y="5646499"/>
                <a:ext cx="509855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003399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" name="矩形 11"/>
              <p:cNvSpPr/>
              <p:nvPr/>
            </p:nvSpPr>
            <p:spPr bwMode="auto">
              <a:xfrm rot="10800000">
                <a:off x="8023835" y="5425616"/>
                <a:ext cx="532178" cy="406400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404" name="矩形 12"/>
              <p:cNvSpPr>
                <a:spLocks noChangeArrowheads="1"/>
              </p:cNvSpPr>
              <p:nvPr/>
            </p:nvSpPr>
            <p:spPr bwMode="auto">
              <a:xfrm rot="10800000">
                <a:off x="7912333" y="4886320"/>
                <a:ext cx="755183" cy="498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/>
              <a:p>
                <a:r>
                  <a:rPr lang="en-US" altLang="zh-CN" sz="2800" b="1">
                    <a:solidFill>
                      <a:srgbClr val="006600"/>
                    </a:solidFill>
                  </a:rPr>
                  <a:t>CF</a:t>
                </a:r>
                <a:endParaRPr lang="zh-CN" altLang="en-US" sz="2800" b="1">
                  <a:solidFill>
                    <a:srgbClr val="006600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 bwMode="auto">
              <a:xfrm rot="10800000">
                <a:off x="5684847" y="5425615"/>
                <a:ext cx="624115" cy="406400"/>
              </a:xfrm>
              <a:prstGeom prst="rect">
                <a:avLst/>
              </a:prstGeom>
              <a:solidFill>
                <a:srgbClr val="16D70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5" name="直接箭头连接符 14"/>
              <p:cNvCxnSpPr/>
              <p:nvPr/>
            </p:nvCxnSpPr>
            <p:spPr bwMode="auto">
              <a:xfrm rot="10800000" flipH="1">
                <a:off x="6140472" y="5646499"/>
                <a:ext cx="509855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003399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" name="矩形 15"/>
              <p:cNvSpPr/>
              <p:nvPr/>
            </p:nvSpPr>
            <p:spPr bwMode="auto">
              <a:xfrm rot="10800000">
                <a:off x="4987494" y="5425615"/>
                <a:ext cx="624115" cy="406400"/>
              </a:xfrm>
              <a:prstGeom prst="rect">
                <a:avLst/>
              </a:prstGeom>
              <a:solidFill>
                <a:srgbClr val="16D70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7" name="直接箭头连接符 16"/>
              <p:cNvCxnSpPr/>
              <p:nvPr/>
            </p:nvCxnSpPr>
            <p:spPr bwMode="auto">
              <a:xfrm rot="10800000" flipH="1">
                <a:off x="5443868" y="5646499"/>
                <a:ext cx="509855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003399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" name="矩形 17"/>
              <p:cNvSpPr/>
              <p:nvPr/>
            </p:nvSpPr>
            <p:spPr bwMode="auto">
              <a:xfrm rot="10800000">
                <a:off x="4304655" y="5425615"/>
                <a:ext cx="624115" cy="406400"/>
              </a:xfrm>
              <a:prstGeom prst="rect">
                <a:avLst/>
              </a:prstGeom>
              <a:solidFill>
                <a:srgbClr val="16D70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 bwMode="auto">
              <a:xfrm rot="10800000" flipH="1">
                <a:off x="4760603" y="5646499"/>
                <a:ext cx="509855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003399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" name="矩形 19"/>
              <p:cNvSpPr/>
              <p:nvPr/>
            </p:nvSpPr>
            <p:spPr bwMode="auto">
              <a:xfrm rot="10800000">
                <a:off x="3613256" y="5425615"/>
                <a:ext cx="624115" cy="406400"/>
              </a:xfrm>
              <a:prstGeom prst="rect">
                <a:avLst/>
              </a:prstGeom>
              <a:solidFill>
                <a:srgbClr val="16D70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1" name="直接箭头连接符 20"/>
              <p:cNvCxnSpPr/>
              <p:nvPr/>
            </p:nvCxnSpPr>
            <p:spPr bwMode="auto">
              <a:xfrm rot="10800000" flipH="1">
                <a:off x="4065480" y="5646499"/>
                <a:ext cx="511338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003399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矩形 21"/>
              <p:cNvSpPr/>
              <p:nvPr/>
            </p:nvSpPr>
            <p:spPr bwMode="auto">
              <a:xfrm rot="10800000">
                <a:off x="2933705" y="5425615"/>
                <a:ext cx="624115" cy="406400"/>
              </a:xfrm>
              <a:prstGeom prst="rect">
                <a:avLst/>
              </a:prstGeom>
              <a:solidFill>
                <a:srgbClr val="16D70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 bwMode="auto">
              <a:xfrm rot="10800000" flipH="1">
                <a:off x="3389626" y="5646499"/>
                <a:ext cx="509855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003399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4" name="矩形 23"/>
              <p:cNvSpPr/>
              <p:nvPr/>
            </p:nvSpPr>
            <p:spPr bwMode="auto">
              <a:xfrm rot="10800000">
                <a:off x="2246899" y="5425615"/>
                <a:ext cx="624115" cy="406400"/>
              </a:xfrm>
              <a:prstGeom prst="rect">
                <a:avLst/>
              </a:prstGeom>
              <a:solidFill>
                <a:srgbClr val="16D70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5" name="直接箭头连接符 24"/>
              <p:cNvCxnSpPr/>
              <p:nvPr/>
            </p:nvCxnSpPr>
            <p:spPr bwMode="auto">
              <a:xfrm rot="10800000" flipH="1">
                <a:off x="2703397" y="5646499"/>
                <a:ext cx="509855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003399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" name="弧形 6"/>
            <p:cNvSpPr/>
            <p:nvPr/>
          </p:nvSpPr>
          <p:spPr bwMode="auto">
            <a:xfrm rot="10800000">
              <a:off x="2264438" y="3822221"/>
              <a:ext cx="5572835" cy="1819576"/>
            </a:xfrm>
            <a:prstGeom prst="arc">
              <a:avLst>
                <a:gd name="adj1" fmla="val 10735444"/>
                <a:gd name="adj2" fmla="val 65201"/>
              </a:avLst>
            </a:prstGeom>
            <a:noFill/>
            <a:ln w="571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1.2.7 SHLD/SHRD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>
                <a:latin typeface="Times New Roman" pitchFamily="18" charset="0"/>
              </a:rPr>
              <a:t>SHLD (shift left double) </a:t>
            </a:r>
            <a:r>
              <a:rPr lang="zh-CN" altLang="en-US" sz="3600" b="1" dirty="0">
                <a:latin typeface="Times New Roman" pitchFamily="18" charset="0"/>
              </a:rPr>
              <a:t>双精度左移</a:t>
            </a:r>
            <a:endParaRPr lang="en-US" altLang="zh-CN" sz="3600" b="1" dirty="0">
              <a:latin typeface="Times New Roman" pitchFamily="18" charset="0"/>
            </a:endParaRPr>
          </a:p>
          <a:p>
            <a:pPr marL="0" indent="0">
              <a:buFont typeface="Monotype Sorts" pitchFamily="2" charset="2"/>
              <a:buNone/>
              <a:defRPr/>
            </a:pPr>
            <a:r>
              <a:rPr lang="zh-CN" altLang="en-US" sz="3200" dirty="0">
                <a:latin typeface="Times New Roman" pitchFamily="18" charset="0"/>
              </a:rPr>
              <a:t>     </a:t>
            </a:r>
            <a:r>
              <a:rPr lang="zh-CN" altLang="en-US" sz="3200" dirty="0" smtClean="0">
                <a:latin typeface="Times New Roman" pitchFamily="18" charset="0"/>
              </a:rPr>
              <a:t>   将</a:t>
            </a:r>
            <a:r>
              <a:rPr lang="zh-CN" altLang="en-US" sz="3200" dirty="0">
                <a:latin typeface="Times New Roman" pitchFamily="18" charset="0"/>
              </a:rPr>
              <a:t>目的操作数左移指定的位数；</a:t>
            </a:r>
            <a:r>
              <a:rPr lang="zh-CN" altLang="en-US" sz="3200" b="1" dirty="0">
                <a:solidFill>
                  <a:srgbClr val="0033CC"/>
                </a:solidFill>
                <a:latin typeface="Times New Roman" pitchFamily="18" charset="0"/>
              </a:rPr>
              <a:t>左移空出来的位用源操作数的高位来填充。</a:t>
            </a:r>
          </a:p>
          <a:p>
            <a:pPr algn="ctr">
              <a:buFont typeface="Monotype Sorts" pitchFamily="2" charset="2"/>
              <a:buNone/>
              <a:defRPr/>
            </a:pPr>
            <a:r>
              <a:rPr lang="en-US" altLang="zh-CN" sz="3200" b="1" dirty="0" smtClean="0">
                <a:solidFill>
                  <a:schemeClr val="hlink"/>
                </a:solidFill>
                <a:latin typeface="Times New Roman" pitchFamily="18" charset="0"/>
              </a:rPr>
              <a:t>SHLD  </a:t>
            </a:r>
            <a:r>
              <a:rPr lang="zh-CN" altLang="en-US" sz="3200" dirty="0" smtClean="0">
                <a:solidFill>
                  <a:schemeClr val="hlink"/>
                </a:solidFill>
                <a:latin typeface="Times New Roman" pitchFamily="18" charset="0"/>
              </a:rPr>
              <a:t>移位位数</a:t>
            </a:r>
            <a:r>
              <a:rPr lang="zh-CN" altLang="en-US" sz="3200" dirty="0">
                <a:solidFill>
                  <a:schemeClr val="hlink"/>
                </a:solidFill>
                <a:latin typeface="Times New Roman" pitchFamily="18" charset="0"/>
              </a:rPr>
              <a:t>，</a:t>
            </a:r>
            <a:r>
              <a:rPr lang="zh-CN" altLang="en-US" sz="3200" dirty="0" smtClean="0">
                <a:solidFill>
                  <a:srgbClr val="C00000"/>
                </a:solidFill>
                <a:latin typeface="Times New Roman" pitchFamily="18" charset="0"/>
              </a:rPr>
              <a:t>源</a:t>
            </a:r>
            <a:r>
              <a:rPr lang="zh-CN" altLang="en-US" sz="3200" dirty="0">
                <a:solidFill>
                  <a:srgbClr val="C00000"/>
                </a:solidFill>
                <a:latin typeface="Times New Roman" pitchFamily="18" charset="0"/>
              </a:rPr>
              <a:t>操作数</a:t>
            </a:r>
            <a:r>
              <a:rPr lang="zh-CN" altLang="en-US" sz="3200" dirty="0" smtClean="0">
                <a:solidFill>
                  <a:schemeClr val="hlink"/>
                </a:solidFill>
                <a:latin typeface="Times New Roman" pitchFamily="18" charset="0"/>
              </a:rPr>
              <a:t>，目的</a:t>
            </a:r>
            <a:r>
              <a:rPr lang="zh-CN" altLang="en-US" sz="3200" b="1" dirty="0" smtClean="0">
                <a:solidFill>
                  <a:schemeClr val="hlink"/>
                </a:solidFill>
                <a:latin typeface="Times New Roman" pitchFamily="18" charset="0"/>
              </a:rPr>
              <a:t>操作数</a:t>
            </a:r>
            <a:endParaRPr lang="en-US" altLang="zh-CN" sz="3200" b="1" dirty="0">
              <a:solidFill>
                <a:schemeClr val="hlink"/>
              </a:solidFill>
              <a:latin typeface="Times New Roman" pitchFamily="18" charset="0"/>
            </a:endParaRPr>
          </a:p>
          <a:p>
            <a:pPr>
              <a:buFont typeface="Monotype Sorts" pitchFamily="2" charset="2"/>
              <a:buNone/>
              <a:defRPr/>
            </a:pPr>
            <a:endParaRPr lang="en-US" altLang="zh-CN" b="1" dirty="0">
              <a:solidFill>
                <a:schemeClr val="hlink"/>
              </a:solidFill>
              <a:latin typeface="Times New Roman" pitchFamily="18" charset="0"/>
            </a:endParaRPr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17412" name="组合 3"/>
          <p:cNvGrpSpPr>
            <a:grpSpLocks/>
          </p:cNvGrpSpPr>
          <p:nvPr/>
        </p:nvGrpSpPr>
        <p:grpSpPr bwMode="auto">
          <a:xfrm>
            <a:off x="1508125" y="4291013"/>
            <a:ext cx="6996113" cy="1144587"/>
            <a:chOff x="4139674" y="5289124"/>
            <a:chExt cx="2175401" cy="393746"/>
          </a:xfrm>
        </p:grpSpPr>
        <p:grpSp>
          <p:nvGrpSpPr>
            <p:cNvPr id="17413" name="组合 4"/>
            <p:cNvGrpSpPr>
              <a:grpSpLocks/>
            </p:cNvGrpSpPr>
            <p:nvPr/>
          </p:nvGrpSpPr>
          <p:grpSpPr bwMode="auto">
            <a:xfrm rot="10800000">
              <a:off x="4139674" y="5289124"/>
              <a:ext cx="2084446" cy="379021"/>
              <a:chOff x="2190583" y="4459592"/>
              <a:chExt cx="6400821" cy="1372424"/>
            </a:xfrm>
          </p:grpSpPr>
          <p:sp>
            <p:nvSpPr>
              <p:cNvPr id="8" name="矩形 7"/>
              <p:cNvSpPr/>
              <p:nvPr/>
            </p:nvSpPr>
            <p:spPr bwMode="auto">
              <a:xfrm rot="10800000">
                <a:off x="7086140" y="5425614"/>
                <a:ext cx="624115" cy="406399"/>
              </a:xfrm>
              <a:prstGeom prst="rect">
                <a:avLst/>
              </a:prstGeom>
              <a:solidFill>
                <a:srgbClr val="16D707"/>
              </a:solidFill>
              <a:ln w="381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 sz="3200"/>
              </a:p>
            </p:txBody>
          </p:sp>
          <p:cxnSp>
            <p:nvCxnSpPr>
              <p:cNvPr id="9" name="直接箭头连接符 8"/>
              <p:cNvCxnSpPr/>
              <p:nvPr/>
            </p:nvCxnSpPr>
            <p:spPr bwMode="auto">
              <a:xfrm rot="10800000" flipH="1">
                <a:off x="7503061" y="5618451"/>
                <a:ext cx="510823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" name="矩形 9"/>
              <p:cNvSpPr/>
              <p:nvPr/>
            </p:nvSpPr>
            <p:spPr bwMode="auto">
              <a:xfrm rot="10800000">
                <a:off x="6389890" y="5425614"/>
                <a:ext cx="624115" cy="406399"/>
              </a:xfrm>
              <a:prstGeom prst="rect">
                <a:avLst/>
              </a:prstGeom>
              <a:solidFill>
                <a:srgbClr val="16D707"/>
              </a:solidFill>
              <a:ln w="381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 sz="3200"/>
              </a:p>
            </p:txBody>
          </p:sp>
          <p:cxnSp>
            <p:nvCxnSpPr>
              <p:cNvPr id="11" name="直接箭头连接符 10"/>
              <p:cNvCxnSpPr/>
              <p:nvPr/>
            </p:nvCxnSpPr>
            <p:spPr bwMode="auto">
              <a:xfrm rot="10800000" flipH="1">
                <a:off x="6820952" y="5618451"/>
                <a:ext cx="510823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" name="矩形 11"/>
              <p:cNvSpPr/>
              <p:nvPr/>
            </p:nvSpPr>
            <p:spPr bwMode="auto">
              <a:xfrm rot="10800000">
                <a:off x="8023835" y="5425616"/>
                <a:ext cx="532178" cy="406400"/>
              </a:xfrm>
              <a:prstGeom prst="rect">
                <a:avLst/>
              </a:prstGeom>
              <a:solidFill>
                <a:srgbClr val="FFFF00"/>
              </a:solidFill>
              <a:ln w="381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 sz="3200"/>
              </a:p>
            </p:txBody>
          </p:sp>
          <p:sp>
            <p:nvSpPr>
              <p:cNvPr id="17427" name="矩形 12"/>
              <p:cNvSpPr>
                <a:spLocks noChangeArrowheads="1"/>
              </p:cNvSpPr>
              <p:nvPr/>
            </p:nvSpPr>
            <p:spPr bwMode="auto">
              <a:xfrm rot="10800000">
                <a:off x="7079293" y="4459592"/>
                <a:ext cx="1512111" cy="689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lIns="90487" tIns="44450" rIns="90487" bIns="44450"/>
              <a:lstStyle/>
              <a:p>
                <a:pPr algn="l"/>
                <a:r>
                  <a:rPr lang="en-US" altLang="zh-CN" sz="3200" b="1">
                    <a:solidFill>
                      <a:srgbClr val="006600"/>
                    </a:solidFill>
                  </a:rPr>
                  <a:t>CF</a:t>
                </a:r>
                <a:endParaRPr lang="zh-CN" altLang="en-US" sz="3200" b="1">
                  <a:solidFill>
                    <a:srgbClr val="006600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 bwMode="auto">
              <a:xfrm rot="10800000">
                <a:off x="5684847" y="5425615"/>
                <a:ext cx="624115" cy="406400"/>
              </a:xfrm>
              <a:prstGeom prst="rect">
                <a:avLst/>
              </a:prstGeom>
              <a:solidFill>
                <a:srgbClr val="16D707"/>
              </a:solidFill>
              <a:ln w="381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 sz="3200"/>
              </a:p>
            </p:txBody>
          </p:sp>
          <p:cxnSp>
            <p:nvCxnSpPr>
              <p:cNvPr id="15" name="直接箭头连接符 14"/>
              <p:cNvCxnSpPr/>
              <p:nvPr/>
            </p:nvCxnSpPr>
            <p:spPr bwMode="auto">
              <a:xfrm rot="10800000" flipH="1">
                <a:off x="6141875" y="5618451"/>
                <a:ext cx="509308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" name="矩形 15"/>
              <p:cNvSpPr/>
              <p:nvPr/>
            </p:nvSpPr>
            <p:spPr bwMode="auto">
              <a:xfrm rot="10800000">
                <a:off x="4987494" y="5425615"/>
                <a:ext cx="624115" cy="406400"/>
              </a:xfrm>
              <a:prstGeom prst="rect">
                <a:avLst/>
              </a:prstGeom>
              <a:solidFill>
                <a:srgbClr val="16D707"/>
              </a:solidFill>
              <a:ln w="381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 sz="3200"/>
              </a:p>
            </p:txBody>
          </p:sp>
          <p:cxnSp>
            <p:nvCxnSpPr>
              <p:cNvPr id="17" name="直接箭头连接符 16"/>
              <p:cNvCxnSpPr/>
              <p:nvPr/>
            </p:nvCxnSpPr>
            <p:spPr bwMode="auto">
              <a:xfrm rot="10800000" flipH="1">
                <a:off x="5446123" y="5618451"/>
                <a:ext cx="510824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" name="矩形 17"/>
              <p:cNvSpPr/>
              <p:nvPr/>
            </p:nvSpPr>
            <p:spPr bwMode="auto">
              <a:xfrm rot="10800000">
                <a:off x="4290577" y="5425615"/>
                <a:ext cx="624115" cy="406399"/>
              </a:xfrm>
              <a:prstGeom prst="rect">
                <a:avLst/>
              </a:prstGeom>
              <a:solidFill>
                <a:srgbClr val="FF0000"/>
              </a:solidFill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 sz="3200"/>
              </a:p>
            </p:txBody>
          </p:sp>
          <p:cxnSp>
            <p:nvCxnSpPr>
              <p:cNvPr id="19" name="直接箭头连接符 18"/>
              <p:cNvCxnSpPr/>
              <p:nvPr/>
            </p:nvCxnSpPr>
            <p:spPr bwMode="auto">
              <a:xfrm rot="10800000" flipH="1">
                <a:off x="4764014" y="5618451"/>
                <a:ext cx="507793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" name="矩形 19"/>
              <p:cNvSpPr/>
              <p:nvPr/>
            </p:nvSpPr>
            <p:spPr bwMode="auto">
              <a:xfrm rot="10800000">
                <a:off x="3585100" y="5425614"/>
                <a:ext cx="624115" cy="406399"/>
              </a:xfrm>
              <a:prstGeom prst="rect">
                <a:avLst/>
              </a:prstGeom>
              <a:solidFill>
                <a:srgbClr val="FF0000"/>
              </a:solidFill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 sz="3200"/>
              </a:p>
            </p:txBody>
          </p:sp>
          <p:cxnSp>
            <p:nvCxnSpPr>
              <p:cNvPr id="21" name="直接箭头连接符 20"/>
              <p:cNvCxnSpPr/>
              <p:nvPr/>
            </p:nvCxnSpPr>
            <p:spPr bwMode="auto">
              <a:xfrm rot="10800000" flipH="1">
                <a:off x="4069779" y="5618451"/>
                <a:ext cx="509308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矩形 21"/>
              <p:cNvSpPr/>
              <p:nvPr/>
            </p:nvSpPr>
            <p:spPr bwMode="auto">
              <a:xfrm rot="10800000">
                <a:off x="2891468" y="5425614"/>
                <a:ext cx="624115" cy="406399"/>
              </a:xfrm>
              <a:prstGeom prst="rect">
                <a:avLst/>
              </a:prstGeom>
              <a:solidFill>
                <a:srgbClr val="FF0000"/>
              </a:solidFill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 sz="3200"/>
              </a:p>
            </p:txBody>
          </p:sp>
          <p:cxnSp>
            <p:nvCxnSpPr>
              <p:cNvPr id="23" name="直接箭头连接符 22"/>
              <p:cNvCxnSpPr/>
              <p:nvPr/>
            </p:nvCxnSpPr>
            <p:spPr bwMode="auto">
              <a:xfrm rot="10800000" flipH="1">
                <a:off x="3390701" y="5618451"/>
                <a:ext cx="510824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4" name="矩形 23"/>
              <p:cNvSpPr/>
              <p:nvPr/>
            </p:nvSpPr>
            <p:spPr bwMode="auto">
              <a:xfrm rot="10800000">
                <a:off x="2190583" y="5425614"/>
                <a:ext cx="624115" cy="406399"/>
              </a:xfrm>
              <a:prstGeom prst="rect">
                <a:avLst/>
              </a:prstGeom>
              <a:solidFill>
                <a:srgbClr val="FF0000"/>
              </a:solidFill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 sz="3200"/>
              </a:p>
            </p:txBody>
          </p:sp>
          <p:cxnSp>
            <p:nvCxnSpPr>
              <p:cNvPr id="25" name="直接箭头连接符 24"/>
              <p:cNvCxnSpPr/>
              <p:nvPr/>
            </p:nvCxnSpPr>
            <p:spPr bwMode="auto">
              <a:xfrm rot="10800000" flipH="1">
                <a:off x="2704046" y="5618451"/>
                <a:ext cx="510823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7414" name="TextBox 5"/>
            <p:cNvSpPr txBox="1">
              <a:spLocks noChangeArrowheads="1"/>
            </p:cNvSpPr>
            <p:nvPr/>
          </p:nvSpPr>
          <p:spPr bwMode="auto">
            <a:xfrm>
              <a:off x="5275129" y="5481889"/>
              <a:ext cx="1039946" cy="200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Helvetica" pitchFamily="34" charset="0"/>
                  <a:ea typeface="黑体" pitchFamily="2" charset="-122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Helvetica" pitchFamily="34" charset="0"/>
                  <a:ea typeface="黑体" pitchFamily="2" charset="-122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Helvetica" pitchFamily="34" charset="0"/>
                  <a:ea typeface="黑体" pitchFamily="2" charset="-122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Helvetica" pitchFamily="34" charset="0"/>
                  <a:ea typeface="黑体" pitchFamily="2" charset="-122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Helvetica" pitchFamily="34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defRPr sz="2000">
                  <a:solidFill>
                    <a:schemeClr val="bg1"/>
                  </a:solidFill>
                  <a:latin typeface="Helvetica" pitchFamily="34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defRPr sz="2000">
                  <a:solidFill>
                    <a:schemeClr val="bg1"/>
                  </a:solidFill>
                  <a:latin typeface="Helvetica" pitchFamily="34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defRPr sz="2000">
                  <a:solidFill>
                    <a:schemeClr val="bg1"/>
                  </a:solidFill>
                  <a:latin typeface="Helvetica" pitchFamily="34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defRPr sz="2000">
                  <a:solidFill>
                    <a:schemeClr val="bg1"/>
                  </a:solidFill>
                  <a:latin typeface="Helvetica" pitchFamily="34" charset="0"/>
                  <a:ea typeface="黑体" pitchFamily="2" charset="-122"/>
                </a:defRPr>
              </a:lvl9pPr>
            </a:lstStyle>
            <a:p>
              <a:r>
                <a:rPr lang="zh-CN" altLang="en-US" sz="3200">
                  <a:solidFill>
                    <a:srgbClr val="FF0000"/>
                  </a:solidFill>
                </a:rPr>
                <a:t>源操作数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11167" y="5467702"/>
              <a:ext cx="1040066" cy="200423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solidFill>
                    <a:srgbClr val="006600"/>
                  </a:solidFill>
                </a:rPr>
                <a:t>目的</a:t>
              </a:r>
              <a:r>
                <a:rPr lang="zh-CN" altLang="en-US" sz="3200" dirty="0" smtClean="0">
                  <a:solidFill>
                    <a:srgbClr val="006600"/>
                  </a:solidFill>
                </a:rPr>
                <a:t>操作数</a:t>
              </a:r>
              <a:endParaRPr lang="zh-CN" altLang="en-US" sz="3200" dirty="0">
                <a:solidFill>
                  <a:srgbClr val="0066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1.2.7 SHLD/SHRD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>
                <a:latin typeface="Times New Roman" pitchFamily="18" charset="0"/>
              </a:rPr>
              <a:t>SHRD (shift right double) </a:t>
            </a:r>
            <a:r>
              <a:rPr lang="zh-CN" altLang="en-US" sz="3600" b="1" dirty="0">
                <a:latin typeface="Times New Roman" pitchFamily="18" charset="0"/>
              </a:rPr>
              <a:t>双精度右移</a:t>
            </a:r>
            <a:endParaRPr lang="en-US" altLang="zh-CN" sz="3600" b="1" dirty="0">
              <a:latin typeface="Times New Roman" pitchFamily="18" charset="0"/>
            </a:endParaRPr>
          </a:p>
          <a:p>
            <a:pPr marL="0" indent="0">
              <a:buFont typeface="Monotype Sorts" pitchFamily="2" charset="2"/>
              <a:buNone/>
              <a:defRPr/>
            </a:pPr>
            <a:r>
              <a:rPr lang="zh-CN" altLang="en-US" sz="3200" dirty="0">
                <a:latin typeface="Times New Roman" pitchFamily="18" charset="0"/>
              </a:rPr>
              <a:t>        将目的操作数右移指定的位数；</a:t>
            </a:r>
            <a:r>
              <a:rPr lang="zh-CN" altLang="en-US" sz="3200" b="1" dirty="0">
                <a:solidFill>
                  <a:srgbClr val="0033CC"/>
                </a:solidFill>
                <a:latin typeface="Times New Roman" pitchFamily="18" charset="0"/>
              </a:rPr>
              <a:t>右移空出来的位用源操作数的低位</a:t>
            </a:r>
            <a:r>
              <a:rPr lang="zh-CN" altLang="en-US" sz="3200" dirty="0">
                <a:latin typeface="Times New Roman" pitchFamily="18" charset="0"/>
              </a:rPr>
              <a:t>来填充。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CN" sz="3200" b="1" dirty="0">
                <a:solidFill>
                  <a:schemeClr val="hlink"/>
                </a:solidFill>
                <a:latin typeface="Times New Roman" pitchFamily="18" charset="0"/>
              </a:rPr>
              <a:t>         SHRD </a:t>
            </a:r>
            <a:r>
              <a:rPr lang="zh-CN" altLang="en-US" sz="3200" b="1" dirty="0">
                <a:solidFill>
                  <a:schemeClr val="hlink"/>
                </a:solidFill>
                <a:latin typeface="Times New Roman" pitchFamily="18" charset="0"/>
              </a:rPr>
              <a:t>目的操作数，</a:t>
            </a:r>
            <a:r>
              <a:rPr lang="zh-CN" altLang="en-US" sz="3200" b="1" dirty="0">
                <a:solidFill>
                  <a:srgbClr val="C00000"/>
                </a:solidFill>
                <a:latin typeface="Times New Roman" pitchFamily="18" charset="0"/>
              </a:rPr>
              <a:t>源操作数</a:t>
            </a:r>
            <a:r>
              <a:rPr lang="zh-CN" altLang="en-US" sz="3200" b="1" dirty="0">
                <a:solidFill>
                  <a:schemeClr val="hlink"/>
                </a:solidFill>
                <a:latin typeface="Times New Roman" pitchFamily="18" charset="0"/>
              </a:rPr>
              <a:t>，移位位数</a:t>
            </a:r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18436" name="组合 3"/>
          <p:cNvGrpSpPr>
            <a:grpSpLocks/>
          </p:cNvGrpSpPr>
          <p:nvPr/>
        </p:nvGrpSpPr>
        <p:grpSpPr bwMode="auto">
          <a:xfrm flipH="1">
            <a:off x="1127125" y="4143375"/>
            <a:ext cx="6892925" cy="1157288"/>
            <a:chOff x="4057773" y="5289119"/>
            <a:chExt cx="2257302" cy="397623"/>
          </a:xfrm>
        </p:grpSpPr>
        <p:grpSp>
          <p:nvGrpSpPr>
            <p:cNvPr id="18437" name="组合 4"/>
            <p:cNvGrpSpPr>
              <a:grpSpLocks/>
            </p:cNvGrpSpPr>
            <p:nvPr/>
          </p:nvGrpSpPr>
          <p:grpSpPr bwMode="auto">
            <a:xfrm rot="10800000">
              <a:off x="4057773" y="5289119"/>
              <a:ext cx="2166347" cy="397623"/>
              <a:chOff x="2190583" y="4392240"/>
              <a:chExt cx="6652326" cy="1439776"/>
            </a:xfrm>
          </p:grpSpPr>
          <p:sp>
            <p:nvSpPr>
              <p:cNvPr id="8" name="矩形 7"/>
              <p:cNvSpPr/>
              <p:nvPr/>
            </p:nvSpPr>
            <p:spPr bwMode="auto">
              <a:xfrm rot="10800000">
                <a:off x="7086140" y="5425614"/>
                <a:ext cx="624115" cy="406399"/>
              </a:xfrm>
              <a:prstGeom prst="rect">
                <a:avLst/>
              </a:prstGeom>
              <a:solidFill>
                <a:srgbClr val="16D707"/>
              </a:solidFill>
              <a:ln w="381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 sz="3200"/>
              </a:p>
            </p:txBody>
          </p:sp>
          <p:cxnSp>
            <p:nvCxnSpPr>
              <p:cNvPr id="9" name="直接箭头连接符 8"/>
              <p:cNvCxnSpPr/>
              <p:nvPr/>
            </p:nvCxnSpPr>
            <p:spPr bwMode="auto">
              <a:xfrm rot="10800000" flipH="1">
                <a:off x="7503519" y="5616740"/>
                <a:ext cx="510852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" name="矩形 9"/>
              <p:cNvSpPr/>
              <p:nvPr/>
            </p:nvSpPr>
            <p:spPr bwMode="auto">
              <a:xfrm rot="10800000">
                <a:off x="6389890" y="5425614"/>
                <a:ext cx="624115" cy="406399"/>
              </a:xfrm>
              <a:prstGeom prst="rect">
                <a:avLst/>
              </a:prstGeom>
              <a:solidFill>
                <a:srgbClr val="16D707"/>
              </a:solidFill>
              <a:ln w="381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 sz="3200"/>
              </a:p>
            </p:txBody>
          </p:sp>
          <p:cxnSp>
            <p:nvCxnSpPr>
              <p:cNvPr id="11" name="直接箭头连接符 10"/>
              <p:cNvCxnSpPr/>
              <p:nvPr/>
            </p:nvCxnSpPr>
            <p:spPr bwMode="auto">
              <a:xfrm rot="10800000" flipH="1">
                <a:off x="6821850" y="5618716"/>
                <a:ext cx="510852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" name="矩形 11"/>
              <p:cNvSpPr/>
              <p:nvPr/>
            </p:nvSpPr>
            <p:spPr bwMode="auto">
              <a:xfrm rot="10800000">
                <a:off x="8023835" y="5425616"/>
                <a:ext cx="532178" cy="406400"/>
              </a:xfrm>
              <a:prstGeom prst="rect">
                <a:avLst/>
              </a:prstGeom>
              <a:solidFill>
                <a:srgbClr val="FFFF00"/>
              </a:solidFill>
              <a:ln w="381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 sz="3200"/>
              </a:p>
            </p:txBody>
          </p:sp>
          <p:sp>
            <p:nvSpPr>
              <p:cNvPr id="18451" name="矩形 12"/>
              <p:cNvSpPr>
                <a:spLocks noChangeArrowheads="1"/>
              </p:cNvSpPr>
              <p:nvPr/>
            </p:nvSpPr>
            <p:spPr bwMode="auto">
              <a:xfrm rot="10800000">
                <a:off x="7949499" y="4392240"/>
                <a:ext cx="893410" cy="833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lIns="90487" tIns="44450" rIns="90487" bIns="44450"/>
              <a:lstStyle/>
              <a:p>
                <a:pPr algn="l"/>
                <a:r>
                  <a:rPr lang="en-US" altLang="zh-CN" sz="3200" b="1">
                    <a:solidFill>
                      <a:srgbClr val="006600"/>
                    </a:solidFill>
                  </a:rPr>
                  <a:t>CF</a:t>
                </a:r>
                <a:endParaRPr lang="zh-CN" altLang="en-US" sz="3200" b="1">
                  <a:solidFill>
                    <a:srgbClr val="006600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 bwMode="auto">
              <a:xfrm rot="10800000">
                <a:off x="5684847" y="5425615"/>
                <a:ext cx="624115" cy="406400"/>
              </a:xfrm>
              <a:prstGeom prst="rect">
                <a:avLst/>
              </a:prstGeom>
              <a:solidFill>
                <a:srgbClr val="16D707"/>
              </a:solidFill>
              <a:ln w="381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 sz="3200"/>
              </a:p>
            </p:txBody>
          </p:sp>
          <p:cxnSp>
            <p:nvCxnSpPr>
              <p:cNvPr id="15" name="直接箭头连接符 14"/>
              <p:cNvCxnSpPr/>
              <p:nvPr/>
            </p:nvCxnSpPr>
            <p:spPr bwMode="auto">
              <a:xfrm rot="10800000" flipH="1">
                <a:off x="6143375" y="5618716"/>
                <a:ext cx="509255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" name="矩形 15"/>
              <p:cNvSpPr/>
              <p:nvPr/>
            </p:nvSpPr>
            <p:spPr bwMode="auto">
              <a:xfrm rot="10800000">
                <a:off x="4987494" y="5425615"/>
                <a:ext cx="624115" cy="406400"/>
              </a:xfrm>
              <a:prstGeom prst="rect">
                <a:avLst/>
              </a:prstGeom>
              <a:solidFill>
                <a:srgbClr val="16D707"/>
              </a:solidFill>
              <a:ln w="381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 sz="3200"/>
              </a:p>
            </p:txBody>
          </p:sp>
          <p:cxnSp>
            <p:nvCxnSpPr>
              <p:cNvPr id="17" name="直接箭头连接符 16"/>
              <p:cNvCxnSpPr/>
              <p:nvPr/>
            </p:nvCxnSpPr>
            <p:spPr bwMode="auto">
              <a:xfrm rot="10800000" flipH="1">
                <a:off x="5447338" y="5618716"/>
                <a:ext cx="510852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" name="矩形 17"/>
              <p:cNvSpPr/>
              <p:nvPr/>
            </p:nvSpPr>
            <p:spPr bwMode="auto">
              <a:xfrm rot="10800000">
                <a:off x="4290577" y="5425615"/>
                <a:ext cx="624115" cy="406399"/>
              </a:xfrm>
              <a:prstGeom prst="rect">
                <a:avLst/>
              </a:prstGeom>
              <a:solidFill>
                <a:srgbClr val="FF0000"/>
              </a:solidFill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 sz="3200"/>
              </a:p>
            </p:txBody>
          </p:sp>
          <p:cxnSp>
            <p:nvCxnSpPr>
              <p:cNvPr id="19" name="直接箭头连接符 18"/>
              <p:cNvCxnSpPr/>
              <p:nvPr/>
            </p:nvCxnSpPr>
            <p:spPr bwMode="auto">
              <a:xfrm rot="10800000" flipH="1">
                <a:off x="4762477" y="5618716"/>
                <a:ext cx="509256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" name="矩形 19"/>
              <p:cNvSpPr/>
              <p:nvPr/>
            </p:nvSpPr>
            <p:spPr bwMode="auto">
              <a:xfrm rot="10800000">
                <a:off x="3585100" y="5425614"/>
                <a:ext cx="624115" cy="406399"/>
              </a:xfrm>
              <a:prstGeom prst="rect">
                <a:avLst/>
              </a:prstGeom>
              <a:solidFill>
                <a:srgbClr val="FF0000"/>
              </a:solidFill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 sz="3200"/>
              </a:p>
            </p:txBody>
          </p:sp>
          <p:cxnSp>
            <p:nvCxnSpPr>
              <p:cNvPr id="21" name="直接箭头连接符 20"/>
              <p:cNvCxnSpPr/>
              <p:nvPr/>
            </p:nvCxnSpPr>
            <p:spPr bwMode="auto">
              <a:xfrm rot="10800000" flipH="1">
                <a:off x="4069633" y="5618716"/>
                <a:ext cx="509256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矩形 21"/>
              <p:cNvSpPr/>
              <p:nvPr/>
            </p:nvSpPr>
            <p:spPr bwMode="auto">
              <a:xfrm rot="10800000">
                <a:off x="2891468" y="5425614"/>
                <a:ext cx="624115" cy="406399"/>
              </a:xfrm>
              <a:prstGeom prst="rect">
                <a:avLst/>
              </a:prstGeom>
              <a:solidFill>
                <a:srgbClr val="FF0000"/>
              </a:solidFill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 sz="3200"/>
              </a:p>
            </p:txBody>
          </p:sp>
          <p:cxnSp>
            <p:nvCxnSpPr>
              <p:cNvPr id="23" name="直接箭头连接符 22"/>
              <p:cNvCxnSpPr/>
              <p:nvPr/>
            </p:nvCxnSpPr>
            <p:spPr bwMode="auto">
              <a:xfrm rot="10800000" flipH="1">
                <a:off x="3392754" y="5618716"/>
                <a:ext cx="510852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4" name="矩形 23"/>
              <p:cNvSpPr/>
              <p:nvPr/>
            </p:nvSpPr>
            <p:spPr bwMode="auto">
              <a:xfrm rot="10800000">
                <a:off x="2190583" y="5425614"/>
                <a:ext cx="624115" cy="406399"/>
              </a:xfrm>
              <a:prstGeom prst="rect">
                <a:avLst/>
              </a:prstGeom>
              <a:solidFill>
                <a:srgbClr val="FF0000"/>
              </a:solidFill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 sz="3200"/>
              </a:p>
            </p:txBody>
          </p:sp>
          <p:cxnSp>
            <p:nvCxnSpPr>
              <p:cNvPr id="25" name="直接箭头连接符 24"/>
              <p:cNvCxnSpPr/>
              <p:nvPr/>
            </p:nvCxnSpPr>
            <p:spPr bwMode="auto">
              <a:xfrm rot="10800000" flipH="1">
                <a:off x="2704700" y="5618716"/>
                <a:ext cx="509255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8438" name="TextBox 5"/>
            <p:cNvSpPr txBox="1">
              <a:spLocks noChangeArrowheads="1"/>
            </p:cNvSpPr>
            <p:nvPr/>
          </p:nvSpPr>
          <p:spPr bwMode="auto">
            <a:xfrm>
              <a:off x="5275129" y="5481889"/>
              <a:ext cx="1039946" cy="200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Helvetica" pitchFamily="34" charset="0"/>
                  <a:ea typeface="黑体" pitchFamily="2" charset="-122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Helvetica" pitchFamily="34" charset="0"/>
                  <a:ea typeface="黑体" pitchFamily="2" charset="-122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Helvetica" pitchFamily="34" charset="0"/>
                  <a:ea typeface="黑体" pitchFamily="2" charset="-122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Helvetica" pitchFamily="34" charset="0"/>
                  <a:ea typeface="黑体" pitchFamily="2" charset="-122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Helvetica" pitchFamily="34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defRPr sz="2000">
                  <a:solidFill>
                    <a:schemeClr val="bg1"/>
                  </a:solidFill>
                  <a:latin typeface="Helvetica" pitchFamily="34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defRPr sz="2000">
                  <a:solidFill>
                    <a:schemeClr val="bg1"/>
                  </a:solidFill>
                  <a:latin typeface="Helvetica" pitchFamily="34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defRPr sz="2000">
                  <a:solidFill>
                    <a:schemeClr val="bg1"/>
                  </a:solidFill>
                  <a:latin typeface="Helvetica" pitchFamily="34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defRPr sz="2000">
                  <a:solidFill>
                    <a:schemeClr val="bg1"/>
                  </a:solidFill>
                  <a:latin typeface="Helvetica" pitchFamily="34" charset="0"/>
                  <a:ea typeface="黑体" pitchFamily="2" charset="-122"/>
                </a:defRPr>
              </a:lvl9pPr>
            </a:lstStyle>
            <a:p>
              <a:r>
                <a:rPr lang="zh-CN" altLang="en-US" sz="3200" dirty="0">
                  <a:solidFill>
                    <a:srgbClr val="FF0000"/>
                  </a:solidFill>
                </a:rPr>
                <a:t>源操作数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10769" y="5467477"/>
              <a:ext cx="1040792" cy="20072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3200" dirty="0" smtClean="0">
                  <a:solidFill>
                    <a:srgbClr val="006600"/>
                  </a:solidFill>
                </a:rPr>
                <a:t>目的操作数</a:t>
              </a:r>
              <a:endParaRPr lang="zh-CN" altLang="en-US" sz="3200" dirty="0">
                <a:solidFill>
                  <a:srgbClr val="0066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1.2.7 SHLD/SHRD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</p:txBody>
      </p:sp>
      <p:sp>
        <p:nvSpPr>
          <p:cNvPr id="1005573" name="Rectangle 5"/>
          <p:cNvSpPr>
            <a:spLocks noGrp="1" noChangeArrowheads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zh-CN" altLang="en-US" sz="3200" b="1" u="sng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指令格式：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CN" b="1" dirty="0" smtClean="0">
                <a:solidFill>
                  <a:srgbClr val="006600"/>
                </a:solidFill>
                <a:latin typeface="Times New Roman" pitchFamily="18" charset="0"/>
              </a:rPr>
              <a:t> SHLD/SHRD </a:t>
            </a:r>
            <a:r>
              <a:rPr lang="en-US" altLang="zh-CN" dirty="0">
                <a:solidFill>
                  <a:srgbClr val="006600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imm8/CL, </a:t>
            </a:r>
            <a:r>
              <a:rPr lang="en-US" altLang="zh-CN" b="1" dirty="0" smtClean="0">
                <a:solidFill>
                  <a:srgbClr val="006600"/>
                </a:solidFill>
                <a:latin typeface="Times New Roman" pitchFamily="18" charset="0"/>
              </a:rPr>
              <a:t>reg16,</a:t>
            </a:r>
            <a:r>
              <a:rPr lang="zh-CN" altLang="en-US" b="1" dirty="0" smtClean="0">
                <a:solidFill>
                  <a:srgbClr val="0066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Times New Roman" pitchFamily="18" charset="0"/>
              </a:rPr>
              <a:t>reg16</a:t>
            </a: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altLang="zh-CN" b="1" dirty="0" smtClean="0">
                <a:solidFill>
                  <a:srgbClr val="006600"/>
                </a:solidFill>
                <a:latin typeface="Times New Roman" pitchFamily="18" charset="0"/>
              </a:rPr>
              <a:t> SHLD/SHRD </a:t>
            </a:r>
            <a:r>
              <a:rPr lang="en-US" altLang="zh-CN" dirty="0">
                <a:solidFill>
                  <a:srgbClr val="006600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imm8/CL, </a:t>
            </a:r>
            <a:r>
              <a:rPr lang="en-US" altLang="zh-CN" b="1" dirty="0" smtClean="0">
                <a:solidFill>
                  <a:srgbClr val="006600"/>
                </a:solidFill>
                <a:latin typeface="Times New Roman" pitchFamily="18" charset="0"/>
              </a:rPr>
              <a:t>reg32,</a:t>
            </a:r>
            <a:r>
              <a:rPr lang="zh-CN" altLang="en-US" b="1" dirty="0" smtClean="0">
                <a:solidFill>
                  <a:srgbClr val="0066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Times New Roman" pitchFamily="18" charset="0"/>
              </a:rPr>
              <a:t>reg32</a:t>
            </a:r>
            <a:endParaRPr lang="en-US" altLang="zh-CN" b="1" dirty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buNone/>
              <a:defRPr/>
            </a:pPr>
            <a:r>
              <a:rPr lang="en-US" altLang="zh-CN" dirty="0">
                <a:solidFill>
                  <a:srgbClr val="006600"/>
                </a:solidFill>
                <a:latin typeface="Times New Roman" pitchFamily="18" charset="0"/>
              </a:rPr>
              <a:t>SHLD/SHRD </a:t>
            </a:r>
            <a:r>
              <a:rPr lang="en-US" altLang="zh-CN" dirty="0" smtClean="0">
                <a:solidFill>
                  <a:srgbClr val="006600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imm8/CL, </a:t>
            </a:r>
            <a:r>
              <a:rPr lang="en-US" altLang="zh-CN" dirty="0" smtClean="0">
                <a:solidFill>
                  <a:srgbClr val="006600"/>
                </a:solidFill>
                <a:latin typeface="Times New Roman" pitchFamily="18" charset="0"/>
              </a:rPr>
              <a:t>reg64,</a:t>
            </a:r>
            <a:r>
              <a:rPr lang="zh-CN" altLang="en-US" dirty="0" smtClean="0">
                <a:solidFill>
                  <a:srgbClr val="006600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6600"/>
                </a:solidFill>
                <a:latin typeface="Times New Roman" pitchFamily="18" charset="0"/>
              </a:rPr>
              <a:t>reg64</a:t>
            </a:r>
            <a:endParaRPr lang="en-US" altLang="zh-CN" b="1" dirty="0" smtClean="0">
              <a:solidFill>
                <a:srgbClr val="006600"/>
              </a:solidFill>
              <a:latin typeface="Times New Roman" pitchFamily="18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altLang="zh-CN" b="1" dirty="0" smtClean="0">
                <a:solidFill>
                  <a:srgbClr val="006600"/>
                </a:solidFill>
                <a:latin typeface="Times New Roman" pitchFamily="18" charset="0"/>
              </a:rPr>
              <a:t>SHLD/SHRD  </a:t>
            </a:r>
            <a:r>
              <a:rPr lang="en-US" altLang="zh-CN" dirty="0">
                <a:solidFill>
                  <a:srgbClr val="006600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imm8/CL</a:t>
            </a:r>
            <a:r>
              <a:rPr lang="en-US" altLang="zh-CN" dirty="0">
                <a:solidFill>
                  <a:srgbClr val="006600"/>
                </a:solidFill>
                <a:latin typeface="Times New Roman" pitchFamily="18" charset="0"/>
              </a:rPr>
              <a:t> ,</a:t>
            </a:r>
            <a:r>
              <a:rPr lang="zh-CN" altLang="en-US" dirty="0">
                <a:solidFill>
                  <a:srgbClr val="006600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006600"/>
                </a:solidFill>
                <a:latin typeface="Times New Roman" pitchFamily="18" charset="0"/>
              </a:rPr>
              <a:t>reg16,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Times New Roman" pitchFamily="18" charset="0"/>
              </a:rPr>
              <a:t>mem16</a:t>
            </a:r>
            <a:endParaRPr lang="en-US" altLang="zh-CN" b="1" dirty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altLang="zh-CN" b="1" dirty="0" smtClean="0">
                <a:solidFill>
                  <a:srgbClr val="006600"/>
                </a:solidFill>
                <a:latin typeface="Times New Roman" pitchFamily="18" charset="0"/>
              </a:rPr>
              <a:t>SHLD/SHRD  </a:t>
            </a:r>
            <a:r>
              <a:rPr lang="en-US" altLang="zh-CN" dirty="0">
                <a:solidFill>
                  <a:srgbClr val="006600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imm8/CL</a:t>
            </a:r>
            <a:r>
              <a:rPr lang="en-US" altLang="zh-CN" dirty="0">
                <a:solidFill>
                  <a:srgbClr val="006600"/>
                </a:solidFill>
                <a:latin typeface="Times New Roman" pitchFamily="18" charset="0"/>
              </a:rPr>
              <a:t> ,</a:t>
            </a:r>
            <a:r>
              <a:rPr lang="zh-CN" altLang="en-US" dirty="0">
                <a:solidFill>
                  <a:srgbClr val="006600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6600"/>
                </a:solidFill>
                <a:latin typeface="Times New Roman" pitchFamily="18" charset="0"/>
              </a:rPr>
              <a:t>reg32</a:t>
            </a:r>
            <a:r>
              <a:rPr lang="en-US" altLang="zh-CN" dirty="0">
                <a:solidFill>
                  <a:srgbClr val="006600"/>
                </a:solidFill>
                <a:latin typeface="Times New Roman" pitchFamily="18" charset="0"/>
              </a:rPr>
              <a:t>, </a:t>
            </a:r>
            <a:r>
              <a:rPr lang="en-US" altLang="zh-CN" b="1" dirty="0" smtClean="0">
                <a:solidFill>
                  <a:srgbClr val="006600"/>
                </a:solidFill>
                <a:latin typeface="Times New Roman" pitchFamily="18" charset="0"/>
              </a:rPr>
              <a:t>mem32</a:t>
            </a:r>
          </a:p>
          <a:p>
            <a:pPr>
              <a:buNone/>
              <a:defRPr/>
            </a:pPr>
            <a:r>
              <a:rPr lang="en-US" altLang="zh-CN" dirty="0">
                <a:solidFill>
                  <a:srgbClr val="006600"/>
                </a:solidFill>
                <a:latin typeface="Times New Roman" pitchFamily="18" charset="0"/>
              </a:rPr>
              <a:t>SHLD/SHRD  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imm8/CL</a:t>
            </a:r>
            <a:r>
              <a:rPr lang="en-US" altLang="zh-CN" dirty="0">
                <a:solidFill>
                  <a:srgbClr val="006600"/>
                </a:solidFill>
                <a:latin typeface="Times New Roman" pitchFamily="18" charset="0"/>
              </a:rPr>
              <a:t> ,</a:t>
            </a:r>
            <a:r>
              <a:rPr lang="zh-CN" altLang="en-US" dirty="0">
                <a:solidFill>
                  <a:srgbClr val="006600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6600"/>
                </a:solidFill>
                <a:latin typeface="Times New Roman" pitchFamily="18" charset="0"/>
              </a:rPr>
              <a:t>reg64, mem64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zh-CN" altLang="en-US" sz="44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注意：第二个操作数必须是寄存器，不能是</a:t>
            </a:r>
            <a:r>
              <a:rPr lang="en-US" altLang="zh-CN" sz="44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mem</a:t>
            </a:r>
            <a:endParaRPr lang="zh-CN" altLang="en-US" sz="4400" b="1" i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1.2.7 SHLD/SHRD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varx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.</a:t>
            </a:r>
            <a:r>
              <a:rPr lang="en-US" altLang="zh-CN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0x12</a:t>
            </a:r>
            <a:endParaRPr lang="en-US" altLang="zh-CN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$0x12345678, %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zh-CN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altLang="zh-CN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0x12345678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$0x98765432,%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shld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$4, %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,%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0x23456789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shrd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$4,%ecx,%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0x22345678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$4,%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0x01234567,varx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en-US" altLang="zh-CN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varx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0x01234567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shrd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%cl,%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eax,varx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# </a:t>
            </a:r>
            <a:r>
              <a:rPr lang="en-US" altLang="zh-CN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varx</a:t>
            </a:r>
            <a:r>
              <a:rPr lang="en-US" altLang="zh-CN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=0x80123456</a:t>
            </a:r>
            <a:endParaRPr lang="zh-CN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29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一、整数算术指令</a:t>
            </a:r>
            <a:endParaRPr lang="en-US" altLang="zh-CN" dirty="0"/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 eaLnBrk="1" hangingPunct="1">
              <a:spcBef>
                <a:spcPct val="25000"/>
              </a:spcBef>
            </a:pPr>
            <a:r>
              <a:rPr lang="zh-CN" altLang="en-US" sz="3900" dirty="0" smtClean="0">
                <a:latin typeface="Times New Roman" pitchFamily="18" charset="0"/>
              </a:rPr>
              <a:t>加、减、乘、除</a:t>
            </a:r>
            <a:endParaRPr lang="en-US" altLang="zh-CN" sz="3900" dirty="0" smtClean="0">
              <a:latin typeface="Times New Roman" pitchFamily="18" charset="0"/>
            </a:endParaRPr>
          </a:p>
          <a:p>
            <a:pPr marL="533400" indent="-533400" eaLnBrk="1" hangingPunct="1">
              <a:spcBef>
                <a:spcPct val="25000"/>
              </a:spcBef>
            </a:pPr>
            <a:r>
              <a:rPr lang="zh-CN" altLang="en-US" sz="3900" dirty="0" smtClean="0">
                <a:latin typeface="Times New Roman" pitchFamily="18" charset="0"/>
              </a:rPr>
              <a:t>如何使用</a:t>
            </a:r>
            <a:r>
              <a:rPr lang="zh-CN" altLang="en-US" sz="3900" dirty="0" smtClean="0">
                <a:solidFill>
                  <a:srgbClr val="FF0000"/>
                </a:solidFill>
                <a:latin typeface="Times New Roman" pitchFamily="18" charset="0"/>
              </a:rPr>
              <a:t>移位和循环移位</a:t>
            </a:r>
            <a:r>
              <a:rPr lang="zh-CN" altLang="en-US" sz="3900" dirty="0" smtClean="0">
                <a:latin typeface="Times New Roman" pitchFamily="18" charset="0"/>
              </a:rPr>
              <a:t>指令移动数字的若干位？</a:t>
            </a:r>
          </a:p>
          <a:p>
            <a:pPr marL="533400" indent="-533400" eaLnBrk="1" hangingPunct="1">
              <a:spcBef>
                <a:spcPct val="25000"/>
              </a:spcBef>
            </a:pPr>
            <a:r>
              <a:rPr lang="zh-CN" altLang="en-US" sz="3900" dirty="0" smtClean="0">
                <a:latin typeface="Times New Roman" pitchFamily="18" charset="0"/>
              </a:rPr>
              <a:t>为什么计算机能实现</a:t>
            </a:r>
            <a:r>
              <a:rPr lang="zh-CN" altLang="en-US" sz="3900" dirty="0">
                <a:solidFill>
                  <a:srgbClr val="FF0000"/>
                </a:solidFill>
              </a:rPr>
              <a:t>大整数的加减法</a:t>
            </a:r>
            <a:r>
              <a:rPr lang="zh-CN" altLang="en-US" sz="3900" dirty="0" smtClean="0">
                <a:latin typeface="Times New Roman" pitchFamily="18" charset="0"/>
              </a:rPr>
              <a:t>？</a:t>
            </a:r>
          </a:p>
          <a:p>
            <a:pPr marL="533400" indent="-533400" eaLnBrk="1" hangingPunct="1">
              <a:spcBef>
                <a:spcPct val="25000"/>
              </a:spcBef>
            </a:pPr>
            <a:r>
              <a:rPr lang="zh-CN" altLang="en-US" sz="3900" dirty="0" smtClean="0">
                <a:latin typeface="Times New Roman" pitchFamily="18" charset="0"/>
              </a:rPr>
              <a:t>编译器如何将</a:t>
            </a:r>
            <a:r>
              <a:rPr lang="zh-CN" altLang="en-US" sz="3900" dirty="0">
                <a:solidFill>
                  <a:srgbClr val="FF0000"/>
                </a:solidFill>
              </a:rPr>
              <a:t>复杂的表达式分解并翻译成独立的机器语言指令</a:t>
            </a:r>
            <a:r>
              <a:rPr lang="zh-CN" altLang="en-US" sz="3900" dirty="0" smtClean="0">
                <a:latin typeface="Times New Roman" pitchFamily="18" charset="0"/>
              </a:rPr>
              <a:t>的？</a:t>
            </a:r>
          </a:p>
          <a:p>
            <a:pPr marL="533400" indent="-533400" eaLnBrk="1" hangingPunct="1">
              <a:spcBef>
                <a:spcPct val="25000"/>
              </a:spcBef>
            </a:pPr>
            <a:r>
              <a:rPr lang="zh-CN" altLang="en-US" sz="3900" dirty="0" smtClean="0">
                <a:latin typeface="Times New Roman" pitchFamily="18" charset="0"/>
              </a:rPr>
              <a:t>在将表达式翻译成汇编语言的时候如何使用运算符优先级和寄存器</a:t>
            </a:r>
            <a:r>
              <a:rPr lang="zh-CN" altLang="en-US" sz="3900" dirty="0">
                <a:solidFill>
                  <a:srgbClr val="FF0000"/>
                </a:solidFill>
              </a:rPr>
              <a:t>优化规则</a:t>
            </a:r>
            <a:r>
              <a:rPr lang="zh-CN" altLang="en-US" sz="3900" dirty="0" smtClean="0">
                <a:latin typeface="Times New Roman" pitchFamily="18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7930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移位指令汇总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7801671"/>
              </p:ext>
            </p:extLst>
          </p:nvPr>
        </p:nvGraphicFramePr>
        <p:xfrm>
          <a:off x="211138" y="1184275"/>
          <a:ext cx="9420224" cy="4508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9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5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5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2799">
                <a:tc>
                  <a:txBody>
                    <a:bodyPr/>
                    <a:lstStyle/>
                    <a:p>
                      <a:r>
                        <a:rPr lang="zh-CN" altLang="en-US" sz="3200" b="1" dirty="0" smtClean="0"/>
                        <a:t>移位类型</a:t>
                      </a:r>
                      <a:endParaRPr lang="zh-CN" altLang="en-US" sz="3200" b="1" dirty="0"/>
                    </a:p>
                  </a:txBody>
                  <a:tcPr marL="91427" marR="91427" marT="45726" marB="45726"/>
                </a:tc>
                <a:tc>
                  <a:txBody>
                    <a:bodyPr/>
                    <a:lstStyle/>
                    <a:p>
                      <a:r>
                        <a:rPr lang="zh-CN" altLang="en-US" sz="3200" b="1" smtClean="0"/>
                        <a:t>左移</a:t>
                      </a:r>
                      <a:endParaRPr lang="zh-CN" altLang="en-US" sz="3200" b="1"/>
                    </a:p>
                  </a:txBody>
                  <a:tcPr marL="91427" marR="91427" marT="45726" marB="45726"/>
                </a:tc>
                <a:tc>
                  <a:txBody>
                    <a:bodyPr/>
                    <a:lstStyle/>
                    <a:p>
                      <a:r>
                        <a:rPr lang="zh-CN" altLang="en-US" sz="3200" b="1" smtClean="0"/>
                        <a:t>右移</a:t>
                      </a:r>
                      <a:endParaRPr lang="zh-CN" altLang="en-US" sz="3200" b="1"/>
                    </a:p>
                  </a:txBody>
                  <a:tcPr marL="91427" marR="91427"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799">
                <a:tc>
                  <a:txBody>
                    <a:bodyPr/>
                    <a:lstStyle/>
                    <a:p>
                      <a:r>
                        <a:rPr lang="zh-CN" altLang="en-US" sz="2800" b="1" smtClean="0"/>
                        <a:t>逻辑移位</a:t>
                      </a:r>
                      <a:endParaRPr lang="zh-CN" altLang="en-US" sz="2800" b="1"/>
                    </a:p>
                  </a:txBody>
                  <a:tcPr marL="91427" marR="91427" marT="45726" marB="45726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/>
                        <a:t>SHL</a:t>
                      </a:r>
                      <a:endParaRPr lang="zh-CN" altLang="en-US" sz="2800" b="1"/>
                    </a:p>
                  </a:txBody>
                  <a:tcPr marL="91427" marR="91427" marT="45726" marB="45726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/>
                        <a:t>SHR</a:t>
                      </a:r>
                      <a:endParaRPr lang="zh-CN" altLang="en-US" sz="2800" b="1"/>
                    </a:p>
                  </a:txBody>
                  <a:tcPr marL="91427" marR="91427" marT="45726" marB="4572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369">
                <a:tc>
                  <a:txBody>
                    <a:bodyPr/>
                    <a:lstStyle/>
                    <a:p>
                      <a:r>
                        <a:rPr lang="zh-CN" altLang="en-US" sz="2800" b="1" smtClean="0"/>
                        <a:t>算术移位</a:t>
                      </a:r>
                      <a:endParaRPr lang="zh-CN" altLang="en-US" sz="2800" b="1"/>
                    </a:p>
                  </a:txBody>
                  <a:tcPr marL="91427" marR="91427" marT="45726" marB="45726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/>
                        <a:t>SAL</a:t>
                      </a:r>
                      <a:endParaRPr lang="zh-CN" altLang="en-US" sz="2800" b="1"/>
                    </a:p>
                  </a:txBody>
                  <a:tcPr marL="91427" marR="91427" marT="45726" marB="45726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/>
                        <a:t>SAR</a:t>
                      </a:r>
                      <a:endParaRPr lang="zh-CN" altLang="en-US" sz="2800" b="1"/>
                    </a:p>
                  </a:txBody>
                  <a:tcPr marL="91427" marR="91427" marT="45726" marB="4572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7380">
                <a:tc>
                  <a:txBody>
                    <a:bodyPr/>
                    <a:lstStyle/>
                    <a:p>
                      <a:r>
                        <a:rPr lang="zh-CN" altLang="en-US" sz="2800" b="1" smtClean="0"/>
                        <a:t>循环移位</a:t>
                      </a:r>
                      <a:endParaRPr lang="zh-CN" altLang="en-US" sz="2800" b="1"/>
                    </a:p>
                  </a:txBody>
                  <a:tcPr marL="91427" marR="91427" marT="45726" marB="45726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/>
                        <a:t>ROL</a:t>
                      </a:r>
                      <a:endParaRPr lang="zh-CN" altLang="en-US" sz="2800" b="1"/>
                    </a:p>
                  </a:txBody>
                  <a:tcPr marL="91427" marR="91427" marT="45726" marB="45726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/>
                        <a:t>ROR</a:t>
                      </a:r>
                      <a:endParaRPr lang="zh-CN" altLang="en-US" sz="2800" b="1"/>
                    </a:p>
                  </a:txBody>
                  <a:tcPr marL="91427" marR="91427" marT="45726" marB="4572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9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smtClean="0"/>
                        <a:t>带进位循环移位</a:t>
                      </a:r>
                      <a:endParaRPr lang="zh-CN" altLang="en-US" sz="2800" b="1"/>
                    </a:p>
                  </a:txBody>
                  <a:tcPr marL="91427" marR="91427" marT="45726" marB="45726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/>
                        <a:t>RCL</a:t>
                      </a:r>
                      <a:endParaRPr lang="zh-CN" altLang="en-US" sz="2800" b="1"/>
                    </a:p>
                  </a:txBody>
                  <a:tcPr marL="91427" marR="91427" marT="45726" marB="45726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/>
                        <a:t>RCR</a:t>
                      </a:r>
                      <a:endParaRPr lang="zh-CN" altLang="en-US" sz="2800" b="1"/>
                    </a:p>
                  </a:txBody>
                  <a:tcPr marL="91427" marR="91427" marT="45726" marB="4572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1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smtClean="0">
                          <a:latin typeface="Times New Roman" pitchFamily="18" charset="0"/>
                        </a:rPr>
                        <a:t>双精度移位</a:t>
                      </a:r>
                      <a:endParaRPr lang="zh-CN" altLang="en-US" sz="2800" b="1"/>
                    </a:p>
                  </a:txBody>
                  <a:tcPr marL="91427" marR="91427" marT="45726" marB="45726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/>
                        <a:t>SHLD</a:t>
                      </a:r>
                      <a:endParaRPr lang="zh-CN" altLang="en-US" sz="2800" b="1"/>
                    </a:p>
                  </a:txBody>
                  <a:tcPr marL="91427" marR="91427" marT="45726" marB="45726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SHRD</a:t>
                      </a:r>
                      <a:endParaRPr lang="zh-CN" altLang="en-US" sz="2800" b="1" dirty="0"/>
                    </a:p>
                  </a:txBody>
                  <a:tcPr marL="91427" marR="91427" marT="45726" marB="4572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771525" y="5700713"/>
            <a:ext cx="3787775" cy="1125537"/>
          </a:xfrm>
          <a:prstGeom prst="cloudCallout">
            <a:avLst>
              <a:gd name="adj1" fmla="val 102889"/>
              <a:gd name="adj2" fmla="val -45217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15C907"/>
            </a:solidFill>
            <a:round/>
            <a:headEnd/>
            <a:tailEnd/>
          </a:ln>
          <a:effectLst/>
        </p:spPr>
        <p:txBody>
          <a:bodyPr lIns="90487" tIns="44450" rIns="90487" bIns="44450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所有指令都影响</a:t>
            </a:r>
            <a:r>
              <a:rPr lang="en-US" altLang="zh-CN" sz="2800" dirty="0">
                <a:solidFill>
                  <a:schemeClr val="tx1"/>
                </a:solidFill>
              </a:rPr>
              <a:t>CF</a:t>
            </a:r>
            <a:r>
              <a:rPr lang="zh-CN" altLang="en-US" sz="2800" dirty="0">
                <a:solidFill>
                  <a:schemeClr val="tx1"/>
                </a:solidFill>
              </a:rPr>
              <a:t>和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</a:p>
        </p:txBody>
      </p:sp>
      <p:grpSp>
        <p:nvGrpSpPr>
          <p:cNvPr id="21540" name="组合 6"/>
          <p:cNvGrpSpPr>
            <a:grpSpLocks/>
          </p:cNvGrpSpPr>
          <p:nvPr/>
        </p:nvGrpSpPr>
        <p:grpSpPr bwMode="auto">
          <a:xfrm rot="10800000">
            <a:off x="3556030" y="4148138"/>
            <a:ext cx="2212975" cy="731837"/>
            <a:chOff x="1822970" y="3430933"/>
            <a:chExt cx="7013659" cy="2212570"/>
          </a:xfrm>
        </p:grpSpPr>
        <p:grpSp>
          <p:nvGrpSpPr>
            <p:cNvPr id="21894" name="组合 7"/>
            <p:cNvGrpSpPr>
              <a:grpSpLocks/>
            </p:cNvGrpSpPr>
            <p:nvPr/>
          </p:nvGrpSpPr>
          <p:grpSpPr bwMode="auto">
            <a:xfrm>
              <a:off x="1822970" y="3430933"/>
              <a:ext cx="7013659" cy="1239940"/>
              <a:chOff x="2275268" y="4592076"/>
              <a:chExt cx="7013659" cy="1239940"/>
            </a:xfrm>
          </p:grpSpPr>
          <p:sp>
            <p:nvSpPr>
              <p:cNvPr id="10" name="矩形 9"/>
              <p:cNvSpPr/>
              <p:nvPr/>
            </p:nvSpPr>
            <p:spPr bwMode="auto">
              <a:xfrm rot="10800000">
                <a:off x="7072272" y="5425615"/>
                <a:ext cx="567376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1" name="直接箭头连接符 10"/>
              <p:cNvCxnSpPr/>
              <p:nvPr/>
            </p:nvCxnSpPr>
            <p:spPr bwMode="auto">
              <a:xfrm rot="10800000" flipH="1">
                <a:off x="7517903" y="5633566"/>
                <a:ext cx="513195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" name="矩形 11"/>
              <p:cNvSpPr/>
              <p:nvPr/>
            </p:nvSpPr>
            <p:spPr bwMode="auto">
              <a:xfrm rot="10800000">
                <a:off x="6390103" y="5425615"/>
                <a:ext cx="567376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3" name="直接箭头连接符 12"/>
              <p:cNvCxnSpPr/>
              <p:nvPr/>
            </p:nvCxnSpPr>
            <p:spPr bwMode="auto">
              <a:xfrm rot="10800000" flipH="1">
                <a:off x="6899052" y="5633566"/>
                <a:ext cx="50816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" name="矩形 13"/>
              <p:cNvSpPr/>
              <p:nvPr/>
            </p:nvSpPr>
            <p:spPr bwMode="auto">
              <a:xfrm rot="10800000">
                <a:off x="8023835" y="5425616"/>
                <a:ext cx="532178" cy="40640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907" name="矩形 14"/>
              <p:cNvSpPr>
                <a:spLocks noChangeArrowheads="1"/>
              </p:cNvSpPr>
              <p:nvPr/>
            </p:nvSpPr>
            <p:spPr bwMode="auto">
              <a:xfrm rot="10800000">
                <a:off x="7043902" y="4592076"/>
                <a:ext cx="2245025" cy="8335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lIns="90487" tIns="44450" rIns="90487" bIns="44450"/>
              <a:lstStyle/>
              <a:p>
                <a:r>
                  <a:rPr lang="en-US" altLang="zh-CN" sz="1600" b="1">
                    <a:solidFill>
                      <a:srgbClr val="006600"/>
                    </a:solidFill>
                  </a:rPr>
                  <a:t>CF</a:t>
                </a:r>
                <a:endParaRPr lang="zh-CN" altLang="en-US" sz="1600" b="1">
                  <a:solidFill>
                    <a:srgbClr val="006600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 bwMode="auto">
              <a:xfrm rot="10800000">
                <a:off x="5713218" y="5425615"/>
                <a:ext cx="567376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7" name="直接箭头连接符 16"/>
              <p:cNvCxnSpPr/>
              <p:nvPr/>
            </p:nvCxnSpPr>
            <p:spPr bwMode="auto">
              <a:xfrm rot="10800000" flipH="1">
                <a:off x="6209760" y="5633566"/>
                <a:ext cx="513195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" name="矩形 17"/>
              <p:cNvSpPr/>
              <p:nvPr/>
            </p:nvSpPr>
            <p:spPr bwMode="auto">
              <a:xfrm rot="10800000">
                <a:off x="5015864" y="5425615"/>
                <a:ext cx="567376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 bwMode="auto">
              <a:xfrm rot="10800000" flipH="1">
                <a:off x="5525500" y="5633566"/>
                <a:ext cx="508165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" name="矩形 19"/>
              <p:cNvSpPr/>
              <p:nvPr/>
            </p:nvSpPr>
            <p:spPr bwMode="auto">
              <a:xfrm rot="10800000">
                <a:off x="4333026" y="5425615"/>
                <a:ext cx="567376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1" name="直接箭头连接符 20"/>
              <p:cNvCxnSpPr/>
              <p:nvPr/>
            </p:nvCxnSpPr>
            <p:spPr bwMode="auto">
              <a:xfrm rot="10800000" flipH="1">
                <a:off x="4841241" y="5633566"/>
                <a:ext cx="508165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矩形 21"/>
              <p:cNvSpPr/>
              <p:nvPr/>
            </p:nvSpPr>
            <p:spPr bwMode="auto">
              <a:xfrm rot="10800000">
                <a:off x="3641626" y="5425615"/>
                <a:ext cx="567376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 bwMode="auto">
              <a:xfrm rot="10800000" flipH="1">
                <a:off x="4151952" y="5633566"/>
                <a:ext cx="50816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4" name="矩形 23"/>
              <p:cNvSpPr/>
              <p:nvPr/>
            </p:nvSpPr>
            <p:spPr bwMode="auto">
              <a:xfrm rot="10800000">
                <a:off x="2962075" y="5425615"/>
                <a:ext cx="567376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5" name="直接箭头连接符 24"/>
              <p:cNvCxnSpPr/>
              <p:nvPr/>
            </p:nvCxnSpPr>
            <p:spPr bwMode="auto">
              <a:xfrm rot="10800000" flipH="1">
                <a:off x="3457630" y="5633566"/>
                <a:ext cx="513195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6" name="矩形 25"/>
              <p:cNvSpPr/>
              <p:nvPr/>
            </p:nvSpPr>
            <p:spPr bwMode="auto">
              <a:xfrm rot="10800000">
                <a:off x="2275268" y="5425615"/>
                <a:ext cx="567376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 bwMode="auto">
              <a:xfrm rot="10800000" flipH="1">
                <a:off x="2783433" y="5633566"/>
                <a:ext cx="50816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9" name="弧形 8"/>
            <p:cNvSpPr/>
            <p:nvPr/>
          </p:nvSpPr>
          <p:spPr bwMode="auto">
            <a:xfrm rot="10800000">
              <a:off x="1983972" y="3814893"/>
              <a:ext cx="5866518" cy="1823812"/>
            </a:xfrm>
            <a:prstGeom prst="arc">
              <a:avLst>
                <a:gd name="adj1" fmla="val 10735444"/>
                <a:gd name="adj2" fmla="val 65201"/>
              </a:avLst>
            </a:prstGeom>
            <a:noFill/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1541" name="组合 48"/>
          <p:cNvGrpSpPr>
            <a:grpSpLocks/>
          </p:cNvGrpSpPr>
          <p:nvPr/>
        </p:nvGrpSpPr>
        <p:grpSpPr bwMode="auto">
          <a:xfrm rot="10800000" flipH="1">
            <a:off x="7506653" y="4173538"/>
            <a:ext cx="2093912" cy="806450"/>
            <a:chOff x="1822970" y="3430933"/>
            <a:chExt cx="6470224" cy="2218316"/>
          </a:xfrm>
        </p:grpSpPr>
        <p:grpSp>
          <p:nvGrpSpPr>
            <p:cNvPr id="21856" name="组合 49"/>
            <p:cNvGrpSpPr>
              <a:grpSpLocks/>
            </p:cNvGrpSpPr>
            <p:nvPr/>
          </p:nvGrpSpPr>
          <p:grpSpPr bwMode="auto">
            <a:xfrm>
              <a:off x="1822970" y="3430933"/>
              <a:ext cx="6470224" cy="1239940"/>
              <a:chOff x="2275268" y="4592076"/>
              <a:chExt cx="6470224" cy="1239940"/>
            </a:xfrm>
          </p:grpSpPr>
          <p:sp>
            <p:nvSpPr>
              <p:cNvPr id="52" name="矩形 51"/>
              <p:cNvSpPr/>
              <p:nvPr/>
            </p:nvSpPr>
            <p:spPr bwMode="auto">
              <a:xfrm rot="10800000">
                <a:off x="7072273" y="5425615"/>
                <a:ext cx="567378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53" name="直接箭头连接符 52"/>
              <p:cNvCxnSpPr/>
              <p:nvPr/>
            </p:nvCxnSpPr>
            <p:spPr bwMode="auto">
              <a:xfrm rot="10800000" flipH="1">
                <a:off x="7509331" y="5657566"/>
                <a:ext cx="51016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4" name="矩形 53"/>
              <p:cNvSpPr/>
              <p:nvPr/>
            </p:nvSpPr>
            <p:spPr bwMode="auto">
              <a:xfrm rot="10800000">
                <a:off x="6390100" y="5425615"/>
                <a:ext cx="567378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55" name="直接箭头连接符 54"/>
              <p:cNvCxnSpPr/>
              <p:nvPr/>
            </p:nvCxnSpPr>
            <p:spPr bwMode="auto">
              <a:xfrm rot="10800000" flipH="1">
                <a:off x="6886346" y="5657566"/>
                <a:ext cx="51016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6" name="矩形 55"/>
              <p:cNvSpPr/>
              <p:nvPr/>
            </p:nvSpPr>
            <p:spPr bwMode="auto">
              <a:xfrm rot="10800000">
                <a:off x="8023835" y="5425616"/>
                <a:ext cx="532178" cy="40640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869" name="矩形 56"/>
              <p:cNvSpPr>
                <a:spLocks noChangeArrowheads="1"/>
              </p:cNvSpPr>
              <p:nvPr/>
            </p:nvSpPr>
            <p:spPr bwMode="auto">
              <a:xfrm rot="10800000">
                <a:off x="6500466" y="4592076"/>
                <a:ext cx="2245026" cy="8335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lIns="90487" tIns="44450" rIns="90487" bIns="44450"/>
              <a:lstStyle/>
              <a:p>
                <a:pPr algn="r"/>
                <a:r>
                  <a:rPr lang="en-US" altLang="zh-CN" sz="1600" b="1" dirty="0">
                    <a:solidFill>
                      <a:srgbClr val="006600"/>
                    </a:solidFill>
                  </a:rPr>
                  <a:t>CF</a:t>
                </a:r>
                <a:endParaRPr lang="zh-CN" altLang="en-US" sz="16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 bwMode="auto">
              <a:xfrm rot="10800000">
                <a:off x="5713215" y="5425615"/>
                <a:ext cx="567378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59" name="直接箭头连接符 58"/>
              <p:cNvCxnSpPr/>
              <p:nvPr/>
            </p:nvCxnSpPr>
            <p:spPr bwMode="auto">
              <a:xfrm rot="10800000" flipH="1">
                <a:off x="6209401" y="5657566"/>
                <a:ext cx="51016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0" name="矩形 59"/>
              <p:cNvSpPr/>
              <p:nvPr/>
            </p:nvSpPr>
            <p:spPr bwMode="auto">
              <a:xfrm rot="10800000">
                <a:off x="5015861" y="5425615"/>
                <a:ext cx="567378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61" name="直接箭头连接符 60"/>
              <p:cNvCxnSpPr/>
              <p:nvPr/>
            </p:nvCxnSpPr>
            <p:spPr bwMode="auto">
              <a:xfrm rot="10800000" flipH="1">
                <a:off x="5512833" y="5657566"/>
                <a:ext cx="51016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2" name="矩形 61"/>
              <p:cNvSpPr/>
              <p:nvPr/>
            </p:nvSpPr>
            <p:spPr bwMode="auto">
              <a:xfrm rot="10800000">
                <a:off x="4333024" y="5425615"/>
                <a:ext cx="567378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63" name="直接箭头连接符 62"/>
              <p:cNvCxnSpPr/>
              <p:nvPr/>
            </p:nvCxnSpPr>
            <p:spPr bwMode="auto">
              <a:xfrm rot="10800000" flipH="1">
                <a:off x="4830981" y="5657566"/>
                <a:ext cx="51016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4" name="矩形 63"/>
              <p:cNvSpPr/>
              <p:nvPr/>
            </p:nvSpPr>
            <p:spPr bwMode="auto">
              <a:xfrm rot="10800000">
                <a:off x="3641626" y="5425615"/>
                <a:ext cx="567378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65" name="直接箭头连接符 64"/>
              <p:cNvCxnSpPr/>
              <p:nvPr/>
            </p:nvCxnSpPr>
            <p:spPr bwMode="auto">
              <a:xfrm rot="10800000" flipH="1">
                <a:off x="4139321" y="5657566"/>
                <a:ext cx="51016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6" name="矩形 65"/>
              <p:cNvSpPr/>
              <p:nvPr/>
            </p:nvSpPr>
            <p:spPr bwMode="auto">
              <a:xfrm rot="10800000">
                <a:off x="2962074" y="5425615"/>
                <a:ext cx="567378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67" name="直接箭头连接符 66"/>
              <p:cNvCxnSpPr/>
              <p:nvPr/>
            </p:nvCxnSpPr>
            <p:spPr bwMode="auto">
              <a:xfrm rot="10800000" flipH="1">
                <a:off x="3457468" y="5657566"/>
                <a:ext cx="51016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8" name="矩形 67"/>
              <p:cNvSpPr/>
              <p:nvPr/>
            </p:nvSpPr>
            <p:spPr bwMode="auto">
              <a:xfrm rot="10800000">
                <a:off x="2275268" y="5425615"/>
                <a:ext cx="567378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69" name="直接箭头连接符 68"/>
              <p:cNvCxnSpPr/>
              <p:nvPr/>
            </p:nvCxnSpPr>
            <p:spPr bwMode="auto">
              <a:xfrm rot="10800000" flipH="1">
                <a:off x="2770712" y="5657566"/>
                <a:ext cx="51016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1" name="弧形 50"/>
            <p:cNvSpPr/>
            <p:nvPr/>
          </p:nvSpPr>
          <p:spPr bwMode="auto">
            <a:xfrm rot="10800000">
              <a:off x="2117294" y="3854510"/>
              <a:ext cx="5729510" cy="1803472"/>
            </a:xfrm>
            <a:prstGeom prst="arc">
              <a:avLst>
                <a:gd name="adj1" fmla="val 10735444"/>
                <a:gd name="adj2" fmla="val 65201"/>
              </a:avLst>
            </a:prstGeom>
            <a:noFill/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1542" name="组合 69"/>
          <p:cNvGrpSpPr>
            <a:grpSpLocks/>
          </p:cNvGrpSpPr>
          <p:nvPr/>
        </p:nvGrpSpPr>
        <p:grpSpPr bwMode="auto">
          <a:xfrm rot="10800000" flipH="1">
            <a:off x="7537450" y="3341688"/>
            <a:ext cx="2066925" cy="849312"/>
            <a:chOff x="1806821" y="3282268"/>
            <a:chExt cx="6408218" cy="2550828"/>
          </a:xfrm>
        </p:grpSpPr>
        <p:grpSp>
          <p:nvGrpSpPr>
            <p:cNvPr id="21818" name="组合 70"/>
            <p:cNvGrpSpPr>
              <a:grpSpLocks/>
            </p:cNvGrpSpPr>
            <p:nvPr/>
          </p:nvGrpSpPr>
          <p:grpSpPr bwMode="auto">
            <a:xfrm>
              <a:off x="1806821" y="3282268"/>
              <a:ext cx="6408218" cy="1388605"/>
              <a:chOff x="2259119" y="4443411"/>
              <a:chExt cx="6408218" cy="1388605"/>
            </a:xfrm>
          </p:grpSpPr>
          <p:sp>
            <p:nvSpPr>
              <p:cNvPr id="73" name="矩形 72"/>
              <p:cNvSpPr/>
              <p:nvPr/>
            </p:nvSpPr>
            <p:spPr bwMode="auto">
              <a:xfrm rot="10800000">
                <a:off x="7072272" y="5425616"/>
                <a:ext cx="567377" cy="406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74" name="直接箭头连接符 73"/>
              <p:cNvCxnSpPr/>
              <p:nvPr/>
            </p:nvCxnSpPr>
            <p:spPr bwMode="auto">
              <a:xfrm rot="10800000" flipH="1">
                <a:off x="7491022" y="5654458"/>
                <a:ext cx="5069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5" name="矩形 74"/>
              <p:cNvSpPr/>
              <p:nvPr/>
            </p:nvSpPr>
            <p:spPr bwMode="auto">
              <a:xfrm rot="10800000">
                <a:off x="6390101" y="5425616"/>
                <a:ext cx="567377" cy="406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76" name="直接箭头连接符 75"/>
              <p:cNvCxnSpPr/>
              <p:nvPr/>
            </p:nvCxnSpPr>
            <p:spPr bwMode="auto">
              <a:xfrm rot="10800000" flipH="1">
                <a:off x="6865949" y="5654458"/>
                <a:ext cx="51187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7" name="矩形 76"/>
              <p:cNvSpPr/>
              <p:nvPr/>
            </p:nvSpPr>
            <p:spPr bwMode="auto">
              <a:xfrm rot="10800000">
                <a:off x="8023835" y="5425616"/>
                <a:ext cx="532178" cy="40640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831" name="矩形 77"/>
              <p:cNvSpPr>
                <a:spLocks noChangeArrowheads="1"/>
              </p:cNvSpPr>
              <p:nvPr/>
            </p:nvSpPr>
            <p:spPr bwMode="auto">
              <a:xfrm rot="10800000">
                <a:off x="6506741" y="4443411"/>
                <a:ext cx="2160596" cy="735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lIns="90487" tIns="44450" rIns="90487" bIns="44450"/>
              <a:lstStyle/>
              <a:p>
                <a:pPr algn="r"/>
                <a:r>
                  <a:rPr lang="en-US" altLang="zh-CN" sz="1600" b="1">
                    <a:solidFill>
                      <a:srgbClr val="006600"/>
                    </a:solidFill>
                  </a:rPr>
                  <a:t>CF</a:t>
                </a:r>
                <a:endParaRPr lang="zh-CN" altLang="en-US" sz="1600" b="1">
                  <a:solidFill>
                    <a:srgbClr val="006600"/>
                  </a:solidFill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 bwMode="auto">
              <a:xfrm rot="10800000">
                <a:off x="5713216" y="5425616"/>
                <a:ext cx="567377" cy="406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80" name="直接箭头连接符 79"/>
              <p:cNvCxnSpPr/>
              <p:nvPr/>
            </p:nvCxnSpPr>
            <p:spPr bwMode="auto">
              <a:xfrm rot="10800000" flipH="1">
                <a:off x="6181816" y="5654458"/>
                <a:ext cx="5069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1" name="矩形 80"/>
              <p:cNvSpPr/>
              <p:nvPr/>
            </p:nvSpPr>
            <p:spPr bwMode="auto">
              <a:xfrm rot="10800000">
                <a:off x="5015863" y="5425616"/>
                <a:ext cx="567377" cy="406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82" name="直接箭头连接符 81"/>
              <p:cNvCxnSpPr/>
              <p:nvPr/>
            </p:nvCxnSpPr>
            <p:spPr bwMode="auto">
              <a:xfrm rot="10800000" flipH="1">
                <a:off x="5492761" y="5654458"/>
                <a:ext cx="51187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3" name="矩形 82"/>
              <p:cNvSpPr/>
              <p:nvPr/>
            </p:nvSpPr>
            <p:spPr bwMode="auto">
              <a:xfrm rot="10800000">
                <a:off x="4333025" y="5425616"/>
                <a:ext cx="567377" cy="406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84" name="直接箭头连接符 83"/>
              <p:cNvCxnSpPr/>
              <p:nvPr/>
            </p:nvCxnSpPr>
            <p:spPr bwMode="auto">
              <a:xfrm rot="10800000" flipH="1">
                <a:off x="4808625" y="5654458"/>
                <a:ext cx="51187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5" name="矩形 84"/>
              <p:cNvSpPr/>
              <p:nvPr/>
            </p:nvSpPr>
            <p:spPr bwMode="auto">
              <a:xfrm rot="10800000">
                <a:off x="3625476" y="5425616"/>
                <a:ext cx="567377" cy="406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86" name="直接箭头连接符 85"/>
              <p:cNvCxnSpPr/>
              <p:nvPr/>
            </p:nvCxnSpPr>
            <p:spPr bwMode="auto">
              <a:xfrm rot="10800000" flipH="1">
                <a:off x="4124493" y="5654458"/>
                <a:ext cx="5069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7" name="矩形 86"/>
              <p:cNvSpPr/>
              <p:nvPr/>
            </p:nvSpPr>
            <p:spPr bwMode="auto">
              <a:xfrm rot="10800000">
                <a:off x="2945925" y="5425616"/>
                <a:ext cx="567377" cy="406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88" name="直接箭头连接符 87"/>
              <p:cNvCxnSpPr/>
              <p:nvPr/>
            </p:nvCxnSpPr>
            <p:spPr bwMode="auto">
              <a:xfrm rot="10800000" flipH="1">
                <a:off x="3420670" y="5654458"/>
                <a:ext cx="51187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9" name="矩形 88"/>
              <p:cNvSpPr/>
              <p:nvPr/>
            </p:nvSpPr>
            <p:spPr bwMode="auto">
              <a:xfrm rot="10800000">
                <a:off x="2259119" y="5425616"/>
                <a:ext cx="567377" cy="406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90" name="直接箭头连接符 89"/>
              <p:cNvCxnSpPr/>
              <p:nvPr/>
            </p:nvCxnSpPr>
            <p:spPr bwMode="auto">
              <a:xfrm rot="10800000" flipH="1">
                <a:off x="2726694" y="5654458"/>
                <a:ext cx="5069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2" name="弧形 71"/>
            <p:cNvSpPr/>
            <p:nvPr/>
          </p:nvSpPr>
          <p:spPr bwMode="auto">
            <a:xfrm rot="10800000">
              <a:off x="2087367" y="3287034"/>
              <a:ext cx="4956278" cy="2546062"/>
            </a:xfrm>
            <a:prstGeom prst="arc">
              <a:avLst>
                <a:gd name="adj1" fmla="val 10999642"/>
                <a:gd name="adj2" fmla="val 21393802"/>
              </a:avLst>
            </a:prstGeom>
            <a:noFill/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1543" name="组合 90"/>
          <p:cNvGrpSpPr>
            <a:grpSpLocks/>
          </p:cNvGrpSpPr>
          <p:nvPr/>
        </p:nvGrpSpPr>
        <p:grpSpPr bwMode="auto">
          <a:xfrm rot="10800000">
            <a:off x="3440142" y="3376613"/>
            <a:ext cx="2286000" cy="739775"/>
            <a:chOff x="1806820" y="3282264"/>
            <a:chExt cx="7442253" cy="2159893"/>
          </a:xfrm>
        </p:grpSpPr>
        <p:grpSp>
          <p:nvGrpSpPr>
            <p:cNvPr id="21780" name="组合 91"/>
            <p:cNvGrpSpPr>
              <a:grpSpLocks/>
            </p:cNvGrpSpPr>
            <p:nvPr/>
          </p:nvGrpSpPr>
          <p:grpSpPr bwMode="auto">
            <a:xfrm>
              <a:off x="1806820" y="3282264"/>
              <a:ext cx="7442253" cy="1388609"/>
              <a:chOff x="2259118" y="4443407"/>
              <a:chExt cx="7442253" cy="1388609"/>
            </a:xfrm>
          </p:grpSpPr>
          <p:sp>
            <p:nvSpPr>
              <p:cNvPr id="94" name="矩形 93"/>
              <p:cNvSpPr/>
              <p:nvPr/>
            </p:nvSpPr>
            <p:spPr bwMode="auto">
              <a:xfrm rot="10800000">
                <a:off x="7072271" y="5425615"/>
                <a:ext cx="567378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95" name="直接箭头连接符 94"/>
              <p:cNvCxnSpPr/>
              <p:nvPr/>
            </p:nvCxnSpPr>
            <p:spPr bwMode="auto">
              <a:xfrm rot="10800000" flipH="1">
                <a:off x="7530714" y="5634594"/>
                <a:ext cx="511653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6" name="矩形 95"/>
              <p:cNvSpPr/>
              <p:nvPr/>
            </p:nvSpPr>
            <p:spPr bwMode="auto">
              <a:xfrm rot="10800000">
                <a:off x="6390100" y="5425615"/>
                <a:ext cx="567378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97" name="直接箭头连接符 96"/>
              <p:cNvCxnSpPr/>
              <p:nvPr/>
            </p:nvCxnSpPr>
            <p:spPr bwMode="auto">
              <a:xfrm rot="10800000" flipH="1">
                <a:off x="6889853" y="5634594"/>
                <a:ext cx="511653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8" name="矩形 97"/>
              <p:cNvSpPr/>
              <p:nvPr/>
            </p:nvSpPr>
            <p:spPr bwMode="auto">
              <a:xfrm rot="10800000">
                <a:off x="8023835" y="5425616"/>
                <a:ext cx="532178" cy="40640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793" name="矩形 98"/>
              <p:cNvSpPr>
                <a:spLocks noChangeArrowheads="1"/>
              </p:cNvSpPr>
              <p:nvPr/>
            </p:nvSpPr>
            <p:spPr bwMode="auto">
              <a:xfrm rot="10800000">
                <a:off x="7327599" y="4443407"/>
                <a:ext cx="2373772" cy="941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lIns="90487" tIns="44450" rIns="90487" bIns="44450"/>
              <a:lstStyle/>
              <a:p>
                <a:r>
                  <a:rPr lang="en-US" altLang="zh-CN" sz="1600" b="1">
                    <a:solidFill>
                      <a:srgbClr val="006600"/>
                    </a:solidFill>
                  </a:rPr>
                  <a:t>CF</a:t>
                </a:r>
                <a:endParaRPr lang="zh-CN" altLang="en-US" sz="1600" b="1">
                  <a:solidFill>
                    <a:srgbClr val="006600"/>
                  </a:solidFill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 bwMode="auto">
              <a:xfrm rot="10800000">
                <a:off x="5713215" y="5425615"/>
                <a:ext cx="567378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01" name="直接箭头连接符 100"/>
              <p:cNvCxnSpPr/>
              <p:nvPr/>
            </p:nvCxnSpPr>
            <p:spPr bwMode="auto">
              <a:xfrm rot="10800000" flipH="1">
                <a:off x="6212813" y="5634594"/>
                <a:ext cx="51165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2" name="矩形 101"/>
              <p:cNvSpPr/>
              <p:nvPr/>
            </p:nvSpPr>
            <p:spPr bwMode="auto">
              <a:xfrm rot="10800000">
                <a:off x="5015863" y="5425615"/>
                <a:ext cx="567378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03" name="直接箭头连接符 102"/>
              <p:cNvCxnSpPr/>
              <p:nvPr/>
            </p:nvCxnSpPr>
            <p:spPr bwMode="auto">
              <a:xfrm rot="10800000" flipH="1">
                <a:off x="5515104" y="5634594"/>
                <a:ext cx="511653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4" name="矩形 103"/>
              <p:cNvSpPr/>
              <p:nvPr/>
            </p:nvSpPr>
            <p:spPr bwMode="auto">
              <a:xfrm rot="10800000">
                <a:off x="4333025" y="5425615"/>
                <a:ext cx="567378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05" name="直接箭头连接符 104"/>
              <p:cNvCxnSpPr/>
              <p:nvPr/>
            </p:nvCxnSpPr>
            <p:spPr bwMode="auto">
              <a:xfrm rot="10800000" flipH="1">
                <a:off x="4832897" y="5634594"/>
                <a:ext cx="511653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6" name="矩形 105"/>
              <p:cNvSpPr/>
              <p:nvPr/>
            </p:nvSpPr>
            <p:spPr bwMode="auto">
              <a:xfrm rot="10800000">
                <a:off x="3625475" y="5425615"/>
                <a:ext cx="567378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07" name="直接箭头连接符 106"/>
              <p:cNvCxnSpPr/>
              <p:nvPr/>
            </p:nvCxnSpPr>
            <p:spPr bwMode="auto">
              <a:xfrm rot="10800000" flipH="1">
                <a:off x="4155857" y="5634594"/>
                <a:ext cx="51165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8" name="矩形 107"/>
              <p:cNvSpPr/>
              <p:nvPr/>
            </p:nvSpPr>
            <p:spPr bwMode="auto">
              <a:xfrm rot="10800000">
                <a:off x="2945922" y="5425615"/>
                <a:ext cx="567378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09" name="直接箭头连接符 108"/>
              <p:cNvCxnSpPr/>
              <p:nvPr/>
            </p:nvCxnSpPr>
            <p:spPr bwMode="auto">
              <a:xfrm rot="10800000" flipH="1">
                <a:off x="3437475" y="5634594"/>
                <a:ext cx="50648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0" name="矩形 109"/>
              <p:cNvSpPr/>
              <p:nvPr/>
            </p:nvSpPr>
            <p:spPr bwMode="auto">
              <a:xfrm rot="10800000">
                <a:off x="2259118" y="5425615"/>
                <a:ext cx="567378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11" name="直接箭头连接符 110"/>
              <p:cNvCxnSpPr/>
              <p:nvPr/>
            </p:nvCxnSpPr>
            <p:spPr bwMode="auto">
              <a:xfrm rot="10800000" flipH="1">
                <a:off x="2750098" y="5634594"/>
                <a:ext cx="50648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93" name="弧形 92"/>
            <p:cNvSpPr/>
            <p:nvPr/>
          </p:nvSpPr>
          <p:spPr bwMode="auto">
            <a:xfrm rot="10800000">
              <a:off x="1853332" y="3467663"/>
              <a:ext cx="5214747" cy="1979131"/>
            </a:xfrm>
            <a:prstGeom prst="arc">
              <a:avLst>
                <a:gd name="adj1" fmla="val 11252756"/>
                <a:gd name="adj2" fmla="val 21168786"/>
              </a:avLst>
            </a:prstGeom>
            <a:noFill/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1544" name="组合 111"/>
          <p:cNvGrpSpPr>
            <a:grpSpLocks/>
          </p:cNvGrpSpPr>
          <p:nvPr/>
        </p:nvGrpSpPr>
        <p:grpSpPr bwMode="auto">
          <a:xfrm rot="10800000">
            <a:off x="3654455" y="2033588"/>
            <a:ext cx="2314575" cy="552450"/>
            <a:chOff x="1338481" y="4461448"/>
            <a:chExt cx="7660092" cy="1675384"/>
          </a:xfrm>
        </p:grpSpPr>
        <p:sp>
          <p:nvSpPr>
            <p:cNvPr id="113" name="矩形 112"/>
            <p:cNvSpPr/>
            <p:nvPr/>
          </p:nvSpPr>
          <p:spPr bwMode="auto">
            <a:xfrm rot="10800000">
              <a:off x="7009239" y="5425615"/>
              <a:ext cx="567376" cy="4064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14" name="直接箭头连接符 113"/>
            <p:cNvCxnSpPr/>
            <p:nvPr/>
          </p:nvCxnSpPr>
          <p:spPr bwMode="auto">
            <a:xfrm rot="10800000" flipH="1">
              <a:off x="7511739" y="5631330"/>
              <a:ext cx="509620" cy="144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746" name="矩形 114"/>
            <p:cNvSpPr>
              <a:spLocks noChangeArrowheads="1"/>
            </p:cNvSpPr>
            <p:nvPr/>
          </p:nvSpPr>
          <p:spPr bwMode="auto">
            <a:xfrm rot="10800000">
              <a:off x="1338481" y="5480061"/>
              <a:ext cx="609600" cy="656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lIns="90487" tIns="44450" rIns="90487" bIns="44450"/>
            <a:lstStyle/>
            <a:p>
              <a:r>
                <a:rPr lang="en-US" altLang="zh-CN" sz="1600" b="1">
                  <a:solidFill>
                    <a:srgbClr val="006600"/>
                  </a:solidFill>
                </a:rPr>
                <a:t>0</a:t>
              </a:r>
              <a:endParaRPr lang="zh-CN" altLang="en-US" sz="1600" b="1">
                <a:solidFill>
                  <a:srgbClr val="006600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 bwMode="auto">
            <a:xfrm rot="10800000">
              <a:off x="6327069" y="5425615"/>
              <a:ext cx="567376" cy="4064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17" name="直接箭头连接符 116"/>
            <p:cNvCxnSpPr/>
            <p:nvPr/>
          </p:nvCxnSpPr>
          <p:spPr bwMode="auto">
            <a:xfrm rot="10800000" flipH="1">
              <a:off x="6828741" y="5631330"/>
              <a:ext cx="509620" cy="144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8" name="矩形 117"/>
            <p:cNvSpPr/>
            <p:nvPr/>
          </p:nvSpPr>
          <p:spPr bwMode="auto">
            <a:xfrm rot="10800000">
              <a:off x="8038800" y="5442397"/>
              <a:ext cx="532178" cy="40640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sp>
          <p:nvSpPr>
            <p:cNvPr id="21754" name="矩形 118"/>
            <p:cNvSpPr>
              <a:spLocks noChangeArrowheads="1"/>
            </p:cNvSpPr>
            <p:nvPr/>
          </p:nvSpPr>
          <p:spPr bwMode="auto">
            <a:xfrm rot="10800000">
              <a:off x="6861038" y="4461448"/>
              <a:ext cx="2137535" cy="980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lIns="90487" tIns="44450" rIns="90487" bIns="44450"/>
            <a:lstStyle/>
            <a:p>
              <a:pPr algn="l"/>
              <a:r>
                <a:rPr lang="en-US" altLang="zh-CN" sz="1600" b="1">
                  <a:solidFill>
                    <a:srgbClr val="006600"/>
                  </a:solidFill>
                </a:rPr>
                <a:t>CF</a:t>
              </a:r>
              <a:endParaRPr lang="zh-CN" altLang="en-US" sz="1600" b="1">
                <a:solidFill>
                  <a:srgbClr val="006600"/>
                </a:solidFill>
              </a:endParaRPr>
            </a:p>
          </p:txBody>
        </p:sp>
        <p:sp>
          <p:nvSpPr>
            <p:cNvPr id="120" name="矩形 119"/>
            <p:cNvSpPr/>
            <p:nvPr/>
          </p:nvSpPr>
          <p:spPr bwMode="auto">
            <a:xfrm rot="10800000">
              <a:off x="5650184" y="5425615"/>
              <a:ext cx="567376" cy="4064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21" name="直接箭头连接符 120"/>
            <p:cNvCxnSpPr/>
            <p:nvPr/>
          </p:nvCxnSpPr>
          <p:spPr bwMode="auto">
            <a:xfrm rot="10800000" flipH="1">
              <a:off x="6150994" y="5631330"/>
              <a:ext cx="509624" cy="144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2" name="矩形 121"/>
            <p:cNvSpPr/>
            <p:nvPr/>
          </p:nvSpPr>
          <p:spPr bwMode="auto">
            <a:xfrm rot="10800000">
              <a:off x="4952829" y="5425615"/>
              <a:ext cx="567376" cy="4064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23" name="直接箭头连接符 122"/>
            <p:cNvCxnSpPr/>
            <p:nvPr/>
          </p:nvCxnSpPr>
          <p:spPr bwMode="auto">
            <a:xfrm rot="10800000" flipH="1">
              <a:off x="5452236" y="5631330"/>
              <a:ext cx="509620" cy="144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4" name="矩形 123"/>
            <p:cNvSpPr/>
            <p:nvPr/>
          </p:nvSpPr>
          <p:spPr bwMode="auto">
            <a:xfrm rot="10800000">
              <a:off x="4269991" y="5425615"/>
              <a:ext cx="567376" cy="4064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25" name="直接箭头连接符 124"/>
            <p:cNvCxnSpPr/>
            <p:nvPr/>
          </p:nvCxnSpPr>
          <p:spPr bwMode="auto">
            <a:xfrm rot="10800000" flipH="1">
              <a:off x="4769237" y="5631330"/>
              <a:ext cx="509620" cy="144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6" name="矩形 125"/>
            <p:cNvSpPr/>
            <p:nvPr/>
          </p:nvSpPr>
          <p:spPr bwMode="auto">
            <a:xfrm rot="10800000">
              <a:off x="3593106" y="5425615"/>
              <a:ext cx="567376" cy="4064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27" name="直接箭头连接符 126"/>
            <p:cNvCxnSpPr/>
            <p:nvPr/>
          </p:nvCxnSpPr>
          <p:spPr bwMode="auto">
            <a:xfrm rot="10800000" flipH="1">
              <a:off x="4096746" y="5631330"/>
              <a:ext cx="509620" cy="144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8" name="矩形 127"/>
            <p:cNvSpPr/>
            <p:nvPr/>
          </p:nvSpPr>
          <p:spPr bwMode="auto">
            <a:xfrm rot="10800000">
              <a:off x="2913557" y="5425615"/>
              <a:ext cx="567376" cy="4064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29" name="直接箭头连接符 128"/>
            <p:cNvCxnSpPr/>
            <p:nvPr/>
          </p:nvCxnSpPr>
          <p:spPr bwMode="auto">
            <a:xfrm rot="10800000" flipH="1">
              <a:off x="3413748" y="5631330"/>
              <a:ext cx="509620" cy="144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0" name="矩形 129"/>
            <p:cNvSpPr/>
            <p:nvPr/>
          </p:nvSpPr>
          <p:spPr bwMode="auto">
            <a:xfrm rot="10800000">
              <a:off x="2226748" y="5425615"/>
              <a:ext cx="567376" cy="4064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31" name="直接箭头连接符 130"/>
            <p:cNvCxnSpPr/>
            <p:nvPr/>
          </p:nvCxnSpPr>
          <p:spPr bwMode="auto">
            <a:xfrm rot="10800000" flipH="1">
              <a:off x="2714986" y="5631330"/>
              <a:ext cx="514876" cy="144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2" name="直接箭头连接符 131"/>
            <p:cNvCxnSpPr/>
            <p:nvPr/>
          </p:nvCxnSpPr>
          <p:spPr bwMode="auto">
            <a:xfrm rot="10800000" flipH="1">
              <a:off x="1842849" y="5650587"/>
              <a:ext cx="68825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545" name="组合 132"/>
          <p:cNvGrpSpPr>
            <a:grpSpLocks/>
          </p:cNvGrpSpPr>
          <p:nvPr/>
        </p:nvGrpSpPr>
        <p:grpSpPr bwMode="auto">
          <a:xfrm rot="10800000" flipH="1">
            <a:off x="7236460" y="2125663"/>
            <a:ext cx="2427288" cy="552450"/>
            <a:chOff x="1338481" y="4461448"/>
            <a:chExt cx="7660092" cy="1675384"/>
          </a:xfrm>
        </p:grpSpPr>
        <p:sp>
          <p:nvSpPr>
            <p:cNvPr id="134" name="矩形 133"/>
            <p:cNvSpPr/>
            <p:nvPr/>
          </p:nvSpPr>
          <p:spPr bwMode="auto">
            <a:xfrm rot="10800000">
              <a:off x="7033275" y="5425613"/>
              <a:ext cx="567379" cy="4064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35" name="直接箭头连接符 134"/>
            <p:cNvCxnSpPr/>
            <p:nvPr/>
          </p:nvCxnSpPr>
          <p:spPr bwMode="auto">
            <a:xfrm rot="10800000" flipH="1">
              <a:off x="7510640" y="5636143"/>
              <a:ext cx="51100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708" name="矩形 135"/>
            <p:cNvSpPr>
              <a:spLocks noChangeArrowheads="1"/>
            </p:cNvSpPr>
            <p:nvPr/>
          </p:nvSpPr>
          <p:spPr bwMode="auto">
            <a:xfrm rot="10800000">
              <a:off x="1338481" y="5480061"/>
              <a:ext cx="609600" cy="656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lIns="90487" tIns="44450" rIns="90487" bIns="44450"/>
            <a:lstStyle/>
            <a:p>
              <a:r>
                <a:rPr lang="en-US" altLang="zh-CN" sz="1600" b="1">
                  <a:solidFill>
                    <a:srgbClr val="006600"/>
                  </a:solidFill>
                </a:rPr>
                <a:t>0</a:t>
              </a:r>
              <a:endParaRPr lang="zh-CN" altLang="en-US" sz="1600" b="1">
                <a:solidFill>
                  <a:srgbClr val="006600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 bwMode="auto">
            <a:xfrm rot="10800000">
              <a:off x="6376895" y="5425613"/>
              <a:ext cx="515797" cy="4064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38" name="直接箭头连接符 137"/>
            <p:cNvCxnSpPr/>
            <p:nvPr/>
          </p:nvCxnSpPr>
          <p:spPr bwMode="auto">
            <a:xfrm rot="10800000" flipH="1">
              <a:off x="6899436" y="5636143"/>
              <a:ext cx="50599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9" name="矩形 138"/>
            <p:cNvSpPr/>
            <p:nvPr/>
          </p:nvSpPr>
          <p:spPr bwMode="auto">
            <a:xfrm rot="10800000">
              <a:off x="8038800" y="5442397"/>
              <a:ext cx="532178" cy="40640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sp>
          <p:nvSpPr>
            <p:cNvPr id="21716" name="矩形 139"/>
            <p:cNvSpPr>
              <a:spLocks noChangeArrowheads="1"/>
            </p:cNvSpPr>
            <p:nvPr/>
          </p:nvSpPr>
          <p:spPr bwMode="auto">
            <a:xfrm rot="10800000">
              <a:off x="6861038" y="4461448"/>
              <a:ext cx="2137535" cy="980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lIns="90487" tIns="44450" rIns="90487" bIns="44450"/>
            <a:lstStyle/>
            <a:p>
              <a:pPr algn="r"/>
              <a:r>
                <a:rPr lang="en-US" altLang="zh-CN" sz="1600" b="1">
                  <a:solidFill>
                    <a:srgbClr val="006600"/>
                  </a:solidFill>
                </a:rPr>
                <a:t>CF</a:t>
              </a:r>
              <a:endParaRPr lang="zh-CN" altLang="en-US" sz="1600" b="1">
                <a:solidFill>
                  <a:srgbClr val="006600"/>
                </a:solidFill>
              </a:endParaRPr>
            </a:p>
          </p:txBody>
        </p:sp>
        <p:sp>
          <p:nvSpPr>
            <p:cNvPr id="141" name="矩形 140"/>
            <p:cNvSpPr/>
            <p:nvPr/>
          </p:nvSpPr>
          <p:spPr bwMode="auto">
            <a:xfrm rot="10800000">
              <a:off x="5674216" y="5425613"/>
              <a:ext cx="567379" cy="4064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42" name="直接箭头连接符 141"/>
            <p:cNvCxnSpPr/>
            <p:nvPr/>
          </p:nvCxnSpPr>
          <p:spPr bwMode="auto">
            <a:xfrm rot="10800000" flipH="1">
              <a:off x="6223105" y="5636143"/>
              <a:ext cx="50599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" name="矩形 142"/>
            <p:cNvSpPr/>
            <p:nvPr/>
          </p:nvSpPr>
          <p:spPr bwMode="auto">
            <a:xfrm rot="10800000">
              <a:off x="4976868" y="5425613"/>
              <a:ext cx="567379" cy="4064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44" name="直接箭头连接符 143"/>
            <p:cNvCxnSpPr/>
            <p:nvPr/>
          </p:nvCxnSpPr>
          <p:spPr bwMode="auto">
            <a:xfrm rot="10800000" flipH="1">
              <a:off x="5531743" y="5636143"/>
              <a:ext cx="51100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5" name="矩形 144"/>
            <p:cNvSpPr/>
            <p:nvPr/>
          </p:nvSpPr>
          <p:spPr bwMode="auto">
            <a:xfrm rot="10800000">
              <a:off x="4329835" y="5425613"/>
              <a:ext cx="515797" cy="4064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46" name="直接箭头连接符 145"/>
            <p:cNvCxnSpPr/>
            <p:nvPr/>
          </p:nvCxnSpPr>
          <p:spPr bwMode="auto">
            <a:xfrm rot="10800000" flipH="1">
              <a:off x="4850401" y="5636143"/>
              <a:ext cx="51100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7" name="矩形 146"/>
            <p:cNvSpPr/>
            <p:nvPr/>
          </p:nvSpPr>
          <p:spPr bwMode="auto">
            <a:xfrm rot="10800000">
              <a:off x="3662969" y="5425613"/>
              <a:ext cx="515797" cy="4064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48" name="直接箭头连接符 147"/>
            <p:cNvCxnSpPr/>
            <p:nvPr/>
          </p:nvCxnSpPr>
          <p:spPr bwMode="auto">
            <a:xfrm rot="10800000" flipH="1">
              <a:off x="4174067" y="5636143"/>
              <a:ext cx="51100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 rot="10800000">
              <a:off x="3003455" y="5425613"/>
              <a:ext cx="515797" cy="4064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50" name="直接箭头连接符 149"/>
            <p:cNvCxnSpPr/>
            <p:nvPr/>
          </p:nvCxnSpPr>
          <p:spPr bwMode="auto">
            <a:xfrm rot="10800000" flipH="1">
              <a:off x="3492725" y="5636143"/>
              <a:ext cx="51100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1" name="矩形 150"/>
            <p:cNvSpPr/>
            <p:nvPr/>
          </p:nvSpPr>
          <p:spPr bwMode="auto">
            <a:xfrm rot="10800000">
              <a:off x="2290861" y="5425613"/>
              <a:ext cx="567379" cy="4064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52" name="直接箭头连接符 151"/>
            <p:cNvCxnSpPr/>
            <p:nvPr/>
          </p:nvCxnSpPr>
          <p:spPr bwMode="auto">
            <a:xfrm rot="10800000" flipH="1">
              <a:off x="2806374" y="5636143"/>
              <a:ext cx="51100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" name="直接箭头连接符 152"/>
            <p:cNvCxnSpPr/>
            <p:nvPr/>
          </p:nvCxnSpPr>
          <p:spPr bwMode="auto">
            <a:xfrm rot="10800000" flipH="1">
              <a:off x="1914618" y="5640958"/>
              <a:ext cx="68635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546" name="组合 153"/>
          <p:cNvGrpSpPr>
            <a:grpSpLocks/>
          </p:cNvGrpSpPr>
          <p:nvPr/>
        </p:nvGrpSpPr>
        <p:grpSpPr bwMode="auto">
          <a:xfrm rot="10800000">
            <a:off x="3695730" y="2752725"/>
            <a:ext cx="2314575" cy="554038"/>
            <a:chOff x="1338481" y="4461448"/>
            <a:chExt cx="7660092" cy="1675384"/>
          </a:xfrm>
        </p:grpSpPr>
        <p:sp>
          <p:nvSpPr>
            <p:cNvPr id="155" name="矩形 154"/>
            <p:cNvSpPr/>
            <p:nvPr/>
          </p:nvSpPr>
          <p:spPr bwMode="auto">
            <a:xfrm rot="10800000">
              <a:off x="7082780" y="5425615"/>
              <a:ext cx="567376" cy="4064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56" name="直接箭头连接符 155"/>
            <p:cNvCxnSpPr/>
            <p:nvPr/>
          </p:nvCxnSpPr>
          <p:spPr bwMode="auto">
            <a:xfrm rot="10800000" flipH="1">
              <a:off x="7559022" y="5627977"/>
              <a:ext cx="56216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670" name="矩形 156"/>
            <p:cNvSpPr>
              <a:spLocks noChangeArrowheads="1"/>
            </p:cNvSpPr>
            <p:nvPr/>
          </p:nvSpPr>
          <p:spPr bwMode="auto">
            <a:xfrm rot="10800000">
              <a:off x="1338481" y="5480061"/>
              <a:ext cx="609600" cy="656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lIns="90487" tIns="44450" rIns="90487" bIns="44450"/>
            <a:lstStyle/>
            <a:p>
              <a:r>
                <a:rPr lang="en-US" altLang="zh-CN" sz="1600" b="1">
                  <a:solidFill>
                    <a:srgbClr val="006600"/>
                  </a:solidFill>
                </a:rPr>
                <a:t>0</a:t>
              </a:r>
              <a:endParaRPr lang="zh-CN" altLang="en-US" sz="1600" b="1">
                <a:solidFill>
                  <a:srgbClr val="006600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 bwMode="auto">
            <a:xfrm rot="10800000">
              <a:off x="6400610" y="5425615"/>
              <a:ext cx="567376" cy="4064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59" name="直接箭头连接符 158"/>
            <p:cNvCxnSpPr/>
            <p:nvPr/>
          </p:nvCxnSpPr>
          <p:spPr bwMode="auto">
            <a:xfrm rot="10800000" flipH="1">
              <a:off x="6933817" y="5627977"/>
              <a:ext cx="50962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0" name="矩形 159"/>
            <p:cNvSpPr/>
            <p:nvPr/>
          </p:nvSpPr>
          <p:spPr bwMode="auto">
            <a:xfrm rot="10800000">
              <a:off x="8164871" y="5442397"/>
              <a:ext cx="532179" cy="406401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sp>
          <p:nvSpPr>
            <p:cNvPr id="21678" name="矩形 160"/>
            <p:cNvSpPr>
              <a:spLocks noChangeArrowheads="1"/>
            </p:cNvSpPr>
            <p:nvPr/>
          </p:nvSpPr>
          <p:spPr bwMode="auto">
            <a:xfrm rot="10800000">
              <a:off x="6861038" y="4461448"/>
              <a:ext cx="2137535" cy="980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lIns="90487" tIns="44450" rIns="90487" bIns="44450"/>
            <a:lstStyle/>
            <a:p>
              <a:pPr algn="l"/>
              <a:r>
                <a:rPr lang="en-US" altLang="zh-CN" sz="1600" b="1">
                  <a:solidFill>
                    <a:srgbClr val="006600"/>
                  </a:solidFill>
                </a:rPr>
                <a:t>CF</a:t>
              </a:r>
              <a:endParaRPr lang="zh-CN" altLang="en-US" sz="1600" b="1">
                <a:solidFill>
                  <a:srgbClr val="006600"/>
                </a:solidFill>
              </a:endParaRPr>
            </a:p>
          </p:txBody>
        </p:sp>
        <p:sp>
          <p:nvSpPr>
            <p:cNvPr id="162" name="矩形 161"/>
            <p:cNvSpPr/>
            <p:nvPr/>
          </p:nvSpPr>
          <p:spPr bwMode="auto">
            <a:xfrm rot="10800000">
              <a:off x="5723725" y="5425615"/>
              <a:ext cx="567376" cy="4064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63" name="直接箭头连接符 162"/>
            <p:cNvCxnSpPr/>
            <p:nvPr/>
          </p:nvCxnSpPr>
          <p:spPr bwMode="auto">
            <a:xfrm rot="10800000" flipH="1">
              <a:off x="6256071" y="5627977"/>
              <a:ext cx="5096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" name="矩形 163"/>
            <p:cNvSpPr/>
            <p:nvPr/>
          </p:nvSpPr>
          <p:spPr bwMode="auto">
            <a:xfrm rot="10800000">
              <a:off x="5026370" y="5425615"/>
              <a:ext cx="567376" cy="4064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65" name="直接箭头连接符 164"/>
            <p:cNvCxnSpPr/>
            <p:nvPr/>
          </p:nvCxnSpPr>
          <p:spPr bwMode="auto">
            <a:xfrm rot="10800000" flipH="1">
              <a:off x="5557312" y="5627977"/>
              <a:ext cx="50962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6" name="矩形 165"/>
            <p:cNvSpPr/>
            <p:nvPr/>
          </p:nvSpPr>
          <p:spPr bwMode="auto">
            <a:xfrm rot="10800000">
              <a:off x="4343532" y="5425615"/>
              <a:ext cx="567376" cy="4064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67" name="直接箭头连接符 166"/>
            <p:cNvCxnSpPr/>
            <p:nvPr/>
          </p:nvCxnSpPr>
          <p:spPr bwMode="auto">
            <a:xfrm rot="10800000" flipH="1">
              <a:off x="4874314" y="5627977"/>
              <a:ext cx="50962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8" name="矩形 167"/>
            <p:cNvSpPr/>
            <p:nvPr/>
          </p:nvSpPr>
          <p:spPr bwMode="auto">
            <a:xfrm rot="10800000">
              <a:off x="3666647" y="5425615"/>
              <a:ext cx="567376" cy="4064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69" name="直接箭头连接符 168"/>
            <p:cNvCxnSpPr/>
            <p:nvPr/>
          </p:nvCxnSpPr>
          <p:spPr bwMode="auto">
            <a:xfrm rot="10800000" flipH="1">
              <a:off x="4201823" y="5627977"/>
              <a:ext cx="50962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0" name="矩形 169"/>
            <p:cNvSpPr/>
            <p:nvPr/>
          </p:nvSpPr>
          <p:spPr bwMode="auto">
            <a:xfrm rot="10800000">
              <a:off x="2987098" y="5425615"/>
              <a:ext cx="567376" cy="4064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71" name="直接箭头连接符 170"/>
            <p:cNvCxnSpPr/>
            <p:nvPr/>
          </p:nvCxnSpPr>
          <p:spPr bwMode="auto">
            <a:xfrm rot="10800000" flipH="1">
              <a:off x="3518824" y="5627977"/>
              <a:ext cx="50962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2" name="矩形 171"/>
            <p:cNvSpPr/>
            <p:nvPr/>
          </p:nvSpPr>
          <p:spPr bwMode="auto">
            <a:xfrm rot="10800000">
              <a:off x="2300289" y="5425615"/>
              <a:ext cx="567376" cy="4064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73" name="直接箭头连接符 172"/>
            <p:cNvCxnSpPr/>
            <p:nvPr/>
          </p:nvCxnSpPr>
          <p:spPr bwMode="auto">
            <a:xfrm rot="10800000" flipH="1">
              <a:off x="2820063" y="5627977"/>
              <a:ext cx="51487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" name="直接箭头连接符 173"/>
            <p:cNvCxnSpPr/>
            <p:nvPr/>
          </p:nvCxnSpPr>
          <p:spPr bwMode="auto">
            <a:xfrm rot="10800000" flipH="1">
              <a:off x="1947926" y="5642377"/>
              <a:ext cx="68825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547" name="组合 174"/>
          <p:cNvGrpSpPr>
            <a:grpSpLocks/>
          </p:cNvGrpSpPr>
          <p:nvPr/>
        </p:nvGrpSpPr>
        <p:grpSpPr bwMode="auto">
          <a:xfrm>
            <a:off x="7486650" y="2633663"/>
            <a:ext cx="2143125" cy="600075"/>
            <a:chOff x="1837484" y="3757165"/>
            <a:chExt cx="6537856" cy="1727423"/>
          </a:xfrm>
        </p:grpSpPr>
        <p:grpSp>
          <p:nvGrpSpPr>
            <p:cNvPr id="21628" name="组合 175"/>
            <p:cNvGrpSpPr>
              <a:grpSpLocks/>
            </p:cNvGrpSpPr>
            <p:nvPr/>
          </p:nvGrpSpPr>
          <p:grpSpPr bwMode="auto">
            <a:xfrm>
              <a:off x="1837484" y="4264472"/>
              <a:ext cx="6537856" cy="1220116"/>
              <a:chOff x="2289782" y="5425615"/>
              <a:chExt cx="6537856" cy="1220116"/>
            </a:xfrm>
          </p:grpSpPr>
          <p:sp>
            <p:nvSpPr>
              <p:cNvPr id="178" name="矩形 177"/>
              <p:cNvSpPr/>
              <p:nvPr/>
            </p:nvSpPr>
            <p:spPr bwMode="auto">
              <a:xfrm rot="10800000">
                <a:off x="7072273" y="5425615"/>
                <a:ext cx="567378" cy="406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79" name="直接箭头连接符 178"/>
              <p:cNvCxnSpPr/>
              <p:nvPr/>
            </p:nvCxnSpPr>
            <p:spPr bwMode="auto">
              <a:xfrm rot="10800000" flipH="1">
                <a:off x="7500695" y="5635781"/>
                <a:ext cx="50850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0" name="矩形 179"/>
              <p:cNvSpPr/>
              <p:nvPr/>
            </p:nvSpPr>
            <p:spPr bwMode="auto">
              <a:xfrm rot="10800000">
                <a:off x="6390101" y="5425615"/>
                <a:ext cx="567378" cy="406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81" name="直接箭头连接符 180"/>
              <p:cNvCxnSpPr/>
              <p:nvPr/>
            </p:nvCxnSpPr>
            <p:spPr bwMode="auto">
              <a:xfrm rot="10800000" flipH="1">
                <a:off x="6856597" y="5635781"/>
                <a:ext cx="508498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2" name="矩形 181"/>
              <p:cNvSpPr/>
              <p:nvPr/>
            </p:nvSpPr>
            <p:spPr bwMode="auto">
              <a:xfrm rot="10800000">
                <a:off x="8023835" y="5425616"/>
                <a:ext cx="532178" cy="40640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641" name="矩形 182"/>
              <p:cNvSpPr>
                <a:spLocks noChangeArrowheads="1"/>
              </p:cNvSpPr>
              <p:nvPr/>
            </p:nvSpPr>
            <p:spPr bwMode="auto">
              <a:xfrm>
                <a:off x="7041793" y="5989404"/>
                <a:ext cx="1785845" cy="656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lIns="90487" tIns="44450" rIns="90487" bIns="44450"/>
              <a:lstStyle/>
              <a:p>
                <a:pPr algn="r"/>
                <a:r>
                  <a:rPr lang="en-US" altLang="zh-CN" sz="1600" b="1">
                    <a:solidFill>
                      <a:srgbClr val="006600"/>
                    </a:solidFill>
                  </a:rPr>
                  <a:t>CF</a:t>
                </a:r>
                <a:endParaRPr lang="zh-CN" altLang="en-US" sz="1600" b="1">
                  <a:solidFill>
                    <a:srgbClr val="006600"/>
                  </a:solidFill>
                </a:endParaRPr>
              </a:p>
            </p:txBody>
          </p:sp>
          <p:sp>
            <p:nvSpPr>
              <p:cNvPr id="184" name="矩形 183"/>
              <p:cNvSpPr/>
              <p:nvPr/>
            </p:nvSpPr>
            <p:spPr bwMode="auto">
              <a:xfrm rot="10800000">
                <a:off x="5713215" y="5425615"/>
                <a:ext cx="567378" cy="406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85" name="直接箭头连接符 184"/>
              <p:cNvCxnSpPr/>
              <p:nvPr/>
            </p:nvCxnSpPr>
            <p:spPr bwMode="auto">
              <a:xfrm rot="10800000" flipH="1">
                <a:off x="6178597" y="5635781"/>
                <a:ext cx="513343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6" name="矩形 185"/>
              <p:cNvSpPr/>
              <p:nvPr/>
            </p:nvSpPr>
            <p:spPr bwMode="auto">
              <a:xfrm rot="10800000">
                <a:off x="5015862" y="5425615"/>
                <a:ext cx="567378" cy="406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87" name="直接箭头连接符 186"/>
              <p:cNvCxnSpPr/>
              <p:nvPr/>
            </p:nvCxnSpPr>
            <p:spPr bwMode="auto">
              <a:xfrm rot="10800000" flipH="1">
                <a:off x="5481226" y="5635781"/>
                <a:ext cx="513343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8" name="矩形 187"/>
              <p:cNvSpPr/>
              <p:nvPr/>
            </p:nvSpPr>
            <p:spPr bwMode="auto">
              <a:xfrm rot="10800000">
                <a:off x="4333025" y="5425615"/>
                <a:ext cx="567378" cy="406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89" name="直接箭头连接符 188"/>
              <p:cNvCxnSpPr/>
              <p:nvPr/>
            </p:nvCxnSpPr>
            <p:spPr bwMode="auto">
              <a:xfrm rot="10800000" flipH="1">
                <a:off x="4798382" y="5635781"/>
                <a:ext cx="513343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0" name="矩形 189"/>
              <p:cNvSpPr/>
              <p:nvPr/>
            </p:nvSpPr>
            <p:spPr bwMode="auto">
              <a:xfrm rot="10800000">
                <a:off x="3656139" y="5425615"/>
                <a:ext cx="567378" cy="406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91" name="直接箭头连接符 190"/>
              <p:cNvCxnSpPr/>
              <p:nvPr/>
            </p:nvCxnSpPr>
            <p:spPr bwMode="auto">
              <a:xfrm rot="10800000" flipH="1">
                <a:off x="4125226" y="5635781"/>
                <a:ext cx="508498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2" name="矩形 191"/>
              <p:cNvSpPr/>
              <p:nvPr/>
            </p:nvSpPr>
            <p:spPr bwMode="auto">
              <a:xfrm rot="10800000">
                <a:off x="2976587" y="5425615"/>
                <a:ext cx="567378" cy="406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93" name="直接箭头连接符 192"/>
              <p:cNvCxnSpPr/>
              <p:nvPr/>
            </p:nvCxnSpPr>
            <p:spPr bwMode="auto">
              <a:xfrm rot="10800000" flipH="1">
                <a:off x="3442382" y="5635781"/>
                <a:ext cx="50850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4" name="矩形 193"/>
              <p:cNvSpPr/>
              <p:nvPr/>
            </p:nvSpPr>
            <p:spPr bwMode="auto">
              <a:xfrm rot="10800000">
                <a:off x="2289782" y="5425615"/>
                <a:ext cx="567378" cy="406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95" name="直接箭头连接符 194"/>
              <p:cNvCxnSpPr/>
              <p:nvPr/>
            </p:nvCxnSpPr>
            <p:spPr bwMode="auto">
              <a:xfrm rot="10800000" flipH="1">
                <a:off x="2570668" y="5635781"/>
                <a:ext cx="75064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77" name="弧形 176"/>
            <p:cNvSpPr/>
            <p:nvPr/>
          </p:nvSpPr>
          <p:spPr bwMode="auto">
            <a:xfrm rot="10800000">
              <a:off x="1871386" y="3757165"/>
              <a:ext cx="266356" cy="1471508"/>
            </a:xfrm>
            <a:prstGeom prst="arc">
              <a:avLst>
                <a:gd name="adj1" fmla="val 10327721"/>
                <a:gd name="adj2" fmla="val 18342745"/>
              </a:avLst>
            </a:prstGeom>
            <a:noFill/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1548" name="组合 218"/>
          <p:cNvGrpSpPr>
            <a:grpSpLocks/>
          </p:cNvGrpSpPr>
          <p:nvPr/>
        </p:nvGrpSpPr>
        <p:grpSpPr bwMode="auto">
          <a:xfrm>
            <a:off x="3554472" y="5165739"/>
            <a:ext cx="2283396" cy="456642"/>
            <a:chOff x="3912525" y="5289104"/>
            <a:chExt cx="2284016" cy="342438"/>
          </a:xfrm>
        </p:grpSpPr>
        <p:grpSp>
          <p:nvGrpSpPr>
            <p:cNvPr id="21589" name="组合 196"/>
            <p:cNvGrpSpPr>
              <a:grpSpLocks/>
            </p:cNvGrpSpPr>
            <p:nvPr/>
          </p:nvGrpSpPr>
          <p:grpSpPr bwMode="auto">
            <a:xfrm rot="10800000">
              <a:off x="3912525" y="5289104"/>
              <a:ext cx="2284016" cy="342438"/>
              <a:chOff x="2275270" y="4592076"/>
              <a:chExt cx="7013657" cy="1239940"/>
            </a:xfrm>
          </p:grpSpPr>
          <p:sp>
            <p:nvSpPr>
              <p:cNvPr id="199" name="矩形 198"/>
              <p:cNvSpPr/>
              <p:nvPr/>
            </p:nvSpPr>
            <p:spPr bwMode="auto">
              <a:xfrm rot="10800000">
                <a:off x="7072274" y="5425615"/>
                <a:ext cx="567378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00" name="直接箭头连接符 199"/>
              <p:cNvCxnSpPr/>
              <p:nvPr/>
            </p:nvCxnSpPr>
            <p:spPr bwMode="auto">
              <a:xfrm rot="10800000" flipH="1">
                <a:off x="7518876" y="5629416"/>
                <a:ext cx="511999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1" name="矩形 200"/>
              <p:cNvSpPr/>
              <p:nvPr/>
            </p:nvSpPr>
            <p:spPr bwMode="auto">
              <a:xfrm rot="10800000">
                <a:off x="6390102" y="5425615"/>
                <a:ext cx="567378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02" name="直接箭头连接符 201"/>
              <p:cNvCxnSpPr/>
              <p:nvPr/>
            </p:nvCxnSpPr>
            <p:spPr bwMode="auto">
              <a:xfrm rot="10800000" flipH="1">
                <a:off x="6875222" y="5629416"/>
                <a:ext cx="511999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3" name="矩形 202"/>
              <p:cNvSpPr/>
              <p:nvPr/>
            </p:nvSpPr>
            <p:spPr bwMode="auto">
              <a:xfrm rot="10800000">
                <a:off x="8023835" y="5425616"/>
                <a:ext cx="532178" cy="40640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603" name="矩形 203"/>
              <p:cNvSpPr>
                <a:spLocks noChangeArrowheads="1"/>
              </p:cNvSpPr>
              <p:nvPr/>
            </p:nvSpPr>
            <p:spPr bwMode="auto">
              <a:xfrm rot="10800000">
                <a:off x="7043902" y="4592076"/>
                <a:ext cx="2245025" cy="8335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lIns="90487" tIns="44450" rIns="90487" bIns="44450"/>
              <a:lstStyle/>
              <a:p>
                <a:r>
                  <a:rPr lang="en-US" altLang="zh-CN" sz="1600" b="1">
                    <a:solidFill>
                      <a:srgbClr val="006600"/>
                    </a:solidFill>
                  </a:rPr>
                  <a:t>CF</a:t>
                </a:r>
                <a:endParaRPr lang="zh-CN" altLang="en-US" sz="1600" b="1">
                  <a:solidFill>
                    <a:srgbClr val="006600"/>
                  </a:solidFill>
                </a:endParaRPr>
              </a:p>
            </p:txBody>
          </p:sp>
          <p:sp>
            <p:nvSpPr>
              <p:cNvPr id="205" name="矩形 204"/>
              <p:cNvSpPr/>
              <p:nvPr/>
            </p:nvSpPr>
            <p:spPr bwMode="auto">
              <a:xfrm rot="10800000">
                <a:off x="5713215" y="5425615"/>
                <a:ext cx="567378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06" name="直接箭头连接符 205"/>
              <p:cNvCxnSpPr/>
              <p:nvPr/>
            </p:nvCxnSpPr>
            <p:spPr bwMode="auto">
              <a:xfrm rot="10800000" flipH="1">
                <a:off x="6192558" y="5629416"/>
                <a:ext cx="50712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7" name="矩形 206"/>
              <p:cNvSpPr/>
              <p:nvPr/>
            </p:nvSpPr>
            <p:spPr bwMode="auto">
              <a:xfrm rot="10800000">
                <a:off x="5015865" y="5425615"/>
                <a:ext cx="567378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08" name="直接箭头连接符 207"/>
              <p:cNvCxnSpPr/>
              <p:nvPr/>
            </p:nvCxnSpPr>
            <p:spPr bwMode="auto">
              <a:xfrm rot="10800000" flipH="1">
                <a:off x="5495268" y="5629416"/>
                <a:ext cx="50712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9" name="矩形 208"/>
              <p:cNvSpPr/>
              <p:nvPr/>
            </p:nvSpPr>
            <p:spPr bwMode="auto">
              <a:xfrm rot="10800000">
                <a:off x="4333024" y="5425615"/>
                <a:ext cx="567378" cy="40640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10" name="直接箭头连接符 209"/>
              <p:cNvCxnSpPr/>
              <p:nvPr/>
            </p:nvCxnSpPr>
            <p:spPr bwMode="auto">
              <a:xfrm rot="10800000" flipH="1">
                <a:off x="4812604" y="5629416"/>
                <a:ext cx="50712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1" name="矩形 210"/>
              <p:cNvSpPr/>
              <p:nvPr/>
            </p:nvSpPr>
            <p:spPr bwMode="auto">
              <a:xfrm rot="10800000">
                <a:off x="3641625" y="5425615"/>
                <a:ext cx="567378" cy="40640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12" name="直接箭头连接符 211"/>
              <p:cNvCxnSpPr/>
              <p:nvPr/>
            </p:nvCxnSpPr>
            <p:spPr bwMode="auto">
              <a:xfrm rot="10800000" flipH="1">
                <a:off x="4120188" y="5629416"/>
                <a:ext cx="50712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3" name="矩形 212"/>
              <p:cNvSpPr/>
              <p:nvPr/>
            </p:nvSpPr>
            <p:spPr bwMode="auto">
              <a:xfrm rot="10800000">
                <a:off x="2962075" y="5425615"/>
                <a:ext cx="567378" cy="40640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14" name="直接箭头连接符 213"/>
              <p:cNvCxnSpPr/>
              <p:nvPr/>
            </p:nvCxnSpPr>
            <p:spPr bwMode="auto">
              <a:xfrm rot="10800000" flipH="1">
                <a:off x="3447277" y="5629416"/>
                <a:ext cx="511996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5" name="矩形 214"/>
              <p:cNvSpPr/>
              <p:nvPr/>
            </p:nvSpPr>
            <p:spPr bwMode="auto">
              <a:xfrm rot="10800000">
                <a:off x="2275270" y="5425615"/>
                <a:ext cx="567378" cy="40640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16" name="直接箭头连接符 215"/>
              <p:cNvCxnSpPr/>
              <p:nvPr/>
            </p:nvCxnSpPr>
            <p:spPr bwMode="auto">
              <a:xfrm rot="10800000" flipH="1">
                <a:off x="2754861" y="5629416"/>
                <a:ext cx="50712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18" name="TextBox 217"/>
            <p:cNvSpPr txBox="1"/>
            <p:nvPr/>
          </p:nvSpPr>
          <p:spPr>
            <a:xfrm>
              <a:off x="4572120" y="5441654"/>
              <a:ext cx="1577811" cy="16156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ts val="0"/>
                </a:spcBef>
                <a:defRPr/>
              </a:pPr>
              <a:r>
                <a:rPr lang="zh-CN" altLang="en-US" sz="1400" spc="-300" dirty="0" smtClean="0">
                  <a:solidFill>
                    <a:srgbClr val="006600"/>
                  </a:solidFill>
                </a:rPr>
                <a:t>目的操作数     </a:t>
              </a:r>
              <a:r>
                <a:rPr lang="zh-CN" altLang="en-US" sz="1400" dirty="0" smtClean="0">
                  <a:solidFill>
                    <a:srgbClr val="FF0000"/>
                  </a:solidFill>
                </a:rPr>
                <a:t>源操作数</a:t>
              </a:r>
              <a:endParaRPr lang="zh-CN" altLang="en-US" sz="1400" spc="-3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21549" name="组合 219"/>
          <p:cNvGrpSpPr>
            <a:grpSpLocks/>
          </p:cNvGrpSpPr>
          <p:nvPr/>
        </p:nvGrpSpPr>
        <p:grpSpPr bwMode="auto">
          <a:xfrm flipH="1">
            <a:off x="7506654" y="5176790"/>
            <a:ext cx="2104840" cy="410503"/>
            <a:chOff x="4145546" y="5289104"/>
            <a:chExt cx="2056489" cy="327102"/>
          </a:xfrm>
        </p:grpSpPr>
        <p:grpSp>
          <p:nvGrpSpPr>
            <p:cNvPr id="21550" name="组合 220"/>
            <p:cNvGrpSpPr>
              <a:grpSpLocks/>
            </p:cNvGrpSpPr>
            <p:nvPr/>
          </p:nvGrpSpPr>
          <p:grpSpPr bwMode="auto">
            <a:xfrm rot="10800000">
              <a:off x="4193064" y="5289104"/>
              <a:ext cx="2003477" cy="112237"/>
              <a:chOff x="2275270" y="5425615"/>
              <a:chExt cx="6152191" cy="406401"/>
            </a:xfrm>
          </p:grpSpPr>
          <p:sp>
            <p:nvSpPr>
              <p:cNvPr id="224" name="矩形 223"/>
              <p:cNvSpPr/>
              <p:nvPr/>
            </p:nvSpPr>
            <p:spPr bwMode="auto">
              <a:xfrm rot="10800000">
                <a:off x="7072273" y="5425615"/>
                <a:ext cx="567377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25" name="直接箭头连接符 224"/>
              <p:cNvCxnSpPr/>
              <p:nvPr/>
            </p:nvCxnSpPr>
            <p:spPr bwMode="auto">
              <a:xfrm rot="10800000" flipH="1">
                <a:off x="7498098" y="5644224"/>
                <a:ext cx="509623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6" name="矩形 225"/>
              <p:cNvSpPr/>
              <p:nvPr/>
            </p:nvSpPr>
            <p:spPr bwMode="auto">
              <a:xfrm rot="10800000">
                <a:off x="6390103" y="5425615"/>
                <a:ext cx="567377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27" name="直接箭头连接符 226"/>
              <p:cNvCxnSpPr/>
              <p:nvPr/>
            </p:nvCxnSpPr>
            <p:spPr bwMode="auto">
              <a:xfrm rot="10800000" flipH="1">
                <a:off x="6864638" y="5644224"/>
                <a:ext cx="509626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8" name="矩形 227"/>
              <p:cNvSpPr/>
              <p:nvPr/>
            </p:nvSpPr>
            <p:spPr bwMode="auto">
              <a:xfrm rot="10800000">
                <a:off x="8023833" y="5425615"/>
                <a:ext cx="403628" cy="406401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0" name="矩形 229"/>
              <p:cNvSpPr/>
              <p:nvPr/>
            </p:nvSpPr>
            <p:spPr bwMode="auto">
              <a:xfrm rot="10800000">
                <a:off x="5713218" y="5425615"/>
                <a:ext cx="567377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31" name="直接箭头连接符 230"/>
              <p:cNvCxnSpPr/>
              <p:nvPr/>
            </p:nvCxnSpPr>
            <p:spPr bwMode="auto">
              <a:xfrm rot="10800000" flipH="1">
                <a:off x="6188314" y="5644224"/>
                <a:ext cx="509626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32" name="矩形 231"/>
              <p:cNvSpPr/>
              <p:nvPr/>
            </p:nvSpPr>
            <p:spPr bwMode="auto">
              <a:xfrm rot="10800000">
                <a:off x="5015865" y="5425615"/>
                <a:ext cx="567377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33" name="直接箭头连接符 232"/>
              <p:cNvCxnSpPr/>
              <p:nvPr/>
            </p:nvCxnSpPr>
            <p:spPr bwMode="auto">
              <a:xfrm rot="10800000" flipH="1">
                <a:off x="5488178" y="5644224"/>
                <a:ext cx="509623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34" name="矩形 233"/>
              <p:cNvSpPr/>
              <p:nvPr/>
            </p:nvSpPr>
            <p:spPr bwMode="auto">
              <a:xfrm rot="10800000">
                <a:off x="4333025" y="5425615"/>
                <a:ext cx="567377" cy="40640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35" name="直接箭头连接符 234"/>
              <p:cNvCxnSpPr/>
              <p:nvPr/>
            </p:nvCxnSpPr>
            <p:spPr bwMode="auto">
              <a:xfrm rot="10800000" flipH="1">
                <a:off x="4807090" y="5644224"/>
                <a:ext cx="509626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36" name="矩形 235"/>
              <p:cNvSpPr/>
              <p:nvPr/>
            </p:nvSpPr>
            <p:spPr bwMode="auto">
              <a:xfrm rot="10800000">
                <a:off x="3641627" y="5425615"/>
                <a:ext cx="567377" cy="40640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37" name="直接箭头连接符 236"/>
              <p:cNvCxnSpPr/>
              <p:nvPr/>
            </p:nvCxnSpPr>
            <p:spPr bwMode="auto">
              <a:xfrm rot="10800000" flipH="1">
                <a:off x="4116479" y="5644224"/>
                <a:ext cx="509623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38" name="矩形 237"/>
              <p:cNvSpPr/>
              <p:nvPr/>
            </p:nvSpPr>
            <p:spPr bwMode="auto">
              <a:xfrm rot="10800000">
                <a:off x="2962075" y="5425615"/>
                <a:ext cx="567377" cy="40640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39" name="直接箭头连接符 238"/>
              <p:cNvCxnSpPr/>
              <p:nvPr/>
            </p:nvCxnSpPr>
            <p:spPr bwMode="auto">
              <a:xfrm rot="10800000" flipH="1">
                <a:off x="3435391" y="5644224"/>
                <a:ext cx="509626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40" name="矩形 239"/>
              <p:cNvSpPr/>
              <p:nvPr/>
            </p:nvSpPr>
            <p:spPr bwMode="auto">
              <a:xfrm rot="10800000">
                <a:off x="2275270" y="5425615"/>
                <a:ext cx="567377" cy="40640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41" name="直接箭头连接符 240"/>
              <p:cNvCxnSpPr/>
              <p:nvPr/>
            </p:nvCxnSpPr>
            <p:spPr bwMode="auto">
              <a:xfrm rot="10800000" flipH="1">
                <a:off x="2749541" y="5644224"/>
                <a:ext cx="509626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1551" name="TextBox 221"/>
            <p:cNvSpPr txBox="1">
              <a:spLocks noChangeArrowheads="1"/>
            </p:cNvSpPr>
            <p:nvPr/>
          </p:nvSpPr>
          <p:spPr bwMode="auto">
            <a:xfrm>
              <a:off x="4145546" y="5444534"/>
              <a:ext cx="2056489" cy="171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Helvetica" pitchFamily="34" charset="0"/>
                  <a:ea typeface="黑体" pitchFamily="2" charset="-122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Helvetica" pitchFamily="34" charset="0"/>
                  <a:ea typeface="黑体" pitchFamily="2" charset="-122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Helvetica" pitchFamily="34" charset="0"/>
                  <a:ea typeface="黑体" pitchFamily="2" charset="-122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Helvetica" pitchFamily="34" charset="0"/>
                  <a:ea typeface="黑体" pitchFamily="2" charset="-122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Helvetica" pitchFamily="34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defRPr sz="2000">
                  <a:solidFill>
                    <a:schemeClr val="bg1"/>
                  </a:solidFill>
                  <a:latin typeface="Helvetica" pitchFamily="34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defRPr sz="2000">
                  <a:solidFill>
                    <a:schemeClr val="bg1"/>
                  </a:solidFill>
                  <a:latin typeface="Helvetica" pitchFamily="34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defRPr sz="2000">
                  <a:solidFill>
                    <a:schemeClr val="bg1"/>
                  </a:solidFill>
                  <a:latin typeface="Helvetica" pitchFamily="34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defRPr sz="2000">
                  <a:solidFill>
                    <a:schemeClr val="bg1"/>
                  </a:solidFill>
                  <a:latin typeface="Helvetica" pitchFamily="34" charset="0"/>
                  <a:ea typeface="黑体" pitchFamily="2" charset="-122"/>
                </a:defRPr>
              </a:lvl9pPr>
            </a:lstStyle>
            <a:p>
              <a:pPr algn="r"/>
              <a:r>
                <a:rPr lang="zh-CN" altLang="en-US" sz="1400" dirty="0" smtClean="0">
                  <a:solidFill>
                    <a:srgbClr val="FF0000"/>
                  </a:solidFill>
                </a:rPr>
                <a:t>源操作数  </a:t>
              </a:r>
              <a:r>
                <a:rPr lang="zh-CN" altLang="en-US" sz="1400" dirty="0" smtClean="0">
                  <a:solidFill>
                    <a:srgbClr val="006600"/>
                  </a:solidFill>
                </a:rPr>
                <a:t>目的操作数 </a:t>
              </a:r>
              <a:r>
                <a:rPr lang="en-US" altLang="zh-CN" sz="1400" b="1" dirty="0" smtClean="0">
                  <a:solidFill>
                    <a:srgbClr val="006600"/>
                  </a:solidFill>
                </a:rPr>
                <a:t>CF</a:t>
              </a:r>
              <a:endParaRPr lang="zh-CN" altLang="en-US" sz="1400" b="1" dirty="0">
                <a:solidFill>
                  <a:srgbClr val="0066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移位和循环移位的应用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smtClean="0">
                <a:hlinkClick r:id="rId2" action="ppaction://hlinksldjump"/>
              </a:rPr>
              <a:t>多双字移位</a:t>
            </a:r>
            <a:endParaRPr lang="zh-CN" altLang="en-US" sz="4000" smtClean="0"/>
          </a:p>
          <a:p>
            <a:r>
              <a:rPr lang="zh-CN" altLang="en-US" sz="4000" smtClean="0">
                <a:hlinkClick r:id="rId3" action="ppaction://hlinksldjump"/>
              </a:rPr>
              <a:t>二进制乘法</a:t>
            </a:r>
            <a:endParaRPr lang="zh-CN" altLang="en-US" sz="4000" smtClean="0"/>
          </a:p>
          <a:p>
            <a:r>
              <a:rPr lang="zh-CN" altLang="en-US" sz="4000" smtClean="0">
                <a:hlinkClick r:id="rId4" action="ppaction://hlinksldjump"/>
              </a:rPr>
              <a:t>显示二进制位</a:t>
            </a:r>
            <a:endParaRPr lang="zh-CN" altLang="en-US" sz="4000" smtClean="0"/>
          </a:p>
          <a:p>
            <a:r>
              <a:rPr lang="zh-CN" altLang="en-US" sz="4000" smtClean="0">
                <a:hlinkClick r:id="rId5" action="ppaction://hlinksldjump"/>
              </a:rPr>
              <a:t>分离位串</a:t>
            </a:r>
            <a:endParaRPr lang="zh-CN" altLang="en-US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数组移位：右移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(intel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格式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08588" y="1225550"/>
            <a:ext cx="6061165" cy="4494529"/>
          </a:xfr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2800" b="1" dirty="0" smtClean="0"/>
              <a:t>.data</a:t>
            </a:r>
          </a:p>
          <a:p>
            <a:pPr marL="0" indent="0"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2800" b="1" dirty="0" smtClean="0"/>
              <a:t>  </a:t>
            </a:r>
            <a:r>
              <a:rPr lang="en-US" altLang="zh-CN" sz="2800" b="1" dirty="0" err="1" smtClean="0"/>
              <a:t>arraysize</a:t>
            </a:r>
            <a:r>
              <a:rPr lang="en-US" altLang="zh-CN" sz="2800" b="1" dirty="0" smtClean="0"/>
              <a:t> = 10</a:t>
            </a:r>
          </a:p>
          <a:p>
            <a:pPr marL="0" indent="0"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2800" b="1" dirty="0" smtClean="0"/>
              <a:t>  array </a:t>
            </a:r>
            <a:r>
              <a:rPr lang="en-US" altLang="zh-CN" sz="2800" b="1" dirty="0" err="1" smtClean="0"/>
              <a:t>dword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arraysize</a:t>
            </a:r>
            <a:r>
              <a:rPr lang="en-US" altLang="zh-CN" sz="2800" b="1" dirty="0" smtClean="0"/>
              <a:t> </a:t>
            </a:r>
            <a:r>
              <a:rPr lang="en-US" altLang="zh-CN" sz="2400" b="1" dirty="0" smtClean="0"/>
              <a:t>dup(76543210h)</a:t>
            </a:r>
            <a:endParaRPr lang="en-US" altLang="zh-CN" sz="2000" b="1" dirty="0" smtClean="0"/>
          </a:p>
          <a:p>
            <a:pPr marL="0" indent="0"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2800" b="1" dirty="0" smtClean="0"/>
              <a:t>.code</a:t>
            </a:r>
          </a:p>
          <a:p>
            <a:pPr marL="0" indent="0"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2800" b="1" dirty="0" smtClean="0"/>
              <a:t>main PROC</a:t>
            </a:r>
          </a:p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3600" b="1" dirty="0" smtClean="0"/>
              <a:t>  </a:t>
            </a:r>
            <a:r>
              <a:rPr lang="en-US" altLang="zh-CN" sz="2800" b="1" dirty="0" err="1" smtClean="0"/>
              <a:t>mov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esi</a:t>
            </a:r>
            <a:r>
              <a:rPr lang="en-US" altLang="zh-CN" sz="2800" b="1" dirty="0" smtClean="0"/>
              <a:t>, (arraysize-1)*(type array)</a:t>
            </a:r>
          </a:p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2800" b="1" dirty="0" smtClean="0"/>
              <a:t>  </a:t>
            </a:r>
            <a:r>
              <a:rPr lang="en-US" altLang="zh-CN" sz="2800" b="1" dirty="0" err="1" smtClean="0"/>
              <a:t>mov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ecx</a:t>
            </a:r>
            <a:r>
              <a:rPr lang="en-US" altLang="zh-CN" sz="2800" b="1" dirty="0" smtClean="0"/>
              <a:t>, </a:t>
            </a:r>
            <a:r>
              <a:rPr lang="en-US" altLang="zh-CN" sz="2800" b="1" dirty="0" err="1" smtClean="0"/>
              <a:t>arraysize</a:t>
            </a:r>
            <a:endParaRPr lang="en-US" altLang="zh-CN" sz="2800" b="1" dirty="0" smtClean="0"/>
          </a:p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2800" b="1" dirty="0" smtClean="0"/>
              <a:t>  </a:t>
            </a:r>
            <a:r>
              <a:rPr lang="en-US" altLang="zh-CN" sz="2800" b="1" dirty="0" err="1" smtClean="0"/>
              <a:t>clc</a:t>
            </a:r>
            <a:endParaRPr lang="en-US" altLang="zh-CN" sz="2800" b="1" dirty="0" smtClean="0"/>
          </a:p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2800" b="1" dirty="0" smtClean="0"/>
              <a:t>  </a:t>
            </a:r>
            <a:r>
              <a:rPr lang="en-US" altLang="zh-CN" sz="2800" b="1" dirty="0" err="1" smtClean="0"/>
              <a:t>lahf</a:t>
            </a:r>
            <a:endParaRPr lang="en-US" altLang="zh-CN" sz="2800" b="1" dirty="0" smtClean="0"/>
          </a:p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2800" b="1" dirty="0" smtClean="0"/>
              <a:t> </a:t>
            </a:r>
            <a:endParaRPr lang="zh-CN" altLang="en-US" sz="5400" b="1" dirty="0" smtClean="0"/>
          </a:p>
        </p:txBody>
      </p:sp>
      <p:sp>
        <p:nvSpPr>
          <p:cNvPr id="23556" name="Rectangle 3"/>
          <p:cNvSpPr txBox="1">
            <a:spLocks noChangeArrowheads="1"/>
          </p:cNvSpPr>
          <p:nvPr/>
        </p:nvSpPr>
        <p:spPr bwMode="auto">
          <a:xfrm>
            <a:off x="6391423" y="1197678"/>
            <a:ext cx="3326673" cy="45224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lIns="90487" tIns="44450" rIns="90487" bIns="44450"/>
          <a:lstStyle>
            <a:lvl1pPr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L:</a:t>
            </a:r>
          </a:p>
          <a:p>
            <a:pPr algn="l">
              <a:spcBef>
                <a:spcPct val="0"/>
              </a:spcBef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sahf</a:t>
            </a:r>
            <a:endParaRPr lang="en-US" altLang="zh-CN" sz="2800" b="1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rcr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array[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esi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],1</a:t>
            </a:r>
          </a:p>
          <a:p>
            <a:pPr algn="l">
              <a:spcBef>
                <a:spcPct val="0"/>
              </a:spcBef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lahf</a:t>
            </a:r>
            <a:endParaRPr lang="en-US" altLang="zh-CN" sz="2800" b="1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sub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esi,type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array</a:t>
            </a:r>
          </a:p>
          <a:p>
            <a:pPr algn="l">
              <a:spcBef>
                <a:spcPct val="0"/>
              </a:spcBef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loop L</a:t>
            </a:r>
            <a:endParaRPr lang="zh-CN" altLang="en-US" sz="54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exit 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 ENDP</a:t>
            </a:r>
          </a:p>
          <a:p>
            <a:pPr algn="l">
              <a:spcBef>
                <a:spcPct val="20000"/>
              </a:spcBef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END main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矩形标注 1"/>
          <p:cNvSpPr/>
          <p:nvPr/>
        </p:nvSpPr>
        <p:spPr bwMode="auto">
          <a:xfrm>
            <a:off x="3044370" y="5887132"/>
            <a:ext cx="3625166" cy="759851"/>
          </a:xfrm>
          <a:prstGeom prst="wedgeRectCallout">
            <a:avLst>
              <a:gd name="adj1" fmla="val 50068"/>
              <a:gd name="adj2" fmla="val -44609"/>
            </a:avLst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Tx/>
              <a:buSzTx/>
            </a:pP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将上述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格式代码改写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格式！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二进制乘法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 smtClean="0">
                <a:latin typeface="Times New Roman" pitchFamily="18" charset="0"/>
              </a:rPr>
              <a:t>为了应用</a:t>
            </a:r>
            <a:r>
              <a:rPr lang="en-US" altLang="zh-CN" sz="3600" dirty="0" smtClean="0">
                <a:latin typeface="Times New Roman" pitchFamily="18" charset="0"/>
              </a:rPr>
              <a:t>SHL</a:t>
            </a:r>
            <a:r>
              <a:rPr lang="zh-CN" altLang="en-US" sz="3600" dirty="0" smtClean="0">
                <a:latin typeface="Times New Roman" pitchFamily="18" charset="0"/>
              </a:rPr>
              <a:t>，将任意二进制乘数分解成</a:t>
            </a:r>
            <a:r>
              <a:rPr lang="en-US" altLang="zh-CN" sz="3600" dirty="0" smtClean="0">
                <a:latin typeface="Times New Roman" pitchFamily="18" charset="0"/>
              </a:rPr>
              <a:t>2</a:t>
            </a:r>
            <a:r>
              <a:rPr lang="zh-CN" altLang="en-US" sz="3600" dirty="0" smtClean="0">
                <a:latin typeface="Times New Roman" pitchFamily="18" charset="0"/>
              </a:rPr>
              <a:t>的幂的和：</a:t>
            </a:r>
            <a:endParaRPr lang="en-US" altLang="zh-CN" sz="3600" dirty="0" smtClean="0">
              <a:latin typeface="Times New Roman" pitchFamily="18" charset="0"/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sz="3200" dirty="0" smtClean="0">
                <a:latin typeface="Times New Roman" pitchFamily="18" charset="0"/>
              </a:rPr>
              <a:t>  X* 36	 = X * 32 + X * 4</a:t>
            </a:r>
          </a:p>
          <a:p>
            <a:pPr lvl="1">
              <a:buFontTx/>
              <a:buNone/>
              <a:defRPr/>
            </a:pPr>
            <a:r>
              <a:rPr lang="en-US" altLang="zh-CN" sz="3200" dirty="0" smtClean="0">
                <a:latin typeface="Times New Roman" pitchFamily="18" charset="0"/>
              </a:rPr>
              <a:t> 				= X * 2</a:t>
            </a:r>
            <a:r>
              <a:rPr lang="en-US" altLang="zh-CN" sz="3200" baseline="30000" dirty="0" smtClean="0">
                <a:latin typeface="Times New Roman" pitchFamily="18" charset="0"/>
              </a:rPr>
              <a:t>5</a:t>
            </a:r>
            <a:r>
              <a:rPr lang="en-US" altLang="zh-CN" sz="3200" dirty="0" smtClean="0">
                <a:latin typeface="Times New Roman" pitchFamily="18" charset="0"/>
              </a:rPr>
              <a:t> + X * 2</a:t>
            </a:r>
            <a:r>
              <a:rPr lang="en-US" altLang="zh-CN" sz="3200" baseline="30000" dirty="0" smtClean="0">
                <a:latin typeface="Times New Roman" pitchFamily="18" charset="0"/>
              </a:rPr>
              <a:t>2</a:t>
            </a:r>
          </a:p>
          <a:p>
            <a:pPr>
              <a:defRPr/>
            </a:pPr>
            <a:r>
              <a:rPr lang="en-US" altLang="zh-CN" sz="3600" dirty="0" smtClean="0">
                <a:latin typeface="Times New Roman" pitchFamily="18" charset="0"/>
              </a:rPr>
              <a:t>X</a:t>
            </a:r>
            <a:r>
              <a:rPr lang="zh-CN" altLang="en-US" sz="3600" dirty="0" smtClean="0">
                <a:latin typeface="Times New Roman" pitchFamily="18" charset="0"/>
              </a:rPr>
              <a:t>、</a:t>
            </a:r>
            <a:r>
              <a:rPr lang="en-US" altLang="zh-CN" sz="3600" dirty="0" smtClean="0">
                <a:latin typeface="Times New Roman" pitchFamily="18" charset="0"/>
              </a:rPr>
              <a:t>Y</a:t>
            </a:r>
            <a:r>
              <a:rPr lang="zh-CN" altLang="en-US" sz="3600" dirty="0" smtClean="0">
                <a:latin typeface="Times New Roman" pitchFamily="18" charset="0"/>
              </a:rPr>
              <a:t>是</a:t>
            </a:r>
            <a:r>
              <a:rPr lang="en-US" altLang="zh-CN" sz="3600" dirty="0" smtClean="0">
                <a:latin typeface="Times New Roman" pitchFamily="18" charset="0"/>
              </a:rPr>
              <a:t>word</a:t>
            </a:r>
            <a:r>
              <a:rPr lang="zh-CN" altLang="en-US" sz="3600" dirty="0" smtClean="0">
                <a:latin typeface="Times New Roman" pitchFamily="18" charset="0"/>
              </a:rPr>
              <a:t>或</a:t>
            </a:r>
            <a:r>
              <a:rPr lang="en-US" altLang="zh-CN" sz="3600" dirty="0" err="1" smtClean="0">
                <a:latin typeface="Times New Roman" pitchFamily="18" charset="0"/>
              </a:rPr>
              <a:t>dword</a:t>
            </a:r>
            <a:r>
              <a:rPr lang="zh-CN" altLang="en-US" sz="3600" dirty="0" smtClean="0">
                <a:latin typeface="Times New Roman" pitchFamily="18" charset="0"/>
              </a:rPr>
              <a:t>类型，分别如何实现</a:t>
            </a:r>
            <a:r>
              <a:rPr lang="en-US" altLang="zh-CN" sz="3600" dirty="0" smtClean="0">
                <a:latin typeface="Times New Roman" pitchFamily="18" charset="0"/>
              </a:rPr>
              <a:t>X*Y</a:t>
            </a:r>
            <a:r>
              <a:rPr lang="zh-CN" altLang="en-US" sz="3600" dirty="0" smtClean="0">
                <a:latin typeface="Times New Roman" pitchFamily="18" charset="0"/>
              </a:rPr>
              <a:t>？</a:t>
            </a:r>
            <a:endParaRPr lang="en-US" altLang="zh-CN" sz="3600" dirty="0" smtClean="0">
              <a:latin typeface="Times New Roman" pitchFamily="18" charset="0"/>
            </a:endParaRPr>
          </a:p>
          <a:p>
            <a:pPr>
              <a:defRPr/>
            </a:pPr>
            <a:endParaRPr lang="zh-CN" altLang="en-US" sz="4000" dirty="0" smtClean="0">
              <a:latin typeface="Times New Roman" pitchFamily="18" charset="0"/>
            </a:endParaRPr>
          </a:p>
          <a:p>
            <a:pPr lvl="1">
              <a:buFontTx/>
              <a:buNone/>
              <a:defRPr/>
            </a:pPr>
            <a:endParaRPr lang="en-US" altLang="zh-CN" sz="3600" baseline="300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分离位串</a:t>
            </a:r>
          </a:p>
        </p:txBody>
      </p:sp>
      <p:grpSp>
        <p:nvGrpSpPr>
          <p:cNvPr id="25603" name="Group 16"/>
          <p:cNvGrpSpPr>
            <a:grpSpLocks/>
          </p:cNvGrpSpPr>
          <p:nvPr/>
        </p:nvGrpSpPr>
        <p:grpSpPr bwMode="auto">
          <a:xfrm>
            <a:off x="1363663" y="1387475"/>
            <a:ext cx="7010400" cy="2600325"/>
            <a:chOff x="951" y="1276"/>
            <a:chExt cx="4416" cy="1638"/>
          </a:xfrm>
        </p:grpSpPr>
        <p:sp>
          <p:nvSpPr>
            <p:cNvPr id="25606" name="Rectangle 4"/>
            <p:cNvSpPr>
              <a:spLocks noChangeArrowheads="1"/>
            </p:cNvSpPr>
            <p:nvPr/>
          </p:nvSpPr>
          <p:spPr bwMode="auto">
            <a:xfrm>
              <a:off x="951" y="1801"/>
              <a:ext cx="4416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r>
                <a:rPr lang="en-US" altLang="zh-CN" sz="4000">
                  <a:solidFill>
                    <a:schemeClr val="tx1"/>
                  </a:solidFill>
                </a:rPr>
                <a:t>0 0 1 0 0 1 1 0 0 1 1 0 1 0 1 0</a:t>
              </a:r>
            </a:p>
          </p:txBody>
        </p:sp>
        <p:sp>
          <p:nvSpPr>
            <p:cNvPr id="25607" name="AutoShape 6"/>
            <p:cNvSpPr>
              <a:spLocks/>
            </p:cNvSpPr>
            <p:nvPr/>
          </p:nvSpPr>
          <p:spPr bwMode="auto">
            <a:xfrm rot="5400000" flipV="1">
              <a:off x="1978" y="781"/>
              <a:ext cx="211" cy="1892"/>
            </a:xfrm>
            <a:prstGeom prst="leftBracket">
              <a:avLst>
                <a:gd name="adj" fmla="val 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zh-CN" altLang="en-US"/>
            </a:p>
          </p:txBody>
        </p:sp>
        <p:sp>
          <p:nvSpPr>
            <p:cNvPr id="25608" name="AutoShape 7"/>
            <p:cNvSpPr>
              <a:spLocks/>
            </p:cNvSpPr>
            <p:nvPr/>
          </p:nvSpPr>
          <p:spPr bwMode="auto">
            <a:xfrm rot="5400000" flipV="1">
              <a:off x="4113" y="785"/>
              <a:ext cx="211" cy="1892"/>
            </a:xfrm>
            <a:prstGeom prst="leftBracket">
              <a:avLst>
                <a:gd name="adj" fmla="val 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zh-CN" altLang="en-US"/>
            </a:p>
          </p:txBody>
        </p:sp>
        <p:sp>
          <p:nvSpPr>
            <p:cNvPr id="25609" name="Rectangle 8"/>
            <p:cNvSpPr>
              <a:spLocks noChangeArrowheads="1"/>
            </p:cNvSpPr>
            <p:nvPr/>
          </p:nvSpPr>
          <p:spPr bwMode="auto">
            <a:xfrm>
              <a:off x="1701" y="1280"/>
              <a:ext cx="841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r>
                <a:rPr lang="en-US" altLang="zh-CN" sz="2800" b="1">
                  <a:solidFill>
                    <a:schemeClr val="tx1"/>
                  </a:solidFill>
                </a:rPr>
                <a:t>DH</a:t>
              </a:r>
            </a:p>
          </p:txBody>
        </p:sp>
        <p:sp>
          <p:nvSpPr>
            <p:cNvPr id="25610" name="Rectangle 9"/>
            <p:cNvSpPr>
              <a:spLocks noChangeArrowheads="1"/>
            </p:cNvSpPr>
            <p:nvPr/>
          </p:nvSpPr>
          <p:spPr bwMode="auto">
            <a:xfrm>
              <a:off x="3819" y="1276"/>
              <a:ext cx="841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r>
                <a:rPr lang="en-US" altLang="zh-CN" sz="2800" b="1">
                  <a:solidFill>
                    <a:schemeClr val="tx1"/>
                  </a:solidFill>
                </a:rPr>
                <a:t>DL</a:t>
              </a:r>
            </a:p>
          </p:txBody>
        </p:sp>
        <p:sp>
          <p:nvSpPr>
            <p:cNvPr id="21514" name="AutoShape 10"/>
            <p:cNvSpPr>
              <a:spLocks/>
            </p:cNvSpPr>
            <p:nvPr/>
          </p:nvSpPr>
          <p:spPr bwMode="auto">
            <a:xfrm rot="-5400000">
              <a:off x="1842" y="1541"/>
              <a:ext cx="211" cy="1626"/>
            </a:xfrm>
            <a:prstGeom prst="leftBracket">
              <a:avLst>
                <a:gd name="adj" fmla="val 0"/>
              </a:avLst>
            </a:prstGeom>
            <a:noFill/>
            <a:ln w="38100">
              <a:solidFill>
                <a:srgbClr val="51B91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CN" altLang="en-US">
                <a:solidFill>
                  <a:srgbClr val="CC0099"/>
                </a:solidFill>
              </a:endParaRPr>
            </a:p>
          </p:txBody>
        </p:sp>
        <p:sp>
          <p:nvSpPr>
            <p:cNvPr id="21515" name="AutoShape 11"/>
            <p:cNvSpPr>
              <a:spLocks/>
            </p:cNvSpPr>
            <p:nvPr/>
          </p:nvSpPr>
          <p:spPr bwMode="auto">
            <a:xfrm rot="-5400000">
              <a:off x="3302" y="1939"/>
              <a:ext cx="211" cy="840"/>
            </a:xfrm>
            <a:prstGeom prst="leftBracket">
              <a:avLst>
                <a:gd name="adj" fmla="val 0"/>
              </a:avLst>
            </a:prstGeom>
            <a:noFill/>
            <a:ln w="38100">
              <a:solidFill>
                <a:srgbClr val="51B91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CN" altLang="en-US">
                <a:solidFill>
                  <a:srgbClr val="CC0099"/>
                </a:solidFill>
              </a:endParaRPr>
            </a:p>
          </p:txBody>
        </p:sp>
        <p:sp>
          <p:nvSpPr>
            <p:cNvPr id="21516" name="AutoShape 12"/>
            <p:cNvSpPr>
              <a:spLocks/>
            </p:cNvSpPr>
            <p:nvPr/>
          </p:nvSpPr>
          <p:spPr bwMode="auto">
            <a:xfrm rot="-5400000">
              <a:off x="4514" y="1788"/>
              <a:ext cx="211" cy="1151"/>
            </a:xfrm>
            <a:prstGeom prst="leftBracket">
              <a:avLst>
                <a:gd name="adj" fmla="val 0"/>
              </a:avLst>
            </a:prstGeom>
            <a:noFill/>
            <a:ln w="38100">
              <a:solidFill>
                <a:srgbClr val="51B91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CN" altLang="en-US">
                <a:solidFill>
                  <a:srgbClr val="CC0099"/>
                </a:solidFill>
              </a:endParaRPr>
            </a:p>
          </p:txBody>
        </p:sp>
        <p:sp>
          <p:nvSpPr>
            <p:cNvPr id="21517" name="Rectangle 13"/>
            <p:cNvSpPr>
              <a:spLocks noChangeArrowheads="1"/>
            </p:cNvSpPr>
            <p:nvPr/>
          </p:nvSpPr>
          <p:spPr bwMode="auto">
            <a:xfrm>
              <a:off x="1520" y="2570"/>
              <a:ext cx="996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>
                <a:defRPr/>
              </a:pPr>
              <a:r>
                <a:rPr lang="zh-CN" altLang="en-US" sz="2800" b="1">
                  <a:solidFill>
                    <a:srgbClr val="006600"/>
                  </a:solidFill>
                </a:rPr>
                <a:t>年</a:t>
              </a:r>
              <a:r>
                <a:rPr lang="en-US" altLang="zh-CN" sz="2800" b="1">
                  <a:solidFill>
                    <a:srgbClr val="006600"/>
                  </a:solidFill>
                </a:rPr>
                <a:t>(9~15)</a:t>
              </a:r>
            </a:p>
          </p:txBody>
        </p:sp>
        <p:sp>
          <p:nvSpPr>
            <p:cNvPr id="21518" name="Rectangle 14"/>
            <p:cNvSpPr>
              <a:spLocks noChangeArrowheads="1"/>
            </p:cNvSpPr>
            <p:nvPr/>
          </p:nvSpPr>
          <p:spPr bwMode="auto">
            <a:xfrm>
              <a:off x="2896" y="2602"/>
              <a:ext cx="996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>
                <a:defRPr/>
              </a:pPr>
              <a:r>
                <a:rPr lang="zh-CN" altLang="en-US" sz="2800" b="1">
                  <a:solidFill>
                    <a:srgbClr val="006600"/>
                  </a:solidFill>
                </a:rPr>
                <a:t>月</a:t>
              </a:r>
              <a:r>
                <a:rPr lang="en-US" altLang="zh-CN" sz="2800" b="1">
                  <a:solidFill>
                    <a:srgbClr val="006600"/>
                  </a:solidFill>
                </a:rPr>
                <a:t>(5~8)</a:t>
              </a:r>
            </a:p>
          </p:txBody>
        </p:sp>
        <p:sp>
          <p:nvSpPr>
            <p:cNvPr id="21519" name="Rectangle 15"/>
            <p:cNvSpPr>
              <a:spLocks noChangeArrowheads="1"/>
            </p:cNvSpPr>
            <p:nvPr/>
          </p:nvSpPr>
          <p:spPr bwMode="auto">
            <a:xfrm>
              <a:off x="4121" y="2621"/>
              <a:ext cx="996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>
                <a:defRPr/>
              </a:pPr>
              <a:r>
                <a:rPr lang="zh-CN" altLang="en-US" sz="2800" b="1">
                  <a:solidFill>
                    <a:srgbClr val="006600"/>
                  </a:solidFill>
                </a:rPr>
                <a:t>日</a:t>
              </a:r>
              <a:r>
                <a:rPr lang="en-US" altLang="zh-CN" sz="2800" b="1">
                  <a:solidFill>
                    <a:srgbClr val="006600"/>
                  </a:solidFill>
                </a:rPr>
                <a:t>(0~4)</a:t>
              </a:r>
            </a:p>
          </p:txBody>
        </p:sp>
      </p:grpSp>
      <p:sp>
        <p:nvSpPr>
          <p:cNvPr id="25604" name="Text Box 17"/>
          <p:cNvSpPr txBox="1">
            <a:spLocks noChangeArrowheads="1"/>
          </p:cNvSpPr>
          <p:nvPr/>
        </p:nvSpPr>
        <p:spPr bwMode="auto">
          <a:xfrm>
            <a:off x="869950" y="4527550"/>
            <a:ext cx="8897938" cy="1320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marL="457200" indent="-4572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pPr algn="l">
              <a:buFont typeface="Monotype Sorts" pitchFamily="2" charset="2"/>
              <a:buChar char=""/>
            </a:pPr>
            <a:r>
              <a:rPr lang="zh-CN" altLang="en-US" sz="3200" dirty="0">
                <a:solidFill>
                  <a:schemeClr val="tx1"/>
                </a:solidFill>
              </a:rPr>
              <a:t>将要提取的位移位到寄存器的最低部分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algn="l">
              <a:buFont typeface="Monotype Sorts" pitchFamily="2" charset="2"/>
              <a:buChar char=""/>
            </a:pPr>
            <a:r>
              <a:rPr lang="zh-CN" altLang="en-US" sz="3200" dirty="0">
                <a:solidFill>
                  <a:schemeClr val="tx1"/>
                </a:solidFill>
              </a:rPr>
              <a:t>清除不相关的位。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乘法和除法指令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zh-CN" altLang="en-US" sz="4000" b="1" smtClean="0">
                <a:latin typeface="Times New Roman" pitchFamily="18" charset="0"/>
                <a:hlinkClick r:id="rId2" action="ppaction://hlinksldjump"/>
              </a:rPr>
              <a:t>无符号乘法指令</a:t>
            </a:r>
            <a:r>
              <a:rPr lang="en-US" altLang="zh-CN" sz="4000" b="1" smtClean="0">
                <a:latin typeface="Times New Roman" pitchFamily="18" charset="0"/>
                <a:hlinkClick r:id="rId3" action="ppaction://hlinksldjump"/>
              </a:rPr>
              <a:t>MUL</a:t>
            </a:r>
            <a:endParaRPr lang="zh-CN" altLang="en-US" sz="4000" b="1" smtClean="0">
              <a:latin typeface="Times New Roman" pitchFamily="18" charset="0"/>
            </a:endParaRPr>
          </a:p>
          <a:p>
            <a:pPr>
              <a:spcBef>
                <a:spcPct val="40000"/>
              </a:spcBef>
            </a:pPr>
            <a:r>
              <a:rPr lang="zh-CN" altLang="en-US" sz="4000" b="1" smtClean="0">
                <a:latin typeface="Times New Roman" pitchFamily="18" charset="0"/>
                <a:hlinkClick r:id="rId4" action="ppaction://hlinksldjump"/>
              </a:rPr>
              <a:t>有符号乘法指令</a:t>
            </a:r>
            <a:r>
              <a:rPr lang="en-US" altLang="zh-CN" sz="4000" b="1" smtClean="0">
                <a:latin typeface="Times New Roman" pitchFamily="18" charset="0"/>
                <a:hlinkClick r:id="rId5" action="ppaction://hlinksldjump"/>
              </a:rPr>
              <a:t>IMUL</a:t>
            </a:r>
            <a:endParaRPr lang="zh-CN" altLang="en-US" sz="4000" b="1" smtClean="0">
              <a:latin typeface="Times New Roman" pitchFamily="18" charset="0"/>
            </a:endParaRPr>
          </a:p>
          <a:p>
            <a:pPr>
              <a:spcBef>
                <a:spcPct val="40000"/>
              </a:spcBef>
            </a:pPr>
            <a:r>
              <a:rPr lang="zh-CN" altLang="en-US" sz="4000" b="1" smtClean="0">
                <a:latin typeface="Times New Roman" pitchFamily="18" charset="0"/>
                <a:hlinkClick r:id="rId6" action="ppaction://hlinksldjump"/>
              </a:rPr>
              <a:t>无符号除法指令</a:t>
            </a:r>
            <a:r>
              <a:rPr lang="en-US" altLang="zh-CN" sz="4000" b="1" smtClean="0">
                <a:latin typeface="Times New Roman" pitchFamily="18" charset="0"/>
                <a:hlinkClick r:id="rId6" action="ppaction://hlinksldjump"/>
              </a:rPr>
              <a:t>DIV</a:t>
            </a:r>
            <a:endParaRPr lang="zh-CN" altLang="en-US" sz="4000" b="1" smtClean="0">
              <a:latin typeface="Times New Roman" pitchFamily="18" charset="0"/>
            </a:endParaRPr>
          </a:p>
          <a:p>
            <a:pPr>
              <a:spcBef>
                <a:spcPct val="40000"/>
              </a:spcBef>
            </a:pPr>
            <a:r>
              <a:rPr lang="zh-CN" altLang="en-US" sz="4000" b="1" smtClean="0">
                <a:latin typeface="Times New Roman" pitchFamily="18" charset="0"/>
                <a:hlinkClick r:id="rId7" action="ppaction://hlinksldjump"/>
              </a:rPr>
              <a:t>有符号整数除法指令</a:t>
            </a:r>
            <a:r>
              <a:rPr lang="en-US" altLang="zh-CN" sz="4000" b="1" smtClean="0">
                <a:latin typeface="Times New Roman" pitchFamily="18" charset="0"/>
                <a:hlinkClick r:id="rId7" action="ppaction://hlinksldjump"/>
              </a:rPr>
              <a:t>IDIV</a:t>
            </a:r>
            <a:endParaRPr lang="zh-CN" altLang="en-US" sz="4000" b="1" smtClean="0">
              <a:latin typeface="Times New Roman" pitchFamily="18" charset="0"/>
            </a:endParaRPr>
          </a:p>
          <a:p>
            <a:pPr>
              <a:spcBef>
                <a:spcPct val="40000"/>
              </a:spcBef>
            </a:pPr>
            <a:r>
              <a:rPr lang="zh-CN" altLang="en-US" sz="4000" b="1" smtClean="0">
                <a:latin typeface="Times New Roman" pitchFamily="18" charset="0"/>
                <a:hlinkClick r:id="rId8" action="ppaction://hlinksldjump"/>
              </a:rPr>
              <a:t>算术表达式的实现</a:t>
            </a:r>
            <a:endParaRPr lang="zh-CN" altLang="en-US" sz="4000" b="1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</p:txBody>
      </p:sp>
      <p:sp>
        <p:nvSpPr>
          <p:cNvPr id="99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 smtClean="0">
                <a:latin typeface="Times New Roman" pitchFamily="18" charset="0"/>
              </a:rPr>
              <a:t>MUL</a:t>
            </a:r>
            <a:r>
              <a:rPr lang="zh-CN" altLang="en-US" sz="3600" dirty="0" smtClean="0">
                <a:latin typeface="Times New Roman" pitchFamily="18" charset="0"/>
              </a:rPr>
              <a:t>指令：无符号乘法指令、单操作数</a:t>
            </a:r>
          </a:p>
          <a:p>
            <a:pPr>
              <a:defRPr/>
            </a:pPr>
            <a:r>
              <a:rPr lang="zh-CN" altLang="en-US" sz="2400" dirty="0" smtClean="0">
                <a:latin typeface="Times New Roman" pitchFamily="18" charset="0"/>
              </a:rPr>
              <a:t>指令格式：</a:t>
            </a:r>
            <a:r>
              <a:rPr lang="en-US" altLang="zh-CN" sz="2400" dirty="0">
                <a:solidFill>
                  <a:srgbClr val="006600"/>
                </a:solidFill>
                <a:latin typeface="Times New Roman" pitchFamily="18" charset="0"/>
              </a:rPr>
              <a:t>MUL  r/m8    ;AX = AL </a:t>
            </a:r>
            <a:r>
              <a:rPr lang="zh-CN" altLang="en-US" sz="2400" dirty="0">
                <a:solidFill>
                  <a:srgbClr val="006600"/>
                </a:solidFill>
                <a:latin typeface="Times New Roman" pitchFamily="18" charset="0"/>
              </a:rPr>
              <a:t>* </a:t>
            </a:r>
            <a:r>
              <a:rPr lang="en-US" altLang="zh-CN" sz="2400" dirty="0">
                <a:solidFill>
                  <a:srgbClr val="006600"/>
                </a:solidFill>
                <a:latin typeface="Times New Roman" pitchFamily="18" charset="0"/>
              </a:rPr>
              <a:t>r/m8</a:t>
            </a:r>
          </a:p>
          <a:p>
            <a:pPr lvl="4">
              <a:buFontTx/>
              <a:buNone/>
              <a:defRPr/>
            </a:pPr>
            <a:r>
              <a:rPr lang="en-US" altLang="zh-CN" b="1" dirty="0" smtClean="0">
                <a:solidFill>
                  <a:srgbClr val="006600"/>
                </a:solidFill>
                <a:latin typeface="Times New Roman" pitchFamily="18" charset="0"/>
              </a:rPr>
              <a:t> MUL</a:t>
            </a:r>
            <a:r>
              <a:rPr lang="en-US" altLang="zh-CN" b="1" dirty="0">
                <a:solidFill>
                  <a:srgbClr val="006600"/>
                </a:solidFill>
                <a:latin typeface="Times New Roman" pitchFamily="18" charset="0"/>
              </a:rPr>
              <a:t>	</a:t>
            </a:r>
            <a:r>
              <a:rPr lang="en-US" altLang="zh-CN" b="1" dirty="0" smtClean="0">
                <a:solidFill>
                  <a:srgbClr val="006600"/>
                </a:solidFill>
                <a:latin typeface="Times New Roman" pitchFamily="18" charset="0"/>
              </a:rPr>
              <a:t> r/m16  </a:t>
            </a:r>
            <a:r>
              <a:rPr lang="en-US" altLang="zh-CN" b="1" dirty="0" smtClean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;DX:AX = AX* r/m16</a:t>
            </a:r>
          </a:p>
          <a:p>
            <a:pPr lvl="4">
              <a:buFontTx/>
              <a:buNone/>
              <a:defRPr/>
            </a:pPr>
            <a:r>
              <a:rPr lang="en-US" altLang="zh-CN" b="1" dirty="0" smtClean="0">
                <a:solidFill>
                  <a:srgbClr val="006600"/>
                </a:solidFill>
                <a:latin typeface="Times New Roman" pitchFamily="18" charset="0"/>
              </a:rPr>
              <a:t> MUL </a:t>
            </a:r>
            <a:r>
              <a:rPr lang="en-US" altLang="zh-CN" b="1" dirty="0">
                <a:solidFill>
                  <a:srgbClr val="006600"/>
                </a:solidFill>
                <a:latin typeface="Times New Roman" pitchFamily="18" charset="0"/>
              </a:rPr>
              <a:t>	r/m32 </a:t>
            </a:r>
            <a:r>
              <a:rPr lang="en-US" altLang="zh-CN" b="1" dirty="0" smtClean="0">
                <a:solidFill>
                  <a:srgbClr val="006600"/>
                </a:solidFill>
                <a:latin typeface="Times New Roman" pitchFamily="18" charset="0"/>
              </a:rPr>
              <a:t>  </a:t>
            </a:r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;EDX:EAX = EAX*r/m32</a:t>
            </a:r>
          </a:p>
          <a:p>
            <a:pPr lvl="4">
              <a:buNone/>
              <a:defRPr/>
            </a:pPr>
            <a:r>
              <a:rPr lang="en-US" altLang="zh-CN" b="1" dirty="0">
                <a:solidFill>
                  <a:srgbClr val="006600"/>
                </a:solidFill>
                <a:latin typeface="Times New Roman" pitchFamily="18" charset="0"/>
              </a:rPr>
              <a:t> MUL 	r/m32   </a:t>
            </a:r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;RDX:RAX 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= </a:t>
            </a:r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RAX*r/m64</a:t>
            </a:r>
          </a:p>
          <a:p>
            <a:pPr>
              <a:buFontTx/>
              <a:buNone/>
              <a:defRPr/>
            </a:pPr>
            <a:r>
              <a:rPr lang="zh-CN" altLang="en-US" sz="2400" dirty="0" smtClean="0">
                <a:latin typeface="Times New Roman" pitchFamily="18" charset="0"/>
              </a:rPr>
              <a:t>被乘数、积由乘数隐含指定：</a:t>
            </a:r>
            <a:endParaRPr lang="en-US" altLang="zh-CN" sz="2400" dirty="0" smtClean="0">
              <a:latin typeface="Times New Roman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2899"/>
              </p:ext>
            </p:extLst>
          </p:nvPr>
        </p:nvGraphicFramePr>
        <p:xfrm>
          <a:off x="1197656" y="4229330"/>
          <a:ext cx="5105898" cy="2591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1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solidFill>
                            <a:srgbClr val="003399"/>
                          </a:solidFill>
                        </a:rPr>
                        <a:t>乘数</a:t>
                      </a:r>
                      <a:endParaRPr lang="zh-CN" altLang="en-US" sz="2800" b="1" dirty="0">
                        <a:solidFill>
                          <a:srgbClr val="003399"/>
                        </a:solidFill>
                      </a:endParaRPr>
                    </a:p>
                  </a:txBody>
                  <a:tcPr marL="91437" marR="91437" marT="45734" marB="45734"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solidFill>
                            <a:srgbClr val="003399"/>
                          </a:solidFill>
                        </a:rPr>
                        <a:t>被乘数</a:t>
                      </a:r>
                      <a:endParaRPr lang="zh-CN" altLang="en-US" sz="2800" b="1" dirty="0">
                        <a:solidFill>
                          <a:srgbClr val="003399"/>
                        </a:solidFill>
                      </a:endParaRPr>
                    </a:p>
                  </a:txBody>
                  <a:tcPr marL="91437" marR="91437" marT="45734" marB="45734"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solidFill>
                            <a:srgbClr val="003399"/>
                          </a:solidFill>
                        </a:rPr>
                        <a:t>积</a:t>
                      </a:r>
                      <a:endParaRPr lang="zh-CN" altLang="en-US" sz="2800" b="1" dirty="0">
                        <a:solidFill>
                          <a:srgbClr val="003399"/>
                        </a:solidFill>
                      </a:endParaRPr>
                    </a:p>
                  </a:txBody>
                  <a:tcPr marL="91437" marR="91437"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r>
                        <a:rPr lang="en-US" altLang="zh-CN" sz="2800" b="1" smtClean="0"/>
                        <a:t>r/m8</a:t>
                      </a:r>
                      <a:endParaRPr lang="zh-CN" altLang="en-US" sz="2800" b="1"/>
                    </a:p>
                  </a:txBody>
                  <a:tcPr marL="91437" marR="91437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/>
                        <a:t>AL</a:t>
                      </a:r>
                      <a:endParaRPr lang="zh-CN" altLang="en-US" sz="2800" b="1"/>
                    </a:p>
                  </a:txBody>
                  <a:tcPr marL="91437" marR="91437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AX</a:t>
                      </a:r>
                      <a:endParaRPr lang="zh-CN" altLang="en-US" sz="2800" b="1" dirty="0"/>
                    </a:p>
                  </a:txBody>
                  <a:tcPr marL="91437" marR="91437" marT="45734" marB="45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r/m16</a:t>
                      </a:r>
                      <a:endParaRPr lang="zh-CN" altLang="en-US" sz="2800" b="1" dirty="0"/>
                    </a:p>
                  </a:txBody>
                  <a:tcPr marL="91437" marR="91437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AX</a:t>
                      </a:r>
                      <a:endParaRPr lang="zh-CN" altLang="en-US" sz="2800" b="1" dirty="0"/>
                    </a:p>
                  </a:txBody>
                  <a:tcPr marL="91437" marR="91437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/>
                        <a:t>DX:AX</a:t>
                      </a:r>
                      <a:endParaRPr lang="zh-CN" altLang="en-US" sz="2800" b="1"/>
                    </a:p>
                  </a:txBody>
                  <a:tcPr marL="91437" marR="91437" marT="45734" marB="457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r>
                        <a:rPr lang="en-US" altLang="zh-CN" sz="2800" b="1" smtClean="0"/>
                        <a:t>r/m32</a:t>
                      </a:r>
                      <a:endParaRPr lang="zh-CN" altLang="en-US" sz="2800" b="1"/>
                    </a:p>
                  </a:txBody>
                  <a:tcPr marL="91437" marR="91437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EAX</a:t>
                      </a:r>
                      <a:endParaRPr lang="zh-CN" altLang="en-US" sz="2800" b="1" dirty="0"/>
                    </a:p>
                  </a:txBody>
                  <a:tcPr marL="91437" marR="91437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EDX:EAX</a:t>
                      </a:r>
                      <a:endParaRPr lang="zh-CN" altLang="en-US" sz="2800" b="1" dirty="0"/>
                    </a:p>
                  </a:txBody>
                  <a:tcPr marL="91437" marR="91437" marT="45734" marB="457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r/m64</a:t>
                      </a:r>
                      <a:endParaRPr lang="zh-CN" altLang="en-US" sz="2800" b="1" dirty="0"/>
                    </a:p>
                  </a:txBody>
                  <a:tcPr marL="91437" marR="91437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RAX</a:t>
                      </a:r>
                      <a:endParaRPr lang="zh-CN" altLang="en-US" sz="2800" b="1" dirty="0"/>
                    </a:p>
                  </a:txBody>
                  <a:tcPr marL="91437" marR="91437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RDX:RAX</a:t>
                      </a:r>
                      <a:endParaRPr lang="zh-CN" altLang="en-US" sz="2800" b="1" dirty="0"/>
                    </a:p>
                  </a:txBody>
                  <a:tcPr marL="91437" marR="91437" marT="45734" marB="457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01096" y="5251265"/>
            <a:ext cx="3117669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zh-CN" altLang="en-US" sz="3200" b="1" smtClean="0">
                <a:solidFill>
                  <a:srgbClr val="C00000"/>
                </a:solidFill>
              </a:rPr>
              <a:t>如果积的高半部分不为</a:t>
            </a:r>
            <a:r>
              <a:rPr lang="en-US" altLang="zh-CN" sz="3200" b="1" smtClean="0">
                <a:solidFill>
                  <a:srgbClr val="C00000"/>
                </a:solidFill>
              </a:rPr>
              <a:t>0</a:t>
            </a:r>
            <a:r>
              <a:rPr lang="zh-CN" altLang="en-US" sz="3200" b="1" smtClean="0">
                <a:solidFill>
                  <a:srgbClr val="C00000"/>
                </a:solidFill>
              </a:rPr>
              <a:t>，则</a:t>
            </a:r>
            <a:r>
              <a:rPr lang="en-US" altLang="zh-CN" sz="3200" b="1" smtClean="0">
                <a:solidFill>
                  <a:srgbClr val="C00000"/>
                </a:solidFill>
              </a:rPr>
              <a:t>CF=OF=1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01097" y="4108733"/>
            <a:ext cx="3117669" cy="10772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zh-CN" altLang="en-US" sz="3200" b="1" dirty="0">
                <a:solidFill>
                  <a:srgbClr val="C00000"/>
                </a:solidFill>
              </a:rPr>
              <a:t>操作数不可以是立即数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！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</p:txBody>
      </p: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304800" y="2644775"/>
            <a:ext cx="3976688" cy="2059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6600"/>
            </a:solidFill>
            <a:miter lim="800000"/>
            <a:headEnd/>
            <a:tailEnd/>
          </a:ln>
          <a:effectLst/>
          <a:extLst/>
        </p:spPr>
        <p:txBody>
          <a:bodyPr lIns="90487" tIns="44450" rIns="90487" bIns="44450">
            <a:spAutoFit/>
          </a:bodyPr>
          <a:lstStyle>
            <a:lvl1pPr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pPr algn="l">
              <a:spcBef>
                <a:spcPct val="10000"/>
              </a:spcBef>
            </a:pPr>
            <a:r>
              <a:rPr lang="en-US" altLang="zh-CN" sz="4000" dirty="0" err="1">
                <a:solidFill>
                  <a:schemeClr val="hlink"/>
                </a:solidFill>
              </a:rPr>
              <a:t>mov</a:t>
            </a:r>
            <a:r>
              <a:rPr lang="en-US" altLang="zh-CN" sz="4000" dirty="0">
                <a:solidFill>
                  <a:schemeClr val="hlink"/>
                </a:solidFill>
              </a:rPr>
              <a:t> </a:t>
            </a:r>
            <a:r>
              <a:rPr lang="en-US" altLang="zh-CN" sz="4000" dirty="0" smtClean="0">
                <a:solidFill>
                  <a:schemeClr val="hlink"/>
                </a:solidFill>
              </a:rPr>
              <a:t>$0x5,%al</a:t>
            </a:r>
          </a:p>
          <a:p>
            <a:pPr algn="l">
              <a:spcBef>
                <a:spcPct val="10000"/>
              </a:spcBef>
            </a:pPr>
            <a:r>
              <a:rPr lang="en-US" altLang="zh-CN" sz="4000" dirty="0" err="1" smtClean="0">
                <a:solidFill>
                  <a:schemeClr val="hlink"/>
                </a:solidFill>
              </a:rPr>
              <a:t>mov</a:t>
            </a:r>
            <a:r>
              <a:rPr lang="en-US" altLang="zh-CN" sz="4000" dirty="0" smtClean="0">
                <a:solidFill>
                  <a:schemeClr val="hlink"/>
                </a:solidFill>
              </a:rPr>
              <a:t> $0x20,%bl</a:t>
            </a:r>
            <a:endParaRPr lang="en-US" altLang="zh-CN" sz="4000" dirty="0">
              <a:solidFill>
                <a:schemeClr val="hlink"/>
              </a:solidFill>
            </a:endParaRPr>
          </a:p>
          <a:p>
            <a:pPr algn="l">
              <a:spcBef>
                <a:spcPct val="10000"/>
              </a:spcBef>
            </a:pPr>
            <a:r>
              <a:rPr lang="en-US" altLang="zh-CN" sz="4000" dirty="0" err="1">
                <a:solidFill>
                  <a:schemeClr val="hlink"/>
                </a:solidFill>
              </a:rPr>
              <a:t>mul</a:t>
            </a:r>
            <a:r>
              <a:rPr lang="en-US" altLang="zh-CN" sz="4000" dirty="0">
                <a:solidFill>
                  <a:schemeClr val="hlink"/>
                </a:solidFill>
              </a:rPr>
              <a:t>  </a:t>
            </a:r>
            <a:r>
              <a:rPr lang="en-US" altLang="zh-CN" sz="4000" dirty="0" smtClean="0">
                <a:solidFill>
                  <a:schemeClr val="hlink"/>
                </a:solidFill>
              </a:rPr>
              <a:t>%</a:t>
            </a:r>
            <a:r>
              <a:rPr lang="en-US" altLang="zh-CN" sz="4000" dirty="0" err="1" smtClean="0">
                <a:solidFill>
                  <a:schemeClr val="hlink"/>
                </a:solidFill>
              </a:rPr>
              <a:t>bl</a:t>
            </a:r>
            <a:endParaRPr lang="en-US" altLang="zh-CN" sz="4000" dirty="0">
              <a:solidFill>
                <a:schemeClr val="hlink"/>
              </a:solidFill>
            </a:endParaRPr>
          </a:p>
        </p:txBody>
      </p:sp>
      <p:sp>
        <p:nvSpPr>
          <p:cNvPr id="1000455" name="AutoShape 7"/>
          <p:cNvSpPr>
            <a:spLocks/>
          </p:cNvSpPr>
          <p:nvPr/>
        </p:nvSpPr>
        <p:spPr bwMode="auto">
          <a:xfrm>
            <a:off x="4819650" y="1166813"/>
            <a:ext cx="4759325" cy="3308350"/>
          </a:xfrm>
          <a:prstGeom prst="borderCallout1">
            <a:avLst>
              <a:gd name="adj1" fmla="val 102306"/>
              <a:gd name="adj2" fmla="val 97597"/>
              <a:gd name="adj3" fmla="val 102306"/>
              <a:gd name="adj4" fmla="val -10375"/>
            </a:avLst>
          </a:prstGeom>
          <a:noFill/>
          <a:ln w="38100">
            <a:solidFill>
              <a:srgbClr val="FF33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/>
          <a:p>
            <a:pPr marL="457200" indent="-457200" algn="l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tx1"/>
                </a:solidFill>
              </a:rPr>
              <a:t>被乘数是</a:t>
            </a:r>
            <a:r>
              <a:rPr lang="en-US" altLang="zh-CN" sz="2800">
                <a:solidFill>
                  <a:schemeClr val="tx1"/>
                </a:solidFill>
              </a:rPr>
              <a:t>AL</a:t>
            </a:r>
            <a:r>
              <a:rPr lang="zh-CN" altLang="en-US" sz="2800">
                <a:solidFill>
                  <a:schemeClr val="tx1"/>
                </a:solidFill>
              </a:rPr>
              <a:t>，乘积被放入</a:t>
            </a:r>
            <a:r>
              <a:rPr lang="en-US" altLang="zh-CN" sz="2800">
                <a:solidFill>
                  <a:schemeClr val="tx1"/>
                </a:solidFill>
              </a:rPr>
              <a:t>AX</a:t>
            </a:r>
            <a:r>
              <a:rPr lang="zh-CN" altLang="en-US" sz="2800">
                <a:solidFill>
                  <a:schemeClr val="tx1"/>
                </a:solidFill>
              </a:rPr>
              <a:t>中</a:t>
            </a:r>
          </a:p>
          <a:p>
            <a:pPr marL="457200" indent="-457200" algn="l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tx1"/>
                </a:solidFill>
              </a:rPr>
              <a:t>根据乘积中高半部分是否为</a:t>
            </a:r>
            <a:r>
              <a:rPr lang="en-US" altLang="zh-CN" sz="2800">
                <a:solidFill>
                  <a:schemeClr val="tx1"/>
                </a:solidFill>
              </a:rPr>
              <a:t>0</a:t>
            </a:r>
            <a:r>
              <a:rPr lang="zh-CN" altLang="en-US" sz="2800">
                <a:solidFill>
                  <a:schemeClr val="tx1"/>
                </a:solidFill>
              </a:rPr>
              <a:t>，设置或清除</a:t>
            </a:r>
            <a:r>
              <a:rPr lang="en-US" altLang="zh-CN" sz="2800">
                <a:solidFill>
                  <a:schemeClr val="tx1"/>
                </a:solidFill>
              </a:rPr>
              <a:t>CF</a:t>
            </a:r>
            <a:r>
              <a:rPr lang="zh-CN" altLang="en-US" sz="2800">
                <a:solidFill>
                  <a:schemeClr val="tx1"/>
                </a:solidFill>
              </a:rPr>
              <a:t>位和</a:t>
            </a:r>
            <a:r>
              <a:rPr lang="en-US" altLang="zh-CN" sz="2800">
                <a:solidFill>
                  <a:schemeClr val="tx1"/>
                </a:solidFill>
              </a:rPr>
              <a:t>OF</a:t>
            </a:r>
            <a:r>
              <a:rPr lang="zh-CN" altLang="en-US" sz="2800">
                <a:solidFill>
                  <a:schemeClr val="tx1"/>
                </a:solidFill>
              </a:rPr>
              <a:t>位</a:t>
            </a:r>
          </a:p>
          <a:p>
            <a:pPr marL="457200" indent="-457200" algn="l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tx1"/>
                </a:solidFill>
              </a:rPr>
              <a:t>处理无符号数，只需关心</a:t>
            </a:r>
            <a:r>
              <a:rPr lang="en-US" altLang="zh-CN" sz="2800">
                <a:solidFill>
                  <a:schemeClr val="tx1"/>
                </a:solidFill>
              </a:rPr>
              <a:t>CF</a:t>
            </a:r>
            <a:r>
              <a:rPr lang="zh-CN" altLang="en-US" sz="2800">
                <a:solidFill>
                  <a:schemeClr val="tx1"/>
                </a:solidFill>
              </a:rPr>
              <a:t>标志位</a:t>
            </a:r>
          </a:p>
        </p:txBody>
      </p:sp>
      <p:sp>
        <p:nvSpPr>
          <p:cNvPr id="1000456" name="AutoShape 8"/>
          <p:cNvSpPr>
            <a:spLocks/>
          </p:cNvSpPr>
          <p:nvPr/>
        </p:nvSpPr>
        <p:spPr bwMode="auto">
          <a:xfrm>
            <a:off x="3471863" y="5268913"/>
            <a:ext cx="3567112" cy="1219200"/>
          </a:xfrm>
          <a:prstGeom prst="accentCallout1">
            <a:avLst>
              <a:gd name="adj1" fmla="val 9375"/>
              <a:gd name="adj2" fmla="val -3199"/>
              <a:gd name="adj3" fmla="val -44139"/>
              <a:gd name="adj4" fmla="val -39731"/>
            </a:avLst>
          </a:prstGeom>
          <a:noFill/>
          <a:ln w="38100">
            <a:solidFill>
              <a:srgbClr val="CC040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/>
          <a:p>
            <a:pPr algn="l"/>
            <a:r>
              <a:rPr lang="en-US" altLang="zh-CN" sz="2800" dirty="0">
                <a:solidFill>
                  <a:schemeClr val="tx1"/>
                </a:solidFill>
              </a:rPr>
              <a:t>AX= </a:t>
            </a:r>
            <a:r>
              <a:rPr lang="en-US" altLang="zh-CN" sz="2800" dirty="0" smtClean="0">
                <a:solidFill>
                  <a:schemeClr val="tx1"/>
                </a:solidFill>
              </a:rPr>
              <a:t>0x00A0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l"/>
            <a:r>
              <a:rPr lang="en-US" altLang="zh-CN" sz="2800" dirty="0">
                <a:solidFill>
                  <a:schemeClr val="tx1"/>
                </a:solidFill>
              </a:rPr>
              <a:t>CF = 0</a:t>
            </a:r>
            <a:r>
              <a:rPr lang="zh-CN" altLang="en-US" sz="2800" dirty="0">
                <a:solidFill>
                  <a:schemeClr val="tx1"/>
                </a:solidFill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</a:rPr>
              <a:t>OF=0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0045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045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045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0045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00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00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00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00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00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00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00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00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00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00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00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00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00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00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00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00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5" grpId="0" build="p" animBg="1"/>
      <p:bldP spid="100045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200025" y="1645331"/>
            <a:ext cx="4310063" cy="3290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6600"/>
            </a:solidFill>
            <a:miter lim="800000"/>
            <a:headEnd/>
            <a:tailEnd/>
          </a:ln>
          <a:effectLst/>
          <a:extLst/>
        </p:spPr>
        <p:txBody>
          <a:bodyPr lIns="90487" tIns="44450" rIns="90487" bIns="44450">
            <a:spAutoFit/>
          </a:bodyPr>
          <a:lstStyle>
            <a:lvl1pPr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pPr algn="l">
              <a:spcBef>
                <a:spcPct val="10000"/>
              </a:spcBef>
            </a:pPr>
            <a:r>
              <a:rPr lang="en-US" altLang="zh-CN" sz="3200" dirty="0">
                <a:solidFill>
                  <a:schemeClr val="hlink"/>
                </a:solidFill>
              </a:rPr>
              <a:t>.data</a:t>
            </a:r>
          </a:p>
          <a:p>
            <a:pPr algn="l">
              <a:spcBef>
                <a:spcPct val="10000"/>
              </a:spcBef>
            </a:pPr>
            <a:r>
              <a:rPr lang="en-US" altLang="zh-CN" sz="3200" dirty="0" smtClean="0">
                <a:solidFill>
                  <a:schemeClr val="hlink"/>
                </a:solidFill>
              </a:rPr>
              <a:t>val1</a:t>
            </a:r>
            <a:r>
              <a:rPr lang="zh-CN" altLang="en-US" sz="3200" dirty="0" smtClean="0">
                <a:solidFill>
                  <a:schemeClr val="hlink"/>
                </a:solidFill>
              </a:rPr>
              <a:t>：</a:t>
            </a:r>
            <a:r>
              <a:rPr lang="en-US" altLang="zh-CN" sz="3200" dirty="0" smtClean="0">
                <a:solidFill>
                  <a:schemeClr val="hlink"/>
                </a:solidFill>
              </a:rPr>
              <a:t>.short 0x2000</a:t>
            </a:r>
            <a:endParaRPr lang="en-US" altLang="zh-CN" sz="3200" dirty="0">
              <a:solidFill>
                <a:schemeClr val="hlink"/>
              </a:solidFill>
            </a:endParaRPr>
          </a:p>
          <a:p>
            <a:pPr algn="l">
              <a:spcBef>
                <a:spcPct val="10000"/>
              </a:spcBef>
            </a:pPr>
            <a:r>
              <a:rPr lang="en-US" altLang="zh-CN" sz="3200" dirty="0" smtClean="0">
                <a:solidFill>
                  <a:schemeClr val="hlink"/>
                </a:solidFill>
              </a:rPr>
              <a:t>val2</a:t>
            </a:r>
            <a:r>
              <a:rPr lang="zh-CN" altLang="en-US" sz="3200" dirty="0" smtClean="0">
                <a:solidFill>
                  <a:schemeClr val="hlink"/>
                </a:solidFill>
              </a:rPr>
              <a:t>：</a:t>
            </a:r>
            <a:r>
              <a:rPr lang="en-US" altLang="zh-CN" sz="3200" dirty="0">
                <a:solidFill>
                  <a:schemeClr val="hlink"/>
                </a:solidFill>
              </a:rPr>
              <a:t>.short </a:t>
            </a:r>
            <a:r>
              <a:rPr lang="en-US" altLang="zh-CN" sz="3200" dirty="0" smtClean="0">
                <a:solidFill>
                  <a:schemeClr val="hlink"/>
                </a:solidFill>
              </a:rPr>
              <a:t>0x0100</a:t>
            </a:r>
            <a:endParaRPr lang="en-US" altLang="zh-CN" sz="3200" dirty="0">
              <a:solidFill>
                <a:schemeClr val="hlink"/>
              </a:solidFill>
            </a:endParaRPr>
          </a:p>
          <a:p>
            <a:pPr algn="l">
              <a:spcBef>
                <a:spcPct val="10000"/>
              </a:spcBef>
            </a:pPr>
            <a:r>
              <a:rPr lang="en-US" altLang="zh-CN" sz="3200" dirty="0" smtClean="0">
                <a:solidFill>
                  <a:schemeClr val="hlink"/>
                </a:solidFill>
              </a:rPr>
              <a:t>.text</a:t>
            </a:r>
          </a:p>
          <a:p>
            <a:pPr algn="l">
              <a:spcBef>
                <a:spcPct val="10000"/>
              </a:spcBef>
            </a:pPr>
            <a:r>
              <a:rPr lang="en-US" altLang="zh-CN" sz="3200" dirty="0" err="1" smtClean="0">
                <a:solidFill>
                  <a:schemeClr val="hlink"/>
                </a:solidFill>
              </a:rPr>
              <a:t>mov</a:t>
            </a:r>
            <a:r>
              <a:rPr lang="en-US" altLang="zh-CN" sz="3200" dirty="0" smtClean="0">
                <a:solidFill>
                  <a:schemeClr val="hlink"/>
                </a:solidFill>
              </a:rPr>
              <a:t>   val1, %ax</a:t>
            </a:r>
            <a:endParaRPr lang="en-US" altLang="zh-CN" sz="3200" dirty="0">
              <a:solidFill>
                <a:schemeClr val="hlink"/>
              </a:solidFill>
            </a:endParaRPr>
          </a:p>
          <a:p>
            <a:pPr algn="l">
              <a:spcBef>
                <a:spcPct val="10000"/>
              </a:spcBef>
            </a:pPr>
            <a:r>
              <a:rPr lang="en-US" altLang="zh-CN" sz="3200" dirty="0" err="1" smtClean="0">
                <a:solidFill>
                  <a:schemeClr val="hlink"/>
                </a:solidFill>
              </a:rPr>
              <a:t>mulw</a:t>
            </a:r>
            <a:r>
              <a:rPr lang="en-US" altLang="zh-CN" sz="3200" dirty="0" smtClean="0">
                <a:solidFill>
                  <a:schemeClr val="hlink"/>
                </a:solidFill>
              </a:rPr>
              <a:t>  </a:t>
            </a:r>
            <a:r>
              <a:rPr lang="en-US" altLang="zh-CN" sz="3200" dirty="0">
                <a:solidFill>
                  <a:schemeClr val="hlink"/>
                </a:solidFill>
              </a:rPr>
              <a:t>val2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</p:txBody>
      </p:sp>
      <p:sp>
        <p:nvSpPr>
          <p:cNvPr id="1001478" name="AutoShape 6"/>
          <p:cNvSpPr>
            <a:spLocks/>
          </p:cNvSpPr>
          <p:nvPr/>
        </p:nvSpPr>
        <p:spPr bwMode="auto">
          <a:xfrm>
            <a:off x="5018088" y="1154113"/>
            <a:ext cx="4759325" cy="3511550"/>
          </a:xfrm>
          <a:prstGeom prst="borderCallout1">
            <a:avLst>
              <a:gd name="adj1" fmla="val 102171"/>
              <a:gd name="adj2" fmla="val 97597"/>
              <a:gd name="adj3" fmla="val 102171"/>
              <a:gd name="adj4" fmla="val -10375"/>
            </a:avLst>
          </a:prstGeom>
          <a:noFill/>
          <a:ln w="38100">
            <a:solidFill>
              <a:srgbClr val="FF33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/>
          <a:p>
            <a:pPr marL="457200" indent="-457200" algn="l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tx1"/>
                </a:solidFill>
              </a:rPr>
              <a:t>被乘数是</a:t>
            </a:r>
            <a:r>
              <a:rPr lang="en-US" altLang="zh-CN" sz="2800">
                <a:solidFill>
                  <a:schemeClr val="tx1"/>
                </a:solidFill>
              </a:rPr>
              <a:t>AX</a:t>
            </a:r>
            <a:r>
              <a:rPr lang="zh-CN" altLang="en-US" sz="2800">
                <a:solidFill>
                  <a:schemeClr val="tx1"/>
                </a:solidFill>
              </a:rPr>
              <a:t>，乘积被放入</a:t>
            </a:r>
            <a:r>
              <a:rPr lang="en-US" altLang="zh-CN" sz="2800">
                <a:solidFill>
                  <a:schemeClr val="tx1"/>
                </a:solidFill>
              </a:rPr>
              <a:t>DX</a:t>
            </a:r>
            <a:r>
              <a:rPr lang="zh-CN" altLang="en-US" sz="2800">
                <a:solidFill>
                  <a:schemeClr val="tx1"/>
                </a:solidFill>
              </a:rPr>
              <a:t>：</a:t>
            </a:r>
            <a:r>
              <a:rPr lang="en-US" altLang="zh-CN" sz="2800">
                <a:solidFill>
                  <a:schemeClr val="tx1"/>
                </a:solidFill>
              </a:rPr>
              <a:t>AX</a:t>
            </a:r>
            <a:r>
              <a:rPr lang="zh-CN" altLang="en-US" sz="2800">
                <a:solidFill>
                  <a:schemeClr val="tx1"/>
                </a:solidFill>
              </a:rPr>
              <a:t>中；</a:t>
            </a:r>
          </a:p>
          <a:p>
            <a:pPr marL="457200" indent="-457200" algn="l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tx1"/>
                </a:solidFill>
              </a:rPr>
              <a:t>根据乘积中高半部分是否为</a:t>
            </a:r>
            <a:r>
              <a:rPr lang="en-US" altLang="zh-CN" sz="2800">
                <a:solidFill>
                  <a:schemeClr val="tx1"/>
                </a:solidFill>
              </a:rPr>
              <a:t>0</a:t>
            </a:r>
            <a:r>
              <a:rPr lang="zh-CN" altLang="en-US" sz="2800">
                <a:solidFill>
                  <a:schemeClr val="tx1"/>
                </a:solidFill>
              </a:rPr>
              <a:t>，设置或清除</a:t>
            </a:r>
            <a:r>
              <a:rPr lang="en-US" altLang="zh-CN" sz="2800">
                <a:solidFill>
                  <a:schemeClr val="tx1"/>
                </a:solidFill>
              </a:rPr>
              <a:t>CF</a:t>
            </a:r>
            <a:r>
              <a:rPr lang="zh-CN" altLang="en-US" sz="2800">
                <a:solidFill>
                  <a:schemeClr val="tx1"/>
                </a:solidFill>
              </a:rPr>
              <a:t>位和</a:t>
            </a:r>
            <a:r>
              <a:rPr lang="en-US" altLang="zh-CN" sz="2800">
                <a:solidFill>
                  <a:schemeClr val="tx1"/>
                </a:solidFill>
              </a:rPr>
              <a:t>OF</a:t>
            </a:r>
            <a:r>
              <a:rPr lang="zh-CN" altLang="en-US" sz="2800">
                <a:solidFill>
                  <a:schemeClr val="tx1"/>
                </a:solidFill>
              </a:rPr>
              <a:t>位；</a:t>
            </a:r>
          </a:p>
          <a:p>
            <a:pPr marL="457200" indent="-457200" algn="l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tx1"/>
                </a:solidFill>
              </a:rPr>
              <a:t>处理无符号数，只需关心</a:t>
            </a:r>
            <a:r>
              <a:rPr lang="en-US" altLang="zh-CN" sz="2800">
                <a:solidFill>
                  <a:schemeClr val="tx1"/>
                </a:solidFill>
              </a:rPr>
              <a:t>CF</a:t>
            </a:r>
            <a:r>
              <a:rPr lang="zh-CN" altLang="en-US" sz="2800">
                <a:solidFill>
                  <a:schemeClr val="tx1"/>
                </a:solidFill>
              </a:rPr>
              <a:t>标志位。</a:t>
            </a:r>
          </a:p>
        </p:txBody>
      </p:sp>
      <p:sp>
        <p:nvSpPr>
          <p:cNvPr id="1001479" name="AutoShape 7"/>
          <p:cNvSpPr>
            <a:spLocks/>
          </p:cNvSpPr>
          <p:nvPr/>
        </p:nvSpPr>
        <p:spPr bwMode="auto">
          <a:xfrm>
            <a:off x="5605463" y="5138738"/>
            <a:ext cx="3625850" cy="1479550"/>
          </a:xfrm>
          <a:prstGeom prst="accentCallout1">
            <a:avLst>
              <a:gd name="adj1" fmla="val 7727"/>
              <a:gd name="adj2" fmla="val -3199"/>
              <a:gd name="adj3" fmla="val -14819"/>
              <a:gd name="adj4" fmla="val -28986"/>
            </a:avLst>
          </a:prstGeom>
          <a:solidFill>
            <a:srgbClr val="FFCCFF"/>
          </a:solidFill>
          <a:ln w="38100">
            <a:solidFill>
              <a:srgbClr val="CC0409"/>
            </a:solidFill>
            <a:miter lim="800000"/>
            <a:headEnd/>
            <a:tailEnd/>
          </a:ln>
        </p:spPr>
        <p:txBody>
          <a:bodyPr lIns="90487" tIns="44450" rIns="90487" bIns="44450" anchor="ctr"/>
          <a:lstStyle/>
          <a:p>
            <a:pPr algn="l">
              <a:spcBef>
                <a:spcPct val="1000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AX=0x0000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DX=0x0020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CF = 1</a:t>
            </a:r>
            <a:r>
              <a:rPr lang="zh-CN" altLang="en-US" sz="2800" dirty="0">
                <a:solidFill>
                  <a:schemeClr val="tx1"/>
                </a:solidFill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</a:rPr>
              <a:t>OF=1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1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1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01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01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1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1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01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01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01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01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01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01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1478" grpId="0" build="p" autoUpdateAnimBg="0"/>
      <p:bldP spid="100147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261303" y="1648482"/>
            <a:ext cx="4310062" cy="1665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6600"/>
            </a:solidFill>
            <a:miter lim="800000"/>
            <a:headEnd/>
            <a:tailEnd/>
          </a:ln>
          <a:effectLst/>
          <a:extLst/>
        </p:spPr>
        <p:txBody>
          <a:bodyPr lIns="90487" tIns="44450" rIns="90487" bIns="44450">
            <a:spAutoFit/>
          </a:bodyPr>
          <a:lstStyle>
            <a:lvl1pPr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pPr algn="l">
              <a:spcBef>
                <a:spcPct val="10000"/>
              </a:spcBef>
            </a:pPr>
            <a:r>
              <a:rPr lang="en-US" altLang="zh-CN" sz="3200" dirty="0" err="1">
                <a:solidFill>
                  <a:schemeClr val="hlink"/>
                </a:solidFill>
              </a:rPr>
              <a:t>mov</a:t>
            </a:r>
            <a:r>
              <a:rPr lang="en-US" altLang="zh-CN" sz="3200" dirty="0">
                <a:solidFill>
                  <a:schemeClr val="hlink"/>
                </a:solidFill>
              </a:rPr>
              <a:t> </a:t>
            </a:r>
            <a:r>
              <a:rPr lang="en-US" altLang="zh-CN" sz="3200" dirty="0" smtClean="0">
                <a:solidFill>
                  <a:schemeClr val="hlink"/>
                </a:solidFill>
              </a:rPr>
              <a:t>0x12345, %</a:t>
            </a:r>
            <a:r>
              <a:rPr lang="en-US" altLang="zh-CN" sz="3200" dirty="0" err="1" smtClean="0">
                <a:solidFill>
                  <a:schemeClr val="hlink"/>
                </a:solidFill>
              </a:rPr>
              <a:t>eax</a:t>
            </a:r>
            <a:endParaRPr lang="en-US" altLang="zh-CN" sz="3200" dirty="0">
              <a:solidFill>
                <a:schemeClr val="hlink"/>
              </a:solidFill>
            </a:endParaRPr>
          </a:p>
          <a:p>
            <a:pPr algn="l">
              <a:spcBef>
                <a:spcPct val="10000"/>
              </a:spcBef>
            </a:pPr>
            <a:r>
              <a:rPr lang="en-US" altLang="zh-CN" sz="3200" dirty="0" err="1">
                <a:solidFill>
                  <a:schemeClr val="hlink"/>
                </a:solidFill>
              </a:rPr>
              <a:t>mov</a:t>
            </a:r>
            <a:r>
              <a:rPr lang="en-US" altLang="zh-CN" sz="3200" dirty="0">
                <a:solidFill>
                  <a:schemeClr val="hlink"/>
                </a:solidFill>
              </a:rPr>
              <a:t> </a:t>
            </a:r>
            <a:r>
              <a:rPr lang="en-US" altLang="zh-CN" sz="3200" dirty="0" smtClean="0">
                <a:solidFill>
                  <a:schemeClr val="hlink"/>
                </a:solidFill>
              </a:rPr>
              <a:t>0x1000,%ebx</a:t>
            </a:r>
            <a:endParaRPr lang="en-US" altLang="zh-CN" sz="3200" dirty="0">
              <a:solidFill>
                <a:schemeClr val="hlink"/>
              </a:solidFill>
            </a:endParaRPr>
          </a:p>
          <a:p>
            <a:pPr algn="l">
              <a:spcBef>
                <a:spcPct val="10000"/>
              </a:spcBef>
            </a:pPr>
            <a:r>
              <a:rPr lang="en-US" altLang="zh-CN" sz="3200" dirty="0" err="1">
                <a:solidFill>
                  <a:schemeClr val="hlink"/>
                </a:solidFill>
              </a:rPr>
              <a:t>mul</a:t>
            </a:r>
            <a:r>
              <a:rPr lang="en-US" altLang="zh-CN" sz="3200" dirty="0">
                <a:solidFill>
                  <a:schemeClr val="hlink"/>
                </a:solidFill>
              </a:rPr>
              <a:t>  </a:t>
            </a:r>
            <a:r>
              <a:rPr lang="en-US" altLang="zh-CN" sz="3200" dirty="0" smtClean="0">
                <a:solidFill>
                  <a:schemeClr val="hlink"/>
                </a:solidFill>
              </a:rPr>
              <a:t>%</a:t>
            </a:r>
            <a:r>
              <a:rPr lang="en-US" altLang="zh-CN" sz="3200" dirty="0" err="1" smtClean="0">
                <a:solidFill>
                  <a:schemeClr val="hlink"/>
                </a:solidFill>
              </a:rPr>
              <a:t>ebx</a:t>
            </a:r>
            <a:endParaRPr lang="en-US" altLang="zh-CN" sz="3200" dirty="0">
              <a:solidFill>
                <a:schemeClr val="hlink"/>
              </a:solidFill>
            </a:endParaRPr>
          </a:p>
        </p:txBody>
      </p:sp>
      <p:sp>
        <p:nvSpPr>
          <p:cNvPr id="1002502" name="AutoShape 6"/>
          <p:cNvSpPr>
            <a:spLocks/>
          </p:cNvSpPr>
          <p:nvPr/>
        </p:nvSpPr>
        <p:spPr bwMode="auto">
          <a:xfrm>
            <a:off x="5018088" y="1621473"/>
            <a:ext cx="4759325" cy="3511550"/>
          </a:xfrm>
          <a:prstGeom prst="borderCallout1">
            <a:avLst>
              <a:gd name="adj1" fmla="val 102171"/>
              <a:gd name="adj2" fmla="val 97597"/>
              <a:gd name="adj3" fmla="val 102171"/>
              <a:gd name="adj4" fmla="val -10375"/>
            </a:avLst>
          </a:prstGeom>
          <a:noFill/>
          <a:ln w="38100">
            <a:solidFill>
              <a:srgbClr val="FF33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/>
          <a:p>
            <a:pPr marL="457200" indent="-457200" algn="l">
              <a:spcBef>
                <a:spcPct val="20000"/>
              </a:spcBef>
              <a:buFont typeface="Monotype Sorts" pitchFamily="2" charset="2"/>
              <a:buAutoNum type="arabicPeriod"/>
            </a:pPr>
            <a:r>
              <a:rPr lang="zh-CN" altLang="en-US" sz="2800">
                <a:solidFill>
                  <a:schemeClr val="tx1"/>
                </a:solidFill>
              </a:rPr>
              <a:t>被乘数是</a:t>
            </a:r>
            <a:r>
              <a:rPr lang="en-US" altLang="zh-CN" sz="2800">
                <a:solidFill>
                  <a:schemeClr val="tx1"/>
                </a:solidFill>
              </a:rPr>
              <a:t>EAX</a:t>
            </a:r>
            <a:r>
              <a:rPr lang="zh-CN" altLang="en-US" sz="2800">
                <a:solidFill>
                  <a:schemeClr val="tx1"/>
                </a:solidFill>
              </a:rPr>
              <a:t>，乘积被放入</a:t>
            </a:r>
            <a:r>
              <a:rPr lang="en-US" altLang="zh-CN" sz="2800">
                <a:solidFill>
                  <a:schemeClr val="tx1"/>
                </a:solidFill>
              </a:rPr>
              <a:t>EDX</a:t>
            </a:r>
            <a:r>
              <a:rPr lang="zh-CN" altLang="en-US" sz="2800">
                <a:solidFill>
                  <a:schemeClr val="tx1"/>
                </a:solidFill>
              </a:rPr>
              <a:t>：</a:t>
            </a:r>
            <a:r>
              <a:rPr lang="en-US" altLang="zh-CN" sz="2800">
                <a:solidFill>
                  <a:schemeClr val="tx1"/>
                </a:solidFill>
              </a:rPr>
              <a:t>EAX</a:t>
            </a:r>
            <a:r>
              <a:rPr lang="zh-CN" altLang="en-US" sz="2800">
                <a:solidFill>
                  <a:schemeClr val="tx1"/>
                </a:solidFill>
              </a:rPr>
              <a:t>中；</a:t>
            </a:r>
          </a:p>
          <a:p>
            <a:pPr marL="457200" indent="-457200" algn="l">
              <a:spcBef>
                <a:spcPct val="20000"/>
              </a:spcBef>
              <a:buFont typeface="Monotype Sorts" pitchFamily="2" charset="2"/>
              <a:buAutoNum type="arabicPeriod"/>
            </a:pPr>
            <a:r>
              <a:rPr lang="zh-CN" altLang="en-US" sz="2800">
                <a:solidFill>
                  <a:schemeClr val="tx1"/>
                </a:solidFill>
              </a:rPr>
              <a:t>根据乘积中高半部分是否为</a:t>
            </a:r>
            <a:r>
              <a:rPr lang="en-US" altLang="zh-CN" sz="2800">
                <a:solidFill>
                  <a:schemeClr val="tx1"/>
                </a:solidFill>
              </a:rPr>
              <a:t>0</a:t>
            </a:r>
            <a:r>
              <a:rPr lang="zh-CN" altLang="en-US" sz="2800">
                <a:solidFill>
                  <a:schemeClr val="tx1"/>
                </a:solidFill>
              </a:rPr>
              <a:t>，设置或清除</a:t>
            </a:r>
            <a:r>
              <a:rPr lang="en-US" altLang="zh-CN" sz="2800">
                <a:solidFill>
                  <a:schemeClr val="tx1"/>
                </a:solidFill>
              </a:rPr>
              <a:t>CF</a:t>
            </a:r>
            <a:r>
              <a:rPr lang="zh-CN" altLang="en-US" sz="2800">
                <a:solidFill>
                  <a:schemeClr val="tx1"/>
                </a:solidFill>
              </a:rPr>
              <a:t>位和</a:t>
            </a:r>
            <a:r>
              <a:rPr lang="en-US" altLang="zh-CN" sz="2800">
                <a:solidFill>
                  <a:schemeClr val="tx1"/>
                </a:solidFill>
              </a:rPr>
              <a:t>OF</a:t>
            </a:r>
            <a:r>
              <a:rPr lang="zh-CN" altLang="en-US" sz="2800">
                <a:solidFill>
                  <a:schemeClr val="tx1"/>
                </a:solidFill>
              </a:rPr>
              <a:t>位；</a:t>
            </a:r>
          </a:p>
          <a:p>
            <a:pPr marL="457200" indent="-457200" algn="l">
              <a:spcBef>
                <a:spcPct val="20000"/>
              </a:spcBef>
              <a:buFont typeface="Monotype Sorts" pitchFamily="2" charset="2"/>
              <a:buAutoNum type="arabicPeriod"/>
            </a:pPr>
            <a:r>
              <a:rPr lang="zh-CN" altLang="en-US" sz="2800">
                <a:solidFill>
                  <a:schemeClr val="tx1"/>
                </a:solidFill>
              </a:rPr>
              <a:t>因为处理的是无符号数，所以只关心</a:t>
            </a:r>
            <a:r>
              <a:rPr lang="en-US" altLang="zh-CN" sz="2800">
                <a:solidFill>
                  <a:schemeClr val="tx1"/>
                </a:solidFill>
              </a:rPr>
              <a:t>CF</a:t>
            </a:r>
            <a:r>
              <a:rPr lang="zh-CN" altLang="en-US" sz="2800">
                <a:solidFill>
                  <a:schemeClr val="tx1"/>
                </a:solidFill>
              </a:rPr>
              <a:t>标志位；</a:t>
            </a:r>
          </a:p>
        </p:txBody>
      </p:sp>
      <p:sp>
        <p:nvSpPr>
          <p:cNvPr id="1002503" name="AutoShape 7"/>
          <p:cNvSpPr>
            <a:spLocks/>
          </p:cNvSpPr>
          <p:nvPr/>
        </p:nvSpPr>
        <p:spPr bwMode="auto">
          <a:xfrm>
            <a:off x="491490" y="4144963"/>
            <a:ext cx="4079875" cy="1377950"/>
          </a:xfrm>
          <a:prstGeom prst="accentCallout1">
            <a:avLst>
              <a:gd name="adj1" fmla="val 8296"/>
              <a:gd name="adj2" fmla="val -1866"/>
              <a:gd name="adj3" fmla="val -60575"/>
              <a:gd name="adj4" fmla="val -1423"/>
            </a:avLst>
          </a:prstGeom>
          <a:solidFill>
            <a:srgbClr val="FFCCFF"/>
          </a:solidFill>
          <a:ln w="38100">
            <a:solidFill>
              <a:srgbClr val="CC0409"/>
            </a:solidFill>
            <a:miter lim="800000"/>
            <a:headEnd/>
            <a:tailEnd/>
          </a:ln>
        </p:spPr>
        <p:txBody>
          <a:bodyPr lIns="90487" tIns="44450" rIns="90487" bIns="44450" anchor="ctr"/>
          <a:lstStyle/>
          <a:p>
            <a:pPr algn="l">
              <a:spcBef>
                <a:spcPct val="1000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EAX = </a:t>
            </a:r>
            <a:r>
              <a:rPr lang="en-US" altLang="zh-CN" sz="2800" dirty="0" smtClean="0">
                <a:solidFill>
                  <a:schemeClr val="tx1"/>
                </a:solidFill>
              </a:rPr>
              <a:t>0x12345000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EDX = </a:t>
            </a:r>
            <a:r>
              <a:rPr lang="en-US" altLang="zh-CN" sz="2800" dirty="0" smtClean="0">
                <a:solidFill>
                  <a:schemeClr val="tx1"/>
                </a:solidFill>
              </a:rPr>
              <a:t>0x00000000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CF = 0  OF=0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2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2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02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02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2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2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02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02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025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025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025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025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02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02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02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02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2502" grpId="0" build="p" autoUpdateAnimBg="0"/>
      <p:bldP spid="100250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一、整数算术指令</a:t>
            </a:r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193675">
              <a:lnSpc>
                <a:spcPct val="150000"/>
              </a:lnSpc>
              <a:spcBef>
                <a:spcPct val="30000"/>
              </a:spcBef>
              <a:buClrTx/>
              <a:buSzTx/>
              <a:buFontTx/>
              <a:buAutoNum type="arabicPeriod"/>
            </a:pPr>
            <a:r>
              <a:rPr lang="zh-CN" altLang="en-US" b="1" dirty="0" smtClean="0">
                <a:ea typeface="宋体" pitchFamily="2" charset="-122"/>
                <a:hlinkClick r:id="rId3" action="ppaction://hlinksldjump"/>
              </a:rPr>
              <a:t>数据传送、加减指令</a:t>
            </a:r>
            <a:endParaRPr lang="zh-CN" altLang="en-US" b="1" dirty="0" smtClean="0">
              <a:ea typeface="宋体" pitchFamily="2" charset="-122"/>
            </a:endParaRPr>
          </a:p>
          <a:p>
            <a:pPr indent="193675">
              <a:lnSpc>
                <a:spcPct val="150000"/>
              </a:lnSpc>
              <a:spcBef>
                <a:spcPct val="30000"/>
              </a:spcBef>
              <a:buClrTx/>
              <a:buSzTx/>
              <a:buFontTx/>
              <a:buAutoNum type="arabicPeriod"/>
            </a:pPr>
            <a:r>
              <a:rPr lang="zh-CN" altLang="en-US" b="1" dirty="0" smtClean="0">
                <a:ea typeface="宋体" pitchFamily="2" charset="-122"/>
                <a:hlinkClick r:id="rId4" action="ppaction://hlinksldjump"/>
              </a:rPr>
              <a:t>移位</a:t>
            </a:r>
            <a:r>
              <a:rPr lang="zh-CN" altLang="en-US" b="1" dirty="0">
                <a:ea typeface="宋体" pitchFamily="2" charset="-122"/>
                <a:hlinkClick r:id="rId4" action="ppaction://hlinksldjump"/>
              </a:rPr>
              <a:t>和循环移位指令</a:t>
            </a:r>
            <a:endParaRPr lang="zh-CN" altLang="en-US" b="1" dirty="0">
              <a:ea typeface="宋体" pitchFamily="2" charset="-122"/>
            </a:endParaRPr>
          </a:p>
          <a:p>
            <a:pPr indent="193675">
              <a:lnSpc>
                <a:spcPct val="150000"/>
              </a:lnSpc>
              <a:spcBef>
                <a:spcPct val="30000"/>
              </a:spcBef>
              <a:buClrTx/>
              <a:buSzTx/>
              <a:buFontTx/>
              <a:buAutoNum type="arabicPeriod"/>
            </a:pPr>
            <a:r>
              <a:rPr lang="zh-CN" altLang="en-US" b="1" dirty="0">
                <a:ea typeface="宋体" pitchFamily="2" charset="-122"/>
                <a:hlinkClick r:id="rId5" action="ppaction://hlinksldjump"/>
              </a:rPr>
              <a:t>移位和循环移位的应用</a:t>
            </a:r>
            <a:endParaRPr lang="zh-CN" altLang="en-US" b="1" dirty="0">
              <a:ea typeface="宋体" pitchFamily="2" charset="-122"/>
            </a:endParaRPr>
          </a:p>
          <a:p>
            <a:pPr indent="193675">
              <a:lnSpc>
                <a:spcPct val="150000"/>
              </a:lnSpc>
              <a:spcBef>
                <a:spcPct val="30000"/>
              </a:spcBef>
              <a:buClrTx/>
              <a:buSzTx/>
              <a:buFontTx/>
              <a:buAutoNum type="arabicPeriod"/>
            </a:pPr>
            <a:r>
              <a:rPr lang="zh-CN" altLang="en-US" b="1" dirty="0">
                <a:ea typeface="宋体" pitchFamily="2" charset="-122"/>
                <a:hlinkClick r:id="rId6" action="ppaction://hlinksldjump"/>
              </a:rPr>
              <a:t>乘法和除法指令</a:t>
            </a:r>
            <a:endParaRPr lang="zh-CN" altLang="en-US" b="1" dirty="0">
              <a:ea typeface="宋体" pitchFamily="2" charset="-122"/>
            </a:endParaRPr>
          </a:p>
          <a:p>
            <a:pPr indent="193675">
              <a:lnSpc>
                <a:spcPct val="150000"/>
              </a:lnSpc>
              <a:spcBef>
                <a:spcPct val="30000"/>
              </a:spcBef>
              <a:buClrTx/>
              <a:buSzTx/>
              <a:buFontTx/>
              <a:buAutoNum type="arabicPeriod"/>
            </a:pPr>
            <a:r>
              <a:rPr lang="zh-CN" altLang="en-US" b="1" dirty="0">
                <a:ea typeface="宋体" pitchFamily="2" charset="-122"/>
                <a:hlinkClick r:id="rId7" action="ppaction://hlinksldjump"/>
              </a:rPr>
              <a:t>扩展加法和减法</a:t>
            </a:r>
            <a:endParaRPr lang="zh-CN" altLang="en-US" b="1" dirty="0">
              <a:ea typeface="宋体" pitchFamily="2" charset="-122"/>
            </a:endParaRPr>
          </a:p>
          <a:p>
            <a:pPr indent="193675">
              <a:lnSpc>
                <a:spcPct val="150000"/>
              </a:lnSpc>
              <a:spcBef>
                <a:spcPct val="30000"/>
              </a:spcBef>
              <a:buClrTx/>
              <a:buSzTx/>
              <a:buFontTx/>
              <a:buAutoNum type="arabicPeriod"/>
            </a:pPr>
            <a:r>
              <a:rPr lang="zh-CN" altLang="en-US" b="1" dirty="0">
                <a:ea typeface="宋体" pitchFamily="2" charset="-122"/>
                <a:hlinkClick r:id="rId8" action="ppaction://hlinksldjump"/>
              </a:rPr>
              <a:t>十进制调整指令</a:t>
            </a:r>
            <a:endParaRPr lang="zh-CN" altLang="en-US" b="1" dirty="0">
              <a:ea typeface="宋体" pitchFamily="2" charset="-122"/>
            </a:endParaRPr>
          </a:p>
          <a:p>
            <a:pPr indent="193675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49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IMUL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</p:txBody>
      </p:sp>
      <p:sp>
        <p:nvSpPr>
          <p:cNvPr id="1007620" name="Rectangle 4"/>
          <p:cNvSpPr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  <a:extLst/>
        </p:spPr>
        <p:txBody>
          <a:bodyPr/>
          <a:lstStyle/>
          <a:p>
            <a:pPr>
              <a:defRPr/>
            </a:pPr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IMUL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指令：有符号乘法指令</a:t>
            </a:r>
          </a:p>
          <a:p>
            <a:pPr marL="971550" lvl="2" indent="-571500">
              <a:buFont typeface="Wingdings" pitchFamily="2" charset="2"/>
              <a:buChar char="Ø"/>
              <a:defRPr/>
            </a:pPr>
            <a:r>
              <a:rPr lang="en-US" altLang="zh-CN" sz="3200" b="1" dirty="0" smtClean="0">
                <a:latin typeface="Times New Roman" pitchFamily="18" charset="0"/>
              </a:rPr>
              <a:t>IMUL</a:t>
            </a:r>
            <a:r>
              <a:rPr lang="zh-CN" altLang="en-US" sz="3200" b="1" dirty="0" smtClean="0">
                <a:latin typeface="Times New Roman" pitchFamily="18" charset="0"/>
              </a:rPr>
              <a:t>指令</a:t>
            </a:r>
            <a:r>
              <a:rPr lang="zh-CN" altLang="en-US" sz="3200" b="1" dirty="0">
                <a:latin typeface="Times New Roman" pitchFamily="18" charset="0"/>
              </a:rPr>
              <a:t>的</a:t>
            </a:r>
            <a:r>
              <a:rPr lang="zh-CN" altLang="en-US" sz="3200" b="1" dirty="0" smtClean="0">
                <a:latin typeface="Times New Roman" pitchFamily="18" charset="0"/>
                <a:cs typeface="+mn-cs"/>
              </a:rPr>
              <a:t>单</a:t>
            </a:r>
            <a:r>
              <a:rPr lang="zh-CN" altLang="en-US" sz="3200" b="1" u="sng" dirty="0" smtClean="0">
                <a:latin typeface="Times New Roman" pitchFamily="18" charset="0"/>
                <a:cs typeface="+mn-cs"/>
              </a:rPr>
              <a:t>操作数格式</a:t>
            </a:r>
            <a:endParaRPr lang="zh-CN" altLang="en-US" sz="3200" b="1" u="sng" dirty="0">
              <a:latin typeface="Times New Roman" pitchFamily="18" charset="0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altLang="zh-CN" b="1" dirty="0" smtClean="0">
                <a:solidFill>
                  <a:srgbClr val="006600"/>
                </a:solidFill>
                <a:latin typeface="Times New Roman" pitchFamily="18" charset="0"/>
              </a:rPr>
              <a:t>IMUL	r/m8   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;AX  = </a:t>
            </a:r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AL*r/m8 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byte        </a:t>
            </a:r>
          </a:p>
          <a:p>
            <a:pPr lvl="1">
              <a:buFontTx/>
              <a:buNone/>
              <a:defRPr/>
            </a:pPr>
            <a:r>
              <a:rPr lang="en-US" altLang="zh-CN" b="1" dirty="0">
                <a:solidFill>
                  <a:srgbClr val="006600"/>
                </a:solidFill>
                <a:latin typeface="Times New Roman" pitchFamily="18" charset="0"/>
              </a:rPr>
              <a:t>IMUL	r/m16 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;DX:AX = </a:t>
            </a:r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AX*r/m16 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word</a:t>
            </a:r>
          </a:p>
          <a:p>
            <a:pPr lvl="1">
              <a:buFontTx/>
              <a:buNone/>
              <a:defRPr/>
            </a:pPr>
            <a:r>
              <a:rPr lang="en-US" altLang="zh-CN" b="1" dirty="0" smtClean="0">
                <a:solidFill>
                  <a:srgbClr val="006600"/>
                </a:solidFill>
                <a:latin typeface="Times New Roman" pitchFamily="18" charset="0"/>
              </a:rPr>
              <a:t>IMUL</a:t>
            </a:r>
            <a:r>
              <a:rPr lang="en-US" altLang="zh-CN" b="1" dirty="0">
                <a:solidFill>
                  <a:srgbClr val="006600"/>
                </a:solidFill>
                <a:latin typeface="Times New Roman" pitchFamily="18" charset="0"/>
              </a:rPr>
              <a:t>	r/m32 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;</a:t>
            </a:r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EDX:EAX=EAX* r/m32 double word</a:t>
            </a:r>
          </a:p>
          <a:p>
            <a:pPr lvl="1">
              <a:buFontTx/>
              <a:buNone/>
              <a:defRPr/>
            </a:pPr>
            <a:r>
              <a:rPr lang="en-US" altLang="zh-CN" b="1" dirty="0">
                <a:solidFill>
                  <a:srgbClr val="006600"/>
                </a:solidFill>
                <a:latin typeface="Times New Roman" pitchFamily="18" charset="0"/>
              </a:rPr>
              <a:t>IMUL	</a:t>
            </a:r>
            <a:r>
              <a:rPr lang="en-US" altLang="zh-CN" b="1" dirty="0" smtClean="0">
                <a:solidFill>
                  <a:srgbClr val="006600"/>
                </a:solidFill>
                <a:latin typeface="Times New Roman" pitchFamily="18" charset="0"/>
              </a:rPr>
              <a:t>r/m64 </a:t>
            </a:r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;RDX:RAX=RAX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* </a:t>
            </a:r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r/m64 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double word</a:t>
            </a:r>
            <a:endParaRPr lang="en-US" altLang="zh-CN" b="1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5138" y="4498975"/>
            <a:ext cx="8809037" cy="1865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zh-CN"/>
            </a:defPPr>
            <a:lvl1pPr marL="457200" indent="-457200" algn="l" hangingPunct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  <a:buFont typeface="Wingdings" pitchFamily="2" charset="2"/>
              <a:buChar char="Ø"/>
              <a:defRPr sz="2800"/>
            </a:lvl1pPr>
          </a:lstStyle>
          <a:p>
            <a:pPr lvl="1" algn="l">
              <a:defRPr/>
            </a:pPr>
            <a:r>
              <a:rPr lang="zh-CN" altLang="en-US" sz="3200" b="1" dirty="0">
                <a:solidFill>
                  <a:srgbClr val="C00000"/>
                </a:solidFill>
              </a:rPr>
              <a:t>操作数不可以是立即数！</a:t>
            </a:r>
            <a:endParaRPr lang="en-US" altLang="zh-CN" sz="3200" b="1" dirty="0">
              <a:solidFill>
                <a:srgbClr val="C00000"/>
              </a:solidFill>
            </a:endParaRPr>
          </a:p>
          <a:p>
            <a:pPr lvl="1" algn="l">
              <a:defRPr/>
            </a:pPr>
            <a:r>
              <a:rPr lang="zh-CN" altLang="en-US" sz="3200" b="1" dirty="0">
                <a:solidFill>
                  <a:srgbClr val="006600"/>
                </a:solidFill>
              </a:rPr>
              <a:t>有效位进位到结果的上半部分（低半部分</a:t>
            </a:r>
            <a:r>
              <a:rPr lang="zh-CN" altLang="en-US" sz="3200" b="1" u="sng" dirty="0">
                <a:solidFill>
                  <a:srgbClr val="0033CC"/>
                </a:solidFill>
              </a:rPr>
              <a:t>全是数值位</a:t>
            </a:r>
            <a:r>
              <a:rPr lang="zh-CN" altLang="en-US" sz="3200" b="1" dirty="0">
                <a:solidFill>
                  <a:srgbClr val="006600"/>
                </a:solidFill>
              </a:rPr>
              <a:t>），</a:t>
            </a:r>
            <a:r>
              <a:rPr lang="en-US" altLang="zh-CN" sz="3200" b="1" dirty="0">
                <a:solidFill>
                  <a:srgbClr val="006600"/>
                </a:solidFill>
              </a:rPr>
              <a:t>CF </a:t>
            </a:r>
            <a:r>
              <a:rPr lang="zh-CN" altLang="en-US" sz="3200" b="1" dirty="0">
                <a:solidFill>
                  <a:srgbClr val="006600"/>
                </a:solidFill>
              </a:rPr>
              <a:t>与 </a:t>
            </a:r>
            <a:r>
              <a:rPr lang="en-US" altLang="zh-CN" sz="3200" b="1" dirty="0">
                <a:solidFill>
                  <a:srgbClr val="006600"/>
                </a:solidFill>
              </a:rPr>
              <a:t>OF </a:t>
            </a:r>
            <a:r>
              <a:rPr lang="zh-CN" altLang="en-US" sz="3200" b="1" dirty="0">
                <a:solidFill>
                  <a:srgbClr val="006600"/>
                </a:solidFill>
              </a:rPr>
              <a:t>标志设置为 </a:t>
            </a:r>
            <a:r>
              <a:rPr lang="en-US" altLang="zh-CN" sz="3200" b="1" dirty="0">
                <a:solidFill>
                  <a:srgbClr val="006600"/>
                </a:solidFill>
              </a:rPr>
              <a:t>1</a:t>
            </a:r>
          </a:p>
          <a:p>
            <a:pPr>
              <a:defRPr/>
            </a:pPr>
            <a:endParaRPr lang="zh-CN" altLang="en-US" sz="4000" b="1" dirty="0" smtClean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5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IMUL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指令的多操作数形式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IMUL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指令的多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操作数格式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双操作数：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个操作数的</a:t>
            </a:r>
            <a:r>
              <a:rPr lang="zh-CN" altLang="en-US" b="1" dirty="0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积保存到第</a:t>
            </a:r>
            <a:r>
              <a:rPr lang="en-US" altLang="zh-CN" b="1" dirty="0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个操作数</a:t>
            </a: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SzPct val="75000"/>
              <a:buNone/>
              <a:defRPr/>
            </a:pPr>
            <a:r>
              <a:rPr lang="zh-CN" altLang="en-US" sz="2800" dirty="0" smtClean="0">
                <a:solidFill>
                  <a:srgbClr val="006600"/>
                </a:solidFill>
              </a:rPr>
              <a:t>  </a:t>
            </a:r>
            <a:r>
              <a:rPr lang="en-US" altLang="zh-CN" b="1" dirty="0" smtClean="0">
                <a:solidFill>
                  <a:srgbClr val="006600"/>
                </a:solidFill>
                <a:latin typeface="Times New Roman" pitchFamily="18" charset="0"/>
              </a:rPr>
              <a:t>IMUL   r16/m16/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</a:rPr>
              <a:t>imm8/imm16,</a:t>
            </a:r>
            <a:r>
              <a:rPr lang="en-US" altLang="zh-CN" b="1" dirty="0">
                <a:solidFill>
                  <a:srgbClr val="0066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Times New Roman" pitchFamily="18" charset="0"/>
              </a:rPr>
              <a:t>  r16</a:t>
            </a:r>
            <a:endParaRPr lang="zh-CN" altLang="en-US" b="1" dirty="0" smtClean="0">
              <a:solidFill>
                <a:srgbClr val="C00000"/>
              </a:solidFill>
              <a:latin typeface="Times New Roman" pitchFamily="18" charset="0"/>
            </a:endParaRPr>
          </a:p>
          <a:p>
            <a:pPr lvl="2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b="1" dirty="0" smtClean="0">
                <a:solidFill>
                  <a:srgbClr val="006600"/>
                </a:solidFill>
                <a:latin typeface="Times New Roman" pitchFamily="18" charset="0"/>
              </a:rPr>
              <a:t>  IMUL   r32/m32/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</a:rPr>
              <a:t>imm8/imm32,   </a:t>
            </a:r>
            <a:r>
              <a:rPr lang="en-US" altLang="zh-CN" b="1" dirty="0" smtClean="0">
                <a:solidFill>
                  <a:srgbClr val="006600"/>
                </a:solidFill>
                <a:latin typeface="Times New Roman" pitchFamily="18" charset="0"/>
              </a:rPr>
              <a:t>r32</a:t>
            </a:r>
            <a:endParaRPr lang="en-US" altLang="zh-CN" b="1" dirty="0" smtClean="0">
              <a:solidFill>
                <a:srgbClr val="C00000"/>
              </a:solidFill>
              <a:latin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三操作数：</a:t>
            </a:r>
            <a:r>
              <a:rPr lang="zh-CN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前</a:t>
            </a:r>
            <a:r>
              <a:rPr lang="en-US" altLang="zh-CN" b="1" dirty="0" smtClean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个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操作数的</a:t>
            </a:r>
            <a:r>
              <a:rPr lang="zh-CN" altLang="en-US" b="1" dirty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积保存到</a:t>
            </a:r>
            <a:r>
              <a:rPr lang="zh-CN" altLang="en-US" b="1" dirty="0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个</a:t>
            </a:r>
            <a:r>
              <a:rPr lang="zh-CN" altLang="en-US" b="1" dirty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操作数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zh-CN" altLang="en-US" sz="4400" dirty="0" smtClean="0"/>
              <a:t>		 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pitchFamily="18" charset="0"/>
              </a:rPr>
              <a:t>IMUL 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</a:rPr>
              <a:t>imm8/16,   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pitchFamily="18" charset="0"/>
              </a:rPr>
              <a:t>r16/m16</a:t>
            </a:r>
            <a:r>
              <a:rPr lang="zh-CN" altLang="en-US" sz="2400" b="1" dirty="0" smtClean="0">
                <a:solidFill>
                  <a:srgbClr val="006600"/>
                </a:solidFill>
                <a:latin typeface="Times New Roman" pitchFamily="18" charset="0"/>
              </a:rPr>
              <a:t>，</a:t>
            </a:r>
            <a:r>
              <a:rPr lang="en-US" altLang="zh-CN" b="1" dirty="0">
                <a:solidFill>
                  <a:srgbClr val="006600"/>
                </a:solidFill>
                <a:latin typeface="Times New Roman" pitchFamily="18" charset="0"/>
              </a:rPr>
              <a:t> r16 </a:t>
            </a:r>
            <a:endParaRPr lang="en-US" altLang="zh-CN" b="1" dirty="0" smtClean="0">
              <a:solidFill>
                <a:srgbClr val="006600"/>
              </a:solidFill>
              <a:latin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400" b="1" dirty="0">
                <a:solidFill>
                  <a:srgbClr val="006600"/>
                </a:solidFill>
                <a:latin typeface="Times New Roman" pitchFamily="18" charset="0"/>
              </a:rPr>
              <a:t>		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pitchFamily="18" charset="0"/>
              </a:rPr>
              <a:t>  IMUL 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</a:rPr>
              <a:t>imm8/32,   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pitchFamily="18" charset="0"/>
              </a:rPr>
              <a:t>r32/m32</a:t>
            </a:r>
            <a:r>
              <a:rPr lang="zh-CN" altLang="en-US" sz="2400" b="1" dirty="0" smtClean="0">
                <a:solidFill>
                  <a:srgbClr val="006600"/>
                </a:solidFill>
                <a:latin typeface="Times New Roman" pitchFamily="18" charset="0"/>
              </a:rPr>
              <a:t>，</a:t>
            </a:r>
            <a:r>
              <a:rPr lang="en-US" altLang="zh-CN" b="1" dirty="0">
                <a:solidFill>
                  <a:srgbClr val="006600"/>
                </a:solidFill>
                <a:latin typeface="Times New Roman" pitchFamily="18" charset="0"/>
              </a:rPr>
              <a:t> r32</a:t>
            </a:r>
            <a:endParaRPr lang="en-US" altLang="zh-CN" sz="2400" b="1" dirty="0">
              <a:solidFill>
                <a:srgbClr val="C00000"/>
              </a:solidFill>
              <a:latin typeface="Times New Roman" pitchFamily="18" charset="0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59855047"/>
              </p:ext>
            </p:extLst>
          </p:nvPr>
        </p:nvGraphicFramePr>
        <p:xfrm>
          <a:off x="994910" y="4386202"/>
          <a:ext cx="8453890" cy="1776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4"/>
          <p:cNvSpPr txBox="1">
            <a:spLocks noChangeArrowheads="1"/>
          </p:cNvSpPr>
          <p:nvPr/>
        </p:nvSpPr>
        <p:spPr bwMode="auto">
          <a:xfrm>
            <a:off x="492125" y="1293813"/>
            <a:ext cx="3279775" cy="1862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6600"/>
            </a:solidFill>
            <a:miter lim="800000"/>
            <a:headEnd/>
            <a:tailEnd/>
          </a:ln>
          <a:effectLst/>
          <a:extLst/>
        </p:spPr>
        <p:txBody>
          <a:bodyPr lIns="90487" tIns="44450" rIns="90487" bIns="44450">
            <a:spAutoFit/>
          </a:bodyPr>
          <a:lstStyle>
            <a:lvl1pPr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pPr algn="l">
              <a:spcBef>
                <a:spcPct val="10000"/>
              </a:spcBef>
            </a:pPr>
            <a:r>
              <a:rPr lang="en-US" altLang="zh-CN" sz="3600" dirty="0" err="1">
                <a:solidFill>
                  <a:schemeClr val="hlink"/>
                </a:solidFill>
              </a:rPr>
              <a:t>mov</a:t>
            </a:r>
            <a:r>
              <a:rPr lang="en-US" altLang="zh-CN" sz="3600" dirty="0">
                <a:solidFill>
                  <a:schemeClr val="hlink"/>
                </a:solidFill>
              </a:rPr>
              <a:t>  </a:t>
            </a:r>
            <a:r>
              <a:rPr lang="en-US" altLang="zh-CN" sz="3600" dirty="0" smtClean="0">
                <a:solidFill>
                  <a:schemeClr val="hlink"/>
                </a:solidFill>
              </a:rPr>
              <a:t>$48,%al</a:t>
            </a:r>
          </a:p>
          <a:p>
            <a:pPr algn="l">
              <a:spcBef>
                <a:spcPct val="10000"/>
              </a:spcBef>
            </a:pPr>
            <a:r>
              <a:rPr lang="en-US" altLang="zh-CN" sz="3600" dirty="0" err="1" smtClean="0">
                <a:solidFill>
                  <a:schemeClr val="hlink"/>
                </a:solidFill>
              </a:rPr>
              <a:t>mov</a:t>
            </a:r>
            <a:r>
              <a:rPr lang="en-US" altLang="zh-CN" sz="3600" dirty="0" smtClean="0">
                <a:solidFill>
                  <a:schemeClr val="hlink"/>
                </a:solidFill>
              </a:rPr>
              <a:t>  $4, %</a:t>
            </a:r>
            <a:r>
              <a:rPr lang="en-US" altLang="zh-CN" sz="3600" dirty="0" err="1" smtClean="0">
                <a:solidFill>
                  <a:schemeClr val="hlink"/>
                </a:solidFill>
              </a:rPr>
              <a:t>bl</a:t>
            </a:r>
            <a:endParaRPr lang="en-US" altLang="zh-CN" sz="3600" dirty="0">
              <a:solidFill>
                <a:schemeClr val="hlink"/>
              </a:solidFill>
            </a:endParaRPr>
          </a:p>
          <a:p>
            <a:pPr algn="l">
              <a:spcBef>
                <a:spcPct val="10000"/>
              </a:spcBef>
            </a:pPr>
            <a:r>
              <a:rPr lang="en-US" altLang="zh-CN" sz="3600" dirty="0" err="1">
                <a:solidFill>
                  <a:schemeClr val="hlink"/>
                </a:solidFill>
              </a:rPr>
              <a:t>imul</a:t>
            </a:r>
            <a:r>
              <a:rPr lang="en-US" altLang="zh-CN" sz="3600" dirty="0">
                <a:solidFill>
                  <a:schemeClr val="hlink"/>
                </a:solidFill>
              </a:rPr>
              <a:t>  </a:t>
            </a:r>
            <a:r>
              <a:rPr lang="en-US" altLang="zh-CN" sz="3600" dirty="0" smtClean="0">
                <a:solidFill>
                  <a:schemeClr val="hlink"/>
                </a:solidFill>
              </a:rPr>
              <a:t>%</a:t>
            </a:r>
            <a:r>
              <a:rPr lang="en-US" altLang="zh-CN" sz="3600" dirty="0" err="1" smtClean="0">
                <a:solidFill>
                  <a:schemeClr val="hlink"/>
                </a:solidFill>
              </a:rPr>
              <a:t>bl</a:t>
            </a:r>
            <a:endParaRPr lang="en-US" altLang="zh-CN" sz="3600" dirty="0">
              <a:solidFill>
                <a:schemeClr val="hlink"/>
              </a:solidFill>
            </a:endParaRPr>
          </a:p>
        </p:txBody>
      </p:sp>
      <p:sp>
        <p:nvSpPr>
          <p:cNvPr id="1008645" name="AutoShape 5"/>
          <p:cNvSpPr>
            <a:spLocks/>
          </p:cNvSpPr>
          <p:nvPr/>
        </p:nvSpPr>
        <p:spPr bwMode="auto">
          <a:xfrm>
            <a:off x="4819650" y="1181100"/>
            <a:ext cx="4759325" cy="3308350"/>
          </a:xfrm>
          <a:prstGeom prst="borderCallout1">
            <a:avLst>
              <a:gd name="adj1" fmla="val 102306"/>
              <a:gd name="adj2" fmla="val 97597"/>
              <a:gd name="adj3" fmla="val 102306"/>
              <a:gd name="adj4" fmla="val -24718"/>
            </a:avLst>
          </a:prstGeom>
          <a:noFill/>
          <a:ln w="38100">
            <a:solidFill>
              <a:srgbClr val="FF33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/>
          <a:p>
            <a:pPr marL="457200" indent="-457200" algn="l">
              <a:spcBef>
                <a:spcPct val="20000"/>
              </a:spcBef>
              <a:buFont typeface="Monotype Sorts" pitchFamily="2" charset="2"/>
              <a:buAutoNum type="arabicPeriod"/>
            </a:pPr>
            <a:r>
              <a:rPr lang="zh-CN" altLang="en-US" sz="2800">
                <a:solidFill>
                  <a:schemeClr val="tx1"/>
                </a:solidFill>
              </a:rPr>
              <a:t>被乘数是</a:t>
            </a:r>
            <a:r>
              <a:rPr lang="en-US" altLang="zh-CN" sz="2800">
                <a:solidFill>
                  <a:schemeClr val="tx1"/>
                </a:solidFill>
              </a:rPr>
              <a:t>AL</a:t>
            </a:r>
            <a:r>
              <a:rPr lang="zh-CN" altLang="en-US" sz="2800">
                <a:solidFill>
                  <a:schemeClr val="tx1"/>
                </a:solidFill>
              </a:rPr>
              <a:t>，乘积被放入</a:t>
            </a:r>
            <a:r>
              <a:rPr lang="en-US" altLang="zh-CN" sz="2800">
                <a:solidFill>
                  <a:schemeClr val="tx1"/>
                </a:solidFill>
              </a:rPr>
              <a:t>AX</a:t>
            </a:r>
            <a:r>
              <a:rPr lang="zh-CN" altLang="en-US" sz="2800">
                <a:solidFill>
                  <a:schemeClr val="tx1"/>
                </a:solidFill>
              </a:rPr>
              <a:t>中</a:t>
            </a:r>
          </a:p>
          <a:p>
            <a:pPr marL="457200" indent="-457200" algn="l">
              <a:spcBef>
                <a:spcPct val="20000"/>
              </a:spcBef>
              <a:buFont typeface="Monotype Sorts" pitchFamily="2" charset="2"/>
              <a:buAutoNum type="arabicPeriod"/>
            </a:pPr>
            <a:r>
              <a:rPr lang="zh-CN" altLang="en-US" sz="2800">
                <a:solidFill>
                  <a:schemeClr val="tx1"/>
                </a:solidFill>
              </a:rPr>
              <a:t>根据乘积中高半部分是不是低半部分的扩展，设置或清除</a:t>
            </a:r>
            <a:r>
              <a:rPr lang="en-US" altLang="zh-CN" sz="2800">
                <a:solidFill>
                  <a:schemeClr val="tx1"/>
                </a:solidFill>
              </a:rPr>
              <a:t>CF</a:t>
            </a:r>
            <a:r>
              <a:rPr lang="zh-CN" altLang="en-US" sz="2800">
                <a:solidFill>
                  <a:schemeClr val="tx1"/>
                </a:solidFill>
              </a:rPr>
              <a:t>位和</a:t>
            </a:r>
            <a:r>
              <a:rPr lang="en-US" altLang="zh-CN" sz="2800">
                <a:solidFill>
                  <a:schemeClr val="tx1"/>
                </a:solidFill>
              </a:rPr>
              <a:t>OF</a:t>
            </a:r>
            <a:r>
              <a:rPr lang="zh-CN" altLang="en-US" sz="2800">
                <a:solidFill>
                  <a:schemeClr val="tx1"/>
                </a:solidFill>
              </a:rPr>
              <a:t>位</a:t>
            </a:r>
          </a:p>
          <a:p>
            <a:pPr marL="457200" indent="-457200" algn="l">
              <a:spcBef>
                <a:spcPct val="20000"/>
              </a:spcBef>
              <a:buFont typeface="Monotype Sorts" pitchFamily="2" charset="2"/>
              <a:buAutoNum type="arabicPeriod"/>
            </a:pPr>
            <a:r>
              <a:rPr lang="zh-CN" altLang="en-US" sz="2800">
                <a:solidFill>
                  <a:schemeClr val="tx1"/>
                </a:solidFill>
              </a:rPr>
              <a:t>因为处理的是有符号数，所以关心</a:t>
            </a:r>
            <a:r>
              <a:rPr lang="en-US" altLang="zh-CN" sz="2800">
                <a:solidFill>
                  <a:schemeClr val="tx1"/>
                </a:solidFill>
              </a:rPr>
              <a:t>OF</a:t>
            </a:r>
            <a:r>
              <a:rPr lang="zh-CN" altLang="en-US" sz="2800">
                <a:solidFill>
                  <a:schemeClr val="tx1"/>
                </a:solidFill>
              </a:rPr>
              <a:t>标志位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IMUL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</p:txBody>
      </p:sp>
      <p:sp>
        <p:nvSpPr>
          <p:cNvPr id="1008647" name="AutoShape 7"/>
          <p:cNvSpPr>
            <a:spLocks/>
          </p:cNvSpPr>
          <p:nvPr/>
        </p:nvSpPr>
        <p:spPr bwMode="auto">
          <a:xfrm>
            <a:off x="1616075" y="3759200"/>
            <a:ext cx="2381250" cy="1219200"/>
          </a:xfrm>
          <a:prstGeom prst="accentCallout1">
            <a:avLst>
              <a:gd name="adj1" fmla="val 9375"/>
              <a:gd name="adj2" fmla="val -3199"/>
              <a:gd name="adj3" fmla="val -29819"/>
              <a:gd name="adj4" fmla="val -43398"/>
            </a:avLst>
          </a:prstGeom>
          <a:solidFill>
            <a:srgbClr val="FFCCFF"/>
          </a:solidFill>
          <a:ln w="38100">
            <a:solidFill>
              <a:srgbClr val="CC0409"/>
            </a:solidFill>
            <a:prstDash val="dash"/>
            <a:miter lim="800000"/>
            <a:headEnd/>
            <a:tailEnd/>
          </a:ln>
          <a:effectLst/>
          <a:extLst/>
        </p:spPr>
        <p:txBody>
          <a:bodyPr lIns="90487" tIns="44450" rIns="90487" bIns="44450" anchor="ctr"/>
          <a:lstStyle/>
          <a:p>
            <a:pPr algn="l">
              <a:defRPr/>
            </a:pPr>
            <a:r>
              <a:rPr lang="en-US" altLang="zh-CN" sz="2800" dirty="0" smtClean="0">
                <a:solidFill>
                  <a:schemeClr val="tx1"/>
                </a:solidFill>
              </a:rPr>
              <a:t>AX=0x00C0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</a:rPr>
              <a:t>OF = </a:t>
            </a:r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08648" name="Text Box 8"/>
          <p:cNvSpPr txBox="1">
            <a:spLocks noChangeArrowheads="1"/>
          </p:cNvSpPr>
          <p:nvPr/>
        </p:nvSpPr>
        <p:spPr bwMode="auto">
          <a:xfrm>
            <a:off x="5915025" y="4716463"/>
            <a:ext cx="3279775" cy="18625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6600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pPr algn="l">
              <a:spcBef>
                <a:spcPct val="10000"/>
              </a:spcBef>
            </a:pPr>
            <a:r>
              <a:rPr lang="en-US" altLang="zh-CN" sz="3600" dirty="0" err="1">
                <a:solidFill>
                  <a:schemeClr val="hlink"/>
                </a:solidFill>
              </a:rPr>
              <a:t>mov</a:t>
            </a:r>
            <a:r>
              <a:rPr lang="en-US" altLang="zh-CN" sz="3600" dirty="0">
                <a:solidFill>
                  <a:schemeClr val="hlink"/>
                </a:solidFill>
              </a:rPr>
              <a:t>  </a:t>
            </a:r>
            <a:r>
              <a:rPr lang="en-US" altLang="zh-CN" sz="3600" dirty="0" smtClean="0">
                <a:solidFill>
                  <a:schemeClr val="hlink"/>
                </a:solidFill>
              </a:rPr>
              <a:t>$-4,%al</a:t>
            </a:r>
            <a:endParaRPr lang="en-US" altLang="zh-CN" sz="3600" dirty="0">
              <a:solidFill>
                <a:schemeClr val="hlink"/>
              </a:solidFill>
            </a:endParaRPr>
          </a:p>
          <a:p>
            <a:pPr algn="l">
              <a:spcBef>
                <a:spcPct val="10000"/>
              </a:spcBef>
            </a:pPr>
            <a:r>
              <a:rPr lang="en-US" altLang="zh-CN" sz="3600" dirty="0" err="1" smtClean="0">
                <a:solidFill>
                  <a:schemeClr val="hlink"/>
                </a:solidFill>
              </a:rPr>
              <a:t>mov</a:t>
            </a:r>
            <a:r>
              <a:rPr lang="en-US" altLang="zh-CN" sz="3600" dirty="0" smtClean="0">
                <a:solidFill>
                  <a:schemeClr val="hlink"/>
                </a:solidFill>
              </a:rPr>
              <a:t>  $ 4,%bl</a:t>
            </a:r>
            <a:endParaRPr lang="en-US" altLang="zh-CN" sz="3600" dirty="0">
              <a:solidFill>
                <a:schemeClr val="hlink"/>
              </a:solidFill>
            </a:endParaRPr>
          </a:p>
          <a:p>
            <a:pPr algn="l">
              <a:spcBef>
                <a:spcPct val="10000"/>
              </a:spcBef>
            </a:pPr>
            <a:r>
              <a:rPr lang="en-US" altLang="zh-CN" sz="3600" dirty="0" err="1">
                <a:solidFill>
                  <a:schemeClr val="hlink"/>
                </a:solidFill>
              </a:rPr>
              <a:t>imul</a:t>
            </a:r>
            <a:r>
              <a:rPr lang="en-US" altLang="zh-CN" sz="3600" dirty="0">
                <a:solidFill>
                  <a:schemeClr val="hlink"/>
                </a:solidFill>
              </a:rPr>
              <a:t>  </a:t>
            </a:r>
            <a:r>
              <a:rPr lang="en-US" altLang="zh-CN" sz="3600" dirty="0" smtClean="0">
                <a:solidFill>
                  <a:schemeClr val="hlink"/>
                </a:solidFill>
              </a:rPr>
              <a:t>%</a:t>
            </a:r>
            <a:r>
              <a:rPr lang="en-US" altLang="zh-CN" sz="3600" dirty="0" err="1" smtClean="0">
                <a:solidFill>
                  <a:schemeClr val="hlink"/>
                </a:solidFill>
              </a:rPr>
              <a:t>bl</a:t>
            </a:r>
            <a:endParaRPr lang="en-US" altLang="zh-CN" sz="3600" dirty="0">
              <a:solidFill>
                <a:schemeClr val="hlink"/>
              </a:solidFill>
            </a:endParaRPr>
          </a:p>
        </p:txBody>
      </p:sp>
      <p:sp>
        <p:nvSpPr>
          <p:cNvPr id="1008649" name="AutoShape 9"/>
          <p:cNvSpPr>
            <a:spLocks/>
          </p:cNvSpPr>
          <p:nvPr/>
        </p:nvSpPr>
        <p:spPr bwMode="auto">
          <a:xfrm>
            <a:off x="2703513" y="5573713"/>
            <a:ext cx="2381250" cy="1219200"/>
          </a:xfrm>
          <a:prstGeom prst="accentCallout1">
            <a:avLst>
              <a:gd name="adj1" fmla="val 1042"/>
              <a:gd name="adj2" fmla="val 90398"/>
              <a:gd name="adj3" fmla="val 91759"/>
              <a:gd name="adj4" fmla="val 132532"/>
            </a:avLst>
          </a:prstGeom>
          <a:solidFill>
            <a:srgbClr val="FFCCFF"/>
          </a:solidFill>
          <a:ln w="38100">
            <a:solidFill>
              <a:srgbClr val="CC0409"/>
            </a:solidFill>
            <a:prstDash val="dash"/>
            <a:miter lim="800000"/>
            <a:headEnd/>
            <a:tailEnd/>
          </a:ln>
        </p:spPr>
        <p:txBody>
          <a:bodyPr lIns="90487" tIns="44450" rIns="90487" bIns="44450" anchor="ctr"/>
          <a:lstStyle/>
          <a:p>
            <a:pPr algn="l"/>
            <a:r>
              <a:rPr lang="en-US" altLang="zh-CN" sz="2800" dirty="0" smtClean="0">
                <a:solidFill>
                  <a:schemeClr val="tx1"/>
                </a:solidFill>
              </a:rPr>
              <a:t>AX=0xFFF0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l"/>
            <a:r>
              <a:rPr lang="en-US" altLang="zh-CN" sz="2800" dirty="0">
                <a:solidFill>
                  <a:schemeClr val="tx1"/>
                </a:solidFill>
              </a:rPr>
              <a:t>OF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0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0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8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8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08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08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08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08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08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08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08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08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08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08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08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08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08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08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8645" grpId="0" build="p" autoUpdateAnimBg="0"/>
      <p:bldP spid="1008647" grpId="0" animBg="1"/>
      <p:bldP spid="1008648" grpId="0" animBg="1"/>
      <p:bldP spid="100864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92125" y="1492250"/>
            <a:ext cx="3279775" cy="18625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6600"/>
            </a:solidFill>
            <a:miter lim="800000"/>
            <a:headEnd/>
            <a:tailEnd/>
          </a:ln>
          <a:effectLst/>
          <a:extLst/>
        </p:spPr>
        <p:txBody>
          <a:bodyPr lIns="90487" tIns="44450" rIns="90487" bIns="44450">
            <a:spAutoFit/>
          </a:bodyPr>
          <a:lstStyle>
            <a:lvl1pPr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pPr algn="l">
              <a:spcBef>
                <a:spcPct val="10000"/>
              </a:spcBef>
            </a:pPr>
            <a:r>
              <a:rPr lang="en-US" altLang="zh-CN" sz="3600" dirty="0" err="1">
                <a:solidFill>
                  <a:schemeClr val="hlink"/>
                </a:solidFill>
              </a:rPr>
              <a:t>mov</a:t>
            </a:r>
            <a:r>
              <a:rPr lang="en-US" altLang="zh-CN" sz="3600" dirty="0">
                <a:solidFill>
                  <a:schemeClr val="hlink"/>
                </a:solidFill>
              </a:rPr>
              <a:t>  </a:t>
            </a:r>
            <a:r>
              <a:rPr lang="en-US" altLang="zh-CN" sz="3600" dirty="0" smtClean="0">
                <a:solidFill>
                  <a:schemeClr val="hlink"/>
                </a:solidFill>
              </a:rPr>
              <a:t>$-16,%ax</a:t>
            </a:r>
            <a:endParaRPr lang="en-US" altLang="zh-CN" sz="3600" dirty="0">
              <a:solidFill>
                <a:schemeClr val="hlink"/>
              </a:solidFill>
            </a:endParaRPr>
          </a:p>
          <a:p>
            <a:pPr algn="l">
              <a:spcBef>
                <a:spcPct val="10000"/>
              </a:spcBef>
            </a:pPr>
            <a:r>
              <a:rPr lang="en-US" altLang="zh-CN" sz="3600" dirty="0" err="1">
                <a:solidFill>
                  <a:schemeClr val="hlink"/>
                </a:solidFill>
              </a:rPr>
              <a:t>mov</a:t>
            </a:r>
            <a:r>
              <a:rPr lang="en-US" altLang="zh-CN" sz="3600" dirty="0">
                <a:solidFill>
                  <a:schemeClr val="hlink"/>
                </a:solidFill>
              </a:rPr>
              <a:t>  </a:t>
            </a:r>
            <a:r>
              <a:rPr lang="en-US" altLang="zh-CN" sz="3600" dirty="0" smtClean="0">
                <a:solidFill>
                  <a:schemeClr val="hlink"/>
                </a:solidFill>
              </a:rPr>
              <a:t>$2</a:t>
            </a:r>
            <a:r>
              <a:rPr lang="en-US" altLang="zh-CN" sz="3600" dirty="0">
                <a:solidFill>
                  <a:schemeClr val="hlink"/>
                </a:solidFill>
              </a:rPr>
              <a:t>,</a:t>
            </a:r>
            <a:r>
              <a:rPr lang="en-US" altLang="zh-CN" sz="3600" dirty="0" smtClean="0">
                <a:solidFill>
                  <a:schemeClr val="hlink"/>
                </a:solidFill>
              </a:rPr>
              <a:t>%bx</a:t>
            </a:r>
            <a:endParaRPr lang="en-US" altLang="zh-CN" sz="3600" dirty="0">
              <a:solidFill>
                <a:schemeClr val="hlink"/>
              </a:solidFill>
            </a:endParaRPr>
          </a:p>
          <a:p>
            <a:pPr algn="l">
              <a:spcBef>
                <a:spcPct val="10000"/>
              </a:spcBef>
            </a:pPr>
            <a:r>
              <a:rPr lang="en-US" altLang="zh-CN" sz="3600" dirty="0" err="1">
                <a:solidFill>
                  <a:schemeClr val="hlink"/>
                </a:solidFill>
              </a:rPr>
              <a:t>imul</a:t>
            </a:r>
            <a:r>
              <a:rPr lang="en-US" altLang="zh-CN" sz="3600" dirty="0">
                <a:solidFill>
                  <a:schemeClr val="hlink"/>
                </a:solidFill>
              </a:rPr>
              <a:t> </a:t>
            </a:r>
            <a:r>
              <a:rPr lang="en-US" altLang="zh-CN" sz="3600" dirty="0" smtClean="0">
                <a:solidFill>
                  <a:schemeClr val="hlink"/>
                </a:solidFill>
              </a:rPr>
              <a:t>%ax,%</a:t>
            </a:r>
            <a:r>
              <a:rPr lang="en-US" altLang="zh-CN" sz="3600" dirty="0" err="1" smtClean="0">
                <a:solidFill>
                  <a:schemeClr val="hlink"/>
                </a:solidFill>
              </a:rPr>
              <a:t>bx</a:t>
            </a:r>
            <a:endParaRPr lang="en-US" altLang="zh-CN" sz="3600" dirty="0">
              <a:solidFill>
                <a:schemeClr val="hlink"/>
              </a:solidFill>
            </a:endParaRPr>
          </a:p>
        </p:txBody>
      </p:sp>
      <p:sp>
        <p:nvSpPr>
          <p:cNvPr id="1026051" name="AutoShape 3"/>
          <p:cNvSpPr>
            <a:spLocks/>
          </p:cNvSpPr>
          <p:nvPr/>
        </p:nvSpPr>
        <p:spPr bwMode="auto">
          <a:xfrm>
            <a:off x="4819650" y="1181100"/>
            <a:ext cx="4759325" cy="3308350"/>
          </a:xfrm>
          <a:prstGeom prst="borderCallout1">
            <a:avLst>
              <a:gd name="adj1" fmla="val 699"/>
              <a:gd name="adj2" fmla="val -480"/>
              <a:gd name="adj3" fmla="val 57291"/>
              <a:gd name="adj4" fmla="val -25860"/>
            </a:avLst>
          </a:prstGeom>
          <a:noFill/>
          <a:ln w="38100">
            <a:solidFill>
              <a:srgbClr val="FF33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/>
          <a:p>
            <a:pPr marL="457200" indent="-457200" algn="l">
              <a:spcBef>
                <a:spcPct val="20000"/>
              </a:spcBef>
              <a:buFont typeface="Monotype Sorts" pitchFamily="2" charset="2"/>
              <a:buAutoNum type="arabicPeriod"/>
            </a:pPr>
            <a:r>
              <a:rPr lang="zh-CN" altLang="en-US" sz="2800">
                <a:solidFill>
                  <a:schemeClr val="tx1"/>
                </a:solidFill>
              </a:rPr>
              <a:t>被乘数是</a:t>
            </a:r>
            <a:r>
              <a:rPr lang="en-US" altLang="zh-CN" sz="2800">
                <a:solidFill>
                  <a:schemeClr val="tx1"/>
                </a:solidFill>
              </a:rPr>
              <a:t>BX</a:t>
            </a:r>
            <a:r>
              <a:rPr lang="zh-CN" altLang="en-US" sz="2800">
                <a:solidFill>
                  <a:schemeClr val="tx1"/>
                </a:solidFill>
              </a:rPr>
              <a:t>，乘积被放入</a:t>
            </a:r>
            <a:r>
              <a:rPr lang="en-US" altLang="zh-CN" sz="2800">
                <a:solidFill>
                  <a:schemeClr val="tx1"/>
                </a:solidFill>
              </a:rPr>
              <a:t>BX</a:t>
            </a:r>
            <a:r>
              <a:rPr lang="zh-CN" altLang="en-US" sz="2800">
                <a:solidFill>
                  <a:schemeClr val="tx1"/>
                </a:solidFill>
              </a:rPr>
              <a:t>中</a:t>
            </a:r>
          </a:p>
          <a:p>
            <a:pPr marL="457200" indent="-457200" algn="l">
              <a:spcBef>
                <a:spcPct val="20000"/>
              </a:spcBef>
              <a:buFont typeface="Monotype Sorts" pitchFamily="2" charset="2"/>
              <a:buAutoNum type="arabicPeriod"/>
            </a:pPr>
            <a:r>
              <a:rPr lang="zh-CN" altLang="en-US" sz="2800">
                <a:solidFill>
                  <a:schemeClr val="tx1"/>
                </a:solidFill>
              </a:rPr>
              <a:t>根据乘积中的有效位是否被裁减，设置或清除</a:t>
            </a:r>
            <a:r>
              <a:rPr lang="en-US" altLang="zh-CN" sz="2800">
                <a:solidFill>
                  <a:schemeClr val="tx1"/>
                </a:solidFill>
              </a:rPr>
              <a:t>CF</a:t>
            </a:r>
            <a:r>
              <a:rPr lang="zh-CN" altLang="en-US" sz="2800">
                <a:solidFill>
                  <a:schemeClr val="tx1"/>
                </a:solidFill>
              </a:rPr>
              <a:t>位和</a:t>
            </a:r>
            <a:r>
              <a:rPr lang="en-US" altLang="zh-CN" sz="2800">
                <a:solidFill>
                  <a:schemeClr val="tx1"/>
                </a:solidFill>
              </a:rPr>
              <a:t>OF</a:t>
            </a:r>
            <a:r>
              <a:rPr lang="zh-CN" altLang="en-US" sz="2800">
                <a:solidFill>
                  <a:schemeClr val="tx1"/>
                </a:solidFill>
              </a:rPr>
              <a:t>位</a:t>
            </a:r>
          </a:p>
          <a:p>
            <a:pPr marL="457200" indent="-457200" algn="l">
              <a:spcBef>
                <a:spcPct val="20000"/>
              </a:spcBef>
              <a:buFont typeface="Monotype Sorts" pitchFamily="2" charset="2"/>
              <a:buAutoNum type="arabicPeriod"/>
            </a:pPr>
            <a:r>
              <a:rPr lang="zh-CN" altLang="en-US" sz="2800">
                <a:solidFill>
                  <a:schemeClr val="tx1"/>
                </a:solidFill>
              </a:rPr>
              <a:t>因为处理的是有符号数，所以关心</a:t>
            </a:r>
            <a:r>
              <a:rPr lang="en-US" altLang="zh-CN" sz="2800">
                <a:solidFill>
                  <a:schemeClr val="tx1"/>
                </a:solidFill>
              </a:rPr>
              <a:t>OF</a:t>
            </a:r>
            <a:r>
              <a:rPr lang="zh-CN" altLang="en-US" sz="2800">
                <a:solidFill>
                  <a:schemeClr val="tx1"/>
                </a:solidFill>
              </a:rPr>
              <a:t>标志位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IMUL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</p:txBody>
      </p:sp>
      <p:sp>
        <p:nvSpPr>
          <p:cNvPr id="1026053" name="AutoShape 5"/>
          <p:cNvSpPr>
            <a:spLocks/>
          </p:cNvSpPr>
          <p:nvPr/>
        </p:nvSpPr>
        <p:spPr bwMode="auto">
          <a:xfrm>
            <a:off x="1616075" y="3759200"/>
            <a:ext cx="2381250" cy="1219200"/>
          </a:xfrm>
          <a:prstGeom prst="accentCallout1">
            <a:avLst>
              <a:gd name="adj1" fmla="val 9375"/>
              <a:gd name="adj2" fmla="val -3199"/>
              <a:gd name="adj3" fmla="val -29819"/>
              <a:gd name="adj4" fmla="val -43398"/>
            </a:avLst>
          </a:prstGeom>
          <a:noFill/>
          <a:ln w="38100">
            <a:solidFill>
              <a:srgbClr val="CC0409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/>
          <a:p>
            <a:pPr algn="l"/>
            <a:r>
              <a:rPr lang="en-US" altLang="zh-CN" sz="2800">
                <a:solidFill>
                  <a:schemeClr val="tx1"/>
                </a:solidFill>
              </a:rPr>
              <a:t>BX=-32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</a:rPr>
              <a:t>OF = 0</a:t>
            </a:r>
          </a:p>
        </p:txBody>
      </p:sp>
      <p:sp>
        <p:nvSpPr>
          <p:cNvPr id="1026054" name="Text Box 6"/>
          <p:cNvSpPr txBox="1">
            <a:spLocks noChangeArrowheads="1"/>
          </p:cNvSpPr>
          <p:nvPr/>
        </p:nvSpPr>
        <p:spPr bwMode="auto">
          <a:xfrm>
            <a:off x="2132013" y="5130800"/>
            <a:ext cx="4151312" cy="1252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6600"/>
            </a:solidFill>
            <a:miter lim="800000"/>
            <a:headEnd/>
            <a:tailEnd/>
          </a:ln>
          <a:effectLst/>
          <a:extLst/>
        </p:spPr>
        <p:txBody>
          <a:bodyPr lIns="90487" tIns="44450" rIns="90487" bIns="44450">
            <a:spAutoFit/>
          </a:bodyPr>
          <a:lstStyle>
            <a:lvl1pPr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pPr algn="l">
              <a:spcBef>
                <a:spcPct val="10000"/>
              </a:spcBef>
            </a:pPr>
            <a:r>
              <a:rPr lang="en-US" altLang="zh-CN" sz="3600" dirty="0" err="1">
                <a:solidFill>
                  <a:schemeClr val="hlink"/>
                </a:solidFill>
              </a:rPr>
              <a:t>mov</a:t>
            </a:r>
            <a:r>
              <a:rPr lang="en-US" altLang="zh-CN" sz="3600" dirty="0">
                <a:solidFill>
                  <a:schemeClr val="hlink"/>
                </a:solidFill>
              </a:rPr>
              <a:t>  </a:t>
            </a:r>
            <a:r>
              <a:rPr lang="en-US" altLang="zh-CN" sz="3600" dirty="0" smtClean="0">
                <a:solidFill>
                  <a:schemeClr val="hlink"/>
                </a:solidFill>
              </a:rPr>
              <a:t>$-</a:t>
            </a:r>
            <a:r>
              <a:rPr lang="en-US" altLang="zh-CN" sz="3600" dirty="0">
                <a:solidFill>
                  <a:schemeClr val="hlink"/>
                </a:solidFill>
              </a:rPr>
              <a:t>32000, </a:t>
            </a:r>
            <a:r>
              <a:rPr lang="en-US" altLang="zh-CN" sz="3600" dirty="0" smtClean="0">
                <a:solidFill>
                  <a:schemeClr val="hlink"/>
                </a:solidFill>
              </a:rPr>
              <a:t>%ax</a:t>
            </a:r>
            <a:endParaRPr lang="en-US" altLang="zh-CN" sz="3600" dirty="0">
              <a:solidFill>
                <a:schemeClr val="hlink"/>
              </a:solidFill>
            </a:endParaRPr>
          </a:p>
          <a:p>
            <a:pPr algn="l">
              <a:spcBef>
                <a:spcPct val="10000"/>
              </a:spcBef>
            </a:pPr>
            <a:r>
              <a:rPr lang="en-US" altLang="zh-CN" sz="3600" dirty="0" err="1">
                <a:solidFill>
                  <a:schemeClr val="hlink"/>
                </a:solidFill>
              </a:rPr>
              <a:t>imul</a:t>
            </a:r>
            <a:r>
              <a:rPr lang="en-US" altLang="zh-CN" sz="3600" dirty="0">
                <a:solidFill>
                  <a:schemeClr val="hlink"/>
                </a:solidFill>
              </a:rPr>
              <a:t>  </a:t>
            </a:r>
            <a:r>
              <a:rPr lang="en-US" altLang="zh-CN" sz="3600" dirty="0" smtClean="0">
                <a:solidFill>
                  <a:schemeClr val="hlink"/>
                </a:solidFill>
              </a:rPr>
              <a:t>$2,%ax</a:t>
            </a:r>
            <a:endParaRPr lang="en-US" altLang="zh-CN" sz="3600" dirty="0">
              <a:solidFill>
                <a:schemeClr val="hlink"/>
              </a:solidFill>
            </a:endParaRPr>
          </a:p>
        </p:txBody>
      </p:sp>
      <p:sp>
        <p:nvSpPr>
          <p:cNvPr id="1026055" name="AutoShape 7"/>
          <p:cNvSpPr>
            <a:spLocks/>
          </p:cNvSpPr>
          <p:nvPr/>
        </p:nvSpPr>
        <p:spPr bwMode="auto">
          <a:xfrm>
            <a:off x="7358063" y="5224463"/>
            <a:ext cx="2439987" cy="1219200"/>
          </a:xfrm>
          <a:prstGeom prst="accentCallout1">
            <a:avLst>
              <a:gd name="adj1" fmla="val -148"/>
              <a:gd name="adj2" fmla="val 4454"/>
              <a:gd name="adj3" fmla="val -5861"/>
              <a:gd name="adj4" fmla="val -41731"/>
            </a:avLst>
          </a:prstGeom>
          <a:noFill/>
          <a:ln w="38100">
            <a:solidFill>
              <a:srgbClr val="CC0409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/>
          <a:p>
            <a:pPr algn="l"/>
            <a:r>
              <a:rPr lang="en-US" altLang="zh-CN" sz="2800" dirty="0">
                <a:solidFill>
                  <a:schemeClr val="tx1"/>
                </a:solidFill>
              </a:rPr>
              <a:t>  </a:t>
            </a:r>
            <a:r>
              <a:rPr lang="en-US" altLang="zh-CN" sz="2800" dirty="0" smtClean="0">
                <a:solidFill>
                  <a:schemeClr val="tx1"/>
                </a:solidFill>
              </a:rPr>
              <a:t>AX=0x0600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l"/>
            <a:r>
              <a:rPr lang="en-US" altLang="zh-CN" sz="2800" dirty="0">
                <a:solidFill>
                  <a:schemeClr val="tx1"/>
                </a:solidFill>
              </a:rPr>
              <a:t>  OF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6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6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6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6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6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26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26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26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051" grpId="0" build="p" autoUpdateAnimBg="0"/>
      <p:bldP spid="1026053" grpId="0" animBg="1"/>
      <p:bldP spid="1026054" grpId="0" animBg="1"/>
      <p:bldP spid="102605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</p:txBody>
      </p:sp>
      <p:sp>
        <p:nvSpPr>
          <p:cNvPr id="368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ct val="15000"/>
              </a:spcAft>
            </a:pPr>
            <a:r>
              <a:rPr lang="en-US" altLang="zh-CN" sz="3200" dirty="0" smtClean="0">
                <a:latin typeface="Times New Roman" pitchFamily="18" charset="0"/>
              </a:rPr>
              <a:t>DIV</a:t>
            </a:r>
            <a:r>
              <a:rPr lang="zh-CN" altLang="en-US" sz="3200" dirty="0" smtClean="0">
                <a:latin typeface="Times New Roman" pitchFamily="18" charset="0"/>
              </a:rPr>
              <a:t>指令：无符号除法指令</a:t>
            </a:r>
          </a:p>
          <a:p>
            <a:pPr lvl="1">
              <a:lnSpc>
                <a:spcPct val="110000"/>
              </a:lnSpc>
              <a:spcAft>
                <a:spcPct val="15000"/>
              </a:spcAft>
            </a:pPr>
            <a:r>
              <a:rPr lang="zh-CN" altLang="en-US" sz="2800" dirty="0" smtClean="0">
                <a:latin typeface="Times New Roman" pitchFamily="18" charset="0"/>
              </a:rPr>
              <a:t>单操作数指令</a:t>
            </a:r>
          </a:p>
          <a:p>
            <a:pPr lvl="1">
              <a:lnSpc>
                <a:spcPct val="110000"/>
              </a:lnSpc>
              <a:spcAft>
                <a:spcPct val="15000"/>
              </a:spcAft>
            </a:pPr>
            <a:r>
              <a:rPr lang="zh-CN" altLang="en-US" sz="2800" dirty="0" smtClean="0">
                <a:latin typeface="Times New Roman" pitchFamily="18" charset="0"/>
              </a:rPr>
              <a:t>执行</a:t>
            </a:r>
            <a:r>
              <a:rPr lang="en-US" altLang="zh-CN" sz="2800" dirty="0" smtClean="0">
                <a:latin typeface="Times New Roman" pitchFamily="18" charset="0"/>
              </a:rPr>
              <a:t>8</a:t>
            </a:r>
            <a:r>
              <a:rPr lang="zh-CN" altLang="en-US" sz="2800" dirty="0" smtClean="0">
                <a:latin typeface="Times New Roman" pitchFamily="18" charset="0"/>
              </a:rPr>
              <a:t>、</a:t>
            </a:r>
            <a:r>
              <a:rPr lang="en-US" altLang="zh-CN" sz="2800" dirty="0" smtClean="0">
                <a:latin typeface="Times New Roman" pitchFamily="18" charset="0"/>
              </a:rPr>
              <a:t>16</a:t>
            </a:r>
            <a:r>
              <a:rPr lang="zh-CN" altLang="en-US" sz="2800" dirty="0" smtClean="0">
                <a:latin typeface="Times New Roman" pitchFamily="18" charset="0"/>
              </a:rPr>
              <a:t>、</a:t>
            </a:r>
            <a:r>
              <a:rPr lang="en-US" altLang="zh-CN" sz="2800" dirty="0" smtClean="0">
                <a:latin typeface="Times New Roman" pitchFamily="18" charset="0"/>
              </a:rPr>
              <a:t>32</a:t>
            </a:r>
            <a:r>
              <a:rPr lang="zh-CN" altLang="en-US" sz="2800" dirty="0" smtClean="0">
                <a:latin typeface="Times New Roman" pitchFamily="18" charset="0"/>
              </a:rPr>
              <a:t>、</a:t>
            </a:r>
            <a:r>
              <a:rPr lang="en-US" altLang="zh-CN" sz="2800" dirty="0" smtClean="0">
                <a:latin typeface="Times New Roman" pitchFamily="18" charset="0"/>
              </a:rPr>
              <a:t>64</a:t>
            </a:r>
            <a:r>
              <a:rPr lang="zh-CN" altLang="en-US" sz="2800" dirty="0" smtClean="0">
                <a:latin typeface="Times New Roman" pitchFamily="18" charset="0"/>
              </a:rPr>
              <a:t>位无符号除法</a:t>
            </a:r>
          </a:p>
          <a:p>
            <a:pPr lvl="1">
              <a:lnSpc>
                <a:spcPct val="110000"/>
              </a:lnSpc>
              <a:spcAft>
                <a:spcPct val="15000"/>
              </a:spcAft>
            </a:pPr>
            <a:r>
              <a:rPr lang="zh-CN" altLang="en-US" sz="2800" dirty="0" smtClean="0">
                <a:latin typeface="Times New Roman" pitchFamily="18" charset="0"/>
              </a:rPr>
              <a:t>被除数、商以及余数都由除数的大小决定：</a:t>
            </a:r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596954"/>
              </p:ext>
            </p:extLst>
          </p:nvPr>
        </p:nvGraphicFramePr>
        <p:xfrm>
          <a:off x="1160463" y="3738563"/>
          <a:ext cx="7227888" cy="2591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6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6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69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solidFill>
                            <a:srgbClr val="0033CC"/>
                          </a:solidFill>
                        </a:rPr>
                        <a:t>除数</a:t>
                      </a:r>
                      <a:endParaRPr lang="zh-CN" altLang="en-US" sz="2800" b="1" dirty="0">
                        <a:solidFill>
                          <a:srgbClr val="0033CC"/>
                        </a:solidFill>
                      </a:endParaRPr>
                    </a:p>
                  </a:txBody>
                  <a:tcPr marL="91437" marR="91437" marT="45734" marB="45734"/>
                </a:tc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solidFill>
                            <a:srgbClr val="0033CC"/>
                          </a:solidFill>
                        </a:rPr>
                        <a:t>被除数</a:t>
                      </a:r>
                      <a:endParaRPr lang="zh-CN" altLang="en-US" sz="2800" b="1">
                        <a:solidFill>
                          <a:srgbClr val="0033CC"/>
                        </a:solidFill>
                      </a:endParaRPr>
                    </a:p>
                  </a:txBody>
                  <a:tcPr marL="91437" marR="91437" marT="45734" marB="45734"/>
                </a:tc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solidFill>
                            <a:srgbClr val="C00000"/>
                          </a:solidFill>
                        </a:rPr>
                        <a:t>商</a:t>
                      </a:r>
                      <a:endParaRPr lang="zh-CN" altLang="en-US" sz="2800" b="1">
                        <a:solidFill>
                          <a:srgbClr val="C00000"/>
                        </a:solidFill>
                      </a:endParaRPr>
                    </a:p>
                  </a:txBody>
                  <a:tcPr marL="91437" marR="91437" marT="45734" marB="45734"/>
                </a:tc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solidFill>
                            <a:srgbClr val="C00000"/>
                          </a:solidFill>
                        </a:rPr>
                        <a:t>余数</a:t>
                      </a:r>
                      <a:endParaRPr lang="zh-CN" altLang="en-US" sz="2800" b="1">
                        <a:solidFill>
                          <a:srgbClr val="C00000"/>
                        </a:solidFill>
                      </a:endParaRPr>
                    </a:p>
                  </a:txBody>
                  <a:tcPr marL="91437" marR="91437"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r>
                        <a:rPr lang="en-US" altLang="zh-CN" sz="2800" b="1" smtClean="0"/>
                        <a:t>r/m8</a:t>
                      </a:r>
                      <a:endParaRPr lang="zh-CN" altLang="en-US" sz="2800" b="1"/>
                    </a:p>
                  </a:txBody>
                  <a:tcPr marL="91437" marR="91437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/>
                        <a:t>AX</a:t>
                      </a:r>
                      <a:endParaRPr lang="zh-CN" altLang="en-US" sz="2800" b="1"/>
                    </a:p>
                  </a:txBody>
                  <a:tcPr marL="91437" marR="91437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/>
                        <a:t>AL</a:t>
                      </a:r>
                      <a:endParaRPr lang="zh-CN" altLang="en-US" sz="2800" b="1"/>
                    </a:p>
                  </a:txBody>
                  <a:tcPr marL="91437" marR="91437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/>
                        <a:t>AH</a:t>
                      </a:r>
                      <a:endParaRPr lang="zh-CN" altLang="en-US" sz="2800" b="1"/>
                    </a:p>
                  </a:txBody>
                  <a:tcPr marL="91437" marR="91437" marT="45734" marB="45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r/m16</a:t>
                      </a:r>
                      <a:endParaRPr lang="zh-CN" altLang="en-US" sz="2800" b="1" dirty="0"/>
                    </a:p>
                  </a:txBody>
                  <a:tcPr marL="91437" marR="91437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DX:AX</a:t>
                      </a:r>
                      <a:endParaRPr lang="zh-CN" altLang="en-US" sz="2800" b="1" dirty="0"/>
                    </a:p>
                  </a:txBody>
                  <a:tcPr marL="91437" marR="91437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AX</a:t>
                      </a:r>
                      <a:endParaRPr lang="zh-CN" altLang="en-US" sz="2800" b="1" dirty="0"/>
                    </a:p>
                  </a:txBody>
                  <a:tcPr marL="91437" marR="91437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DX</a:t>
                      </a:r>
                      <a:endParaRPr lang="zh-CN" altLang="en-US" sz="2800" b="1" dirty="0"/>
                    </a:p>
                  </a:txBody>
                  <a:tcPr marL="91437" marR="91437" marT="45734" marB="457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r/m32</a:t>
                      </a:r>
                      <a:endParaRPr lang="zh-CN" altLang="en-US" sz="2800" b="1" dirty="0"/>
                    </a:p>
                  </a:txBody>
                  <a:tcPr marL="91437" marR="91437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EDX:EAX</a:t>
                      </a:r>
                      <a:endParaRPr lang="zh-CN" altLang="en-US" sz="2800" b="1" dirty="0"/>
                    </a:p>
                  </a:txBody>
                  <a:tcPr marL="91437" marR="91437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EAX</a:t>
                      </a:r>
                      <a:endParaRPr lang="zh-CN" altLang="en-US" sz="2800" b="1" dirty="0"/>
                    </a:p>
                  </a:txBody>
                  <a:tcPr marL="91437" marR="91437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EDX</a:t>
                      </a:r>
                      <a:endParaRPr lang="zh-CN" altLang="en-US" sz="2800" b="1" dirty="0"/>
                    </a:p>
                  </a:txBody>
                  <a:tcPr marL="91437" marR="91437" marT="45734" marB="457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r/m64</a:t>
                      </a:r>
                      <a:endParaRPr lang="zh-CN" altLang="en-US" sz="2800" b="1" dirty="0"/>
                    </a:p>
                  </a:txBody>
                  <a:tcPr marL="91437" marR="91437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RDX:RAX</a:t>
                      </a:r>
                      <a:endParaRPr lang="zh-CN" altLang="en-US" sz="2800" b="1" dirty="0"/>
                    </a:p>
                  </a:txBody>
                  <a:tcPr marL="91437" marR="91437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RAX</a:t>
                      </a:r>
                      <a:endParaRPr lang="zh-CN" altLang="en-US" sz="2800" b="1" dirty="0"/>
                    </a:p>
                  </a:txBody>
                  <a:tcPr marL="91437" marR="91437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RDX</a:t>
                      </a:r>
                      <a:endParaRPr lang="zh-CN" altLang="en-US" sz="2800" b="1" dirty="0"/>
                    </a:p>
                  </a:txBody>
                  <a:tcPr marL="91437" marR="91437" marT="45734" marB="457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</p:txBody>
      </p:sp>
      <p:sp>
        <p:nvSpPr>
          <p:cNvPr id="37891" name="Text Box 7"/>
          <p:cNvSpPr txBox="1">
            <a:spLocks noChangeArrowheads="1"/>
          </p:cNvSpPr>
          <p:nvPr/>
        </p:nvSpPr>
        <p:spPr bwMode="auto">
          <a:xfrm>
            <a:off x="304800" y="2644775"/>
            <a:ext cx="3976688" cy="18625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6600"/>
            </a:solidFill>
            <a:miter lim="800000"/>
            <a:headEnd/>
            <a:tailEnd/>
          </a:ln>
          <a:effectLst/>
          <a:extLst/>
        </p:spPr>
        <p:txBody>
          <a:bodyPr lIns="90487" tIns="44450" rIns="90487" bIns="44450">
            <a:spAutoFit/>
          </a:bodyPr>
          <a:lstStyle>
            <a:lvl1pPr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pPr algn="l">
              <a:spcBef>
                <a:spcPct val="10000"/>
              </a:spcBef>
            </a:pPr>
            <a:r>
              <a:rPr lang="en-US" altLang="zh-CN" sz="3600" dirty="0" err="1">
                <a:solidFill>
                  <a:schemeClr val="hlink"/>
                </a:solidFill>
              </a:rPr>
              <a:t>mov</a:t>
            </a:r>
            <a:r>
              <a:rPr lang="en-US" altLang="zh-CN" sz="3600" dirty="0">
                <a:solidFill>
                  <a:schemeClr val="hlink"/>
                </a:solidFill>
              </a:rPr>
              <a:t> </a:t>
            </a:r>
            <a:r>
              <a:rPr lang="en-US" altLang="zh-CN" sz="3600" dirty="0" smtClean="0">
                <a:solidFill>
                  <a:schemeClr val="hlink"/>
                </a:solidFill>
              </a:rPr>
              <a:t>$0x0083,%ax</a:t>
            </a:r>
            <a:endParaRPr lang="en-US" altLang="zh-CN" sz="3600" dirty="0">
              <a:solidFill>
                <a:schemeClr val="hlink"/>
              </a:solidFill>
            </a:endParaRPr>
          </a:p>
          <a:p>
            <a:pPr algn="l">
              <a:spcBef>
                <a:spcPct val="10000"/>
              </a:spcBef>
            </a:pPr>
            <a:r>
              <a:rPr lang="en-US" altLang="zh-CN" sz="3600" dirty="0" err="1">
                <a:solidFill>
                  <a:schemeClr val="hlink"/>
                </a:solidFill>
              </a:rPr>
              <a:t>mov</a:t>
            </a:r>
            <a:r>
              <a:rPr lang="en-US" altLang="zh-CN" sz="3600" dirty="0">
                <a:solidFill>
                  <a:schemeClr val="hlink"/>
                </a:solidFill>
              </a:rPr>
              <a:t> </a:t>
            </a:r>
            <a:r>
              <a:rPr lang="en-US" altLang="zh-CN" sz="3600" dirty="0" smtClean="0">
                <a:solidFill>
                  <a:schemeClr val="hlink"/>
                </a:solidFill>
              </a:rPr>
              <a:t>$2, %</a:t>
            </a:r>
            <a:r>
              <a:rPr lang="en-US" altLang="zh-CN" sz="3600" dirty="0" err="1" smtClean="0">
                <a:solidFill>
                  <a:schemeClr val="hlink"/>
                </a:solidFill>
              </a:rPr>
              <a:t>bl</a:t>
            </a:r>
            <a:endParaRPr lang="en-US" altLang="zh-CN" sz="3600" dirty="0">
              <a:solidFill>
                <a:schemeClr val="hlink"/>
              </a:solidFill>
            </a:endParaRPr>
          </a:p>
          <a:p>
            <a:pPr algn="l">
              <a:spcBef>
                <a:spcPct val="10000"/>
              </a:spcBef>
            </a:pPr>
            <a:r>
              <a:rPr lang="en-US" altLang="zh-CN" sz="3600" dirty="0">
                <a:solidFill>
                  <a:schemeClr val="hlink"/>
                </a:solidFill>
              </a:rPr>
              <a:t>div   </a:t>
            </a:r>
            <a:r>
              <a:rPr lang="en-US" altLang="zh-CN" sz="3600" dirty="0" smtClean="0">
                <a:solidFill>
                  <a:schemeClr val="hlink"/>
                </a:solidFill>
              </a:rPr>
              <a:t>%</a:t>
            </a:r>
            <a:r>
              <a:rPr lang="en-US" altLang="zh-CN" sz="3600" dirty="0" err="1" smtClean="0">
                <a:solidFill>
                  <a:schemeClr val="hlink"/>
                </a:solidFill>
              </a:rPr>
              <a:t>bl</a:t>
            </a:r>
            <a:endParaRPr lang="en-US" altLang="zh-CN" sz="3600" dirty="0">
              <a:solidFill>
                <a:schemeClr val="hlink"/>
              </a:solidFill>
            </a:endParaRPr>
          </a:p>
        </p:txBody>
      </p:sp>
      <p:sp>
        <p:nvSpPr>
          <p:cNvPr id="1010696" name="AutoShape 8"/>
          <p:cNvSpPr>
            <a:spLocks/>
          </p:cNvSpPr>
          <p:nvPr/>
        </p:nvSpPr>
        <p:spPr bwMode="auto">
          <a:xfrm>
            <a:off x="4819650" y="1222376"/>
            <a:ext cx="4759325" cy="1816916"/>
          </a:xfrm>
          <a:prstGeom prst="borderCallout1">
            <a:avLst>
              <a:gd name="adj1" fmla="val 50438"/>
              <a:gd name="adj2" fmla="val -114"/>
              <a:gd name="adj3" fmla="val 103162"/>
              <a:gd name="adj4" fmla="val -10375"/>
            </a:avLst>
          </a:prstGeom>
          <a:noFill/>
          <a:ln w="38100">
            <a:solidFill>
              <a:srgbClr val="FF33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/>
          <a:p>
            <a:pPr marL="457200" indent="-457200" algn="l">
              <a:spcBef>
                <a:spcPct val="20000"/>
              </a:spcBef>
              <a:buFont typeface="Monotype Sorts" pitchFamily="2" charset="2"/>
              <a:buAutoNum type="arabicPeriod"/>
            </a:pPr>
            <a:r>
              <a:rPr lang="zh-CN" altLang="en-US" sz="2800">
                <a:solidFill>
                  <a:schemeClr val="tx1"/>
                </a:solidFill>
              </a:rPr>
              <a:t>除数是</a:t>
            </a:r>
            <a:r>
              <a:rPr lang="en-US" altLang="zh-CN" sz="2800">
                <a:solidFill>
                  <a:schemeClr val="tx1"/>
                </a:solidFill>
              </a:rPr>
              <a:t>8</a:t>
            </a:r>
            <a:r>
              <a:rPr lang="zh-CN" altLang="en-US" sz="2800">
                <a:solidFill>
                  <a:schemeClr val="tx1"/>
                </a:solidFill>
              </a:rPr>
              <a:t>位的，那么被除数就应该放入</a:t>
            </a:r>
            <a:r>
              <a:rPr lang="en-US" altLang="zh-CN" sz="2800">
                <a:solidFill>
                  <a:schemeClr val="tx1"/>
                </a:solidFill>
              </a:rPr>
              <a:t>16</a:t>
            </a:r>
            <a:r>
              <a:rPr lang="zh-CN" altLang="en-US" sz="2800">
                <a:solidFill>
                  <a:schemeClr val="tx1"/>
                </a:solidFill>
              </a:rPr>
              <a:t>位的</a:t>
            </a:r>
            <a:r>
              <a:rPr lang="en-US" altLang="zh-CN" sz="2800">
                <a:solidFill>
                  <a:schemeClr val="tx1"/>
                </a:solidFill>
              </a:rPr>
              <a:t>AX</a:t>
            </a:r>
            <a:r>
              <a:rPr lang="zh-CN" altLang="en-US" sz="2800">
                <a:solidFill>
                  <a:schemeClr val="tx1"/>
                </a:solidFill>
              </a:rPr>
              <a:t>中</a:t>
            </a:r>
          </a:p>
          <a:p>
            <a:pPr marL="457200" indent="-457200" algn="l">
              <a:spcBef>
                <a:spcPct val="20000"/>
              </a:spcBef>
              <a:buFont typeface="Monotype Sorts" pitchFamily="2" charset="2"/>
              <a:buAutoNum type="arabicPeriod"/>
            </a:pPr>
            <a:r>
              <a:rPr lang="zh-CN" altLang="en-US" sz="2800">
                <a:solidFill>
                  <a:schemeClr val="tx1"/>
                </a:solidFill>
              </a:rPr>
              <a:t>商被放入</a:t>
            </a:r>
            <a:r>
              <a:rPr lang="en-US" altLang="zh-CN" sz="2800">
                <a:solidFill>
                  <a:schemeClr val="tx1"/>
                </a:solidFill>
              </a:rPr>
              <a:t>AL</a:t>
            </a:r>
            <a:r>
              <a:rPr lang="zh-CN" altLang="en-US" sz="2800">
                <a:solidFill>
                  <a:schemeClr val="tx1"/>
                </a:solidFill>
              </a:rPr>
              <a:t>中，余数被放入</a:t>
            </a:r>
            <a:r>
              <a:rPr lang="en-US" altLang="zh-CN" sz="2800">
                <a:solidFill>
                  <a:schemeClr val="tx1"/>
                </a:solidFill>
              </a:rPr>
              <a:t>AH</a:t>
            </a:r>
            <a:r>
              <a:rPr lang="zh-CN" altLang="en-US" sz="2800">
                <a:solidFill>
                  <a:schemeClr val="tx1"/>
                </a:solidFill>
              </a:rPr>
              <a:t>中</a:t>
            </a:r>
          </a:p>
        </p:txBody>
      </p:sp>
      <p:sp>
        <p:nvSpPr>
          <p:cNvPr id="1010697" name="AutoShape 9"/>
          <p:cNvSpPr>
            <a:spLocks/>
          </p:cNvSpPr>
          <p:nvPr/>
        </p:nvSpPr>
        <p:spPr bwMode="auto">
          <a:xfrm>
            <a:off x="5330825" y="4687888"/>
            <a:ext cx="2381250" cy="1219200"/>
          </a:xfrm>
          <a:prstGeom prst="accentCallout1">
            <a:avLst>
              <a:gd name="adj1" fmla="val 9375"/>
              <a:gd name="adj2" fmla="val -3199"/>
              <a:gd name="adj3" fmla="val -1269"/>
              <a:gd name="adj4" fmla="val -43431"/>
            </a:avLst>
          </a:prstGeom>
          <a:noFill/>
          <a:ln w="38100">
            <a:solidFill>
              <a:srgbClr val="CC0409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/>
          <a:p>
            <a:pPr algn="l"/>
            <a:r>
              <a:rPr lang="en-US" altLang="zh-CN" sz="2800" dirty="0">
                <a:solidFill>
                  <a:schemeClr val="tx1"/>
                </a:solidFill>
              </a:rPr>
              <a:t>AL = </a:t>
            </a:r>
            <a:r>
              <a:rPr lang="en-US" altLang="zh-CN" sz="2800" dirty="0" smtClean="0">
                <a:solidFill>
                  <a:schemeClr val="tx1"/>
                </a:solidFill>
              </a:rPr>
              <a:t>0x41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l"/>
            <a:r>
              <a:rPr lang="en-US" altLang="zh-CN" sz="2800" dirty="0">
                <a:solidFill>
                  <a:schemeClr val="tx1"/>
                </a:solidFill>
              </a:rPr>
              <a:t>AH = </a:t>
            </a:r>
            <a:r>
              <a:rPr lang="en-US" altLang="zh-CN" sz="2800" dirty="0" smtClean="0">
                <a:solidFill>
                  <a:schemeClr val="tx1"/>
                </a:solidFill>
              </a:rPr>
              <a:t>0x01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10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0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0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10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106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106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06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06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10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10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10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10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0696" grpId="0" build="p" autoUpdateAnimBg="0"/>
      <p:bldP spid="101069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304800" y="2644775"/>
            <a:ext cx="3976688" cy="24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6600"/>
            </a:solidFill>
            <a:miter lim="800000"/>
            <a:headEnd/>
            <a:tailEnd/>
          </a:ln>
          <a:effectLst/>
          <a:extLst/>
        </p:spPr>
        <p:txBody>
          <a:bodyPr lIns="90487" tIns="44450" rIns="90487" bIns="44450">
            <a:spAutoFit/>
          </a:bodyPr>
          <a:lstStyle>
            <a:lvl1pPr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pPr algn="l">
              <a:spcBef>
                <a:spcPct val="10000"/>
              </a:spcBef>
            </a:pPr>
            <a:r>
              <a:rPr lang="en-US" altLang="zh-CN" sz="3600" dirty="0" err="1">
                <a:solidFill>
                  <a:schemeClr val="hlink"/>
                </a:solidFill>
              </a:rPr>
              <a:t>mov</a:t>
            </a:r>
            <a:r>
              <a:rPr lang="en-US" altLang="zh-CN" sz="3600" dirty="0">
                <a:solidFill>
                  <a:schemeClr val="hlink"/>
                </a:solidFill>
              </a:rPr>
              <a:t> </a:t>
            </a:r>
            <a:r>
              <a:rPr lang="en-US" altLang="zh-CN" sz="3600" dirty="0" smtClean="0">
                <a:solidFill>
                  <a:schemeClr val="hlink"/>
                </a:solidFill>
              </a:rPr>
              <a:t>$0,%dx</a:t>
            </a:r>
            <a:endParaRPr lang="en-US" altLang="zh-CN" sz="3600" dirty="0">
              <a:solidFill>
                <a:schemeClr val="hlink"/>
              </a:solidFill>
            </a:endParaRPr>
          </a:p>
          <a:p>
            <a:pPr algn="l">
              <a:spcBef>
                <a:spcPct val="10000"/>
              </a:spcBef>
            </a:pPr>
            <a:r>
              <a:rPr lang="en-US" altLang="zh-CN" sz="3600" dirty="0" err="1">
                <a:solidFill>
                  <a:schemeClr val="hlink"/>
                </a:solidFill>
              </a:rPr>
              <a:t>mov</a:t>
            </a:r>
            <a:r>
              <a:rPr lang="en-US" altLang="zh-CN" sz="3600" dirty="0">
                <a:solidFill>
                  <a:schemeClr val="hlink"/>
                </a:solidFill>
              </a:rPr>
              <a:t> $0x8003</a:t>
            </a:r>
            <a:r>
              <a:rPr lang="en-US" altLang="zh-CN" sz="3600" dirty="0" smtClean="0">
                <a:solidFill>
                  <a:schemeClr val="hlink"/>
                </a:solidFill>
              </a:rPr>
              <a:t>,%ax</a:t>
            </a:r>
            <a:endParaRPr lang="en-US" altLang="zh-CN" sz="3600" dirty="0">
              <a:solidFill>
                <a:schemeClr val="hlink"/>
              </a:solidFill>
            </a:endParaRPr>
          </a:p>
          <a:p>
            <a:pPr algn="l">
              <a:spcBef>
                <a:spcPct val="10000"/>
              </a:spcBef>
            </a:pPr>
            <a:r>
              <a:rPr lang="en-US" altLang="zh-CN" sz="3600" dirty="0" err="1">
                <a:solidFill>
                  <a:schemeClr val="hlink"/>
                </a:solidFill>
              </a:rPr>
              <a:t>mov</a:t>
            </a:r>
            <a:r>
              <a:rPr lang="en-US" altLang="zh-CN" sz="3600" dirty="0">
                <a:solidFill>
                  <a:schemeClr val="hlink"/>
                </a:solidFill>
              </a:rPr>
              <a:t> </a:t>
            </a:r>
            <a:r>
              <a:rPr lang="en-US" altLang="zh-CN" sz="3600" dirty="0" smtClean="0">
                <a:solidFill>
                  <a:schemeClr val="hlink"/>
                </a:solidFill>
              </a:rPr>
              <a:t>$0x100</a:t>
            </a:r>
            <a:r>
              <a:rPr lang="en-US" altLang="zh-CN" sz="3600" dirty="0">
                <a:solidFill>
                  <a:schemeClr val="hlink"/>
                </a:solidFill>
              </a:rPr>
              <a:t>, </a:t>
            </a:r>
            <a:r>
              <a:rPr lang="en-US" altLang="zh-CN" sz="3600" dirty="0" smtClean="0">
                <a:solidFill>
                  <a:schemeClr val="hlink"/>
                </a:solidFill>
              </a:rPr>
              <a:t>%cx</a:t>
            </a:r>
            <a:endParaRPr lang="en-US" altLang="zh-CN" sz="3600" dirty="0">
              <a:solidFill>
                <a:schemeClr val="hlink"/>
              </a:solidFill>
            </a:endParaRPr>
          </a:p>
          <a:p>
            <a:pPr algn="l">
              <a:spcBef>
                <a:spcPct val="10000"/>
              </a:spcBef>
            </a:pPr>
            <a:r>
              <a:rPr lang="en-US" altLang="zh-CN" sz="3600" dirty="0">
                <a:solidFill>
                  <a:schemeClr val="hlink"/>
                </a:solidFill>
              </a:rPr>
              <a:t>div   </a:t>
            </a:r>
            <a:r>
              <a:rPr lang="en-US" altLang="zh-CN" sz="3600" dirty="0" smtClean="0">
                <a:solidFill>
                  <a:schemeClr val="hlink"/>
                </a:solidFill>
              </a:rPr>
              <a:t>%cx</a:t>
            </a:r>
            <a:endParaRPr lang="en-US" altLang="zh-CN" sz="3600" dirty="0">
              <a:solidFill>
                <a:schemeClr val="hlink"/>
              </a:solidFill>
            </a:endParaRPr>
          </a:p>
        </p:txBody>
      </p:sp>
      <p:sp>
        <p:nvSpPr>
          <p:cNvPr id="1011718" name="AutoShape 6"/>
          <p:cNvSpPr>
            <a:spLocks/>
          </p:cNvSpPr>
          <p:nvPr/>
        </p:nvSpPr>
        <p:spPr bwMode="auto">
          <a:xfrm>
            <a:off x="4819650" y="1222375"/>
            <a:ext cx="4759325" cy="2409825"/>
          </a:xfrm>
          <a:prstGeom prst="borderCallout1">
            <a:avLst>
              <a:gd name="adj1" fmla="val 50401"/>
              <a:gd name="adj2" fmla="val 252"/>
              <a:gd name="adj3" fmla="val 103162"/>
              <a:gd name="adj4" fmla="val -10375"/>
            </a:avLst>
          </a:prstGeom>
          <a:noFill/>
          <a:ln w="38100">
            <a:solidFill>
              <a:srgbClr val="FF33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/>
          <a:p>
            <a:pPr marL="457200" indent="-457200" algn="l">
              <a:spcBef>
                <a:spcPct val="20000"/>
              </a:spcBef>
              <a:buFont typeface="Monotype Sorts" pitchFamily="2" charset="2"/>
              <a:buAutoNum type="arabicPeriod"/>
            </a:pPr>
            <a:r>
              <a:rPr lang="zh-CN" altLang="en-US" sz="2800">
                <a:solidFill>
                  <a:schemeClr val="tx1"/>
                </a:solidFill>
              </a:rPr>
              <a:t>除数是</a:t>
            </a:r>
            <a:r>
              <a:rPr lang="en-US" altLang="zh-CN" sz="2800">
                <a:solidFill>
                  <a:schemeClr val="tx1"/>
                </a:solidFill>
              </a:rPr>
              <a:t>16</a:t>
            </a:r>
            <a:r>
              <a:rPr lang="zh-CN" altLang="en-US" sz="2800">
                <a:solidFill>
                  <a:schemeClr val="tx1"/>
                </a:solidFill>
              </a:rPr>
              <a:t>位时，那么被除数的高</a:t>
            </a:r>
            <a:r>
              <a:rPr lang="en-US" altLang="zh-CN" sz="2800">
                <a:solidFill>
                  <a:schemeClr val="tx1"/>
                </a:solidFill>
              </a:rPr>
              <a:t>16</a:t>
            </a:r>
            <a:r>
              <a:rPr lang="zh-CN" altLang="en-US" sz="2800">
                <a:solidFill>
                  <a:schemeClr val="tx1"/>
                </a:solidFill>
              </a:rPr>
              <a:t>位放入</a:t>
            </a:r>
            <a:r>
              <a:rPr lang="en-US" altLang="zh-CN" sz="2800">
                <a:solidFill>
                  <a:schemeClr val="tx1"/>
                </a:solidFill>
              </a:rPr>
              <a:t>DX</a:t>
            </a:r>
            <a:r>
              <a:rPr lang="zh-CN" altLang="en-US" sz="2800">
                <a:solidFill>
                  <a:schemeClr val="tx1"/>
                </a:solidFill>
              </a:rPr>
              <a:t>中，低</a:t>
            </a:r>
            <a:r>
              <a:rPr lang="en-US" altLang="zh-CN" sz="2800">
                <a:solidFill>
                  <a:schemeClr val="tx1"/>
                </a:solidFill>
              </a:rPr>
              <a:t>16</a:t>
            </a:r>
            <a:r>
              <a:rPr lang="zh-CN" altLang="en-US" sz="2800">
                <a:solidFill>
                  <a:schemeClr val="tx1"/>
                </a:solidFill>
              </a:rPr>
              <a:t>位放入</a:t>
            </a:r>
            <a:r>
              <a:rPr lang="en-US" altLang="zh-CN" sz="2800">
                <a:solidFill>
                  <a:schemeClr val="tx1"/>
                </a:solidFill>
              </a:rPr>
              <a:t>AX</a:t>
            </a:r>
            <a:r>
              <a:rPr lang="zh-CN" altLang="en-US" sz="2800">
                <a:solidFill>
                  <a:schemeClr val="tx1"/>
                </a:solidFill>
              </a:rPr>
              <a:t>中</a:t>
            </a:r>
          </a:p>
          <a:p>
            <a:pPr marL="457200" indent="-457200" algn="l">
              <a:spcBef>
                <a:spcPct val="20000"/>
              </a:spcBef>
              <a:buFont typeface="Monotype Sorts" pitchFamily="2" charset="2"/>
              <a:buAutoNum type="arabicPeriod"/>
            </a:pPr>
            <a:r>
              <a:rPr lang="zh-CN" altLang="en-US" sz="2800">
                <a:solidFill>
                  <a:schemeClr val="tx1"/>
                </a:solidFill>
              </a:rPr>
              <a:t>商被放入</a:t>
            </a:r>
            <a:r>
              <a:rPr lang="en-US" altLang="zh-CN" sz="2800">
                <a:solidFill>
                  <a:schemeClr val="tx1"/>
                </a:solidFill>
              </a:rPr>
              <a:t>AX</a:t>
            </a:r>
            <a:r>
              <a:rPr lang="zh-CN" altLang="en-US" sz="2800">
                <a:solidFill>
                  <a:schemeClr val="tx1"/>
                </a:solidFill>
              </a:rPr>
              <a:t>中，余数被放入</a:t>
            </a:r>
            <a:r>
              <a:rPr lang="en-US" altLang="zh-CN" sz="2800">
                <a:solidFill>
                  <a:schemeClr val="tx1"/>
                </a:solidFill>
              </a:rPr>
              <a:t>DX</a:t>
            </a:r>
            <a:r>
              <a:rPr lang="zh-CN" altLang="en-US" sz="2800">
                <a:solidFill>
                  <a:schemeClr val="tx1"/>
                </a:solidFill>
              </a:rPr>
              <a:t>中</a:t>
            </a:r>
          </a:p>
        </p:txBody>
      </p:sp>
      <p:sp>
        <p:nvSpPr>
          <p:cNvPr id="1011719" name="AutoShape 7"/>
          <p:cNvSpPr>
            <a:spLocks/>
          </p:cNvSpPr>
          <p:nvPr/>
        </p:nvSpPr>
        <p:spPr bwMode="auto">
          <a:xfrm>
            <a:off x="5330825" y="4687888"/>
            <a:ext cx="2381250" cy="1219200"/>
          </a:xfrm>
          <a:prstGeom prst="accentCallout1">
            <a:avLst>
              <a:gd name="adj1" fmla="val 9375"/>
              <a:gd name="adj2" fmla="val -3199"/>
              <a:gd name="adj3" fmla="val 57065"/>
              <a:gd name="adj4" fmla="val -42819"/>
            </a:avLst>
          </a:prstGeom>
          <a:noFill/>
          <a:ln w="38100">
            <a:solidFill>
              <a:srgbClr val="CC0409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/>
          <a:p>
            <a:pPr algn="l"/>
            <a:r>
              <a:rPr lang="en-US" altLang="zh-CN" sz="2800" dirty="0">
                <a:solidFill>
                  <a:schemeClr val="tx1"/>
                </a:solidFill>
              </a:rPr>
              <a:t>AX = </a:t>
            </a:r>
            <a:r>
              <a:rPr lang="en-US" altLang="zh-CN" sz="2800" dirty="0" smtClean="0">
                <a:solidFill>
                  <a:schemeClr val="tx1"/>
                </a:solidFill>
              </a:rPr>
              <a:t>0x0080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l"/>
            <a:r>
              <a:rPr lang="en-US" altLang="zh-CN" sz="2800" dirty="0">
                <a:solidFill>
                  <a:schemeClr val="tx1"/>
                </a:solidFill>
              </a:rPr>
              <a:t>DX = </a:t>
            </a:r>
            <a:r>
              <a:rPr lang="en-US" altLang="zh-CN" sz="2800" dirty="0" smtClean="0">
                <a:solidFill>
                  <a:schemeClr val="tx1"/>
                </a:solidFill>
              </a:rPr>
              <a:t>0x0003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11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1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1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11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11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11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1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1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11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11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11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11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1718" grpId="0" build="p" autoUpdateAnimBg="0"/>
      <p:bldP spid="101171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200025" y="1417638"/>
            <a:ext cx="9463088" cy="35799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6600"/>
            </a:solidFill>
            <a:miter lim="800000"/>
            <a:headEnd/>
            <a:tailEnd/>
          </a:ln>
          <a:effectLst/>
          <a:extLst/>
        </p:spPr>
        <p:txBody>
          <a:bodyPr lIns="90487" tIns="44450" rIns="90487" bIns="44450">
            <a:spAutoFit/>
          </a:bodyPr>
          <a:lstStyle>
            <a:lvl1pPr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>
                <a:solidFill>
                  <a:schemeClr val="hlink"/>
                </a:solidFill>
              </a:rPr>
              <a:t>.data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 smtClean="0">
                <a:solidFill>
                  <a:schemeClr val="hlink"/>
                </a:solidFill>
              </a:rPr>
              <a:t>dividend</a:t>
            </a:r>
            <a:r>
              <a:rPr lang="zh-CN" altLang="en-US" sz="3600" dirty="0" smtClean="0">
                <a:solidFill>
                  <a:schemeClr val="hlink"/>
                </a:solidFill>
              </a:rPr>
              <a:t>：</a:t>
            </a:r>
            <a:r>
              <a:rPr lang="en-US" altLang="zh-CN" sz="3600" dirty="0">
                <a:solidFill>
                  <a:schemeClr val="hlink"/>
                </a:solidFill>
              </a:rPr>
              <a:t> .quad </a:t>
            </a:r>
            <a:r>
              <a:rPr lang="en-US" altLang="zh-CN" sz="3600" dirty="0" smtClean="0">
                <a:solidFill>
                  <a:schemeClr val="hlink"/>
                </a:solidFill>
              </a:rPr>
              <a:t> 0x80030020h</a:t>
            </a:r>
            <a:endParaRPr lang="en-US" altLang="zh-CN" sz="3600" dirty="0">
              <a:solidFill>
                <a:schemeClr val="hlink"/>
              </a:solidFill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 smtClean="0">
                <a:solidFill>
                  <a:schemeClr val="hlink"/>
                </a:solidFill>
              </a:rPr>
              <a:t>divisor</a:t>
            </a:r>
            <a:r>
              <a:rPr lang="zh-CN" altLang="en-US" sz="3600" dirty="0">
                <a:solidFill>
                  <a:schemeClr val="hlink"/>
                </a:solidFill>
              </a:rPr>
              <a:t>：</a:t>
            </a:r>
            <a:r>
              <a:rPr lang="en-US" altLang="zh-CN" sz="3600" dirty="0">
                <a:solidFill>
                  <a:schemeClr val="hlink"/>
                </a:solidFill>
              </a:rPr>
              <a:t> </a:t>
            </a:r>
            <a:r>
              <a:rPr lang="en-US" altLang="zh-CN" sz="3600" dirty="0" smtClean="0">
                <a:solidFill>
                  <a:schemeClr val="hlink"/>
                </a:solidFill>
              </a:rPr>
              <a:t>   .</a:t>
            </a:r>
            <a:r>
              <a:rPr lang="en-US" altLang="zh-CN" sz="3600" dirty="0" err="1" smtClean="0">
                <a:solidFill>
                  <a:schemeClr val="hlink"/>
                </a:solidFill>
              </a:rPr>
              <a:t>int</a:t>
            </a:r>
            <a:r>
              <a:rPr lang="en-US" altLang="zh-CN" sz="3600" dirty="0" smtClean="0">
                <a:solidFill>
                  <a:schemeClr val="hlink"/>
                </a:solidFill>
              </a:rPr>
              <a:t>  0x100h</a:t>
            </a:r>
            <a:endParaRPr lang="en-US" altLang="zh-CN" sz="3600" dirty="0">
              <a:solidFill>
                <a:schemeClr val="hlink"/>
              </a:solidFill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 smtClean="0">
                <a:solidFill>
                  <a:schemeClr val="hlink"/>
                </a:solidFill>
              </a:rPr>
              <a:t>.text</a:t>
            </a:r>
            <a:endParaRPr lang="en-US" altLang="zh-CN" sz="3600" dirty="0">
              <a:solidFill>
                <a:schemeClr val="hlink"/>
              </a:solidFill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>
                <a:solidFill>
                  <a:schemeClr val="hlink"/>
                </a:solidFill>
              </a:rPr>
              <a:t>	</a:t>
            </a:r>
            <a:r>
              <a:rPr lang="en-US" altLang="zh-CN" sz="3600" dirty="0" err="1">
                <a:solidFill>
                  <a:schemeClr val="hlink"/>
                </a:solidFill>
              </a:rPr>
              <a:t>mov</a:t>
            </a:r>
            <a:r>
              <a:rPr lang="en-US" altLang="zh-CN" sz="3600" dirty="0">
                <a:solidFill>
                  <a:schemeClr val="hlink"/>
                </a:solidFill>
              </a:rPr>
              <a:t> </a:t>
            </a:r>
            <a:r>
              <a:rPr lang="en-US" altLang="zh-CN" sz="3600" dirty="0" smtClean="0">
                <a:solidFill>
                  <a:schemeClr val="hlink"/>
                </a:solidFill>
              </a:rPr>
              <a:t>  dividend+4,%edx</a:t>
            </a:r>
            <a:endParaRPr lang="en-US" altLang="zh-CN" sz="3600" dirty="0">
              <a:solidFill>
                <a:schemeClr val="hlink"/>
              </a:solidFill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>
                <a:solidFill>
                  <a:schemeClr val="hlink"/>
                </a:solidFill>
              </a:rPr>
              <a:t>	</a:t>
            </a:r>
            <a:r>
              <a:rPr lang="en-US" altLang="zh-CN" sz="3600" dirty="0" err="1">
                <a:solidFill>
                  <a:schemeClr val="hlink"/>
                </a:solidFill>
              </a:rPr>
              <a:t>mov</a:t>
            </a:r>
            <a:r>
              <a:rPr lang="en-US" altLang="zh-CN" sz="3600" dirty="0">
                <a:solidFill>
                  <a:schemeClr val="hlink"/>
                </a:solidFill>
              </a:rPr>
              <a:t> </a:t>
            </a:r>
            <a:r>
              <a:rPr lang="en-US" altLang="zh-CN" sz="3600" dirty="0" smtClean="0">
                <a:solidFill>
                  <a:schemeClr val="hlink"/>
                </a:solidFill>
              </a:rPr>
              <a:t>  dividend,    %</a:t>
            </a:r>
            <a:r>
              <a:rPr lang="en-US" altLang="zh-CN" sz="3600" dirty="0" err="1" smtClean="0">
                <a:solidFill>
                  <a:schemeClr val="hlink"/>
                </a:solidFill>
              </a:rPr>
              <a:t>eax</a:t>
            </a:r>
            <a:endParaRPr lang="en-US" altLang="zh-CN" sz="3600" dirty="0">
              <a:solidFill>
                <a:schemeClr val="hlink"/>
              </a:solidFill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>
                <a:solidFill>
                  <a:schemeClr val="hlink"/>
                </a:solidFill>
              </a:rPr>
              <a:t>	</a:t>
            </a:r>
            <a:r>
              <a:rPr lang="en-US" altLang="zh-CN" sz="3600" dirty="0" err="1" smtClean="0">
                <a:solidFill>
                  <a:schemeClr val="hlink"/>
                </a:solidFill>
              </a:rPr>
              <a:t>div</a:t>
            </a:r>
            <a:r>
              <a:rPr lang="en-US" altLang="zh-CN" sz="36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600" dirty="0" smtClean="0">
                <a:solidFill>
                  <a:schemeClr val="hlink"/>
                </a:solidFill>
              </a:rPr>
              <a:t>    divisor</a:t>
            </a:r>
            <a:endParaRPr lang="en-US" altLang="zh-CN" sz="3600" dirty="0">
              <a:solidFill>
                <a:schemeClr val="hlink"/>
              </a:solidFill>
            </a:endParaRPr>
          </a:p>
        </p:txBody>
      </p:sp>
      <p:sp>
        <p:nvSpPr>
          <p:cNvPr id="1012742" name="AutoShape 6"/>
          <p:cNvSpPr>
            <a:spLocks/>
          </p:cNvSpPr>
          <p:nvPr/>
        </p:nvSpPr>
        <p:spPr bwMode="auto">
          <a:xfrm>
            <a:off x="4778375" y="5291138"/>
            <a:ext cx="3963988" cy="1219200"/>
          </a:xfrm>
          <a:prstGeom prst="accentCallout1">
            <a:avLst>
              <a:gd name="adj1" fmla="val 9375"/>
              <a:gd name="adj2" fmla="val -1921"/>
              <a:gd name="adj3" fmla="val -13245"/>
              <a:gd name="adj4" fmla="val -53551"/>
            </a:avLst>
          </a:prstGeom>
          <a:noFill/>
          <a:ln w="38100">
            <a:solidFill>
              <a:srgbClr val="CC0409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/>
          <a:p>
            <a:pPr algn="l">
              <a:spcBef>
                <a:spcPct val="1000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EAX = </a:t>
            </a:r>
            <a:r>
              <a:rPr lang="en-US" altLang="zh-CN" sz="2800" dirty="0" smtClean="0">
                <a:solidFill>
                  <a:schemeClr val="tx1"/>
                </a:solidFill>
              </a:rPr>
              <a:t>0x800300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EDX = </a:t>
            </a:r>
            <a:r>
              <a:rPr lang="en-US" altLang="zh-CN" sz="2800" dirty="0" smtClean="0">
                <a:solidFill>
                  <a:schemeClr val="tx1"/>
                </a:solidFill>
              </a:rPr>
              <a:t>0x20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274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有符号数除法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 anchorCtr="0"/>
          <a:lstStyle/>
          <a:p>
            <a:pPr>
              <a:lnSpc>
                <a:spcPct val="150000"/>
              </a:lnSpc>
              <a:spcAft>
                <a:spcPct val="20000"/>
              </a:spcAft>
            </a:pPr>
            <a:r>
              <a:rPr lang="en-US" altLang="zh-CN" sz="4400" dirty="0" smtClean="0">
                <a:latin typeface="Times New Roman" pitchFamily="18" charset="0"/>
                <a:hlinkClick r:id="rId2" action="ppaction://hlinksldjump"/>
              </a:rPr>
              <a:t>IDIV</a:t>
            </a:r>
            <a:r>
              <a:rPr lang="zh-CN" altLang="en-US" sz="4400" dirty="0" smtClean="0">
                <a:latin typeface="Times New Roman" pitchFamily="18" charset="0"/>
                <a:hlinkClick r:id="rId2" action="ppaction://hlinksldjump"/>
              </a:rPr>
              <a:t>指令</a:t>
            </a:r>
            <a:endParaRPr lang="zh-CN" altLang="en-US" sz="4400" dirty="0" smtClean="0">
              <a:latin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20000"/>
              </a:spcAft>
            </a:pPr>
            <a:r>
              <a:rPr lang="en-US" altLang="zh-CN" sz="4400" dirty="0" smtClean="0">
                <a:latin typeface="Times New Roman" pitchFamily="18" charset="0"/>
                <a:hlinkClick r:id="rId3" action="ppaction://hlinksldjump"/>
              </a:rPr>
              <a:t>CBW</a:t>
            </a:r>
            <a:r>
              <a:rPr lang="zh-CN" altLang="en-US" sz="4400" dirty="0" smtClean="0">
                <a:latin typeface="Times New Roman" pitchFamily="18" charset="0"/>
                <a:hlinkClick r:id="rId3" action="ppaction://hlinksldjump"/>
              </a:rPr>
              <a:t>、</a:t>
            </a:r>
            <a:r>
              <a:rPr lang="en-US" altLang="zh-CN" sz="4400" dirty="0" smtClean="0">
                <a:latin typeface="Times New Roman" pitchFamily="18" charset="0"/>
                <a:hlinkClick r:id="rId3" action="ppaction://hlinksldjump"/>
              </a:rPr>
              <a:t>CWD</a:t>
            </a:r>
            <a:r>
              <a:rPr lang="zh-CN" altLang="en-US" sz="4400" dirty="0" smtClean="0">
                <a:latin typeface="Times New Roman" pitchFamily="18" charset="0"/>
                <a:hlinkClick r:id="rId3" action="ppaction://hlinksldjump"/>
              </a:rPr>
              <a:t>、</a:t>
            </a:r>
            <a:r>
              <a:rPr lang="en-US" altLang="zh-CN" sz="4400" dirty="0" smtClean="0">
                <a:latin typeface="Times New Roman" pitchFamily="18" charset="0"/>
                <a:hlinkClick r:id="rId3" action="ppaction://hlinksldjump"/>
              </a:rPr>
              <a:t>CDQ</a:t>
            </a:r>
            <a:r>
              <a:rPr lang="zh-CN" altLang="en-US" sz="4400" dirty="0" smtClean="0">
                <a:latin typeface="Times New Roman" pitchFamily="18" charset="0"/>
                <a:hlinkClick r:id="rId3" action="ppaction://hlinksldjump"/>
              </a:rPr>
              <a:t>、</a:t>
            </a:r>
            <a:r>
              <a:rPr lang="en-US" altLang="zh-CN" sz="4400" dirty="0" smtClean="0">
                <a:latin typeface="Times New Roman" pitchFamily="18" charset="0"/>
                <a:hlinkClick r:id="rId3" action="ppaction://hlinksldjump"/>
              </a:rPr>
              <a:t>CQO</a:t>
            </a:r>
            <a:r>
              <a:rPr lang="zh-CN" altLang="en-US" sz="4400" dirty="0" smtClean="0">
                <a:latin typeface="Times New Roman" pitchFamily="18" charset="0"/>
                <a:hlinkClick r:id="rId3" action="ppaction://hlinksldjump"/>
              </a:rPr>
              <a:t>指令</a:t>
            </a:r>
            <a:endParaRPr lang="zh-CN" altLang="en-US" sz="4400" dirty="0" smtClean="0">
              <a:latin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20000"/>
              </a:spcAft>
            </a:pPr>
            <a:r>
              <a:rPr lang="zh-CN" altLang="en-US" sz="4400" dirty="0" smtClean="0">
                <a:latin typeface="Times New Roman" pitchFamily="18" charset="0"/>
                <a:hlinkClick r:id="rId4" action="ppaction://hlinksldjump"/>
              </a:rPr>
              <a:t>除法溢出</a:t>
            </a:r>
            <a:endParaRPr lang="zh-CN" altLang="en-US" sz="44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IDIV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指令、整数符号扩展指令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IDIV</a:t>
            </a:r>
            <a:r>
              <a:rPr lang="zh-CN" altLang="en-US" dirty="0"/>
              <a:t>指令：有符号除法指令，指令格式同</a:t>
            </a:r>
            <a:r>
              <a:rPr lang="en-US" altLang="zh-CN" dirty="0" smtClean="0"/>
              <a:t>DIV</a:t>
            </a:r>
            <a:r>
              <a:rPr lang="zh-CN" altLang="en-US" dirty="0" smtClean="0"/>
              <a:t>，但需要对被除数的符号进行扩展：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当执行</a:t>
            </a:r>
            <a:r>
              <a:rPr lang="en-US" altLang="zh-CN" dirty="0"/>
              <a:t>8</a:t>
            </a:r>
            <a:r>
              <a:rPr lang="zh-CN" altLang="en-US" dirty="0"/>
              <a:t>位除法指令前必须</a:t>
            </a:r>
            <a:r>
              <a:rPr lang="zh-CN" altLang="en-US" dirty="0" smtClean="0"/>
              <a:t>把</a:t>
            </a:r>
            <a:r>
              <a:rPr lang="en-US" altLang="zh-CN" dirty="0" smtClean="0"/>
              <a:t>AL</a:t>
            </a:r>
            <a:r>
              <a:rPr lang="zh-CN" altLang="en-US" dirty="0" smtClean="0"/>
              <a:t>中的被除数</a:t>
            </a:r>
            <a:r>
              <a:rPr lang="zh-CN" altLang="en-US" dirty="0"/>
              <a:t>符号扩展到</a:t>
            </a:r>
            <a:r>
              <a:rPr lang="en-US" altLang="zh-CN" dirty="0"/>
              <a:t>AH</a:t>
            </a:r>
            <a:r>
              <a:rPr lang="zh-CN" altLang="en-US" dirty="0" smtClean="0"/>
              <a:t>中（用</a:t>
            </a:r>
            <a:r>
              <a:rPr lang="en-US" altLang="zh-CN" b="1" dirty="0" smtClean="0">
                <a:solidFill>
                  <a:srgbClr val="0033CC"/>
                </a:solidFill>
              </a:rPr>
              <a:t>CBW</a:t>
            </a:r>
            <a:r>
              <a:rPr lang="zh-CN" altLang="en-US" dirty="0" smtClean="0"/>
              <a:t>指令）；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当执行</a:t>
            </a:r>
            <a:r>
              <a:rPr lang="en-US" altLang="zh-CN" dirty="0"/>
              <a:t>16</a:t>
            </a:r>
            <a:r>
              <a:rPr lang="zh-CN" altLang="en-US" dirty="0"/>
              <a:t>位除法指令前必须</a:t>
            </a:r>
            <a:r>
              <a:rPr lang="zh-CN" altLang="en-US" dirty="0" smtClean="0"/>
              <a:t>把</a:t>
            </a:r>
            <a:r>
              <a:rPr lang="en-US" altLang="zh-CN" dirty="0" smtClean="0"/>
              <a:t>AX</a:t>
            </a:r>
            <a:r>
              <a:rPr lang="zh-CN" altLang="en-US" dirty="0" smtClean="0"/>
              <a:t>中的被除数</a:t>
            </a:r>
            <a:r>
              <a:rPr lang="zh-CN" altLang="en-US" dirty="0"/>
              <a:t>符号扩展到</a:t>
            </a:r>
            <a:r>
              <a:rPr lang="en-US" altLang="zh-CN" dirty="0"/>
              <a:t>DX</a:t>
            </a:r>
            <a:r>
              <a:rPr lang="zh-CN" altLang="en-US" dirty="0"/>
              <a:t>中（</a:t>
            </a:r>
            <a:r>
              <a:rPr lang="zh-CN" altLang="en-US" dirty="0" smtClean="0"/>
              <a:t>用</a:t>
            </a:r>
            <a:r>
              <a:rPr lang="en-US" altLang="zh-CN" b="1" dirty="0">
                <a:solidFill>
                  <a:srgbClr val="0033CC"/>
                </a:solidFill>
              </a:rPr>
              <a:t>CWD</a:t>
            </a:r>
            <a:r>
              <a:rPr lang="zh-CN" altLang="en-US" dirty="0" smtClean="0"/>
              <a:t>指令 ） ；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当执行</a:t>
            </a:r>
            <a:r>
              <a:rPr lang="en-US" altLang="zh-CN" dirty="0"/>
              <a:t>32</a:t>
            </a:r>
            <a:r>
              <a:rPr lang="zh-CN" altLang="en-US" dirty="0"/>
              <a:t>位除法指令前必须</a:t>
            </a:r>
            <a:r>
              <a:rPr lang="zh-CN" altLang="en-US" dirty="0" smtClean="0"/>
              <a:t>把</a:t>
            </a:r>
            <a:r>
              <a:rPr lang="en-US" altLang="zh-CN" dirty="0" smtClean="0"/>
              <a:t>EAX</a:t>
            </a:r>
            <a:r>
              <a:rPr lang="zh-CN" altLang="en-US" dirty="0" smtClean="0"/>
              <a:t>中的被除数</a:t>
            </a:r>
            <a:r>
              <a:rPr lang="zh-CN" altLang="en-US" dirty="0"/>
              <a:t>符号扩展到</a:t>
            </a:r>
            <a:r>
              <a:rPr lang="en-US" altLang="zh-CN" dirty="0"/>
              <a:t>EDX</a:t>
            </a:r>
            <a:r>
              <a:rPr lang="zh-CN" altLang="en-US" dirty="0"/>
              <a:t>中（</a:t>
            </a:r>
            <a:r>
              <a:rPr lang="zh-CN" altLang="en-US" dirty="0" smtClean="0"/>
              <a:t>用</a:t>
            </a:r>
            <a:r>
              <a:rPr lang="en-US" altLang="zh-CN" b="1" dirty="0">
                <a:solidFill>
                  <a:srgbClr val="0033CC"/>
                </a:solidFill>
              </a:rPr>
              <a:t>CDQ</a:t>
            </a:r>
            <a:r>
              <a:rPr lang="zh-CN" altLang="en-US" dirty="0" smtClean="0"/>
              <a:t>指令 ）；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64</a:t>
            </a:r>
            <a:r>
              <a:rPr lang="zh-CN" altLang="en-US" dirty="0" smtClean="0"/>
              <a:t>位除法？用</a:t>
            </a:r>
            <a:r>
              <a:rPr lang="en-US" altLang="zh-CN" b="1" dirty="0">
                <a:solidFill>
                  <a:srgbClr val="0033CC"/>
                </a:solidFill>
              </a:rPr>
              <a:t>CQO</a:t>
            </a:r>
            <a:r>
              <a:rPr lang="zh-CN" altLang="en-US" dirty="0" smtClean="0"/>
              <a:t>指令</a:t>
            </a:r>
            <a:endParaRPr lang="zh-CN" altLang="en-US" b="1" dirty="0">
              <a:solidFill>
                <a:srgbClr val="0033CC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659" name="Rectangle 3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1.1  </a:t>
            </a:r>
            <a:r>
              <a:rPr lang="zh-CN" altLang="en-US" dirty="0"/>
              <a:t>数据</a:t>
            </a:r>
            <a:r>
              <a:rPr lang="zh-CN" altLang="en-US" dirty="0" smtClean="0"/>
              <a:t>传送、加减指令</a:t>
            </a:r>
            <a:endParaRPr lang="zh-CN" altLang="en-US" dirty="0"/>
          </a:p>
        </p:txBody>
      </p:sp>
      <p:sp>
        <p:nvSpPr>
          <p:cNvPr id="966658" name="Rectangle 2"/>
          <p:cNvSpPr>
            <a:spLocks noGrp="1" noChangeArrowheads="1"/>
          </p:cNvSpPr>
          <p:nvPr>
            <p:ph idx="1"/>
          </p:nvPr>
        </p:nvSpPr>
        <p:spPr>
          <a:xfrm>
            <a:off x="1611313" y="1403350"/>
            <a:ext cx="6111875" cy="4716463"/>
          </a:xfrm>
        </p:spPr>
        <p:txBody>
          <a:bodyPr/>
          <a:lstStyle/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3600" dirty="0">
                <a:solidFill>
                  <a:srgbClr val="003399"/>
                </a:solidFill>
                <a:latin typeface="Times New Roman" pitchFamily="18" charset="0"/>
              </a:rPr>
              <a:t> MOV</a:t>
            </a:r>
            <a:r>
              <a:rPr lang="zh-CN" altLang="en-US" sz="3600" dirty="0">
                <a:solidFill>
                  <a:srgbClr val="003399"/>
                </a:solidFill>
                <a:latin typeface="Times New Roman" pitchFamily="18" charset="0"/>
              </a:rPr>
              <a:t>指令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36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3399"/>
                </a:solidFill>
                <a:latin typeface="Times New Roman" pitchFamily="18" charset="0"/>
              </a:rPr>
              <a:t>MOVZ</a:t>
            </a:r>
            <a:r>
              <a:rPr lang="en-US" altLang="zh-CN" sz="3600" dirty="0">
                <a:solidFill>
                  <a:srgbClr val="FF0000"/>
                </a:solidFill>
                <a:latin typeface="Times New Roman" pitchFamily="18" charset="0"/>
              </a:rPr>
              <a:t>XX</a:t>
            </a:r>
            <a:r>
              <a:rPr lang="zh-CN" altLang="en-US" sz="3600" dirty="0" smtClean="0">
                <a:solidFill>
                  <a:srgbClr val="003399"/>
                </a:solidFill>
                <a:latin typeface="Times New Roman" pitchFamily="18" charset="0"/>
              </a:rPr>
              <a:t>指令</a:t>
            </a:r>
            <a:endParaRPr lang="zh-CN" altLang="en-US" sz="3600" dirty="0">
              <a:solidFill>
                <a:srgbClr val="003399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36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3399"/>
                </a:solidFill>
                <a:latin typeface="Times New Roman" pitchFamily="18" charset="0"/>
              </a:rPr>
              <a:t>MOVS</a:t>
            </a:r>
            <a:r>
              <a:rPr lang="en-US" altLang="zh-CN" sz="3600" dirty="0" smtClean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3600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zh-CN" altLang="en-US" sz="3600" dirty="0" smtClean="0">
                <a:solidFill>
                  <a:srgbClr val="003399"/>
                </a:solidFill>
                <a:latin typeface="Times New Roman" pitchFamily="18" charset="0"/>
              </a:rPr>
              <a:t>指令</a:t>
            </a:r>
            <a:endParaRPr lang="zh-CN" altLang="en-US" sz="3600" dirty="0">
              <a:solidFill>
                <a:srgbClr val="003399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36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3399"/>
                </a:solidFill>
                <a:latin typeface="Times New Roman" pitchFamily="18" charset="0"/>
              </a:rPr>
              <a:t>LAHF</a:t>
            </a:r>
            <a:r>
              <a:rPr lang="zh-CN" altLang="en-US" sz="3600" dirty="0">
                <a:solidFill>
                  <a:srgbClr val="003399"/>
                </a:solidFill>
                <a:latin typeface="Times New Roman" pitchFamily="18" charset="0"/>
              </a:rPr>
              <a:t>指令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36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3399"/>
                </a:solidFill>
                <a:latin typeface="Times New Roman" pitchFamily="18" charset="0"/>
              </a:rPr>
              <a:t>SAHF</a:t>
            </a:r>
            <a:r>
              <a:rPr lang="zh-CN" altLang="en-US" sz="3600" dirty="0">
                <a:solidFill>
                  <a:srgbClr val="003399"/>
                </a:solidFill>
                <a:latin typeface="Times New Roman" pitchFamily="18" charset="0"/>
              </a:rPr>
              <a:t>指令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36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3399"/>
                </a:solidFill>
                <a:latin typeface="Times New Roman" pitchFamily="18" charset="0"/>
              </a:rPr>
              <a:t>XCHG</a:t>
            </a:r>
            <a:r>
              <a:rPr lang="zh-CN" altLang="en-US" sz="3600" dirty="0">
                <a:solidFill>
                  <a:srgbClr val="003399"/>
                </a:solidFill>
                <a:latin typeface="Times New Roman" pitchFamily="18" charset="0"/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255066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整数符号扩展指令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altLang="zh-CN" sz="3600" dirty="0" smtClean="0">
                <a:latin typeface="Times New Roman" pitchFamily="18" charset="0"/>
              </a:rPr>
              <a:t>CBW</a:t>
            </a:r>
            <a:r>
              <a:rPr lang="zh-CN" altLang="en-US" sz="3600" dirty="0" smtClean="0">
                <a:latin typeface="Times New Roman" pitchFamily="18" charset="0"/>
              </a:rPr>
              <a:t>、</a:t>
            </a:r>
            <a:r>
              <a:rPr lang="en-US" altLang="zh-CN" sz="3600" dirty="0" smtClean="0">
                <a:latin typeface="Times New Roman" pitchFamily="18" charset="0"/>
              </a:rPr>
              <a:t>CWD</a:t>
            </a:r>
            <a:r>
              <a:rPr lang="zh-CN" altLang="en-US" sz="3600" dirty="0" smtClean="0">
                <a:latin typeface="Times New Roman" pitchFamily="18" charset="0"/>
              </a:rPr>
              <a:t>、</a:t>
            </a:r>
            <a:r>
              <a:rPr lang="en-US" altLang="zh-CN" sz="3600" dirty="0" smtClean="0">
                <a:latin typeface="Times New Roman" pitchFamily="18" charset="0"/>
              </a:rPr>
              <a:t>CDQ</a:t>
            </a:r>
            <a:r>
              <a:rPr lang="zh-CN" altLang="en-US" sz="3600" dirty="0">
                <a:latin typeface="Times New Roman" pitchFamily="18" charset="0"/>
              </a:rPr>
              <a:t> 、</a:t>
            </a:r>
            <a:r>
              <a:rPr lang="en-US" altLang="zh-CN" sz="3600" dirty="0" smtClean="0">
                <a:latin typeface="Times New Roman" pitchFamily="18" charset="0"/>
              </a:rPr>
              <a:t>CQO</a:t>
            </a:r>
            <a:r>
              <a:rPr lang="zh-CN" altLang="en-US" sz="3600" dirty="0" smtClean="0">
                <a:latin typeface="Times New Roman" pitchFamily="18" charset="0"/>
              </a:rPr>
              <a:t>指令</a:t>
            </a:r>
          </a:p>
          <a:p>
            <a:pPr marL="457200" lvl="1" indent="0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3200" dirty="0" smtClean="0"/>
              <a:t>用于整数符号扩展</a:t>
            </a:r>
            <a:r>
              <a:rPr lang="zh-CN" altLang="en-US" sz="3200" dirty="0"/>
              <a:t>：</a:t>
            </a:r>
            <a:endParaRPr lang="zh-CN" altLang="en-US" sz="3200" dirty="0" smtClean="0"/>
          </a:p>
          <a:p>
            <a:pPr lvl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006600"/>
                </a:solidFill>
              </a:rPr>
              <a:t>CBW</a:t>
            </a:r>
            <a:r>
              <a:rPr lang="en-US" altLang="zh-CN" sz="3200" dirty="0" smtClean="0"/>
              <a:t>:</a:t>
            </a:r>
            <a:r>
              <a:rPr lang="zh-CN" altLang="en-US" sz="3200" dirty="0" smtClean="0"/>
              <a:t>将</a:t>
            </a:r>
            <a:r>
              <a:rPr lang="en-US" altLang="zh-CN" sz="3200" dirty="0" smtClean="0"/>
              <a:t>AL</a:t>
            </a:r>
            <a:r>
              <a:rPr lang="zh-CN" altLang="en-US" sz="3200" dirty="0" smtClean="0"/>
              <a:t>中的符号位扩展到</a:t>
            </a:r>
            <a:r>
              <a:rPr lang="en-US" altLang="zh-CN" sz="3200" dirty="0" smtClean="0"/>
              <a:t>AH</a:t>
            </a:r>
            <a:r>
              <a:rPr lang="zh-CN" altLang="en-US" sz="3200" dirty="0" smtClean="0"/>
              <a:t>中</a:t>
            </a:r>
          </a:p>
          <a:p>
            <a:pPr lvl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006600"/>
                </a:solidFill>
              </a:rPr>
              <a:t>CWD</a:t>
            </a:r>
            <a:r>
              <a:rPr lang="en-US" altLang="zh-CN" sz="3200" dirty="0" smtClean="0"/>
              <a:t>:</a:t>
            </a:r>
            <a:r>
              <a:rPr lang="zh-CN" altLang="en-US" sz="3200" dirty="0" smtClean="0"/>
              <a:t>将</a:t>
            </a:r>
            <a:r>
              <a:rPr lang="en-US" altLang="zh-CN" sz="3200" dirty="0" smtClean="0"/>
              <a:t>AX</a:t>
            </a:r>
            <a:r>
              <a:rPr lang="zh-CN" altLang="en-US" sz="3200" dirty="0" smtClean="0"/>
              <a:t>中的符号位扩展到</a:t>
            </a:r>
            <a:r>
              <a:rPr lang="en-US" altLang="zh-CN" sz="3200" dirty="0" smtClean="0"/>
              <a:t>DX</a:t>
            </a:r>
            <a:r>
              <a:rPr lang="zh-CN" altLang="en-US" sz="3200" dirty="0" smtClean="0"/>
              <a:t>中</a:t>
            </a:r>
          </a:p>
          <a:p>
            <a:pPr lvl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006600"/>
                </a:solidFill>
              </a:rPr>
              <a:t>CDQ</a:t>
            </a:r>
            <a:r>
              <a:rPr lang="en-US" altLang="zh-CN" sz="3200" dirty="0" smtClean="0"/>
              <a:t>:</a:t>
            </a:r>
            <a:r>
              <a:rPr lang="zh-CN" altLang="en-US" sz="3200" dirty="0" smtClean="0"/>
              <a:t>将</a:t>
            </a:r>
            <a:r>
              <a:rPr lang="en-US" altLang="zh-CN" sz="3200" dirty="0" smtClean="0"/>
              <a:t>EAX</a:t>
            </a:r>
            <a:r>
              <a:rPr lang="zh-CN" altLang="en-US" sz="3200" dirty="0" smtClean="0"/>
              <a:t>中的符号位扩展到</a:t>
            </a:r>
            <a:r>
              <a:rPr lang="en-US" altLang="zh-CN" sz="3200" dirty="0" smtClean="0"/>
              <a:t>EDX</a:t>
            </a:r>
            <a:r>
              <a:rPr lang="zh-CN" altLang="en-US" sz="3200" dirty="0" smtClean="0"/>
              <a:t>中</a:t>
            </a:r>
            <a:endParaRPr lang="en-US" altLang="zh-CN" sz="3200" dirty="0" smtClean="0"/>
          </a:p>
          <a:p>
            <a:pPr lvl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006600"/>
                </a:solidFill>
              </a:rPr>
              <a:t>CQO</a:t>
            </a:r>
            <a:r>
              <a:rPr lang="en-US" altLang="zh-CN" sz="3200" dirty="0" smtClean="0"/>
              <a:t> :</a:t>
            </a:r>
            <a:r>
              <a:rPr lang="zh-CN" altLang="en-US" sz="3200" dirty="0" smtClean="0"/>
              <a:t>将</a:t>
            </a:r>
            <a:r>
              <a:rPr lang="en-US" altLang="zh-CN" sz="3200" dirty="0" smtClean="0"/>
              <a:t>RAX</a:t>
            </a:r>
            <a:r>
              <a:rPr lang="zh-CN" altLang="en-US" sz="3200" dirty="0"/>
              <a:t>中的符号位扩展</a:t>
            </a:r>
            <a:r>
              <a:rPr lang="zh-CN" altLang="en-US" sz="3200" dirty="0" smtClean="0"/>
              <a:t>到</a:t>
            </a:r>
            <a:r>
              <a:rPr lang="en-US" altLang="zh-CN" sz="3200" dirty="0" smtClean="0"/>
              <a:t>RDX</a:t>
            </a:r>
            <a:r>
              <a:rPr lang="zh-CN" altLang="en-US" sz="3200" dirty="0"/>
              <a:t>中</a:t>
            </a:r>
            <a:endParaRPr lang="en-US" altLang="zh-CN" sz="3200" dirty="0"/>
          </a:p>
          <a:p>
            <a:pPr marL="457200" lvl="1" indent="0">
              <a:spcBef>
                <a:spcPct val="50000"/>
              </a:spcBef>
              <a:buNone/>
              <a:defRPr/>
            </a:pPr>
            <a:r>
              <a:rPr lang="en-US" altLang="zh-CN" sz="3200" dirty="0" smtClean="0"/>
              <a:t>  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位有符号除法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345576" y="1399540"/>
            <a:ext cx="4310062" cy="4300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6600"/>
            </a:solidFill>
            <a:miter lim="800000"/>
            <a:headEnd/>
            <a:tailEnd/>
          </a:ln>
          <a:effectLst/>
          <a:extLst/>
        </p:spPr>
        <p:txBody>
          <a:bodyPr lIns="90487" tIns="44450" rIns="90487" bIns="44450">
            <a:spAutoFit/>
          </a:bodyPr>
          <a:lstStyle>
            <a:lvl1pPr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pPr algn="l">
              <a:spcBef>
                <a:spcPct val="10000"/>
              </a:spcBef>
            </a:pPr>
            <a:r>
              <a:rPr lang="en-US" altLang="zh-CN" sz="3600" dirty="0">
                <a:solidFill>
                  <a:schemeClr val="tx1"/>
                </a:solidFill>
              </a:rPr>
              <a:t>.data</a:t>
            </a:r>
          </a:p>
          <a:p>
            <a:pPr algn="l">
              <a:spcBef>
                <a:spcPct val="10000"/>
              </a:spcBef>
            </a:pPr>
            <a:r>
              <a:rPr lang="en-US" altLang="zh-CN" sz="3600" dirty="0" err="1" smtClean="0">
                <a:solidFill>
                  <a:schemeClr val="tx1"/>
                </a:solidFill>
              </a:rPr>
              <a:t>byteVal</a:t>
            </a:r>
            <a:r>
              <a:rPr lang="en-US" altLang="zh-CN" sz="3600" dirty="0" smtClean="0">
                <a:solidFill>
                  <a:schemeClr val="tx1"/>
                </a:solidFill>
              </a:rPr>
              <a:t>: .byte </a:t>
            </a:r>
            <a:r>
              <a:rPr lang="en-US" altLang="zh-CN" sz="3600" dirty="0">
                <a:solidFill>
                  <a:schemeClr val="tx1"/>
                </a:solidFill>
              </a:rPr>
              <a:t>-48</a:t>
            </a:r>
          </a:p>
          <a:p>
            <a:pPr algn="l">
              <a:spcBef>
                <a:spcPct val="10000"/>
              </a:spcBef>
            </a:pPr>
            <a:r>
              <a:rPr lang="en-US" altLang="zh-CN" sz="3600" dirty="0" smtClean="0">
                <a:solidFill>
                  <a:schemeClr val="tx1"/>
                </a:solidFill>
              </a:rPr>
              <a:t>.text</a:t>
            </a:r>
            <a:endParaRPr lang="en-US" altLang="zh-CN" sz="3600" dirty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</a:pPr>
            <a:r>
              <a:rPr lang="en-US" altLang="zh-CN" sz="3600" dirty="0">
                <a:solidFill>
                  <a:schemeClr val="tx1"/>
                </a:solidFill>
              </a:rPr>
              <a:t>  </a:t>
            </a:r>
            <a:r>
              <a:rPr lang="en-US" altLang="zh-CN" sz="3600" dirty="0" err="1" smtClean="0">
                <a:solidFill>
                  <a:schemeClr val="tx1"/>
                </a:solidFill>
              </a:rPr>
              <a:t>movb</a:t>
            </a:r>
            <a:r>
              <a:rPr lang="en-US" altLang="zh-CN" sz="3600" dirty="0" smtClean="0">
                <a:solidFill>
                  <a:schemeClr val="tx1"/>
                </a:solidFill>
              </a:rPr>
              <a:t> </a:t>
            </a:r>
            <a:r>
              <a:rPr lang="en-US" altLang="zh-CN" sz="3600" dirty="0" err="1" smtClean="0">
                <a:solidFill>
                  <a:schemeClr val="tx1"/>
                </a:solidFill>
              </a:rPr>
              <a:t>byteVal</a:t>
            </a:r>
            <a:r>
              <a:rPr lang="en-US" altLang="zh-CN" sz="3600" dirty="0">
                <a:solidFill>
                  <a:schemeClr val="tx1"/>
                </a:solidFill>
              </a:rPr>
              <a:t>, %al</a:t>
            </a:r>
          </a:p>
          <a:p>
            <a:pPr algn="l">
              <a:spcBef>
                <a:spcPct val="10000"/>
              </a:spcBef>
            </a:pPr>
            <a:r>
              <a:rPr lang="en-US" altLang="zh-CN" sz="3600" dirty="0">
                <a:solidFill>
                  <a:srgbClr val="0000FF"/>
                </a:solidFill>
              </a:rPr>
              <a:t>  </a:t>
            </a:r>
            <a:r>
              <a:rPr lang="en-US" altLang="zh-CN" sz="3600" dirty="0" err="1">
                <a:solidFill>
                  <a:srgbClr val="0000FF"/>
                </a:solidFill>
              </a:rPr>
              <a:t>cbw</a:t>
            </a:r>
            <a:endParaRPr lang="en-US" altLang="zh-CN" sz="3600" dirty="0">
              <a:solidFill>
                <a:srgbClr val="0000FF"/>
              </a:solidFill>
            </a:endParaRPr>
          </a:p>
          <a:p>
            <a:pPr algn="l">
              <a:spcBef>
                <a:spcPct val="10000"/>
              </a:spcBef>
            </a:pPr>
            <a:r>
              <a:rPr lang="en-US" altLang="zh-CN" sz="3600" dirty="0">
                <a:solidFill>
                  <a:schemeClr val="tx1"/>
                </a:solidFill>
              </a:rPr>
              <a:t>  </a:t>
            </a:r>
            <a:r>
              <a:rPr lang="en-US" altLang="zh-CN" sz="3600" dirty="0" err="1">
                <a:solidFill>
                  <a:schemeClr val="tx1"/>
                </a:solidFill>
              </a:rPr>
              <a:t>mov</a:t>
            </a:r>
            <a:r>
              <a:rPr lang="en-US" altLang="zh-CN" sz="3600" dirty="0">
                <a:solidFill>
                  <a:schemeClr val="tx1"/>
                </a:solidFill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</a:rPr>
              <a:t>$5,%bl</a:t>
            </a:r>
            <a:endParaRPr lang="en-US" altLang="zh-CN" sz="3600" dirty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</a:pPr>
            <a:r>
              <a:rPr lang="en-US" altLang="zh-CN" sz="3600" dirty="0">
                <a:solidFill>
                  <a:schemeClr val="tx1"/>
                </a:solidFill>
              </a:rPr>
              <a:t>  </a:t>
            </a:r>
            <a:r>
              <a:rPr lang="en-US" altLang="zh-CN" sz="3600" dirty="0" err="1">
                <a:solidFill>
                  <a:schemeClr val="tx1"/>
                </a:solidFill>
              </a:rPr>
              <a:t>idiv</a:t>
            </a:r>
            <a:r>
              <a:rPr lang="en-US" altLang="zh-CN" sz="3600" dirty="0">
                <a:solidFill>
                  <a:schemeClr val="tx1"/>
                </a:solidFill>
              </a:rPr>
              <a:t>  </a:t>
            </a:r>
            <a:r>
              <a:rPr lang="en-US" altLang="zh-CN" sz="3600" dirty="0" smtClean="0">
                <a:solidFill>
                  <a:schemeClr val="tx1"/>
                </a:solidFill>
              </a:rPr>
              <a:t>%</a:t>
            </a:r>
            <a:r>
              <a:rPr lang="en-US" altLang="zh-CN" sz="3600" dirty="0" err="1" smtClean="0">
                <a:solidFill>
                  <a:schemeClr val="tx1"/>
                </a:solidFill>
              </a:rPr>
              <a:t>bl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1017861" name="AutoShape 5"/>
          <p:cNvSpPr>
            <a:spLocks/>
          </p:cNvSpPr>
          <p:nvPr/>
        </p:nvSpPr>
        <p:spPr bwMode="auto">
          <a:xfrm>
            <a:off x="5422900" y="1185863"/>
            <a:ext cx="4302125" cy="2119312"/>
          </a:xfrm>
          <a:prstGeom prst="borderCallout1">
            <a:avLst>
              <a:gd name="adj1" fmla="val 48534"/>
              <a:gd name="adj2" fmla="val -23"/>
              <a:gd name="adj3" fmla="val 103597"/>
              <a:gd name="adj4" fmla="val -18153"/>
            </a:avLst>
          </a:prstGeom>
          <a:noFill/>
          <a:ln w="38100">
            <a:solidFill>
              <a:srgbClr val="FF3300"/>
            </a:solidFill>
            <a:prstDash val="sys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/>
          <a:p>
            <a:pPr marL="457200" indent="-457200" algn="l">
              <a:spcBef>
                <a:spcPct val="20000"/>
              </a:spcBef>
              <a:buFont typeface="Monotype Sorts" pitchFamily="2" charset="2"/>
              <a:buAutoNum type="arabicPeriod"/>
            </a:pPr>
            <a:r>
              <a:rPr lang="zh-CN" altLang="en-US" sz="2800">
                <a:solidFill>
                  <a:schemeClr val="tx1"/>
                </a:solidFill>
              </a:rPr>
              <a:t>必须将被除数的符号位从</a:t>
            </a:r>
            <a:r>
              <a:rPr lang="en-US" altLang="zh-CN" sz="2800">
                <a:solidFill>
                  <a:schemeClr val="tx1"/>
                </a:solidFill>
              </a:rPr>
              <a:t>AL</a:t>
            </a:r>
            <a:r>
              <a:rPr lang="zh-CN" altLang="en-US" sz="2800">
                <a:solidFill>
                  <a:schemeClr val="tx1"/>
                </a:solidFill>
              </a:rPr>
              <a:t>扩展到</a:t>
            </a:r>
            <a:r>
              <a:rPr lang="en-US" altLang="zh-CN" sz="2800">
                <a:solidFill>
                  <a:schemeClr val="tx1"/>
                </a:solidFill>
              </a:rPr>
              <a:t>AH</a:t>
            </a:r>
          </a:p>
          <a:p>
            <a:pPr marL="457200" indent="-457200" algn="l">
              <a:spcBef>
                <a:spcPct val="20000"/>
              </a:spcBef>
              <a:buFont typeface="Monotype Sorts" pitchFamily="2" charset="2"/>
              <a:buAutoNum type="arabicPeriod"/>
            </a:pPr>
            <a:r>
              <a:rPr lang="zh-CN" altLang="en-US" sz="2800">
                <a:solidFill>
                  <a:schemeClr val="tx1"/>
                </a:solidFill>
              </a:rPr>
              <a:t>商被放入</a:t>
            </a:r>
            <a:r>
              <a:rPr lang="en-US" altLang="zh-CN" sz="2800">
                <a:solidFill>
                  <a:schemeClr val="tx1"/>
                </a:solidFill>
              </a:rPr>
              <a:t>AL</a:t>
            </a:r>
            <a:r>
              <a:rPr lang="zh-CN" altLang="en-US" sz="2800">
                <a:solidFill>
                  <a:schemeClr val="tx1"/>
                </a:solidFill>
              </a:rPr>
              <a:t>中，余数被放入</a:t>
            </a:r>
            <a:r>
              <a:rPr lang="en-US" altLang="zh-CN" sz="2800">
                <a:solidFill>
                  <a:schemeClr val="tx1"/>
                </a:solidFill>
              </a:rPr>
              <a:t>AH</a:t>
            </a:r>
            <a:r>
              <a:rPr lang="zh-CN" altLang="en-US" sz="2800">
                <a:solidFill>
                  <a:schemeClr val="tx1"/>
                </a:solidFill>
              </a:rPr>
              <a:t>中</a:t>
            </a:r>
          </a:p>
        </p:txBody>
      </p:sp>
      <p:sp>
        <p:nvSpPr>
          <p:cNvPr id="4" name="云形标注 3"/>
          <p:cNvSpPr>
            <a:spLocks noChangeArrowheads="1"/>
          </p:cNvSpPr>
          <p:nvPr/>
        </p:nvSpPr>
        <p:spPr bwMode="auto">
          <a:xfrm>
            <a:off x="5422900" y="4086225"/>
            <a:ext cx="3770313" cy="1747838"/>
          </a:xfrm>
          <a:prstGeom prst="cloudCallout">
            <a:avLst>
              <a:gd name="adj1" fmla="val -67322"/>
              <a:gd name="adj2" fmla="val 40066"/>
            </a:avLst>
          </a:prstGeom>
          <a:solidFill>
            <a:srgbClr val="FFCCFF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487" tIns="44450" rIns="90487" bIns="44450"/>
          <a:lstStyle/>
          <a:p>
            <a:r>
              <a:rPr lang="en-US" altLang="zh-CN" sz="2400" dirty="0">
                <a:solidFill>
                  <a:schemeClr val="tx1"/>
                </a:solidFill>
              </a:rPr>
              <a:t>AL = </a:t>
            </a:r>
            <a:r>
              <a:rPr lang="en-US" altLang="zh-CN" sz="2400" dirty="0" smtClean="0">
                <a:solidFill>
                  <a:schemeClr val="tx1"/>
                </a:solidFill>
              </a:rPr>
              <a:t>0xF7 </a:t>
            </a:r>
            <a:r>
              <a:rPr lang="en-US" altLang="zh-CN" sz="2400" dirty="0">
                <a:solidFill>
                  <a:schemeClr val="tx1"/>
                </a:solidFill>
              </a:rPr>
              <a:t>=-9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AH = </a:t>
            </a:r>
            <a:r>
              <a:rPr lang="en-US" altLang="zh-CN" sz="2400" dirty="0" smtClean="0">
                <a:solidFill>
                  <a:schemeClr val="tx1"/>
                </a:solidFill>
              </a:rPr>
              <a:t>0xFD </a:t>
            </a:r>
            <a:r>
              <a:rPr lang="en-US" altLang="zh-CN" sz="2400" dirty="0">
                <a:solidFill>
                  <a:schemeClr val="tx1"/>
                </a:solidFill>
              </a:rPr>
              <a:t>= -3</a:t>
            </a: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17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7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7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17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7861" grpId="0" animBg="1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位有符号除法</a:t>
            </a: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175986" y="1605189"/>
            <a:ext cx="4992688" cy="4300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6600"/>
            </a:solidFill>
            <a:miter lim="800000"/>
            <a:headEnd/>
            <a:tailEnd/>
          </a:ln>
          <a:effectLst/>
          <a:extLst/>
        </p:spPr>
        <p:txBody>
          <a:bodyPr lIns="90487" tIns="44450" rIns="90487" bIns="44450">
            <a:spAutoFit/>
          </a:bodyPr>
          <a:lstStyle>
            <a:lvl1pPr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pPr algn="l">
              <a:spcBef>
                <a:spcPct val="10000"/>
              </a:spcBef>
            </a:pPr>
            <a:r>
              <a:rPr lang="en-US" altLang="zh-CN" sz="3600" dirty="0">
                <a:solidFill>
                  <a:schemeClr val="hlink"/>
                </a:solidFill>
              </a:rPr>
              <a:t>.data</a:t>
            </a:r>
          </a:p>
          <a:p>
            <a:pPr algn="l">
              <a:spcBef>
                <a:spcPct val="10000"/>
              </a:spcBef>
            </a:pPr>
            <a:r>
              <a:rPr lang="en-US" altLang="zh-CN" sz="3600" dirty="0" err="1" smtClean="0">
                <a:solidFill>
                  <a:schemeClr val="hlink"/>
                </a:solidFill>
              </a:rPr>
              <a:t>wordVal</a:t>
            </a:r>
            <a:r>
              <a:rPr lang="en-US" altLang="zh-CN" sz="3600" dirty="0" smtClean="0">
                <a:solidFill>
                  <a:schemeClr val="hlink"/>
                </a:solidFill>
              </a:rPr>
              <a:t>: .short </a:t>
            </a:r>
            <a:r>
              <a:rPr lang="en-US" altLang="zh-CN" sz="3600" dirty="0">
                <a:solidFill>
                  <a:schemeClr val="hlink"/>
                </a:solidFill>
              </a:rPr>
              <a:t>-5000</a:t>
            </a:r>
          </a:p>
          <a:p>
            <a:pPr algn="l">
              <a:spcBef>
                <a:spcPct val="10000"/>
              </a:spcBef>
            </a:pPr>
            <a:r>
              <a:rPr lang="en-US" altLang="zh-CN" sz="3600" dirty="0" smtClean="0">
                <a:solidFill>
                  <a:schemeClr val="hlink"/>
                </a:solidFill>
              </a:rPr>
              <a:t>.text</a:t>
            </a:r>
            <a:endParaRPr lang="en-US" altLang="zh-CN" sz="3600" dirty="0">
              <a:solidFill>
                <a:schemeClr val="hlink"/>
              </a:solidFill>
            </a:endParaRPr>
          </a:p>
          <a:p>
            <a:pPr algn="l">
              <a:spcBef>
                <a:spcPct val="10000"/>
              </a:spcBef>
            </a:pPr>
            <a:r>
              <a:rPr lang="en-US" altLang="zh-CN" sz="3600" dirty="0">
                <a:solidFill>
                  <a:schemeClr val="hlink"/>
                </a:solidFill>
              </a:rPr>
              <a:t>  </a:t>
            </a:r>
            <a:r>
              <a:rPr lang="en-US" altLang="zh-CN" sz="3600" dirty="0" err="1" smtClean="0">
                <a:solidFill>
                  <a:schemeClr val="hlink"/>
                </a:solidFill>
              </a:rPr>
              <a:t>mov</a:t>
            </a:r>
            <a:r>
              <a:rPr lang="en-US" altLang="zh-CN" sz="3600" dirty="0" smtClean="0">
                <a:solidFill>
                  <a:schemeClr val="hlink"/>
                </a:solidFill>
              </a:rPr>
              <a:t> </a:t>
            </a:r>
            <a:r>
              <a:rPr lang="en-US" altLang="zh-CN" sz="3600" dirty="0" err="1" smtClean="0">
                <a:solidFill>
                  <a:schemeClr val="hlink"/>
                </a:solidFill>
              </a:rPr>
              <a:t>wordVal</a:t>
            </a:r>
            <a:r>
              <a:rPr lang="en-US" altLang="zh-CN" sz="3600" dirty="0">
                <a:solidFill>
                  <a:schemeClr val="hlink"/>
                </a:solidFill>
              </a:rPr>
              <a:t>, %ax</a:t>
            </a:r>
          </a:p>
          <a:p>
            <a:pPr algn="l">
              <a:spcBef>
                <a:spcPct val="10000"/>
              </a:spcBef>
            </a:pPr>
            <a:r>
              <a:rPr lang="en-US" altLang="zh-CN" sz="3600" dirty="0">
                <a:solidFill>
                  <a:srgbClr val="0000FF"/>
                </a:solidFill>
              </a:rPr>
              <a:t>  </a:t>
            </a:r>
            <a:r>
              <a:rPr lang="en-US" altLang="zh-CN" sz="3600" dirty="0" err="1">
                <a:solidFill>
                  <a:srgbClr val="0000FF"/>
                </a:solidFill>
              </a:rPr>
              <a:t>cwd</a:t>
            </a:r>
            <a:endParaRPr lang="en-US" altLang="zh-CN" sz="3600" dirty="0">
              <a:solidFill>
                <a:srgbClr val="0000FF"/>
              </a:solidFill>
            </a:endParaRPr>
          </a:p>
          <a:p>
            <a:pPr algn="l">
              <a:spcBef>
                <a:spcPct val="10000"/>
              </a:spcBef>
            </a:pPr>
            <a:r>
              <a:rPr lang="en-US" altLang="zh-CN" sz="3600" dirty="0">
                <a:solidFill>
                  <a:schemeClr val="hlink"/>
                </a:solidFill>
              </a:rPr>
              <a:t>  </a:t>
            </a:r>
            <a:r>
              <a:rPr lang="en-US" altLang="zh-CN" sz="3600" dirty="0" err="1">
                <a:solidFill>
                  <a:schemeClr val="hlink"/>
                </a:solidFill>
              </a:rPr>
              <a:t>mov</a:t>
            </a:r>
            <a:r>
              <a:rPr lang="en-US" altLang="zh-CN" sz="3600" dirty="0">
                <a:solidFill>
                  <a:schemeClr val="hlink"/>
                </a:solidFill>
              </a:rPr>
              <a:t> </a:t>
            </a:r>
            <a:r>
              <a:rPr lang="en-US" altLang="zh-CN" sz="3600" dirty="0" smtClean="0">
                <a:solidFill>
                  <a:schemeClr val="hlink"/>
                </a:solidFill>
              </a:rPr>
              <a:t>$256, %</a:t>
            </a:r>
            <a:r>
              <a:rPr lang="en-US" altLang="zh-CN" sz="3600" dirty="0" err="1" smtClean="0">
                <a:solidFill>
                  <a:schemeClr val="hlink"/>
                </a:solidFill>
              </a:rPr>
              <a:t>bx</a:t>
            </a:r>
            <a:endParaRPr lang="en-US" altLang="zh-CN" sz="3600" dirty="0">
              <a:solidFill>
                <a:schemeClr val="hlink"/>
              </a:solidFill>
            </a:endParaRPr>
          </a:p>
          <a:p>
            <a:pPr algn="l">
              <a:spcBef>
                <a:spcPct val="10000"/>
              </a:spcBef>
            </a:pPr>
            <a:r>
              <a:rPr lang="en-US" altLang="zh-CN" sz="3600" dirty="0">
                <a:solidFill>
                  <a:schemeClr val="hlink"/>
                </a:solidFill>
              </a:rPr>
              <a:t>  </a:t>
            </a:r>
            <a:r>
              <a:rPr lang="en-US" altLang="zh-CN" sz="3600" dirty="0" err="1">
                <a:solidFill>
                  <a:schemeClr val="hlink"/>
                </a:solidFill>
              </a:rPr>
              <a:t>idiv</a:t>
            </a:r>
            <a:r>
              <a:rPr lang="en-US" altLang="zh-CN" sz="3600" dirty="0">
                <a:solidFill>
                  <a:schemeClr val="hlink"/>
                </a:solidFill>
              </a:rPr>
              <a:t>  </a:t>
            </a:r>
            <a:r>
              <a:rPr lang="en-US" altLang="zh-CN" sz="3600" dirty="0" smtClean="0">
                <a:solidFill>
                  <a:schemeClr val="hlink"/>
                </a:solidFill>
              </a:rPr>
              <a:t>%</a:t>
            </a:r>
            <a:r>
              <a:rPr lang="en-US" altLang="zh-CN" sz="3600" dirty="0" err="1" smtClean="0">
                <a:solidFill>
                  <a:schemeClr val="hlink"/>
                </a:solidFill>
              </a:rPr>
              <a:t>bx</a:t>
            </a:r>
            <a:endParaRPr lang="en-US" altLang="zh-CN" sz="3600" dirty="0">
              <a:solidFill>
                <a:schemeClr val="hlink"/>
              </a:solidFill>
            </a:endParaRPr>
          </a:p>
        </p:txBody>
      </p:sp>
      <p:sp>
        <p:nvSpPr>
          <p:cNvPr id="1018885" name="AutoShape 5"/>
          <p:cNvSpPr>
            <a:spLocks/>
          </p:cNvSpPr>
          <p:nvPr/>
        </p:nvSpPr>
        <p:spPr bwMode="auto">
          <a:xfrm>
            <a:off x="5843588" y="1230313"/>
            <a:ext cx="3881437" cy="2119312"/>
          </a:xfrm>
          <a:prstGeom prst="borderCallout1">
            <a:avLst>
              <a:gd name="adj1" fmla="val 49767"/>
              <a:gd name="adj2" fmla="val -318"/>
              <a:gd name="adj3" fmla="val 103597"/>
              <a:gd name="adj4" fmla="val -18648"/>
            </a:avLst>
          </a:prstGeom>
          <a:noFill/>
          <a:ln w="38100" cmpd="sng">
            <a:solidFill>
              <a:srgbClr val="FF3300"/>
            </a:solidFill>
            <a:prstDash val="sysDash"/>
            <a:miter lim="800000"/>
            <a:headEnd/>
            <a:tailEnd type="triangle" w="med" len="med"/>
          </a:ln>
          <a:effectLst>
            <a:outerShdw dist="3592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90487" tIns="44450" rIns="90487" bIns="44450" anchor="ctr"/>
          <a:lstStyle/>
          <a:p>
            <a:pPr marL="457200" indent="-457200" algn="l">
              <a:spcBef>
                <a:spcPct val="20000"/>
              </a:spcBef>
              <a:buFont typeface="Monotype Sorts" pitchFamily="2" charset="2"/>
              <a:buAutoNum type="arabicPeriod"/>
            </a:pPr>
            <a:r>
              <a:rPr lang="zh-CN" altLang="en-US" sz="2800">
                <a:solidFill>
                  <a:schemeClr val="tx1"/>
                </a:solidFill>
              </a:rPr>
              <a:t>必须将被除数的符号位从</a:t>
            </a:r>
            <a:r>
              <a:rPr lang="en-US" altLang="zh-CN" sz="2800">
                <a:solidFill>
                  <a:schemeClr val="tx1"/>
                </a:solidFill>
              </a:rPr>
              <a:t>AX</a:t>
            </a:r>
            <a:r>
              <a:rPr lang="zh-CN" altLang="en-US" sz="2800">
                <a:solidFill>
                  <a:schemeClr val="tx1"/>
                </a:solidFill>
              </a:rPr>
              <a:t>扩展到</a:t>
            </a:r>
            <a:r>
              <a:rPr lang="en-US" altLang="zh-CN" sz="2800">
                <a:solidFill>
                  <a:schemeClr val="tx1"/>
                </a:solidFill>
              </a:rPr>
              <a:t>DX</a:t>
            </a:r>
          </a:p>
          <a:p>
            <a:pPr marL="457200" indent="-457200" algn="l">
              <a:spcBef>
                <a:spcPct val="20000"/>
              </a:spcBef>
              <a:buFont typeface="Monotype Sorts" pitchFamily="2" charset="2"/>
              <a:buAutoNum type="arabicPeriod"/>
            </a:pPr>
            <a:r>
              <a:rPr lang="zh-CN" altLang="en-US" sz="2800">
                <a:solidFill>
                  <a:schemeClr val="tx1"/>
                </a:solidFill>
              </a:rPr>
              <a:t>商被放入</a:t>
            </a:r>
            <a:r>
              <a:rPr lang="en-US" altLang="zh-CN" sz="2800">
                <a:solidFill>
                  <a:schemeClr val="tx1"/>
                </a:solidFill>
              </a:rPr>
              <a:t>AX</a:t>
            </a:r>
            <a:r>
              <a:rPr lang="zh-CN" altLang="en-US" sz="2800">
                <a:solidFill>
                  <a:schemeClr val="tx1"/>
                </a:solidFill>
              </a:rPr>
              <a:t>中，余数被放入</a:t>
            </a:r>
            <a:r>
              <a:rPr lang="en-US" altLang="zh-CN" sz="2800">
                <a:solidFill>
                  <a:schemeClr val="tx1"/>
                </a:solidFill>
              </a:rPr>
              <a:t>DX</a:t>
            </a:r>
            <a:r>
              <a:rPr lang="zh-CN" altLang="en-US" sz="2800">
                <a:solidFill>
                  <a:schemeClr val="tx1"/>
                </a:solidFill>
              </a:rPr>
              <a:t>中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38763" y="5394325"/>
            <a:ext cx="4221162" cy="116998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pPr algn="l"/>
            <a:r>
              <a:rPr lang="en-US" altLang="zh-CN" sz="2800">
                <a:solidFill>
                  <a:schemeClr val="tx1"/>
                </a:solidFill>
              </a:rPr>
              <a:t>AX = FFEDH = -19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</a:rPr>
              <a:t>DX = FF78H = -136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18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8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1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888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位有符号除法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00013" y="1552983"/>
            <a:ext cx="5029336" cy="4300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6600"/>
            </a:solidFill>
            <a:miter lim="800000"/>
            <a:headEnd/>
            <a:tailEnd/>
          </a:ln>
          <a:effectLst/>
          <a:extLst/>
        </p:spPr>
        <p:txBody>
          <a:bodyPr wrap="square" lIns="90487" tIns="44450" rIns="90487" bIns="44450">
            <a:spAutoFit/>
          </a:bodyPr>
          <a:lstStyle>
            <a:lvl1pPr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pPr algn="l">
              <a:spcBef>
                <a:spcPct val="10000"/>
              </a:spcBef>
            </a:pPr>
            <a:r>
              <a:rPr lang="en-US" altLang="zh-CN" sz="3600" dirty="0">
                <a:solidFill>
                  <a:schemeClr val="hlink"/>
                </a:solidFill>
              </a:rPr>
              <a:t>.data</a:t>
            </a:r>
          </a:p>
          <a:p>
            <a:pPr algn="l">
              <a:spcBef>
                <a:spcPct val="10000"/>
              </a:spcBef>
            </a:pPr>
            <a:r>
              <a:rPr lang="en-US" altLang="zh-CN" sz="3600" dirty="0">
                <a:solidFill>
                  <a:schemeClr val="hlink"/>
                </a:solidFill>
              </a:rPr>
              <a:t> </a:t>
            </a:r>
            <a:r>
              <a:rPr lang="en-US" altLang="zh-CN" sz="3600" dirty="0" smtClean="0">
                <a:solidFill>
                  <a:schemeClr val="hlink"/>
                </a:solidFill>
              </a:rPr>
              <a:t> Val: .</a:t>
            </a:r>
            <a:r>
              <a:rPr lang="en-US" altLang="zh-CN" sz="3600" dirty="0" err="1" smtClean="0">
                <a:solidFill>
                  <a:schemeClr val="hlink"/>
                </a:solidFill>
              </a:rPr>
              <a:t>int</a:t>
            </a:r>
            <a:r>
              <a:rPr lang="en-US" altLang="zh-CN" sz="3600" dirty="0" smtClean="0">
                <a:solidFill>
                  <a:schemeClr val="hlink"/>
                </a:solidFill>
              </a:rPr>
              <a:t> </a:t>
            </a:r>
            <a:r>
              <a:rPr lang="en-US" altLang="zh-CN" sz="3600" dirty="0">
                <a:solidFill>
                  <a:schemeClr val="hlink"/>
                </a:solidFill>
              </a:rPr>
              <a:t>-5000</a:t>
            </a:r>
          </a:p>
          <a:p>
            <a:pPr algn="l">
              <a:spcBef>
                <a:spcPct val="10000"/>
              </a:spcBef>
            </a:pPr>
            <a:r>
              <a:rPr lang="en-US" altLang="zh-CN" sz="3600" dirty="0" smtClean="0">
                <a:solidFill>
                  <a:schemeClr val="hlink"/>
                </a:solidFill>
              </a:rPr>
              <a:t>.text</a:t>
            </a:r>
            <a:endParaRPr lang="en-US" altLang="zh-CN" sz="3600" dirty="0">
              <a:solidFill>
                <a:schemeClr val="hlink"/>
              </a:solidFill>
            </a:endParaRPr>
          </a:p>
          <a:p>
            <a:pPr algn="l">
              <a:spcBef>
                <a:spcPct val="10000"/>
              </a:spcBef>
            </a:pPr>
            <a:r>
              <a:rPr lang="en-US" altLang="zh-CN" sz="3600" dirty="0">
                <a:solidFill>
                  <a:schemeClr val="hlink"/>
                </a:solidFill>
              </a:rPr>
              <a:t>  </a:t>
            </a:r>
            <a:r>
              <a:rPr lang="en-US" altLang="zh-CN" sz="3600" dirty="0" err="1" smtClean="0">
                <a:solidFill>
                  <a:schemeClr val="hlink"/>
                </a:solidFill>
              </a:rPr>
              <a:t>movl</a:t>
            </a:r>
            <a:r>
              <a:rPr lang="en-US" altLang="zh-CN" sz="3600" dirty="0" smtClean="0">
                <a:solidFill>
                  <a:schemeClr val="hlink"/>
                </a:solidFill>
              </a:rPr>
              <a:t>  Val, %</a:t>
            </a:r>
            <a:r>
              <a:rPr lang="en-US" altLang="zh-CN" sz="3600" dirty="0" err="1" smtClean="0">
                <a:solidFill>
                  <a:schemeClr val="hlink"/>
                </a:solidFill>
              </a:rPr>
              <a:t>eax</a:t>
            </a:r>
            <a:endParaRPr lang="en-US" altLang="zh-CN" sz="3600" dirty="0">
              <a:solidFill>
                <a:schemeClr val="hlink"/>
              </a:solidFill>
            </a:endParaRPr>
          </a:p>
          <a:p>
            <a:pPr algn="l">
              <a:spcBef>
                <a:spcPct val="10000"/>
              </a:spcBef>
            </a:pPr>
            <a:r>
              <a:rPr lang="en-US" altLang="zh-CN" sz="3600" dirty="0">
                <a:solidFill>
                  <a:srgbClr val="0000FF"/>
                </a:solidFill>
              </a:rPr>
              <a:t>  </a:t>
            </a:r>
            <a:r>
              <a:rPr lang="en-US" altLang="zh-CN" sz="3600" dirty="0" err="1">
                <a:solidFill>
                  <a:srgbClr val="0000FF"/>
                </a:solidFill>
              </a:rPr>
              <a:t>cdq</a:t>
            </a:r>
            <a:endParaRPr lang="en-US" altLang="zh-CN" sz="3600" dirty="0">
              <a:solidFill>
                <a:srgbClr val="0000FF"/>
              </a:solidFill>
            </a:endParaRPr>
          </a:p>
          <a:p>
            <a:pPr algn="l">
              <a:spcBef>
                <a:spcPct val="10000"/>
              </a:spcBef>
            </a:pPr>
            <a:r>
              <a:rPr lang="en-US" altLang="zh-CN" sz="3600" dirty="0">
                <a:solidFill>
                  <a:schemeClr val="hlink"/>
                </a:solidFill>
              </a:rPr>
              <a:t>  </a:t>
            </a:r>
            <a:r>
              <a:rPr lang="en-US" altLang="zh-CN" sz="3600" dirty="0" err="1" smtClean="0">
                <a:solidFill>
                  <a:schemeClr val="hlink"/>
                </a:solidFill>
              </a:rPr>
              <a:t>mov</a:t>
            </a:r>
            <a:r>
              <a:rPr lang="en-US" altLang="zh-CN" sz="3600" dirty="0" smtClean="0">
                <a:solidFill>
                  <a:schemeClr val="hlink"/>
                </a:solidFill>
              </a:rPr>
              <a:t> $256, % </a:t>
            </a:r>
            <a:r>
              <a:rPr lang="en-US" altLang="zh-CN" sz="3600" dirty="0" err="1" smtClean="0">
                <a:solidFill>
                  <a:schemeClr val="hlink"/>
                </a:solidFill>
              </a:rPr>
              <a:t>ebx</a:t>
            </a:r>
            <a:endParaRPr lang="en-US" altLang="zh-CN" sz="3600" dirty="0">
              <a:solidFill>
                <a:schemeClr val="hlink"/>
              </a:solidFill>
            </a:endParaRPr>
          </a:p>
          <a:p>
            <a:pPr algn="l">
              <a:spcBef>
                <a:spcPct val="10000"/>
              </a:spcBef>
            </a:pPr>
            <a:r>
              <a:rPr lang="en-US" altLang="zh-CN" sz="3600" dirty="0">
                <a:solidFill>
                  <a:schemeClr val="hlink"/>
                </a:solidFill>
              </a:rPr>
              <a:t>  </a:t>
            </a:r>
            <a:r>
              <a:rPr lang="en-US" altLang="zh-CN" sz="3600" dirty="0" err="1">
                <a:solidFill>
                  <a:schemeClr val="hlink"/>
                </a:solidFill>
              </a:rPr>
              <a:t>idiv</a:t>
            </a:r>
            <a:r>
              <a:rPr lang="en-US" altLang="zh-CN" sz="3600" dirty="0">
                <a:solidFill>
                  <a:schemeClr val="hlink"/>
                </a:solidFill>
              </a:rPr>
              <a:t>  </a:t>
            </a:r>
            <a:r>
              <a:rPr lang="en-US" altLang="zh-CN" sz="3600" dirty="0" smtClean="0">
                <a:solidFill>
                  <a:schemeClr val="hlink"/>
                </a:solidFill>
              </a:rPr>
              <a:t>%</a:t>
            </a:r>
            <a:r>
              <a:rPr lang="en-US" altLang="zh-CN" sz="3600" dirty="0" err="1" smtClean="0">
                <a:solidFill>
                  <a:schemeClr val="hlink"/>
                </a:solidFill>
              </a:rPr>
              <a:t>ebx</a:t>
            </a:r>
            <a:endParaRPr lang="en-US" altLang="zh-CN" sz="3600" dirty="0">
              <a:solidFill>
                <a:schemeClr val="hlink"/>
              </a:solidFill>
            </a:endParaRPr>
          </a:p>
        </p:txBody>
      </p:sp>
      <p:sp>
        <p:nvSpPr>
          <p:cNvPr id="1028100" name="AutoShape 4"/>
          <p:cNvSpPr>
            <a:spLocks/>
          </p:cNvSpPr>
          <p:nvPr/>
        </p:nvSpPr>
        <p:spPr bwMode="auto">
          <a:xfrm>
            <a:off x="5684838" y="1230313"/>
            <a:ext cx="4040187" cy="2119312"/>
          </a:xfrm>
          <a:prstGeom prst="borderCallout1">
            <a:avLst>
              <a:gd name="adj1" fmla="val -1597"/>
              <a:gd name="adj2" fmla="val -473"/>
              <a:gd name="adj3" fmla="val 70313"/>
              <a:gd name="adj4" fmla="val -12477"/>
            </a:avLst>
          </a:prstGeom>
          <a:noFill/>
          <a:ln w="38100">
            <a:solidFill>
              <a:srgbClr val="FF33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/>
          <a:p>
            <a:pPr marL="457200" indent="-457200" algn="l">
              <a:spcBef>
                <a:spcPct val="20000"/>
              </a:spcBef>
              <a:buFont typeface="Monotype Sorts" pitchFamily="2" charset="2"/>
              <a:buAutoNum type="arabicPeriod"/>
            </a:pPr>
            <a:r>
              <a:rPr lang="zh-CN" altLang="en-US" sz="2800">
                <a:solidFill>
                  <a:schemeClr val="tx1"/>
                </a:solidFill>
              </a:rPr>
              <a:t>必须将被除数的符号位从</a:t>
            </a:r>
            <a:r>
              <a:rPr lang="en-US" altLang="zh-CN" sz="2800">
                <a:solidFill>
                  <a:schemeClr val="tx1"/>
                </a:solidFill>
              </a:rPr>
              <a:t>EAX</a:t>
            </a:r>
            <a:r>
              <a:rPr lang="zh-CN" altLang="en-US" sz="2800">
                <a:solidFill>
                  <a:schemeClr val="tx1"/>
                </a:solidFill>
              </a:rPr>
              <a:t>扩展到</a:t>
            </a:r>
            <a:r>
              <a:rPr lang="en-US" altLang="zh-CN" sz="2800">
                <a:solidFill>
                  <a:schemeClr val="tx1"/>
                </a:solidFill>
              </a:rPr>
              <a:t>EDX</a:t>
            </a:r>
          </a:p>
          <a:p>
            <a:pPr marL="457200" indent="-457200" algn="l">
              <a:spcBef>
                <a:spcPct val="20000"/>
              </a:spcBef>
              <a:buFont typeface="Monotype Sorts" pitchFamily="2" charset="2"/>
              <a:buAutoNum type="arabicPeriod"/>
            </a:pPr>
            <a:r>
              <a:rPr lang="zh-CN" altLang="en-US" sz="2800">
                <a:solidFill>
                  <a:schemeClr val="tx1"/>
                </a:solidFill>
              </a:rPr>
              <a:t>商被放入</a:t>
            </a:r>
            <a:r>
              <a:rPr lang="en-US" altLang="zh-CN" sz="2800">
                <a:solidFill>
                  <a:schemeClr val="tx1"/>
                </a:solidFill>
              </a:rPr>
              <a:t>EAX</a:t>
            </a:r>
            <a:r>
              <a:rPr lang="zh-CN" altLang="en-US" sz="2800">
                <a:solidFill>
                  <a:schemeClr val="tx1"/>
                </a:solidFill>
              </a:rPr>
              <a:t>中，余数被放入</a:t>
            </a:r>
            <a:r>
              <a:rPr lang="en-US" altLang="zh-CN" sz="2800">
                <a:solidFill>
                  <a:schemeClr val="tx1"/>
                </a:solidFill>
              </a:rPr>
              <a:t>EDX</a:t>
            </a:r>
            <a:r>
              <a:rPr lang="zh-CN" altLang="en-US" sz="2800">
                <a:solidFill>
                  <a:schemeClr val="tx1"/>
                </a:solidFill>
              </a:rPr>
              <a:t>中</a:t>
            </a:r>
          </a:p>
        </p:txBody>
      </p:sp>
      <p:sp>
        <p:nvSpPr>
          <p:cNvPr id="47109" name="TextBox 1"/>
          <p:cNvSpPr txBox="1">
            <a:spLocks noChangeArrowheads="1"/>
          </p:cNvSpPr>
          <p:nvPr/>
        </p:nvSpPr>
        <p:spPr bwMode="auto">
          <a:xfrm>
            <a:off x="5214938" y="5499100"/>
            <a:ext cx="4595812" cy="116998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pPr algn="l"/>
            <a:r>
              <a:rPr lang="en-US" altLang="zh-CN" sz="2800" dirty="0">
                <a:solidFill>
                  <a:schemeClr val="tx1"/>
                </a:solidFill>
              </a:rPr>
              <a:t>EAX = </a:t>
            </a:r>
            <a:r>
              <a:rPr lang="en-US" altLang="zh-CN" sz="2800" dirty="0" smtClean="0">
                <a:solidFill>
                  <a:schemeClr val="tx1"/>
                </a:solidFill>
              </a:rPr>
              <a:t>0xFFFFFFED= </a:t>
            </a:r>
            <a:r>
              <a:rPr lang="en-US" altLang="zh-CN" sz="2800" dirty="0">
                <a:solidFill>
                  <a:schemeClr val="tx1"/>
                </a:solidFill>
              </a:rPr>
              <a:t>-19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</a:rPr>
              <a:t>EDX = </a:t>
            </a:r>
            <a:r>
              <a:rPr lang="en-US" altLang="zh-CN" sz="2800" dirty="0" smtClean="0">
                <a:solidFill>
                  <a:schemeClr val="tx1"/>
                </a:solidFill>
              </a:rPr>
              <a:t>0xFFFFFF78 = </a:t>
            </a:r>
            <a:r>
              <a:rPr lang="en-US" altLang="zh-CN" sz="2800" dirty="0">
                <a:solidFill>
                  <a:schemeClr val="tx1"/>
                </a:solidFill>
              </a:rPr>
              <a:t>-136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8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8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10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3" name="Text Box 5"/>
          <p:cNvSpPr txBox="1">
            <a:spLocks noChangeArrowheads="1"/>
          </p:cNvSpPr>
          <p:nvPr/>
        </p:nvSpPr>
        <p:spPr bwMode="auto">
          <a:xfrm>
            <a:off x="290921" y="1082221"/>
            <a:ext cx="4659313" cy="19425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>
            <a:defPPr>
              <a:defRPr lang="zh-CN"/>
            </a:defPPr>
            <a:lvl1pPr algn="l">
              <a:spcBef>
                <a:spcPct val="10000"/>
              </a:spcBef>
              <a:defRPr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</a:lvl9pPr>
          </a:lstStyle>
          <a:p>
            <a:r>
              <a:rPr lang="en-US" altLang="zh-CN" dirty="0"/>
              <a:t>.data</a:t>
            </a:r>
          </a:p>
          <a:p>
            <a:r>
              <a:rPr lang="en-US" altLang="zh-CN" dirty="0" err="1" smtClean="0"/>
              <a:t>byteVal</a:t>
            </a:r>
            <a:r>
              <a:rPr lang="en-US" altLang="zh-CN" dirty="0" smtClean="0"/>
              <a:t>: .byte </a:t>
            </a:r>
            <a:r>
              <a:rPr lang="en-US" altLang="zh-CN" dirty="0"/>
              <a:t>-65</a:t>
            </a:r>
          </a:p>
          <a:p>
            <a:r>
              <a:rPr lang="en-US" altLang="zh-CN" dirty="0" err="1" smtClean="0"/>
              <a:t>wordVal</a:t>
            </a:r>
            <a:r>
              <a:rPr lang="en-US" altLang="zh-CN" dirty="0" smtClean="0"/>
              <a:t>: .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-65</a:t>
            </a:r>
          </a:p>
          <a:p>
            <a:r>
              <a:rPr lang="en-US" altLang="zh-CN" dirty="0" err="1" smtClean="0"/>
              <a:t>dwordVal</a:t>
            </a:r>
            <a:r>
              <a:rPr lang="en-US" altLang="zh-CN" dirty="0" smtClean="0"/>
              <a:t>: .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-65</a:t>
            </a:r>
          </a:p>
        </p:txBody>
      </p:sp>
      <p:sp>
        <p:nvSpPr>
          <p:cNvPr id="1015814" name="Text Box 6"/>
          <p:cNvSpPr txBox="1">
            <a:spLocks noChangeArrowheads="1"/>
          </p:cNvSpPr>
          <p:nvPr/>
        </p:nvSpPr>
        <p:spPr bwMode="auto">
          <a:xfrm>
            <a:off x="5083174" y="1063625"/>
            <a:ext cx="4659313" cy="53958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>
            <a:lvl1pPr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pPr algn="l">
              <a:spcBef>
                <a:spcPct val="10000"/>
              </a:spcBef>
            </a:pPr>
            <a:r>
              <a:rPr lang="en-US" altLang="zh-CN" sz="28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.text</a:t>
            </a:r>
            <a:endParaRPr lang="en-US" altLang="zh-CN" sz="2800" b="1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ct val="100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altLang="zh-CN" sz="24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$14, %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ecx</a:t>
            </a:r>
            <a:endParaRPr lang="en-US" altLang="zh-CN" sz="2400" b="1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ct val="100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byteVal</a:t>
            </a:r>
            <a:r>
              <a:rPr lang="en-US" altLang="zh-CN" sz="24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%al</a:t>
            </a:r>
            <a:endParaRPr lang="en-US" altLang="zh-CN" sz="2400" b="1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ct val="100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cbw</a:t>
            </a:r>
            <a:endParaRPr lang="en-US" altLang="zh-CN" sz="2400" b="1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ct val="100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idiv</a:t>
            </a:r>
            <a:r>
              <a:rPr lang="en-US" altLang="zh-CN" sz="24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endParaRPr lang="en-US" altLang="zh-CN" sz="2400" b="1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ct val="10000"/>
              </a:spcBef>
            </a:pPr>
            <a:endParaRPr lang="en-US" altLang="zh-CN" sz="2400" b="1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ct val="10000"/>
              </a:spcBef>
              <a:defRPr/>
            </a:pPr>
            <a:r>
              <a:rPr lang="en-US" altLang="zh-CN" sz="24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wordVal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%ax</a:t>
            </a:r>
            <a:endParaRPr lang="en-US" altLang="zh-CN" sz="2400" b="1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ct val="10000"/>
              </a:spcBef>
              <a:defRPr/>
            </a:pPr>
            <a:r>
              <a:rPr lang="en-US" altLang="zh-CN" sz="24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cwd</a:t>
            </a:r>
            <a:endParaRPr lang="en-US" altLang="zh-CN" sz="2400" b="1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ct val="10000"/>
              </a:spcBef>
              <a:defRPr/>
            </a:pPr>
            <a:r>
              <a:rPr lang="en-US" altLang="zh-CN" sz="24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idiv</a:t>
            </a:r>
            <a:r>
              <a:rPr lang="en-US" altLang="zh-CN" sz="24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%cx</a:t>
            </a:r>
          </a:p>
          <a:p>
            <a:pPr algn="l">
              <a:spcBef>
                <a:spcPct val="10000"/>
              </a:spcBef>
              <a:defRPr/>
            </a:pPr>
            <a:endParaRPr lang="en-US" altLang="zh-CN" sz="2400" b="1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ct val="10000"/>
              </a:spcBef>
              <a:defRPr/>
            </a:pPr>
            <a:r>
              <a:rPr lang="en-US" altLang="zh-CN" sz="24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dwordVal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%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eax</a:t>
            </a:r>
            <a:endParaRPr lang="en-US" altLang="zh-CN" sz="2400" b="1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ct val="10000"/>
              </a:spcBef>
              <a:defRPr/>
            </a:pPr>
            <a:r>
              <a:rPr lang="en-US" altLang="zh-CN" sz="24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cdq</a:t>
            </a:r>
            <a:endParaRPr lang="en-US" altLang="zh-CN" sz="2400" b="1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ct val="10000"/>
              </a:spcBef>
              <a:defRPr/>
            </a:pPr>
            <a:r>
              <a:rPr lang="en-US" altLang="zh-CN" sz="24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idiv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%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ecx</a:t>
            </a:r>
            <a:endParaRPr lang="en-US" altLang="zh-CN" sz="2400" b="1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5813" grpId="0" animBg="1"/>
      <p:bldP spid="10158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除法溢出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0"/>
              </a:spcBef>
              <a:spcAft>
                <a:spcPct val="15000"/>
              </a:spcAft>
              <a:buClr>
                <a:schemeClr val="folHlink"/>
              </a:buClr>
              <a:buSzPct val="75000"/>
              <a:buFont typeface="Wingdings" pitchFamily="2" charset="2"/>
              <a:buChar char="v"/>
              <a:defRPr/>
            </a:pPr>
            <a:r>
              <a:rPr lang="en-US" altLang="zh-CN" sz="3200" dirty="0" smtClean="0"/>
              <a:t>DIV/IDIV</a:t>
            </a:r>
            <a:r>
              <a:rPr lang="zh-CN" altLang="en-US" sz="3200" dirty="0" smtClean="0"/>
              <a:t>执行后，所有算术状态标志均不确定！</a:t>
            </a:r>
            <a:endParaRPr lang="en-US" altLang="zh-CN" sz="3200" dirty="0" smtClean="0"/>
          </a:p>
          <a:p>
            <a:pPr marL="342900" lvl="1" indent="-342900">
              <a:spcBef>
                <a:spcPts val="0"/>
              </a:spcBef>
              <a:spcAft>
                <a:spcPct val="15000"/>
              </a:spcAft>
              <a:buClr>
                <a:schemeClr val="folHlink"/>
              </a:buClr>
              <a:buSzPct val="75000"/>
              <a:buFont typeface="Wingdings" pitchFamily="2" charset="2"/>
              <a:buChar char="v"/>
              <a:defRPr/>
            </a:pPr>
            <a:r>
              <a:rPr lang="zh-CN" altLang="en-US" sz="3200" dirty="0" smtClean="0"/>
              <a:t>除法</a:t>
            </a:r>
            <a:r>
              <a:rPr lang="zh-CN" altLang="en-US" sz="3200" dirty="0"/>
              <a:t>的商太大，</a:t>
            </a:r>
            <a:r>
              <a:rPr lang="zh-CN" altLang="en-US" sz="3200" dirty="0" smtClean="0"/>
              <a:t>目的操作数</a:t>
            </a:r>
            <a:r>
              <a:rPr lang="zh-CN" altLang="en-US" sz="3200" dirty="0"/>
              <a:t>无法</a:t>
            </a:r>
            <a:r>
              <a:rPr lang="zh-CN" altLang="en-US" sz="3200" dirty="0" smtClean="0"/>
              <a:t>容纳</a:t>
            </a:r>
            <a:r>
              <a:rPr lang="zh-CN" altLang="en-US" sz="3200" dirty="0" smtClean="0">
                <a:sym typeface="Wingdings"/>
              </a:rPr>
              <a:t></a:t>
            </a:r>
            <a:r>
              <a:rPr lang="zh-CN" altLang="en-US" sz="3200" dirty="0"/>
              <a:t>除法溢出；</a:t>
            </a:r>
            <a:endParaRPr lang="en-US" altLang="zh-CN" sz="3200" dirty="0"/>
          </a:p>
          <a:p>
            <a:pPr>
              <a:spcBef>
                <a:spcPts val="0"/>
              </a:spcBef>
              <a:spcAft>
                <a:spcPct val="15000"/>
              </a:spcAft>
              <a:defRPr/>
            </a:pPr>
            <a:r>
              <a:rPr lang="zh-CN" altLang="en-US" dirty="0"/>
              <a:t>除法</a:t>
            </a:r>
            <a:r>
              <a:rPr lang="zh-CN" altLang="en-US" dirty="0" smtClean="0"/>
              <a:t>溢出</a:t>
            </a:r>
            <a:r>
              <a:rPr lang="zh-CN" altLang="en-US" dirty="0">
                <a:sym typeface="Wingdings"/>
              </a:rPr>
              <a:t> 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触发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中断</a:t>
            </a:r>
            <a:r>
              <a:rPr lang="zh-CN" altLang="en-US" dirty="0"/>
              <a:t>，</a:t>
            </a:r>
            <a:r>
              <a:rPr lang="zh-CN" altLang="en-US" dirty="0" smtClean="0"/>
              <a:t>终止程序运行。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800" b="1" dirty="0" err="1" smtClean="0">
                <a:solidFill>
                  <a:srgbClr val="006600"/>
                </a:solidFill>
                <a:latin typeface="Times New Roman" pitchFamily="18" charset="0"/>
              </a:rPr>
              <a:t>mov</a:t>
            </a:r>
            <a:r>
              <a:rPr lang="en-US" altLang="zh-CN" sz="2800" b="1" dirty="0" smtClean="0">
                <a:solidFill>
                  <a:srgbClr val="006600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006600"/>
                </a:solidFill>
                <a:latin typeface="Times New Roman" pitchFamily="18" charset="0"/>
              </a:rPr>
              <a:t>$</a:t>
            </a:r>
            <a:r>
              <a:rPr lang="en-US" altLang="zh-CN" sz="2800" b="1" dirty="0" smtClean="0">
                <a:solidFill>
                  <a:srgbClr val="006600"/>
                </a:solidFill>
                <a:latin typeface="Times New Roman" pitchFamily="18" charset="0"/>
              </a:rPr>
              <a:t>0x1000</a:t>
            </a:r>
            <a:r>
              <a:rPr lang="en-US" altLang="zh-CN" sz="2800" b="1" dirty="0">
                <a:solidFill>
                  <a:srgbClr val="006600"/>
                </a:solidFill>
              </a:rPr>
              <a:t> , </a:t>
            </a:r>
            <a:r>
              <a:rPr lang="en-US" altLang="zh-CN" sz="2800" b="1" dirty="0" smtClean="0">
                <a:solidFill>
                  <a:srgbClr val="006600"/>
                </a:solidFill>
                <a:latin typeface="Times New Roman" pitchFamily="18" charset="0"/>
              </a:rPr>
              <a:t>%ax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800" b="1" dirty="0" err="1" smtClean="0">
                <a:solidFill>
                  <a:srgbClr val="006600"/>
                </a:solidFill>
                <a:latin typeface="Times New Roman" pitchFamily="18" charset="0"/>
              </a:rPr>
              <a:t>mov</a:t>
            </a:r>
            <a:r>
              <a:rPr lang="en-US" altLang="zh-CN" sz="2800" b="1" dirty="0" smtClean="0">
                <a:solidFill>
                  <a:srgbClr val="006600"/>
                </a:solidFill>
                <a:latin typeface="Times New Roman" pitchFamily="18" charset="0"/>
              </a:rPr>
              <a:t> $0x10</a:t>
            </a:r>
            <a:r>
              <a:rPr lang="en-US" altLang="zh-CN" sz="2800" b="1" dirty="0" smtClean="0">
                <a:solidFill>
                  <a:srgbClr val="006600"/>
                </a:solidFill>
              </a:rPr>
              <a:t>,</a:t>
            </a:r>
            <a:r>
              <a:rPr lang="en-US" altLang="zh-CN" sz="2800" b="1" dirty="0" smtClean="0">
                <a:solidFill>
                  <a:srgbClr val="006600"/>
                </a:solidFill>
                <a:latin typeface="Times New Roman" pitchFamily="18" charset="0"/>
              </a:rPr>
              <a:t>%bl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800" b="1" dirty="0" smtClean="0">
                <a:solidFill>
                  <a:srgbClr val="006600"/>
                </a:solidFill>
                <a:latin typeface="Times New Roman" pitchFamily="18" charset="0"/>
              </a:rPr>
              <a:t>div %</a:t>
            </a:r>
            <a:r>
              <a:rPr lang="en-US" altLang="zh-CN" sz="2800" b="1" dirty="0" err="1" smtClean="0">
                <a:solidFill>
                  <a:srgbClr val="006600"/>
                </a:solidFill>
                <a:latin typeface="Times New Roman" pitchFamily="18" charset="0"/>
              </a:rPr>
              <a:t>bl</a:t>
            </a:r>
            <a:r>
              <a:rPr lang="en-US" altLang="zh-CN" sz="2800" b="1" dirty="0" smtClean="0">
                <a:solidFill>
                  <a:srgbClr val="006600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006600"/>
                </a:solidFill>
                <a:latin typeface="Times New Roman" pitchFamily="18" charset="0"/>
              </a:rPr>
              <a:t>#</a:t>
            </a:r>
            <a:r>
              <a:rPr lang="en-US" altLang="zh-CN" sz="2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smtClean="0">
                <a:solidFill>
                  <a:srgbClr val="006600"/>
                </a:solidFill>
                <a:latin typeface="Times New Roman" pitchFamily="18" charset="0"/>
              </a:rPr>
              <a:t>AL </a:t>
            </a:r>
            <a:r>
              <a:rPr lang="zh-CN" altLang="en-US" sz="2800" b="1" dirty="0" smtClean="0">
                <a:solidFill>
                  <a:srgbClr val="006600"/>
                </a:solidFill>
                <a:latin typeface="Times New Roman" pitchFamily="18" charset="0"/>
              </a:rPr>
              <a:t>无法容纳结果</a:t>
            </a:r>
            <a:r>
              <a:rPr lang="en-US" altLang="zh-CN" sz="2800" b="1" dirty="0" smtClean="0">
                <a:solidFill>
                  <a:srgbClr val="006600"/>
                </a:solidFill>
                <a:latin typeface="Times New Roman" pitchFamily="18" charset="0"/>
              </a:rPr>
              <a:t>100h 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zh-CN" dirty="0" smtClean="0"/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3200" dirty="0" smtClean="0"/>
              <a:t>除</a:t>
            </a:r>
            <a:r>
              <a:rPr lang="en-US" altLang="zh-CN" sz="3200" dirty="0"/>
              <a:t>0</a:t>
            </a:r>
            <a:r>
              <a:rPr lang="zh-CN" altLang="en-US" sz="3200" dirty="0"/>
              <a:t>运算。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b="1" dirty="0" smtClean="0">
                <a:solidFill>
                  <a:srgbClr val="006600"/>
                </a:solidFill>
                <a:latin typeface="Times New Roman" pitchFamily="18" charset="0"/>
              </a:rPr>
              <a:t>如何防止？ </a:t>
            </a:r>
            <a:endParaRPr lang="en-US" altLang="zh-CN" sz="2800" b="1" dirty="0" smtClean="0">
              <a:solidFill>
                <a:srgbClr val="006600"/>
              </a:solidFill>
              <a:latin typeface="Times New Roman" pitchFamily="18" charset="0"/>
            </a:endParaRP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</a:rPr>
              <a:t>     </a:t>
            </a:r>
            <a:r>
              <a:rPr lang="zh-CN" altLang="en-US" sz="2800" b="1" dirty="0" smtClean="0">
                <a:solidFill>
                  <a:srgbClr val="006600"/>
                </a:solidFill>
                <a:latin typeface="Times New Roman" pitchFamily="18" charset="0"/>
              </a:rPr>
              <a:t> 用更多位数的除法、检查除数确定不为</a:t>
            </a:r>
            <a:r>
              <a:rPr lang="en-US" altLang="zh-CN" sz="2800" b="1" dirty="0" smtClean="0">
                <a:solidFill>
                  <a:srgbClr val="006600"/>
                </a:solidFill>
                <a:latin typeface="Times New Roman" pitchFamily="18" charset="0"/>
              </a:rPr>
              <a:t>0</a:t>
            </a:r>
            <a:endParaRPr lang="zh-CN" altLang="en-US" sz="2800" b="1" dirty="0" smtClean="0">
              <a:solidFill>
                <a:srgbClr val="006600"/>
              </a:solidFill>
              <a:latin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2455819"/>
            <a:ext cx="4182236" cy="1858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0" y="4752001"/>
            <a:ext cx="4133850" cy="886434"/>
          </a:xfrm>
          <a:prstGeom prst="rect">
            <a:avLst/>
          </a:prstGeom>
          <a:ln w="28575">
            <a:solidFill>
              <a:srgbClr val="0066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算术表达式的实现</a:t>
            </a:r>
          </a:p>
        </p:txBody>
      </p:sp>
      <p:sp>
        <p:nvSpPr>
          <p:cNvPr id="1020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spcBef>
                <a:spcPct val="50000"/>
              </a:spcBef>
              <a:buClr>
                <a:schemeClr val="hlink"/>
              </a:buClr>
              <a:buSzTx/>
              <a:buFont typeface="Monotype Sorts" pitchFamily="2" charset="2"/>
              <a:buNone/>
              <a:defRPr/>
            </a:pPr>
            <a:r>
              <a:rPr lang="zh-CN" altLang="en-US" sz="4800" smtClean="0">
                <a:latin typeface="Times New Roman" pitchFamily="18" charset="0"/>
              </a:rPr>
              <a:t>下列内存操作数均为</a:t>
            </a:r>
            <a:r>
              <a:rPr lang="en-US" altLang="zh-CN" sz="4800" smtClean="0">
                <a:latin typeface="Times New Roman" pitchFamily="18" charset="0"/>
              </a:rPr>
              <a:t>32</a:t>
            </a:r>
            <a:r>
              <a:rPr lang="zh-CN" altLang="en-US" sz="4800" smtClean="0">
                <a:latin typeface="Times New Roman" pitchFamily="18" charset="0"/>
              </a:rPr>
              <a:t>位整数：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SzTx/>
              <a:buFont typeface="Arial" pitchFamily="34" charset="0"/>
              <a:buChar char="•"/>
              <a:defRPr/>
            </a:pPr>
            <a:r>
              <a:rPr lang="en-US" altLang="zh-CN" sz="4800" smtClean="0">
                <a:latin typeface="Times New Roman" pitchFamily="18" charset="0"/>
              </a:rPr>
              <a:t>var4 = (var1 + var2) * var3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SzTx/>
              <a:buFont typeface="Arial" pitchFamily="34" charset="0"/>
              <a:buChar char="•"/>
              <a:defRPr/>
            </a:pPr>
            <a:r>
              <a:rPr lang="en-US" altLang="zh-CN" sz="4800" smtClean="0">
                <a:solidFill>
                  <a:srgbClr val="C00000"/>
                </a:solidFill>
                <a:latin typeface="Times New Roman" pitchFamily="18" charset="0"/>
              </a:rPr>
              <a:t>var4 = (var1 * 5) / (var2 – 3)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SzTx/>
              <a:buFont typeface="Arial" pitchFamily="34" charset="0"/>
              <a:buChar char="•"/>
              <a:defRPr/>
            </a:pPr>
            <a:r>
              <a:rPr lang="en-US" altLang="zh-CN" sz="4800" smtClean="0">
                <a:latin typeface="Times New Roman" pitchFamily="18" charset="0"/>
              </a:rPr>
              <a:t>var4 = (var1 * -5) / (-var2 % var3)</a:t>
            </a:r>
            <a:endParaRPr lang="zh-CN" altLang="en-US" sz="48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  ASCII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和非压缩十进制调整指令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十进制数调整指令对二进制运算的结果进行十进制调整，以得到十进制的运算结果</a:t>
            </a:r>
          </a:p>
          <a:p>
            <a:r>
              <a:rPr lang="zh-CN" altLang="en-US"/>
              <a:t>分成非压缩</a:t>
            </a:r>
            <a:r>
              <a:rPr lang="en-US" altLang="zh-CN" dirty="0"/>
              <a:t>BCD</a:t>
            </a:r>
            <a:r>
              <a:rPr lang="zh-CN" altLang="en-US"/>
              <a:t>码</a:t>
            </a:r>
            <a:r>
              <a:rPr lang="zh-CN" altLang="en-US" smtClean="0"/>
              <a:t>和压缩</a:t>
            </a:r>
            <a:r>
              <a:rPr lang="en-US" altLang="zh-CN" dirty="0"/>
              <a:t>BCD</a:t>
            </a:r>
            <a:r>
              <a:rPr lang="zh-CN" altLang="en-US" dirty="0"/>
              <a:t>码调整</a:t>
            </a:r>
          </a:p>
          <a:p>
            <a:endParaRPr lang="zh-CN" alt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121688" y="2958634"/>
            <a:ext cx="4375150" cy="3455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/>
          <a:lstStyle>
            <a:defPPr>
              <a:defRPr lang="zh-CN"/>
            </a:defPPr>
            <a:lvl1pPr marL="342900" indent="-342900" algn="l" eaLnBrk="1" hangingPunct="1">
              <a:spcBef>
                <a:spcPct val="10000"/>
              </a:spcBef>
              <a:buClr>
                <a:srgbClr val="0033CC"/>
              </a:buClr>
              <a:buSzTx/>
              <a:buFont typeface="Wingdings" pitchFamily="2" charset="2"/>
              <a:buChar char="q"/>
              <a:defRPr sz="3200">
                <a:solidFill>
                  <a:srgbClr val="002060"/>
                </a:solidFill>
                <a:latin typeface="+mn-lt"/>
                <a:ea typeface="+mn-ea"/>
              </a:defRPr>
            </a:lvl1pPr>
            <a:lvl2pPr marL="742950" indent="-285750" algn="l" eaLnBrk="1" hangingPunct="1">
              <a:spcBef>
                <a:spcPct val="1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eaLnBrk="1" hangingPunct="1">
              <a:spcBef>
                <a:spcPct val="1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eaLnBrk="1" hangingPunct="1">
              <a:spcBef>
                <a:spcPct val="10000"/>
              </a:spcBef>
              <a:buClr>
                <a:srgbClr val="006600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eaLnBrk="1" hangingPunct="1">
              <a:spcBef>
                <a:spcPct val="1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fontAlgn="base"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fontAlgn="base"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fontAlgn="base"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fontAlgn="base"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压缩</a:t>
            </a:r>
            <a:r>
              <a:rPr lang="en-US" altLang="zh-CN" dirty="0"/>
              <a:t>BCD</a:t>
            </a:r>
            <a:r>
              <a:rPr lang="zh-CN" altLang="en-US" dirty="0"/>
              <a:t>码就是通常的</a:t>
            </a:r>
            <a:r>
              <a:rPr lang="en-US" altLang="zh-CN" dirty="0"/>
              <a:t>8421</a:t>
            </a:r>
            <a:r>
              <a:rPr lang="zh-CN" altLang="en-US" dirty="0"/>
              <a:t>码；它用</a:t>
            </a:r>
            <a:r>
              <a:rPr lang="en-US" altLang="zh-CN" dirty="0"/>
              <a:t>4</a:t>
            </a:r>
            <a:r>
              <a:rPr lang="zh-CN" altLang="en-US" dirty="0"/>
              <a:t>个二进制位表示一个十进制位，一个字节可以表示两个十进制位，</a:t>
            </a:r>
            <a:r>
              <a:rPr lang="zh-CN" altLang="en-US"/>
              <a:t>即</a:t>
            </a:r>
            <a:r>
              <a:rPr lang="en-US" altLang="zh-CN"/>
              <a:t>00~99</a:t>
            </a:r>
            <a:endParaRPr lang="zh-CN" altLang="zh-CN" dirty="0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659679" y="2944880"/>
            <a:ext cx="4287837" cy="3455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33CC"/>
              </a:buClr>
              <a:buSzTx/>
              <a:buFont typeface="Wingdings" pitchFamily="2" charset="2"/>
              <a:buChar char="q"/>
            </a:pPr>
            <a:r>
              <a:rPr lang="zh-CN" altLang="en-US" smtClean="0">
                <a:solidFill>
                  <a:srgbClr val="002060"/>
                </a:solidFill>
              </a:rPr>
              <a:t>非压缩</a:t>
            </a:r>
            <a:r>
              <a:rPr lang="en-US" altLang="zh-CN" smtClean="0">
                <a:solidFill>
                  <a:srgbClr val="002060"/>
                </a:solidFill>
              </a:rPr>
              <a:t>BCD</a:t>
            </a:r>
            <a:r>
              <a:rPr lang="zh-CN" altLang="en-US" smtClean="0">
                <a:solidFill>
                  <a:srgbClr val="002060"/>
                </a:solidFill>
              </a:rPr>
              <a:t>码用</a:t>
            </a:r>
            <a:r>
              <a:rPr lang="en-US" altLang="zh-CN" smtClean="0">
                <a:solidFill>
                  <a:srgbClr val="002060"/>
                </a:solidFill>
              </a:rPr>
              <a:t>8</a:t>
            </a:r>
            <a:r>
              <a:rPr lang="zh-CN" altLang="en-US" smtClean="0">
                <a:solidFill>
                  <a:srgbClr val="002060"/>
                </a:solidFill>
              </a:rPr>
              <a:t>个二进制位表示一个十进制位，只用低</a:t>
            </a:r>
            <a:r>
              <a:rPr lang="en-US" altLang="zh-CN" smtClean="0">
                <a:solidFill>
                  <a:srgbClr val="002060"/>
                </a:solidFill>
              </a:rPr>
              <a:t>4</a:t>
            </a:r>
            <a:r>
              <a:rPr lang="zh-CN" altLang="en-US" smtClean="0">
                <a:solidFill>
                  <a:srgbClr val="002060"/>
                </a:solidFill>
              </a:rPr>
              <a:t>个二进制位表示一个十进制位</a:t>
            </a:r>
            <a:r>
              <a:rPr lang="en-US" altLang="zh-CN" smtClean="0">
                <a:solidFill>
                  <a:srgbClr val="002060"/>
                </a:solidFill>
              </a:rPr>
              <a:t>0~9</a:t>
            </a:r>
            <a:r>
              <a:rPr lang="zh-CN" altLang="en-US" smtClean="0">
                <a:solidFill>
                  <a:srgbClr val="002060"/>
                </a:solidFill>
              </a:rPr>
              <a:t>，高</a:t>
            </a:r>
            <a:r>
              <a:rPr lang="en-US" altLang="zh-CN" smtClean="0">
                <a:solidFill>
                  <a:srgbClr val="002060"/>
                </a:solidFill>
              </a:rPr>
              <a:t>4</a:t>
            </a:r>
            <a:r>
              <a:rPr lang="zh-CN" altLang="en-US" smtClean="0">
                <a:solidFill>
                  <a:srgbClr val="002060"/>
                </a:solidFill>
              </a:rPr>
              <a:t>位任意，通常默认为</a:t>
            </a:r>
            <a:r>
              <a:rPr lang="en-US" altLang="zh-CN" smtClean="0">
                <a:solidFill>
                  <a:srgbClr val="002060"/>
                </a:solidFill>
              </a:rPr>
              <a:t>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码（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Binary Coded Decimal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3941763" algn="l"/>
                <a:tab pos="5741988" algn="l"/>
              </a:tabLst>
              <a:defRPr/>
            </a:pPr>
            <a:r>
              <a:rPr lang="zh-CN" altLang="en-US" dirty="0"/>
              <a:t>二进制编码的十进制数：一位十进制数用</a:t>
            </a:r>
            <a:r>
              <a:rPr lang="en-US" altLang="zh-CN" dirty="0"/>
              <a:t>4</a:t>
            </a:r>
            <a:r>
              <a:rPr lang="zh-CN" altLang="en-US" dirty="0"/>
              <a:t>位二进制编码来表示</a:t>
            </a:r>
          </a:p>
          <a:p>
            <a:pPr eaLnBrk="1" hangingPunct="1">
              <a:tabLst>
                <a:tab pos="3941763" algn="l"/>
                <a:tab pos="5741988" algn="l"/>
              </a:tabLst>
              <a:defRPr/>
            </a:pPr>
            <a:r>
              <a:rPr lang="zh-CN" altLang="en-US" dirty="0"/>
              <a:t>压缩</a:t>
            </a:r>
            <a:r>
              <a:rPr lang="en-US" altLang="zh-CN" dirty="0"/>
              <a:t>BCD</a:t>
            </a:r>
            <a:r>
              <a:rPr lang="zh-CN" altLang="en-US" dirty="0"/>
              <a:t>码和非压缩</a:t>
            </a:r>
            <a:r>
              <a:rPr lang="en-US" altLang="zh-CN" dirty="0"/>
              <a:t>BCD</a:t>
            </a:r>
            <a:r>
              <a:rPr lang="zh-CN" altLang="en-US" dirty="0"/>
              <a:t>码的调整运算</a:t>
            </a:r>
          </a:p>
          <a:p>
            <a:pPr lvl="2" eaLnBrk="1" hangingPunct="1">
              <a:buFont typeface="Wingdings" pitchFamily="2" charset="2"/>
              <a:buNone/>
              <a:tabLst>
                <a:tab pos="3941763" algn="l"/>
                <a:tab pos="5741988" algn="l"/>
              </a:tabLst>
              <a:defRPr/>
            </a:pPr>
            <a:r>
              <a:rPr lang="zh-CN" altLang="en-US" sz="3200" dirty="0"/>
              <a:t>真值	</a:t>
            </a:r>
            <a:r>
              <a:rPr lang="en-US" altLang="zh-CN" sz="3200" dirty="0"/>
              <a:t>8	</a:t>
            </a:r>
            <a:r>
              <a:rPr lang="en-US" altLang="zh-CN" sz="3200" dirty="0" smtClean="0"/>
              <a:t>    64          96</a:t>
            </a:r>
            <a:endParaRPr lang="en-US" altLang="zh-CN" sz="3200" dirty="0"/>
          </a:p>
          <a:p>
            <a:pPr lvl="2">
              <a:buNone/>
              <a:tabLst>
                <a:tab pos="3941763" algn="l"/>
                <a:tab pos="5741988" algn="l"/>
              </a:tabLst>
              <a:defRPr/>
            </a:pPr>
            <a:r>
              <a:rPr lang="zh-CN" altLang="en-US" sz="3200" dirty="0"/>
              <a:t>二进制编码	</a:t>
            </a:r>
            <a:r>
              <a:rPr lang="en-US" altLang="zh-CN" sz="3200" dirty="0" smtClean="0"/>
              <a:t>0x</a:t>
            </a:r>
            <a:r>
              <a:rPr lang="en-US" altLang="zh-CN" sz="3200" dirty="0" smtClean="0">
                <a:solidFill>
                  <a:schemeClr val="tx2"/>
                </a:solidFill>
              </a:rPr>
              <a:t>08</a:t>
            </a:r>
            <a:r>
              <a:rPr lang="en-US" altLang="zh-CN" sz="3200" dirty="0"/>
              <a:t>	0x</a:t>
            </a:r>
            <a:r>
              <a:rPr lang="en-US" altLang="zh-CN" sz="3200" b="1" dirty="0" smtClean="0">
                <a:solidFill>
                  <a:schemeClr val="accent5">
                    <a:lumMod val="25000"/>
                  </a:schemeClr>
                </a:solidFill>
              </a:rPr>
              <a:t>40       </a:t>
            </a:r>
            <a:r>
              <a:rPr lang="en-US" altLang="zh-CN" sz="3200" dirty="0"/>
              <a:t>0x</a:t>
            </a:r>
            <a:r>
              <a:rPr lang="en-US" altLang="zh-CN" sz="3200" b="1" dirty="0" smtClean="0">
                <a:solidFill>
                  <a:schemeClr val="accent5">
                    <a:lumMod val="25000"/>
                  </a:schemeClr>
                </a:solidFill>
              </a:rPr>
              <a:t>60</a:t>
            </a:r>
            <a:endParaRPr lang="en-US" altLang="zh-CN" sz="3200" b="1" dirty="0">
              <a:solidFill>
                <a:schemeClr val="accent5">
                  <a:lumMod val="25000"/>
                </a:schemeClr>
              </a:solidFill>
            </a:endParaRPr>
          </a:p>
          <a:p>
            <a:pPr lvl="2">
              <a:buNone/>
              <a:tabLst>
                <a:tab pos="3941763" algn="l"/>
                <a:tab pos="5741988" algn="l"/>
              </a:tabLst>
              <a:defRPr/>
            </a:pPr>
            <a:r>
              <a:rPr lang="zh-CN" altLang="en-US" sz="3200" dirty="0"/>
              <a:t>压缩</a:t>
            </a:r>
            <a:r>
              <a:rPr lang="en-US" altLang="zh-CN" sz="3200" dirty="0"/>
              <a:t>BCD</a:t>
            </a:r>
            <a:r>
              <a:rPr lang="zh-CN" altLang="en-US" sz="3200" dirty="0"/>
              <a:t>码	</a:t>
            </a:r>
            <a:r>
              <a:rPr lang="en-US" altLang="zh-CN" sz="3200" dirty="0" smtClean="0"/>
              <a:t>0x</a:t>
            </a:r>
            <a:r>
              <a:rPr lang="en-US" altLang="zh-CN" sz="3200" dirty="0" smtClean="0">
                <a:solidFill>
                  <a:schemeClr val="tx2"/>
                </a:solidFill>
              </a:rPr>
              <a:t>08</a:t>
            </a:r>
            <a:r>
              <a:rPr lang="en-US" altLang="zh-CN" sz="3200" dirty="0"/>
              <a:t>	0x</a:t>
            </a:r>
            <a:r>
              <a:rPr lang="en-US" altLang="zh-CN" sz="3200" b="1" dirty="0" smtClean="0">
                <a:solidFill>
                  <a:schemeClr val="accent5">
                    <a:lumMod val="25000"/>
                  </a:schemeClr>
                </a:solidFill>
              </a:rPr>
              <a:t>64       </a:t>
            </a:r>
            <a:r>
              <a:rPr lang="en-US" altLang="zh-CN" sz="3200" dirty="0"/>
              <a:t>0x</a:t>
            </a:r>
            <a:r>
              <a:rPr lang="en-US" altLang="zh-CN" sz="3200" b="1" dirty="0" smtClean="0">
                <a:solidFill>
                  <a:schemeClr val="accent5">
                    <a:lumMod val="25000"/>
                  </a:schemeClr>
                </a:solidFill>
              </a:rPr>
              <a:t>96</a:t>
            </a:r>
            <a:endParaRPr lang="en-US" altLang="zh-CN" sz="3200" b="1" dirty="0">
              <a:solidFill>
                <a:schemeClr val="accent5">
                  <a:lumMod val="25000"/>
                </a:schemeClr>
              </a:solidFill>
            </a:endParaRPr>
          </a:p>
          <a:p>
            <a:pPr lvl="2">
              <a:buNone/>
              <a:tabLst>
                <a:tab pos="3941763" algn="l"/>
                <a:tab pos="5741988" algn="l"/>
              </a:tabLst>
              <a:defRPr/>
            </a:pPr>
            <a:r>
              <a:rPr lang="zh-CN" altLang="en-US" sz="3200" dirty="0"/>
              <a:t>非压缩</a:t>
            </a:r>
            <a:r>
              <a:rPr lang="en-US" altLang="zh-CN" sz="3200" dirty="0"/>
              <a:t>BCD</a:t>
            </a:r>
            <a:r>
              <a:rPr lang="zh-CN" altLang="en-US" sz="3200" dirty="0"/>
              <a:t>码	</a:t>
            </a:r>
            <a:r>
              <a:rPr lang="en-US" altLang="zh-CN" sz="3200" dirty="0" smtClean="0"/>
              <a:t>0x</a:t>
            </a:r>
            <a:r>
              <a:rPr lang="en-US" altLang="zh-CN" sz="3200" dirty="0" smtClean="0">
                <a:solidFill>
                  <a:schemeClr val="tx2"/>
                </a:solidFill>
              </a:rPr>
              <a:t>08</a:t>
            </a:r>
            <a:r>
              <a:rPr lang="en-US" altLang="zh-CN" sz="3200" dirty="0"/>
              <a:t>	0x</a:t>
            </a:r>
            <a:r>
              <a:rPr lang="en-US" altLang="zh-CN" sz="3200" b="1" dirty="0" smtClean="0">
                <a:solidFill>
                  <a:schemeClr val="accent5">
                    <a:lumMod val="25000"/>
                  </a:schemeClr>
                </a:solidFill>
              </a:rPr>
              <a:t>0604   </a:t>
            </a:r>
            <a:r>
              <a:rPr lang="en-US" altLang="zh-CN" sz="3200" dirty="0"/>
              <a:t>0x</a:t>
            </a:r>
            <a:r>
              <a:rPr lang="en-US" altLang="zh-CN" sz="3200" b="1" dirty="0" smtClean="0">
                <a:solidFill>
                  <a:schemeClr val="accent5">
                    <a:lumMod val="25000"/>
                  </a:schemeClr>
                </a:solidFill>
              </a:rPr>
              <a:t>0906</a:t>
            </a:r>
            <a:endParaRPr lang="en-US" altLang="zh-CN" sz="3200" b="1" dirty="0">
              <a:solidFill>
                <a:schemeClr val="accent5">
                  <a:lumMod val="25000"/>
                </a:schemeClr>
              </a:solidFill>
            </a:endParaRP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非压缩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码加法调整指令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——AAA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79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200" dirty="0" smtClean="0"/>
              <a:t>AAA(ASCII adjust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after addition</a:t>
            </a:r>
            <a:r>
              <a:rPr lang="en-US" altLang="zh-CN" sz="3200" dirty="0" smtClean="0"/>
              <a:t>)</a:t>
            </a:r>
          </a:p>
          <a:p>
            <a:pPr marL="400050" lvl="1" indent="0">
              <a:buFontTx/>
              <a:buNone/>
              <a:defRPr/>
            </a:pPr>
            <a:r>
              <a:rPr lang="zh-CN" altLang="en-US" sz="2800" b="1" dirty="0" smtClean="0"/>
              <a:t>操作内容：</a:t>
            </a:r>
            <a:r>
              <a:rPr lang="en-US" altLang="zh-CN" sz="2800" b="1" dirty="0" smtClean="0"/>
              <a:t> 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sz="2800" dirty="0" smtClean="0"/>
              <a:t> AL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←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将</a:t>
            </a:r>
            <a:r>
              <a:rPr lang="en-US" altLang="zh-CN" sz="2800" dirty="0" smtClean="0"/>
              <a:t>AL</a:t>
            </a:r>
            <a:r>
              <a:rPr lang="zh-CN" altLang="en-US" sz="2800" dirty="0" smtClean="0"/>
              <a:t>中的加法和调整为非压缩的</a:t>
            </a:r>
            <a:r>
              <a:rPr lang="en-US" altLang="zh-CN" sz="2800" dirty="0" smtClean="0"/>
              <a:t>BCD</a:t>
            </a:r>
            <a:r>
              <a:rPr lang="zh-CN" altLang="en-US" sz="2800" dirty="0" smtClean="0"/>
              <a:t>码</a:t>
            </a:r>
            <a:r>
              <a:rPr lang="en-US" altLang="zh-CN" sz="2800" dirty="0" smtClean="0"/>
              <a:t>(AL</a:t>
            </a:r>
            <a:r>
              <a:rPr lang="zh-CN" altLang="en-US" sz="2800" dirty="0" smtClean="0"/>
              <a:t>高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位清</a:t>
            </a:r>
            <a:r>
              <a:rPr lang="en-US" altLang="zh-CN" sz="2800" dirty="0" smtClean="0"/>
              <a:t>0)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 marL="400050" lvl="1" indent="0">
              <a:buFontTx/>
              <a:buNone/>
              <a:defRPr/>
            </a:pPr>
            <a:r>
              <a:rPr lang="en-US" altLang="zh-CN" sz="2800" dirty="0" smtClean="0"/>
              <a:t> AH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← </a:t>
            </a:r>
            <a:r>
              <a:rPr lang="en-US" altLang="zh-CN" sz="2800" dirty="0" smtClean="0"/>
              <a:t>AH + </a:t>
            </a:r>
            <a:r>
              <a:rPr lang="zh-CN" altLang="en-US" sz="2800" dirty="0" smtClean="0"/>
              <a:t>调整产生的进位</a:t>
            </a:r>
            <a:endParaRPr lang="en-US" altLang="zh-CN" sz="2800" dirty="0" smtClean="0"/>
          </a:p>
          <a:p>
            <a:pPr marL="400050" lvl="1" indent="0">
              <a:buFontTx/>
              <a:buNone/>
              <a:defRPr/>
            </a:pPr>
            <a:r>
              <a:rPr lang="zh-CN" altLang="en-US" sz="2800" b="1" dirty="0" smtClean="0"/>
              <a:t>用法：</a:t>
            </a:r>
            <a:endParaRPr lang="en-US" altLang="zh-CN" sz="2800" b="1" dirty="0" smtClean="0"/>
          </a:p>
          <a:p>
            <a:pPr marL="457200" lvl="1" indent="0">
              <a:buFontTx/>
              <a:buNone/>
              <a:defRPr/>
            </a:pPr>
            <a:r>
              <a:rPr lang="zh-CN" altLang="en-US" sz="2800" dirty="0" smtClean="0"/>
              <a:t>该指令跟在以</a:t>
            </a:r>
            <a:r>
              <a:rPr lang="en-US" altLang="zh-CN" sz="2800" dirty="0" smtClean="0"/>
              <a:t>al</a:t>
            </a:r>
            <a:r>
              <a:rPr lang="zh-CN" altLang="en-US" sz="2800" dirty="0" smtClean="0"/>
              <a:t>为目的操作数的</a:t>
            </a:r>
            <a:r>
              <a:rPr lang="en-US" altLang="zh-CN" sz="2800" dirty="0" smtClean="0"/>
              <a:t>add</a:t>
            </a:r>
            <a:r>
              <a:rPr lang="zh-CN" altLang="en-US" sz="2800" dirty="0" smtClean="0"/>
              <a:t>或</a:t>
            </a:r>
            <a:r>
              <a:rPr lang="en-US" altLang="zh-CN" sz="2800" dirty="0" err="1" smtClean="0"/>
              <a:t>adc</a:t>
            </a:r>
            <a:r>
              <a:rPr lang="zh-CN" altLang="en-US" sz="2800" dirty="0" smtClean="0"/>
              <a:t>指令后，如果调整产生进位，</a:t>
            </a:r>
            <a:r>
              <a:rPr lang="en-US" altLang="zh-CN" sz="2800" dirty="0" smtClean="0"/>
              <a:t>CF = AF = 1,</a:t>
            </a:r>
            <a:r>
              <a:rPr lang="zh-CN" altLang="en-US" sz="2800" dirty="0" smtClean="0"/>
              <a:t>否则</a:t>
            </a:r>
            <a:r>
              <a:rPr lang="en-US" altLang="zh-CN" sz="2800" dirty="0" smtClean="0"/>
              <a:t>CF = AF =0.</a:t>
            </a:r>
            <a:endParaRPr lang="en-US" altLang="zh-CN" dirty="0" smtClean="0"/>
          </a:p>
          <a:p>
            <a:pPr marL="0" indent="0">
              <a:buFont typeface="Monotype Sorts" pitchFamily="2" charset="2"/>
              <a:buNone/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LAHF</a:t>
            </a:r>
            <a:r>
              <a:rPr lang="zh-CN" altLang="en-US" dirty="0" smtClean="0"/>
              <a:t>、</a:t>
            </a:r>
            <a:r>
              <a:rPr lang="en-US" altLang="zh-CN" dirty="0"/>
              <a:t>SAHF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LAHF（load</a:t>
            </a:r>
            <a:r>
              <a:rPr lang="en-US" altLang="zh-CN" dirty="0"/>
              <a:t> status flags into AH）</a:t>
            </a:r>
          </a:p>
          <a:p>
            <a:pPr lvl="1"/>
            <a:r>
              <a:rPr lang="zh-CN" altLang="en-US" b="1" dirty="0"/>
              <a:t>将</a:t>
            </a:r>
            <a:r>
              <a:rPr lang="en-US" altLang="zh-CN" b="1" dirty="0"/>
              <a:t>EFLAGS</a:t>
            </a:r>
            <a:r>
              <a:rPr lang="zh-CN" altLang="en-US" b="1" dirty="0"/>
              <a:t>寄存器的低字节拷贝至</a:t>
            </a:r>
            <a:r>
              <a:rPr lang="en-US" altLang="zh-CN" b="1" dirty="0"/>
              <a:t>AH</a:t>
            </a:r>
            <a:r>
              <a:rPr lang="zh-CN" altLang="en-US" b="1" dirty="0"/>
              <a:t>，被拷贝的标志包括：符号标志</a:t>
            </a:r>
            <a:r>
              <a:rPr lang="en-US" altLang="zh-CN" b="1" dirty="0"/>
              <a:t>SF</a:t>
            </a:r>
            <a:r>
              <a:rPr lang="zh-CN" altLang="en-US" b="1" dirty="0"/>
              <a:t>、零标志</a:t>
            </a:r>
            <a:r>
              <a:rPr lang="en-US" altLang="zh-CN" b="1" dirty="0"/>
              <a:t>ZF</a:t>
            </a:r>
            <a:r>
              <a:rPr lang="zh-CN" altLang="en-US" b="1" dirty="0"/>
              <a:t>、辅助进位标志</a:t>
            </a:r>
            <a:r>
              <a:rPr lang="en-US" altLang="zh-CN" b="1" dirty="0"/>
              <a:t>AC</a:t>
            </a:r>
            <a:r>
              <a:rPr lang="zh-CN" altLang="en-US" b="1" dirty="0"/>
              <a:t>、奇偶标志</a:t>
            </a:r>
            <a:r>
              <a:rPr lang="en-US" altLang="zh-CN" b="1" dirty="0"/>
              <a:t>PF</a:t>
            </a:r>
            <a:r>
              <a:rPr lang="zh-CN" altLang="en-US" b="1" dirty="0"/>
              <a:t>和进位标志</a:t>
            </a:r>
            <a:r>
              <a:rPr lang="en-US" altLang="zh-CN" b="1" dirty="0"/>
              <a:t>CF</a:t>
            </a:r>
            <a:r>
              <a:rPr lang="zh-CN" altLang="en-US" b="1" dirty="0"/>
              <a:t>。</a:t>
            </a:r>
          </a:p>
          <a:p>
            <a:r>
              <a:rPr lang="en-US" altLang="zh-CN" b="1" dirty="0" err="1" smtClean="0"/>
              <a:t>SAHF（store</a:t>
            </a:r>
            <a:r>
              <a:rPr lang="en-US" altLang="zh-CN" b="1" dirty="0" smtClean="0"/>
              <a:t> </a:t>
            </a:r>
            <a:r>
              <a:rPr lang="en-US" altLang="zh-CN" b="1" dirty="0"/>
              <a:t>AH into status flags ）</a:t>
            </a:r>
          </a:p>
          <a:p>
            <a:pPr lvl="1"/>
            <a:r>
              <a:rPr lang="zh-CN" altLang="en-US" b="1" dirty="0"/>
              <a:t>拷贝</a:t>
            </a:r>
            <a:r>
              <a:rPr lang="en-US" altLang="zh-CN" b="1" dirty="0"/>
              <a:t>AH</a:t>
            </a:r>
            <a:r>
              <a:rPr lang="zh-CN" altLang="en-US" b="1" dirty="0"/>
              <a:t>寄存器的值至</a:t>
            </a:r>
            <a:r>
              <a:rPr lang="en-US" altLang="zh-CN" b="1" dirty="0"/>
              <a:t>EFLAGS</a:t>
            </a:r>
            <a:r>
              <a:rPr lang="zh-CN" altLang="en-US" b="1" dirty="0"/>
              <a:t>的低</a:t>
            </a:r>
            <a:r>
              <a:rPr lang="zh-CN" altLang="en-US" b="1" dirty="0" smtClean="0"/>
              <a:t>字节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zh-CN" altLang="en-US" dirty="0" smtClean="0"/>
              <a:t>用如下指令恢复刚才保存在变量中的标志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708530" y="4062046"/>
            <a:ext cx="2672863" cy="25673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3D8D1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/>
          <a:lstStyle/>
          <a:p>
            <a:pPr algn="l"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</a:rPr>
              <a:t>.data</a:t>
            </a:r>
          </a:p>
          <a:p>
            <a:pPr algn="l">
              <a:spcBef>
                <a:spcPct val="0"/>
              </a:spcBef>
            </a:pPr>
            <a:r>
              <a:rPr lang="en-US" altLang="zh-CN" b="1" dirty="0" err="1" smtClean="0">
                <a:solidFill>
                  <a:schemeClr val="tx1"/>
                </a:solidFill>
                <a:latin typeface="Times New Roman" pitchFamily="18" charset="0"/>
              </a:rPr>
              <a:t>saveflags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</a:rPr>
              <a:t> : .byte 0</a:t>
            </a:r>
            <a:endParaRPr lang="en-US" altLang="zh-CN" b="1" dirty="0">
              <a:solidFill>
                <a:schemeClr val="tx1"/>
              </a:solidFill>
              <a:latin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</a:rPr>
              <a:t>.code</a:t>
            </a:r>
          </a:p>
          <a:p>
            <a:pPr algn="l">
              <a:spcBef>
                <a:spcPct val="0"/>
              </a:spcBef>
            </a:pPr>
            <a:r>
              <a:rPr lang="en-US" altLang="zh-CN" b="1" dirty="0" err="1">
                <a:solidFill>
                  <a:schemeClr val="hlink"/>
                </a:solidFill>
                <a:latin typeface="Times New Roman" pitchFamily="18" charset="0"/>
              </a:rPr>
              <a:t>lahf</a:t>
            </a:r>
            <a:endParaRPr lang="en-US" altLang="zh-CN" b="1" dirty="0">
              <a:solidFill>
                <a:schemeClr val="hlink"/>
              </a:solidFill>
              <a:latin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</a:rPr>
              <a:t>mov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</a:rPr>
              <a:t> %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</a:rPr>
              <a:t>ah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en-US" altLang="zh-CN" b="1" dirty="0" err="1" smtClean="0">
                <a:solidFill>
                  <a:schemeClr val="tx1"/>
                </a:solidFill>
                <a:latin typeface="Times New Roman" pitchFamily="18" charset="0"/>
              </a:rPr>
              <a:t>saveflags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</a:rPr>
              <a:t>……</a:t>
            </a:r>
            <a:endParaRPr lang="en-US" altLang="zh-CN" b="1" dirty="0">
              <a:solidFill>
                <a:schemeClr val="tx1"/>
              </a:solidFill>
              <a:latin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</a:rPr>
              <a:t>mov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altLang="zh-CN" b="1" dirty="0" err="1" smtClean="0">
                <a:solidFill>
                  <a:schemeClr val="tx1"/>
                </a:solidFill>
                <a:latin typeface="Times New Roman" pitchFamily="18" charset="0"/>
              </a:rPr>
              <a:t>saveflags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</a:rPr>
              <a:t>, %ah</a:t>
            </a:r>
          </a:p>
          <a:p>
            <a:pPr algn="l">
              <a:spcBef>
                <a:spcPct val="0"/>
              </a:spcBef>
            </a:pPr>
            <a:r>
              <a:rPr lang="en-US" altLang="zh-CN" b="1" dirty="0" err="1" smtClean="0">
                <a:solidFill>
                  <a:schemeClr val="hlink"/>
                </a:solidFill>
                <a:latin typeface="Times New Roman" pitchFamily="18" charset="0"/>
              </a:rPr>
              <a:t>sahf</a:t>
            </a:r>
            <a:endParaRPr lang="en-US" altLang="zh-CN" b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53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非压缩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码加、减调整指令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4175" y="1082675"/>
            <a:ext cx="4664075" cy="295275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184150" eaLnBrk="1" hangingPunct="1">
              <a:lnSpc>
                <a:spcPct val="80000"/>
              </a:lnSpc>
              <a:buFont typeface="Monotype Sorts" pitchFamily="2" charset="2"/>
              <a:buNone/>
              <a:tabLst>
                <a:tab pos="3341688" algn="l"/>
              </a:tabLst>
              <a:defRPr/>
            </a:pPr>
            <a:r>
              <a:rPr lang="zh-CN" altLang="zh-CN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ADD AL,i</a:t>
            </a:r>
            <a:r>
              <a:rPr lang="en-US" altLang="zh-CN" b="1" dirty="0">
                <a:solidFill>
                  <a:srgbClr val="0033CC"/>
                </a:solidFill>
              </a:rPr>
              <a:t>8</a:t>
            </a:r>
            <a:r>
              <a:rPr lang="en-US" altLang="zh-CN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/r</a:t>
            </a:r>
            <a:r>
              <a:rPr lang="en-US" altLang="zh-CN" b="1" dirty="0">
                <a:solidFill>
                  <a:srgbClr val="0033CC"/>
                </a:solidFill>
              </a:rPr>
              <a:t>8</a:t>
            </a:r>
            <a:r>
              <a:rPr lang="en-US" altLang="zh-CN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/m</a:t>
            </a:r>
            <a:r>
              <a:rPr lang="en-US" altLang="zh-CN" b="1" dirty="0">
                <a:solidFill>
                  <a:srgbClr val="0033CC"/>
                </a:solidFill>
              </a:rPr>
              <a:t>8</a:t>
            </a:r>
            <a:r>
              <a:rPr lang="zh-CN" alt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 marL="0" indent="184150" eaLnBrk="1" hangingPunct="1">
              <a:lnSpc>
                <a:spcPct val="80000"/>
              </a:lnSpc>
              <a:buFont typeface="Monotype Sorts" pitchFamily="2" charset="2"/>
              <a:buNone/>
              <a:tabLst>
                <a:tab pos="3341688" algn="l"/>
              </a:tabLst>
              <a:defRPr/>
            </a:pPr>
            <a:r>
              <a:rPr lang="zh-CN" alt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ADC AL,i</a:t>
            </a:r>
            <a:r>
              <a:rPr lang="en-US" altLang="zh-CN" b="1" dirty="0">
                <a:solidFill>
                  <a:srgbClr val="0033CC"/>
                </a:solidFill>
              </a:rPr>
              <a:t>8</a:t>
            </a:r>
            <a:r>
              <a:rPr lang="en-US" altLang="zh-CN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/r</a:t>
            </a:r>
            <a:r>
              <a:rPr lang="en-US" altLang="zh-CN" b="1" dirty="0">
                <a:solidFill>
                  <a:srgbClr val="0033CC"/>
                </a:solidFill>
              </a:rPr>
              <a:t>8</a:t>
            </a:r>
            <a:r>
              <a:rPr lang="en-US" altLang="zh-CN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/m</a:t>
            </a:r>
            <a:r>
              <a:rPr lang="en-US" altLang="zh-CN" b="1" dirty="0">
                <a:solidFill>
                  <a:srgbClr val="0033CC"/>
                </a:solidFill>
              </a:rPr>
              <a:t>8</a:t>
            </a:r>
            <a:r>
              <a:rPr lang="zh-CN" alt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 marL="0" indent="1841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AAA</a:t>
            </a:r>
          </a:p>
          <a:p>
            <a:pPr marL="0" indent="184150">
              <a:lnSpc>
                <a:spcPct val="90000"/>
              </a:lnSpc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AL←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的加和调整为非压缩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BCD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码</a:t>
            </a:r>
          </a:p>
          <a:p>
            <a:pPr marL="0" indent="184150">
              <a:lnSpc>
                <a:spcPct val="90000"/>
              </a:lnSpc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AH←AH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＋调整的进位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213350" y="1111250"/>
            <a:ext cx="4498975" cy="295275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184150">
              <a:lnSpc>
                <a:spcPct val="80000"/>
              </a:lnSpc>
              <a:buNone/>
              <a:tabLst>
                <a:tab pos="3341688" algn="l"/>
              </a:tabLst>
              <a:defRPr/>
            </a:pPr>
            <a:r>
              <a:rPr lang="zh-CN" altLang="zh-CN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SUB AL, i</a:t>
            </a:r>
            <a:r>
              <a:rPr lang="en-US" altLang="zh-CN" sz="3200" b="1" dirty="0">
                <a:solidFill>
                  <a:srgbClr val="0033CC"/>
                </a:solidFill>
              </a:rPr>
              <a:t>8</a:t>
            </a:r>
            <a:r>
              <a:rPr lang="en-US" altLang="zh-CN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/r</a:t>
            </a:r>
            <a:r>
              <a:rPr lang="en-US" altLang="zh-CN" sz="3200" b="1" dirty="0">
                <a:solidFill>
                  <a:srgbClr val="0033CC"/>
                </a:solidFill>
              </a:rPr>
              <a:t>8</a:t>
            </a:r>
            <a:r>
              <a:rPr lang="en-US" altLang="zh-CN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/m</a:t>
            </a:r>
            <a:r>
              <a:rPr lang="en-US" altLang="zh-CN" sz="3200" b="1" dirty="0">
                <a:solidFill>
                  <a:srgbClr val="0033CC"/>
                </a:solidFill>
              </a:rPr>
              <a:t>8</a:t>
            </a:r>
            <a:r>
              <a:rPr lang="zh-CN" altLang="en-US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184150">
              <a:lnSpc>
                <a:spcPct val="80000"/>
              </a:lnSpc>
              <a:buNone/>
              <a:tabLst>
                <a:tab pos="3341688" algn="l"/>
              </a:tabLst>
              <a:defRPr/>
            </a:pPr>
            <a:r>
              <a:rPr lang="zh-CN" alt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SBB AL, i</a:t>
            </a:r>
            <a:r>
              <a:rPr lang="en-US" altLang="zh-CN" sz="3200" b="1" dirty="0">
                <a:solidFill>
                  <a:srgbClr val="0033CC"/>
                </a:solidFill>
              </a:rPr>
              <a:t>8</a:t>
            </a:r>
            <a:r>
              <a:rPr lang="en-US" altLang="zh-CN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/r</a:t>
            </a:r>
            <a:r>
              <a:rPr lang="en-US" altLang="zh-CN" sz="3200" b="1" dirty="0">
                <a:solidFill>
                  <a:srgbClr val="0033CC"/>
                </a:solidFill>
              </a:rPr>
              <a:t>8</a:t>
            </a:r>
            <a:r>
              <a:rPr lang="en-US" altLang="zh-CN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/m</a:t>
            </a:r>
            <a:r>
              <a:rPr lang="en-US" altLang="zh-CN" sz="3200" b="1" dirty="0">
                <a:solidFill>
                  <a:srgbClr val="0033CC"/>
                </a:solidFill>
              </a:rPr>
              <a:t>8</a:t>
            </a:r>
            <a:r>
              <a:rPr lang="zh-CN" altLang="en-US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184150"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zh-CN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AAS</a:t>
            </a:r>
            <a:endParaRPr lang="en-US" altLang="zh-CN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184150">
              <a:lnSpc>
                <a:spcPct val="90000"/>
              </a:lnSpc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AL←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的减差调整为非压缩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BCD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码</a:t>
            </a:r>
          </a:p>
          <a:p>
            <a:pPr marL="0" indent="184150">
              <a:lnSpc>
                <a:spcPct val="90000"/>
              </a:lnSpc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AH←AH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－调整的借位</a:t>
            </a:r>
            <a:endParaRPr lang="zh-CN" alt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479425" y="4078288"/>
            <a:ext cx="8997950" cy="237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eaLnBrk="1" hangingPunct="1">
              <a:spcBef>
                <a:spcPct val="10000"/>
              </a:spcBef>
              <a:buClr>
                <a:schemeClr val="folHlink"/>
              </a:buClr>
              <a:buFont typeface="Wingdings" pitchFamily="2" charset="2"/>
              <a:buChar char="v"/>
              <a:defRPr/>
            </a:pP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使用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AAA</a:t>
            </a:r>
            <a:r>
              <a:rPr lang="zh-CN" altLang="en-US" sz="3200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或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AAS</a:t>
            </a: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指令前，应先执行以</a:t>
            </a:r>
            <a:r>
              <a:rPr lang="en-US" altLang="zh-CN" sz="3200" b="1" dirty="0">
                <a:solidFill>
                  <a:srgbClr val="0033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AL</a:t>
            </a: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为目的操作数的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加法</a:t>
            </a:r>
            <a:r>
              <a:rPr lang="zh-CN" altLang="en-US" sz="3200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或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减法</a:t>
            </a: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指令</a:t>
            </a:r>
          </a:p>
          <a:p>
            <a:pPr marL="342900" indent="-342900" algn="l" eaLnBrk="1" hangingPunct="1">
              <a:spcBef>
                <a:spcPct val="10000"/>
              </a:spcBef>
              <a:buClr>
                <a:schemeClr val="folHlink"/>
              </a:buClr>
              <a:buFont typeface="Wingdings" pitchFamily="2" charset="2"/>
              <a:buChar char="v"/>
              <a:defRPr/>
            </a:pP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AAA</a:t>
            </a: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和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AAS</a:t>
            </a: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指令在调整中产生了进位或借位，则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AH</a:t>
            </a: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要加上进位或减去借位，同时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CF=AF=1</a:t>
            </a: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，否则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CF=AF=0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；它们对</a:t>
            </a: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其他标志无定义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909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8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89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89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8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animBg="1"/>
      <p:bldP spid="89092" grpId="0" build="p" animBg="1"/>
      <p:bldP spid="5837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4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非压缩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加法调整指令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——AAA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184150">
              <a:lnSpc>
                <a:spcPct val="80000"/>
              </a:lnSpc>
              <a:buNone/>
              <a:tabLst>
                <a:tab pos="3341688" algn="l"/>
              </a:tabLst>
              <a:defRPr/>
            </a:pPr>
            <a:r>
              <a:rPr lang="en-US" altLang="zh-CN" b="1" dirty="0" err="1">
                <a:solidFill>
                  <a:srgbClr val="C00000"/>
                </a:solidFill>
              </a:rPr>
              <a:t>mov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$0x0608, </a:t>
            </a:r>
            <a:r>
              <a:rPr lang="en-US" altLang="zh-CN" dirty="0" smtClean="0">
                <a:solidFill>
                  <a:srgbClr val="C00000"/>
                </a:solidFill>
              </a:rPr>
              <a:t>%ax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390525" eaLnBrk="1" hangingPunct="1">
              <a:lnSpc>
                <a:spcPct val="80000"/>
              </a:lnSpc>
              <a:buFont typeface="Wingdings" pitchFamily="2" charset="2"/>
              <a:buNone/>
              <a:tabLst>
                <a:tab pos="3341688" algn="l"/>
              </a:tabLst>
              <a:defRPr/>
            </a:pP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ax=0608h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，非压缩</a:t>
            </a: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BCD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码表示真值</a:t>
            </a: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68</a:t>
            </a:r>
          </a:p>
          <a:p>
            <a:pPr marL="0" indent="184150" eaLnBrk="1" hangingPunct="1">
              <a:lnSpc>
                <a:spcPct val="80000"/>
              </a:lnSpc>
              <a:buFont typeface="Monotype Sorts" pitchFamily="2" charset="2"/>
              <a:buNone/>
              <a:tabLst>
                <a:tab pos="3341688" algn="l"/>
              </a:tabLst>
              <a:defRPr/>
            </a:pPr>
            <a:r>
              <a:rPr lang="en-US" altLang="zh-CN" b="1" dirty="0" err="1">
                <a:solidFill>
                  <a:srgbClr val="C00000"/>
                </a:solidFill>
              </a:rPr>
              <a:t>mov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$9, %</a:t>
            </a:r>
            <a:r>
              <a:rPr lang="en-US" altLang="zh-CN" b="1" dirty="0" err="1" smtClean="0">
                <a:solidFill>
                  <a:srgbClr val="C00000"/>
                </a:solidFill>
              </a:rPr>
              <a:t>bl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bl</a:t>
            </a:r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=09h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，非压缩</a:t>
            </a: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BCD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码表示真值</a:t>
            </a: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9</a:t>
            </a:r>
          </a:p>
          <a:p>
            <a:pPr marL="0" indent="184150" eaLnBrk="1" hangingPunct="1">
              <a:lnSpc>
                <a:spcPct val="80000"/>
              </a:lnSpc>
              <a:buFont typeface="Monotype Sorts" pitchFamily="2" charset="2"/>
              <a:buNone/>
              <a:tabLst>
                <a:tab pos="3341688" algn="l"/>
              </a:tabLst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add </a:t>
            </a:r>
            <a:r>
              <a:rPr lang="en-US" altLang="zh-CN" b="1" dirty="0" smtClean="0">
                <a:solidFill>
                  <a:srgbClr val="C00000"/>
                </a:solidFill>
              </a:rPr>
              <a:t>%</a:t>
            </a:r>
            <a:r>
              <a:rPr lang="en-US" altLang="zh-CN" b="1" dirty="0" err="1" smtClean="0">
                <a:solidFill>
                  <a:srgbClr val="C00000"/>
                </a:solidFill>
              </a:rPr>
              <a:t>bl</a:t>
            </a:r>
            <a:r>
              <a:rPr lang="en-US" altLang="zh-CN" b="1" dirty="0" smtClean="0">
                <a:solidFill>
                  <a:srgbClr val="C00000"/>
                </a:solidFill>
              </a:rPr>
              <a:t>, %al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  <a:defRPr/>
            </a:pP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二进制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加法：</a:t>
            </a:r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al=0x08+0x09=0x11</a:t>
            </a:r>
            <a:endParaRPr lang="en-US" altLang="zh-CN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184150" eaLnBrk="1" hangingPunct="1">
              <a:lnSpc>
                <a:spcPct val="80000"/>
              </a:lnSpc>
              <a:buFont typeface="Monotype Sorts" pitchFamily="2" charset="2"/>
              <a:buNone/>
              <a:tabLst>
                <a:tab pos="3341688" algn="l"/>
              </a:tabLst>
              <a:defRPr/>
            </a:pPr>
            <a:r>
              <a:rPr lang="en-US" altLang="zh-CN" b="1" dirty="0" err="1">
                <a:solidFill>
                  <a:srgbClr val="C00000"/>
                </a:solidFill>
              </a:rPr>
              <a:t>aaa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  <a:defRPr/>
            </a:pP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十进制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调整：</a:t>
            </a:r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ax=0x0707</a:t>
            </a:r>
            <a:endParaRPr lang="en-US" altLang="zh-CN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  <a:defRPr/>
            </a:pP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非压缩</a:t>
            </a: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BCD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码加法：</a:t>
            </a: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68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＋</a:t>
            </a: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＝</a:t>
            </a: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77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非压缩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减法调整指令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——AAS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  <a:defRPr/>
            </a:pPr>
            <a:r>
              <a:rPr lang="en-US" altLang="zh-CN" b="1" dirty="0" err="1" smtClean="0">
                <a:solidFill>
                  <a:srgbClr val="C00000"/>
                </a:solidFill>
              </a:rPr>
              <a:t>mov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$0608, </a:t>
            </a:r>
            <a:r>
              <a:rPr lang="en-US" altLang="zh-CN" dirty="0" smtClean="0">
                <a:solidFill>
                  <a:srgbClr val="C00000"/>
                </a:solidFill>
              </a:rPr>
              <a:t>%ax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  <a:defRPr/>
            </a:pPr>
            <a:r>
              <a:rPr lang="en-US" altLang="zh-CN" dirty="0"/>
              <a:t># </a:t>
            </a:r>
            <a:r>
              <a:rPr lang="en-US" altLang="zh-CN" dirty="0" smtClean="0">
                <a:solidFill>
                  <a:schemeClr val="accent5">
                    <a:lumMod val="25000"/>
                  </a:schemeClr>
                </a:solidFill>
              </a:rPr>
              <a:t>ax=0x0608</a:t>
            </a:r>
            <a:r>
              <a:rPr lang="zh-CN" altLang="en-US" dirty="0" smtClean="0">
                <a:solidFill>
                  <a:schemeClr val="accent5">
                    <a:lumMod val="25000"/>
                  </a:schemeClr>
                </a:solidFill>
              </a:rPr>
              <a:t>，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</a:rPr>
              <a:t>非压缩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BCD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</a:rPr>
              <a:t>码表示真值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68</a:t>
            </a: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  <a:defRPr/>
            </a:pPr>
            <a:r>
              <a:rPr lang="en-US" altLang="zh-CN" b="1" dirty="0" err="1" smtClean="0">
                <a:solidFill>
                  <a:srgbClr val="C00000"/>
                </a:solidFill>
              </a:rPr>
              <a:t>mov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$09, </a:t>
            </a:r>
            <a:r>
              <a:rPr lang="en-US" altLang="zh-CN" dirty="0" smtClean="0">
                <a:solidFill>
                  <a:srgbClr val="C00000"/>
                </a:solidFill>
              </a:rPr>
              <a:t>%</a:t>
            </a:r>
            <a:r>
              <a:rPr lang="en-US" altLang="zh-CN" dirty="0" err="1" smtClean="0">
                <a:solidFill>
                  <a:srgbClr val="C00000"/>
                </a:solidFill>
              </a:rPr>
              <a:t>bl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  <a:defRPr/>
            </a:pPr>
            <a:r>
              <a:rPr lang="en-US" altLang="zh-CN" dirty="0"/>
              <a:t># </a:t>
            </a:r>
            <a:r>
              <a:rPr lang="en-US" altLang="zh-CN" dirty="0" err="1" smtClean="0">
                <a:solidFill>
                  <a:schemeClr val="accent5">
                    <a:lumMod val="25000"/>
                  </a:schemeClr>
                </a:solidFill>
              </a:rPr>
              <a:t>bl</a:t>
            </a:r>
            <a:r>
              <a:rPr lang="en-US" altLang="zh-CN" dirty="0" smtClean="0">
                <a:solidFill>
                  <a:schemeClr val="accent5">
                    <a:lumMod val="25000"/>
                  </a:schemeClr>
                </a:solidFill>
              </a:rPr>
              <a:t>=0x09</a:t>
            </a:r>
            <a:r>
              <a:rPr lang="zh-CN" altLang="en-US" dirty="0" smtClean="0">
                <a:solidFill>
                  <a:schemeClr val="accent5">
                    <a:lumMod val="25000"/>
                  </a:schemeClr>
                </a:solidFill>
              </a:rPr>
              <a:t>，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</a:rPr>
              <a:t>非压缩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BCD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</a:rPr>
              <a:t>码表示真值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9</a:t>
            </a:r>
          </a:p>
          <a:p>
            <a:pPr marL="0" indent="390525" eaLnBrk="1" hangingPunct="1">
              <a:lnSpc>
                <a:spcPct val="80000"/>
              </a:lnSpc>
              <a:buFont typeface="Monotype Sorts" pitchFamily="2" charset="2"/>
              <a:buNone/>
              <a:tabLst>
                <a:tab pos="3341688" algn="l"/>
              </a:tabLst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sub </a:t>
            </a:r>
            <a:r>
              <a:rPr lang="en-US" altLang="zh-CN" b="1" dirty="0" smtClean="0">
                <a:solidFill>
                  <a:srgbClr val="C00000"/>
                </a:solidFill>
              </a:rPr>
              <a:t>%</a:t>
            </a:r>
            <a:r>
              <a:rPr lang="en-US" altLang="zh-CN" b="1" dirty="0" err="1" smtClean="0">
                <a:solidFill>
                  <a:srgbClr val="C00000"/>
                </a:solidFill>
              </a:rPr>
              <a:t>bl</a:t>
            </a:r>
            <a:r>
              <a:rPr lang="en-US" altLang="zh-CN" b="1" dirty="0" smtClean="0">
                <a:solidFill>
                  <a:srgbClr val="C00000"/>
                </a:solidFill>
              </a:rPr>
              <a:t>, %al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  <a:defRPr/>
            </a:pPr>
            <a:r>
              <a:rPr lang="en-US" altLang="zh-CN" dirty="0"/>
              <a:t>#</a:t>
            </a:r>
            <a:r>
              <a:rPr lang="zh-CN" altLang="en-US" dirty="0" smtClean="0">
                <a:solidFill>
                  <a:schemeClr val="accent5">
                    <a:lumMod val="25000"/>
                  </a:schemeClr>
                </a:solidFill>
              </a:rPr>
              <a:t>二进制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</a:rPr>
              <a:t>减法：</a:t>
            </a:r>
            <a:r>
              <a:rPr lang="en-US" altLang="zh-CN" dirty="0" smtClean="0">
                <a:solidFill>
                  <a:schemeClr val="accent5">
                    <a:lumMod val="25000"/>
                  </a:schemeClr>
                </a:solidFill>
              </a:rPr>
              <a:t>al=0x08-0x09=0xff</a:t>
            </a:r>
            <a:endParaRPr lang="en-US" altLang="zh-CN" dirty="0">
              <a:solidFill>
                <a:schemeClr val="accent5">
                  <a:lumMod val="25000"/>
                </a:schemeClr>
              </a:solidFill>
            </a:endParaRPr>
          </a:p>
          <a:p>
            <a:pPr marL="0" indent="390525" eaLnBrk="1" hangingPunct="1">
              <a:lnSpc>
                <a:spcPct val="80000"/>
              </a:lnSpc>
              <a:buFont typeface="Monotype Sorts" pitchFamily="2" charset="2"/>
              <a:buNone/>
              <a:tabLst>
                <a:tab pos="3341688" algn="l"/>
              </a:tabLst>
              <a:defRPr/>
            </a:pPr>
            <a:r>
              <a:rPr lang="en-US" altLang="zh-CN" b="1" dirty="0" err="1">
                <a:solidFill>
                  <a:srgbClr val="C00000"/>
                </a:solidFill>
              </a:rPr>
              <a:t>aas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  <a:defRPr/>
            </a:pPr>
            <a:r>
              <a:rPr lang="en-US" altLang="zh-CN" dirty="0"/>
              <a:t>#</a:t>
            </a:r>
            <a:r>
              <a:rPr lang="zh-CN" altLang="en-US" dirty="0" smtClean="0">
                <a:solidFill>
                  <a:schemeClr val="accent5">
                    <a:lumMod val="25000"/>
                  </a:schemeClr>
                </a:solidFill>
              </a:rPr>
              <a:t>十进制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</a:rPr>
              <a:t>调整：</a:t>
            </a:r>
            <a:r>
              <a:rPr lang="en-US" altLang="zh-CN" dirty="0" smtClean="0">
                <a:solidFill>
                  <a:schemeClr val="accent5">
                    <a:lumMod val="25000"/>
                  </a:schemeClr>
                </a:solidFill>
              </a:rPr>
              <a:t>ax=0x0509</a:t>
            </a:r>
            <a:endParaRPr lang="en-US" altLang="zh-CN" dirty="0">
              <a:solidFill>
                <a:schemeClr val="accent5">
                  <a:lumMod val="25000"/>
                </a:schemeClr>
              </a:solidFill>
            </a:endParaRP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  <a:defRPr/>
            </a:pPr>
            <a:r>
              <a:rPr lang="en-US" altLang="zh-CN" dirty="0"/>
              <a:t>#</a:t>
            </a:r>
            <a:r>
              <a:rPr lang="zh-CN" altLang="en-US" dirty="0" smtClean="0">
                <a:solidFill>
                  <a:schemeClr val="accent5">
                    <a:lumMod val="25000"/>
                  </a:schemeClr>
                </a:solidFill>
              </a:rPr>
              <a:t>实现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</a:rPr>
              <a:t>非压缩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BCD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</a:rPr>
              <a:t>码减法：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68-9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</a:rPr>
              <a:t>＝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59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非压缩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码乘、除调整指令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68300" y="1238250"/>
            <a:ext cx="4498975" cy="1981200"/>
          </a:xfr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zh-CN" dirty="0" smtClean="0">
                <a:solidFill>
                  <a:srgbClr val="C00000"/>
                </a:solidFill>
              </a:rPr>
              <a:t>（</a:t>
            </a:r>
            <a:r>
              <a:rPr lang="en-US" altLang="zh-CN" dirty="0" smtClean="0">
                <a:solidFill>
                  <a:srgbClr val="C00000"/>
                </a:solidFill>
              </a:rPr>
              <a:t>MUL r</a:t>
            </a:r>
            <a:r>
              <a:rPr lang="en-US" altLang="zh-CN" b="1" dirty="0" smtClean="0">
                <a:solidFill>
                  <a:srgbClr val="0033CC"/>
                </a:solidFill>
              </a:rPr>
              <a:t>8</a:t>
            </a:r>
            <a:r>
              <a:rPr lang="en-US" altLang="zh-CN" dirty="0" smtClean="0">
                <a:solidFill>
                  <a:srgbClr val="C00000"/>
                </a:solidFill>
              </a:rPr>
              <a:t>/m8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 b="1" dirty="0" smtClean="0">
                <a:solidFill>
                  <a:srgbClr val="C00000"/>
                </a:solidFill>
              </a:rPr>
              <a:t> AAM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# AX</a:t>
            </a:r>
            <a:r>
              <a:rPr lang="en-US" altLang="zh-CN" dirty="0" smtClean="0"/>
              <a:t>←</a:t>
            </a:r>
            <a:r>
              <a:rPr lang="zh-CN" altLang="en-US" dirty="0" smtClean="0"/>
              <a:t>将</a:t>
            </a:r>
            <a:r>
              <a:rPr lang="en-US" altLang="zh-CN" dirty="0" smtClean="0"/>
              <a:t>AX</a:t>
            </a:r>
            <a:r>
              <a:rPr lang="zh-CN" altLang="en-US" dirty="0" smtClean="0"/>
              <a:t>的乘积调整为非压缩</a:t>
            </a:r>
            <a:r>
              <a:rPr lang="en-US" altLang="zh-CN" dirty="0" smtClean="0"/>
              <a:t>BCD</a:t>
            </a:r>
            <a:r>
              <a:rPr lang="zh-CN" altLang="en-US" dirty="0" smtClean="0"/>
              <a:t>码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121275" y="1238250"/>
            <a:ext cx="4498975" cy="1981200"/>
          </a:xfr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3200" b="1" dirty="0" smtClean="0">
                <a:solidFill>
                  <a:srgbClr val="C00000"/>
                </a:solidFill>
              </a:rPr>
              <a:t> AAD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# AX</a:t>
            </a:r>
            <a:r>
              <a:rPr lang="en-US" altLang="zh-CN" dirty="0" smtClean="0"/>
              <a:t>←</a:t>
            </a:r>
            <a:r>
              <a:rPr lang="zh-CN" altLang="en-US" dirty="0" smtClean="0"/>
              <a:t>将</a:t>
            </a:r>
            <a:r>
              <a:rPr lang="en-US" altLang="zh-CN" dirty="0" smtClean="0"/>
              <a:t>AX</a:t>
            </a:r>
            <a:r>
              <a:rPr lang="zh-CN" altLang="en-US" dirty="0" smtClean="0"/>
              <a:t>中非压缩</a:t>
            </a:r>
            <a:r>
              <a:rPr lang="en-US" altLang="zh-CN" dirty="0" smtClean="0"/>
              <a:t>BCD</a:t>
            </a:r>
            <a:r>
              <a:rPr lang="zh-CN" altLang="en-US" dirty="0" smtClean="0"/>
              <a:t>码扩展成二进制数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zh-CN" dirty="0" smtClean="0">
                <a:solidFill>
                  <a:srgbClr val="C00000"/>
                </a:solidFill>
              </a:rPr>
              <a:t>（</a:t>
            </a:r>
            <a:r>
              <a:rPr lang="en-US" altLang="zh-CN" dirty="0" smtClean="0">
                <a:solidFill>
                  <a:srgbClr val="C00000"/>
                </a:solidFill>
              </a:rPr>
              <a:t>DIV r</a:t>
            </a:r>
            <a:r>
              <a:rPr lang="en-US" altLang="zh-CN" b="1" dirty="0" smtClean="0">
                <a:solidFill>
                  <a:srgbClr val="0033CC"/>
                </a:solidFill>
              </a:rPr>
              <a:t>8</a:t>
            </a:r>
            <a:r>
              <a:rPr lang="en-US" altLang="zh-CN" dirty="0" smtClean="0">
                <a:solidFill>
                  <a:srgbClr val="C00000"/>
                </a:solidFill>
              </a:rPr>
              <a:t>/m8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  <a:endParaRPr lang="zh-CN" altLang="en-US" sz="3200" dirty="0" smtClean="0">
              <a:solidFill>
                <a:srgbClr val="C00000"/>
              </a:solidFill>
            </a:endParaRP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368300" y="3517900"/>
            <a:ext cx="8997950" cy="289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eaLnBrk="1" hangingPunct="1">
              <a:spcBef>
                <a:spcPct val="10000"/>
              </a:spcBef>
              <a:buClr>
                <a:schemeClr val="folHlink"/>
              </a:buClr>
              <a:buFont typeface="Wingdings" pitchFamily="2" charset="2"/>
              <a:buChar char="v"/>
              <a:defRPr/>
            </a:pP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AAM</a:t>
            </a: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指令跟在字节乘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MUL</a:t>
            </a: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之后，将乘积调整为非压缩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BCD</a:t>
            </a: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码</a:t>
            </a:r>
          </a:p>
          <a:p>
            <a:pPr marL="342900" indent="-342900" algn="l" eaLnBrk="1" hangingPunct="1">
              <a:spcBef>
                <a:spcPct val="10000"/>
              </a:spcBef>
              <a:buClr>
                <a:schemeClr val="folHlink"/>
              </a:buClr>
              <a:buFont typeface="Wingdings" pitchFamily="2" charset="2"/>
              <a:buChar char="v"/>
              <a:defRPr/>
            </a:pPr>
            <a:r>
              <a:rPr lang="en-US" altLang="zh-CN" sz="3200" dirty="0">
                <a:solidFill>
                  <a:srgbClr val="CC0099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AAD</a:t>
            </a:r>
            <a:r>
              <a:rPr lang="zh-CN" altLang="en-US" sz="3200" dirty="0">
                <a:solidFill>
                  <a:srgbClr val="CC0099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指令跟在字节除</a:t>
            </a:r>
            <a:r>
              <a:rPr lang="en-US" altLang="zh-CN" sz="3200" dirty="0">
                <a:solidFill>
                  <a:srgbClr val="CC0099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DIV</a:t>
            </a:r>
            <a:r>
              <a:rPr lang="zh-CN" altLang="en-US" sz="3200" dirty="0">
                <a:solidFill>
                  <a:srgbClr val="CC0099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之前</a:t>
            </a: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，先将非压缩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BCD</a:t>
            </a: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码的被除数调整为二进制数</a:t>
            </a:r>
          </a:p>
          <a:p>
            <a:pPr marL="342900" indent="-342900" algn="l" eaLnBrk="1" hangingPunct="1">
              <a:spcBef>
                <a:spcPct val="10000"/>
              </a:spcBef>
              <a:buClr>
                <a:schemeClr val="folHlink"/>
              </a:buClr>
              <a:buFont typeface="Wingdings" pitchFamily="2" charset="2"/>
              <a:buChar char="v"/>
              <a:defRPr/>
            </a:pP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AAM</a:t>
            </a: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和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AAD</a:t>
            </a: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指令根据结果设置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SF</a:t>
            </a: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ZF</a:t>
            </a: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和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PF</a:t>
            </a: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，但对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OF</a:t>
            </a: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CF</a:t>
            </a: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和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AF</a:t>
            </a: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无定义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非压缩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乘法调整指令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AAM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184150">
              <a:lnSpc>
                <a:spcPct val="80000"/>
              </a:lnSpc>
              <a:buNone/>
              <a:tabLst>
                <a:tab pos="3341688" algn="l"/>
              </a:tabLst>
              <a:defRPr/>
            </a:pPr>
            <a:r>
              <a:rPr lang="en-US" altLang="zh-CN" b="1" dirty="0" err="1">
                <a:solidFill>
                  <a:srgbClr val="C00000"/>
                </a:solidFill>
              </a:rPr>
              <a:t>mov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$0x0608,%</a:t>
            </a:r>
            <a:r>
              <a:rPr lang="en-US" altLang="zh-CN" dirty="0" smtClean="0">
                <a:solidFill>
                  <a:srgbClr val="C00000"/>
                </a:solidFill>
              </a:rPr>
              <a:t>ax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  <a:defRPr/>
            </a:pPr>
            <a:r>
              <a:rPr lang="en-US" altLang="zh-CN" dirty="0"/>
              <a:t># ax=0x0608</a:t>
            </a:r>
            <a:r>
              <a:rPr lang="zh-CN" altLang="en-US" dirty="0" smtClean="0"/>
              <a:t>，</a:t>
            </a:r>
            <a:r>
              <a:rPr lang="zh-CN" altLang="en-US" dirty="0"/>
              <a:t>非压缩</a:t>
            </a:r>
            <a:r>
              <a:rPr lang="en-US" altLang="zh-CN" dirty="0"/>
              <a:t>BCD</a:t>
            </a:r>
            <a:r>
              <a:rPr lang="zh-CN" altLang="en-US" dirty="0"/>
              <a:t>码表示真值</a:t>
            </a:r>
            <a:r>
              <a:rPr lang="en-US" altLang="zh-CN" dirty="0"/>
              <a:t>68</a:t>
            </a:r>
          </a:p>
          <a:p>
            <a:pPr marL="0" indent="184150">
              <a:lnSpc>
                <a:spcPct val="80000"/>
              </a:lnSpc>
              <a:buNone/>
              <a:tabLst>
                <a:tab pos="3341688" algn="l"/>
              </a:tabLst>
              <a:defRPr/>
            </a:pPr>
            <a:r>
              <a:rPr lang="en-US" altLang="zh-CN" b="1" dirty="0" err="1">
                <a:solidFill>
                  <a:srgbClr val="C00000"/>
                </a:solidFill>
              </a:rPr>
              <a:t>mov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$0x09,%</a:t>
            </a:r>
            <a:r>
              <a:rPr lang="en-US" altLang="zh-CN" dirty="0" smtClean="0">
                <a:solidFill>
                  <a:srgbClr val="C00000"/>
                </a:solidFill>
              </a:rPr>
              <a:t>bl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  <a:defRPr/>
            </a:pPr>
            <a:r>
              <a:rPr lang="en-US" altLang="zh-CN" dirty="0"/>
              <a:t># </a:t>
            </a:r>
            <a:r>
              <a:rPr lang="en-US" altLang="zh-CN" dirty="0" err="1"/>
              <a:t>bl</a:t>
            </a:r>
            <a:r>
              <a:rPr lang="en-US" altLang="zh-CN" dirty="0"/>
              <a:t>=0x09</a:t>
            </a:r>
            <a:r>
              <a:rPr lang="zh-CN" altLang="en-US" dirty="0" smtClean="0"/>
              <a:t>，</a:t>
            </a:r>
            <a:r>
              <a:rPr lang="zh-CN" altLang="en-US" dirty="0"/>
              <a:t>非压缩</a:t>
            </a:r>
            <a:r>
              <a:rPr lang="en-US" altLang="zh-CN" dirty="0"/>
              <a:t>BCD</a:t>
            </a:r>
            <a:r>
              <a:rPr lang="zh-CN" altLang="en-US" dirty="0"/>
              <a:t>码表示真值</a:t>
            </a:r>
            <a:r>
              <a:rPr lang="en-US" altLang="zh-CN" dirty="0"/>
              <a:t>9</a:t>
            </a:r>
          </a:p>
          <a:p>
            <a:pPr marL="0" indent="184150" eaLnBrk="1" hangingPunct="1">
              <a:lnSpc>
                <a:spcPct val="80000"/>
              </a:lnSpc>
              <a:buFont typeface="Monotype Sorts" pitchFamily="2" charset="2"/>
              <a:buNone/>
              <a:tabLst>
                <a:tab pos="3341688" algn="l"/>
              </a:tabLst>
              <a:defRPr/>
            </a:pPr>
            <a:r>
              <a:rPr lang="en-US" altLang="zh-CN" b="1" dirty="0" err="1">
                <a:solidFill>
                  <a:srgbClr val="C00000"/>
                </a:solidFill>
              </a:rPr>
              <a:t>mul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%</a:t>
            </a:r>
            <a:r>
              <a:rPr lang="en-US" altLang="zh-CN" b="1" dirty="0" err="1" smtClean="0">
                <a:solidFill>
                  <a:srgbClr val="C00000"/>
                </a:solidFill>
              </a:rPr>
              <a:t>bl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  <a:defRPr/>
            </a:pPr>
            <a:r>
              <a:rPr lang="en-US" altLang="zh-CN" dirty="0"/>
              <a:t>#</a:t>
            </a:r>
            <a:r>
              <a:rPr lang="zh-CN" altLang="en-US" dirty="0" smtClean="0"/>
              <a:t>二进制</a:t>
            </a:r>
            <a:r>
              <a:rPr lang="zh-CN" altLang="en-US" dirty="0"/>
              <a:t>乘法：</a:t>
            </a:r>
            <a:r>
              <a:rPr lang="en-US" altLang="zh-CN" dirty="0" smtClean="0"/>
              <a:t>al=0x08×0x09=0x0048</a:t>
            </a:r>
            <a:endParaRPr lang="en-US" altLang="zh-CN" dirty="0"/>
          </a:p>
          <a:p>
            <a:pPr marL="0" indent="184150" eaLnBrk="1" hangingPunct="1">
              <a:lnSpc>
                <a:spcPct val="80000"/>
              </a:lnSpc>
              <a:buFont typeface="Monotype Sorts" pitchFamily="2" charset="2"/>
              <a:buNone/>
              <a:tabLst>
                <a:tab pos="3341688" algn="l"/>
              </a:tabLst>
              <a:defRPr/>
            </a:pPr>
            <a:r>
              <a:rPr lang="en-US" altLang="zh-CN" b="1" dirty="0" err="1">
                <a:solidFill>
                  <a:srgbClr val="C00000"/>
                </a:solidFill>
              </a:rPr>
              <a:t>aam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  <a:defRPr/>
            </a:pPr>
            <a:r>
              <a:rPr lang="en-US" altLang="zh-CN" dirty="0"/>
              <a:t>#</a:t>
            </a:r>
            <a:r>
              <a:rPr lang="zh-CN" altLang="en-US" dirty="0" smtClean="0"/>
              <a:t>十进制</a:t>
            </a:r>
            <a:r>
              <a:rPr lang="zh-CN" altLang="en-US" dirty="0"/>
              <a:t>调整：</a:t>
            </a:r>
            <a:r>
              <a:rPr lang="en-US" altLang="zh-CN" dirty="0" smtClean="0"/>
              <a:t>ax=0x0702</a:t>
            </a:r>
            <a:endParaRPr lang="en-US" altLang="zh-CN" dirty="0"/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  <a:defRPr/>
            </a:pPr>
            <a:r>
              <a:rPr lang="en-US" altLang="zh-CN" dirty="0"/>
              <a:t>#</a:t>
            </a:r>
            <a:r>
              <a:rPr lang="zh-CN" altLang="en-US" dirty="0" smtClean="0"/>
              <a:t>实现</a:t>
            </a:r>
            <a:r>
              <a:rPr lang="zh-CN" altLang="en-US" dirty="0"/>
              <a:t>非压缩</a:t>
            </a:r>
            <a:r>
              <a:rPr lang="en-US" altLang="zh-CN" dirty="0"/>
              <a:t>BCD</a:t>
            </a:r>
            <a:r>
              <a:rPr lang="zh-CN" altLang="en-US" dirty="0"/>
              <a:t>码乘法：</a:t>
            </a:r>
            <a:r>
              <a:rPr lang="en-US" altLang="zh-CN" dirty="0"/>
              <a:t>8×9</a:t>
            </a:r>
            <a:r>
              <a:rPr lang="zh-CN" altLang="en-US" dirty="0"/>
              <a:t>＝</a:t>
            </a:r>
            <a:r>
              <a:rPr lang="en-US" altLang="zh-CN" dirty="0"/>
              <a:t>72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非压缩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除法调整指令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—— AAD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184150" eaLnBrk="1" hangingPunct="1">
              <a:lnSpc>
                <a:spcPct val="80000"/>
              </a:lnSpc>
              <a:buFont typeface="Wingdings" pitchFamily="2" charset="2"/>
              <a:buNone/>
              <a:tabLst>
                <a:tab pos="3341688" algn="l"/>
              </a:tabLst>
              <a:defRPr/>
            </a:pPr>
            <a:r>
              <a:rPr lang="en-US" altLang="zh-CN" sz="3200" b="1" dirty="0" err="1" smtClean="0">
                <a:solidFill>
                  <a:srgbClr val="C00000"/>
                </a:solidFill>
              </a:rPr>
              <a:t>mov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 $0x0608, %ax</a:t>
            </a:r>
          </a:p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  <a:defRPr/>
            </a:pPr>
            <a:r>
              <a:rPr lang="en-US" altLang="zh-CN" sz="3200" dirty="0"/>
              <a:t>#</a:t>
            </a:r>
            <a:r>
              <a:rPr lang="en-US" altLang="zh-CN" sz="3200" dirty="0" smtClean="0"/>
              <a:t>ax=0x0608</a:t>
            </a:r>
            <a:r>
              <a:rPr lang="zh-CN" altLang="en-US" sz="3200" dirty="0" smtClean="0"/>
              <a:t>，非压缩</a:t>
            </a:r>
            <a:r>
              <a:rPr lang="en-US" altLang="zh-CN" sz="3200" dirty="0" smtClean="0"/>
              <a:t>BCD</a:t>
            </a:r>
            <a:r>
              <a:rPr lang="zh-CN" altLang="en-US" sz="3200" dirty="0" smtClean="0"/>
              <a:t>码表示真值</a:t>
            </a:r>
            <a:r>
              <a:rPr lang="en-US" altLang="zh-CN" sz="3200" dirty="0" smtClean="0"/>
              <a:t>68</a:t>
            </a:r>
          </a:p>
          <a:p>
            <a:pPr marL="0" indent="184150" eaLnBrk="1" hangingPunct="1">
              <a:lnSpc>
                <a:spcPct val="80000"/>
              </a:lnSpc>
              <a:buFont typeface="Monotype Sorts" pitchFamily="2" charset="2"/>
              <a:buNone/>
              <a:tabLst>
                <a:tab pos="3341688" algn="l"/>
              </a:tabLst>
              <a:defRPr/>
            </a:pPr>
            <a:r>
              <a:rPr lang="en-US" altLang="zh-CN" sz="3200" b="1" dirty="0" err="1" smtClean="0">
                <a:solidFill>
                  <a:srgbClr val="C00000"/>
                </a:solidFill>
              </a:rPr>
              <a:t>mov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3200" dirty="0" smtClean="0">
                <a:solidFill>
                  <a:srgbClr val="C00000"/>
                </a:solidFill>
              </a:rPr>
              <a:t>$09, %</a:t>
            </a:r>
            <a:r>
              <a:rPr lang="en-US" altLang="zh-CN" sz="3200" b="1" dirty="0" err="1" smtClean="0">
                <a:solidFill>
                  <a:srgbClr val="C00000"/>
                </a:solidFill>
              </a:rPr>
              <a:t>bl</a:t>
            </a:r>
            <a:endParaRPr lang="en-US" altLang="zh-CN" sz="3200" b="1" dirty="0" smtClean="0">
              <a:solidFill>
                <a:srgbClr val="C00000"/>
              </a:solidFill>
            </a:endParaRPr>
          </a:p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  <a:defRPr/>
            </a:pPr>
            <a:r>
              <a:rPr lang="en-US" altLang="zh-CN" sz="3200" dirty="0"/>
              <a:t># </a:t>
            </a:r>
            <a:r>
              <a:rPr lang="en-US" altLang="zh-CN" sz="3200" dirty="0" err="1"/>
              <a:t>bl</a:t>
            </a:r>
            <a:r>
              <a:rPr lang="en-US" altLang="zh-CN" sz="3200" dirty="0"/>
              <a:t>=0x09</a:t>
            </a:r>
            <a:r>
              <a:rPr lang="zh-CN" altLang="en-US" sz="3200" dirty="0" smtClean="0"/>
              <a:t>，非压缩</a:t>
            </a:r>
            <a:r>
              <a:rPr lang="en-US" altLang="zh-CN" sz="3200" dirty="0" smtClean="0"/>
              <a:t>BCD</a:t>
            </a:r>
            <a:r>
              <a:rPr lang="zh-CN" altLang="en-US" sz="3200" dirty="0" smtClean="0"/>
              <a:t>码表示真值</a:t>
            </a:r>
            <a:r>
              <a:rPr lang="en-US" altLang="zh-CN" sz="3200" dirty="0" smtClean="0"/>
              <a:t>9</a:t>
            </a:r>
          </a:p>
          <a:p>
            <a:pPr marL="0" indent="184150" eaLnBrk="1" hangingPunct="1">
              <a:lnSpc>
                <a:spcPct val="80000"/>
              </a:lnSpc>
              <a:buFont typeface="Monotype Sorts" pitchFamily="2" charset="2"/>
              <a:buNone/>
              <a:tabLst>
                <a:tab pos="3341688" algn="l"/>
              </a:tabLst>
              <a:defRPr/>
            </a:pPr>
            <a:r>
              <a:rPr lang="en-US" altLang="zh-CN" sz="3200" b="1" dirty="0" err="1" smtClean="0">
                <a:solidFill>
                  <a:srgbClr val="C00000"/>
                </a:solidFill>
              </a:rPr>
              <a:t>aad</a:t>
            </a:r>
            <a:endParaRPr lang="en-US" altLang="zh-CN" sz="3200" b="1" dirty="0" smtClean="0">
              <a:solidFill>
                <a:srgbClr val="C00000"/>
              </a:solidFill>
            </a:endParaRPr>
          </a:p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  <a:defRPr/>
            </a:pPr>
            <a:r>
              <a:rPr lang="en-US" altLang="zh-CN" sz="3200" dirty="0"/>
              <a:t>#</a:t>
            </a:r>
            <a:r>
              <a:rPr lang="zh-CN" altLang="en-US" sz="3200" dirty="0" smtClean="0"/>
              <a:t>二进制扩展：</a:t>
            </a:r>
            <a:r>
              <a:rPr lang="en-US" altLang="zh-CN" sz="3200" dirty="0" smtClean="0"/>
              <a:t>ax=68</a:t>
            </a:r>
            <a:r>
              <a:rPr lang="zh-CN" altLang="en-US" sz="3200" dirty="0" smtClean="0"/>
              <a:t>＝</a:t>
            </a:r>
            <a:r>
              <a:rPr lang="en-US" altLang="zh-CN" sz="3200" dirty="0" smtClean="0"/>
              <a:t>0x0044</a:t>
            </a:r>
          </a:p>
          <a:p>
            <a:pPr marL="0" indent="184150" eaLnBrk="1" hangingPunct="1">
              <a:lnSpc>
                <a:spcPct val="80000"/>
              </a:lnSpc>
              <a:buFont typeface="Monotype Sorts" pitchFamily="2" charset="2"/>
              <a:buNone/>
              <a:tabLst>
                <a:tab pos="3341688" algn="l"/>
              </a:tabLst>
              <a:defRPr/>
            </a:pPr>
            <a:r>
              <a:rPr lang="en-US" altLang="zh-CN" sz="3200" b="1" dirty="0" smtClean="0">
                <a:solidFill>
                  <a:srgbClr val="C00000"/>
                </a:solidFill>
              </a:rPr>
              <a:t>div %</a:t>
            </a:r>
            <a:r>
              <a:rPr lang="en-US" altLang="zh-CN" sz="3200" b="1" dirty="0" err="1" smtClean="0">
                <a:solidFill>
                  <a:srgbClr val="C00000"/>
                </a:solidFill>
              </a:rPr>
              <a:t>bl</a:t>
            </a:r>
            <a:endParaRPr lang="en-US" altLang="zh-CN" sz="3200" b="1" dirty="0" smtClean="0">
              <a:solidFill>
                <a:srgbClr val="C00000"/>
              </a:solidFill>
            </a:endParaRPr>
          </a:p>
          <a:p>
            <a:pPr marL="0" indent="184150">
              <a:lnSpc>
                <a:spcPct val="80000"/>
              </a:lnSpc>
              <a:buNone/>
              <a:tabLst>
                <a:tab pos="3341688" algn="l"/>
              </a:tabLst>
              <a:defRPr/>
            </a:pPr>
            <a:r>
              <a:rPr lang="en-US" altLang="zh-CN" sz="3200" dirty="0"/>
              <a:t>#</a:t>
            </a:r>
            <a:r>
              <a:rPr lang="zh-CN" altLang="en-US" sz="3200" dirty="0" smtClean="0"/>
              <a:t>除法运算：商</a:t>
            </a:r>
            <a:r>
              <a:rPr lang="en-US" altLang="zh-CN" sz="3200" dirty="0" smtClean="0"/>
              <a:t>al=0x07</a:t>
            </a:r>
            <a:r>
              <a:rPr lang="zh-CN" altLang="en-US" sz="3200" dirty="0" smtClean="0"/>
              <a:t>，余数</a:t>
            </a:r>
            <a:r>
              <a:rPr lang="en-US" altLang="zh-CN" sz="3200" dirty="0" smtClean="0"/>
              <a:t>ah=0x05</a:t>
            </a:r>
          </a:p>
          <a:p>
            <a:pPr marL="0" indent="184150">
              <a:lnSpc>
                <a:spcPct val="80000"/>
              </a:lnSpc>
              <a:buNone/>
              <a:tabLst>
                <a:tab pos="3341688" algn="l"/>
              </a:tabLst>
              <a:defRPr/>
            </a:pPr>
            <a:r>
              <a:rPr lang="en-US" altLang="zh-CN" sz="3200" dirty="0"/>
              <a:t>#</a:t>
            </a:r>
            <a:r>
              <a:rPr lang="zh-CN" altLang="en-US" sz="3200" dirty="0" smtClean="0"/>
              <a:t>实现非压缩</a:t>
            </a:r>
            <a:r>
              <a:rPr lang="en-US" altLang="zh-CN" sz="3200" dirty="0" smtClean="0"/>
              <a:t>BCD</a:t>
            </a:r>
            <a:r>
              <a:rPr lang="zh-CN" altLang="en-US" sz="3200" dirty="0" smtClean="0"/>
              <a:t>码初法：</a:t>
            </a:r>
          </a:p>
          <a:p>
            <a:pPr marL="0" indent="184150" eaLnBrk="1" hangingPunct="1">
              <a:lnSpc>
                <a:spcPct val="80000"/>
              </a:lnSpc>
              <a:buFont typeface="Wingdings" pitchFamily="2" charset="2"/>
              <a:buNone/>
              <a:tabLst>
                <a:tab pos="3341688" algn="l"/>
              </a:tabLst>
              <a:defRPr/>
            </a:pPr>
            <a:r>
              <a:rPr lang="zh-CN" altLang="en-US" sz="3200" dirty="0" smtClean="0"/>
              <a:t>	</a:t>
            </a:r>
            <a:r>
              <a:rPr lang="en-US" altLang="zh-CN" sz="3200" dirty="0" smtClean="0"/>
              <a:t>68÷9</a:t>
            </a:r>
            <a:r>
              <a:rPr lang="zh-CN" altLang="en-US" sz="3200" dirty="0" smtClean="0"/>
              <a:t>＝</a:t>
            </a:r>
            <a:r>
              <a:rPr lang="en-US" altLang="zh-CN" sz="3200" dirty="0" smtClean="0"/>
              <a:t>7</a:t>
            </a:r>
            <a:r>
              <a:rPr lang="zh-CN" altLang="en-US" sz="3200" dirty="0" smtClean="0"/>
              <a:t>（余</a:t>
            </a:r>
            <a:r>
              <a:rPr lang="en-US" altLang="zh-CN" sz="3200" dirty="0" smtClean="0"/>
              <a:t>5</a:t>
            </a:r>
            <a:r>
              <a:rPr lang="zh-CN" altLang="en-US" sz="3200" dirty="0" smtClean="0"/>
              <a:t>）</a:t>
            </a:r>
          </a:p>
          <a:p>
            <a:pPr>
              <a:defRPr/>
            </a:pPr>
            <a:endParaRPr lang="zh-CN" altLang="en-US" sz="3200" dirty="0"/>
          </a:p>
        </p:txBody>
      </p:sp>
      <p:sp>
        <p:nvSpPr>
          <p:cNvPr id="4" name="动作按钮: 后退或前一项 3">
            <a:hlinkClick r:id="rId2" action="ppaction://hlinksldjump" highlightClick="1"/>
          </p:cNvPr>
          <p:cNvSpPr/>
          <p:nvPr/>
        </p:nvSpPr>
        <p:spPr bwMode="auto">
          <a:xfrm>
            <a:off x="8548688" y="6002338"/>
            <a:ext cx="1219200" cy="565150"/>
          </a:xfrm>
          <a:prstGeom prst="actionButtonBackPrevious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0487" tIns="44450" rIns="90487" bIns="44450"/>
          <a:lstStyle/>
          <a:p>
            <a:pPr>
              <a:defRPr/>
            </a:pPr>
            <a:endParaRPr lang="zh-CN" altLang="en-US">
              <a:solidFill>
                <a:schemeClr val="bg1"/>
              </a:solidFill>
              <a:latin typeface="Helvetica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1.7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压缩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码加、减调整指令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12750" y="1274763"/>
            <a:ext cx="4498975" cy="251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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1841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zh-CN" i="1" dirty="0" smtClean="0">
                <a:solidFill>
                  <a:srgbClr val="002060"/>
                </a:solidFill>
              </a:rPr>
              <a:t>（</a:t>
            </a:r>
            <a:r>
              <a:rPr lang="en-US" altLang="zh-CN" i="1" dirty="0" smtClean="0">
                <a:solidFill>
                  <a:srgbClr val="002060"/>
                </a:solidFill>
              </a:rPr>
              <a:t>ADD AL,i</a:t>
            </a:r>
            <a:r>
              <a:rPr lang="en-US" altLang="zh-CN" b="1" dirty="0">
                <a:solidFill>
                  <a:srgbClr val="0033CC"/>
                </a:solidFill>
              </a:rPr>
              <a:t>8</a:t>
            </a:r>
            <a:r>
              <a:rPr lang="en-US" altLang="zh-CN" i="1" dirty="0" smtClean="0">
                <a:solidFill>
                  <a:srgbClr val="002060"/>
                </a:solidFill>
              </a:rPr>
              <a:t>/r</a:t>
            </a:r>
            <a:r>
              <a:rPr lang="en-US" altLang="zh-CN" b="1" dirty="0">
                <a:solidFill>
                  <a:srgbClr val="0033CC"/>
                </a:solidFill>
              </a:rPr>
              <a:t>8</a:t>
            </a:r>
            <a:r>
              <a:rPr lang="en-US" altLang="zh-CN" i="1" dirty="0" smtClean="0">
                <a:solidFill>
                  <a:srgbClr val="002060"/>
                </a:solidFill>
              </a:rPr>
              <a:t>/m</a:t>
            </a:r>
            <a:r>
              <a:rPr lang="en-US" altLang="zh-CN" b="1" dirty="0">
                <a:solidFill>
                  <a:srgbClr val="0033CC"/>
                </a:solidFill>
              </a:rPr>
              <a:t>8</a:t>
            </a:r>
            <a:r>
              <a:rPr lang="zh-CN" altLang="en-US" i="1" dirty="0" smtClean="0">
                <a:solidFill>
                  <a:srgbClr val="002060"/>
                </a:solidFill>
              </a:rPr>
              <a:t>）</a:t>
            </a:r>
          </a:p>
          <a:p>
            <a:pPr marL="0" indent="1841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i="1" dirty="0" smtClean="0">
                <a:solidFill>
                  <a:srgbClr val="002060"/>
                </a:solidFill>
              </a:rPr>
              <a:t>（</a:t>
            </a:r>
            <a:r>
              <a:rPr lang="en-US" altLang="zh-CN" i="1" dirty="0" smtClean="0">
                <a:solidFill>
                  <a:srgbClr val="002060"/>
                </a:solidFill>
              </a:rPr>
              <a:t>ADC AL,i</a:t>
            </a:r>
            <a:r>
              <a:rPr lang="en-US" altLang="zh-CN" b="1" dirty="0">
                <a:solidFill>
                  <a:srgbClr val="0033CC"/>
                </a:solidFill>
              </a:rPr>
              <a:t>8</a:t>
            </a:r>
            <a:r>
              <a:rPr lang="en-US" altLang="zh-CN" i="1" dirty="0" smtClean="0">
                <a:solidFill>
                  <a:srgbClr val="002060"/>
                </a:solidFill>
              </a:rPr>
              <a:t>/r</a:t>
            </a:r>
            <a:r>
              <a:rPr lang="en-US" altLang="zh-CN" b="1" dirty="0">
                <a:solidFill>
                  <a:srgbClr val="0033CC"/>
                </a:solidFill>
              </a:rPr>
              <a:t>8</a:t>
            </a:r>
            <a:r>
              <a:rPr lang="en-US" altLang="zh-CN" i="1" dirty="0" smtClean="0">
                <a:solidFill>
                  <a:srgbClr val="002060"/>
                </a:solidFill>
              </a:rPr>
              <a:t>/m</a:t>
            </a:r>
            <a:r>
              <a:rPr lang="en-US" altLang="zh-CN" b="1" dirty="0">
                <a:solidFill>
                  <a:srgbClr val="0033CC"/>
                </a:solidFill>
              </a:rPr>
              <a:t>8</a:t>
            </a:r>
            <a:r>
              <a:rPr lang="zh-CN" altLang="en-US" i="1" dirty="0" smtClean="0">
                <a:solidFill>
                  <a:srgbClr val="002060"/>
                </a:solidFill>
              </a:rPr>
              <a:t>）</a:t>
            </a:r>
          </a:p>
          <a:p>
            <a:pPr marL="0" indent="1841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3200" b="1" dirty="0" smtClean="0">
                <a:solidFill>
                  <a:srgbClr val="C00000"/>
                </a:solidFill>
              </a:rPr>
              <a:t>DAA</a:t>
            </a:r>
          </a:p>
          <a:p>
            <a:pPr marL="0" indent="1841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# </a:t>
            </a:r>
            <a:r>
              <a:rPr lang="en-US" altLang="zh-CN" dirty="0" smtClean="0"/>
              <a:t>AL←</a:t>
            </a:r>
            <a:r>
              <a:rPr lang="zh-CN" altLang="en-US" dirty="0" smtClean="0"/>
              <a:t>将</a:t>
            </a:r>
            <a:r>
              <a:rPr lang="en-US" altLang="zh-CN" dirty="0" smtClean="0"/>
              <a:t>AL</a:t>
            </a:r>
            <a:r>
              <a:rPr lang="zh-CN" altLang="en-US" dirty="0" smtClean="0"/>
              <a:t>的加和调整为压缩</a:t>
            </a:r>
            <a:r>
              <a:rPr lang="en-US" altLang="zh-CN" dirty="0" smtClean="0"/>
              <a:t>BCD</a:t>
            </a:r>
            <a:r>
              <a:rPr lang="zh-CN" altLang="en-US" dirty="0" smtClean="0"/>
              <a:t>码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5192713" y="1274763"/>
            <a:ext cx="4498975" cy="251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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1841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zh-CN" i="1" dirty="0" smtClean="0">
                <a:solidFill>
                  <a:srgbClr val="002060"/>
                </a:solidFill>
              </a:rPr>
              <a:t>（</a:t>
            </a:r>
            <a:r>
              <a:rPr lang="en-US" altLang="zh-CN" i="1" dirty="0" smtClean="0">
                <a:solidFill>
                  <a:srgbClr val="002060"/>
                </a:solidFill>
              </a:rPr>
              <a:t>SUB AL</a:t>
            </a:r>
            <a:r>
              <a:rPr lang="en-US" altLang="zh-CN" i="1" dirty="0">
                <a:solidFill>
                  <a:srgbClr val="002060"/>
                </a:solidFill>
              </a:rPr>
              <a:t>, i</a:t>
            </a:r>
            <a:r>
              <a:rPr lang="en-US" altLang="zh-CN" b="1" dirty="0">
                <a:solidFill>
                  <a:srgbClr val="0033CC"/>
                </a:solidFill>
              </a:rPr>
              <a:t>8</a:t>
            </a:r>
            <a:r>
              <a:rPr lang="en-US" altLang="zh-CN" i="1" dirty="0">
                <a:solidFill>
                  <a:srgbClr val="002060"/>
                </a:solidFill>
              </a:rPr>
              <a:t>/r</a:t>
            </a:r>
            <a:r>
              <a:rPr lang="en-US" altLang="zh-CN" b="1" dirty="0">
                <a:solidFill>
                  <a:srgbClr val="0033CC"/>
                </a:solidFill>
              </a:rPr>
              <a:t>8</a:t>
            </a:r>
            <a:r>
              <a:rPr lang="en-US" altLang="zh-CN" i="1" dirty="0">
                <a:solidFill>
                  <a:srgbClr val="002060"/>
                </a:solidFill>
              </a:rPr>
              <a:t>/m</a:t>
            </a:r>
            <a:r>
              <a:rPr lang="en-US" altLang="zh-CN" b="1" dirty="0">
                <a:solidFill>
                  <a:srgbClr val="0033CC"/>
                </a:solidFill>
              </a:rPr>
              <a:t>8</a:t>
            </a:r>
            <a:r>
              <a:rPr lang="zh-CN" altLang="en-US" i="1" dirty="0" smtClean="0">
                <a:solidFill>
                  <a:srgbClr val="002060"/>
                </a:solidFill>
              </a:rPr>
              <a:t>）</a:t>
            </a:r>
          </a:p>
          <a:p>
            <a:pPr marL="0" indent="1841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i="1" dirty="0" smtClean="0">
                <a:solidFill>
                  <a:srgbClr val="002060"/>
                </a:solidFill>
              </a:rPr>
              <a:t>（</a:t>
            </a:r>
            <a:r>
              <a:rPr lang="en-US" altLang="zh-CN" i="1" dirty="0" smtClean="0">
                <a:solidFill>
                  <a:srgbClr val="002060"/>
                </a:solidFill>
              </a:rPr>
              <a:t>SBB AL</a:t>
            </a:r>
            <a:r>
              <a:rPr lang="en-US" altLang="zh-CN" i="1" dirty="0">
                <a:solidFill>
                  <a:srgbClr val="002060"/>
                </a:solidFill>
              </a:rPr>
              <a:t>, i</a:t>
            </a:r>
            <a:r>
              <a:rPr lang="en-US" altLang="zh-CN" b="1" dirty="0">
                <a:solidFill>
                  <a:srgbClr val="0033CC"/>
                </a:solidFill>
              </a:rPr>
              <a:t>8</a:t>
            </a:r>
            <a:r>
              <a:rPr lang="en-US" altLang="zh-CN" i="1" dirty="0">
                <a:solidFill>
                  <a:srgbClr val="002060"/>
                </a:solidFill>
              </a:rPr>
              <a:t>/r</a:t>
            </a:r>
            <a:r>
              <a:rPr lang="en-US" altLang="zh-CN" b="1" dirty="0">
                <a:solidFill>
                  <a:srgbClr val="0033CC"/>
                </a:solidFill>
              </a:rPr>
              <a:t>8</a:t>
            </a:r>
            <a:r>
              <a:rPr lang="en-US" altLang="zh-CN" i="1" dirty="0">
                <a:solidFill>
                  <a:srgbClr val="002060"/>
                </a:solidFill>
              </a:rPr>
              <a:t>/m</a:t>
            </a:r>
            <a:r>
              <a:rPr lang="en-US" altLang="zh-CN" b="1" dirty="0">
                <a:solidFill>
                  <a:srgbClr val="0033CC"/>
                </a:solidFill>
              </a:rPr>
              <a:t>8</a:t>
            </a:r>
            <a:r>
              <a:rPr lang="zh-CN" altLang="en-US" i="1" dirty="0" smtClean="0">
                <a:solidFill>
                  <a:srgbClr val="002060"/>
                </a:solidFill>
              </a:rPr>
              <a:t>）</a:t>
            </a:r>
          </a:p>
          <a:p>
            <a:pPr marL="0" indent="1841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3200" b="1" dirty="0" smtClean="0">
                <a:solidFill>
                  <a:srgbClr val="C00000"/>
                </a:solidFill>
              </a:rPr>
              <a:t>DAS</a:t>
            </a:r>
          </a:p>
          <a:p>
            <a:pPr marL="0" indent="1841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# </a:t>
            </a:r>
            <a:r>
              <a:rPr lang="en-US" altLang="zh-CN" dirty="0" smtClean="0"/>
              <a:t>AL←</a:t>
            </a:r>
            <a:r>
              <a:rPr lang="zh-CN" altLang="en-US" dirty="0" smtClean="0"/>
              <a:t>将</a:t>
            </a:r>
            <a:r>
              <a:rPr lang="en-US" altLang="zh-CN" dirty="0" smtClean="0"/>
              <a:t>AL</a:t>
            </a:r>
            <a:r>
              <a:rPr lang="zh-CN" altLang="en-US" dirty="0" smtClean="0"/>
              <a:t>的减差调整为压缩</a:t>
            </a:r>
            <a:r>
              <a:rPr lang="en-US" altLang="zh-CN" dirty="0" smtClean="0"/>
              <a:t>BCD</a:t>
            </a:r>
            <a:r>
              <a:rPr lang="zh-CN" altLang="en-US" dirty="0" smtClean="0"/>
              <a:t>码</a:t>
            </a:r>
            <a:endParaRPr lang="zh-CN" altLang="en-US" sz="2400" dirty="0" smtClean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08545" y="3919992"/>
            <a:ext cx="8997950" cy="273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eaLnBrk="1" hangingPunct="1">
              <a:spcBef>
                <a:spcPct val="10000"/>
              </a:spcBef>
              <a:buClr>
                <a:schemeClr val="folHlink"/>
              </a:buClr>
              <a:buFont typeface="Wingdings" pitchFamily="2" charset="2"/>
              <a:buChar char="v"/>
              <a:defRPr/>
            </a:pP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使用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DAA</a:t>
            </a: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或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DAS</a:t>
            </a: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指令前，应先执行以</a:t>
            </a:r>
            <a:r>
              <a:rPr lang="en-US" altLang="zh-CN" sz="3200" b="1" dirty="0">
                <a:solidFill>
                  <a:srgbClr val="0033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AL</a:t>
            </a: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为目的操作数的加法或减法指令</a:t>
            </a:r>
          </a:p>
          <a:p>
            <a:pPr marL="342900" indent="-342900" algn="l" eaLnBrk="1" hangingPunct="1">
              <a:spcBef>
                <a:spcPct val="10000"/>
              </a:spcBef>
              <a:buClr>
                <a:schemeClr val="folHlink"/>
              </a:buClr>
              <a:buFont typeface="Wingdings" pitchFamily="2" charset="2"/>
              <a:buChar char="v"/>
              <a:defRPr/>
            </a:pP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DAA</a:t>
            </a: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和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DAS</a:t>
            </a: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指令对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OF</a:t>
            </a: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标志无定义，按结果影响其他标志，例如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CF</a:t>
            </a: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反映压缩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BCD</a:t>
            </a: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码相加或减的进位或借位状态</a:t>
            </a:r>
          </a:p>
        </p:txBody>
      </p:sp>
    </p:spTree>
    <p:extLst>
      <p:ext uri="{BB962C8B-B14F-4D97-AF65-F5344CB8AC3E}">
        <p14:creationId xmlns:p14="http://schemas.microsoft.com/office/powerpoint/2010/main" val="387584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4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压缩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加法调整指令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——DAA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90525" eaLnBrk="1" hangingPunct="1">
              <a:spcBef>
                <a:spcPts val="1200"/>
              </a:spcBef>
              <a:buFont typeface="Wingdings" pitchFamily="2" charset="2"/>
              <a:buNone/>
              <a:tabLst>
                <a:tab pos="2673350" algn="l"/>
              </a:tabLst>
              <a:defRPr/>
            </a:pPr>
            <a:r>
              <a:rPr lang="en-US" altLang="zh-CN" b="1" dirty="0" err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mov</a:t>
            </a:r>
            <a:r>
              <a:rPr lang="en-US" altLang="zh-CN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$0x68, %</a:t>
            </a:r>
            <a:r>
              <a:rPr lang="en-US" altLang="zh-CN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al</a:t>
            </a:r>
          </a:p>
          <a:p>
            <a:pPr marL="0" indent="390525">
              <a:spcBef>
                <a:spcPts val="1200"/>
              </a:spcBef>
              <a:buNone/>
              <a:tabLst>
                <a:tab pos="2673350" algn="l"/>
              </a:tabLst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#al=0x68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，压缩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BCD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码表示真值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68</a:t>
            </a:r>
          </a:p>
          <a:p>
            <a:pPr marL="0" indent="390525" eaLnBrk="1" hangingPunct="1">
              <a:spcBef>
                <a:spcPts val="1200"/>
              </a:spcBef>
              <a:buFont typeface="Monotype Sorts" pitchFamily="2" charset="2"/>
              <a:buNone/>
              <a:tabLst>
                <a:tab pos="2673350" algn="l"/>
              </a:tabLst>
              <a:defRPr/>
            </a:pPr>
            <a:r>
              <a:rPr lang="en-US" altLang="zh-CN" b="1" dirty="0" err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mov</a:t>
            </a:r>
            <a:r>
              <a:rPr lang="en-US" altLang="zh-CN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$0x28, %</a:t>
            </a:r>
            <a:r>
              <a:rPr lang="en-US" altLang="zh-CN" b="1" dirty="0" err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bl</a:t>
            </a:r>
            <a:endParaRPr lang="en-US" altLang="zh-CN" b="1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390525">
              <a:spcBef>
                <a:spcPts val="1200"/>
              </a:spcBef>
              <a:buNone/>
              <a:tabLst>
                <a:tab pos="2673350" algn="l"/>
              </a:tabLst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=0x28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，压缩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BCD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码表示真值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28</a:t>
            </a:r>
          </a:p>
          <a:p>
            <a:pPr marL="0" indent="390525" eaLnBrk="1" hangingPunct="1">
              <a:spcBef>
                <a:spcPts val="1200"/>
              </a:spcBef>
              <a:buFont typeface="Monotype Sorts" pitchFamily="2" charset="2"/>
              <a:buNone/>
              <a:tabLst>
                <a:tab pos="2673350" algn="l"/>
              </a:tabLst>
              <a:defRPr/>
            </a:pPr>
            <a:r>
              <a:rPr lang="en-US" altLang="zh-CN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add %</a:t>
            </a:r>
            <a:r>
              <a:rPr lang="en-US" altLang="zh-CN" b="1" dirty="0" err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bl</a:t>
            </a:r>
            <a:r>
              <a:rPr lang="en-US" altLang="zh-CN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, %al</a:t>
            </a:r>
          </a:p>
          <a:p>
            <a:pPr marL="0" indent="390525">
              <a:spcBef>
                <a:spcPts val="1200"/>
              </a:spcBef>
              <a:buNone/>
              <a:tabLst>
                <a:tab pos="2673350" algn="l"/>
              </a:tabLst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二进制加法：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al=0x68+0x28=0x90</a:t>
            </a:r>
          </a:p>
          <a:p>
            <a:pPr marL="0" indent="390525">
              <a:spcBef>
                <a:spcPts val="1200"/>
              </a:spcBef>
              <a:buNone/>
              <a:tabLst>
                <a:tab pos="2673350" algn="l"/>
              </a:tabLst>
              <a:defRPr/>
            </a:pPr>
            <a:r>
              <a:rPr lang="en-US" altLang="zh-CN" b="1" dirty="0" err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daa</a:t>
            </a:r>
            <a:r>
              <a:rPr lang="en-US" altLang="zh-CN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十进制调整：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al=0x96</a:t>
            </a:r>
          </a:p>
          <a:p>
            <a:pPr marL="0" indent="390525">
              <a:spcBef>
                <a:spcPts val="1200"/>
              </a:spcBef>
              <a:buNone/>
              <a:tabLst>
                <a:tab pos="2673350" algn="l"/>
              </a:tabLst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实现压缩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BCD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码加法：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＝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96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5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压缩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减法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调整指令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90525" eaLnBrk="1" hangingPunct="1">
              <a:buFont typeface="Wingdings" pitchFamily="2" charset="2"/>
              <a:buNone/>
              <a:tabLst>
                <a:tab pos="2673350" algn="l"/>
              </a:tabLst>
              <a:defRPr/>
            </a:pPr>
            <a:r>
              <a:rPr lang="en-US" altLang="zh-CN" b="1" dirty="0" err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mov</a:t>
            </a:r>
            <a:r>
              <a:rPr lang="en-US" altLang="zh-CN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$0x68, %al</a:t>
            </a:r>
          </a:p>
          <a:p>
            <a:pPr marL="0" indent="390525" eaLnBrk="1" hangingPunct="1">
              <a:buFont typeface="Wingdings" pitchFamily="2" charset="2"/>
              <a:buNone/>
              <a:tabLst>
                <a:tab pos="2673350" algn="l"/>
              </a:tabLst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#al=0x68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，压缩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BCD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码表示真值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68</a:t>
            </a:r>
          </a:p>
          <a:p>
            <a:pPr marL="0" indent="390525" eaLnBrk="1" hangingPunct="1">
              <a:buFont typeface="Monotype Sorts" pitchFamily="2" charset="2"/>
              <a:buNone/>
              <a:tabLst>
                <a:tab pos="2673350" algn="l"/>
              </a:tabLst>
              <a:defRPr/>
            </a:pPr>
            <a:r>
              <a:rPr lang="en-US" altLang="zh-CN" b="1" dirty="0" err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mov</a:t>
            </a:r>
            <a:r>
              <a:rPr lang="en-US" altLang="zh-CN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$0x28, %</a:t>
            </a:r>
            <a:r>
              <a:rPr lang="en-US" altLang="zh-CN" b="1" dirty="0" err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bl</a:t>
            </a:r>
            <a:endParaRPr lang="en-US" altLang="zh-CN" b="1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390525">
              <a:buNone/>
              <a:tabLst>
                <a:tab pos="2673350" algn="l"/>
              </a:tabLs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#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=0x28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，压缩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BCD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码表示真值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28</a:t>
            </a:r>
          </a:p>
          <a:p>
            <a:pPr marL="0" indent="390525" eaLnBrk="1" hangingPunct="1">
              <a:buFont typeface="Monotype Sorts" pitchFamily="2" charset="2"/>
              <a:buNone/>
              <a:tabLst>
                <a:tab pos="2673350" algn="l"/>
              </a:tabLst>
              <a:defRPr/>
            </a:pPr>
            <a:r>
              <a:rPr lang="en-US" altLang="zh-CN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sub %</a:t>
            </a:r>
            <a:r>
              <a:rPr lang="en-US" altLang="zh-CN" b="1" dirty="0" err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bl</a:t>
            </a:r>
            <a:r>
              <a:rPr lang="en-US" altLang="zh-CN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,%al</a:t>
            </a:r>
          </a:p>
          <a:p>
            <a:pPr marL="0" indent="390525">
              <a:buNone/>
              <a:tabLst>
                <a:tab pos="2673350" algn="l"/>
              </a:tabLs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二进制减法：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al=0x68-0x28=0x40</a:t>
            </a:r>
          </a:p>
          <a:p>
            <a:pPr marL="0" indent="390525">
              <a:buNone/>
              <a:tabLst>
                <a:tab pos="2673350" algn="l"/>
              </a:tabLst>
              <a:defRPr/>
            </a:pPr>
            <a:r>
              <a:rPr lang="en-US" altLang="zh-CN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das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#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十进制调整：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al=0x40</a:t>
            </a:r>
          </a:p>
          <a:p>
            <a:pPr marL="0" indent="390525">
              <a:buNone/>
              <a:tabLst>
                <a:tab pos="2673350" algn="l"/>
              </a:tabLs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实现压缩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BCD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码加法：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68-28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＝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40</a:t>
            </a:r>
          </a:p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62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压缩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减法调整指令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DAS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90525">
              <a:buNone/>
              <a:tabLst>
                <a:tab pos="2673350" algn="l"/>
              </a:tabLst>
              <a:defRPr/>
            </a:pPr>
            <a:r>
              <a:rPr lang="en-US" altLang="zh-CN" b="1" dirty="0" err="1" smtClean="0">
                <a:solidFill>
                  <a:srgbClr val="002060"/>
                </a:solidFill>
                <a:ea typeface="微软雅黑" pitchFamily="34" charset="-122"/>
              </a:rPr>
              <a:t>mov</a:t>
            </a:r>
            <a:r>
              <a:rPr lang="en-US" altLang="zh-CN" dirty="0">
                <a:solidFill>
                  <a:srgbClr val="002060"/>
                </a:solidFill>
                <a:ea typeface="微软雅黑" pitchFamily="34" charset="-122"/>
              </a:rPr>
              <a:t> $0x1234, </a:t>
            </a:r>
            <a:r>
              <a:rPr lang="en-US" altLang="zh-CN" dirty="0" smtClean="0">
                <a:solidFill>
                  <a:srgbClr val="002060"/>
                </a:solidFill>
                <a:ea typeface="微软雅黑" pitchFamily="34" charset="-122"/>
              </a:rPr>
              <a:t>%ax</a:t>
            </a:r>
            <a:endParaRPr lang="en-US" altLang="zh-CN" b="1" dirty="0">
              <a:solidFill>
                <a:srgbClr val="002060"/>
              </a:solidFill>
              <a:ea typeface="微软雅黑" pitchFamily="34" charset="-122"/>
            </a:endParaRPr>
          </a:p>
          <a:p>
            <a:pPr marL="0" indent="390525" eaLnBrk="1" hangingPunct="1">
              <a:buFont typeface="Wingdings" pitchFamily="2" charset="2"/>
              <a:buNone/>
              <a:tabLst>
                <a:tab pos="2673350" algn="l"/>
              </a:tabLst>
              <a:defRPr/>
            </a:pPr>
            <a:r>
              <a:rPr lang="en-US" altLang="zh-CN" b="1" dirty="0" err="1">
                <a:solidFill>
                  <a:srgbClr val="002060"/>
                </a:solidFill>
                <a:ea typeface="微软雅黑" pitchFamily="34" charset="-122"/>
              </a:rPr>
              <a:t>mov</a:t>
            </a:r>
            <a:r>
              <a:rPr lang="en-US" altLang="zh-CN" b="1" dirty="0">
                <a:solidFill>
                  <a:srgbClr val="002060"/>
                </a:solidFill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rgbClr val="002060"/>
                </a:solidFill>
                <a:ea typeface="微软雅黑" pitchFamily="34" charset="-122"/>
              </a:rPr>
              <a:t>$</a:t>
            </a:r>
            <a:r>
              <a:rPr lang="en-US" altLang="zh-CN" dirty="0" smtClean="0">
                <a:solidFill>
                  <a:srgbClr val="002060"/>
                </a:solidFill>
                <a:ea typeface="微软雅黑" pitchFamily="34" charset="-122"/>
              </a:rPr>
              <a:t>0x</a:t>
            </a:r>
            <a:r>
              <a:rPr lang="en-US" altLang="zh-CN" b="1" dirty="0" smtClean="0">
                <a:solidFill>
                  <a:srgbClr val="002060"/>
                </a:solidFill>
                <a:ea typeface="微软雅黑" pitchFamily="34" charset="-122"/>
              </a:rPr>
              <a:t>4612,%bx</a:t>
            </a:r>
            <a:endParaRPr lang="en-US" altLang="zh-CN" b="1" dirty="0">
              <a:solidFill>
                <a:srgbClr val="002060"/>
              </a:solidFill>
              <a:ea typeface="微软雅黑" pitchFamily="34" charset="-122"/>
            </a:endParaRPr>
          </a:p>
          <a:p>
            <a:pPr marL="0" indent="390525" eaLnBrk="1" hangingPunct="1">
              <a:buFont typeface="Wingdings" pitchFamily="2" charset="2"/>
              <a:buNone/>
              <a:tabLst>
                <a:tab pos="2673350" algn="l"/>
              </a:tabLst>
              <a:defRPr/>
            </a:pPr>
            <a:r>
              <a:rPr lang="en-US" altLang="zh-CN" b="1" dirty="0">
                <a:solidFill>
                  <a:srgbClr val="002060"/>
                </a:solidFill>
                <a:ea typeface="微软雅黑" pitchFamily="34" charset="-122"/>
              </a:rPr>
              <a:t>sub </a:t>
            </a:r>
            <a:r>
              <a:rPr lang="en-US" altLang="zh-CN" dirty="0">
                <a:solidFill>
                  <a:srgbClr val="002060"/>
                </a:solidFill>
                <a:ea typeface="微软雅黑" pitchFamily="34" charset="-122"/>
              </a:rPr>
              <a:t>%</a:t>
            </a:r>
            <a:r>
              <a:rPr lang="en-US" altLang="zh-CN" b="1" dirty="0" err="1" smtClean="0">
                <a:solidFill>
                  <a:srgbClr val="002060"/>
                </a:solidFill>
                <a:ea typeface="微软雅黑" pitchFamily="34" charset="-122"/>
              </a:rPr>
              <a:t>bl</a:t>
            </a:r>
            <a:r>
              <a:rPr lang="en-US" altLang="zh-CN" b="1" dirty="0" smtClean="0">
                <a:solidFill>
                  <a:srgbClr val="002060"/>
                </a:solidFill>
                <a:ea typeface="微软雅黑" pitchFamily="34" charset="-122"/>
              </a:rPr>
              <a:t>,%al</a:t>
            </a:r>
            <a:endParaRPr lang="en-US" altLang="zh-CN" b="1" dirty="0">
              <a:solidFill>
                <a:srgbClr val="002060"/>
              </a:solidFill>
              <a:ea typeface="微软雅黑" pitchFamily="34" charset="-122"/>
            </a:endParaRPr>
          </a:p>
          <a:p>
            <a:pPr marL="0" indent="390525">
              <a:buNone/>
              <a:tabLst>
                <a:tab pos="2673350" algn="l"/>
              </a:tabLst>
              <a:defRPr/>
            </a:pPr>
            <a:r>
              <a:rPr lang="en-US" altLang="zh-CN" b="1" dirty="0">
                <a:solidFill>
                  <a:srgbClr val="002060"/>
                </a:solidFill>
                <a:ea typeface="微软雅黑" pitchFamily="34" charset="-122"/>
              </a:rPr>
              <a:t>das	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# </a:t>
            </a:r>
            <a:r>
              <a:rPr lang="en-US" altLang="zh-CN" b="1" dirty="0" smtClean="0">
                <a:solidFill>
                  <a:srgbClr val="002060"/>
                </a:solidFill>
                <a:ea typeface="微软雅黑" pitchFamily="34" charset="-122"/>
              </a:rPr>
              <a:t>34-12</a:t>
            </a:r>
            <a:r>
              <a:rPr lang="zh-CN" altLang="en-US" b="1" dirty="0">
                <a:solidFill>
                  <a:srgbClr val="002060"/>
                </a:solidFill>
                <a:ea typeface="微软雅黑" pitchFamily="34" charset="-122"/>
              </a:rPr>
              <a:t>＝</a:t>
            </a:r>
            <a:r>
              <a:rPr lang="en-US" altLang="zh-CN" b="1" dirty="0">
                <a:solidFill>
                  <a:srgbClr val="002060"/>
                </a:solidFill>
                <a:ea typeface="微软雅黑" pitchFamily="34" charset="-122"/>
              </a:rPr>
              <a:t>22</a:t>
            </a:r>
            <a:r>
              <a:rPr lang="zh-CN" altLang="en-US" b="1" dirty="0">
                <a:solidFill>
                  <a:srgbClr val="002060"/>
                </a:solidFill>
                <a:ea typeface="微软雅黑" pitchFamily="34" charset="-122"/>
              </a:rPr>
              <a:t>，</a:t>
            </a:r>
            <a:r>
              <a:rPr lang="en-US" altLang="zh-CN" b="1" dirty="0">
                <a:solidFill>
                  <a:srgbClr val="002060"/>
                </a:solidFill>
                <a:ea typeface="微软雅黑" pitchFamily="34" charset="-122"/>
              </a:rPr>
              <a:t>CF</a:t>
            </a:r>
            <a:r>
              <a:rPr lang="zh-CN" altLang="en-US" b="1" dirty="0">
                <a:solidFill>
                  <a:srgbClr val="002060"/>
                </a:solidFill>
                <a:ea typeface="微软雅黑" pitchFamily="34" charset="-122"/>
              </a:rPr>
              <a:t>＝</a:t>
            </a:r>
            <a:r>
              <a:rPr lang="en-US" altLang="zh-CN" b="1" dirty="0">
                <a:solidFill>
                  <a:srgbClr val="002060"/>
                </a:solidFill>
                <a:ea typeface="微软雅黑" pitchFamily="34" charset="-122"/>
              </a:rPr>
              <a:t>0</a:t>
            </a:r>
          </a:p>
          <a:p>
            <a:pPr marL="0" indent="390525" eaLnBrk="1" hangingPunct="1">
              <a:buFont typeface="Wingdings" pitchFamily="2" charset="2"/>
              <a:buNone/>
              <a:tabLst>
                <a:tab pos="2673350" algn="l"/>
              </a:tabLst>
              <a:defRPr/>
            </a:pPr>
            <a:r>
              <a:rPr lang="en-US" altLang="zh-CN" b="1" dirty="0" err="1">
                <a:solidFill>
                  <a:srgbClr val="002060"/>
                </a:solidFill>
                <a:ea typeface="微软雅黑" pitchFamily="34" charset="-122"/>
              </a:rPr>
              <a:t>xchg</a:t>
            </a:r>
            <a:r>
              <a:rPr lang="en-US" altLang="zh-CN" b="1" dirty="0">
                <a:solidFill>
                  <a:srgbClr val="002060"/>
                </a:solidFill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rgbClr val="002060"/>
                </a:solidFill>
                <a:ea typeface="微软雅黑" pitchFamily="34" charset="-122"/>
              </a:rPr>
              <a:t>%al, %ah</a:t>
            </a:r>
            <a:endParaRPr lang="en-US" altLang="zh-CN" b="1" dirty="0">
              <a:solidFill>
                <a:srgbClr val="002060"/>
              </a:solidFill>
              <a:ea typeface="微软雅黑" pitchFamily="34" charset="-122"/>
            </a:endParaRPr>
          </a:p>
          <a:p>
            <a:pPr marL="0" indent="390525" eaLnBrk="1" hangingPunct="1">
              <a:buFont typeface="Wingdings" pitchFamily="2" charset="2"/>
              <a:buNone/>
              <a:tabLst>
                <a:tab pos="2673350" algn="l"/>
              </a:tabLst>
              <a:defRPr/>
            </a:pPr>
            <a:r>
              <a:rPr lang="en-US" altLang="zh-CN" b="1" dirty="0" err="1">
                <a:solidFill>
                  <a:srgbClr val="002060"/>
                </a:solidFill>
                <a:ea typeface="微软雅黑" pitchFamily="34" charset="-122"/>
              </a:rPr>
              <a:t>sbb</a:t>
            </a:r>
            <a:r>
              <a:rPr lang="en-US" altLang="zh-CN" b="1" dirty="0">
                <a:solidFill>
                  <a:srgbClr val="002060"/>
                </a:solidFill>
                <a:ea typeface="微软雅黑" pitchFamily="34" charset="-122"/>
              </a:rPr>
              <a:t> </a:t>
            </a:r>
            <a:r>
              <a:rPr lang="en-US" altLang="zh-CN" dirty="0">
                <a:solidFill>
                  <a:srgbClr val="002060"/>
                </a:solidFill>
                <a:ea typeface="微软雅黑" pitchFamily="34" charset="-122"/>
              </a:rPr>
              <a:t>%</a:t>
            </a:r>
            <a:r>
              <a:rPr lang="en-US" altLang="zh-CN" b="1" dirty="0" err="1" smtClean="0">
                <a:solidFill>
                  <a:srgbClr val="002060"/>
                </a:solidFill>
                <a:ea typeface="微软雅黑" pitchFamily="34" charset="-122"/>
              </a:rPr>
              <a:t>bh</a:t>
            </a:r>
            <a:r>
              <a:rPr lang="en-US" altLang="zh-CN" b="1" dirty="0" smtClean="0">
                <a:solidFill>
                  <a:srgbClr val="002060"/>
                </a:solidFill>
                <a:ea typeface="微软雅黑" pitchFamily="34" charset="-122"/>
              </a:rPr>
              <a:t>, %al</a:t>
            </a:r>
            <a:endParaRPr lang="en-US" altLang="zh-CN" b="1" dirty="0">
              <a:solidFill>
                <a:srgbClr val="002060"/>
              </a:solidFill>
              <a:ea typeface="微软雅黑" pitchFamily="34" charset="-122"/>
            </a:endParaRPr>
          </a:p>
          <a:p>
            <a:pPr marL="0" indent="390525">
              <a:buNone/>
              <a:tabLst>
                <a:tab pos="2673350" algn="l"/>
              </a:tabLst>
              <a:defRPr/>
            </a:pPr>
            <a:r>
              <a:rPr lang="en-US" altLang="zh-CN" b="1" dirty="0">
                <a:solidFill>
                  <a:srgbClr val="002060"/>
                </a:solidFill>
                <a:ea typeface="微软雅黑" pitchFamily="34" charset="-122"/>
              </a:rPr>
              <a:t>das	</a:t>
            </a:r>
            <a:r>
              <a:rPr lang="en-US" altLang="zh-CN" b="1" dirty="0"/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002060"/>
                </a:solidFill>
                <a:ea typeface="微软雅黑" pitchFamily="34" charset="-122"/>
              </a:rPr>
              <a:t>12-46</a:t>
            </a:r>
            <a:r>
              <a:rPr lang="zh-CN" altLang="en-US" b="1" dirty="0">
                <a:solidFill>
                  <a:srgbClr val="002060"/>
                </a:solidFill>
                <a:ea typeface="微软雅黑" pitchFamily="34" charset="-122"/>
              </a:rPr>
              <a:t>＝</a:t>
            </a:r>
            <a:r>
              <a:rPr lang="en-US" altLang="zh-CN" b="1" dirty="0">
                <a:solidFill>
                  <a:srgbClr val="002060"/>
                </a:solidFill>
                <a:ea typeface="微软雅黑" pitchFamily="34" charset="-122"/>
              </a:rPr>
              <a:t>66</a:t>
            </a:r>
            <a:r>
              <a:rPr lang="zh-CN" altLang="en-US" b="1" dirty="0">
                <a:solidFill>
                  <a:srgbClr val="002060"/>
                </a:solidFill>
                <a:ea typeface="微软雅黑" pitchFamily="34" charset="-122"/>
              </a:rPr>
              <a:t>，</a:t>
            </a:r>
            <a:r>
              <a:rPr lang="en-US" altLang="zh-CN" b="1" dirty="0">
                <a:solidFill>
                  <a:srgbClr val="002060"/>
                </a:solidFill>
                <a:ea typeface="微软雅黑" pitchFamily="34" charset="-122"/>
              </a:rPr>
              <a:t>CF=1</a:t>
            </a:r>
          </a:p>
          <a:p>
            <a:pPr marL="0" indent="390525">
              <a:buNone/>
              <a:tabLst>
                <a:tab pos="2673350" algn="l"/>
              </a:tabLst>
              <a:defRPr/>
            </a:pPr>
            <a:r>
              <a:rPr lang="en-US" altLang="zh-CN" b="1" dirty="0" err="1">
                <a:solidFill>
                  <a:srgbClr val="002060"/>
                </a:solidFill>
                <a:ea typeface="微软雅黑" pitchFamily="34" charset="-122"/>
              </a:rPr>
              <a:t>xchg</a:t>
            </a:r>
            <a:r>
              <a:rPr lang="en-US" altLang="zh-CN" b="1" dirty="0">
                <a:solidFill>
                  <a:srgbClr val="002060"/>
                </a:solidFill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rgbClr val="002060"/>
                </a:solidFill>
                <a:ea typeface="微软雅黑" pitchFamily="34" charset="-122"/>
              </a:rPr>
              <a:t>%al, %ah</a:t>
            </a:r>
            <a:r>
              <a:rPr lang="en-US" altLang="zh-CN" b="1" dirty="0">
                <a:solidFill>
                  <a:srgbClr val="002060"/>
                </a:solidFill>
                <a:ea typeface="微软雅黑" pitchFamily="34" charset="-122"/>
              </a:rPr>
              <a:t>	</a:t>
            </a:r>
            <a:r>
              <a:rPr lang="en-US" altLang="zh-CN" b="1" dirty="0"/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# </a:t>
            </a:r>
            <a:r>
              <a:rPr lang="en-US" altLang="zh-CN" b="1" dirty="0" smtClean="0">
                <a:solidFill>
                  <a:srgbClr val="FF0000"/>
                </a:solidFill>
                <a:ea typeface="微软雅黑" pitchFamily="34" charset="-122"/>
              </a:rPr>
              <a:t>1</a:t>
            </a:r>
            <a:r>
              <a:rPr lang="en-US" altLang="zh-CN" b="1" dirty="0" smtClean="0">
                <a:solidFill>
                  <a:srgbClr val="002060"/>
                </a:solidFill>
                <a:ea typeface="微软雅黑" pitchFamily="34" charset="-122"/>
              </a:rPr>
              <a:t>1234</a:t>
            </a:r>
            <a:r>
              <a:rPr lang="zh-CN" altLang="en-US" b="1" dirty="0">
                <a:solidFill>
                  <a:srgbClr val="002060"/>
                </a:solidFill>
                <a:ea typeface="微软雅黑" pitchFamily="34" charset="-122"/>
              </a:rPr>
              <a:t>－</a:t>
            </a:r>
            <a:r>
              <a:rPr lang="en-US" altLang="zh-CN" b="1" dirty="0">
                <a:solidFill>
                  <a:srgbClr val="002060"/>
                </a:solidFill>
                <a:ea typeface="微软雅黑" pitchFamily="34" charset="-122"/>
              </a:rPr>
              <a:t>4612</a:t>
            </a:r>
            <a:r>
              <a:rPr lang="zh-CN" altLang="en-US" b="1" dirty="0">
                <a:solidFill>
                  <a:srgbClr val="002060"/>
                </a:solidFill>
                <a:ea typeface="微软雅黑" pitchFamily="34" charset="-122"/>
              </a:rPr>
              <a:t>＝</a:t>
            </a:r>
            <a:r>
              <a:rPr lang="en-US" altLang="zh-CN" b="1" dirty="0">
                <a:solidFill>
                  <a:srgbClr val="002060"/>
                </a:solidFill>
                <a:ea typeface="微软雅黑" pitchFamily="34" charset="-122"/>
              </a:rPr>
              <a:t>6622</a:t>
            </a:r>
            <a:endParaRPr lang="zh-CN" altLang="en-US" b="1" dirty="0">
              <a:solidFill>
                <a:srgbClr val="002060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925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XCHG</a:t>
            </a:r>
            <a:r>
              <a:rPr lang="zh-CN" altLang="en-US"/>
              <a:t>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b="1"/>
              <a:t>XCHG</a:t>
            </a:r>
            <a:r>
              <a:rPr lang="zh-CN" altLang="en-US" b="1"/>
              <a:t>指令</a:t>
            </a:r>
            <a:r>
              <a:rPr lang="en-US" altLang="zh-CN" b="1"/>
              <a:t>:</a:t>
            </a:r>
            <a:r>
              <a:rPr lang="zh-CN" altLang="en-US" b="1"/>
              <a:t>交换两个操作数的内容</a:t>
            </a:r>
            <a:endParaRPr lang="en-US" altLang="zh-CN" b="1"/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zh-CN" altLang="en-US" b="1"/>
              <a:t>       </a:t>
            </a:r>
            <a:r>
              <a:rPr lang="en-US" altLang="zh-CN" b="1">
                <a:solidFill>
                  <a:schemeClr val="hlink"/>
                </a:solidFill>
              </a:rPr>
              <a:t>xchg  reg</a:t>
            </a:r>
            <a:r>
              <a:rPr lang="zh-CN" altLang="en-US" b="1">
                <a:solidFill>
                  <a:schemeClr val="hlink"/>
                </a:solidFill>
              </a:rPr>
              <a:t>，</a:t>
            </a:r>
            <a:r>
              <a:rPr lang="en-US" altLang="zh-CN" b="1">
                <a:solidFill>
                  <a:schemeClr val="hlink"/>
                </a:solidFill>
              </a:rPr>
              <a:t>reg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zh-CN" altLang="en-US" b="1"/>
              <a:t>       </a:t>
            </a:r>
            <a:r>
              <a:rPr lang="en-US" altLang="zh-CN" b="1">
                <a:solidFill>
                  <a:schemeClr val="hlink"/>
                </a:solidFill>
              </a:rPr>
              <a:t>xchg  reg</a:t>
            </a:r>
            <a:r>
              <a:rPr lang="zh-CN" altLang="en-US" b="1">
                <a:solidFill>
                  <a:schemeClr val="hlink"/>
                </a:solidFill>
              </a:rPr>
              <a:t>，</a:t>
            </a:r>
            <a:r>
              <a:rPr lang="en-US" altLang="zh-CN" b="1">
                <a:solidFill>
                  <a:schemeClr val="hlink"/>
                </a:solidFill>
              </a:rPr>
              <a:t>mem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zh-CN" altLang="en-US" b="1"/>
              <a:t>       </a:t>
            </a:r>
            <a:r>
              <a:rPr lang="en-US" altLang="zh-CN" b="1">
                <a:solidFill>
                  <a:schemeClr val="hlink"/>
                </a:solidFill>
              </a:rPr>
              <a:t>xchg  mem</a:t>
            </a:r>
            <a:r>
              <a:rPr lang="zh-CN" altLang="en-US" b="1">
                <a:solidFill>
                  <a:schemeClr val="hlink"/>
                </a:solidFill>
              </a:rPr>
              <a:t>，</a:t>
            </a:r>
            <a:r>
              <a:rPr lang="en-US" altLang="zh-CN" b="1">
                <a:solidFill>
                  <a:schemeClr val="hlink"/>
                </a:solidFill>
              </a:rPr>
              <a:t>reg</a:t>
            </a:r>
            <a:endParaRPr lang="zh-CN" altLang="en-US" b="1"/>
          </a:p>
          <a:p>
            <a:pPr lvl="1">
              <a:lnSpc>
                <a:spcPct val="110000"/>
              </a:lnSpc>
            </a:pPr>
            <a:r>
              <a:rPr lang="zh-CN" altLang="en-US"/>
              <a:t>操作数规则遵循</a:t>
            </a:r>
            <a:r>
              <a:rPr lang="zh-CN" altLang="en-US" smtClean="0"/>
              <a:t>与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MOV</a:t>
            </a:r>
            <a:r>
              <a:rPr lang="zh-CN" altLang="en-US" smtClean="0"/>
              <a:t>同样</a:t>
            </a:r>
            <a:r>
              <a:rPr lang="zh-CN" altLang="en-US"/>
              <a:t>的规则。</a:t>
            </a:r>
          </a:p>
          <a:p>
            <a:endParaRPr lang="zh-CN" altLang="en-US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820444" y="1745343"/>
            <a:ext cx="2895600" cy="4787900"/>
            <a:chOff x="3576" y="704"/>
            <a:chExt cx="2568" cy="3280"/>
          </a:xfrm>
          <a:solidFill>
            <a:srgbClr val="CCFF99"/>
          </a:solidFill>
        </p:grpSpPr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>
              <a:off x="3584" y="704"/>
              <a:ext cx="2552" cy="3280"/>
            </a:xfrm>
            <a:prstGeom prst="rect">
              <a:avLst/>
            </a:prstGeom>
            <a:grpFill/>
            <a:ln w="38100" algn="ctr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/>
            <a:lstStyle/>
            <a:p>
              <a:pPr algn="l">
                <a:spcBef>
                  <a:spcPct val="35000"/>
                </a:spcBef>
              </a:pPr>
              <a:r>
                <a:rPr lang="en-US" altLang="zh-CN" sz="2800" b="1" dirty="0" err="1">
                  <a:solidFill>
                    <a:schemeClr val="tx1"/>
                  </a:solidFill>
                  <a:latin typeface="Times New Roman" pitchFamily="18" charset="0"/>
                </a:rPr>
                <a:t>xchg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itchFamily="18" charset="0"/>
                </a:rPr>
                <a:t>  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itchFamily="18" charset="0"/>
                </a:rPr>
                <a:t>ax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itchFamily="18" charset="0"/>
                </a:rPr>
                <a:t>,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 </a:t>
              </a:r>
              <a:r>
                <a:rPr lang="en-US" altLang="zh-CN" sz="2800" b="1" dirty="0" err="1" smtClean="0">
                  <a:solidFill>
                    <a:schemeClr val="tx1"/>
                  </a:solidFill>
                  <a:latin typeface="Times New Roman" pitchFamily="18" charset="0"/>
                </a:rPr>
                <a:t>bx</a:t>
              </a:r>
              <a:endParaRPr lang="en-US" altLang="zh-CN" sz="2800" b="1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l">
                <a:spcBef>
                  <a:spcPct val="35000"/>
                </a:spcBef>
              </a:pPr>
              <a:r>
                <a:rPr lang="en-US" altLang="zh-CN" sz="2800" b="1" dirty="0" err="1">
                  <a:solidFill>
                    <a:schemeClr val="tx1"/>
                  </a:solidFill>
                  <a:latin typeface="Times New Roman" pitchFamily="18" charset="0"/>
                </a:rPr>
                <a:t>xchg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itchFamily="18" charset="0"/>
                </a:rPr>
                <a:t>ah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itchFamily="18" charset="0"/>
                </a:rPr>
                <a:t>,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itchFamily="18" charset="0"/>
                </a:rPr>
                <a:t>al</a:t>
              </a:r>
              <a:endParaRPr lang="en-US" altLang="zh-CN" sz="2800" b="1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l">
                <a:spcBef>
                  <a:spcPct val="35000"/>
                </a:spcBef>
              </a:pPr>
              <a:r>
                <a:rPr lang="en-US" altLang="zh-CN" sz="2800" b="1" dirty="0" err="1">
                  <a:solidFill>
                    <a:schemeClr val="tx1"/>
                  </a:solidFill>
                  <a:latin typeface="Times New Roman" pitchFamily="18" charset="0"/>
                </a:rPr>
                <a:t>xchg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itchFamily="18" charset="0"/>
                </a:rPr>
                <a:t>   var1 ,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altLang="zh-CN" sz="2800" b="1" dirty="0" err="1" smtClean="0">
                  <a:solidFill>
                    <a:schemeClr val="tx1"/>
                  </a:solidFill>
                  <a:latin typeface="Times New Roman" pitchFamily="18" charset="0"/>
                </a:rPr>
                <a:t>bx</a:t>
              </a:r>
              <a:endParaRPr lang="en-US" altLang="zh-CN" sz="2800" b="1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l">
                <a:spcBef>
                  <a:spcPct val="35000"/>
                </a:spcBef>
              </a:pPr>
              <a:r>
                <a:rPr lang="en-US" altLang="zh-CN" sz="2800" b="1" dirty="0" err="1">
                  <a:solidFill>
                    <a:schemeClr val="tx1"/>
                  </a:solidFill>
                  <a:latin typeface="Times New Roman" pitchFamily="18" charset="0"/>
                </a:rPr>
                <a:t>xchg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altLang="zh-CN" sz="2800" b="1" dirty="0" err="1" smtClean="0">
                  <a:solidFill>
                    <a:schemeClr val="tx1"/>
                  </a:solidFill>
                  <a:latin typeface="Times New Roman" pitchFamily="18" charset="0"/>
                </a:rPr>
                <a:t>eax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itchFamily="18" charset="0"/>
                </a:rPr>
                <a:t>,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altLang="zh-CN" sz="2800" b="1" dirty="0" err="1" smtClean="0">
                  <a:solidFill>
                    <a:schemeClr val="tx1"/>
                  </a:solidFill>
                  <a:latin typeface="Times New Roman" pitchFamily="18" charset="0"/>
                </a:rPr>
                <a:t>ebx</a:t>
              </a:r>
              <a:endParaRPr lang="en-US" altLang="zh-CN" sz="2800" b="1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l">
                <a:spcBef>
                  <a:spcPct val="35000"/>
                </a:spcBef>
              </a:pPr>
              <a:endParaRPr lang="en-US" altLang="zh-CN" sz="2800" b="1" dirty="0">
                <a:solidFill>
                  <a:schemeClr val="folHlink"/>
                </a:solidFill>
                <a:latin typeface="Times New Roman" pitchFamily="18" charset="0"/>
              </a:endParaRPr>
            </a:p>
            <a:p>
              <a:pPr algn="l">
                <a:spcBef>
                  <a:spcPct val="35000"/>
                </a:spcBef>
              </a:pPr>
              <a:r>
                <a:rPr lang="en-US" altLang="zh-CN" sz="2800" b="1" dirty="0" err="1">
                  <a:solidFill>
                    <a:schemeClr val="hlink"/>
                  </a:solidFill>
                  <a:latin typeface="Times New Roman" pitchFamily="18" charset="0"/>
                </a:rPr>
                <a:t>mov</a:t>
              </a:r>
              <a:r>
                <a:rPr lang="en-US" altLang="zh-CN" sz="2800" b="1" dirty="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 sz="2800" b="1" dirty="0" smtClean="0">
                  <a:solidFill>
                    <a:schemeClr val="hlink"/>
                  </a:solidFill>
                  <a:latin typeface="Times New Roman" pitchFamily="18" charset="0"/>
                </a:rPr>
                <a:t>  var1</a:t>
              </a:r>
              <a:r>
                <a:rPr lang="en-US" altLang="zh-CN" sz="2800" b="1" dirty="0">
                  <a:solidFill>
                    <a:schemeClr val="hlink"/>
                  </a:solidFill>
                  <a:latin typeface="Times New Roman" pitchFamily="18" charset="0"/>
                </a:rPr>
                <a:t>, </a:t>
              </a:r>
              <a:r>
                <a:rPr lang="en-US" altLang="zh-CN" sz="2800" b="1" dirty="0" smtClean="0">
                  <a:solidFill>
                    <a:schemeClr val="hlink"/>
                  </a:solidFill>
                  <a:latin typeface="Times New Roman" pitchFamily="18" charset="0"/>
                </a:rPr>
                <a:t> %ax</a:t>
              </a:r>
            </a:p>
            <a:p>
              <a:pPr algn="l">
                <a:spcBef>
                  <a:spcPct val="35000"/>
                </a:spcBef>
              </a:pPr>
              <a:r>
                <a:rPr lang="en-US" altLang="zh-CN" sz="2800" b="1" dirty="0" err="1" smtClean="0">
                  <a:solidFill>
                    <a:schemeClr val="hlink"/>
                  </a:solidFill>
                  <a:latin typeface="Times New Roman" pitchFamily="18" charset="0"/>
                </a:rPr>
                <a:t>xchg</a:t>
              </a:r>
              <a:r>
                <a:rPr lang="en-US" altLang="zh-CN" sz="2800" b="1" dirty="0" smtClean="0">
                  <a:solidFill>
                    <a:schemeClr val="hlink"/>
                  </a:solidFill>
                  <a:latin typeface="Times New Roman" pitchFamily="18" charset="0"/>
                </a:rPr>
                <a:t> %ax </a:t>
              </a:r>
              <a:r>
                <a:rPr lang="en-US" altLang="zh-CN" sz="2800" b="1" dirty="0">
                  <a:solidFill>
                    <a:schemeClr val="hlink"/>
                  </a:solidFill>
                  <a:latin typeface="Times New Roman" pitchFamily="18" charset="0"/>
                </a:rPr>
                <a:t>, </a:t>
              </a:r>
              <a:r>
                <a:rPr lang="en-US" altLang="zh-CN" sz="2800" b="1" dirty="0" smtClean="0">
                  <a:solidFill>
                    <a:schemeClr val="hlink"/>
                  </a:solidFill>
                  <a:latin typeface="Times New Roman" pitchFamily="18" charset="0"/>
                </a:rPr>
                <a:t>  var2</a:t>
              </a:r>
              <a:endParaRPr lang="en-US" altLang="zh-CN" sz="2800" b="1" dirty="0">
                <a:solidFill>
                  <a:schemeClr val="hlink"/>
                </a:solidFill>
                <a:latin typeface="Times New Roman" pitchFamily="18" charset="0"/>
              </a:endParaRPr>
            </a:p>
            <a:p>
              <a:pPr algn="l">
                <a:spcBef>
                  <a:spcPct val="35000"/>
                </a:spcBef>
              </a:pPr>
              <a:r>
                <a:rPr lang="en-US" altLang="zh-CN" sz="2800" b="1" dirty="0" err="1">
                  <a:solidFill>
                    <a:schemeClr val="hlink"/>
                  </a:solidFill>
                  <a:latin typeface="Times New Roman" pitchFamily="18" charset="0"/>
                </a:rPr>
                <a:t>mov</a:t>
              </a:r>
              <a:r>
                <a:rPr lang="en-US" altLang="zh-CN" sz="2800" b="1" dirty="0">
                  <a:solidFill>
                    <a:schemeClr val="hlink"/>
                  </a:solidFill>
                  <a:latin typeface="Times New Roman" pitchFamily="18" charset="0"/>
                </a:rPr>
                <a:t>   %</a:t>
              </a:r>
              <a:r>
                <a:rPr lang="en-US" altLang="zh-CN" sz="2800" b="1" dirty="0" smtClean="0">
                  <a:solidFill>
                    <a:schemeClr val="hlink"/>
                  </a:solidFill>
                  <a:latin typeface="Times New Roman" pitchFamily="18" charset="0"/>
                </a:rPr>
                <a:t>ax,  var1</a:t>
              </a:r>
              <a:endParaRPr lang="en-US" altLang="zh-CN" sz="2800" b="1" dirty="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3576" y="2600"/>
              <a:ext cx="2568" cy="0"/>
            </a:xfrm>
            <a:prstGeom prst="line">
              <a:avLst/>
            </a:prstGeom>
            <a:grp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/>
            <a:lstStyle/>
            <a:p>
              <a:endParaRPr lang="zh-CN" altLang="en-US" b="1"/>
            </a:p>
          </p:txBody>
        </p:sp>
      </p:grpSp>
      <p:sp>
        <p:nvSpPr>
          <p:cNvPr id="7" name="AutoShape 18"/>
          <p:cNvSpPr>
            <a:spLocks noChangeArrowheads="1"/>
          </p:cNvSpPr>
          <p:nvPr/>
        </p:nvSpPr>
        <p:spPr bwMode="auto">
          <a:xfrm>
            <a:off x="2194558" y="5602508"/>
            <a:ext cx="4438650" cy="1123950"/>
          </a:xfrm>
          <a:prstGeom prst="wedgeEllipseCallout">
            <a:avLst>
              <a:gd name="adj1" fmla="val 53074"/>
              <a:gd name="adj2" fmla="val -87569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3D8D11"/>
            </a:solidFill>
            <a:miter lim="800000"/>
            <a:headEnd/>
            <a:tailEnd/>
          </a:ln>
          <a:effectLst/>
          <a:extLst/>
        </p:spPr>
        <p:txBody>
          <a:bodyPr lIns="90487" tIns="44450" rIns="90487" bIns="44450" anchor="ctr"/>
          <a:lstStyle/>
          <a:p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交换两个内存</a:t>
            </a:r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操作数需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使用寄存器</a:t>
            </a:r>
          </a:p>
        </p:txBody>
      </p:sp>
    </p:spTree>
    <p:extLst>
      <p:ext uri="{BB962C8B-B14F-4D97-AF65-F5344CB8AC3E}">
        <p14:creationId xmlns:p14="http://schemas.microsoft.com/office/powerpoint/2010/main" val="263943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加、减、乘、除指令汇总</a:t>
            </a:r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7564866"/>
              </p:ext>
            </p:extLst>
          </p:nvPr>
        </p:nvGraphicFramePr>
        <p:xfrm>
          <a:off x="316094" y="1204551"/>
          <a:ext cx="9520238" cy="5438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2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2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1667">
                <a:tc>
                  <a:txBody>
                    <a:bodyPr/>
                    <a:lstStyle/>
                    <a:p>
                      <a:endParaRPr lang="zh-CN" altLang="en-US" sz="3200" b="0" dirty="0"/>
                    </a:p>
                  </a:txBody>
                  <a:tcPr marL="91429" marR="91429"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4000" b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加法</a:t>
                      </a:r>
                      <a:endParaRPr lang="zh-CN" altLang="en-US" sz="4000" b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29" marR="91429"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4000" b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减法</a:t>
                      </a:r>
                      <a:endParaRPr lang="zh-CN" altLang="en-US" sz="4000" b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29" marR="91429"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4000" b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乘法</a:t>
                      </a:r>
                      <a:endParaRPr lang="zh-CN" altLang="en-US" sz="4000" b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29" marR="91429"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4000" b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除法</a:t>
                      </a:r>
                      <a:endParaRPr lang="zh-CN" altLang="en-US" sz="4000" b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29" marR="91429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087">
                <a:tc>
                  <a:txBody>
                    <a:bodyPr/>
                    <a:lstStyle/>
                    <a:p>
                      <a:r>
                        <a:rPr lang="zh-CN" altLang="en-US" sz="3200" b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无符号</a:t>
                      </a:r>
                      <a:endParaRPr lang="en-US" altLang="zh-CN" sz="3200" b="1" smtClean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zh-CN" altLang="en-US" sz="3200" b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二进制数</a:t>
                      </a:r>
                      <a:endParaRPr lang="zh-CN" altLang="en-US" sz="3200" b="1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29" marR="91429"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003399"/>
                          </a:solidFill>
                        </a:rPr>
                        <a:t>ADD/ADC</a:t>
                      </a:r>
                      <a:endParaRPr lang="zh-CN" altLang="en-US" sz="2800" b="1">
                        <a:solidFill>
                          <a:srgbClr val="003399"/>
                        </a:solidFill>
                      </a:endParaRPr>
                    </a:p>
                  </a:txBody>
                  <a:tcPr marL="91429" marR="91429"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003399"/>
                          </a:solidFill>
                        </a:rPr>
                        <a:t>SUB/SBB</a:t>
                      </a:r>
                      <a:endParaRPr lang="zh-CN" altLang="en-US" sz="2800" b="1">
                        <a:solidFill>
                          <a:srgbClr val="003399"/>
                        </a:solidFill>
                      </a:endParaRPr>
                    </a:p>
                  </a:txBody>
                  <a:tcPr marL="91429" marR="91429"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003399"/>
                          </a:solidFill>
                        </a:rPr>
                        <a:t>MUL</a:t>
                      </a:r>
                      <a:endParaRPr lang="zh-CN" altLang="en-US" sz="2800" b="1">
                        <a:solidFill>
                          <a:srgbClr val="003399"/>
                        </a:solidFill>
                      </a:endParaRPr>
                    </a:p>
                  </a:txBody>
                  <a:tcPr marL="91429" marR="91429"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003399"/>
                          </a:solidFill>
                        </a:rPr>
                        <a:t>DIV</a:t>
                      </a:r>
                      <a:endParaRPr lang="zh-CN" altLang="en-US" sz="2800" b="1">
                        <a:solidFill>
                          <a:srgbClr val="003399"/>
                        </a:solidFill>
                      </a:endParaRPr>
                    </a:p>
                  </a:txBody>
                  <a:tcPr marL="91429" marR="91429"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5116">
                <a:tc>
                  <a:txBody>
                    <a:bodyPr/>
                    <a:lstStyle/>
                    <a:p>
                      <a:r>
                        <a:rPr lang="zh-CN" altLang="en-US" sz="3200" b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有符号</a:t>
                      </a:r>
                      <a:endParaRPr lang="en-US" altLang="zh-CN" sz="3200" b="1" smtClean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zh-CN" altLang="en-US" sz="3200" b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二进制数</a:t>
                      </a:r>
                      <a:endParaRPr lang="zh-CN" altLang="en-US" sz="3200" b="1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29" marR="91429"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003399"/>
                          </a:solidFill>
                        </a:rPr>
                        <a:t>ADD/ADC</a:t>
                      </a:r>
                      <a:endParaRPr lang="zh-CN" altLang="en-US" sz="2800" b="1" dirty="0">
                        <a:solidFill>
                          <a:srgbClr val="003399"/>
                        </a:solidFill>
                      </a:endParaRPr>
                    </a:p>
                  </a:txBody>
                  <a:tcPr marL="91429" marR="91429"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003399"/>
                          </a:solidFill>
                        </a:rPr>
                        <a:t>SUB/SBB</a:t>
                      </a:r>
                      <a:endParaRPr lang="zh-CN" altLang="en-US" sz="2800" b="1">
                        <a:solidFill>
                          <a:srgbClr val="003399"/>
                        </a:solidFill>
                      </a:endParaRPr>
                    </a:p>
                  </a:txBody>
                  <a:tcPr marL="91429" marR="91429"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003399"/>
                          </a:solidFill>
                        </a:rPr>
                        <a:t>IMUL</a:t>
                      </a:r>
                      <a:endParaRPr lang="zh-CN" altLang="en-US" sz="2800" b="1">
                        <a:solidFill>
                          <a:srgbClr val="003399"/>
                        </a:solidFill>
                      </a:endParaRPr>
                    </a:p>
                  </a:txBody>
                  <a:tcPr marL="91429" marR="91429"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003399"/>
                          </a:solidFill>
                        </a:rPr>
                        <a:t>CBW</a:t>
                      </a:r>
                      <a:r>
                        <a:rPr lang="zh-CN" altLang="en-US" sz="2800" b="1" dirty="0" smtClean="0">
                          <a:solidFill>
                            <a:srgbClr val="003399"/>
                          </a:solidFill>
                        </a:rPr>
                        <a:t>、</a:t>
                      </a:r>
                      <a:r>
                        <a:rPr lang="en-US" altLang="zh-CN" sz="2800" b="1" dirty="0" smtClean="0">
                          <a:solidFill>
                            <a:srgbClr val="003399"/>
                          </a:solidFill>
                        </a:rPr>
                        <a:t>CWD</a:t>
                      </a:r>
                      <a:r>
                        <a:rPr lang="zh-CN" altLang="en-US" sz="2800" b="1" dirty="0" smtClean="0">
                          <a:solidFill>
                            <a:srgbClr val="003399"/>
                          </a:solidFill>
                        </a:rPr>
                        <a:t>、</a:t>
                      </a:r>
                      <a:r>
                        <a:rPr lang="en-US" altLang="zh-CN" sz="2800" b="1" dirty="0" smtClean="0">
                          <a:solidFill>
                            <a:srgbClr val="003399"/>
                          </a:solidFill>
                        </a:rPr>
                        <a:t>CDQ</a:t>
                      </a:r>
                      <a:r>
                        <a:rPr lang="zh-CN" altLang="en-US" sz="2800" b="1" dirty="0" smtClean="0">
                          <a:solidFill>
                            <a:srgbClr val="003399"/>
                          </a:solidFill>
                        </a:rPr>
                        <a:t>、</a:t>
                      </a:r>
                      <a:r>
                        <a:rPr lang="en-US" altLang="zh-CN" sz="2800" b="1" dirty="0" smtClean="0">
                          <a:solidFill>
                            <a:srgbClr val="003399"/>
                          </a:solidFill>
                        </a:rPr>
                        <a:t>CQO</a:t>
                      </a:r>
                    </a:p>
                    <a:p>
                      <a:r>
                        <a:rPr lang="en-US" altLang="zh-CN" sz="2800" b="1" dirty="0" smtClean="0">
                          <a:solidFill>
                            <a:srgbClr val="003399"/>
                          </a:solidFill>
                        </a:rPr>
                        <a:t>IDIV</a:t>
                      </a:r>
                      <a:endParaRPr lang="zh-CN" altLang="en-US" sz="2800" b="1" dirty="0">
                        <a:solidFill>
                          <a:srgbClr val="003399"/>
                        </a:solidFill>
                      </a:endParaRPr>
                    </a:p>
                  </a:txBody>
                  <a:tcPr marL="91429" marR="91429"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9748">
                <a:tc>
                  <a:txBody>
                    <a:bodyPr/>
                    <a:lstStyle/>
                    <a:p>
                      <a:r>
                        <a:rPr lang="zh-CN" altLang="en-US" sz="3200" b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非压缩</a:t>
                      </a:r>
                      <a:r>
                        <a:rPr lang="en-US" altLang="zh-CN" sz="3200" b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BCD</a:t>
                      </a:r>
                      <a:r>
                        <a:rPr lang="zh-CN" altLang="en-US" sz="3200" b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码</a:t>
                      </a:r>
                      <a:endParaRPr lang="zh-CN" altLang="en-US" sz="3200" b="1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29" marR="91429" marT="45713" marB="45713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1" i="1" kern="12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ADD/ADC</a:t>
                      </a:r>
                    </a:p>
                    <a:p>
                      <a:r>
                        <a:rPr lang="en-US" altLang="zh-CN" sz="2800" b="1" dirty="0" smtClean="0">
                          <a:solidFill>
                            <a:srgbClr val="003399"/>
                          </a:solidFill>
                        </a:rPr>
                        <a:t>AAA</a:t>
                      </a:r>
                      <a:endParaRPr lang="zh-CN" altLang="en-US" sz="2800" b="1" dirty="0">
                        <a:solidFill>
                          <a:srgbClr val="003399"/>
                        </a:solidFill>
                      </a:endParaRPr>
                    </a:p>
                  </a:txBody>
                  <a:tcPr marL="91429" marR="91429" marT="45713" marB="45713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1" i="1" kern="120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SUB/SBB</a:t>
                      </a:r>
                    </a:p>
                    <a:p>
                      <a:r>
                        <a:rPr lang="en-US" altLang="zh-CN" sz="2800" b="1" smtClean="0">
                          <a:solidFill>
                            <a:srgbClr val="003399"/>
                          </a:solidFill>
                        </a:rPr>
                        <a:t>AAS</a:t>
                      </a:r>
                      <a:endParaRPr lang="zh-CN" altLang="en-US" sz="2800" b="1">
                        <a:solidFill>
                          <a:srgbClr val="003399"/>
                        </a:solidFill>
                      </a:endParaRPr>
                    </a:p>
                  </a:txBody>
                  <a:tcPr marL="91429" marR="91429" marT="45713" marB="45713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1" i="1" kern="120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MUL</a:t>
                      </a:r>
                    </a:p>
                    <a:p>
                      <a:r>
                        <a:rPr lang="en-US" altLang="zh-CN" sz="2800" b="1" smtClean="0">
                          <a:solidFill>
                            <a:srgbClr val="003399"/>
                          </a:solidFill>
                        </a:rPr>
                        <a:t>AAM</a:t>
                      </a:r>
                      <a:endParaRPr lang="zh-CN" altLang="en-US" sz="2800" b="1">
                        <a:solidFill>
                          <a:srgbClr val="003399"/>
                        </a:solidFill>
                      </a:endParaRPr>
                    </a:p>
                  </a:txBody>
                  <a:tcPr marL="91429" marR="91429"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003399"/>
                          </a:solidFill>
                        </a:rPr>
                        <a:t>AAD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2800" b="1" i="1" kern="12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DIV</a:t>
                      </a:r>
                      <a:endParaRPr lang="zh-CN" altLang="en-US" sz="2800" b="1" i="1" kern="12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9" marR="91429"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9748">
                <a:tc>
                  <a:txBody>
                    <a:bodyPr/>
                    <a:lstStyle/>
                    <a:p>
                      <a:r>
                        <a:rPr lang="zh-CN" altLang="en-US" sz="3200" b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压缩</a:t>
                      </a:r>
                      <a:r>
                        <a:rPr lang="en-US" altLang="zh-CN" sz="3200" b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BCD</a:t>
                      </a:r>
                      <a:r>
                        <a:rPr lang="zh-CN" altLang="en-US" sz="3200" b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码</a:t>
                      </a:r>
                      <a:endParaRPr lang="zh-CN" altLang="en-US" sz="3200" b="1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29" marR="91429"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CN" sz="2800" b="1" i="1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</a:rPr>
                        <a:t>ADD/ADC</a:t>
                      </a:r>
                    </a:p>
                    <a:p>
                      <a:r>
                        <a:rPr lang="en-US" altLang="zh-CN" sz="2800" b="1" smtClean="0">
                          <a:solidFill>
                            <a:srgbClr val="003399"/>
                          </a:solidFill>
                        </a:rPr>
                        <a:t>DAA</a:t>
                      </a:r>
                      <a:endParaRPr lang="zh-CN" altLang="en-US" sz="2800" b="1">
                        <a:solidFill>
                          <a:srgbClr val="003399"/>
                        </a:solidFill>
                      </a:endParaRPr>
                    </a:p>
                  </a:txBody>
                  <a:tcPr marL="91429" marR="91429" marT="45713" marB="45713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1" i="1" kern="120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SUB/SBB</a:t>
                      </a:r>
                    </a:p>
                    <a:p>
                      <a:r>
                        <a:rPr lang="en-US" altLang="zh-CN" sz="2800" b="1" smtClean="0">
                          <a:solidFill>
                            <a:srgbClr val="003399"/>
                          </a:solidFill>
                        </a:rPr>
                        <a:t>DAS</a:t>
                      </a:r>
                      <a:endParaRPr lang="zh-CN" altLang="en-US" sz="2800" b="1">
                        <a:solidFill>
                          <a:srgbClr val="003399"/>
                        </a:solidFill>
                      </a:endParaRPr>
                    </a:p>
                  </a:txBody>
                  <a:tcPr marL="91429" marR="91429" marT="45713" marB="45713"/>
                </a:tc>
                <a:tc>
                  <a:txBody>
                    <a:bodyPr/>
                    <a:lstStyle/>
                    <a:p>
                      <a:endParaRPr lang="zh-CN" altLang="en-US" sz="2800" b="1">
                        <a:solidFill>
                          <a:srgbClr val="003399"/>
                        </a:solidFill>
                      </a:endParaRPr>
                    </a:p>
                  </a:txBody>
                  <a:tcPr marL="91429" marR="91429" marT="45713" marB="45713"/>
                </a:tc>
                <a:tc>
                  <a:txBody>
                    <a:bodyPr/>
                    <a:lstStyle/>
                    <a:p>
                      <a:endParaRPr lang="zh-CN" altLang="en-US" sz="2800" b="1">
                        <a:solidFill>
                          <a:srgbClr val="003399"/>
                        </a:solidFill>
                      </a:endParaRPr>
                    </a:p>
                  </a:txBody>
                  <a:tcPr marL="91429" marR="91429"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移位指令汇总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1062184"/>
              </p:ext>
            </p:extLst>
          </p:nvPr>
        </p:nvGraphicFramePr>
        <p:xfrm>
          <a:off x="211138" y="1184275"/>
          <a:ext cx="9420224" cy="4508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9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5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5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2799">
                <a:tc>
                  <a:txBody>
                    <a:bodyPr/>
                    <a:lstStyle/>
                    <a:p>
                      <a:r>
                        <a:rPr lang="zh-CN" altLang="en-US" sz="3200" b="1" dirty="0" smtClean="0"/>
                        <a:t>移位类型</a:t>
                      </a:r>
                      <a:endParaRPr lang="zh-CN" altLang="en-US" sz="3200" b="1" dirty="0"/>
                    </a:p>
                  </a:txBody>
                  <a:tcPr marL="91427" marR="91427" marT="45726" marB="45726"/>
                </a:tc>
                <a:tc>
                  <a:txBody>
                    <a:bodyPr/>
                    <a:lstStyle/>
                    <a:p>
                      <a:r>
                        <a:rPr lang="zh-CN" altLang="en-US" sz="3200" b="1" smtClean="0"/>
                        <a:t>左移</a:t>
                      </a:r>
                      <a:endParaRPr lang="zh-CN" altLang="en-US" sz="3200" b="1"/>
                    </a:p>
                  </a:txBody>
                  <a:tcPr marL="91427" marR="91427" marT="45726" marB="45726"/>
                </a:tc>
                <a:tc>
                  <a:txBody>
                    <a:bodyPr/>
                    <a:lstStyle/>
                    <a:p>
                      <a:r>
                        <a:rPr lang="zh-CN" altLang="en-US" sz="3200" b="1" smtClean="0"/>
                        <a:t>右移</a:t>
                      </a:r>
                      <a:endParaRPr lang="zh-CN" altLang="en-US" sz="3200" b="1"/>
                    </a:p>
                  </a:txBody>
                  <a:tcPr marL="91427" marR="91427"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799">
                <a:tc>
                  <a:txBody>
                    <a:bodyPr/>
                    <a:lstStyle/>
                    <a:p>
                      <a:r>
                        <a:rPr lang="zh-CN" altLang="en-US" sz="2800" b="1" smtClean="0"/>
                        <a:t>逻辑移位</a:t>
                      </a:r>
                      <a:endParaRPr lang="zh-CN" altLang="en-US" sz="2800" b="1"/>
                    </a:p>
                  </a:txBody>
                  <a:tcPr marL="91427" marR="91427" marT="45726" marB="45726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/>
                        <a:t>SHL</a:t>
                      </a:r>
                      <a:endParaRPr lang="zh-CN" altLang="en-US" sz="2800" b="1"/>
                    </a:p>
                  </a:txBody>
                  <a:tcPr marL="91427" marR="91427" marT="45726" marB="45726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/>
                        <a:t>SHR</a:t>
                      </a:r>
                      <a:endParaRPr lang="zh-CN" altLang="en-US" sz="2800" b="1"/>
                    </a:p>
                  </a:txBody>
                  <a:tcPr marL="91427" marR="91427" marT="45726" marB="4572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369">
                <a:tc>
                  <a:txBody>
                    <a:bodyPr/>
                    <a:lstStyle/>
                    <a:p>
                      <a:r>
                        <a:rPr lang="zh-CN" altLang="en-US" sz="2800" b="1" smtClean="0"/>
                        <a:t>算术移位</a:t>
                      </a:r>
                      <a:endParaRPr lang="zh-CN" altLang="en-US" sz="2800" b="1"/>
                    </a:p>
                  </a:txBody>
                  <a:tcPr marL="91427" marR="91427" marT="45726" marB="45726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/>
                        <a:t>SAL</a:t>
                      </a:r>
                      <a:endParaRPr lang="zh-CN" altLang="en-US" sz="2800" b="1"/>
                    </a:p>
                  </a:txBody>
                  <a:tcPr marL="91427" marR="91427" marT="45726" marB="45726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/>
                        <a:t>SAR</a:t>
                      </a:r>
                      <a:endParaRPr lang="zh-CN" altLang="en-US" sz="2800" b="1"/>
                    </a:p>
                  </a:txBody>
                  <a:tcPr marL="91427" marR="91427" marT="45726" marB="4572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7380">
                <a:tc>
                  <a:txBody>
                    <a:bodyPr/>
                    <a:lstStyle/>
                    <a:p>
                      <a:r>
                        <a:rPr lang="zh-CN" altLang="en-US" sz="2800" b="1" smtClean="0"/>
                        <a:t>循环移位</a:t>
                      </a:r>
                      <a:endParaRPr lang="zh-CN" altLang="en-US" sz="2800" b="1"/>
                    </a:p>
                  </a:txBody>
                  <a:tcPr marL="91427" marR="91427" marT="45726" marB="45726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/>
                        <a:t>ROL</a:t>
                      </a:r>
                      <a:endParaRPr lang="zh-CN" altLang="en-US" sz="2800" b="1"/>
                    </a:p>
                  </a:txBody>
                  <a:tcPr marL="91427" marR="91427" marT="45726" marB="45726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/>
                        <a:t>ROR</a:t>
                      </a:r>
                      <a:endParaRPr lang="zh-CN" altLang="en-US" sz="2800" b="1"/>
                    </a:p>
                  </a:txBody>
                  <a:tcPr marL="91427" marR="91427" marT="45726" marB="4572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9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smtClean="0"/>
                        <a:t>带进位循环移位</a:t>
                      </a:r>
                      <a:endParaRPr lang="zh-CN" altLang="en-US" sz="2800" b="1"/>
                    </a:p>
                  </a:txBody>
                  <a:tcPr marL="91427" marR="91427" marT="45726" marB="45726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/>
                        <a:t>RCL</a:t>
                      </a:r>
                      <a:endParaRPr lang="zh-CN" altLang="en-US" sz="2800" b="1"/>
                    </a:p>
                  </a:txBody>
                  <a:tcPr marL="91427" marR="91427" marT="45726" marB="45726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/>
                        <a:t>RCR</a:t>
                      </a:r>
                      <a:endParaRPr lang="zh-CN" altLang="en-US" sz="2800" b="1"/>
                    </a:p>
                  </a:txBody>
                  <a:tcPr marL="91427" marR="91427" marT="45726" marB="4572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1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smtClean="0">
                          <a:latin typeface="Times New Roman" pitchFamily="18" charset="0"/>
                        </a:rPr>
                        <a:t>双精度移位</a:t>
                      </a:r>
                      <a:endParaRPr lang="zh-CN" altLang="en-US" sz="2800" b="1"/>
                    </a:p>
                  </a:txBody>
                  <a:tcPr marL="91427" marR="91427" marT="45726" marB="45726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/>
                        <a:t>SHLD</a:t>
                      </a:r>
                      <a:endParaRPr lang="zh-CN" altLang="en-US" sz="2800" b="1"/>
                    </a:p>
                  </a:txBody>
                  <a:tcPr marL="91427" marR="91427" marT="45726" marB="45726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SHRD</a:t>
                      </a:r>
                      <a:endParaRPr lang="zh-CN" altLang="en-US" sz="2800" b="1" dirty="0"/>
                    </a:p>
                  </a:txBody>
                  <a:tcPr marL="91427" marR="91427" marT="45726" marB="4572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771525" y="5700713"/>
            <a:ext cx="3787775" cy="1125537"/>
          </a:xfrm>
          <a:prstGeom prst="cloudCallout">
            <a:avLst>
              <a:gd name="adj1" fmla="val 102889"/>
              <a:gd name="adj2" fmla="val -45217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15C907"/>
            </a:solidFill>
            <a:round/>
            <a:headEnd/>
            <a:tailEnd/>
          </a:ln>
          <a:effectLst/>
        </p:spPr>
        <p:txBody>
          <a:bodyPr lIns="90487" tIns="44450" rIns="90487" bIns="44450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所有指令都影响</a:t>
            </a:r>
            <a:r>
              <a:rPr lang="en-US" altLang="zh-CN" sz="2800" dirty="0">
                <a:solidFill>
                  <a:schemeClr val="tx1"/>
                </a:solidFill>
              </a:rPr>
              <a:t>CF</a:t>
            </a:r>
            <a:r>
              <a:rPr lang="zh-CN" altLang="en-US" sz="2800" dirty="0">
                <a:solidFill>
                  <a:schemeClr val="tx1"/>
                </a:solidFill>
              </a:rPr>
              <a:t>和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</a:p>
        </p:txBody>
      </p:sp>
      <p:grpSp>
        <p:nvGrpSpPr>
          <p:cNvPr id="21540" name="组合 6"/>
          <p:cNvGrpSpPr>
            <a:grpSpLocks/>
          </p:cNvGrpSpPr>
          <p:nvPr/>
        </p:nvGrpSpPr>
        <p:grpSpPr bwMode="auto">
          <a:xfrm rot="10800000">
            <a:off x="3556030" y="4148138"/>
            <a:ext cx="2212975" cy="731837"/>
            <a:chOff x="1822970" y="3430933"/>
            <a:chExt cx="7013659" cy="2212570"/>
          </a:xfrm>
        </p:grpSpPr>
        <p:grpSp>
          <p:nvGrpSpPr>
            <p:cNvPr id="21894" name="组合 7"/>
            <p:cNvGrpSpPr>
              <a:grpSpLocks/>
            </p:cNvGrpSpPr>
            <p:nvPr/>
          </p:nvGrpSpPr>
          <p:grpSpPr bwMode="auto">
            <a:xfrm>
              <a:off x="1822970" y="3430933"/>
              <a:ext cx="7013659" cy="1239940"/>
              <a:chOff x="2275268" y="4592076"/>
              <a:chExt cx="7013659" cy="1239940"/>
            </a:xfrm>
          </p:grpSpPr>
          <p:sp>
            <p:nvSpPr>
              <p:cNvPr id="10" name="矩形 9"/>
              <p:cNvSpPr/>
              <p:nvPr/>
            </p:nvSpPr>
            <p:spPr bwMode="auto">
              <a:xfrm rot="10800000">
                <a:off x="7072272" y="5425615"/>
                <a:ext cx="567376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1" name="直接箭头连接符 10"/>
              <p:cNvCxnSpPr/>
              <p:nvPr/>
            </p:nvCxnSpPr>
            <p:spPr bwMode="auto">
              <a:xfrm rot="10800000" flipH="1">
                <a:off x="7517903" y="5633566"/>
                <a:ext cx="513195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" name="矩形 11"/>
              <p:cNvSpPr/>
              <p:nvPr/>
            </p:nvSpPr>
            <p:spPr bwMode="auto">
              <a:xfrm rot="10800000">
                <a:off x="6390103" y="5425615"/>
                <a:ext cx="567376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3" name="直接箭头连接符 12"/>
              <p:cNvCxnSpPr/>
              <p:nvPr/>
            </p:nvCxnSpPr>
            <p:spPr bwMode="auto">
              <a:xfrm rot="10800000" flipH="1">
                <a:off x="6899052" y="5633566"/>
                <a:ext cx="50816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" name="矩形 13"/>
              <p:cNvSpPr/>
              <p:nvPr/>
            </p:nvSpPr>
            <p:spPr bwMode="auto">
              <a:xfrm rot="10800000">
                <a:off x="8023835" y="5425616"/>
                <a:ext cx="532178" cy="40640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907" name="矩形 14"/>
              <p:cNvSpPr>
                <a:spLocks noChangeArrowheads="1"/>
              </p:cNvSpPr>
              <p:nvPr/>
            </p:nvSpPr>
            <p:spPr bwMode="auto">
              <a:xfrm rot="10800000">
                <a:off x="7043902" y="4592076"/>
                <a:ext cx="2245025" cy="8335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lIns="90487" tIns="44450" rIns="90487" bIns="44450"/>
              <a:lstStyle/>
              <a:p>
                <a:r>
                  <a:rPr lang="en-US" altLang="zh-CN" sz="1600" b="1">
                    <a:solidFill>
                      <a:srgbClr val="006600"/>
                    </a:solidFill>
                  </a:rPr>
                  <a:t>CF</a:t>
                </a:r>
                <a:endParaRPr lang="zh-CN" altLang="en-US" sz="1600" b="1">
                  <a:solidFill>
                    <a:srgbClr val="006600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 bwMode="auto">
              <a:xfrm rot="10800000">
                <a:off x="5713218" y="5425615"/>
                <a:ext cx="567376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7" name="直接箭头连接符 16"/>
              <p:cNvCxnSpPr/>
              <p:nvPr/>
            </p:nvCxnSpPr>
            <p:spPr bwMode="auto">
              <a:xfrm rot="10800000" flipH="1">
                <a:off x="6209760" y="5633566"/>
                <a:ext cx="513195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" name="矩形 17"/>
              <p:cNvSpPr/>
              <p:nvPr/>
            </p:nvSpPr>
            <p:spPr bwMode="auto">
              <a:xfrm rot="10800000">
                <a:off x="5015864" y="5425615"/>
                <a:ext cx="567376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 bwMode="auto">
              <a:xfrm rot="10800000" flipH="1">
                <a:off x="5525500" y="5633566"/>
                <a:ext cx="508165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" name="矩形 19"/>
              <p:cNvSpPr/>
              <p:nvPr/>
            </p:nvSpPr>
            <p:spPr bwMode="auto">
              <a:xfrm rot="10800000">
                <a:off x="4333026" y="5425615"/>
                <a:ext cx="567376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1" name="直接箭头连接符 20"/>
              <p:cNvCxnSpPr/>
              <p:nvPr/>
            </p:nvCxnSpPr>
            <p:spPr bwMode="auto">
              <a:xfrm rot="10800000" flipH="1">
                <a:off x="4841241" y="5633566"/>
                <a:ext cx="508165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矩形 21"/>
              <p:cNvSpPr/>
              <p:nvPr/>
            </p:nvSpPr>
            <p:spPr bwMode="auto">
              <a:xfrm rot="10800000">
                <a:off x="3641626" y="5425615"/>
                <a:ext cx="567376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 bwMode="auto">
              <a:xfrm rot="10800000" flipH="1">
                <a:off x="4151952" y="5633566"/>
                <a:ext cx="50816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4" name="矩形 23"/>
              <p:cNvSpPr/>
              <p:nvPr/>
            </p:nvSpPr>
            <p:spPr bwMode="auto">
              <a:xfrm rot="10800000">
                <a:off x="2962075" y="5425615"/>
                <a:ext cx="567376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5" name="直接箭头连接符 24"/>
              <p:cNvCxnSpPr/>
              <p:nvPr/>
            </p:nvCxnSpPr>
            <p:spPr bwMode="auto">
              <a:xfrm rot="10800000" flipH="1">
                <a:off x="3457630" y="5633566"/>
                <a:ext cx="513195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6" name="矩形 25"/>
              <p:cNvSpPr/>
              <p:nvPr/>
            </p:nvSpPr>
            <p:spPr bwMode="auto">
              <a:xfrm rot="10800000">
                <a:off x="2275268" y="5425615"/>
                <a:ext cx="567376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 bwMode="auto">
              <a:xfrm rot="10800000" flipH="1">
                <a:off x="2783433" y="5633566"/>
                <a:ext cx="50816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9" name="弧形 8"/>
            <p:cNvSpPr/>
            <p:nvPr/>
          </p:nvSpPr>
          <p:spPr bwMode="auto">
            <a:xfrm rot="10800000">
              <a:off x="1983972" y="3814893"/>
              <a:ext cx="5866518" cy="1823812"/>
            </a:xfrm>
            <a:prstGeom prst="arc">
              <a:avLst>
                <a:gd name="adj1" fmla="val 10735444"/>
                <a:gd name="adj2" fmla="val 65201"/>
              </a:avLst>
            </a:prstGeom>
            <a:noFill/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1541" name="组合 48"/>
          <p:cNvGrpSpPr>
            <a:grpSpLocks/>
          </p:cNvGrpSpPr>
          <p:nvPr/>
        </p:nvGrpSpPr>
        <p:grpSpPr bwMode="auto">
          <a:xfrm rot="10800000" flipH="1">
            <a:off x="7506653" y="4173538"/>
            <a:ext cx="2093912" cy="806450"/>
            <a:chOff x="1822970" y="3430933"/>
            <a:chExt cx="6470224" cy="2218316"/>
          </a:xfrm>
        </p:grpSpPr>
        <p:grpSp>
          <p:nvGrpSpPr>
            <p:cNvPr id="21856" name="组合 49"/>
            <p:cNvGrpSpPr>
              <a:grpSpLocks/>
            </p:cNvGrpSpPr>
            <p:nvPr/>
          </p:nvGrpSpPr>
          <p:grpSpPr bwMode="auto">
            <a:xfrm>
              <a:off x="1822970" y="3430933"/>
              <a:ext cx="6470224" cy="1239940"/>
              <a:chOff x="2275268" y="4592076"/>
              <a:chExt cx="6470224" cy="1239940"/>
            </a:xfrm>
          </p:grpSpPr>
          <p:sp>
            <p:nvSpPr>
              <p:cNvPr id="52" name="矩形 51"/>
              <p:cNvSpPr/>
              <p:nvPr/>
            </p:nvSpPr>
            <p:spPr bwMode="auto">
              <a:xfrm rot="10800000">
                <a:off x="7072273" y="5425615"/>
                <a:ext cx="567378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53" name="直接箭头连接符 52"/>
              <p:cNvCxnSpPr/>
              <p:nvPr/>
            </p:nvCxnSpPr>
            <p:spPr bwMode="auto">
              <a:xfrm rot="10800000" flipH="1">
                <a:off x="7509331" y="5657566"/>
                <a:ext cx="51016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4" name="矩形 53"/>
              <p:cNvSpPr/>
              <p:nvPr/>
            </p:nvSpPr>
            <p:spPr bwMode="auto">
              <a:xfrm rot="10800000">
                <a:off x="6390100" y="5425615"/>
                <a:ext cx="567378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55" name="直接箭头连接符 54"/>
              <p:cNvCxnSpPr/>
              <p:nvPr/>
            </p:nvCxnSpPr>
            <p:spPr bwMode="auto">
              <a:xfrm rot="10800000" flipH="1">
                <a:off x="6886346" y="5657566"/>
                <a:ext cx="51016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6" name="矩形 55"/>
              <p:cNvSpPr/>
              <p:nvPr/>
            </p:nvSpPr>
            <p:spPr bwMode="auto">
              <a:xfrm rot="10800000">
                <a:off x="8023835" y="5425616"/>
                <a:ext cx="532178" cy="40640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869" name="矩形 56"/>
              <p:cNvSpPr>
                <a:spLocks noChangeArrowheads="1"/>
              </p:cNvSpPr>
              <p:nvPr/>
            </p:nvSpPr>
            <p:spPr bwMode="auto">
              <a:xfrm rot="10800000">
                <a:off x="6500466" y="4592076"/>
                <a:ext cx="2245026" cy="8335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lIns="90487" tIns="44450" rIns="90487" bIns="44450"/>
              <a:lstStyle/>
              <a:p>
                <a:pPr algn="r"/>
                <a:r>
                  <a:rPr lang="en-US" altLang="zh-CN" sz="1600" b="1" dirty="0">
                    <a:solidFill>
                      <a:srgbClr val="006600"/>
                    </a:solidFill>
                  </a:rPr>
                  <a:t>CF</a:t>
                </a:r>
                <a:endParaRPr lang="zh-CN" altLang="en-US" sz="16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 bwMode="auto">
              <a:xfrm rot="10800000">
                <a:off x="5713215" y="5425615"/>
                <a:ext cx="567378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59" name="直接箭头连接符 58"/>
              <p:cNvCxnSpPr/>
              <p:nvPr/>
            </p:nvCxnSpPr>
            <p:spPr bwMode="auto">
              <a:xfrm rot="10800000" flipH="1">
                <a:off x="6209401" y="5657566"/>
                <a:ext cx="51016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0" name="矩形 59"/>
              <p:cNvSpPr/>
              <p:nvPr/>
            </p:nvSpPr>
            <p:spPr bwMode="auto">
              <a:xfrm rot="10800000">
                <a:off x="5015861" y="5425615"/>
                <a:ext cx="567378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61" name="直接箭头连接符 60"/>
              <p:cNvCxnSpPr/>
              <p:nvPr/>
            </p:nvCxnSpPr>
            <p:spPr bwMode="auto">
              <a:xfrm rot="10800000" flipH="1">
                <a:off x="5512833" y="5657566"/>
                <a:ext cx="51016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2" name="矩形 61"/>
              <p:cNvSpPr/>
              <p:nvPr/>
            </p:nvSpPr>
            <p:spPr bwMode="auto">
              <a:xfrm rot="10800000">
                <a:off x="4333024" y="5425615"/>
                <a:ext cx="567378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63" name="直接箭头连接符 62"/>
              <p:cNvCxnSpPr/>
              <p:nvPr/>
            </p:nvCxnSpPr>
            <p:spPr bwMode="auto">
              <a:xfrm rot="10800000" flipH="1">
                <a:off x="4830981" y="5657566"/>
                <a:ext cx="51016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4" name="矩形 63"/>
              <p:cNvSpPr/>
              <p:nvPr/>
            </p:nvSpPr>
            <p:spPr bwMode="auto">
              <a:xfrm rot="10800000">
                <a:off x="3641626" y="5425615"/>
                <a:ext cx="567378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65" name="直接箭头连接符 64"/>
              <p:cNvCxnSpPr/>
              <p:nvPr/>
            </p:nvCxnSpPr>
            <p:spPr bwMode="auto">
              <a:xfrm rot="10800000" flipH="1">
                <a:off x="4139321" y="5657566"/>
                <a:ext cx="51016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6" name="矩形 65"/>
              <p:cNvSpPr/>
              <p:nvPr/>
            </p:nvSpPr>
            <p:spPr bwMode="auto">
              <a:xfrm rot="10800000">
                <a:off x="2962074" y="5425615"/>
                <a:ext cx="567378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67" name="直接箭头连接符 66"/>
              <p:cNvCxnSpPr/>
              <p:nvPr/>
            </p:nvCxnSpPr>
            <p:spPr bwMode="auto">
              <a:xfrm rot="10800000" flipH="1">
                <a:off x="3457468" y="5657566"/>
                <a:ext cx="51016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8" name="矩形 67"/>
              <p:cNvSpPr/>
              <p:nvPr/>
            </p:nvSpPr>
            <p:spPr bwMode="auto">
              <a:xfrm rot="10800000">
                <a:off x="2275268" y="5425615"/>
                <a:ext cx="567378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69" name="直接箭头连接符 68"/>
              <p:cNvCxnSpPr/>
              <p:nvPr/>
            </p:nvCxnSpPr>
            <p:spPr bwMode="auto">
              <a:xfrm rot="10800000" flipH="1">
                <a:off x="2770712" y="5657566"/>
                <a:ext cx="51016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1" name="弧形 50"/>
            <p:cNvSpPr/>
            <p:nvPr/>
          </p:nvSpPr>
          <p:spPr bwMode="auto">
            <a:xfrm rot="10800000">
              <a:off x="2117294" y="3854510"/>
              <a:ext cx="5729510" cy="1803472"/>
            </a:xfrm>
            <a:prstGeom prst="arc">
              <a:avLst>
                <a:gd name="adj1" fmla="val 10735444"/>
                <a:gd name="adj2" fmla="val 65201"/>
              </a:avLst>
            </a:prstGeom>
            <a:noFill/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1542" name="组合 69"/>
          <p:cNvGrpSpPr>
            <a:grpSpLocks/>
          </p:cNvGrpSpPr>
          <p:nvPr/>
        </p:nvGrpSpPr>
        <p:grpSpPr bwMode="auto">
          <a:xfrm rot="10800000" flipH="1">
            <a:off x="7537450" y="3341688"/>
            <a:ext cx="2066925" cy="849312"/>
            <a:chOff x="1806821" y="3282268"/>
            <a:chExt cx="6408218" cy="2550828"/>
          </a:xfrm>
        </p:grpSpPr>
        <p:grpSp>
          <p:nvGrpSpPr>
            <p:cNvPr id="21818" name="组合 70"/>
            <p:cNvGrpSpPr>
              <a:grpSpLocks/>
            </p:cNvGrpSpPr>
            <p:nvPr/>
          </p:nvGrpSpPr>
          <p:grpSpPr bwMode="auto">
            <a:xfrm>
              <a:off x="1806821" y="3282268"/>
              <a:ext cx="6408218" cy="1388605"/>
              <a:chOff x="2259119" y="4443411"/>
              <a:chExt cx="6408218" cy="1388605"/>
            </a:xfrm>
          </p:grpSpPr>
          <p:sp>
            <p:nvSpPr>
              <p:cNvPr id="73" name="矩形 72"/>
              <p:cNvSpPr/>
              <p:nvPr/>
            </p:nvSpPr>
            <p:spPr bwMode="auto">
              <a:xfrm rot="10800000">
                <a:off x="7072272" y="5425616"/>
                <a:ext cx="567377" cy="406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74" name="直接箭头连接符 73"/>
              <p:cNvCxnSpPr/>
              <p:nvPr/>
            </p:nvCxnSpPr>
            <p:spPr bwMode="auto">
              <a:xfrm rot="10800000" flipH="1">
                <a:off x="7491022" y="5654458"/>
                <a:ext cx="5069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5" name="矩形 74"/>
              <p:cNvSpPr/>
              <p:nvPr/>
            </p:nvSpPr>
            <p:spPr bwMode="auto">
              <a:xfrm rot="10800000">
                <a:off x="6390101" y="5425616"/>
                <a:ext cx="567377" cy="406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76" name="直接箭头连接符 75"/>
              <p:cNvCxnSpPr/>
              <p:nvPr/>
            </p:nvCxnSpPr>
            <p:spPr bwMode="auto">
              <a:xfrm rot="10800000" flipH="1">
                <a:off x="6865949" y="5654458"/>
                <a:ext cx="51187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7" name="矩形 76"/>
              <p:cNvSpPr/>
              <p:nvPr/>
            </p:nvSpPr>
            <p:spPr bwMode="auto">
              <a:xfrm rot="10800000">
                <a:off x="8023835" y="5425616"/>
                <a:ext cx="532178" cy="40640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831" name="矩形 77"/>
              <p:cNvSpPr>
                <a:spLocks noChangeArrowheads="1"/>
              </p:cNvSpPr>
              <p:nvPr/>
            </p:nvSpPr>
            <p:spPr bwMode="auto">
              <a:xfrm rot="10800000">
                <a:off x="6506741" y="4443411"/>
                <a:ext cx="2160596" cy="735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lIns="90487" tIns="44450" rIns="90487" bIns="44450"/>
              <a:lstStyle/>
              <a:p>
                <a:pPr algn="r"/>
                <a:r>
                  <a:rPr lang="en-US" altLang="zh-CN" sz="1600" b="1">
                    <a:solidFill>
                      <a:srgbClr val="006600"/>
                    </a:solidFill>
                  </a:rPr>
                  <a:t>CF</a:t>
                </a:r>
                <a:endParaRPr lang="zh-CN" altLang="en-US" sz="1600" b="1">
                  <a:solidFill>
                    <a:srgbClr val="006600"/>
                  </a:solidFill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 bwMode="auto">
              <a:xfrm rot="10800000">
                <a:off x="5713216" y="5425616"/>
                <a:ext cx="567377" cy="406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80" name="直接箭头连接符 79"/>
              <p:cNvCxnSpPr/>
              <p:nvPr/>
            </p:nvCxnSpPr>
            <p:spPr bwMode="auto">
              <a:xfrm rot="10800000" flipH="1">
                <a:off x="6181816" y="5654458"/>
                <a:ext cx="5069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1" name="矩形 80"/>
              <p:cNvSpPr/>
              <p:nvPr/>
            </p:nvSpPr>
            <p:spPr bwMode="auto">
              <a:xfrm rot="10800000">
                <a:off x="5015863" y="5425616"/>
                <a:ext cx="567377" cy="406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82" name="直接箭头连接符 81"/>
              <p:cNvCxnSpPr/>
              <p:nvPr/>
            </p:nvCxnSpPr>
            <p:spPr bwMode="auto">
              <a:xfrm rot="10800000" flipH="1">
                <a:off x="5492761" y="5654458"/>
                <a:ext cx="51187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3" name="矩形 82"/>
              <p:cNvSpPr/>
              <p:nvPr/>
            </p:nvSpPr>
            <p:spPr bwMode="auto">
              <a:xfrm rot="10800000">
                <a:off x="4333025" y="5425616"/>
                <a:ext cx="567377" cy="406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84" name="直接箭头连接符 83"/>
              <p:cNvCxnSpPr/>
              <p:nvPr/>
            </p:nvCxnSpPr>
            <p:spPr bwMode="auto">
              <a:xfrm rot="10800000" flipH="1">
                <a:off x="4808625" y="5654458"/>
                <a:ext cx="51187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5" name="矩形 84"/>
              <p:cNvSpPr/>
              <p:nvPr/>
            </p:nvSpPr>
            <p:spPr bwMode="auto">
              <a:xfrm rot="10800000">
                <a:off x="3625476" y="5425616"/>
                <a:ext cx="567377" cy="406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86" name="直接箭头连接符 85"/>
              <p:cNvCxnSpPr/>
              <p:nvPr/>
            </p:nvCxnSpPr>
            <p:spPr bwMode="auto">
              <a:xfrm rot="10800000" flipH="1">
                <a:off x="4124493" y="5654458"/>
                <a:ext cx="5069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7" name="矩形 86"/>
              <p:cNvSpPr/>
              <p:nvPr/>
            </p:nvSpPr>
            <p:spPr bwMode="auto">
              <a:xfrm rot="10800000">
                <a:off x="2945925" y="5425616"/>
                <a:ext cx="567377" cy="406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88" name="直接箭头连接符 87"/>
              <p:cNvCxnSpPr/>
              <p:nvPr/>
            </p:nvCxnSpPr>
            <p:spPr bwMode="auto">
              <a:xfrm rot="10800000" flipH="1">
                <a:off x="3420670" y="5654458"/>
                <a:ext cx="51187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9" name="矩形 88"/>
              <p:cNvSpPr/>
              <p:nvPr/>
            </p:nvSpPr>
            <p:spPr bwMode="auto">
              <a:xfrm rot="10800000">
                <a:off x="2259119" y="5425616"/>
                <a:ext cx="567377" cy="406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90" name="直接箭头连接符 89"/>
              <p:cNvCxnSpPr/>
              <p:nvPr/>
            </p:nvCxnSpPr>
            <p:spPr bwMode="auto">
              <a:xfrm rot="10800000" flipH="1">
                <a:off x="2726694" y="5654458"/>
                <a:ext cx="5069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2" name="弧形 71"/>
            <p:cNvSpPr/>
            <p:nvPr/>
          </p:nvSpPr>
          <p:spPr bwMode="auto">
            <a:xfrm rot="10800000">
              <a:off x="2087367" y="3287034"/>
              <a:ext cx="4956278" cy="2546062"/>
            </a:xfrm>
            <a:prstGeom prst="arc">
              <a:avLst>
                <a:gd name="adj1" fmla="val 10999642"/>
                <a:gd name="adj2" fmla="val 21393802"/>
              </a:avLst>
            </a:prstGeom>
            <a:noFill/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1543" name="组合 90"/>
          <p:cNvGrpSpPr>
            <a:grpSpLocks/>
          </p:cNvGrpSpPr>
          <p:nvPr/>
        </p:nvGrpSpPr>
        <p:grpSpPr bwMode="auto">
          <a:xfrm rot="10800000">
            <a:off x="3440142" y="3376613"/>
            <a:ext cx="2286000" cy="739775"/>
            <a:chOff x="1806820" y="3282264"/>
            <a:chExt cx="7442253" cy="2159893"/>
          </a:xfrm>
        </p:grpSpPr>
        <p:grpSp>
          <p:nvGrpSpPr>
            <p:cNvPr id="21780" name="组合 91"/>
            <p:cNvGrpSpPr>
              <a:grpSpLocks/>
            </p:cNvGrpSpPr>
            <p:nvPr/>
          </p:nvGrpSpPr>
          <p:grpSpPr bwMode="auto">
            <a:xfrm>
              <a:off x="1806820" y="3282264"/>
              <a:ext cx="7442253" cy="1388609"/>
              <a:chOff x="2259118" y="4443407"/>
              <a:chExt cx="7442253" cy="1388609"/>
            </a:xfrm>
          </p:grpSpPr>
          <p:sp>
            <p:nvSpPr>
              <p:cNvPr id="94" name="矩形 93"/>
              <p:cNvSpPr/>
              <p:nvPr/>
            </p:nvSpPr>
            <p:spPr bwMode="auto">
              <a:xfrm rot="10800000">
                <a:off x="7072271" y="5425615"/>
                <a:ext cx="567378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95" name="直接箭头连接符 94"/>
              <p:cNvCxnSpPr/>
              <p:nvPr/>
            </p:nvCxnSpPr>
            <p:spPr bwMode="auto">
              <a:xfrm rot="10800000" flipH="1">
                <a:off x="7530714" y="5634594"/>
                <a:ext cx="511653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6" name="矩形 95"/>
              <p:cNvSpPr/>
              <p:nvPr/>
            </p:nvSpPr>
            <p:spPr bwMode="auto">
              <a:xfrm rot="10800000">
                <a:off x="6390100" y="5425615"/>
                <a:ext cx="567378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97" name="直接箭头连接符 96"/>
              <p:cNvCxnSpPr/>
              <p:nvPr/>
            </p:nvCxnSpPr>
            <p:spPr bwMode="auto">
              <a:xfrm rot="10800000" flipH="1">
                <a:off x="6889853" y="5634594"/>
                <a:ext cx="511653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8" name="矩形 97"/>
              <p:cNvSpPr/>
              <p:nvPr/>
            </p:nvSpPr>
            <p:spPr bwMode="auto">
              <a:xfrm rot="10800000">
                <a:off x="8023835" y="5425616"/>
                <a:ext cx="532178" cy="40640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793" name="矩形 98"/>
              <p:cNvSpPr>
                <a:spLocks noChangeArrowheads="1"/>
              </p:cNvSpPr>
              <p:nvPr/>
            </p:nvSpPr>
            <p:spPr bwMode="auto">
              <a:xfrm rot="10800000">
                <a:off x="7327599" y="4443407"/>
                <a:ext cx="2373772" cy="941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lIns="90487" tIns="44450" rIns="90487" bIns="44450"/>
              <a:lstStyle/>
              <a:p>
                <a:r>
                  <a:rPr lang="en-US" altLang="zh-CN" sz="1600" b="1">
                    <a:solidFill>
                      <a:srgbClr val="006600"/>
                    </a:solidFill>
                  </a:rPr>
                  <a:t>CF</a:t>
                </a:r>
                <a:endParaRPr lang="zh-CN" altLang="en-US" sz="1600" b="1">
                  <a:solidFill>
                    <a:srgbClr val="006600"/>
                  </a:solidFill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 bwMode="auto">
              <a:xfrm rot="10800000">
                <a:off x="5713215" y="5425615"/>
                <a:ext cx="567378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01" name="直接箭头连接符 100"/>
              <p:cNvCxnSpPr/>
              <p:nvPr/>
            </p:nvCxnSpPr>
            <p:spPr bwMode="auto">
              <a:xfrm rot="10800000" flipH="1">
                <a:off x="6212813" y="5634594"/>
                <a:ext cx="51165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2" name="矩形 101"/>
              <p:cNvSpPr/>
              <p:nvPr/>
            </p:nvSpPr>
            <p:spPr bwMode="auto">
              <a:xfrm rot="10800000">
                <a:off x="5015863" y="5425615"/>
                <a:ext cx="567378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03" name="直接箭头连接符 102"/>
              <p:cNvCxnSpPr/>
              <p:nvPr/>
            </p:nvCxnSpPr>
            <p:spPr bwMode="auto">
              <a:xfrm rot="10800000" flipH="1">
                <a:off x="5515104" y="5634594"/>
                <a:ext cx="511653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4" name="矩形 103"/>
              <p:cNvSpPr/>
              <p:nvPr/>
            </p:nvSpPr>
            <p:spPr bwMode="auto">
              <a:xfrm rot="10800000">
                <a:off x="4333025" y="5425615"/>
                <a:ext cx="567378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05" name="直接箭头连接符 104"/>
              <p:cNvCxnSpPr/>
              <p:nvPr/>
            </p:nvCxnSpPr>
            <p:spPr bwMode="auto">
              <a:xfrm rot="10800000" flipH="1">
                <a:off x="4832897" y="5634594"/>
                <a:ext cx="511653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6" name="矩形 105"/>
              <p:cNvSpPr/>
              <p:nvPr/>
            </p:nvSpPr>
            <p:spPr bwMode="auto">
              <a:xfrm rot="10800000">
                <a:off x="3625475" y="5425615"/>
                <a:ext cx="567378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07" name="直接箭头连接符 106"/>
              <p:cNvCxnSpPr/>
              <p:nvPr/>
            </p:nvCxnSpPr>
            <p:spPr bwMode="auto">
              <a:xfrm rot="10800000" flipH="1">
                <a:off x="4155857" y="5634594"/>
                <a:ext cx="51165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8" name="矩形 107"/>
              <p:cNvSpPr/>
              <p:nvPr/>
            </p:nvSpPr>
            <p:spPr bwMode="auto">
              <a:xfrm rot="10800000">
                <a:off x="2945922" y="5425615"/>
                <a:ext cx="567378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09" name="直接箭头连接符 108"/>
              <p:cNvCxnSpPr/>
              <p:nvPr/>
            </p:nvCxnSpPr>
            <p:spPr bwMode="auto">
              <a:xfrm rot="10800000" flipH="1">
                <a:off x="3437475" y="5634594"/>
                <a:ext cx="50648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0" name="矩形 109"/>
              <p:cNvSpPr/>
              <p:nvPr/>
            </p:nvSpPr>
            <p:spPr bwMode="auto">
              <a:xfrm rot="10800000">
                <a:off x="2259118" y="5425615"/>
                <a:ext cx="567378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11" name="直接箭头连接符 110"/>
              <p:cNvCxnSpPr/>
              <p:nvPr/>
            </p:nvCxnSpPr>
            <p:spPr bwMode="auto">
              <a:xfrm rot="10800000" flipH="1">
                <a:off x="2750098" y="5634594"/>
                <a:ext cx="50648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93" name="弧形 92"/>
            <p:cNvSpPr/>
            <p:nvPr/>
          </p:nvSpPr>
          <p:spPr bwMode="auto">
            <a:xfrm rot="10800000">
              <a:off x="1853332" y="3467663"/>
              <a:ext cx="5214747" cy="1979131"/>
            </a:xfrm>
            <a:prstGeom prst="arc">
              <a:avLst>
                <a:gd name="adj1" fmla="val 11252756"/>
                <a:gd name="adj2" fmla="val 21168786"/>
              </a:avLst>
            </a:prstGeom>
            <a:noFill/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1544" name="组合 111"/>
          <p:cNvGrpSpPr>
            <a:grpSpLocks/>
          </p:cNvGrpSpPr>
          <p:nvPr/>
        </p:nvGrpSpPr>
        <p:grpSpPr bwMode="auto">
          <a:xfrm rot="10800000">
            <a:off x="3654455" y="2033588"/>
            <a:ext cx="2314575" cy="552450"/>
            <a:chOff x="1338481" y="4461448"/>
            <a:chExt cx="7660092" cy="1675384"/>
          </a:xfrm>
        </p:grpSpPr>
        <p:sp>
          <p:nvSpPr>
            <p:cNvPr id="113" name="矩形 112"/>
            <p:cNvSpPr/>
            <p:nvPr/>
          </p:nvSpPr>
          <p:spPr bwMode="auto">
            <a:xfrm rot="10800000">
              <a:off x="7009239" y="5425615"/>
              <a:ext cx="567376" cy="4064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14" name="直接箭头连接符 113"/>
            <p:cNvCxnSpPr/>
            <p:nvPr/>
          </p:nvCxnSpPr>
          <p:spPr bwMode="auto">
            <a:xfrm rot="10800000" flipH="1">
              <a:off x="7511739" y="5631330"/>
              <a:ext cx="509620" cy="144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746" name="矩形 114"/>
            <p:cNvSpPr>
              <a:spLocks noChangeArrowheads="1"/>
            </p:cNvSpPr>
            <p:nvPr/>
          </p:nvSpPr>
          <p:spPr bwMode="auto">
            <a:xfrm rot="10800000">
              <a:off x="1338481" y="5480061"/>
              <a:ext cx="609600" cy="656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lIns="90487" tIns="44450" rIns="90487" bIns="44450"/>
            <a:lstStyle/>
            <a:p>
              <a:r>
                <a:rPr lang="en-US" altLang="zh-CN" sz="1600" b="1">
                  <a:solidFill>
                    <a:srgbClr val="006600"/>
                  </a:solidFill>
                </a:rPr>
                <a:t>0</a:t>
              </a:r>
              <a:endParaRPr lang="zh-CN" altLang="en-US" sz="1600" b="1">
                <a:solidFill>
                  <a:srgbClr val="006600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 bwMode="auto">
            <a:xfrm rot="10800000">
              <a:off x="6327069" y="5425615"/>
              <a:ext cx="567376" cy="4064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17" name="直接箭头连接符 116"/>
            <p:cNvCxnSpPr/>
            <p:nvPr/>
          </p:nvCxnSpPr>
          <p:spPr bwMode="auto">
            <a:xfrm rot="10800000" flipH="1">
              <a:off x="6828741" y="5631330"/>
              <a:ext cx="509620" cy="144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8" name="矩形 117"/>
            <p:cNvSpPr/>
            <p:nvPr/>
          </p:nvSpPr>
          <p:spPr bwMode="auto">
            <a:xfrm rot="10800000">
              <a:off x="8038800" y="5442397"/>
              <a:ext cx="532178" cy="40640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sp>
          <p:nvSpPr>
            <p:cNvPr id="21754" name="矩形 118"/>
            <p:cNvSpPr>
              <a:spLocks noChangeArrowheads="1"/>
            </p:cNvSpPr>
            <p:nvPr/>
          </p:nvSpPr>
          <p:spPr bwMode="auto">
            <a:xfrm rot="10800000">
              <a:off x="6861038" y="4461448"/>
              <a:ext cx="2137535" cy="980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lIns="90487" tIns="44450" rIns="90487" bIns="44450"/>
            <a:lstStyle/>
            <a:p>
              <a:pPr algn="l"/>
              <a:r>
                <a:rPr lang="en-US" altLang="zh-CN" sz="1600" b="1">
                  <a:solidFill>
                    <a:srgbClr val="006600"/>
                  </a:solidFill>
                </a:rPr>
                <a:t>CF</a:t>
              </a:r>
              <a:endParaRPr lang="zh-CN" altLang="en-US" sz="1600" b="1">
                <a:solidFill>
                  <a:srgbClr val="006600"/>
                </a:solidFill>
              </a:endParaRPr>
            </a:p>
          </p:txBody>
        </p:sp>
        <p:sp>
          <p:nvSpPr>
            <p:cNvPr id="120" name="矩形 119"/>
            <p:cNvSpPr/>
            <p:nvPr/>
          </p:nvSpPr>
          <p:spPr bwMode="auto">
            <a:xfrm rot="10800000">
              <a:off x="5650184" y="5425615"/>
              <a:ext cx="567376" cy="4064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21" name="直接箭头连接符 120"/>
            <p:cNvCxnSpPr/>
            <p:nvPr/>
          </p:nvCxnSpPr>
          <p:spPr bwMode="auto">
            <a:xfrm rot="10800000" flipH="1">
              <a:off x="6150994" y="5631330"/>
              <a:ext cx="509624" cy="144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2" name="矩形 121"/>
            <p:cNvSpPr/>
            <p:nvPr/>
          </p:nvSpPr>
          <p:spPr bwMode="auto">
            <a:xfrm rot="10800000">
              <a:off x="4952829" y="5425615"/>
              <a:ext cx="567376" cy="4064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23" name="直接箭头连接符 122"/>
            <p:cNvCxnSpPr/>
            <p:nvPr/>
          </p:nvCxnSpPr>
          <p:spPr bwMode="auto">
            <a:xfrm rot="10800000" flipH="1">
              <a:off x="5452236" y="5631330"/>
              <a:ext cx="509620" cy="144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4" name="矩形 123"/>
            <p:cNvSpPr/>
            <p:nvPr/>
          </p:nvSpPr>
          <p:spPr bwMode="auto">
            <a:xfrm rot="10800000">
              <a:off x="4269991" y="5425615"/>
              <a:ext cx="567376" cy="4064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25" name="直接箭头连接符 124"/>
            <p:cNvCxnSpPr/>
            <p:nvPr/>
          </p:nvCxnSpPr>
          <p:spPr bwMode="auto">
            <a:xfrm rot="10800000" flipH="1">
              <a:off x="4769237" y="5631330"/>
              <a:ext cx="509620" cy="144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6" name="矩形 125"/>
            <p:cNvSpPr/>
            <p:nvPr/>
          </p:nvSpPr>
          <p:spPr bwMode="auto">
            <a:xfrm rot="10800000">
              <a:off x="3593106" y="5425615"/>
              <a:ext cx="567376" cy="4064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27" name="直接箭头连接符 126"/>
            <p:cNvCxnSpPr/>
            <p:nvPr/>
          </p:nvCxnSpPr>
          <p:spPr bwMode="auto">
            <a:xfrm rot="10800000" flipH="1">
              <a:off x="4096746" y="5631330"/>
              <a:ext cx="509620" cy="144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8" name="矩形 127"/>
            <p:cNvSpPr/>
            <p:nvPr/>
          </p:nvSpPr>
          <p:spPr bwMode="auto">
            <a:xfrm rot="10800000">
              <a:off x="2913557" y="5425615"/>
              <a:ext cx="567376" cy="4064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29" name="直接箭头连接符 128"/>
            <p:cNvCxnSpPr/>
            <p:nvPr/>
          </p:nvCxnSpPr>
          <p:spPr bwMode="auto">
            <a:xfrm rot="10800000" flipH="1">
              <a:off x="3413748" y="5631330"/>
              <a:ext cx="509620" cy="144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0" name="矩形 129"/>
            <p:cNvSpPr/>
            <p:nvPr/>
          </p:nvSpPr>
          <p:spPr bwMode="auto">
            <a:xfrm rot="10800000">
              <a:off x="2226748" y="5425615"/>
              <a:ext cx="567376" cy="4064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31" name="直接箭头连接符 130"/>
            <p:cNvCxnSpPr/>
            <p:nvPr/>
          </p:nvCxnSpPr>
          <p:spPr bwMode="auto">
            <a:xfrm rot="10800000" flipH="1">
              <a:off x="2714986" y="5631330"/>
              <a:ext cx="514876" cy="144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2" name="直接箭头连接符 131"/>
            <p:cNvCxnSpPr/>
            <p:nvPr/>
          </p:nvCxnSpPr>
          <p:spPr bwMode="auto">
            <a:xfrm rot="10800000" flipH="1">
              <a:off x="1842849" y="5650587"/>
              <a:ext cx="68825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545" name="组合 132"/>
          <p:cNvGrpSpPr>
            <a:grpSpLocks/>
          </p:cNvGrpSpPr>
          <p:nvPr/>
        </p:nvGrpSpPr>
        <p:grpSpPr bwMode="auto">
          <a:xfrm rot="10800000" flipH="1">
            <a:off x="7236460" y="2125663"/>
            <a:ext cx="2427288" cy="552450"/>
            <a:chOff x="1338481" y="4461448"/>
            <a:chExt cx="7660092" cy="1675384"/>
          </a:xfrm>
        </p:grpSpPr>
        <p:sp>
          <p:nvSpPr>
            <p:cNvPr id="134" name="矩形 133"/>
            <p:cNvSpPr/>
            <p:nvPr/>
          </p:nvSpPr>
          <p:spPr bwMode="auto">
            <a:xfrm rot="10800000">
              <a:off x="7033275" y="5425613"/>
              <a:ext cx="567379" cy="4064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35" name="直接箭头连接符 134"/>
            <p:cNvCxnSpPr/>
            <p:nvPr/>
          </p:nvCxnSpPr>
          <p:spPr bwMode="auto">
            <a:xfrm rot="10800000" flipH="1">
              <a:off x="7510640" y="5636143"/>
              <a:ext cx="51100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708" name="矩形 135"/>
            <p:cNvSpPr>
              <a:spLocks noChangeArrowheads="1"/>
            </p:cNvSpPr>
            <p:nvPr/>
          </p:nvSpPr>
          <p:spPr bwMode="auto">
            <a:xfrm rot="10800000">
              <a:off x="1338481" y="5480061"/>
              <a:ext cx="609600" cy="656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lIns="90487" tIns="44450" rIns="90487" bIns="44450"/>
            <a:lstStyle/>
            <a:p>
              <a:r>
                <a:rPr lang="en-US" altLang="zh-CN" sz="1600" b="1">
                  <a:solidFill>
                    <a:srgbClr val="006600"/>
                  </a:solidFill>
                </a:rPr>
                <a:t>0</a:t>
              </a:r>
              <a:endParaRPr lang="zh-CN" altLang="en-US" sz="1600" b="1">
                <a:solidFill>
                  <a:srgbClr val="006600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 bwMode="auto">
            <a:xfrm rot="10800000">
              <a:off x="6376895" y="5425613"/>
              <a:ext cx="515797" cy="4064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38" name="直接箭头连接符 137"/>
            <p:cNvCxnSpPr/>
            <p:nvPr/>
          </p:nvCxnSpPr>
          <p:spPr bwMode="auto">
            <a:xfrm rot="10800000" flipH="1">
              <a:off x="6899436" y="5636143"/>
              <a:ext cx="50599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9" name="矩形 138"/>
            <p:cNvSpPr/>
            <p:nvPr/>
          </p:nvSpPr>
          <p:spPr bwMode="auto">
            <a:xfrm rot="10800000">
              <a:off x="8038800" y="5442397"/>
              <a:ext cx="532178" cy="40640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sp>
          <p:nvSpPr>
            <p:cNvPr id="21716" name="矩形 139"/>
            <p:cNvSpPr>
              <a:spLocks noChangeArrowheads="1"/>
            </p:cNvSpPr>
            <p:nvPr/>
          </p:nvSpPr>
          <p:spPr bwMode="auto">
            <a:xfrm rot="10800000">
              <a:off x="6861038" y="4461448"/>
              <a:ext cx="2137535" cy="980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lIns="90487" tIns="44450" rIns="90487" bIns="44450"/>
            <a:lstStyle/>
            <a:p>
              <a:pPr algn="r"/>
              <a:r>
                <a:rPr lang="en-US" altLang="zh-CN" sz="1600" b="1">
                  <a:solidFill>
                    <a:srgbClr val="006600"/>
                  </a:solidFill>
                </a:rPr>
                <a:t>CF</a:t>
              </a:r>
              <a:endParaRPr lang="zh-CN" altLang="en-US" sz="1600" b="1">
                <a:solidFill>
                  <a:srgbClr val="006600"/>
                </a:solidFill>
              </a:endParaRPr>
            </a:p>
          </p:txBody>
        </p:sp>
        <p:sp>
          <p:nvSpPr>
            <p:cNvPr id="141" name="矩形 140"/>
            <p:cNvSpPr/>
            <p:nvPr/>
          </p:nvSpPr>
          <p:spPr bwMode="auto">
            <a:xfrm rot="10800000">
              <a:off x="5674216" y="5425613"/>
              <a:ext cx="567379" cy="4064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42" name="直接箭头连接符 141"/>
            <p:cNvCxnSpPr/>
            <p:nvPr/>
          </p:nvCxnSpPr>
          <p:spPr bwMode="auto">
            <a:xfrm rot="10800000" flipH="1">
              <a:off x="6223105" y="5636143"/>
              <a:ext cx="50599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" name="矩形 142"/>
            <p:cNvSpPr/>
            <p:nvPr/>
          </p:nvSpPr>
          <p:spPr bwMode="auto">
            <a:xfrm rot="10800000">
              <a:off x="4976868" y="5425613"/>
              <a:ext cx="567379" cy="4064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44" name="直接箭头连接符 143"/>
            <p:cNvCxnSpPr/>
            <p:nvPr/>
          </p:nvCxnSpPr>
          <p:spPr bwMode="auto">
            <a:xfrm rot="10800000" flipH="1">
              <a:off x="5531743" y="5636143"/>
              <a:ext cx="51100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5" name="矩形 144"/>
            <p:cNvSpPr/>
            <p:nvPr/>
          </p:nvSpPr>
          <p:spPr bwMode="auto">
            <a:xfrm rot="10800000">
              <a:off x="4329835" y="5425613"/>
              <a:ext cx="515797" cy="4064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46" name="直接箭头连接符 145"/>
            <p:cNvCxnSpPr/>
            <p:nvPr/>
          </p:nvCxnSpPr>
          <p:spPr bwMode="auto">
            <a:xfrm rot="10800000" flipH="1">
              <a:off x="4850401" y="5636143"/>
              <a:ext cx="51100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7" name="矩形 146"/>
            <p:cNvSpPr/>
            <p:nvPr/>
          </p:nvSpPr>
          <p:spPr bwMode="auto">
            <a:xfrm rot="10800000">
              <a:off x="3662969" y="5425613"/>
              <a:ext cx="515797" cy="4064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48" name="直接箭头连接符 147"/>
            <p:cNvCxnSpPr/>
            <p:nvPr/>
          </p:nvCxnSpPr>
          <p:spPr bwMode="auto">
            <a:xfrm rot="10800000" flipH="1">
              <a:off x="4174067" y="5636143"/>
              <a:ext cx="51100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 rot="10800000">
              <a:off x="3003455" y="5425613"/>
              <a:ext cx="515797" cy="4064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50" name="直接箭头连接符 149"/>
            <p:cNvCxnSpPr/>
            <p:nvPr/>
          </p:nvCxnSpPr>
          <p:spPr bwMode="auto">
            <a:xfrm rot="10800000" flipH="1">
              <a:off x="3492725" y="5636143"/>
              <a:ext cx="51100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1" name="矩形 150"/>
            <p:cNvSpPr/>
            <p:nvPr/>
          </p:nvSpPr>
          <p:spPr bwMode="auto">
            <a:xfrm rot="10800000">
              <a:off x="2290861" y="5425613"/>
              <a:ext cx="567379" cy="4064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52" name="直接箭头连接符 151"/>
            <p:cNvCxnSpPr/>
            <p:nvPr/>
          </p:nvCxnSpPr>
          <p:spPr bwMode="auto">
            <a:xfrm rot="10800000" flipH="1">
              <a:off x="2806374" y="5636143"/>
              <a:ext cx="51100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" name="直接箭头连接符 152"/>
            <p:cNvCxnSpPr/>
            <p:nvPr/>
          </p:nvCxnSpPr>
          <p:spPr bwMode="auto">
            <a:xfrm rot="10800000" flipH="1">
              <a:off x="1914618" y="5640958"/>
              <a:ext cx="68635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546" name="组合 153"/>
          <p:cNvGrpSpPr>
            <a:grpSpLocks/>
          </p:cNvGrpSpPr>
          <p:nvPr/>
        </p:nvGrpSpPr>
        <p:grpSpPr bwMode="auto">
          <a:xfrm rot="10800000">
            <a:off x="3695730" y="2752725"/>
            <a:ext cx="2314575" cy="554038"/>
            <a:chOff x="1338481" y="4461448"/>
            <a:chExt cx="7660092" cy="1675384"/>
          </a:xfrm>
        </p:grpSpPr>
        <p:sp>
          <p:nvSpPr>
            <p:cNvPr id="155" name="矩形 154"/>
            <p:cNvSpPr/>
            <p:nvPr/>
          </p:nvSpPr>
          <p:spPr bwMode="auto">
            <a:xfrm rot="10800000">
              <a:off x="7082780" y="5425615"/>
              <a:ext cx="567376" cy="4064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56" name="直接箭头连接符 155"/>
            <p:cNvCxnSpPr/>
            <p:nvPr/>
          </p:nvCxnSpPr>
          <p:spPr bwMode="auto">
            <a:xfrm rot="10800000" flipH="1">
              <a:off x="7559022" y="5627977"/>
              <a:ext cx="56216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670" name="矩形 156"/>
            <p:cNvSpPr>
              <a:spLocks noChangeArrowheads="1"/>
            </p:cNvSpPr>
            <p:nvPr/>
          </p:nvSpPr>
          <p:spPr bwMode="auto">
            <a:xfrm rot="10800000">
              <a:off x="1338481" y="5480061"/>
              <a:ext cx="609600" cy="656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lIns="90487" tIns="44450" rIns="90487" bIns="44450"/>
            <a:lstStyle/>
            <a:p>
              <a:r>
                <a:rPr lang="en-US" altLang="zh-CN" sz="1600" b="1">
                  <a:solidFill>
                    <a:srgbClr val="006600"/>
                  </a:solidFill>
                </a:rPr>
                <a:t>0</a:t>
              </a:r>
              <a:endParaRPr lang="zh-CN" altLang="en-US" sz="1600" b="1">
                <a:solidFill>
                  <a:srgbClr val="006600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 bwMode="auto">
            <a:xfrm rot="10800000">
              <a:off x="6400610" y="5425615"/>
              <a:ext cx="567376" cy="4064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59" name="直接箭头连接符 158"/>
            <p:cNvCxnSpPr/>
            <p:nvPr/>
          </p:nvCxnSpPr>
          <p:spPr bwMode="auto">
            <a:xfrm rot="10800000" flipH="1">
              <a:off x="6933817" y="5627977"/>
              <a:ext cx="50962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0" name="矩形 159"/>
            <p:cNvSpPr/>
            <p:nvPr/>
          </p:nvSpPr>
          <p:spPr bwMode="auto">
            <a:xfrm rot="10800000">
              <a:off x="8164871" y="5442397"/>
              <a:ext cx="532179" cy="406401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sp>
          <p:nvSpPr>
            <p:cNvPr id="21678" name="矩形 160"/>
            <p:cNvSpPr>
              <a:spLocks noChangeArrowheads="1"/>
            </p:cNvSpPr>
            <p:nvPr/>
          </p:nvSpPr>
          <p:spPr bwMode="auto">
            <a:xfrm rot="10800000">
              <a:off x="6861038" y="4461448"/>
              <a:ext cx="2137535" cy="980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lIns="90487" tIns="44450" rIns="90487" bIns="44450"/>
            <a:lstStyle/>
            <a:p>
              <a:pPr algn="l"/>
              <a:r>
                <a:rPr lang="en-US" altLang="zh-CN" sz="1600" b="1">
                  <a:solidFill>
                    <a:srgbClr val="006600"/>
                  </a:solidFill>
                </a:rPr>
                <a:t>CF</a:t>
              </a:r>
              <a:endParaRPr lang="zh-CN" altLang="en-US" sz="1600" b="1">
                <a:solidFill>
                  <a:srgbClr val="006600"/>
                </a:solidFill>
              </a:endParaRPr>
            </a:p>
          </p:txBody>
        </p:sp>
        <p:sp>
          <p:nvSpPr>
            <p:cNvPr id="162" name="矩形 161"/>
            <p:cNvSpPr/>
            <p:nvPr/>
          </p:nvSpPr>
          <p:spPr bwMode="auto">
            <a:xfrm rot="10800000">
              <a:off x="5723725" y="5425615"/>
              <a:ext cx="567376" cy="4064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63" name="直接箭头连接符 162"/>
            <p:cNvCxnSpPr/>
            <p:nvPr/>
          </p:nvCxnSpPr>
          <p:spPr bwMode="auto">
            <a:xfrm rot="10800000" flipH="1">
              <a:off x="6256071" y="5627977"/>
              <a:ext cx="5096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" name="矩形 163"/>
            <p:cNvSpPr/>
            <p:nvPr/>
          </p:nvSpPr>
          <p:spPr bwMode="auto">
            <a:xfrm rot="10800000">
              <a:off x="5026370" y="5425615"/>
              <a:ext cx="567376" cy="4064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65" name="直接箭头连接符 164"/>
            <p:cNvCxnSpPr/>
            <p:nvPr/>
          </p:nvCxnSpPr>
          <p:spPr bwMode="auto">
            <a:xfrm rot="10800000" flipH="1">
              <a:off x="5557312" y="5627977"/>
              <a:ext cx="50962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6" name="矩形 165"/>
            <p:cNvSpPr/>
            <p:nvPr/>
          </p:nvSpPr>
          <p:spPr bwMode="auto">
            <a:xfrm rot="10800000">
              <a:off x="4343532" y="5425615"/>
              <a:ext cx="567376" cy="4064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67" name="直接箭头连接符 166"/>
            <p:cNvCxnSpPr/>
            <p:nvPr/>
          </p:nvCxnSpPr>
          <p:spPr bwMode="auto">
            <a:xfrm rot="10800000" flipH="1">
              <a:off x="4874314" y="5627977"/>
              <a:ext cx="50962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8" name="矩形 167"/>
            <p:cNvSpPr/>
            <p:nvPr/>
          </p:nvSpPr>
          <p:spPr bwMode="auto">
            <a:xfrm rot="10800000">
              <a:off x="3666647" y="5425615"/>
              <a:ext cx="567376" cy="4064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69" name="直接箭头连接符 168"/>
            <p:cNvCxnSpPr/>
            <p:nvPr/>
          </p:nvCxnSpPr>
          <p:spPr bwMode="auto">
            <a:xfrm rot="10800000" flipH="1">
              <a:off x="4201823" y="5627977"/>
              <a:ext cx="50962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0" name="矩形 169"/>
            <p:cNvSpPr/>
            <p:nvPr/>
          </p:nvSpPr>
          <p:spPr bwMode="auto">
            <a:xfrm rot="10800000">
              <a:off x="2987098" y="5425615"/>
              <a:ext cx="567376" cy="4064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71" name="直接箭头连接符 170"/>
            <p:cNvCxnSpPr/>
            <p:nvPr/>
          </p:nvCxnSpPr>
          <p:spPr bwMode="auto">
            <a:xfrm rot="10800000" flipH="1">
              <a:off x="3518824" y="5627977"/>
              <a:ext cx="50962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2" name="矩形 171"/>
            <p:cNvSpPr/>
            <p:nvPr/>
          </p:nvSpPr>
          <p:spPr bwMode="auto">
            <a:xfrm rot="10800000">
              <a:off x="2300289" y="5425615"/>
              <a:ext cx="567376" cy="4064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 sz="1600"/>
            </a:p>
          </p:txBody>
        </p:sp>
        <p:cxnSp>
          <p:nvCxnSpPr>
            <p:cNvPr id="173" name="直接箭头连接符 172"/>
            <p:cNvCxnSpPr/>
            <p:nvPr/>
          </p:nvCxnSpPr>
          <p:spPr bwMode="auto">
            <a:xfrm rot="10800000" flipH="1">
              <a:off x="2820063" y="5627977"/>
              <a:ext cx="51487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" name="直接箭头连接符 173"/>
            <p:cNvCxnSpPr/>
            <p:nvPr/>
          </p:nvCxnSpPr>
          <p:spPr bwMode="auto">
            <a:xfrm rot="10800000" flipH="1">
              <a:off x="1947926" y="5642377"/>
              <a:ext cx="68825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547" name="组合 174"/>
          <p:cNvGrpSpPr>
            <a:grpSpLocks/>
          </p:cNvGrpSpPr>
          <p:nvPr/>
        </p:nvGrpSpPr>
        <p:grpSpPr bwMode="auto">
          <a:xfrm>
            <a:off x="7486650" y="2633663"/>
            <a:ext cx="2143125" cy="600075"/>
            <a:chOff x="1837484" y="3757165"/>
            <a:chExt cx="6537856" cy="1727423"/>
          </a:xfrm>
        </p:grpSpPr>
        <p:grpSp>
          <p:nvGrpSpPr>
            <p:cNvPr id="21628" name="组合 175"/>
            <p:cNvGrpSpPr>
              <a:grpSpLocks/>
            </p:cNvGrpSpPr>
            <p:nvPr/>
          </p:nvGrpSpPr>
          <p:grpSpPr bwMode="auto">
            <a:xfrm>
              <a:off x="1837484" y="4264472"/>
              <a:ext cx="6537856" cy="1220116"/>
              <a:chOff x="2289782" y="5425615"/>
              <a:chExt cx="6537856" cy="1220116"/>
            </a:xfrm>
          </p:grpSpPr>
          <p:sp>
            <p:nvSpPr>
              <p:cNvPr id="178" name="矩形 177"/>
              <p:cNvSpPr/>
              <p:nvPr/>
            </p:nvSpPr>
            <p:spPr bwMode="auto">
              <a:xfrm rot="10800000">
                <a:off x="7072273" y="5425615"/>
                <a:ext cx="567378" cy="406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79" name="直接箭头连接符 178"/>
              <p:cNvCxnSpPr/>
              <p:nvPr/>
            </p:nvCxnSpPr>
            <p:spPr bwMode="auto">
              <a:xfrm rot="10800000" flipH="1">
                <a:off x="7500695" y="5635781"/>
                <a:ext cx="50850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0" name="矩形 179"/>
              <p:cNvSpPr/>
              <p:nvPr/>
            </p:nvSpPr>
            <p:spPr bwMode="auto">
              <a:xfrm rot="10800000">
                <a:off x="6390101" y="5425615"/>
                <a:ext cx="567378" cy="406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81" name="直接箭头连接符 180"/>
              <p:cNvCxnSpPr/>
              <p:nvPr/>
            </p:nvCxnSpPr>
            <p:spPr bwMode="auto">
              <a:xfrm rot="10800000" flipH="1">
                <a:off x="6856597" y="5635781"/>
                <a:ext cx="508498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2" name="矩形 181"/>
              <p:cNvSpPr/>
              <p:nvPr/>
            </p:nvSpPr>
            <p:spPr bwMode="auto">
              <a:xfrm rot="10800000">
                <a:off x="8023835" y="5425616"/>
                <a:ext cx="532178" cy="40640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641" name="矩形 182"/>
              <p:cNvSpPr>
                <a:spLocks noChangeArrowheads="1"/>
              </p:cNvSpPr>
              <p:nvPr/>
            </p:nvSpPr>
            <p:spPr bwMode="auto">
              <a:xfrm>
                <a:off x="7041793" y="5989404"/>
                <a:ext cx="1785845" cy="656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lIns="90487" tIns="44450" rIns="90487" bIns="44450"/>
              <a:lstStyle/>
              <a:p>
                <a:pPr algn="r"/>
                <a:r>
                  <a:rPr lang="en-US" altLang="zh-CN" sz="1600" b="1">
                    <a:solidFill>
                      <a:srgbClr val="006600"/>
                    </a:solidFill>
                  </a:rPr>
                  <a:t>CF</a:t>
                </a:r>
                <a:endParaRPr lang="zh-CN" altLang="en-US" sz="1600" b="1">
                  <a:solidFill>
                    <a:srgbClr val="006600"/>
                  </a:solidFill>
                </a:endParaRPr>
              </a:p>
            </p:txBody>
          </p:sp>
          <p:sp>
            <p:nvSpPr>
              <p:cNvPr id="184" name="矩形 183"/>
              <p:cNvSpPr/>
              <p:nvPr/>
            </p:nvSpPr>
            <p:spPr bwMode="auto">
              <a:xfrm rot="10800000">
                <a:off x="5713215" y="5425615"/>
                <a:ext cx="567378" cy="406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85" name="直接箭头连接符 184"/>
              <p:cNvCxnSpPr/>
              <p:nvPr/>
            </p:nvCxnSpPr>
            <p:spPr bwMode="auto">
              <a:xfrm rot="10800000" flipH="1">
                <a:off x="6178597" y="5635781"/>
                <a:ext cx="513343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6" name="矩形 185"/>
              <p:cNvSpPr/>
              <p:nvPr/>
            </p:nvSpPr>
            <p:spPr bwMode="auto">
              <a:xfrm rot="10800000">
                <a:off x="5015862" y="5425615"/>
                <a:ext cx="567378" cy="406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87" name="直接箭头连接符 186"/>
              <p:cNvCxnSpPr/>
              <p:nvPr/>
            </p:nvCxnSpPr>
            <p:spPr bwMode="auto">
              <a:xfrm rot="10800000" flipH="1">
                <a:off x="5481226" y="5635781"/>
                <a:ext cx="513343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8" name="矩形 187"/>
              <p:cNvSpPr/>
              <p:nvPr/>
            </p:nvSpPr>
            <p:spPr bwMode="auto">
              <a:xfrm rot="10800000">
                <a:off x="4333025" y="5425615"/>
                <a:ext cx="567378" cy="406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89" name="直接箭头连接符 188"/>
              <p:cNvCxnSpPr/>
              <p:nvPr/>
            </p:nvCxnSpPr>
            <p:spPr bwMode="auto">
              <a:xfrm rot="10800000" flipH="1">
                <a:off x="4798382" y="5635781"/>
                <a:ext cx="513343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0" name="矩形 189"/>
              <p:cNvSpPr/>
              <p:nvPr/>
            </p:nvSpPr>
            <p:spPr bwMode="auto">
              <a:xfrm rot="10800000">
                <a:off x="3656139" y="5425615"/>
                <a:ext cx="567378" cy="406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91" name="直接箭头连接符 190"/>
              <p:cNvCxnSpPr/>
              <p:nvPr/>
            </p:nvCxnSpPr>
            <p:spPr bwMode="auto">
              <a:xfrm rot="10800000" flipH="1">
                <a:off x="4125226" y="5635781"/>
                <a:ext cx="508498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2" name="矩形 191"/>
              <p:cNvSpPr/>
              <p:nvPr/>
            </p:nvSpPr>
            <p:spPr bwMode="auto">
              <a:xfrm rot="10800000">
                <a:off x="2976587" y="5425615"/>
                <a:ext cx="567378" cy="406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93" name="直接箭头连接符 192"/>
              <p:cNvCxnSpPr/>
              <p:nvPr/>
            </p:nvCxnSpPr>
            <p:spPr bwMode="auto">
              <a:xfrm rot="10800000" flipH="1">
                <a:off x="3442382" y="5635781"/>
                <a:ext cx="50850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4" name="矩形 193"/>
              <p:cNvSpPr/>
              <p:nvPr/>
            </p:nvSpPr>
            <p:spPr bwMode="auto">
              <a:xfrm rot="10800000">
                <a:off x="2289782" y="5425615"/>
                <a:ext cx="567378" cy="406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95" name="直接箭头连接符 194"/>
              <p:cNvCxnSpPr/>
              <p:nvPr/>
            </p:nvCxnSpPr>
            <p:spPr bwMode="auto">
              <a:xfrm rot="10800000" flipH="1">
                <a:off x="2570668" y="5635781"/>
                <a:ext cx="75064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77" name="弧形 176"/>
            <p:cNvSpPr/>
            <p:nvPr/>
          </p:nvSpPr>
          <p:spPr bwMode="auto">
            <a:xfrm rot="10800000">
              <a:off x="1871386" y="3757165"/>
              <a:ext cx="266356" cy="1471508"/>
            </a:xfrm>
            <a:prstGeom prst="arc">
              <a:avLst>
                <a:gd name="adj1" fmla="val 10327721"/>
                <a:gd name="adj2" fmla="val 18342745"/>
              </a:avLst>
            </a:prstGeom>
            <a:noFill/>
            <a:ln w="190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1548" name="组合 218"/>
          <p:cNvGrpSpPr>
            <a:grpSpLocks/>
          </p:cNvGrpSpPr>
          <p:nvPr/>
        </p:nvGrpSpPr>
        <p:grpSpPr bwMode="auto">
          <a:xfrm>
            <a:off x="3554472" y="5165739"/>
            <a:ext cx="2283396" cy="456642"/>
            <a:chOff x="3912525" y="5289104"/>
            <a:chExt cx="2284016" cy="342438"/>
          </a:xfrm>
        </p:grpSpPr>
        <p:grpSp>
          <p:nvGrpSpPr>
            <p:cNvPr id="21589" name="组合 196"/>
            <p:cNvGrpSpPr>
              <a:grpSpLocks/>
            </p:cNvGrpSpPr>
            <p:nvPr/>
          </p:nvGrpSpPr>
          <p:grpSpPr bwMode="auto">
            <a:xfrm rot="10800000">
              <a:off x="3912525" y="5289104"/>
              <a:ext cx="2284016" cy="342438"/>
              <a:chOff x="2275270" y="4592076"/>
              <a:chExt cx="7013657" cy="1239940"/>
            </a:xfrm>
          </p:grpSpPr>
          <p:sp>
            <p:nvSpPr>
              <p:cNvPr id="199" name="矩形 198"/>
              <p:cNvSpPr/>
              <p:nvPr/>
            </p:nvSpPr>
            <p:spPr bwMode="auto">
              <a:xfrm rot="10800000">
                <a:off x="7072274" y="5425615"/>
                <a:ext cx="567378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00" name="直接箭头连接符 199"/>
              <p:cNvCxnSpPr/>
              <p:nvPr/>
            </p:nvCxnSpPr>
            <p:spPr bwMode="auto">
              <a:xfrm rot="10800000" flipH="1">
                <a:off x="7518876" y="5629416"/>
                <a:ext cx="511999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1" name="矩形 200"/>
              <p:cNvSpPr/>
              <p:nvPr/>
            </p:nvSpPr>
            <p:spPr bwMode="auto">
              <a:xfrm rot="10800000">
                <a:off x="6390102" y="5425615"/>
                <a:ext cx="567378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02" name="直接箭头连接符 201"/>
              <p:cNvCxnSpPr/>
              <p:nvPr/>
            </p:nvCxnSpPr>
            <p:spPr bwMode="auto">
              <a:xfrm rot="10800000" flipH="1">
                <a:off x="6875222" y="5629416"/>
                <a:ext cx="511999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3" name="矩形 202"/>
              <p:cNvSpPr/>
              <p:nvPr/>
            </p:nvSpPr>
            <p:spPr bwMode="auto">
              <a:xfrm rot="10800000">
                <a:off x="8023835" y="5425616"/>
                <a:ext cx="532178" cy="40640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603" name="矩形 203"/>
              <p:cNvSpPr>
                <a:spLocks noChangeArrowheads="1"/>
              </p:cNvSpPr>
              <p:nvPr/>
            </p:nvSpPr>
            <p:spPr bwMode="auto">
              <a:xfrm rot="10800000">
                <a:off x="7043902" y="4592076"/>
                <a:ext cx="2245025" cy="8335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lIns="90487" tIns="44450" rIns="90487" bIns="44450"/>
              <a:lstStyle/>
              <a:p>
                <a:r>
                  <a:rPr lang="en-US" altLang="zh-CN" sz="1600" b="1">
                    <a:solidFill>
                      <a:srgbClr val="006600"/>
                    </a:solidFill>
                  </a:rPr>
                  <a:t>CF</a:t>
                </a:r>
                <a:endParaRPr lang="zh-CN" altLang="en-US" sz="1600" b="1">
                  <a:solidFill>
                    <a:srgbClr val="006600"/>
                  </a:solidFill>
                </a:endParaRPr>
              </a:p>
            </p:txBody>
          </p:sp>
          <p:sp>
            <p:nvSpPr>
              <p:cNvPr id="205" name="矩形 204"/>
              <p:cNvSpPr/>
              <p:nvPr/>
            </p:nvSpPr>
            <p:spPr bwMode="auto">
              <a:xfrm rot="10800000">
                <a:off x="5713215" y="5425615"/>
                <a:ext cx="567378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06" name="直接箭头连接符 205"/>
              <p:cNvCxnSpPr/>
              <p:nvPr/>
            </p:nvCxnSpPr>
            <p:spPr bwMode="auto">
              <a:xfrm rot="10800000" flipH="1">
                <a:off x="6192558" y="5629416"/>
                <a:ext cx="50712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7" name="矩形 206"/>
              <p:cNvSpPr/>
              <p:nvPr/>
            </p:nvSpPr>
            <p:spPr bwMode="auto">
              <a:xfrm rot="10800000">
                <a:off x="5015865" y="5425615"/>
                <a:ext cx="567378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08" name="直接箭头连接符 207"/>
              <p:cNvCxnSpPr/>
              <p:nvPr/>
            </p:nvCxnSpPr>
            <p:spPr bwMode="auto">
              <a:xfrm rot="10800000" flipH="1">
                <a:off x="5495268" y="5629416"/>
                <a:ext cx="50712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9" name="矩形 208"/>
              <p:cNvSpPr/>
              <p:nvPr/>
            </p:nvSpPr>
            <p:spPr bwMode="auto">
              <a:xfrm rot="10800000">
                <a:off x="4333024" y="5425615"/>
                <a:ext cx="567378" cy="40640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10" name="直接箭头连接符 209"/>
              <p:cNvCxnSpPr/>
              <p:nvPr/>
            </p:nvCxnSpPr>
            <p:spPr bwMode="auto">
              <a:xfrm rot="10800000" flipH="1">
                <a:off x="4812604" y="5629416"/>
                <a:ext cx="50712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1" name="矩形 210"/>
              <p:cNvSpPr/>
              <p:nvPr/>
            </p:nvSpPr>
            <p:spPr bwMode="auto">
              <a:xfrm rot="10800000">
                <a:off x="3641625" y="5425615"/>
                <a:ext cx="567378" cy="40640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12" name="直接箭头连接符 211"/>
              <p:cNvCxnSpPr/>
              <p:nvPr/>
            </p:nvCxnSpPr>
            <p:spPr bwMode="auto">
              <a:xfrm rot="10800000" flipH="1">
                <a:off x="4120188" y="5629416"/>
                <a:ext cx="50712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3" name="矩形 212"/>
              <p:cNvSpPr/>
              <p:nvPr/>
            </p:nvSpPr>
            <p:spPr bwMode="auto">
              <a:xfrm rot="10800000">
                <a:off x="2962075" y="5425615"/>
                <a:ext cx="567378" cy="40640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14" name="直接箭头连接符 213"/>
              <p:cNvCxnSpPr/>
              <p:nvPr/>
            </p:nvCxnSpPr>
            <p:spPr bwMode="auto">
              <a:xfrm rot="10800000" flipH="1">
                <a:off x="3447277" y="5629416"/>
                <a:ext cx="511996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5" name="矩形 214"/>
              <p:cNvSpPr/>
              <p:nvPr/>
            </p:nvSpPr>
            <p:spPr bwMode="auto">
              <a:xfrm rot="10800000">
                <a:off x="2275270" y="5425615"/>
                <a:ext cx="567378" cy="40640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16" name="直接箭头连接符 215"/>
              <p:cNvCxnSpPr/>
              <p:nvPr/>
            </p:nvCxnSpPr>
            <p:spPr bwMode="auto">
              <a:xfrm rot="10800000" flipH="1">
                <a:off x="2754861" y="5629416"/>
                <a:ext cx="50712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18" name="TextBox 217"/>
            <p:cNvSpPr txBox="1"/>
            <p:nvPr/>
          </p:nvSpPr>
          <p:spPr>
            <a:xfrm>
              <a:off x="4572120" y="5441654"/>
              <a:ext cx="1577811" cy="16156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ts val="0"/>
                </a:spcBef>
                <a:defRPr/>
              </a:pPr>
              <a:r>
                <a:rPr lang="zh-CN" altLang="en-US" sz="1400" spc="-300" dirty="0" smtClean="0">
                  <a:solidFill>
                    <a:srgbClr val="006600"/>
                  </a:solidFill>
                </a:rPr>
                <a:t>目的操作数     </a:t>
              </a:r>
              <a:r>
                <a:rPr lang="zh-CN" altLang="en-US" sz="1400" dirty="0" smtClean="0">
                  <a:solidFill>
                    <a:srgbClr val="FF0000"/>
                  </a:solidFill>
                </a:rPr>
                <a:t>源操作数</a:t>
              </a:r>
              <a:endParaRPr lang="zh-CN" altLang="en-US" sz="1400" spc="-3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21549" name="组合 219"/>
          <p:cNvGrpSpPr>
            <a:grpSpLocks/>
          </p:cNvGrpSpPr>
          <p:nvPr/>
        </p:nvGrpSpPr>
        <p:grpSpPr bwMode="auto">
          <a:xfrm flipH="1">
            <a:off x="7506654" y="5176790"/>
            <a:ext cx="2104840" cy="410503"/>
            <a:chOff x="4145546" y="5289104"/>
            <a:chExt cx="2056489" cy="327102"/>
          </a:xfrm>
        </p:grpSpPr>
        <p:grpSp>
          <p:nvGrpSpPr>
            <p:cNvPr id="21550" name="组合 220"/>
            <p:cNvGrpSpPr>
              <a:grpSpLocks/>
            </p:cNvGrpSpPr>
            <p:nvPr/>
          </p:nvGrpSpPr>
          <p:grpSpPr bwMode="auto">
            <a:xfrm rot="10800000">
              <a:off x="4193064" y="5289104"/>
              <a:ext cx="2003477" cy="112237"/>
              <a:chOff x="2275270" y="5425615"/>
              <a:chExt cx="6152191" cy="406401"/>
            </a:xfrm>
          </p:grpSpPr>
          <p:sp>
            <p:nvSpPr>
              <p:cNvPr id="224" name="矩形 223"/>
              <p:cNvSpPr/>
              <p:nvPr/>
            </p:nvSpPr>
            <p:spPr bwMode="auto">
              <a:xfrm rot="10800000">
                <a:off x="7072273" y="5425615"/>
                <a:ext cx="567377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25" name="直接箭头连接符 224"/>
              <p:cNvCxnSpPr/>
              <p:nvPr/>
            </p:nvCxnSpPr>
            <p:spPr bwMode="auto">
              <a:xfrm rot="10800000" flipH="1">
                <a:off x="7498098" y="5644224"/>
                <a:ext cx="509623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6" name="矩形 225"/>
              <p:cNvSpPr/>
              <p:nvPr/>
            </p:nvSpPr>
            <p:spPr bwMode="auto">
              <a:xfrm rot="10800000">
                <a:off x="6390103" y="5425615"/>
                <a:ext cx="567377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27" name="直接箭头连接符 226"/>
              <p:cNvCxnSpPr/>
              <p:nvPr/>
            </p:nvCxnSpPr>
            <p:spPr bwMode="auto">
              <a:xfrm rot="10800000" flipH="1">
                <a:off x="6864638" y="5644224"/>
                <a:ext cx="509626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8" name="矩形 227"/>
              <p:cNvSpPr/>
              <p:nvPr/>
            </p:nvSpPr>
            <p:spPr bwMode="auto">
              <a:xfrm rot="10800000">
                <a:off x="8023833" y="5425615"/>
                <a:ext cx="403628" cy="406401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0" name="矩形 229"/>
              <p:cNvSpPr/>
              <p:nvPr/>
            </p:nvSpPr>
            <p:spPr bwMode="auto">
              <a:xfrm rot="10800000">
                <a:off x="5713218" y="5425615"/>
                <a:ext cx="567377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31" name="直接箭头连接符 230"/>
              <p:cNvCxnSpPr/>
              <p:nvPr/>
            </p:nvCxnSpPr>
            <p:spPr bwMode="auto">
              <a:xfrm rot="10800000" flipH="1">
                <a:off x="6188314" y="5644224"/>
                <a:ext cx="509626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32" name="矩形 231"/>
              <p:cNvSpPr/>
              <p:nvPr/>
            </p:nvSpPr>
            <p:spPr bwMode="auto">
              <a:xfrm rot="10800000">
                <a:off x="5015865" y="5425615"/>
                <a:ext cx="567377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33" name="直接箭头连接符 232"/>
              <p:cNvCxnSpPr/>
              <p:nvPr/>
            </p:nvCxnSpPr>
            <p:spPr bwMode="auto">
              <a:xfrm rot="10800000" flipH="1">
                <a:off x="5488178" y="5644224"/>
                <a:ext cx="509623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34" name="矩形 233"/>
              <p:cNvSpPr/>
              <p:nvPr/>
            </p:nvSpPr>
            <p:spPr bwMode="auto">
              <a:xfrm rot="10800000">
                <a:off x="4333025" y="5425615"/>
                <a:ext cx="567377" cy="40640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35" name="直接箭头连接符 234"/>
              <p:cNvCxnSpPr/>
              <p:nvPr/>
            </p:nvCxnSpPr>
            <p:spPr bwMode="auto">
              <a:xfrm rot="10800000" flipH="1">
                <a:off x="4807090" y="5644224"/>
                <a:ext cx="509626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36" name="矩形 235"/>
              <p:cNvSpPr/>
              <p:nvPr/>
            </p:nvSpPr>
            <p:spPr bwMode="auto">
              <a:xfrm rot="10800000">
                <a:off x="3641627" y="5425615"/>
                <a:ext cx="567377" cy="40640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37" name="直接箭头连接符 236"/>
              <p:cNvCxnSpPr/>
              <p:nvPr/>
            </p:nvCxnSpPr>
            <p:spPr bwMode="auto">
              <a:xfrm rot="10800000" flipH="1">
                <a:off x="4116479" y="5644224"/>
                <a:ext cx="509623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38" name="矩形 237"/>
              <p:cNvSpPr/>
              <p:nvPr/>
            </p:nvSpPr>
            <p:spPr bwMode="auto">
              <a:xfrm rot="10800000">
                <a:off x="2962075" y="5425615"/>
                <a:ext cx="567377" cy="40640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39" name="直接箭头连接符 238"/>
              <p:cNvCxnSpPr/>
              <p:nvPr/>
            </p:nvCxnSpPr>
            <p:spPr bwMode="auto">
              <a:xfrm rot="10800000" flipH="1">
                <a:off x="3435391" y="5644224"/>
                <a:ext cx="509626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40" name="矩形 239"/>
              <p:cNvSpPr/>
              <p:nvPr/>
            </p:nvSpPr>
            <p:spPr bwMode="auto">
              <a:xfrm rot="10800000">
                <a:off x="2275270" y="5425615"/>
                <a:ext cx="567377" cy="40640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241" name="直接箭头连接符 240"/>
              <p:cNvCxnSpPr/>
              <p:nvPr/>
            </p:nvCxnSpPr>
            <p:spPr bwMode="auto">
              <a:xfrm rot="10800000" flipH="1">
                <a:off x="2749541" y="5644224"/>
                <a:ext cx="509626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1551" name="TextBox 221"/>
            <p:cNvSpPr txBox="1">
              <a:spLocks noChangeArrowheads="1"/>
            </p:cNvSpPr>
            <p:nvPr/>
          </p:nvSpPr>
          <p:spPr bwMode="auto">
            <a:xfrm>
              <a:off x="4145546" y="5444534"/>
              <a:ext cx="2056489" cy="171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Helvetica" pitchFamily="34" charset="0"/>
                  <a:ea typeface="黑体" pitchFamily="2" charset="-122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Helvetica" pitchFamily="34" charset="0"/>
                  <a:ea typeface="黑体" pitchFamily="2" charset="-122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Helvetica" pitchFamily="34" charset="0"/>
                  <a:ea typeface="黑体" pitchFamily="2" charset="-122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Helvetica" pitchFamily="34" charset="0"/>
                  <a:ea typeface="黑体" pitchFamily="2" charset="-122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Helvetica" pitchFamily="34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defRPr sz="2000">
                  <a:solidFill>
                    <a:schemeClr val="bg1"/>
                  </a:solidFill>
                  <a:latin typeface="Helvetica" pitchFamily="34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defRPr sz="2000">
                  <a:solidFill>
                    <a:schemeClr val="bg1"/>
                  </a:solidFill>
                  <a:latin typeface="Helvetica" pitchFamily="34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defRPr sz="2000">
                  <a:solidFill>
                    <a:schemeClr val="bg1"/>
                  </a:solidFill>
                  <a:latin typeface="Helvetica" pitchFamily="34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defRPr sz="2000">
                  <a:solidFill>
                    <a:schemeClr val="bg1"/>
                  </a:solidFill>
                  <a:latin typeface="Helvetica" pitchFamily="34" charset="0"/>
                  <a:ea typeface="黑体" pitchFamily="2" charset="-122"/>
                </a:defRPr>
              </a:lvl9pPr>
            </a:lstStyle>
            <a:p>
              <a:pPr algn="r"/>
              <a:r>
                <a:rPr lang="zh-CN" altLang="en-US" sz="1400" dirty="0" smtClean="0">
                  <a:solidFill>
                    <a:srgbClr val="FF0000"/>
                  </a:solidFill>
                </a:rPr>
                <a:t>源操作数  </a:t>
              </a:r>
              <a:r>
                <a:rPr lang="zh-CN" altLang="en-US" sz="1400" dirty="0" smtClean="0">
                  <a:solidFill>
                    <a:srgbClr val="006600"/>
                  </a:solidFill>
                </a:rPr>
                <a:t>目的操作数 </a:t>
              </a:r>
              <a:r>
                <a:rPr lang="en-US" altLang="zh-CN" sz="1400" b="1" dirty="0" smtClean="0">
                  <a:solidFill>
                    <a:srgbClr val="006600"/>
                  </a:solidFill>
                </a:rPr>
                <a:t>CF</a:t>
              </a:r>
              <a:endParaRPr lang="zh-CN" altLang="en-US" sz="1400" b="1" dirty="0">
                <a:solidFill>
                  <a:srgbClr val="006600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04186" y="3228945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a typeface="宋体" charset="-122"/>
              </a:rPr>
              <a:t>二、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47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布尔和比较指令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0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3200" dirty="0" smtClean="0">
                <a:latin typeface="Times New Roman" pitchFamily="18" charset="0"/>
              </a:rPr>
              <a:t>布尔指令</a:t>
            </a:r>
          </a:p>
          <a:p>
            <a:pPr lvl="1">
              <a:lnSpc>
                <a:spcPct val="105000"/>
              </a:lnSpc>
            </a:pPr>
            <a:r>
              <a:rPr lang="en-US" altLang="zh-CN" sz="2800" dirty="0" smtClean="0">
                <a:latin typeface="Times New Roman" pitchFamily="18" charset="0"/>
              </a:rPr>
              <a:t>AND</a:t>
            </a:r>
            <a:r>
              <a:rPr lang="zh-CN" altLang="en-US" sz="2800" dirty="0" smtClean="0">
                <a:latin typeface="Times New Roman" pitchFamily="18" charset="0"/>
              </a:rPr>
              <a:t>、</a:t>
            </a:r>
            <a:r>
              <a:rPr lang="en-US" altLang="zh-CN" sz="2800" dirty="0" smtClean="0">
                <a:latin typeface="Times New Roman" pitchFamily="18" charset="0"/>
              </a:rPr>
              <a:t>OR</a:t>
            </a:r>
            <a:r>
              <a:rPr lang="zh-CN" altLang="en-US" sz="2800" dirty="0" smtClean="0">
                <a:latin typeface="Times New Roman" pitchFamily="18" charset="0"/>
              </a:rPr>
              <a:t>、</a:t>
            </a:r>
            <a:r>
              <a:rPr lang="en-US" altLang="zh-CN" sz="2800" dirty="0" smtClean="0">
                <a:latin typeface="Times New Roman" pitchFamily="18" charset="0"/>
              </a:rPr>
              <a:t>XOR</a:t>
            </a:r>
            <a:r>
              <a:rPr lang="zh-CN" altLang="en-US" sz="2800" dirty="0" smtClean="0">
                <a:latin typeface="Times New Roman" pitchFamily="18" charset="0"/>
              </a:rPr>
              <a:t>、</a:t>
            </a:r>
            <a:r>
              <a:rPr lang="en-US" altLang="zh-CN" sz="2800" dirty="0" smtClean="0">
                <a:latin typeface="Times New Roman" pitchFamily="18" charset="0"/>
              </a:rPr>
              <a:t>NOT</a:t>
            </a:r>
          </a:p>
          <a:p>
            <a:pPr lvl="1">
              <a:lnSpc>
                <a:spcPct val="105000"/>
              </a:lnSpc>
            </a:pPr>
            <a:r>
              <a:rPr lang="en-US" altLang="zh-CN" sz="2800" dirty="0" smtClean="0">
                <a:latin typeface="Times New Roman" pitchFamily="18" charset="0"/>
              </a:rPr>
              <a:t>TEST</a:t>
            </a:r>
          </a:p>
          <a:p>
            <a:pPr lvl="1">
              <a:lnSpc>
                <a:spcPct val="105000"/>
              </a:lnSpc>
            </a:pPr>
            <a:r>
              <a:rPr lang="en-US" altLang="zh-CN" sz="2800" dirty="0" smtClean="0">
                <a:latin typeface="Times New Roman" pitchFamily="18" charset="0"/>
              </a:rPr>
              <a:t>BT</a:t>
            </a:r>
            <a:r>
              <a:rPr lang="zh-CN" altLang="en-US" sz="2800" dirty="0" smtClean="0">
                <a:latin typeface="Times New Roman" pitchFamily="18" charset="0"/>
              </a:rPr>
              <a:t>、</a:t>
            </a:r>
            <a:r>
              <a:rPr lang="en-US" altLang="zh-CN" sz="2800" dirty="0" smtClean="0">
                <a:latin typeface="Times New Roman" pitchFamily="18" charset="0"/>
              </a:rPr>
              <a:t>BTC</a:t>
            </a:r>
            <a:r>
              <a:rPr lang="zh-CN" altLang="en-US" sz="2800" dirty="0" smtClean="0">
                <a:latin typeface="Times New Roman" pitchFamily="18" charset="0"/>
              </a:rPr>
              <a:t>、</a:t>
            </a:r>
            <a:r>
              <a:rPr lang="en-US" altLang="zh-CN" sz="2800" dirty="0" smtClean="0">
                <a:latin typeface="Times New Roman" pitchFamily="18" charset="0"/>
              </a:rPr>
              <a:t>BTR</a:t>
            </a:r>
            <a:r>
              <a:rPr lang="zh-CN" altLang="en-US" sz="2800" dirty="0" smtClean="0">
                <a:latin typeface="Times New Roman" pitchFamily="18" charset="0"/>
              </a:rPr>
              <a:t>、</a:t>
            </a:r>
            <a:r>
              <a:rPr lang="en-US" altLang="zh-CN" sz="2800" dirty="0" smtClean="0">
                <a:latin typeface="Times New Roman" pitchFamily="18" charset="0"/>
              </a:rPr>
              <a:t>BTS</a:t>
            </a:r>
          </a:p>
          <a:p>
            <a:pPr>
              <a:lnSpc>
                <a:spcPct val="105000"/>
              </a:lnSpc>
            </a:pPr>
            <a:r>
              <a:rPr lang="zh-CN" altLang="en-US" sz="3200" dirty="0" smtClean="0">
                <a:latin typeface="Times New Roman" pitchFamily="18" charset="0"/>
              </a:rPr>
              <a:t>比较指令</a:t>
            </a:r>
          </a:p>
          <a:p>
            <a:pPr lvl="1">
              <a:lnSpc>
                <a:spcPct val="105000"/>
              </a:lnSpc>
            </a:pPr>
            <a:r>
              <a:rPr lang="en-US" altLang="zh-CN" sz="2800" dirty="0" smtClean="0">
                <a:latin typeface="Times New Roman" pitchFamily="18" charset="0"/>
              </a:rPr>
              <a:t>CMP</a:t>
            </a:r>
          </a:p>
          <a:p>
            <a:pPr marL="342900" lvl="1" indent="-342900">
              <a:lnSpc>
                <a:spcPct val="105000"/>
              </a:lnSpc>
              <a:buSzPct val="60000"/>
              <a:buFont typeface="Wingdings 2" pitchFamily="18" charset="2"/>
              <a:buChar char="¢"/>
            </a:pPr>
            <a:r>
              <a:rPr lang="zh-CN" altLang="en-US" sz="3200" b="1" dirty="0">
                <a:latin typeface="Times New Roman" pitchFamily="18" charset="0"/>
              </a:rPr>
              <a:t>条件跳转</a:t>
            </a:r>
            <a:r>
              <a:rPr lang="zh-CN" altLang="en-US" sz="3200" b="1" dirty="0" smtClean="0">
                <a:latin typeface="Times New Roman" pitchFamily="18" charset="0"/>
              </a:rPr>
              <a:t>指令</a:t>
            </a:r>
            <a:endParaRPr lang="en-US" altLang="zh-CN" sz="3200" b="1" dirty="0" smtClean="0">
              <a:latin typeface="Times New Roman" pitchFamily="18" charset="0"/>
            </a:endParaRPr>
          </a:p>
          <a:p>
            <a:pPr marL="0" lvl="1" indent="0">
              <a:lnSpc>
                <a:spcPct val="105000"/>
              </a:lnSpc>
              <a:buSzPct val="60000"/>
              <a:buNone/>
            </a:pPr>
            <a:r>
              <a:rPr lang="en-US" altLang="zh-CN" sz="3200" b="1" dirty="0" smtClean="0">
                <a:latin typeface="Times New Roman" pitchFamily="18" charset="0"/>
              </a:rPr>
              <a:t>     </a:t>
            </a:r>
            <a:r>
              <a:rPr lang="en-US" altLang="zh-CN" sz="3200" b="1" dirty="0" err="1" smtClean="0">
                <a:latin typeface="Times New Roman" pitchFamily="18" charset="0"/>
              </a:rPr>
              <a:t>J</a:t>
            </a:r>
            <a:r>
              <a:rPr lang="en-US" altLang="zh-CN" sz="3200" b="1" dirty="0" err="1" smtClean="0">
                <a:solidFill>
                  <a:srgbClr val="0033CC"/>
                </a:solidFill>
                <a:latin typeface="Times New Roman" pitchFamily="18" charset="0"/>
              </a:rPr>
              <a:t>Cond</a:t>
            </a:r>
            <a:endParaRPr lang="en-US" altLang="zh-CN" sz="3200" b="1" dirty="0">
              <a:solidFill>
                <a:srgbClr val="0033CC"/>
              </a:solidFill>
              <a:latin typeface="Times New Roman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3200" dirty="0" smtClean="0">
                <a:latin typeface="Times New Roman" pitchFamily="18" charset="0"/>
              </a:rPr>
              <a:t>CPU</a:t>
            </a:r>
            <a:r>
              <a:rPr lang="zh-CN" altLang="en-US" sz="3200" dirty="0" smtClean="0">
                <a:latin typeface="Times New Roman" pitchFamily="18" charset="0"/>
              </a:rPr>
              <a:t>的状态标志：</a:t>
            </a:r>
            <a:r>
              <a:rPr lang="en-US" altLang="zh-CN" sz="2800" dirty="0" smtClean="0">
                <a:latin typeface="Times New Roman" pitchFamily="18" charset="0"/>
              </a:rPr>
              <a:t>ZF</a:t>
            </a:r>
            <a:r>
              <a:rPr lang="zh-CN" altLang="en-US" sz="2800" dirty="0" smtClean="0">
                <a:latin typeface="Times New Roman" pitchFamily="18" charset="0"/>
              </a:rPr>
              <a:t>、</a:t>
            </a:r>
            <a:r>
              <a:rPr lang="en-US" altLang="zh-CN" sz="2800" dirty="0" smtClean="0">
                <a:latin typeface="Times New Roman" pitchFamily="18" charset="0"/>
              </a:rPr>
              <a:t>SF</a:t>
            </a:r>
            <a:r>
              <a:rPr lang="zh-CN" altLang="en-US" sz="2800" dirty="0" smtClean="0">
                <a:latin typeface="Times New Roman" pitchFamily="18" charset="0"/>
              </a:rPr>
              <a:t>、</a:t>
            </a:r>
            <a:r>
              <a:rPr lang="en-US" altLang="zh-CN" sz="2800" dirty="0" smtClean="0">
                <a:latin typeface="Times New Roman" pitchFamily="18" charset="0"/>
              </a:rPr>
              <a:t>CF</a:t>
            </a:r>
            <a:r>
              <a:rPr lang="zh-CN" altLang="en-US" sz="2800" dirty="0" smtClean="0">
                <a:latin typeface="Times New Roman" pitchFamily="18" charset="0"/>
              </a:rPr>
              <a:t>、</a:t>
            </a:r>
            <a:r>
              <a:rPr lang="en-US" altLang="zh-CN" sz="2800" dirty="0" smtClean="0">
                <a:latin typeface="Times New Roman" pitchFamily="18" charset="0"/>
              </a:rPr>
              <a:t>OF</a:t>
            </a:r>
            <a:r>
              <a:rPr lang="zh-CN" altLang="en-US" sz="2800" dirty="0" smtClean="0">
                <a:latin typeface="Times New Roman" pitchFamily="18" charset="0"/>
              </a:rPr>
              <a:t>、</a:t>
            </a:r>
            <a:r>
              <a:rPr lang="en-US" altLang="zh-CN" sz="2800" dirty="0" smtClean="0">
                <a:latin typeface="Times New Roman" pitchFamily="18" charset="0"/>
              </a:rPr>
              <a:t>PF</a:t>
            </a:r>
            <a:r>
              <a:rPr lang="zh-CN" altLang="en-US" sz="2800" dirty="0" smtClean="0">
                <a:latin typeface="Times New Roman" pitchFamily="18" charset="0"/>
              </a:rPr>
              <a:t>、</a:t>
            </a:r>
            <a:r>
              <a:rPr lang="en-US" altLang="zh-CN" sz="2800" dirty="0" smtClean="0">
                <a:latin typeface="Times New Roman" pitchFamily="18" charset="0"/>
              </a:rPr>
              <a:t>AF</a:t>
            </a:r>
          </a:p>
        </p:txBody>
      </p:sp>
    </p:spTree>
    <p:extLst>
      <p:ext uri="{BB962C8B-B14F-4D97-AF65-F5344CB8AC3E}">
        <p14:creationId xmlns:p14="http://schemas.microsoft.com/office/powerpoint/2010/main" val="41847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布尔指令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——AND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5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200" dirty="0">
                <a:ea typeface="宋体" charset="-122"/>
              </a:rPr>
              <a:t>AND</a:t>
            </a:r>
            <a:r>
              <a:rPr lang="zh-CN" altLang="en-US" sz="3200" dirty="0" smtClean="0">
                <a:ea typeface="宋体" charset="-122"/>
              </a:rPr>
              <a:t>指令</a:t>
            </a:r>
            <a:endParaRPr lang="en-US" altLang="zh-CN" sz="3200" dirty="0" smtClean="0">
              <a:ea typeface="宋体" charset="-122"/>
            </a:endParaRPr>
          </a:p>
          <a:p>
            <a:pPr lvl="1">
              <a:defRPr/>
            </a:pPr>
            <a:r>
              <a:rPr lang="en-US" altLang="zh-CN" sz="2800" dirty="0" smtClean="0">
                <a:latin typeface="Times New Roman" pitchFamily="18" charset="0"/>
              </a:rPr>
              <a:t>AND</a:t>
            </a:r>
            <a:r>
              <a:rPr lang="zh-CN" altLang="en-US" sz="2800" dirty="0" smtClean="0">
                <a:latin typeface="Times New Roman" pitchFamily="18" charset="0"/>
              </a:rPr>
              <a:t>指令在每对操作数的对应</a:t>
            </a:r>
            <a:r>
              <a:rPr lang="zh-CN" altLang="en-US" sz="2800" dirty="0" smtClean="0">
                <a:solidFill>
                  <a:srgbClr val="2E04E0"/>
                </a:solidFill>
                <a:latin typeface="Times New Roman" pitchFamily="18" charset="0"/>
              </a:rPr>
              <a:t>数据位之间</a:t>
            </a:r>
            <a:r>
              <a:rPr lang="zh-CN" altLang="en-US" sz="2800" dirty="0" smtClean="0">
                <a:latin typeface="Times New Roman" pitchFamily="18" charset="0"/>
              </a:rPr>
              <a:t>执行布尔</a:t>
            </a:r>
            <a:r>
              <a:rPr lang="zh-CN" altLang="en-US" sz="2800" dirty="0">
                <a:solidFill>
                  <a:srgbClr val="2E04E0"/>
                </a:solidFill>
              </a:rPr>
              <a:t>位“与”</a:t>
            </a:r>
            <a:r>
              <a:rPr lang="zh-CN" altLang="en-US" sz="2800" dirty="0" smtClean="0">
                <a:latin typeface="Times New Roman" pitchFamily="18" charset="0"/>
              </a:rPr>
              <a:t>操作，并将结果存放在目的操作数中：   </a:t>
            </a:r>
            <a:endParaRPr lang="en-US" altLang="zh-CN" sz="2800" dirty="0" smtClean="0">
              <a:latin typeface="Times New Roman" pitchFamily="18" charset="0"/>
            </a:endParaRP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zh-CN" sz="3200" b="1" dirty="0" smtClean="0">
                <a:solidFill>
                  <a:schemeClr val="hlink"/>
                </a:solidFill>
                <a:latin typeface="Times New Roman" pitchFamily="18" charset="0"/>
              </a:rPr>
              <a:t>           AND    </a:t>
            </a:r>
            <a:r>
              <a:rPr lang="zh-CN" altLang="en-US" sz="3200" dirty="0">
                <a:solidFill>
                  <a:schemeClr val="hlink"/>
                </a:solidFill>
                <a:latin typeface="Times New Roman" pitchFamily="18" charset="0"/>
              </a:rPr>
              <a:t>源</a:t>
            </a:r>
            <a:r>
              <a:rPr lang="zh-CN" altLang="en-US" sz="3200" dirty="0" smtClean="0">
                <a:solidFill>
                  <a:schemeClr val="hlink"/>
                </a:solidFill>
                <a:latin typeface="Times New Roman" pitchFamily="18" charset="0"/>
              </a:rPr>
              <a:t>操作数</a:t>
            </a:r>
            <a:r>
              <a:rPr lang="en-US" altLang="zh-CN" sz="3200" dirty="0" smtClean="0">
                <a:solidFill>
                  <a:schemeClr val="hlink"/>
                </a:solidFill>
                <a:latin typeface="Times New Roman" pitchFamily="18" charset="0"/>
              </a:rPr>
              <a:t>,  </a:t>
            </a:r>
            <a:r>
              <a:rPr lang="zh-CN" altLang="en-US" sz="3200" dirty="0" smtClean="0">
                <a:solidFill>
                  <a:schemeClr val="hlink"/>
                </a:solidFill>
                <a:latin typeface="Times New Roman" pitchFamily="18" charset="0"/>
              </a:rPr>
              <a:t>目的操作数</a:t>
            </a:r>
            <a:r>
              <a:rPr lang="en-US" altLang="zh-CN" sz="3200" b="1" dirty="0" smtClean="0">
                <a:solidFill>
                  <a:schemeClr val="hlink"/>
                </a:solidFill>
                <a:latin typeface="Times New Roman" pitchFamily="18" charset="0"/>
              </a:rPr>
              <a:t>  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CN" sz="3200" b="1" dirty="0" smtClean="0">
                <a:solidFill>
                  <a:srgbClr val="FF3300"/>
                </a:solidFill>
                <a:latin typeface="Times New Roman" pitchFamily="18" charset="0"/>
              </a:rPr>
              <a:t>           </a:t>
            </a:r>
            <a:r>
              <a:rPr lang="en-US" altLang="zh-CN" sz="3200" b="1" dirty="0" smtClean="0">
                <a:solidFill>
                  <a:srgbClr val="006600"/>
                </a:solidFill>
                <a:latin typeface="Times New Roman" pitchFamily="18" charset="0"/>
              </a:rPr>
              <a:t>AND      </a:t>
            </a:r>
            <a:r>
              <a:rPr lang="en-US" altLang="zh-CN" sz="3200" b="1" dirty="0" err="1" smtClean="0">
                <a:solidFill>
                  <a:srgbClr val="006600"/>
                </a:solidFill>
                <a:latin typeface="Times New Roman" pitchFamily="18" charset="0"/>
              </a:rPr>
              <a:t>reg</a:t>
            </a:r>
            <a:r>
              <a:rPr lang="en-US" altLang="zh-CN" sz="3200" b="1" dirty="0" smtClean="0">
                <a:solidFill>
                  <a:srgbClr val="006600"/>
                </a:solidFill>
                <a:latin typeface="Times New Roman" pitchFamily="18" charset="0"/>
              </a:rPr>
              <a:t>/mem/</a:t>
            </a:r>
            <a:r>
              <a:rPr lang="en-US" altLang="zh-CN" sz="3200" b="1" dirty="0" err="1" smtClean="0">
                <a:solidFill>
                  <a:srgbClr val="006600"/>
                </a:solidFill>
                <a:latin typeface="Times New Roman" pitchFamily="18" charset="0"/>
              </a:rPr>
              <a:t>imm</a:t>
            </a:r>
            <a:r>
              <a:rPr lang="en-US" altLang="zh-CN" sz="3200" dirty="0">
                <a:solidFill>
                  <a:srgbClr val="006600"/>
                </a:solidFill>
                <a:latin typeface="Times New Roman" pitchFamily="18" charset="0"/>
              </a:rPr>
              <a:t>, </a:t>
            </a:r>
            <a:r>
              <a:rPr lang="en-US" altLang="zh-CN" sz="3200" dirty="0" err="1" smtClean="0">
                <a:solidFill>
                  <a:srgbClr val="006600"/>
                </a:solidFill>
                <a:latin typeface="Times New Roman" pitchFamily="18" charset="0"/>
              </a:rPr>
              <a:t>reg</a:t>
            </a:r>
            <a:endParaRPr lang="en-US" altLang="zh-CN" sz="3200" b="1" dirty="0" smtClean="0">
              <a:solidFill>
                <a:srgbClr val="006600"/>
              </a:solidFill>
              <a:latin typeface="Times New Roman" pitchFamily="18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altLang="zh-CN" sz="3200" b="1" dirty="0">
                <a:solidFill>
                  <a:srgbClr val="006600"/>
                </a:solidFill>
                <a:latin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006600"/>
                </a:solidFill>
                <a:latin typeface="Times New Roman" pitchFamily="18" charset="0"/>
              </a:rPr>
              <a:t>          AND     </a:t>
            </a:r>
            <a:r>
              <a:rPr lang="en-US" altLang="zh-CN" sz="3200" b="1" dirty="0" err="1" smtClean="0">
                <a:solidFill>
                  <a:srgbClr val="006600"/>
                </a:solidFill>
                <a:latin typeface="Times New Roman" pitchFamily="18" charset="0"/>
              </a:rPr>
              <a:t>reg</a:t>
            </a:r>
            <a:r>
              <a:rPr lang="en-US" altLang="zh-CN" sz="3200" b="1" dirty="0" smtClean="0">
                <a:solidFill>
                  <a:srgbClr val="006600"/>
                </a:solidFill>
                <a:latin typeface="Times New Roman" pitchFamily="18" charset="0"/>
              </a:rPr>
              <a:t>/</a:t>
            </a:r>
            <a:r>
              <a:rPr lang="en-US" altLang="zh-CN" sz="3200" b="1" dirty="0" err="1" smtClean="0">
                <a:solidFill>
                  <a:srgbClr val="006600"/>
                </a:solidFill>
                <a:latin typeface="Times New Roman" pitchFamily="18" charset="0"/>
              </a:rPr>
              <a:t>imm</a:t>
            </a:r>
            <a:r>
              <a:rPr lang="en-US" altLang="zh-CN" sz="3200" dirty="0">
                <a:solidFill>
                  <a:srgbClr val="006600"/>
                </a:solidFill>
                <a:latin typeface="Times New Roman" pitchFamily="18" charset="0"/>
              </a:rPr>
              <a:t>, </a:t>
            </a:r>
            <a:r>
              <a:rPr lang="en-US" altLang="zh-CN" sz="3200" dirty="0" smtClean="0">
                <a:solidFill>
                  <a:srgbClr val="006600"/>
                </a:solidFill>
                <a:latin typeface="Times New Roman" pitchFamily="18" charset="0"/>
              </a:rPr>
              <a:t>mem</a:t>
            </a:r>
            <a:endParaRPr lang="en-US" altLang="zh-CN" sz="3200" b="1" dirty="0" smtClean="0">
              <a:solidFill>
                <a:srgbClr val="006600"/>
              </a:solidFill>
              <a:latin typeface="Times New Roman" pitchFamily="18" charset="0"/>
            </a:endParaRPr>
          </a:p>
          <a:p>
            <a:pPr marL="0" indent="0">
              <a:buNone/>
              <a:defRPr/>
            </a:pPr>
            <a:endParaRPr lang="zh-CN" altLang="en-US" sz="1400" b="1" dirty="0" smtClean="0">
              <a:solidFill>
                <a:srgbClr val="C00000"/>
              </a:solidFill>
            </a:endParaRPr>
          </a:p>
          <a:p>
            <a:pPr>
              <a:buFont typeface="Monotype Sorts" pitchFamily="2" charset="2"/>
              <a:buNone/>
              <a:defRPr/>
            </a:pPr>
            <a:endParaRPr lang="en-US" altLang="zh-CN" dirty="0" smtClean="0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829879" y="4695933"/>
            <a:ext cx="8420100" cy="11811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487" tIns="44450" rIns="90487" bIns="44450" anchor="b"/>
          <a:lstStyle/>
          <a:p>
            <a:pPr algn="l">
              <a:buClr>
                <a:schemeClr val="folHlink"/>
              </a:buClr>
              <a:buSzPct val="90000"/>
              <a:buFont typeface="Monotype Sorts" pitchFamily="2" charset="2"/>
              <a:buChar char="Ò"/>
            </a:pPr>
            <a:r>
              <a:rPr lang="zh-CN" altLang="en-US" sz="2800" b="1" dirty="0" smtClean="0">
                <a:solidFill>
                  <a:srgbClr val="C00000"/>
                </a:solidFill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</a:rPr>
              <a:t>总是使得</a:t>
            </a:r>
            <a:r>
              <a:rPr lang="en-US" altLang="zh-CN" sz="2800" b="1" dirty="0">
                <a:solidFill>
                  <a:srgbClr val="C00000"/>
                </a:solidFill>
              </a:rPr>
              <a:t>CF=0</a:t>
            </a:r>
            <a:r>
              <a:rPr lang="zh-CN" altLang="en-US" sz="2800" b="1" dirty="0">
                <a:solidFill>
                  <a:srgbClr val="C00000"/>
                </a:solidFill>
              </a:rPr>
              <a:t>、</a:t>
            </a:r>
            <a:r>
              <a:rPr lang="en-US" altLang="zh-CN" sz="2800" b="1" dirty="0">
                <a:solidFill>
                  <a:srgbClr val="C00000"/>
                </a:solidFill>
              </a:rPr>
              <a:t>OF=0  </a:t>
            </a:r>
          </a:p>
          <a:p>
            <a:pPr algn="l">
              <a:buClr>
                <a:schemeClr val="folHlink"/>
              </a:buClr>
              <a:buSzPct val="90000"/>
              <a:buFont typeface="Monotype Sorts" pitchFamily="2" charset="2"/>
              <a:buChar char="Ò"/>
            </a:pPr>
            <a:r>
              <a:rPr lang="zh-CN" altLang="en-US" sz="2800" dirty="0">
                <a:solidFill>
                  <a:schemeClr val="tx1"/>
                </a:solidFill>
              </a:rPr>
              <a:t>  依据目的操作数的值修改</a:t>
            </a:r>
            <a:r>
              <a:rPr lang="en-US" altLang="zh-CN" sz="2800" dirty="0">
                <a:solidFill>
                  <a:schemeClr val="tx1"/>
                </a:solidFill>
              </a:rPr>
              <a:t>SF</a:t>
            </a:r>
            <a:r>
              <a:rPr lang="zh-CN" altLang="en-US" sz="2800" dirty="0">
                <a:solidFill>
                  <a:schemeClr val="tx1"/>
                </a:solidFill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</a:rPr>
              <a:t>ZF</a:t>
            </a:r>
            <a:r>
              <a:rPr lang="zh-CN" altLang="en-US" sz="2800" dirty="0">
                <a:solidFill>
                  <a:schemeClr val="tx1"/>
                </a:solidFill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</a:rPr>
              <a:t>PF</a:t>
            </a:r>
            <a:r>
              <a:rPr lang="zh-CN" altLang="en-US" sz="2800" dirty="0">
                <a:solidFill>
                  <a:schemeClr val="tx1"/>
                </a:solidFill>
              </a:rPr>
              <a:t>的值</a:t>
            </a:r>
          </a:p>
        </p:txBody>
      </p:sp>
    </p:spTree>
    <p:extLst>
      <p:ext uri="{BB962C8B-B14F-4D97-AF65-F5344CB8AC3E}">
        <p14:creationId xmlns:p14="http://schemas.microsoft.com/office/powerpoint/2010/main" val="340972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4316" name="Group 18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599719010"/>
              </p:ext>
            </p:extLst>
          </p:nvPr>
        </p:nvGraphicFramePr>
        <p:xfrm>
          <a:off x="2095500" y="1117600"/>
          <a:ext cx="5930900" cy="297021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0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6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487" marR="90487" marT="44450" marB="4445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487" marR="90487" marT="44450" marB="4445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X^Y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487" marR="90487" marT="44450" marB="444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487" marR="90487" marT="44450" marB="4445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487" marR="90487" marT="44450" marB="4445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487" marR="90487" marT="44450" marB="444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487" marR="90487" marT="44450" marB="4445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487" marR="90487" marT="44450" marB="4445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487" marR="90487" marT="44450" marB="444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487" marR="90487" marT="44450" marB="4445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487" marR="90487" marT="44450" marB="4445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487" marR="90487" marT="44450" marB="444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487" marR="90487" marT="44450" marB="4445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487" marR="90487" marT="44450" marB="4445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487" marR="90487" marT="44450" marB="444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44318" name="Rectangle 190"/>
          <p:cNvSpPr>
            <a:spLocks noChangeArrowheads="1"/>
          </p:cNvSpPr>
          <p:nvPr/>
        </p:nvSpPr>
        <p:spPr bwMode="auto">
          <a:xfrm>
            <a:off x="317500" y="4292600"/>
            <a:ext cx="4102100" cy="1841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lIns="90487" tIns="44450" rIns="90487" bIns="44450"/>
          <a:lstStyle/>
          <a:p>
            <a:pPr algn="l">
              <a:spcBef>
                <a:spcPct val="20000"/>
              </a:spcBef>
            </a:pPr>
            <a:r>
              <a:rPr lang="en-US" altLang="zh-CN" sz="3200" dirty="0" err="1">
                <a:solidFill>
                  <a:schemeClr val="tx1"/>
                </a:solidFill>
                <a:latin typeface="Times New Roman" pitchFamily="18" charset="0"/>
              </a:rPr>
              <a:t>mov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</a:rPr>
              <a:t>	$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</a:rPr>
              <a:t>0x3b, %al</a:t>
            </a:r>
            <a:endParaRPr lang="en-US" altLang="zh-CN" sz="3200" dirty="0">
              <a:solidFill>
                <a:schemeClr val="tx1"/>
              </a:solidFill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</a:rPr>
              <a:t>and	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</a:rPr>
              <a:t>$0x0f, %al</a:t>
            </a:r>
            <a:endParaRPr lang="en-US" altLang="zh-CN" sz="3200" dirty="0">
              <a:solidFill>
                <a:schemeClr val="tx1"/>
              </a:solidFill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</a:rPr>
              <a:t> ；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</a:rPr>
              <a:t>al=0xb</a:t>
            </a:r>
            <a:endParaRPr lang="en-US" altLang="zh-CN" sz="32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44319" name="AutoShape 191"/>
          <p:cNvSpPr>
            <a:spLocks noChangeArrowheads="1"/>
          </p:cNvSpPr>
          <p:nvPr/>
        </p:nvSpPr>
        <p:spPr bwMode="auto">
          <a:xfrm>
            <a:off x="4546600" y="5994400"/>
            <a:ext cx="1079500" cy="177800"/>
          </a:xfrm>
          <a:prstGeom prst="rightArrow">
            <a:avLst>
              <a:gd name="adj1" fmla="val 50000"/>
              <a:gd name="adj2" fmla="val 151786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/>
          <a:lstStyle/>
          <a:p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944320" name="Rectangle 192"/>
          <p:cNvSpPr>
            <a:spLocks noChangeArrowheads="1"/>
          </p:cNvSpPr>
          <p:nvPr/>
        </p:nvSpPr>
        <p:spPr bwMode="auto">
          <a:xfrm>
            <a:off x="5626100" y="4734910"/>
            <a:ext cx="4076700" cy="1295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lIns="90487" tIns="44450" rIns="90487" bIns="4445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CN" sz="3600">
                <a:solidFill>
                  <a:schemeClr val="tx1"/>
                </a:solidFill>
                <a:latin typeface="Times New Roman" pitchFamily="18" charset="0"/>
              </a:rPr>
              <a:t>CF=0</a:t>
            </a:r>
            <a:r>
              <a:rPr lang="zh-CN" altLang="en-US" sz="360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en-US" altLang="zh-CN" sz="3600">
                <a:solidFill>
                  <a:schemeClr val="tx1"/>
                </a:solidFill>
                <a:latin typeface="Times New Roman" pitchFamily="18" charset="0"/>
              </a:rPr>
              <a:t>OF=0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CN" sz="3600">
                <a:solidFill>
                  <a:schemeClr val="tx1"/>
                </a:solidFill>
                <a:latin typeface="Times New Roman" pitchFamily="18" charset="0"/>
              </a:rPr>
              <a:t>ZF=0</a:t>
            </a:r>
            <a:r>
              <a:rPr lang="zh-CN" altLang="en-US" sz="360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en-US" altLang="zh-CN" sz="3600">
                <a:solidFill>
                  <a:schemeClr val="tx1"/>
                </a:solidFill>
                <a:latin typeface="Times New Roman" pitchFamily="18" charset="0"/>
              </a:rPr>
              <a:t>SF=0</a:t>
            </a:r>
            <a:r>
              <a:rPr lang="zh-CN" altLang="en-US" sz="360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en-US" altLang="zh-CN" sz="3600">
                <a:solidFill>
                  <a:schemeClr val="tx1"/>
                </a:solidFill>
                <a:latin typeface="Times New Roman" pitchFamily="18" charset="0"/>
              </a:rPr>
              <a:t>PF=0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布尔指令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——AND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53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4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44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44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44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44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318" grpId="0" animBg="1"/>
      <p:bldP spid="944319" grpId="0" animBg="1"/>
      <p:bldP spid="94432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77" name="Rectangle 5"/>
          <p:cNvSpPr>
            <a:spLocks noChangeArrowheads="1"/>
          </p:cNvSpPr>
          <p:nvPr/>
        </p:nvSpPr>
        <p:spPr bwMode="auto">
          <a:xfrm>
            <a:off x="4345760" y="2844800"/>
            <a:ext cx="241300" cy="949960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070C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dirty="0" smtClean="0"/>
              <a:t>具体应用举例</a:t>
            </a:r>
            <a:r>
              <a:rPr lang="en-US" altLang="zh-CN" sz="4000" dirty="0" smtClean="0">
                <a:latin typeface="Times New Roman" pitchFamily="18" charset="0"/>
              </a:rPr>
              <a:t>——</a:t>
            </a:r>
            <a:r>
              <a:rPr lang="zh-CN" altLang="en-US" sz="4000" dirty="0" smtClean="0"/>
              <a:t>字符大小写转换</a:t>
            </a:r>
          </a:p>
          <a:p>
            <a:pPr lvl="1"/>
            <a:r>
              <a:rPr lang="zh-CN" altLang="en-US" sz="3600" dirty="0" smtClean="0"/>
              <a:t>分析：</a:t>
            </a:r>
          </a:p>
          <a:p>
            <a:pPr lvl="2" hangingPunct="1"/>
            <a:r>
              <a:rPr lang="en-US" altLang="zh-CN" sz="3200" dirty="0" smtClean="0">
                <a:latin typeface="Times New Roman" pitchFamily="18" charset="0"/>
              </a:rPr>
              <a:t>'</a:t>
            </a:r>
            <a:r>
              <a:rPr lang="en-US" altLang="zh-CN" sz="3200" dirty="0" smtClean="0"/>
              <a:t>a</a:t>
            </a:r>
            <a:r>
              <a:rPr lang="en-US" altLang="zh-CN" sz="3200" dirty="0" smtClean="0">
                <a:latin typeface="Times New Roman" pitchFamily="18" charset="0"/>
              </a:rPr>
              <a:t>'  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61h</a:t>
            </a:r>
            <a:r>
              <a:rPr lang="zh-CN" altLang="en-US" sz="3200" dirty="0" smtClean="0"/>
              <a:t>）</a:t>
            </a:r>
            <a:r>
              <a:rPr lang="en-US" altLang="zh-CN" sz="3200" dirty="0" smtClean="0"/>
              <a:t>= 01</a:t>
            </a:r>
            <a:r>
              <a:rPr lang="en-US" altLang="zh-CN" sz="3200" b="1" dirty="0" smtClean="0">
                <a:solidFill>
                  <a:schemeClr val="hlink"/>
                </a:solidFill>
              </a:rPr>
              <a:t>1</a:t>
            </a:r>
            <a:r>
              <a:rPr lang="en-US" altLang="zh-CN" sz="3200" dirty="0" smtClean="0"/>
              <a:t>0 0001b</a:t>
            </a:r>
          </a:p>
          <a:p>
            <a:pPr lvl="2"/>
            <a:r>
              <a:rPr lang="en-US" altLang="zh-CN" sz="3200" dirty="0" smtClean="0">
                <a:latin typeface="Times New Roman" pitchFamily="18" charset="0"/>
              </a:rPr>
              <a:t>'</a:t>
            </a:r>
            <a:r>
              <a:rPr lang="en-US" altLang="zh-CN" sz="3200" dirty="0" smtClean="0"/>
              <a:t>A</a:t>
            </a:r>
            <a:r>
              <a:rPr lang="en-US" altLang="zh-CN" sz="3200" dirty="0" smtClean="0">
                <a:latin typeface="Times New Roman" pitchFamily="18" charset="0"/>
              </a:rPr>
              <a:t>'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41h</a:t>
            </a:r>
            <a:r>
              <a:rPr lang="zh-CN" altLang="en-US" sz="3200" dirty="0"/>
              <a:t> </a:t>
            </a:r>
            <a:r>
              <a:rPr lang="zh-CN" altLang="en-US" sz="3200" dirty="0" smtClean="0"/>
              <a:t>） </a:t>
            </a:r>
            <a:r>
              <a:rPr lang="en-US" altLang="zh-CN" sz="3200" dirty="0" smtClean="0"/>
              <a:t>= 01</a:t>
            </a:r>
            <a:r>
              <a:rPr lang="en-US" altLang="zh-CN" sz="3200" b="1" dirty="0" smtClean="0">
                <a:solidFill>
                  <a:schemeClr val="hlink"/>
                </a:solidFill>
              </a:rPr>
              <a:t>0</a:t>
            </a:r>
            <a:r>
              <a:rPr lang="en-US" altLang="zh-CN" sz="3200" dirty="0" smtClean="0"/>
              <a:t>0 0001b</a:t>
            </a:r>
          </a:p>
        </p:txBody>
      </p:sp>
      <p:sp>
        <p:nvSpPr>
          <p:cNvPr id="950278" name="AutoShape 6"/>
          <p:cNvSpPr>
            <a:spLocks noChangeArrowheads="1"/>
          </p:cNvSpPr>
          <p:nvPr/>
        </p:nvSpPr>
        <p:spPr bwMode="auto">
          <a:xfrm>
            <a:off x="711200" y="4622800"/>
            <a:ext cx="990600" cy="215900"/>
          </a:xfrm>
          <a:prstGeom prst="rightArrow">
            <a:avLst>
              <a:gd name="adj1" fmla="val 40472"/>
              <a:gd name="adj2" fmla="val 114706"/>
            </a:avLst>
          </a:prstGeom>
          <a:solidFill>
            <a:schemeClr val="folHlink"/>
          </a:solidFill>
          <a:ln w="12700">
            <a:solidFill>
              <a:schemeClr val="folHlink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950279" name="Rectangle 7"/>
          <p:cNvSpPr>
            <a:spLocks noChangeArrowheads="1"/>
          </p:cNvSpPr>
          <p:nvPr/>
        </p:nvSpPr>
        <p:spPr bwMode="auto">
          <a:xfrm>
            <a:off x="1930400" y="3873500"/>
            <a:ext cx="5880100" cy="2336800"/>
          </a:xfrm>
          <a:prstGeom prst="rect">
            <a:avLst/>
          </a:prstGeom>
          <a:noFill/>
          <a:ln w="57150" cap="rnd">
            <a:solidFill>
              <a:schemeClr val="folHlink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l"/>
            <a:r>
              <a:rPr lang="en-US" altLang="zh-CN" sz="3600" b="1" dirty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and	</a:t>
            </a:r>
            <a:r>
              <a:rPr lang="en-US" altLang="zh-CN" sz="3600" b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$20, </a:t>
            </a:r>
            <a:r>
              <a:rPr lang="en-US" altLang="zh-CN" sz="3600" b="1" dirty="0" err="1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arrayElem</a:t>
            </a:r>
            <a:endParaRPr lang="en-US" altLang="zh-CN" sz="3600" b="1" dirty="0">
              <a:solidFill>
                <a:schemeClr val="hlink"/>
              </a:solidFill>
              <a:latin typeface="Times New Roman" pitchFamily="18" charset="0"/>
              <a:ea typeface="宋体" charset="-122"/>
            </a:endParaRPr>
          </a:p>
          <a:p>
            <a:pPr algn="l"/>
            <a:r>
              <a:rPr lang="en-US" altLang="zh-CN" sz="2800" b="1" dirty="0">
                <a:solidFill>
                  <a:srgbClr val="CC0409"/>
                </a:solidFill>
                <a:latin typeface="Times New Roman" pitchFamily="18" charset="0"/>
                <a:ea typeface="宋体" charset="-122"/>
              </a:rPr>
              <a:t>???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；保留字符元素的第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5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位，</a:t>
            </a:r>
          </a:p>
          <a:p>
            <a:pPr algn="l"/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	；以确定其是大写还是小写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布尔指令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——AND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21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5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0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50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50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50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502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50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50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50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0277" grpId="0" animBg="1"/>
      <p:bldP spid="950278" grpId="0" animBg="1"/>
      <p:bldP spid="950279" grpId="0" build="p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6" name="Rectangle 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</a:rPr>
              <a:t>OR</a:t>
            </a:r>
            <a:r>
              <a:rPr lang="zh-CN" altLang="en-US" sz="3200" dirty="0" smtClean="0">
                <a:latin typeface="Times New Roman" pitchFamily="18" charset="0"/>
              </a:rPr>
              <a:t>指令在每对操作数的对应数据位之间执行布尔</a:t>
            </a:r>
            <a:r>
              <a:rPr lang="zh-CN" altLang="en-US" sz="3200" dirty="0" smtClean="0">
                <a:solidFill>
                  <a:srgbClr val="2E04E0"/>
                </a:solidFill>
                <a:latin typeface="Times New Roman" pitchFamily="18" charset="0"/>
              </a:rPr>
              <a:t>位“或”</a:t>
            </a:r>
            <a:r>
              <a:rPr lang="zh-CN" altLang="en-US" sz="3200" dirty="0" smtClean="0">
                <a:latin typeface="Times New Roman" pitchFamily="18" charset="0"/>
              </a:rPr>
              <a:t>操作，并将结果存放在目的操作数中：</a:t>
            </a:r>
          </a:p>
          <a:p>
            <a:pPr>
              <a:buFont typeface="Monotype Sorts" pitchFamily="2" charset="2"/>
              <a:buNone/>
            </a:pPr>
            <a:r>
              <a:rPr lang="en-US" altLang="zh-CN" sz="3600" b="1" dirty="0" smtClean="0">
                <a:solidFill>
                  <a:schemeClr val="hlink"/>
                </a:solidFill>
              </a:rPr>
              <a:t>         OR </a:t>
            </a:r>
            <a:r>
              <a:rPr lang="zh-CN" altLang="en-US" sz="3600" dirty="0" smtClean="0">
                <a:solidFill>
                  <a:schemeClr val="hlink"/>
                </a:solidFill>
              </a:rPr>
              <a:t>源操作数</a:t>
            </a:r>
            <a:r>
              <a:rPr lang="en-US" altLang="zh-CN" sz="3600" dirty="0" smtClean="0">
                <a:solidFill>
                  <a:schemeClr val="hlink"/>
                </a:solidFill>
              </a:rPr>
              <a:t>, </a:t>
            </a:r>
            <a:r>
              <a:rPr lang="zh-CN" altLang="en-US" sz="3600" dirty="0" smtClean="0">
                <a:solidFill>
                  <a:schemeClr val="hlink"/>
                </a:solidFill>
              </a:rPr>
              <a:t>目</a:t>
            </a:r>
            <a:r>
              <a:rPr lang="zh-CN" altLang="en-US" sz="3600" b="1" dirty="0" smtClean="0">
                <a:solidFill>
                  <a:schemeClr val="hlink"/>
                </a:solidFill>
              </a:rPr>
              <a:t>的操作数</a:t>
            </a:r>
            <a:endParaRPr lang="en-US" altLang="zh-CN" sz="3600" b="1" dirty="0" smtClean="0">
              <a:solidFill>
                <a:schemeClr val="hlink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3600" dirty="0">
                <a:solidFill>
                  <a:schemeClr val="hlink"/>
                </a:solidFill>
              </a:rPr>
              <a:t> </a:t>
            </a:r>
            <a:r>
              <a:rPr lang="en-US" altLang="zh-CN" sz="3600" dirty="0" smtClean="0">
                <a:solidFill>
                  <a:schemeClr val="hlink"/>
                </a:solidFill>
              </a:rPr>
              <a:t>        </a:t>
            </a:r>
            <a:r>
              <a:rPr lang="en-US" altLang="zh-CN" sz="3600" b="1" dirty="0" smtClean="0">
                <a:solidFill>
                  <a:srgbClr val="006600"/>
                </a:solidFill>
              </a:rPr>
              <a:t>OR   </a:t>
            </a:r>
            <a:r>
              <a:rPr lang="en-US" altLang="zh-CN" sz="3600" b="1" dirty="0" err="1" smtClean="0">
                <a:solidFill>
                  <a:srgbClr val="006600"/>
                </a:solidFill>
              </a:rPr>
              <a:t>reg</a:t>
            </a:r>
            <a:r>
              <a:rPr lang="en-US" altLang="zh-CN" sz="3600" b="1" dirty="0" smtClean="0">
                <a:solidFill>
                  <a:srgbClr val="006600"/>
                </a:solidFill>
              </a:rPr>
              <a:t>/mem/</a:t>
            </a:r>
            <a:r>
              <a:rPr lang="en-US" altLang="zh-CN" sz="3600" b="1" dirty="0" err="1" smtClean="0">
                <a:solidFill>
                  <a:srgbClr val="006600"/>
                </a:solidFill>
              </a:rPr>
              <a:t>imm</a:t>
            </a:r>
            <a:r>
              <a:rPr lang="en-US" altLang="zh-CN" sz="3600" dirty="0">
                <a:solidFill>
                  <a:srgbClr val="006600"/>
                </a:solidFill>
              </a:rPr>
              <a:t>, </a:t>
            </a:r>
            <a:r>
              <a:rPr lang="en-US" altLang="zh-CN" sz="3600" dirty="0" smtClean="0">
                <a:solidFill>
                  <a:srgbClr val="006600"/>
                </a:solidFill>
              </a:rPr>
              <a:t> </a:t>
            </a:r>
            <a:r>
              <a:rPr lang="en-US" altLang="zh-CN" sz="3600" dirty="0" err="1" smtClean="0">
                <a:solidFill>
                  <a:srgbClr val="006600"/>
                </a:solidFill>
              </a:rPr>
              <a:t>reg</a:t>
            </a:r>
            <a:endParaRPr lang="en-US" altLang="zh-CN" sz="3600" b="1" dirty="0" smtClean="0">
              <a:solidFill>
                <a:srgbClr val="0066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3600" dirty="0">
                <a:solidFill>
                  <a:srgbClr val="006600"/>
                </a:solidFill>
              </a:rPr>
              <a:t> </a:t>
            </a:r>
            <a:r>
              <a:rPr lang="en-US" altLang="zh-CN" sz="3600" dirty="0" smtClean="0">
                <a:solidFill>
                  <a:srgbClr val="006600"/>
                </a:solidFill>
              </a:rPr>
              <a:t>        </a:t>
            </a:r>
            <a:r>
              <a:rPr lang="en-US" altLang="zh-CN" sz="3600" b="1" dirty="0" smtClean="0">
                <a:solidFill>
                  <a:srgbClr val="006600"/>
                </a:solidFill>
              </a:rPr>
              <a:t>OR   </a:t>
            </a:r>
            <a:r>
              <a:rPr lang="en-US" altLang="zh-CN" sz="3600" b="1" dirty="0" err="1" smtClean="0">
                <a:solidFill>
                  <a:srgbClr val="006600"/>
                </a:solidFill>
              </a:rPr>
              <a:t>reg</a:t>
            </a:r>
            <a:r>
              <a:rPr lang="en-US" altLang="zh-CN" sz="3600" b="1" dirty="0" smtClean="0">
                <a:solidFill>
                  <a:srgbClr val="006600"/>
                </a:solidFill>
              </a:rPr>
              <a:t>/</a:t>
            </a:r>
            <a:r>
              <a:rPr lang="en-US" altLang="zh-CN" sz="3600" b="1" dirty="0" err="1" smtClean="0">
                <a:solidFill>
                  <a:srgbClr val="006600"/>
                </a:solidFill>
              </a:rPr>
              <a:t>imm</a:t>
            </a:r>
            <a:r>
              <a:rPr lang="en-US" altLang="zh-CN" sz="3600" dirty="0">
                <a:solidFill>
                  <a:srgbClr val="006600"/>
                </a:solidFill>
              </a:rPr>
              <a:t>, </a:t>
            </a:r>
            <a:r>
              <a:rPr lang="en-US" altLang="zh-CN" sz="3600" dirty="0" smtClean="0">
                <a:solidFill>
                  <a:srgbClr val="006600"/>
                </a:solidFill>
              </a:rPr>
              <a:t>mem</a:t>
            </a:r>
            <a:endParaRPr lang="en-US" altLang="zh-CN" sz="3600" b="1" dirty="0" smtClean="0">
              <a:solidFill>
                <a:srgbClr val="006600"/>
              </a:solidFill>
            </a:endParaRPr>
          </a:p>
        </p:txBody>
      </p:sp>
      <p:sp>
        <p:nvSpPr>
          <p:cNvPr id="926727" name="Rectangle 7"/>
          <p:cNvSpPr>
            <a:spLocks noChangeArrowheads="1"/>
          </p:cNvSpPr>
          <p:nvPr/>
        </p:nvSpPr>
        <p:spPr bwMode="auto">
          <a:xfrm>
            <a:off x="948120" y="4924533"/>
            <a:ext cx="8420100" cy="11811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487" tIns="44450" rIns="90487" bIns="44450" anchor="b"/>
          <a:lstStyle/>
          <a:p>
            <a:pPr algn="l">
              <a:buClr>
                <a:schemeClr val="folHlink"/>
              </a:buClr>
              <a:buSzPct val="90000"/>
              <a:buFont typeface="Monotype Sorts" pitchFamily="2" charset="2"/>
              <a:buChar char="Ò"/>
            </a:pPr>
            <a:r>
              <a:rPr lang="zh-CN" altLang="en-US" sz="2800" b="1" dirty="0" smtClean="0">
                <a:solidFill>
                  <a:srgbClr val="C00000"/>
                </a:solidFill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</a:rPr>
              <a:t>总是使得</a:t>
            </a:r>
            <a:r>
              <a:rPr lang="en-US" altLang="zh-CN" sz="2800" b="1" dirty="0">
                <a:solidFill>
                  <a:srgbClr val="C00000"/>
                </a:solidFill>
              </a:rPr>
              <a:t>CF=0</a:t>
            </a:r>
            <a:r>
              <a:rPr lang="zh-CN" altLang="en-US" sz="2800" b="1" dirty="0">
                <a:solidFill>
                  <a:srgbClr val="C00000"/>
                </a:solidFill>
              </a:rPr>
              <a:t>、</a:t>
            </a:r>
            <a:r>
              <a:rPr lang="en-US" altLang="zh-CN" sz="2800" b="1" dirty="0">
                <a:solidFill>
                  <a:srgbClr val="C00000"/>
                </a:solidFill>
              </a:rPr>
              <a:t>OF=0  </a:t>
            </a:r>
          </a:p>
          <a:p>
            <a:pPr algn="l">
              <a:buClr>
                <a:schemeClr val="folHlink"/>
              </a:buClr>
              <a:buSzPct val="90000"/>
              <a:buFont typeface="Monotype Sorts" pitchFamily="2" charset="2"/>
              <a:buChar char="Ò"/>
            </a:pPr>
            <a:r>
              <a:rPr lang="zh-CN" altLang="en-US" sz="2800" dirty="0">
                <a:solidFill>
                  <a:schemeClr val="tx1"/>
                </a:solidFill>
              </a:rPr>
              <a:t>  依据目的操作数的值修改</a:t>
            </a:r>
            <a:r>
              <a:rPr lang="en-US" altLang="zh-CN" sz="2800" dirty="0">
                <a:solidFill>
                  <a:schemeClr val="tx1"/>
                </a:solidFill>
              </a:rPr>
              <a:t>SF</a:t>
            </a:r>
            <a:r>
              <a:rPr lang="zh-CN" altLang="en-US" sz="2800" dirty="0">
                <a:solidFill>
                  <a:schemeClr val="tx1"/>
                </a:solidFill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</a:rPr>
              <a:t>ZF</a:t>
            </a:r>
            <a:r>
              <a:rPr lang="zh-CN" altLang="en-US" sz="2800" dirty="0">
                <a:solidFill>
                  <a:schemeClr val="tx1"/>
                </a:solidFill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</a:rPr>
              <a:t>PF</a:t>
            </a:r>
            <a:r>
              <a:rPr lang="zh-CN" altLang="en-US" sz="2800" dirty="0">
                <a:solidFill>
                  <a:schemeClr val="tx1"/>
                </a:solidFill>
              </a:rPr>
              <a:t>的值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布尔指令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26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7205" name="Group 5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30477671"/>
              </p:ext>
            </p:extLst>
          </p:nvPr>
        </p:nvGraphicFramePr>
        <p:xfrm>
          <a:off x="1960563" y="1202008"/>
          <a:ext cx="6010275" cy="2786063"/>
        </p:xfrm>
        <a:graphic>
          <a:graphicData uri="http://schemas.openxmlformats.org/drawingml/2006/table">
            <a:tbl>
              <a:tblPr/>
              <a:tblGrid>
                <a:gridCol w="1925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90487" marR="90487" marT="44450" marB="4445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487" marR="90487" marT="44450" marB="4445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487" marR="90487" marT="44450" marB="4445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0" marB="4445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0" marB="4445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0" marB="4445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0" marB="4445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0" marB="4445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0" marB="4445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0" marB="4445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47232" name="Rectangle 32"/>
          <p:cNvSpPr>
            <a:spLocks noChangeArrowheads="1"/>
          </p:cNvSpPr>
          <p:nvPr/>
        </p:nvSpPr>
        <p:spPr bwMode="auto">
          <a:xfrm>
            <a:off x="469900" y="4419600"/>
            <a:ext cx="3530600" cy="19939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lIns="90487" tIns="44450" rIns="90487" bIns="4445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CN" sz="3600" b="1" dirty="0" err="1">
                <a:solidFill>
                  <a:schemeClr val="tx1"/>
                </a:solidFill>
                <a:latin typeface="Times New Roman" pitchFamily="18" charset="0"/>
              </a:rPr>
              <a:t>mov</a:t>
            </a:r>
            <a:r>
              <a:rPr lang="en-US" altLang="zh-CN" sz="3600" b="1" dirty="0">
                <a:solidFill>
                  <a:schemeClr val="tx1"/>
                </a:solidFill>
                <a:latin typeface="Times New Roman" pitchFamily="18" charset="0"/>
              </a:rPr>
              <a:t>	  $5, </a:t>
            </a:r>
            <a:r>
              <a:rPr lang="en-US" altLang="zh-CN" sz="3600" b="1" dirty="0" smtClean="0">
                <a:solidFill>
                  <a:schemeClr val="tx1"/>
                </a:solidFill>
                <a:latin typeface="Times New Roman" pitchFamily="18" charset="0"/>
              </a:rPr>
              <a:t>%al</a:t>
            </a:r>
            <a:r>
              <a:rPr lang="en-US" altLang="zh-CN" sz="3600" b="1" dirty="0">
                <a:solidFill>
                  <a:schemeClr val="tx1"/>
                </a:solidFill>
                <a:latin typeface="Times New Roman" pitchFamily="18" charset="0"/>
              </a:rPr>
              <a:t>	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CN" sz="3600" b="1" dirty="0">
                <a:solidFill>
                  <a:schemeClr val="tx1"/>
                </a:solidFill>
                <a:latin typeface="Times New Roman" pitchFamily="18" charset="0"/>
              </a:rPr>
              <a:t>or	  $</a:t>
            </a:r>
            <a:r>
              <a:rPr lang="en-US" altLang="zh-CN" sz="3600" b="1" dirty="0" smtClean="0">
                <a:solidFill>
                  <a:schemeClr val="tx1"/>
                </a:solidFill>
                <a:latin typeface="Times New Roman" pitchFamily="18" charset="0"/>
              </a:rPr>
              <a:t>0x30, %al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zh-CN" altLang="en-US" sz="3600" b="1" dirty="0" smtClean="0">
                <a:solidFill>
                  <a:schemeClr val="tx1"/>
                </a:solidFill>
                <a:latin typeface="Times New Roman" pitchFamily="18" charset="0"/>
              </a:rPr>
              <a:t>；</a:t>
            </a:r>
            <a:r>
              <a:rPr lang="en-US" altLang="zh-CN" sz="3600" b="1" dirty="0" smtClean="0">
                <a:solidFill>
                  <a:schemeClr val="tx1"/>
                </a:solidFill>
                <a:latin typeface="Times New Roman" pitchFamily="18" charset="0"/>
              </a:rPr>
              <a:t>al=0x35</a:t>
            </a:r>
            <a:endParaRPr lang="en-US" altLang="zh-CN" sz="36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47233" name="AutoShape 33"/>
          <p:cNvSpPr>
            <a:spLocks noChangeArrowheads="1"/>
          </p:cNvSpPr>
          <p:nvPr/>
        </p:nvSpPr>
        <p:spPr bwMode="auto">
          <a:xfrm>
            <a:off x="4000500" y="5880100"/>
            <a:ext cx="1333500" cy="203200"/>
          </a:xfrm>
          <a:prstGeom prst="rightArrow">
            <a:avLst>
              <a:gd name="adj1" fmla="val 50000"/>
              <a:gd name="adj2" fmla="val 164063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/>
          <a:lstStyle/>
          <a:p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947234" name="Rectangle 34"/>
          <p:cNvSpPr>
            <a:spLocks noChangeArrowheads="1"/>
          </p:cNvSpPr>
          <p:nvPr/>
        </p:nvSpPr>
        <p:spPr bwMode="auto">
          <a:xfrm>
            <a:off x="5448300" y="5156200"/>
            <a:ext cx="4241800" cy="1295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lIns="90487" tIns="44450" rIns="90487" bIns="4445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CN" sz="3600" b="1">
                <a:solidFill>
                  <a:schemeClr val="tx1"/>
                </a:solidFill>
                <a:latin typeface="Times New Roman" pitchFamily="18" charset="0"/>
              </a:rPr>
              <a:t>CF=0</a:t>
            </a:r>
            <a:r>
              <a:rPr lang="zh-CN" altLang="en-US" sz="3600" b="1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en-US" altLang="zh-CN" sz="3600" b="1">
                <a:solidFill>
                  <a:schemeClr val="tx1"/>
                </a:solidFill>
                <a:latin typeface="Times New Roman" pitchFamily="18" charset="0"/>
              </a:rPr>
              <a:t>OF=0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CN" sz="3600" b="1">
                <a:solidFill>
                  <a:schemeClr val="tx1"/>
                </a:solidFill>
                <a:latin typeface="Times New Roman" pitchFamily="18" charset="0"/>
              </a:rPr>
              <a:t>ZF=0</a:t>
            </a:r>
            <a:r>
              <a:rPr lang="zh-CN" altLang="en-US" sz="3600" b="1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en-US" altLang="zh-CN" sz="3600" b="1">
                <a:solidFill>
                  <a:schemeClr val="tx1"/>
                </a:solidFill>
                <a:latin typeface="Times New Roman" pitchFamily="18" charset="0"/>
              </a:rPr>
              <a:t>SF=0</a:t>
            </a:r>
            <a:r>
              <a:rPr lang="zh-CN" altLang="en-US" sz="3600" b="1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en-US" altLang="zh-CN" sz="3600" b="1">
                <a:solidFill>
                  <a:schemeClr val="tx1"/>
                </a:solidFill>
                <a:latin typeface="Times New Roman" pitchFamily="18" charset="0"/>
              </a:rPr>
              <a:t>PF=1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布尔指令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16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47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47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47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47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4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32" grpId="0" animBg="1"/>
      <p:bldP spid="947233" grpId="0" animBg="1"/>
      <p:bldP spid="94723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4" name="Rectangle 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</a:rPr>
              <a:t>XOR</a:t>
            </a:r>
            <a:r>
              <a:rPr lang="zh-CN" altLang="en-US" sz="3200" dirty="0" smtClean="0">
                <a:latin typeface="Times New Roman" pitchFamily="18" charset="0"/>
              </a:rPr>
              <a:t>指令在每对操作数的对应数据位之间执行布尔</a:t>
            </a:r>
            <a:r>
              <a:rPr lang="zh-CN" altLang="en-US" sz="3200" dirty="0" smtClean="0">
                <a:solidFill>
                  <a:srgbClr val="2E04E0"/>
                </a:solidFill>
                <a:latin typeface="Times New Roman" pitchFamily="18" charset="0"/>
              </a:rPr>
              <a:t>位“异或”</a:t>
            </a:r>
            <a:r>
              <a:rPr lang="zh-CN" altLang="en-US" sz="3200" dirty="0" smtClean="0">
                <a:latin typeface="Times New Roman" pitchFamily="18" charset="0"/>
              </a:rPr>
              <a:t>操作，并将结果存放在目的操作数中：</a:t>
            </a:r>
          </a:p>
          <a:p>
            <a:pPr indent="1092200">
              <a:buFont typeface="Monotype Sorts" pitchFamily="2" charset="2"/>
              <a:buNone/>
            </a:pPr>
            <a:r>
              <a:rPr lang="en-US" altLang="zh-CN" sz="3600" b="1" dirty="0" smtClean="0">
                <a:solidFill>
                  <a:schemeClr val="hlink"/>
                </a:solidFill>
              </a:rPr>
              <a:t>XOR  </a:t>
            </a:r>
            <a:r>
              <a:rPr lang="zh-CN" altLang="en-US" sz="3600" b="1" dirty="0" smtClean="0">
                <a:solidFill>
                  <a:schemeClr val="hlink"/>
                </a:solidFill>
              </a:rPr>
              <a:t>源操作数</a:t>
            </a:r>
            <a:r>
              <a:rPr lang="en-US" altLang="zh-CN" sz="3600" b="1" dirty="0" smtClean="0">
                <a:solidFill>
                  <a:schemeClr val="hlink"/>
                </a:solidFill>
              </a:rPr>
              <a:t>,</a:t>
            </a:r>
            <a:r>
              <a:rPr lang="zh-CN" altLang="en-US" sz="3600" dirty="0">
                <a:solidFill>
                  <a:schemeClr val="hlink"/>
                </a:solidFill>
              </a:rPr>
              <a:t>目的</a:t>
            </a:r>
            <a:r>
              <a:rPr lang="zh-CN" altLang="en-US" sz="3600" dirty="0" smtClean="0">
                <a:solidFill>
                  <a:schemeClr val="hlink"/>
                </a:solidFill>
              </a:rPr>
              <a:t>操作数</a:t>
            </a:r>
            <a:r>
              <a:rPr lang="en-US" altLang="zh-CN" sz="3600" b="1" dirty="0" smtClean="0"/>
              <a:t>   </a:t>
            </a:r>
          </a:p>
          <a:p>
            <a:pPr indent="1092200">
              <a:buFont typeface="Monotype Sorts" pitchFamily="2" charset="2"/>
              <a:buNone/>
            </a:pPr>
            <a:r>
              <a:rPr lang="en-US" altLang="zh-CN" sz="3600" b="1" dirty="0" smtClean="0">
                <a:solidFill>
                  <a:srgbClr val="006600"/>
                </a:solidFill>
              </a:rPr>
              <a:t>XOR   </a:t>
            </a:r>
            <a:r>
              <a:rPr lang="en-US" altLang="zh-CN" sz="3600" b="1" dirty="0" err="1" smtClean="0">
                <a:solidFill>
                  <a:srgbClr val="006600"/>
                </a:solidFill>
              </a:rPr>
              <a:t>reg</a:t>
            </a:r>
            <a:r>
              <a:rPr lang="en-US" altLang="zh-CN" sz="3600" b="1" dirty="0" smtClean="0">
                <a:solidFill>
                  <a:srgbClr val="006600"/>
                </a:solidFill>
              </a:rPr>
              <a:t>/mem/</a:t>
            </a:r>
            <a:r>
              <a:rPr lang="en-US" altLang="zh-CN" sz="3600" b="1" dirty="0" err="1" smtClean="0">
                <a:solidFill>
                  <a:srgbClr val="006600"/>
                </a:solidFill>
              </a:rPr>
              <a:t>imm</a:t>
            </a:r>
            <a:r>
              <a:rPr lang="en-US" altLang="zh-CN" sz="3600" dirty="0">
                <a:solidFill>
                  <a:srgbClr val="006600"/>
                </a:solidFill>
              </a:rPr>
              <a:t>, </a:t>
            </a:r>
            <a:r>
              <a:rPr lang="en-US" altLang="zh-CN" sz="3600" dirty="0" err="1" smtClean="0">
                <a:solidFill>
                  <a:srgbClr val="006600"/>
                </a:solidFill>
              </a:rPr>
              <a:t>reg</a:t>
            </a:r>
            <a:endParaRPr lang="en-US" altLang="zh-CN" sz="3600" b="1" dirty="0" smtClean="0">
              <a:solidFill>
                <a:srgbClr val="006600"/>
              </a:solidFill>
            </a:endParaRPr>
          </a:p>
          <a:p>
            <a:pPr indent="1092200">
              <a:buFont typeface="Monotype Sorts" pitchFamily="2" charset="2"/>
              <a:buNone/>
            </a:pPr>
            <a:r>
              <a:rPr lang="en-US" altLang="zh-CN" sz="3600" b="1" dirty="0" smtClean="0">
                <a:solidFill>
                  <a:srgbClr val="006600"/>
                </a:solidFill>
              </a:rPr>
              <a:t>XOR   </a:t>
            </a:r>
            <a:r>
              <a:rPr lang="en-US" altLang="zh-CN" sz="3600" b="1" dirty="0" err="1" smtClean="0">
                <a:solidFill>
                  <a:srgbClr val="006600"/>
                </a:solidFill>
              </a:rPr>
              <a:t>reg</a:t>
            </a:r>
            <a:r>
              <a:rPr lang="en-US" altLang="zh-CN" sz="3600" b="1" dirty="0" smtClean="0">
                <a:solidFill>
                  <a:srgbClr val="006600"/>
                </a:solidFill>
              </a:rPr>
              <a:t>/</a:t>
            </a:r>
            <a:r>
              <a:rPr lang="en-US" altLang="zh-CN" sz="3600" b="1" dirty="0" err="1" smtClean="0">
                <a:solidFill>
                  <a:srgbClr val="006600"/>
                </a:solidFill>
              </a:rPr>
              <a:t>imm</a:t>
            </a:r>
            <a:r>
              <a:rPr lang="en-US" altLang="zh-CN" sz="3600" dirty="0">
                <a:solidFill>
                  <a:srgbClr val="006600"/>
                </a:solidFill>
              </a:rPr>
              <a:t>, </a:t>
            </a:r>
            <a:r>
              <a:rPr lang="en-US" altLang="zh-CN" sz="3600" dirty="0" smtClean="0">
                <a:solidFill>
                  <a:srgbClr val="006600"/>
                </a:solidFill>
              </a:rPr>
              <a:t>mem</a:t>
            </a:r>
            <a:endParaRPr lang="en-US" altLang="zh-CN" sz="3600" b="1" dirty="0" smtClean="0">
              <a:solidFill>
                <a:srgbClr val="006600"/>
              </a:solidFill>
            </a:endParaRPr>
          </a:p>
        </p:txBody>
      </p:sp>
      <p:sp>
        <p:nvSpPr>
          <p:cNvPr id="928775" name="Rectangle 7"/>
          <p:cNvSpPr>
            <a:spLocks noChangeArrowheads="1"/>
          </p:cNvSpPr>
          <p:nvPr/>
        </p:nvSpPr>
        <p:spPr bwMode="auto">
          <a:xfrm>
            <a:off x="924473" y="5300760"/>
            <a:ext cx="8420100" cy="11811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487" tIns="44450" rIns="90487" bIns="44450" anchor="b"/>
          <a:lstStyle/>
          <a:p>
            <a:pPr algn="l">
              <a:buClr>
                <a:schemeClr val="folHlink"/>
              </a:buClr>
              <a:buSzPct val="90000"/>
              <a:buFont typeface="Monotype Sorts" pitchFamily="2" charset="2"/>
              <a:buChar char="Ò"/>
            </a:pPr>
            <a:r>
              <a:rPr lang="zh-CN" altLang="en-US" sz="2800" dirty="0" smtClean="0">
                <a:solidFill>
                  <a:srgbClr val="C00000"/>
                </a:solidFill>
              </a:rPr>
              <a:t>  </a:t>
            </a:r>
            <a:r>
              <a:rPr lang="zh-CN" altLang="en-US" sz="2800" dirty="0">
                <a:solidFill>
                  <a:srgbClr val="C00000"/>
                </a:solidFill>
              </a:rPr>
              <a:t>总是使得</a:t>
            </a:r>
            <a:r>
              <a:rPr lang="en-US" altLang="zh-CN" sz="2800" dirty="0">
                <a:solidFill>
                  <a:srgbClr val="C00000"/>
                </a:solidFill>
              </a:rPr>
              <a:t>CF=0</a:t>
            </a:r>
            <a:r>
              <a:rPr lang="zh-CN" altLang="en-US" sz="2800" dirty="0">
                <a:solidFill>
                  <a:srgbClr val="C00000"/>
                </a:solidFill>
              </a:rPr>
              <a:t>、</a:t>
            </a:r>
            <a:r>
              <a:rPr lang="en-US" altLang="zh-CN" sz="2800" dirty="0">
                <a:solidFill>
                  <a:srgbClr val="C00000"/>
                </a:solidFill>
              </a:rPr>
              <a:t>OF=0  </a:t>
            </a:r>
          </a:p>
          <a:p>
            <a:pPr algn="l">
              <a:buClr>
                <a:schemeClr val="folHlink"/>
              </a:buClr>
              <a:buSzPct val="90000"/>
              <a:buFont typeface="Monotype Sorts" pitchFamily="2" charset="2"/>
              <a:buChar char="Ò"/>
            </a:pPr>
            <a:r>
              <a:rPr lang="zh-CN" altLang="en-US" sz="2800" dirty="0">
                <a:solidFill>
                  <a:schemeClr val="tx1"/>
                </a:solidFill>
              </a:rPr>
              <a:t>  依据目的操作数的值修改</a:t>
            </a:r>
            <a:r>
              <a:rPr lang="en-US" altLang="zh-CN" sz="2800" dirty="0">
                <a:solidFill>
                  <a:schemeClr val="tx1"/>
                </a:solidFill>
              </a:rPr>
              <a:t>SF</a:t>
            </a:r>
            <a:r>
              <a:rPr lang="zh-CN" altLang="en-US" sz="2800" dirty="0">
                <a:solidFill>
                  <a:schemeClr val="tx1"/>
                </a:solidFill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</a:rPr>
              <a:t>ZF</a:t>
            </a:r>
            <a:r>
              <a:rPr lang="zh-CN" altLang="en-US" sz="2800" dirty="0">
                <a:solidFill>
                  <a:schemeClr val="tx1"/>
                </a:solidFill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</a:rPr>
              <a:t>PF</a:t>
            </a:r>
            <a:r>
              <a:rPr lang="zh-CN" altLang="en-US" sz="2800" dirty="0">
                <a:solidFill>
                  <a:schemeClr val="tx1"/>
                </a:solidFill>
              </a:rPr>
              <a:t>的值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布尔指令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——XOR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07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8258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950294"/>
              </p:ext>
            </p:extLst>
          </p:nvPr>
        </p:nvGraphicFramePr>
        <p:xfrm>
          <a:off x="2112963" y="1270000"/>
          <a:ext cx="6010275" cy="2794001"/>
        </p:xfrm>
        <a:graphic>
          <a:graphicData uri="http://schemas.openxmlformats.org/drawingml/2006/table">
            <a:tbl>
              <a:tblPr/>
              <a:tblGrid>
                <a:gridCol w="1925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5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90487" marR="90487" marT="44438" marB="44438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487" marR="90487" marT="44438" marB="44438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⊕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487" marR="90487" marT="44438" marB="44438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1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38" marB="44438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38" marB="44438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38" marB="44438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0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38" marB="44438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38" marB="44438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38" marB="44438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4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38" marB="44438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38" marB="44438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38" marB="44438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38" marB="44438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38" marB="44438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38" marB="44438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48255" name="Rectangle 31"/>
          <p:cNvSpPr>
            <a:spLocks noChangeArrowheads="1"/>
          </p:cNvSpPr>
          <p:nvPr/>
        </p:nvSpPr>
        <p:spPr bwMode="auto">
          <a:xfrm>
            <a:off x="533400" y="4216400"/>
            <a:ext cx="3606800" cy="2133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lIns="90487" tIns="44450" rIns="90487" bIns="44450"/>
          <a:lstStyle/>
          <a:p>
            <a:pPr algn="l">
              <a:spcBef>
                <a:spcPct val="20000"/>
              </a:spcBef>
            </a:pP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mov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	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$0xb5, %al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xor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	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$0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%al #al=0xb5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mov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	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$0xcc, %al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xor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	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$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0,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%al #al=0xcc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48256" name="AutoShape 32"/>
          <p:cNvSpPr>
            <a:spLocks noChangeArrowheads="1"/>
          </p:cNvSpPr>
          <p:nvPr/>
        </p:nvSpPr>
        <p:spPr bwMode="auto">
          <a:xfrm>
            <a:off x="4318000" y="4902200"/>
            <a:ext cx="1041400" cy="144463"/>
          </a:xfrm>
          <a:prstGeom prst="rightArrow">
            <a:avLst>
              <a:gd name="adj1" fmla="val 50000"/>
              <a:gd name="adj2" fmla="val 180219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/>
          <a:lstStyle/>
          <a:p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948257" name="Rectangle 33"/>
          <p:cNvSpPr>
            <a:spLocks noChangeArrowheads="1"/>
          </p:cNvSpPr>
          <p:nvPr/>
        </p:nvSpPr>
        <p:spPr bwMode="auto">
          <a:xfrm>
            <a:off x="5549900" y="4178300"/>
            <a:ext cx="3721100" cy="1104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lIns="90487" tIns="44450" rIns="90487" bIns="44450"/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CF=0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OF=0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ZF=0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SF=1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PF=0</a:t>
            </a:r>
          </a:p>
        </p:txBody>
      </p:sp>
      <p:sp>
        <p:nvSpPr>
          <p:cNvPr id="948259" name="AutoShape 35"/>
          <p:cNvSpPr>
            <a:spLocks noChangeArrowheads="1"/>
          </p:cNvSpPr>
          <p:nvPr/>
        </p:nvSpPr>
        <p:spPr bwMode="auto">
          <a:xfrm>
            <a:off x="4318000" y="6083300"/>
            <a:ext cx="1041400" cy="144463"/>
          </a:xfrm>
          <a:prstGeom prst="rightArrow">
            <a:avLst>
              <a:gd name="adj1" fmla="val 50000"/>
              <a:gd name="adj2" fmla="val 180219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/>
          <a:lstStyle/>
          <a:p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948260" name="Rectangle 36"/>
          <p:cNvSpPr>
            <a:spLocks noChangeArrowheads="1"/>
          </p:cNvSpPr>
          <p:nvPr/>
        </p:nvSpPr>
        <p:spPr bwMode="auto">
          <a:xfrm>
            <a:off x="5549900" y="5359400"/>
            <a:ext cx="3721100" cy="1104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lIns="90487" tIns="44450" rIns="90487" bIns="44450"/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CF=0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OF=0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ZF=0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SF=1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PF=1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布尔指令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——XOR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31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48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48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48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48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48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8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48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48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4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8255" grpId="0" animBg="1"/>
      <p:bldP spid="948256" grpId="0" animBg="1"/>
      <p:bldP spid="948257" grpId="0" animBg="1"/>
      <p:bldP spid="948259" grpId="0" animBg="1"/>
      <p:bldP spid="9482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加法</a:t>
            </a:r>
            <a:r>
              <a:rPr lang="zh-CN" altLang="en-US" dirty="0"/>
              <a:t>和</a:t>
            </a:r>
            <a:r>
              <a:rPr lang="zh-CN" altLang="en-US" dirty="0" smtClean="0"/>
              <a:t>减法指令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DEC</a:t>
            </a:r>
            <a:endParaRPr lang="zh-CN" altLang="en-US" dirty="0"/>
          </a:p>
          <a:p>
            <a:r>
              <a:rPr lang="en-US" altLang="zh-CN" dirty="0" smtClean="0"/>
              <a:t>ADD</a:t>
            </a:r>
          </a:p>
          <a:p>
            <a:r>
              <a:rPr lang="en-US" altLang="zh-CN" dirty="0" smtClean="0"/>
              <a:t>SUB</a:t>
            </a:r>
          </a:p>
          <a:p>
            <a:r>
              <a:rPr lang="en-US" altLang="zh-CN" dirty="0" smtClean="0"/>
              <a:t>ADC</a:t>
            </a:r>
          </a:p>
          <a:p>
            <a:r>
              <a:rPr lang="en-US" altLang="zh-CN" dirty="0"/>
              <a:t>SBB</a:t>
            </a:r>
            <a:endParaRPr lang="zh-CN" altLang="en-US" dirty="0"/>
          </a:p>
          <a:p>
            <a:r>
              <a:rPr lang="en-US" altLang="zh-CN" dirty="0" smtClean="0"/>
              <a:t>NEG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92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smtClean="0">
                <a:latin typeface="Times New Roman" pitchFamily="18" charset="0"/>
              </a:rPr>
              <a:t>利用</a:t>
            </a:r>
            <a:r>
              <a:rPr lang="en-US" altLang="zh-CN" sz="3600" smtClean="0">
                <a:latin typeface="Times New Roman" pitchFamily="18" charset="0"/>
              </a:rPr>
              <a:t>XOR</a:t>
            </a:r>
            <a:r>
              <a:rPr lang="zh-CN" altLang="en-US" sz="3600" smtClean="0">
                <a:latin typeface="Times New Roman" pitchFamily="18" charset="0"/>
              </a:rPr>
              <a:t>指令的特性实现简单的数据加密</a:t>
            </a:r>
          </a:p>
          <a:p>
            <a:pPr lvl="1"/>
            <a:r>
              <a:rPr lang="zh-CN" altLang="en-US" sz="3200" smtClean="0">
                <a:latin typeface="Times New Roman" pitchFamily="18" charset="0"/>
              </a:rPr>
              <a:t>特性：对数值进行两次“异或”操作后其操作效果将被抵消；</a:t>
            </a:r>
            <a:endParaRPr lang="en-US" altLang="zh-CN" sz="3200" smtClean="0">
              <a:latin typeface="Times New Roman" pitchFamily="18" charset="0"/>
            </a:endParaRPr>
          </a:p>
          <a:p>
            <a:pPr algn="ctr">
              <a:buFont typeface="Monotype Sorts" pitchFamily="2" charset="2"/>
              <a:buNone/>
            </a:pPr>
            <a:r>
              <a:rPr lang="zh-CN" altLang="en-US" sz="4000" b="1" smtClean="0">
                <a:solidFill>
                  <a:schemeClr val="hlink"/>
                </a:solidFill>
              </a:rPr>
              <a:t>（</a:t>
            </a:r>
            <a:r>
              <a:rPr lang="en-US" altLang="zh-CN" sz="4000" b="1" smtClean="0">
                <a:solidFill>
                  <a:schemeClr val="hlink"/>
                </a:solidFill>
              </a:rPr>
              <a:t>X</a:t>
            </a:r>
            <a:r>
              <a:rPr lang="en-US" altLang="en-US" sz="4000" b="1" smtClean="0">
                <a:solidFill>
                  <a:schemeClr val="hlink"/>
                </a:solidFill>
              </a:rPr>
              <a:t>⊕</a:t>
            </a:r>
            <a:r>
              <a:rPr lang="en-US" altLang="zh-CN" sz="4000" b="1" smtClean="0">
                <a:solidFill>
                  <a:schemeClr val="hlink"/>
                </a:solidFill>
              </a:rPr>
              <a:t>Y</a:t>
            </a:r>
            <a:r>
              <a:rPr lang="zh-CN" altLang="en-US" sz="4000" b="1" smtClean="0">
                <a:solidFill>
                  <a:schemeClr val="hlink"/>
                </a:solidFill>
              </a:rPr>
              <a:t>）</a:t>
            </a:r>
            <a:r>
              <a:rPr lang="en-US" altLang="en-US" sz="4000" b="1" smtClean="0">
                <a:solidFill>
                  <a:schemeClr val="hlink"/>
                </a:solidFill>
              </a:rPr>
              <a:t>⊕</a:t>
            </a:r>
            <a:r>
              <a:rPr lang="zh-CN" altLang="en-US" sz="4000" b="1" smtClean="0">
                <a:solidFill>
                  <a:schemeClr val="hlink"/>
                </a:solidFill>
              </a:rPr>
              <a:t> </a:t>
            </a:r>
            <a:r>
              <a:rPr lang="en-US" altLang="zh-CN" sz="4000" b="1" smtClean="0">
                <a:solidFill>
                  <a:schemeClr val="hlink"/>
                </a:solidFill>
              </a:rPr>
              <a:t>Y = X</a:t>
            </a:r>
            <a:endParaRPr lang="en-US" altLang="zh-CN" sz="4000" smtClean="0"/>
          </a:p>
          <a:p>
            <a:endParaRPr lang="zh-CN" altLang="en-US" sz="3600" smtClean="0">
              <a:latin typeface="Times New Roman" pitchFamily="18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53599" y="4310770"/>
            <a:ext cx="8420100" cy="11811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487" tIns="44450" rIns="90487" bIns="44450" anchor="b"/>
          <a:lstStyle/>
          <a:p>
            <a:pPr algn="l"/>
            <a:endParaRPr lang="zh-CN" altLang="en-US" sz="2800" dirty="0">
              <a:solidFill>
                <a:schemeClr val="tx1"/>
              </a:solidFill>
            </a:endParaRPr>
          </a:p>
          <a:p>
            <a:pPr algn="l">
              <a:buClr>
                <a:schemeClr val="folHlink"/>
              </a:buClr>
              <a:buSzPct val="90000"/>
              <a:buFont typeface="Monotype Sorts" pitchFamily="2" charset="2"/>
              <a:buChar char="Ò"/>
            </a:pPr>
            <a:r>
              <a:rPr lang="zh-CN" altLang="en-US" sz="2800" dirty="0">
                <a:solidFill>
                  <a:srgbClr val="C00000"/>
                </a:solidFill>
              </a:rPr>
              <a:t>  总是使得</a:t>
            </a:r>
            <a:r>
              <a:rPr lang="en-US" altLang="zh-CN" sz="2800" dirty="0">
                <a:solidFill>
                  <a:srgbClr val="C00000"/>
                </a:solidFill>
              </a:rPr>
              <a:t>CF=0</a:t>
            </a:r>
            <a:r>
              <a:rPr lang="zh-CN" altLang="en-US" sz="2800" dirty="0">
                <a:solidFill>
                  <a:srgbClr val="C00000"/>
                </a:solidFill>
              </a:rPr>
              <a:t>、</a:t>
            </a:r>
            <a:r>
              <a:rPr lang="en-US" altLang="zh-CN" sz="2800" dirty="0">
                <a:solidFill>
                  <a:srgbClr val="C00000"/>
                </a:solidFill>
              </a:rPr>
              <a:t>OF=0  </a:t>
            </a:r>
          </a:p>
          <a:p>
            <a:pPr algn="l">
              <a:buClr>
                <a:schemeClr val="folHlink"/>
              </a:buClr>
              <a:buSzPct val="90000"/>
              <a:buFont typeface="Monotype Sorts" pitchFamily="2" charset="2"/>
              <a:buChar char="Ò"/>
            </a:pPr>
            <a:r>
              <a:rPr lang="zh-CN" altLang="en-US" sz="2800" dirty="0">
                <a:solidFill>
                  <a:schemeClr val="tx1"/>
                </a:solidFill>
              </a:rPr>
              <a:t>  依据目的操作数的值修改</a:t>
            </a:r>
            <a:r>
              <a:rPr lang="en-US" altLang="zh-CN" sz="2800" dirty="0">
                <a:solidFill>
                  <a:schemeClr val="tx1"/>
                </a:solidFill>
              </a:rPr>
              <a:t>SF</a:t>
            </a:r>
            <a:r>
              <a:rPr lang="zh-CN" altLang="en-US" sz="2800" dirty="0">
                <a:solidFill>
                  <a:schemeClr val="tx1"/>
                </a:solidFill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</a:rPr>
              <a:t>ZF</a:t>
            </a:r>
            <a:r>
              <a:rPr lang="zh-CN" altLang="en-US" sz="2800" dirty="0">
                <a:solidFill>
                  <a:schemeClr val="tx1"/>
                </a:solidFill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</a:rPr>
              <a:t>PF</a:t>
            </a:r>
            <a:r>
              <a:rPr lang="zh-CN" altLang="en-US" sz="2800" dirty="0">
                <a:solidFill>
                  <a:schemeClr val="tx1"/>
                </a:solidFill>
              </a:rPr>
              <a:t>的值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布尔指令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——XOR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83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altLang="zh-CN" sz="3600" dirty="0" smtClean="0">
                <a:latin typeface="Times New Roman" pitchFamily="18" charset="0"/>
              </a:rPr>
              <a:t>NOT</a:t>
            </a:r>
            <a:r>
              <a:rPr lang="zh-CN" altLang="en-US" sz="3600" dirty="0" smtClean="0">
                <a:latin typeface="Times New Roman" pitchFamily="18" charset="0"/>
              </a:rPr>
              <a:t>指令将一个操作数的所有数据位取反：</a:t>
            </a:r>
            <a:endParaRPr lang="en-US" altLang="zh-CN" sz="3600" dirty="0" smtClean="0">
              <a:latin typeface="Times New Roman" pitchFamily="18" charset="0"/>
            </a:endParaRPr>
          </a:p>
          <a:p>
            <a:pPr marL="0" indent="803275">
              <a:spcBef>
                <a:spcPct val="50000"/>
              </a:spcBef>
              <a:buNone/>
              <a:defRPr/>
            </a:pPr>
            <a:r>
              <a:rPr lang="en-US" altLang="zh-CN" sz="3600" b="1" dirty="0" smtClean="0">
                <a:solidFill>
                  <a:srgbClr val="006600"/>
                </a:solidFill>
                <a:latin typeface="Times New Roman" pitchFamily="18" charset="0"/>
              </a:rPr>
              <a:t>NOT    </a:t>
            </a:r>
            <a:r>
              <a:rPr lang="en-US" altLang="zh-CN" sz="3600" b="1" dirty="0" err="1" smtClean="0">
                <a:solidFill>
                  <a:srgbClr val="006600"/>
                </a:solidFill>
                <a:latin typeface="Times New Roman" pitchFamily="18" charset="0"/>
              </a:rPr>
              <a:t>reg</a:t>
            </a:r>
            <a:endParaRPr lang="en-US" altLang="zh-CN" sz="3600" b="1" dirty="0" smtClean="0">
              <a:solidFill>
                <a:srgbClr val="006600"/>
              </a:solidFill>
              <a:latin typeface="Times New Roman" pitchFamily="18" charset="0"/>
            </a:endParaRPr>
          </a:p>
          <a:p>
            <a:pPr marL="0" indent="803275">
              <a:spcBef>
                <a:spcPct val="50000"/>
              </a:spcBef>
              <a:buNone/>
              <a:defRPr/>
            </a:pPr>
            <a:r>
              <a:rPr lang="en-US" altLang="zh-CN" sz="3600" b="1" dirty="0" smtClean="0">
                <a:solidFill>
                  <a:srgbClr val="006600"/>
                </a:solidFill>
                <a:latin typeface="Times New Roman" pitchFamily="18" charset="0"/>
              </a:rPr>
              <a:t>NOT    </a:t>
            </a:r>
            <a:r>
              <a:rPr lang="en-US" altLang="zh-CN" sz="3600" b="1" dirty="0" err="1" smtClean="0">
                <a:solidFill>
                  <a:srgbClr val="006600"/>
                </a:solidFill>
                <a:latin typeface="Times New Roman" pitchFamily="18" charset="0"/>
              </a:rPr>
              <a:t>mem</a:t>
            </a:r>
            <a:endParaRPr lang="en-US" altLang="zh-CN" sz="3600" b="1" dirty="0" smtClean="0">
              <a:solidFill>
                <a:srgbClr val="006600"/>
              </a:solidFill>
              <a:latin typeface="Times New Roman" pitchFamily="18" charset="0"/>
            </a:endParaRPr>
          </a:p>
          <a:p>
            <a:pPr marL="0" indent="0"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en-US" altLang="zh-CN" sz="3600" dirty="0" smtClean="0">
                <a:latin typeface="Times New Roman" pitchFamily="18" charset="0"/>
              </a:rPr>
              <a:t>NOT</a:t>
            </a:r>
            <a:r>
              <a:rPr lang="zh-CN" altLang="en-US" sz="3600" dirty="0" smtClean="0">
                <a:latin typeface="Times New Roman" pitchFamily="18" charset="0"/>
              </a:rPr>
              <a:t>指令不修改任何状态标志</a:t>
            </a:r>
            <a:endParaRPr lang="en-US" altLang="zh-CN" sz="3600" dirty="0" smtClean="0">
              <a:latin typeface="Times New Roman" pitchFamily="18" charset="0"/>
            </a:endParaRPr>
          </a:p>
        </p:txBody>
      </p:sp>
      <p:sp>
        <p:nvSpPr>
          <p:cNvPr id="929799" name="Rectangle 7"/>
          <p:cNvSpPr>
            <a:spLocks noChangeArrowheads="1"/>
          </p:cNvSpPr>
          <p:nvPr/>
        </p:nvSpPr>
        <p:spPr bwMode="auto">
          <a:xfrm>
            <a:off x="2602574" y="4631593"/>
            <a:ext cx="4793906" cy="1663700"/>
          </a:xfrm>
          <a:prstGeom prst="rect">
            <a:avLst/>
          </a:prstGeom>
          <a:solidFill>
            <a:srgbClr val="CCECFF"/>
          </a:solidFill>
          <a:ln w="38100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lIns="90487" tIns="44450" rIns="90487" bIns="4445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CN" sz="3600" dirty="0" err="1">
                <a:solidFill>
                  <a:schemeClr val="tx1"/>
                </a:solidFill>
                <a:latin typeface="Times New Roman" pitchFamily="18" charset="0"/>
              </a:rPr>
              <a:t>mov</a:t>
            </a:r>
            <a:r>
              <a:rPr lang="en-US" altLang="zh-CN" sz="3600" dirty="0">
                <a:solidFill>
                  <a:schemeClr val="tx1"/>
                </a:solidFill>
                <a:latin typeface="Times New Roman" pitchFamily="18" charset="0"/>
              </a:rPr>
              <a:t>	 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</a:rPr>
              <a:t>$0xf0, %al 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</a:rPr>
              <a:t>not</a:t>
            </a:r>
            <a:r>
              <a:rPr lang="en-US" altLang="zh-CN" sz="3600" dirty="0">
                <a:solidFill>
                  <a:schemeClr val="tx1"/>
                </a:solidFill>
                <a:latin typeface="Times New Roman" pitchFamily="18" charset="0"/>
              </a:rPr>
              <a:t>	  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</a:rPr>
              <a:t>%al</a:t>
            </a:r>
            <a:endParaRPr lang="en-US" altLang="zh-CN" sz="3600" dirty="0">
              <a:solidFill>
                <a:schemeClr val="tx1"/>
              </a:solidFill>
              <a:latin typeface="Times New Roman" pitchFamily="18" charset="0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CN" sz="3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</a:rPr>
              <a:t>al </a:t>
            </a:r>
            <a:r>
              <a:rPr lang="en-US" altLang="zh-CN" sz="3600" dirty="0">
                <a:solidFill>
                  <a:schemeClr val="tx1"/>
                </a:solidFill>
                <a:latin typeface="Times New Roman" pitchFamily="18" charset="0"/>
              </a:rPr>
              <a:t>= 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</a:rPr>
              <a:t>0x0f=00001111b</a:t>
            </a:r>
            <a:endParaRPr lang="en-US" altLang="zh-CN" sz="36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布尔指令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——NOT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40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799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练习 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>
          <a:xfrm>
            <a:off x="860066" y="1322122"/>
            <a:ext cx="4169158" cy="5424589"/>
          </a:xfrm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3600" dirty="0" err="1" smtClean="0">
                <a:latin typeface="Times New Roman" pitchFamily="18" charset="0"/>
              </a:rPr>
              <a:t>mov</a:t>
            </a:r>
            <a:r>
              <a:rPr lang="en-US" altLang="zh-CN" sz="3600" dirty="0" smtClean="0">
                <a:latin typeface="Times New Roman" pitchFamily="18" charset="0"/>
              </a:rPr>
              <a:t> $0xf,    %</a:t>
            </a:r>
            <a:r>
              <a:rPr lang="en-US" altLang="zh-CN" sz="3600" dirty="0">
                <a:latin typeface="Times New Roman" pitchFamily="18" charset="0"/>
              </a:rPr>
              <a:t>al</a:t>
            </a:r>
            <a:endParaRPr lang="en-US" altLang="zh-CN" sz="3600" dirty="0" smtClean="0">
              <a:latin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3600" b="1" dirty="0" smtClean="0">
                <a:solidFill>
                  <a:schemeClr val="hlink"/>
                </a:solidFill>
                <a:latin typeface="Times New Roman" pitchFamily="18" charset="0"/>
              </a:rPr>
              <a:t>and</a:t>
            </a:r>
            <a:r>
              <a:rPr lang="en-US" altLang="zh-CN" sz="3600" dirty="0" smtClean="0">
                <a:latin typeface="Times New Roman" pitchFamily="18" charset="0"/>
              </a:rPr>
              <a:t>  $0x3b, %</a:t>
            </a:r>
            <a:r>
              <a:rPr lang="en-US" altLang="zh-CN" sz="3600" dirty="0">
                <a:latin typeface="Times New Roman" pitchFamily="18" charset="0"/>
              </a:rPr>
              <a:t>al</a:t>
            </a:r>
            <a:endParaRPr lang="en-US" altLang="zh-CN" sz="3600" dirty="0" smtClean="0">
              <a:latin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3600" dirty="0" err="1" smtClean="0">
                <a:latin typeface="Times New Roman" pitchFamily="18" charset="0"/>
              </a:rPr>
              <a:t>mov</a:t>
            </a:r>
            <a:r>
              <a:rPr lang="en-US" altLang="zh-CN" sz="3600" dirty="0" smtClean="0">
                <a:latin typeface="Times New Roman" pitchFamily="18" charset="0"/>
              </a:rPr>
              <a:t> $0x6d, %</a:t>
            </a:r>
            <a:r>
              <a:rPr lang="en-US" altLang="zh-CN" sz="3600" dirty="0">
                <a:latin typeface="Times New Roman" pitchFamily="18" charset="0"/>
              </a:rPr>
              <a:t>al</a:t>
            </a:r>
            <a:endParaRPr lang="en-US" altLang="zh-CN" sz="3600" dirty="0" smtClean="0">
              <a:latin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3600" b="1" dirty="0" smtClean="0">
                <a:solidFill>
                  <a:schemeClr val="hlink"/>
                </a:solidFill>
                <a:latin typeface="Times New Roman" pitchFamily="18" charset="0"/>
              </a:rPr>
              <a:t>and</a:t>
            </a:r>
            <a:r>
              <a:rPr lang="en-US" altLang="zh-CN" sz="3600" dirty="0" smtClean="0">
                <a:latin typeface="Times New Roman" pitchFamily="18" charset="0"/>
              </a:rPr>
              <a:t>  $0x4a, %</a:t>
            </a:r>
            <a:r>
              <a:rPr lang="en-US" altLang="zh-CN" sz="3600" dirty="0">
                <a:latin typeface="Times New Roman" pitchFamily="18" charset="0"/>
              </a:rPr>
              <a:t>al</a:t>
            </a:r>
            <a:endParaRPr lang="en-US" altLang="zh-CN" sz="3600" dirty="0" smtClean="0">
              <a:latin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3600" dirty="0" err="1" smtClean="0">
                <a:latin typeface="Times New Roman" pitchFamily="18" charset="0"/>
              </a:rPr>
              <a:t>mov</a:t>
            </a:r>
            <a:r>
              <a:rPr lang="en-US" altLang="zh-CN" sz="3600" dirty="0" smtClean="0">
                <a:latin typeface="Times New Roman" pitchFamily="18" charset="0"/>
              </a:rPr>
              <a:t> $0xf,    %</a:t>
            </a:r>
            <a:r>
              <a:rPr lang="en-US" altLang="zh-CN" sz="3600" dirty="0">
                <a:latin typeface="Times New Roman" pitchFamily="18" charset="0"/>
              </a:rPr>
              <a:t>al</a:t>
            </a:r>
            <a:endParaRPr lang="en-US" altLang="zh-CN" sz="3600" dirty="0" smtClean="0">
              <a:latin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3600" b="1" dirty="0" smtClean="0">
                <a:solidFill>
                  <a:schemeClr val="hlink"/>
                </a:solidFill>
                <a:latin typeface="Times New Roman" pitchFamily="18" charset="0"/>
              </a:rPr>
              <a:t>or</a:t>
            </a:r>
            <a:r>
              <a:rPr lang="en-US" altLang="zh-CN" sz="3600" dirty="0" smtClean="0">
                <a:latin typeface="Times New Roman" pitchFamily="18" charset="0"/>
              </a:rPr>
              <a:t>    $0x61, %</a:t>
            </a:r>
            <a:r>
              <a:rPr lang="en-US" altLang="zh-CN" sz="3600" dirty="0">
                <a:latin typeface="Times New Roman" pitchFamily="18" charset="0"/>
              </a:rPr>
              <a:t>al</a:t>
            </a:r>
            <a:endParaRPr lang="en-US" altLang="zh-CN" sz="3600" dirty="0" smtClean="0">
              <a:latin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3600" dirty="0" err="1" smtClean="0">
                <a:latin typeface="Times New Roman" pitchFamily="18" charset="0"/>
              </a:rPr>
              <a:t>mov</a:t>
            </a:r>
            <a:r>
              <a:rPr lang="en-US" altLang="zh-CN" sz="3600" dirty="0" smtClean="0">
                <a:latin typeface="Times New Roman" pitchFamily="18" charset="0"/>
              </a:rPr>
              <a:t> $0x94, %</a:t>
            </a:r>
            <a:r>
              <a:rPr lang="en-US" altLang="zh-CN" sz="3600" dirty="0">
                <a:latin typeface="Times New Roman" pitchFamily="18" charset="0"/>
              </a:rPr>
              <a:t>al</a:t>
            </a:r>
            <a:endParaRPr lang="en-US" altLang="zh-CN" sz="3600" dirty="0" smtClean="0">
              <a:latin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3600" b="1" dirty="0" err="1" smtClean="0">
                <a:solidFill>
                  <a:schemeClr val="hlink"/>
                </a:solidFill>
                <a:latin typeface="Times New Roman" pitchFamily="18" charset="0"/>
              </a:rPr>
              <a:t>xor</a:t>
            </a:r>
            <a:r>
              <a:rPr lang="en-US" altLang="zh-CN" sz="3600" dirty="0" smtClean="0">
                <a:latin typeface="Times New Roman" pitchFamily="18" charset="0"/>
              </a:rPr>
              <a:t>  $0x37,  %al</a:t>
            </a:r>
          </a:p>
        </p:txBody>
      </p:sp>
      <p:sp>
        <p:nvSpPr>
          <p:cNvPr id="931873" name="Rectangle 33"/>
          <p:cNvSpPr>
            <a:spLocks noChangeArrowheads="1"/>
          </p:cNvSpPr>
          <p:nvPr/>
        </p:nvSpPr>
        <p:spPr bwMode="auto">
          <a:xfrm>
            <a:off x="5402263" y="1306348"/>
            <a:ext cx="3796916" cy="54403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/>
          <a:p>
            <a:pPr marL="342900" indent="-342900" algn="l">
              <a:spcBef>
                <a:spcPct val="20000"/>
              </a:spcBef>
            </a:pPr>
            <a:r>
              <a:rPr lang="en-US" altLang="zh-CN" sz="3600" dirty="0" err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mov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</a:rPr>
              <a:t>$0x</a:t>
            </a:r>
            <a:r>
              <a:rPr lang="en-US" altLang="zh-CN" sz="36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7a ,</a:t>
            </a:r>
            <a:r>
              <a:rPr lang="en-US" altLang="zh-CN" sz="3600" dirty="0">
                <a:solidFill>
                  <a:schemeClr val="tx1"/>
                </a:solidFill>
                <a:latin typeface="Times New Roman" pitchFamily="18" charset="0"/>
              </a:rPr>
              <a:t>% </a:t>
            </a:r>
            <a:r>
              <a:rPr lang="en-US" altLang="zh-CN" sz="36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al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altLang="zh-CN" sz="3600" b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not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%al</a:t>
            </a:r>
            <a:endParaRPr lang="en-US" altLang="zh-CN" sz="36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altLang="zh-CN" sz="3600" dirty="0" err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mov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</a:rPr>
              <a:t>$0x</a:t>
            </a:r>
            <a:r>
              <a:rPr lang="en-US" altLang="zh-CN" sz="36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3d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 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</a:rPr>
              <a:t>% 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al</a:t>
            </a:r>
            <a:endParaRPr lang="en-US" altLang="zh-CN" sz="36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altLang="zh-CN" sz="3600" b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and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</a:rPr>
              <a:t>$0x</a:t>
            </a:r>
            <a:r>
              <a:rPr lang="en-US" altLang="zh-CN" sz="36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74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  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</a:rPr>
              <a:t>% 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al</a:t>
            </a:r>
            <a:endParaRPr lang="en-US" altLang="zh-CN" sz="36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altLang="zh-CN" sz="3600" dirty="0" err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mov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</a:rPr>
              <a:t>$0x</a:t>
            </a:r>
            <a:r>
              <a:rPr lang="en-US" altLang="zh-CN" sz="36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9b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 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</a:rPr>
              <a:t>% 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al</a:t>
            </a:r>
            <a:endParaRPr lang="en-US" altLang="zh-CN" sz="36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altLang="zh-CN" sz="3600" b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or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</a:rPr>
              <a:t>$0x</a:t>
            </a:r>
            <a:r>
              <a:rPr lang="en-US" altLang="zh-CN" sz="36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35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 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</a:rPr>
              <a:t>% </a:t>
            </a:r>
            <a:r>
              <a:rPr lang="en-US" altLang="zh-CN" sz="36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al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altLang="zh-CN" sz="3600" dirty="0" err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mov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</a:rPr>
              <a:t>$0x</a:t>
            </a:r>
            <a:r>
              <a:rPr lang="en-US" altLang="zh-CN" sz="36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72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 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</a:rPr>
              <a:t>% 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al</a:t>
            </a:r>
            <a:endParaRPr lang="en-US" altLang="zh-CN" sz="36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altLang="zh-CN" sz="3600" b="1" dirty="0" err="1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xor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</a:rPr>
              <a:t>$0x</a:t>
            </a:r>
            <a:r>
              <a:rPr lang="en-US" altLang="zh-CN" sz="36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dc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  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</a:rPr>
              <a:t>% 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al</a:t>
            </a:r>
            <a:endParaRPr lang="en-US" altLang="zh-CN" sz="36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501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43" grpId="0" build="p" animBg="1"/>
      <p:bldP spid="931873" grpId="0" build="p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>
                <a:latin typeface="Times New Roman" pitchFamily="18" charset="0"/>
              </a:rPr>
              <a:t>TEST</a:t>
            </a:r>
            <a:r>
              <a:rPr lang="zh-CN" altLang="en-US" sz="3600" dirty="0" smtClean="0">
                <a:latin typeface="Times New Roman" pitchFamily="18" charset="0"/>
              </a:rPr>
              <a:t>指令：执行隐含的“与”操作，并相应设置标志位。</a:t>
            </a:r>
          </a:p>
          <a:p>
            <a:pPr eaLnBrk="1" hangingPunct="1"/>
            <a:r>
              <a:rPr lang="en-US" altLang="zh-CN" sz="3600" dirty="0" smtClean="0">
                <a:solidFill>
                  <a:srgbClr val="2E04E0"/>
                </a:solidFill>
                <a:latin typeface="Times New Roman" pitchFamily="18" charset="0"/>
              </a:rPr>
              <a:t>TEST</a:t>
            </a:r>
            <a:r>
              <a:rPr lang="zh-CN" altLang="en-US" sz="3600" dirty="0" smtClean="0">
                <a:solidFill>
                  <a:srgbClr val="2E04E0"/>
                </a:solidFill>
                <a:latin typeface="Times New Roman" pitchFamily="18" charset="0"/>
              </a:rPr>
              <a:t>指令不修改目的操作数；</a:t>
            </a:r>
          </a:p>
          <a:p>
            <a:pPr eaLnBrk="1" hangingPunct="1"/>
            <a:r>
              <a:rPr lang="zh-CN" altLang="en-US" sz="3600" dirty="0" smtClean="0">
                <a:latin typeface="Times New Roman" pitchFamily="18" charset="0"/>
              </a:rPr>
              <a:t>指令格式和</a:t>
            </a:r>
            <a:r>
              <a:rPr lang="en-US" altLang="zh-CN" sz="3600" dirty="0" smtClean="0">
                <a:latin typeface="Times New Roman" pitchFamily="18" charset="0"/>
              </a:rPr>
              <a:t>AND</a:t>
            </a:r>
            <a:r>
              <a:rPr lang="zh-CN" altLang="en-US" sz="3600" dirty="0" smtClean="0">
                <a:latin typeface="Times New Roman" pitchFamily="18" charset="0"/>
              </a:rPr>
              <a:t>指令相同；</a:t>
            </a:r>
            <a:endParaRPr lang="en-US" altLang="zh-CN" sz="3600" dirty="0" smtClean="0">
              <a:latin typeface="Times New Roman" pitchFamily="18" charset="0"/>
            </a:endParaRPr>
          </a:p>
          <a:p>
            <a:pPr eaLnBrk="1" hangingPunct="1"/>
            <a:r>
              <a:rPr lang="zh-CN" altLang="en-US" sz="3600" dirty="0" smtClean="0">
                <a:latin typeface="Times New Roman" pitchFamily="18" charset="0"/>
              </a:rPr>
              <a:t>测试操作数某位或某几位是否被设置时特别有用！</a:t>
            </a:r>
          </a:p>
          <a:p>
            <a:pPr eaLnBrk="1" hangingPunct="1"/>
            <a:r>
              <a:rPr lang="zh-CN" altLang="en-US" sz="3600" dirty="0" smtClean="0">
                <a:latin typeface="Times New Roman" pitchFamily="18" charset="0"/>
              </a:rPr>
              <a:t>当所有测试位都为</a:t>
            </a:r>
            <a:r>
              <a:rPr lang="en-US" altLang="zh-CN" sz="3600" dirty="0" smtClean="0">
                <a:latin typeface="Times New Roman" pitchFamily="18" charset="0"/>
              </a:rPr>
              <a:t>0</a:t>
            </a:r>
            <a:r>
              <a:rPr lang="zh-CN" altLang="en-US" sz="3600" dirty="0" smtClean="0">
                <a:latin typeface="Times New Roman" pitchFamily="18" charset="0"/>
              </a:rPr>
              <a:t>时，</a:t>
            </a:r>
            <a:r>
              <a:rPr lang="en-US" altLang="zh-CN" sz="3600" dirty="0" smtClean="0">
                <a:latin typeface="Times New Roman" pitchFamily="18" charset="0"/>
              </a:rPr>
              <a:t>ZF=1</a:t>
            </a:r>
          </a:p>
        </p:txBody>
      </p:sp>
      <p:sp>
        <p:nvSpPr>
          <p:cNvPr id="930821" name="Rectangle 5"/>
          <p:cNvSpPr>
            <a:spLocks noChangeArrowheads="1"/>
          </p:cNvSpPr>
          <p:nvPr/>
        </p:nvSpPr>
        <p:spPr bwMode="auto">
          <a:xfrm>
            <a:off x="2181246" y="5697133"/>
            <a:ext cx="5245100" cy="1130300"/>
          </a:xfrm>
          <a:prstGeom prst="rect">
            <a:avLst/>
          </a:prstGeom>
          <a:solidFill>
            <a:srgbClr val="CCECFF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lIns="90487" tIns="44450" rIns="90487" bIns="4445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CN" sz="3600" b="1" dirty="0" err="1">
                <a:solidFill>
                  <a:schemeClr val="tx1"/>
                </a:solidFill>
                <a:latin typeface="Times New Roman" pitchFamily="18" charset="0"/>
              </a:rPr>
              <a:t>mov</a:t>
            </a:r>
            <a:r>
              <a:rPr lang="en-US" altLang="zh-CN" sz="3600" b="1" dirty="0">
                <a:solidFill>
                  <a:schemeClr val="tx1"/>
                </a:solidFill>
                <a:latin typeface="Times New Roman" pitchFamily="18" charset="0"/>
              </a:rPr>
              <a:t>	  </a:t>
            </a:r>
            <a:r>
              <a:rPr lang="en-US" altLang="zh-CN" sz="3600" b="1" dirty="0" smtClean="0">
                <a:solidFill>
                  <a:schemeClr val="tx1"/>
                </a:solidFill>
                <a:latin typeface="Times New Roman" pitchFamily="18" charset="0"/>
              </a:rPr>
              <a:t>$0x0fe, %al</a:t>
            </a:r>
            <a:endParaRPr lang="en-US" altLang="zh-CN" sz="3600" b="1" dirty="0">
              <a:solidFill>
                <a:schemeClr val="tx1"/>
              </a:solidFill>
              <a:latin typeface="Times New Roman" pitchFamily="18" charset="0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CN" sz="3600" b="1" dirty="0">
                <a:solidFill>
                  <a:schemeClr val="tx1"/>
                </a:solidFill>
                <a:latin typeface="Times New Roman" pitchFamily="18" charset="0"/>
              </a:rPr>
              <a:t>test	 </a:t>
            </a:r>
            <a:r>
              <a:rPr lang="en-US" altLang="zh-CN" sz="3600" b="1" dirty="0" smtClean="0">
                <a:solidFill>
                  <a:schemeClr val="tx1"/>
                </a:solidFill>
                <a:latin typeface="Times New Roman" pitchFamily="18" charset="0"/>
              </a:rPr>
              <a:t> $0x2e,  %al</a:t>
            </a:r>
            <a:endParaRPr lang="en-US" altLang="zh-CN" sz="36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布尔指令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——TEST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26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21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比较指令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 CMP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2868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</a:rPr>
              <a:t>CMP</a:t>
            </a:r>
            <a:r>
              <a:rPr lang="zh-CN" altLang="en-US" sz="3200" dirty="0" smtClean="0">
                <a:latin typeface="Times New Roman" pitchFamily="18" charset="0"/>
              </a:rPr>
              <a:t>指令</a:t>
            </a:r>
            <a:r>
              <a:rPr lang="zh-CN" altLang="en-US" dirty="0"/>
              <a:t>执行隐含的减法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:</a:t>
            </a:r>
            <a:r>
              <a:rPr lang="zh-CN" altLang="en-US" dirty="0"/>
              <a:t>目的</a:t>
            </a:r>
            <a:r>
              <a:rPr lang="zh-CN" altLang="en-US" dirty="0" smtClean="0"/>
              <a:t>操作数</a:t>
            </a:r>
            <a:r>
              <a:rPr lang="en-US" altLang="zh-CN" dirty="0" smtClean="0"/>
              <a:t>-</a:t>
            </a:r>
            <a:r>
              <a:rPr lang="zh-CN" altLang="en-US" sz="3200" dirty="0" smtClean="0">
                <a:latin typeface="Times New Roman" pitchFamily="18" charset="0"/>
              </a:rPr>
              <a:t>源操作数，</a:t>
            </a:r>
            <a:r>
              <a:rPr lang="zh-CN" altLang="en-US" dirty="0" smtClean="0"/>
              <a:t>并设置标志位，但不保存减法的结果，两个操作数都</a:t>
            </a:r>
            <a:r>
              <a:rPr lang="zh-CN" altLang="en-US" sz="3200" dirty="0" smtClean="0">
                <a:latin typeface="Times New Roman" pitchFamily="18" charset="0"/>
              </a:rPr>
              <a:t>不会被修改：</a:t>
            </a:r>
          </a:p>
          <a:p>
            <a:pPr algn="ctr">
              <a:buNone/>
            </a:pPr>
            <a:r>
              <a:rPr lang="en-US" altLang="zh-CN" sz="4400" b="1" dirty="0" smtClean="0">
                <a:solidFill>
                  <a:schemeClr val="hlink"/>
                </a:solidFill>
                <a:latin typeface="Times New Roman" pitchFamily="18" charset="0"/>
              </a:rPr>
              <a:t>CMP  </a:t>
            </a:r>
            <a:r>
              <a:rPr lang="zh-CN" altLang="en-US" sz="3600" b="1" dirty="0" smtClean="0">
                <a:solidFill>
                  <a:schemeClr val="hlink"/>
                </a:solidFill>
                <a:latin typeface="Times New Roman" pitchFamily="18" charset="0"/>
              </a:rPr>
              <a:t>源操作数</a:t>
            </a:r>
            <a:r>
              <a:rPr lang="en-US" altLang="zh-CN" sz="3600" b="1" dirty="0" smtClean="0">
                <a:solidFill>
                  <a:schemeClr val="hlink"/>
                </a:solidFill>
                <a:latin typeface="Times New Roman" pitchFamily="18" charset="0"/>
              </a:rPr>
              <a:t>,</a:t>
            </a:r>
            <a:r>
              <a:rPr lang="zh-CN" altLang="en-US" sz="3600" dirty="0">
                <a:solidFill>
                  <a:schemeClr val="hlink"/>
                </a:solidFill>
                <a:latin typeface="Times New Roman" pitchFamily="18" charset="0"/>
              </a:rPr>
              <a:t>目的</a:t>
            </a:r>
            <a:r>
              <a:rPr lang="zh-CN" altLang="en-US" sz="3600" dirty="0" smtClean="0">
                <a:solidFill>
                  <a:schemeClr val="hlink"/>
                </a:solidFill>
                <a:latin typeface="Times New Roman" pitchFamily="18" charset="0"/>
              </a:rPr>
              <a:t>操作数</a:t>
            </a:r>
            <a:endParaRPr lang="en-US" altLang="zh-CN" sz="3600" b="1" dirty="0" smtClean="0">
              <a:solidFill>
                <a:schemeClr val="hlink"/>
              </a:solidFill>
              <a:latin typeface="Times New Roman" pitchFamily="18" charset="0"/>
            </a:endParaRPr>
          </a:p>
          <a:p>
            <a:pPr eaLnBrk="1">
              <a:buFont typeface="Monotype Sorts" pitchFamily="2" charset="2"/>
              <a:buNone/>
            </a:pPr>
            <a:r>
              <a:rPr lang="zh-CN" altLang="en-US" sz="3200" dirty="0" smtClean="0">
                <a:latin typeface="Times New Roman" pitchFamily="18" charset="0"/>
              </a:rPr>
              <a:t>格式与</a:t>
            </a:r>
            <a:r>
              <a:rPr lang="en-US" altLang="zh-CN" sz="3200" dirty="0" smtClean="0">
                <a:latin typeface="Times New Roman" pitchFamily="18" charset="0"/>
              </a:rPr>
              <a:t>AND</a:t>
            </a:r>
            <a:r>
              <a:rPr lang="zh-CN" altLang="en-US" sz="3200" dirty="0" smtClean="0">
                <a:latin typeface="Times New Roman" pitchFamily="18" charset="0"/>
              </a:rPr>
              <a:t>相同，</a:t>
            </a:r>
            <a:r>
              <a:rPr lang="zh-CN" altLang="en-US" sz="3200" b="1" dirty="0" smtClean="0">
                <a:solidFill>
                  <a:srgbClr val="FF3300"/>
                </a:solidFill>
              </a:rPr>
              <a:t>修改</a:t>
            </a:r>
            <a:r>
              <a:rPr lang="en-US" altLang="zh-CN" sz="3200" b="1" dirty="0" smtClean="0">
                <a:solidFill>
                  <a:srgbClr val="FF3300"/>
                </a:solidFill>
              </a:rPr>
              <a:t>OF</a:t>
            </a:r>
            <a:r>
              <a:rPr lang="zh-CN" altLang="en-US" sz="3200" b="1" dirty="0" smtClean="0">
                <a:solidFill>
                  <a:srgbClr val="FF3300"/>
                </a:solidFill>
              </a:rPr>
              <a:t>、</a:t>
            </a:r>
            <a:r>
              <a:rPr lang="en-US" altLang="zh-CN" sz="3200" b="1" dirty="0" smtClean="0">
                <a:solidFill>
                  <a:srgbClr val="FF3300"/>
                </a:solidFill>
              </a:rPr>
              <a:t>SF</a:t>
            </a:r>
            <a:r>
              <a:rPr lang="zh-CN" altLang="en-US" sz="3200" b="1" dirty="0" smtClean="0">
                <a:solidFill>
                  <a:srgbClr val="FF3300"/>
                </a:solidFill>
              </a:rPr>
              <a:t>、</a:t>
            </a:r>
            <a:r>
              <a:rPr lang="en-US" altLang="zh-CN" sz="3200" b="1" dirty="0" smtClean="0">
                <a:solidFill>
                  <a:srgbClr val="FF3300"/>
                </a:solidFill>
              </a:rPr>
              <a:t>ZF</a:t>
            </a:r>
            <a:r>
              <a:rPr lang="zh-CN" altLang="en-US" sz="3200" b="1" dirty="0" smtClean="0">
                <a:solidFill>
                  <a:srgbClr val="FF3300"/>
                </a:solidFill>
              </a:rPr>
              <a:t>、</a:t>
            </a:r>
            <a:r>
              <a:rPr lang="en-US" altLang="zh-CN" sz="3200" b="1" dirty="0" smtClean="0">
                <a:solidFill>
                  <a:srgbClr val="FF3300"/>
                </a:solidFill>
              </a:rPr>
              <a:t>CF</a:t>
            </a:r>
            <a:r>
              <a:rPr lang="zh-CN" altLang="en-US" sz="3200" b="1" dirty="0" smtClean="0">
                <a:solidFill>
                  <a:srgbClr val="FF3300"/>
                </a:solidFill>
              </a:rPr>
              <a:t>、</a:t>
            </a:r>
            <a:r>
              <a:rPr lang="en-US" altLang="zh-CN" sz="3200" b="1" dirty="0" smtClean="0">
                <a:solidFill>
                  <a:srgbClr val="FF3300"/>
                </a:solidFill>
              </a:rPr>
              <a:t>AF</a:t>
            </a:r>
            <a:r>
              <a:rPr lang="zh-CN" altLang="en-US" sz="3200" b="1" dirty="0" smtClean="0">
                <a:solidFill>
                  <a:srgbClr val="FF3300"/>
                </a:solidFill>
              </a:rPr>
              <a:t>和</a:t>
            </a:r>
            <a:r>
              <a:rPr lang="en-US" altLang="zh-CN" sz="3200" b="1" dirty="0" smtClean="0">
                <a:solidFill>
                  <a:srgbClr val="FF3300"/>
                </a:solidFill>
              </a:rPr>
              <a:t>PF</a:t>
            </a:r>
            <a:endParaRPr lang="zh-CN" altLang="en-US" sz="3200" b="1" dirty="0" smtClean="0">
              <a:solidFill>
                <a:srgbClr val="FF3300"/>
              </a:solidFill>
            </a:endParaRPr>
          </a:p>
          <a:p>
            <a:pPr eaLnBrk="1">
              <a:buFont typeface="Monotype Sorts" pitchFamily="2" charset="2"/>
              <a:buNone/>
            </a:pPr>
            <a:endParaRPr lang="zh-CN" altLang="en-US" sz="36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5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比较指令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 CMP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CMP</a:t>
            </a:r>
            <a:r>
              <a:rPr lang="zh-CN" altLang="en-US" smtClean="0"/>
              <a:t>指令后，操作数大小判别方法（利用标志位）</a:t>
            </a:r>
            <a:endParaRPr lang="zh-CN" altLang="en-US"/>
          </a:p>
        </p:txBody>
      </p:sp>
      <p:graphicFrame>
        <p:nvGraphicFramePr>
          <p:cNvPr id="4" name="Group 1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5156830"/>
              </p:ext>
            </p:extLst>
          </p:nvPr>
        </p:nvGraphicFramePr>
        <p:xfrm>
          <a:off x="511712" y="2843248"/>
          <a:ext cx="4237038" cy="2293939"/>
        </p:xfrm>
        <a:graphic>
          <a:graphicData uri="http://schemas.openxmlformats.org/drawingml/2006/table">
            <a:tbl>
              <a:tblPr/>
              <a:tblGrid>
                <a:gridCol w="2151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CMP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的结果</a:t>
                      </a:r>
                    </a:p>
                  </a:txBody>
                  <a:tcPr marL="90487" marR="90487" marT="44450" marB="44450" anchor="ctr" horzOverflow="overflow">
                    <a:lnL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ZF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487" marR="90487" marT="44450" marB="4445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CF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487" marR="90487" marT="44450" marB="4445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目的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源</a:t>
                      </a:r>
                    </a:p>
                  </a:txBody>
                  <a:tcPr marL="90487" marR="90487" marT="44450" marB="44450" anchor="ctr" horzOverflow="overflow">
                    <a:lnL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0" marB="4445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目的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源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487" marR="90487" marT="44450" marB="44450" anchor="ctr" horzOverflow="overflow">
                    <a:lnL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目的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源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487" marR="90487" marT="44450" marB="44450" anchor="ctr" horzOverflow="overflow">
                    <a:lnL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0" marB="4445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1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5777795"/>
              </p:ext>
            </p:extLst>
          </p:nvPr>
        </p:nvGraphicFramePr>
        <p:xfrm>
          <a:off x="5185312" y="2838486"/>
          <a:ext cx="4443413" cy="2282826"/>
        </p:xfrm>
        <a:graphic>
          <a:graphicData uri="http://schemas.openxmlformats.org/drawingml/2006/table">
            <a:tbl>
              <a:tblPr/>
              <a:tblGrid>
                <a:gridCol w="234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CMP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的结果</a:t>
                      </a:r>
                    </a:p>
                  </a:txBody>
                  <a:tcPr marL="90487" marR="90487" marT="44450" marB="4445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标志</a:t>
                      </a:r>
                    </a:p>
                  </a:txBody>
                  <a:tcPr marL="90487" marR="90487" marT="44450" marB="4445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目的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源</a:t>
                      </a:r>
                    </a:p>
                  </a:txBody>
                  <a:tcPr marL="90487" marR="90487" marT="44450" marB="4445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SF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≠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OF</a:t>
                      </a:r>
                    </a:p>
                  </a:txBody>
                  <a:tcPr marL="90487" marR="90487" marT="44450" marB="4445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目的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源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87" marR="90487" marT="44450" marB="4445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SF = OF</a:t>
                      </a:r>
                    </a:p>
                  </a:txBody>
                  <a:tcPr marL="90487" marR="90487" marT="44450" marB="4445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目的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=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源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87" marR="90487" marT="44450" marB="4445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ZF = 1</a:t>
                      </a:r>
                    </a:p>
                  </a:txBody>
                  <a:tcPr marL="90487" marR="90487" marT="44450" marB="4445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AutoShape 125"/>
          <p:cNvSpPr>
            <a:spLocks noChangeArrowheads="1"/>
          </p:cNvSpPr>
          <p:nvPr/>
        </p:nvSpPr>
        <p:spPr bwMode="auto">
          <a:xfrm>
            <a:off x="499012" y="2290798"/>
            <a:ext cx="4260850" cy="520700"/>
          </a:xfrm>
          <a:prstGeom prst="wedgeRoundRectCallout">
            <a:avLst>
              <a:gd name="adj1" fmla="val 49283"/>
              <a:gd name="adj2" fmla="val 39025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/>
          <a:lstStyle/>
          <a:p>
            <a:pPr>
              <a:defRPr/>
            </a:pPr>
            <a:r>
              <a:rPr lang="zh-CN" altLang="en-US" sz="2800">
                <a:solidFill>
                  <a:schemeClr val="tx1"/>
                </a:solidFill>
              </a:rPr>
              <a:t> 无符号数大小判别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7" name="AutoShape 126"/>
          <p:cNvSpPr>
            <a:spLocks noChangeArrowheads="1"/>
          </p:cNvSpPr>
          <p:nvPr/>
        </p:nvSpPr>
        <p:spPr bwMode="auto">
          <a:xfrm>
            <a:off x="5131677" y="2290798"/>
            <a:ext cx="4516820" cy="520700"/>
          </a:xfrm>
          <a:prstGeom prst="wedgeRoundRectCallout">
            <a:avLst>
              <a:gd name="adj1" fmla="val 45157"/>
              <a:gd name="adj2" fmla="val 2439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有符号数大小判别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65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将下列</a:t>
            </a:r>
            <a:r>
              <a:rPr lang="en-US" altLang="zh-CN" dirty="0" smtClean="0"/>
              <a:t>Intel </a:t>
            </a:r>
            <a:r>
              <a:rPr lang="zh-CN" altLang="en-US" dirty="0" smtClean="0"/>
              <a:t>格式指令，</a:t>
            </a:r>
            <a:r>
              <a:rPr lang="zh-CN" altLang="en-US" dirty="0"/>
              <a:t>写成</a:t>
            </a:r>
            <a:r>
              <a:rPr lang="en-US" altLang="zh-CN" dirty="0"/>
              <a:t>ATT</a:t>
            </a:r>
            <a:r>
              <a:rPr lang="zh-CN" altLang="en-US" dirty="0"/>
              <a:t>格式</a:t>
            </a:r>
          </a:p>
          <a:p>
            <a:endParaRPr lang="zh-CN" altLang="en-US" dirty="0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比较指令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 CMP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5397" name="Rectangle 5"/>
          <p:cNvSpPr>
            <a:spLocks noChangeArrowheads="1"/>
          </p:cNvSpPr>
          <p:nvPr/>
        </p:nvSpPr>
        <p:spPr bwMode="auto">
          <a:xfrm>
            <a:off x="5097245" y="1971039"/>
            <a:ext cx="4251708" cy="4619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70C0"/>
            </a:solidFill>
            <a:miter lim="800000"/>
            <a:headEnd/>
            <a:tailEnd/>
          </a:ln>
          <a:extLst/>
        </p:spPr>
        <p:txBody>
          <a:bodyPr lIns="90487" tIns="44450" rIns="90487" bIns="44450"/>
          <a:lstStyle/>
          <a:p>
            <a:pPr algn="l">
              <a:spcBef>
                <a:spcPct val="20000"/>
              </a:spcBef>
              <a:defRPr/>
            </a:pPr>
            <a:r>
              <a:rPr lang="en-US" altLang="zh-CN" sz="36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mov</a:t>
            </a:r>
            <a:r>
              <a:rPr lang="en-US" altLang="zh-CN" sz="36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6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$15 ,  %</a:t>
            </a:r>
            <a:r>
              <a:rPr lang="en-US" altLang="zh-CN" sz="36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al</a:t>
            </a:r>
          </a:p>
          <a:p>
            <a:pPr algn="l">
              <a:spcBef>
                <a:spcPct val="20000"/>
              </a:spcBef>
              <a:defRPr/>
            </a:pPr>
            <a:r>
              <a:rPr lang="en-US" altLang="zh-CN" sz="36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test  </a:t>
            </a:r>
            <a:r>
              <a:rPr lang="en-US" altLang="zh-CN" sz="36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$</a:t>
            </a:r>
            <a:r>
              <a:rPr lang="en-US" altLang="zh-CN" sz="36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36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    %</a:t>
            </a:r>
            <a:r>
              <a:rPr lang="en-US" altLang="zh-CN" sz="36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al</a:t>
            </a:r>
          </a:p>
          <a:p>
            <a:pPr algn="l">
              <a:spcBef>
                <a:spcPct val="20000"/>
              </a:spcBef>
              <a:defRPr/>
            </a:pPr>
            <a:r>
              <a:rPr lang="en-US" altLang="zh-CN" sz="36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mov</a:t>
            </a:r>
            <a:r>
              <a:rPr lang="en-US" altLang="zh-CN" sz="36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$6</a:t>
            </a:r>
            <a:r>
              <a:rPr lang="en-US" altLang="zh-CN" sz="36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    %</a:t>
            </a:r>
            <a:r>
              <a:rPr lang="en-US" altLang="zh-CN" sz="36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al</a:t>
            </a:r>
          </a:p>
          <a:p>
            <a:pPr algn="l">
              <a:spcBef>
                <a:spcPct val="20000"/>
              </a:spcBef>
              <a:defRPr/>
            </a:pPr>
            <a:r>
              <a:rPr lang="en-US" altLang="zh-CN" sz="36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cmp</a:t>
            </a:r>
            <a:r>
              <a:rPr lang="en-US" altLang="zh-CN" sz="36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$5</a:t>
            </a:r>
            <a:r>
              <a:rPr lang="en-US" altLang="zh-CN" sz="36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    %</a:t>
            </a:r>
            <a:r>
              <a:rPr lang="en-US" altLang="zh-CN" sz="36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al</a:t>
            </a:r>
          </a:p>
          <a:p>
            <a:pPr algn="l">
              <a:spcBef>
                <a:spcPct val="20000"/>
              </a:spcBef>
              <a:defRPr/>
            </a:pPr>
            <a:r>
              <a:rPr lang="en-US" altLang="zh-CN" sz="36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mov</a:t>
            </a:r>
            <a:r>
              <a:rPr lang="en-US" altLang="zh-CN" sz="36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$5</a:t>
            </a:r>
            <a:r>
              <a:rPr lang="en-US" altLang="zh-CN" sz="36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    %</a:t>
            </a:r>
            <a:r>
              <a:rPr lang="en-US" altLang="zh-CN" sz="36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al</a:t>
            </a:r>
          </a:p>
          <a:p>
            <a:pPr algn="l">
              <a:spcBef>
                <a:spcPct val="20000"/>
              </a:spcBef>
              <a:defRPr/>
            </a:pPr>
            <a:r>
              <a:rPr lang="en-US" altLang="zh-CN" sz="36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cmp</a:t>
            </a:r>
            <a:r>
              <a:rPr lang="en-US" altLang="zh-CN" sz="36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6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$</a:t>
            </a:r>
            <a:r>
              <a:rPr lang="en-US" altLang="zh-CN" sz="36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7</a:t>
            </a:r>
            <a:r>
              <a:rPr lang="en-US" altLang="zh-CN" sz="36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    %</a:t>
            </a:r>
            <a:r>
              <a:rPr lang="en-US" altLang="zh-CN" sz="36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al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150390" y="1971040"/>
            <a:ext cx="3604490" cy="4619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70C0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J"/>
              <a:defRPr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en-US" altLang="zh-CN" sz="3600" b="1" dirty="0" err="1" smtClean="0"/>
              <a:t>mov</a:t>
            </a:r>
            <a:r>
              <a:rPr lang="en-US" altLang="zh-CN" sz="3600" b="1" dirty="0" smtClean="0"/>
              <a:t> $5,    %</a:t>
            </a:r>
            <a:r>
              <a:rPr lang="en-US" altLang="zh-CN" sz="3600" b="1" dirty="0"/>
              <a:t>ax</a:t>
            </a:r>
            <a:endParaRPr lang="en-US" altLang="zh-CN" sz="3600" b="1" dirty="0" smtClean="0"/>
          </a:p>
          <a:p>
            <a:pPr marL="0" indent="0">
              <a:buFont typeface="Monotype Sorts" pitchFamily="2" charset="2"/>
              <a:buNone/>
            </a:pPr>
            <a:r>
              <a:rPr lang="en-US" altLang="zh-CN" sz="3600" b="1" dirty="0" err="1" smtClean="0"/>
              <a:t>cmp</a:t>
            </a:r>
            <a:r>
              <a:rPr lang="en-US" altLang="zh-CN" sz="3600" b="1" dirty="0" smtClean="0"/>
              <a:t> $10,</a:t>
            </a:r>
            <a:r>
              <a:rPr lang="en-US" altLang="zh-CN" sz="3600" b="1" dirty="0"/>
              <a:t> </a:t>
            </a:r>
            <a:r>
              <a:rPr lang="en-US" altLang="zh-CN" sz="3600" b="1" dirty="0" smtClean="0"/>
              <a:t> %</a:t>
            </a:r>
            <a:r>
              <a:rPr lang="en-US" altLang="zh-CN" sz="3600" b="1" dirty="0"/>
              <a:t>ax</a:t>
            </a:r>
            <a:endParaRPr lang="en-US" altLang="zh-CN" sz="3600" b="1" dirty="0" smtClean="0"/>
          </a:p>
          <a:p>
            <a:pPr marL="0" indent="0">
              <a:buFont typeface="Monotype Sorts" pitchFamily="2" charset="2"/>
              <a:buNone/>
            </a:pPr>
            <a:r>
              <a:rPr lang="en-US" altLang="zh-CN" sz="3600" b="1" dirty="0" err="1" smtClean="0"/>
              <a:t>mov</a:t>
            </a:r>
            <a:r>
              <a:rPr lang="en-US" altLang="zh-CN" sz="3600" b="1" dirty="0" smtClean="0"/>
              <a:t> $1000, </a:t>
            </a:r>
            <a:r>
              <a:rPr lang="en-US" altLang="zh-CN" sz="3600" b="1" dirty="0"/>
              <a:t>%ax</a:t>
            </a:r>
            <a:endParaRPr lang="en-US" altLang="zh-CN" sz="3600" b="1" dirty="0" smtClean="0"/>
          </a:p>
          <a:p>
            <a:pPr marL="0" indent="0">
              <a:buFont typeface="Monotype Sorts" pitchFamily="2" charset="2"/>
              <a:buNone/>
            </a:pPr>
            <a:r>
              <a:rPr lang="en-US" altLang="zh-CN" sz="3600" b="1" dirty="0" err="1" smtClean="0"/>
              <a:t>mov</a:t>
            </a:r>
            <a:r>
              <a:rPr lang="en-US" altLang="zh-CN" sz="3600" b="1" dirty="0" smtClean="0"/>
              <a:t> $1000,</a:t>
            </a:r>
            <a:r>
              <a:rPr lang="en-US" altLang="zh-CN" sz="3600" b="1" dirty="0"/>
              <a:t> </a:t>
            </a:r>
            <a:r>
              <a:rPr lang="en-US" altLang="zh-CN" sz="3600" b="1" dirty="0" smtClean="0"/>
              <a:t>%cx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3600" b="1" dirty="0" err="1" smtClean="0"/>
              <a:t>cmp</a:t>
            </a:r>
            <a:r>
              <a:rPr lang="en-US" altLang="zh-CN" sz="3600" b="1" dirty="0" smtClean="0"/>
              <a:t> %ax, %cx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3600" b="1" dirty="0" err="1" smtClean="0"/>
              <a:t>mov</a:t>
            </a:r>
            <a:r>
              <a:rPr lang="en-US" altLang="zh-CN" sz="3600" b="1" dirty="0" smtClean="0"/>
              <a:t> $105,</a:t>
            </a:r>
            <a:r>
              <a:rPr lang="en-US" altLang="zh-CN" sz="3600" b="1" dirty="0"/>
              <a:t> %</a:t>
            </a:r>
            <a:r>
              <a:rPr lang="en-US" altLang="zh-CN" sz="3600" b="1" dirty="0" err="1" smtClean="0"/>
              <a:t>si</a:t>
            </a:r>
            <a:endParaRPr lang="en-US" altLang="zh-CN" sz="3600" b="1" dirty="0" smtClean="0"/>
          </a:p>
          <a:p>
            <a:pPr marL="0" indent="0">
              <a:buFont typeface="Monotype Sorts" pitchFamily="2" charset="2"/>
              <a:buNone/>
            </a:pPr>
            <a:r>
              <a:rPr lang="en-US" altLang="zh-CN" sz="3600" b="1" dirty="0" err="1" smtClean="0"/>
              <a:t>cmp</a:t>
            </a:r>
            <a:r>
              <a:rPr lang="en-US" altLang="zh-CN" sz="3600" b="1" dirty="0" smtClean="0"/>
              <a:t> $0,</a:t>
            </a:r>
            <a:r>
              <a:rPr lang="en-US" altLang="zh-CN" sz="3600" b="1" dirty="0"/>
              <a:t> </a:t>
            </a:r>
            <a:r>
              <a:rPr lang="en-US" altLang="zh-CN" sz="3600" b="1" dirty="0" smtClean="0"/>
              <a:t>    %</a:t>
            </a:r>
            <a:r>
              <a:rPr lang="en-US" altLang="zh-CN" sz="3600" b="1" dirty="0" err="1" smtClean="0"/>
              <a:t>si</a:t>
            </a:r>
            <a:endParaRPr lang="en-US" altLang="zh-CN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67883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5539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55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55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55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55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955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55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7" grpId="0" build="p" animBg="1"/>
      <p:bldP spid="8" grpId="0" build="p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标志位设置指令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867103" y="1196976"/>
            <a:ext cx="8834243" cy="5661025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zh-CN" sz="4400" b="1" dirty="0" smtClean="0">
                <a:latin typeface="Times New Roman" pitchFamily="18" charset="0"/>
              </a:rPr>
              <a:t>and  </a:t>
            </a:r>
            <a:r>
              <a:rPr lang="en-US" altLang="zh-CN" sz="4400" dirty="0" smtClean="0">
                <a:latin typeface="Times New Roman" pitchFamily="18" charset="0"/>
              </a:rPr>
              <a:t>$0,       %</a:t>
            </a:r>
            <a:r>
              <a:rPr lang="en-US" altLang="zh-CN" sz="4400" b="1" dirty="0" smtClean="0">
                <a:latin typeface="Times New Roman" pitchFamily="18" charset="0"/>
              </a:rPr>
              <a:t>al </a:t>
            </a:r>
            <a:r>
              <a:rPr lang="en-US" altLang="zh-CN" sz="4400" dirty="0" smtClean="0">
                <a:solidFill>
                  <a:srgbClr val="006600"/>
                </a:solidFill>
                <a:latin typeface="Times New Roman" pitchFamily="18" charset="0"/>
              </a:rPr>
              <a:t>#ZF=1</a:t>
            </a:r>
            <a:endParaRPr lang="en-US" altLang="zh-CN" sz="4400" dirty="0">
              <a:solidFill>
                <a:srgbClr val="0066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zh-CN" sz="4400" b="1" dirty="0" smtClean="0">
                <a:latin typeface="Times New Roman" pitchFamily="18" charset="0"/>
              </a:rPr>
              <a:t>or	 $1,        %al </a:t>
            </a:r>
            <a:r>
              <a:rPr lang="en-US" altLang="zh-CN" sz="4400" dirty="0" smtClean="0">
                <a:solidFill>
                  <a:srgbClr val="006600"/>
                </a:solidFill>
                <a:latin typeface="Times New Roman" pitchFamily="18" charset="0"/>
              </a:rPr>
              <a:t>#ZF=0</a:t>
            </a:r>
            <a:endParaRPr lang="en-US" altLang="zh-CN" sz="4400" dirty="0">
              <a:solidFill>
                <a:srgbClr val="006600"/>
              </a:solidFill>
              <a:latin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zh-CN" sz="4400" b="1" dirty="0" smtClean="0">
                <a:latin typeface="Times New Roman" pitchFamily="18" charset="0"/>
              </a:rPr>
              <a:t>or	 </a:t>
            </a:r>
            <a:r>
              <a:rPr lang="en-US" altLang="zh-CN" sz="4400" dirty="0" smtClean="0">
                <a:latin typeface="Times New Roman" pitchFamily="18" charset="0"/>
              </a:rPr>
              <a:t>$0x80,  </a:t>
            </a:r>
            <a:r>
              <a:rPr lang="en-US" altLang="zh-CN" sz="4400" dirty="0">
                <a:latin typeface="Times New Roman" pitchFamily="18" charset="0"/>
              </a:rPr>
              <a:t>%</a:t>
            </a:r>
            <a:r>
              <a:rPr lang="en-US" altLang="zh-CN" sz="4400" dirty="0" smtClean="0">
                <a:latin typeface="Times New Roman" pitchFamily="18" charset="0"/>
              </a:rPr>
              <a:t>al </a:t>
            </a:r>
            <a:r>
              <a:rPr lang="en-US" altLang="zh-CN" sz="4400" dirty="0" smtClean="0">
                <a:solidFill>
                  <a:srgbClr val="006600"/>
                </a:solidFill>
                <a:latin typeface="Times New Roman" pitchFamily="18" charset="0"/>
              </a:rPr>
              <a:t>#SF=1</a:t>
            </a:r>
            <a:endParaRPr lang="en-US" altLang="zh-CN" sz="4400" dirty="0">
              <a:solidFill>
                <a:srgbClr val="0066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zh-CN" sz="4400" b="1" dirty="0" smtClean="0">
                <a:latin typeface="Times New Roman" pitchFamily="18" charset="0"/>
              </a:rPr>
              <a:t>and	 </a:t>
            </a:r>
            <a:r>
              <a:rPr lang="en-US" altLang="zh-CN" sz="4400" dirty="0" smtClean="0">
                <a:latin typeface="Times New Roman" pitchFamily="18" charset="0"/>
              </a:rPr>
              <a:t>$0x</a:t>
            </a:r>
            <a:r>
              <a:rPr lang="en-US" altLang="zh-CN" sz="4400" b="1" dirty="0" smtClean="0">
                <a:latin typeface="Times New Roman" pitchFamily="18" charset="0"/>
              </a:rPr>
              <a:t>7f</a:t>
            </a:r>
            <a:r>
              <a:rPr lang="en-US" altLang="zh-CN" sz="4400" dirty="0" smtClean="0">
                <a:latin typeface="Times New Roman" pitchFamily="18" charset="0"/>
              </a:rPr>
              <a:t>,   %al </a:t>
            </a:r>
            <a:r>
              <a:rPr lang="en-US" altLang="zh-CN" sz="4400" dirty="0" smtClean="0">
                <a:solidFill>
                  <a:srgbClr val="006600"/>
                </a:solidFill>
                <a:latin typeface="Times New Roman" pitchFamily="18" charset="0"/>
              </a:rPr>
              <a:t># </a:t>
            </a:r>
            <a:r>
              <a:rPr lang="en-US" altLang="zh-CN" sz="4400" dirty="0">
                <a:solidFill>
                  <a:srgbClr val="006600"/>
                </a:solidFill>
                <a:latin typeface="Times New Roman" pitchFamily="18" charset="0"/>
              </a:rPr>
              <a:t>SF=0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zh-CN" sz="4400" b="1" dirty="0" err="1" smtClean="0">
                <a:solidFill>
                  <a:srgbClr val="CC0409"/>
                </a:solidFill>
                <a:latin typeface="Times New Roman" pitchFamily="18" charset="0"/>
              </a:rPr>
              <a:t>stc</a:t>
            </a:r>
            <a:r>
              <a:rPr lang="en-US" altLang="zh-CN" sz="4400" dirty="0" smtClean="0">
                <a:latin typeface="Times New Roman" pitchFamily="18" charset="0"/>
              </a:rPr>
              <a:t>	</a:t>
            </a:r>
            <a:r>
              <a:rPr lang="en-US" altLang="zh-CN" sz="4400" dirty="0">
                <a:solidFill>
                  <a:srgbClr val="006600"/>
                </a:solidFill>
                <a:latin typeface="Times New Roman" pitchFamily="18" charset="0"/>
              </a:rPr>
              <a:t> # CF=1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zh-CN" sz="4400" b="1" dirty="0" err="1">
                <a:solidFill>
                  <a:srgbClr val="CC0409"/>
                </a:solidFill>
                <a:latin typeface="Times New Roman" pitchFamily="18" charset="0"/>
              </a:rPr>
              <a:t>clc</a:t>
            </a:r>
            <a:r>
              <a:rPr lang="en-US" altLang="zh-CN" sz="4400" dirty="0" smtClean="0">
                <a:latin typeface="Times New Roman" pitchFamily="18" charset="0"/>
              </a:rPr>
              <a:t>	</a:t>
            </a:r>
            <a:r>
              <a:rPr lang="en-US" altLang="zh-CN" sz="4400" dirty="0">
                <a:solidFill>
                  <a:srgbClr val="006600"/>
                </a:solidFill>
                <a:latin typeface="Times New Roman" pitchFamily="18" charset="0"/>
              </a:rPr>
              <a:t> # CF=0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zh-CN" sz="4400" b="1" dirty="0" smtClean="0">
                <a:solidFill>
                  <a:srgbClr val="CC0409"/>
                </a:solidFill>
                <a:latin typeface="Times New Roman" pitchFamily="18" charset="0"/>
              </a:rPr>
              <a:t>CMC</a:t>
            </a:r>
            <a:r>
              <a:rPr lang="en-US" altLang="zh-CN" sz="4400" dirty="0" smtClean="0">
                <a:solidFill>
                  <a:schemeClr val="hlink"/>
                </a:solidFill>
                <a:latin typeface="Times New Roman" pitchFamily="18" charset="0"/>
              </a:rPr>
              <a:t>;</a:t>
            </a:r>
            <a:r>
              <a:rPr lang="zh-CN" altLang="en-US" sz="4400" dirty="0" smtClean="0">
                <a:solidFill>
                  <a:schemeClr val="hlink"/>
                </a:solidFill>
                <a:latin typeface="Times New Roman" pitchFamily="18" charset="0"/>
              </a:rPr>
              <a:t>进位标志</a:t>
            </a:r>
            <a:r>
              <a:rPr lang="zh-CN" altLang="en-US" sz="4400" dirty="0">
                <a:solidFill>
                  <a:schemeClr val="hlink"/>
                </a:solidFill>
                <a:latin typeface="Times New Roman" pitchFamily="18" charset="0"/>
              </a:rPr>
              <a:t>取反：</a:t>
            </a:r>
            <a:r>
              <a:rPr lang="en-US" altLang="zh-CN" sz="4400" dirty="0">
                <a:solidFill>
                  <a:schemeClr val="hlink"/>
                </a:solidFill>
              </a:rPr>
              <a:t>CF</a:t>
            </a:r>
            <a:r>
              <a:rPr lang="en-US" altLang="zh-CN" sz="4400" dirty="0" smtClean="0">
                <a:solidFill>
                  <a:schemeClr val="hlink"/>
                </a:solidFill>
              </a:rPr>
              <a:t>←</a:t>
            </a:r>
            <a:r>
              <a:rPr lang="zh-CN" altLang="en-US" sz="4400" dirty="0">
                <a:solidFill>
                  <a:schemeClr val="hlink"/>
                </a:solidFill>
              </a:rPr>
              <a:t> </a:t>
            </a:r>
            <a:r>
              <a:rPr lang="zh-CN" altLang="en-US" sz="4400" dirty="0" smtClean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～</a:t>
            </a:r>
            <a:r>
              <a:rPr lang="zh-CN" altLang="en-US" sz="4400" dirty="0" smtClean="0">
                <a:solidFill>
                  <a:schemeClr val="hlink"/>
                </a:solidFill>
              </a:rPr>
              <a:t> </a:t>
            </a:r>
            <a:r>
              <a:rPr lang="en-US" altLang="zh-CN" sz="4400" dirty="0">
                <a:solidFill>
                  <a:schemeClr val="hlink"/>
                </a:solidFill>
              </a:rPr>
              <a:t>C</a:t>
            </a:r>
            <a:r>
              <a:rPr lang="en-US" altLang="zh-CN" sz="4400" dirty="0" smtClean="0">
                <a:solidFill>
                  <a:schemeClr val="hlink"/>
                </a:solidFill>
              </a:rPr>
              <a:t>F</a:t>
            </a:r>
            <a:endParaRPr lang="en-US" altLang="zh-CN" sz="44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61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条件跳转指令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dirty="0"/>
              <a:t>跳</a:t>
            </a:r>
            <a:r>
              <a:rPr lang="zh-CN" altLang="en-US" sz="4000" dirty="0" smtClean="0"/>
              <a:t>转依据</a:t>
            </a:r>
            <a:endParaRPr lang="en-US" altLang="zh-CN" sz="4000" dirty="0" smtClean="0"/>
          </a:p>
          <a:p>
            <a:pPr lvl="1"/>
            <a:r>
              <a:rPr lang="zh-CN" altLang="en-US" sz="3600" dirty="0" smtClean="0"/>
              <a:t>特定的</a:t>
            </a:r>
            <a:r>
              <a:rPr lang="zh-CN" altLang="en-US" sz="3600" dirty="0" smtClean="0">
                <a:solidFill>
                  <a:srgbClr val="2E04E0"/>
                </a:solidFill>
              </a:rPr>
              <a:t>标志值</a:t>
            </a:r>
          </a:p>
          <a:p>
            <a:pPr lvl="1"/>
            <a:r>
              <a:rPr lang="zh-CN" altLang="en-US" sz="3600" dirty="0" smtClean="0"/>
              <a:t>操作数之间是否相等，或</a:t>
            </a:r>
            <a:r>
              <a:rPr lang="en-US" altLang="zh-CN" sz="3600" dirty="0" smtClean="0">
                <a:solidFill>
                  <a:srgbClr val="2E04E0"/>
                </a:solidFill>
              </a:rPr>
              <a:t>ECX</a:t>
            </a:r>
            <a:r>
              <a:rPr lang="zh-CN" altLang="en-US" sz="3600" dirty="0">
                <a:solidFill>
                  <a:srgbClr val="2E04E0"/>
                </a:solidFill>
              </a:rPr>
              <a:t>的值</a:t>
            </a:r>
          </a:p>
          <a:p>
            <a:pPr lvl="1"/>
            <a:r>
              <a:rPr lang="zh-CN" altLang="en-US" sz="3600" dirty="0"/>
              <a:t>根据比较结果</a:t>
            </a:r>
          </a:p>
          <a:p>
            <a:pPr lvl="2"/>
            <a:r>
              <a:rPr lang="zh-CN" altLang="en-US" sz="3200" dirty="0" smtClean="0">
                <a:latin typeface="Times New Roman" pitchFamily="18" charset="0"/>
              </a:rPr>
              <a:t>无符号操作数</a:t>
            </a:r>
            <a:endParaRPr lang="en-US" altLang="zh-CN" sz="3200" dirty="0" smtClean="0">
              <a:latin typeface="Times New Roman" pitchFamily="18" charset="0"/>
            </a:endParaRPr>
          </a:p>
          <a:p>
            <a:pPr lvl="2"/>
            <a:r>
              <a:rPr lang="zh-CN" altLang="en-US" sz="3200" dirty="0" smtClean="0">
                <a:latin typeface="Times New Roman" pitchFamily="18" charset="0"/>
              </a:rPr>
              <a:t>有符号操作数</a:t>
            </a:r>
          </a:p>
        </p:txBody>
      </p:sp>
      <p:sp>
        <p:nvSpPr>
          <p:cNvPr id="933893" name="Rectangle 5"/>
          <p:cNvSpPr>
            <a:spLocks noChangeArrowheads="1"/>
          </p:cNvSpPr>
          <p:nvPr/>
        </p:nvSpPr>
        <p:spPr bwMode="auto">
          <a:xfrm>
            <a:off x="1977094" y="5376589"/>
            <a:ext cx="4848225" cy="796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487" tIns="44450" rIns="90487" bIns="44450">
            <a:spAutoFit/>
          </a:bodyPr>
          <a:lstStyle/>
          <a:p>
            <a:r>
              <a:rPr lang="en-US" altLang="zh-CN" sz="4400" b="1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Jcond</a:t>
            </a:r>
            <a:r>
              <a:rPr lang="en-US" altLang="zh-CN" sz="44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44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目的标号</a:t>
            </a:r>
          </a:p>
        </p:txBody>
      </p:sp>
    </p:spTree>
    <p:extLst>
      <p:ext uri="{BB962C8B-B14F-4D97-AF65-F5344CB8AC3E}">
        <p14:creationId xmlns:p14="http://schemas.microsoft.com/office/powerpoint/2010/main" val="71697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3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条件跳转指令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spcBef>
                <a:spcPct val="35000"/>
              </a:spcBef>
            </a:pPr>
            <a:r>
              <a:rPr lang="zh-CN" altLang="en-US" sz="3600" dirty="0">
                <a:latin typeface="黑体" panose="02010609060101010101" pitchFamily="49" charset="-122"/>
              </a:rPr>
              <a:t>根据</a:t>
            </a:r>
            <a:r>
              <a:rPr lang="zh-CN" altLang="en-US" sz="3600" dirty="0">
                <a:solidFill>
                  <a:srgbClr val="C00000"/>
                </a:solidFill>
                <a:latin typeface="黑体" panose="02010609060101010101" pitchFamily="49" charset="-122"/>
              </a:rPr>
              <a:t>特定标志</a:t>
            </a:r>
            <a:r>
              <a:rPr lang="zh-CN" altLang="en-US" sz="3600" dirty="0">
                <a:latin typeface="黑体" panose="02010609060101010101" pitchFamily="49" charset="-122"/>
              </a:rPr>
              <a:t>跳</a:t>
            </a:r>
            <a:r>
              <a:rPr lang="zh-CN" altLang="en-US" sz="3600" dirty="0" smtClean="0">
                <a:latin typeface="黑体" panose="02010609060101010101" pitchFamily="49" charset="-122"/>
              </a:rPr>
              <a:t>转</a:t>
            </a:r>
            <a:endParaRPr lang="en-US" altLang="zh-CN" sz="3600" dirty="0" smtClean="0">
              <a:latin typeface="黑体" panose="02010609060101010101" pitchFamily="49" charset="-122"/>
            </a:endParaRPr>
          </a:p>
          <a:p>
            <a:pPr lvl="1">
              <a:spcBef>
                <a:spcPct val="35000"/>
              </a:spcBef>
            </a:pPr>
            <a:r>
              <a:rPr lang="en-US" altLang="zh-CN" sz="3600" dirty="0" smtClean="0">
                <a:latin typeface="Times New Roman" pitchFamily="18" charset="0"/>
              </a:rPr>
              <a:t>JZ/JNZ</a:t>
            </a:r>
          </a:p>
          <a:p>
            <a:pPr lvl="1">
              <a:spcBef>
                <a:spcPct val="35000"/>
              </a:spcBef>
            </a:pPr>
            <a:r>
              <a:rPr lang="en-US" altLang="zh-CN" sz="3600" dirty="0" smtClean="0">
                <a:latin typeface="Times New Roman" pitchFamily="18" charset="0"/>
              </a:rPr>
              <a:t>JC/JNC</a:t>
            </a:r>
          </a:p>
          <a:p>
            <a:pPr lvl="1">
              <a:spcBef>
                <a:spcPct val="35000"/>
              </a:spcBef>
            </a:pPr>
            <a:r>
              <a:rPr lang="en-US" altLang="zh-CN" sz="3600" dirty="0" smtClean="0">
                <a:latin typeface="Times New Roman" pitchFamily="18" charset="0"/>
              </a:rPr>
              <a:t>JS/JNS</a:t>
            </a:r>
          </a:p>
          <a:p>
            <a:pPr lvl="1">
              <a:spcBef>
                <a:spcPct val="35000"/>
              </a:spcBef>
            </a:pPr>
            <a:r>
              <a:rPr lang="en-US" altLang="zh-CN" sz="3600" dirty="0" smtClean="0">
                <a:latin typeface="Times New Roman" pitchFamily="18" charset="0"/>
              </a:rPr>
              <a:t>JO/JNO</a:t>
            </a:r>
          </a:p>
          <a:p>
            <a:pPr lvl="1">
              <a:spcBef>
                <a:spcPct val="35000"/>
              </a:spcBef>
            </a:pPr>
            <a:r>
              <a:rPr lang="en-US" altLang="zh-CN" sz="3600" dirty="0" smtClean="0">
                <a:latin typeface="Times New Roman" pitchFamily="18" charset="0"/>
              </a:rPr>
              <a:t>JP/JNP</a:t>
            </a:r>
            <a:endParaRPr lang="en-US" altLang="zh-CN" sz="4000" dirty="0" smtClean="0">
              <a:latin typeface="Times New Roman" pitchFamily="18" charset="0"/>
            </a:endParaRPr>
          </a:p>
        </p:txBody>
      </p:sp>
      <p:sp>
        <p:nvSpPr>
          <p:cNvPr id="956420" name="Rectangle 4"/>
          <p:cNvSpPr>
            <a:spLocks noChangeArrowheads="1"/>
          </p:cNvSpPr>
          <p:nvPr/>
        </p:nvSpPr>
        <p:spPr bwMode="auto">
          <a:xfrm>
            <a:off x="3401060" y="2479040"/>
            <a:ext cx="6413500" cy="4173220"/>
          </a:xfrm>
          <a:prstGeom prst="rect">
            <a:avLst/>
          </a:prstGeom>
          <a:solidFill>
            <a:srgbClr val="CCECFF"/>
          </a:solidFill>
          <a:ln w="38100">
            <a:solidFill>
              <a:srgbClr val="0070C0"/>
            </a:solidFill>
            <a:miter lim="800000"/>
            <a:headEnd/>
            <a:tailEnd/>
          </a:ln>
        </p:spPr>
        <p:txBody>
          <a:bodyPr wrap="none" lIns="90487" tIns="44450" rIns="90487" bIns="44450"/>
          <a:lstStyle/>
          <a:p>
            <a:pPr algn="l">
              <a:spcBef>
                <a:spcPct val="1500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例</a:t>
            </a:r>
            <a:r>
              <a:rPr lang="en-US" altLang="zh-CN" sz="2800" dirty="0">
                <a:solidFill>
                  <a:schemeClr val="tx1"/>
                </a:solidFill>
              </a:rPr>
              <a:t>1</a:t>
            </a:r>
            <a:r>
              <a:rPr lang="zh-CN" altLang="en-US" sz="2800" dirty="0">
                <a:solidFill>
                  <a:schemeClr val="tx1"/>
                </a:solidFill>
              </a:rPr>
              <a:t>：</a:t>
            </a:r>
          </a:p>
          <a:p>
            <a:pPr algn="l">
              <a:spcBef>
                <a:spcPct val="1500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	</a:t>
            </a:r>
            <a:r>
              <a:rPr lang="en-US" altLang="zh-CN" sz="2800" dirty="0" err="1">
                <a:solidFill>
                  <a:schemeClr val="tx1"/>
                </a:solidFill>
              </a:rPr>
              <a:t>mov</a:t>
            </a:r>
            <a:r>
              <a:rPr lang="en-US" altLang="zh-CN" sz="2800" dirty="0">
                <a:solidFill>
                  <a:schemeClr val="tx1"/>
                </a:solidFill>
              </a:rPr>
              <a:t>	  </a:t>
            </a:r>
            <a:r>
              <a:rPr lang="en-US" altLang="zh-CN" sz="2800" dirty="0" smtClean="0">
                <a:solidFill>
                  <a:schemeClr val="tx1"/>
                </a:solidFill>
              </a:rPr>
              <a:t>status, %al</a:t>
            </a:r>
          </a:p>
          <a:p>
            <a:pPr algn="l">
              <a:spcBef>
                <a:spcPct val="1500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	</a:t>
            </a:r>
            <a:r>
              <a:rPr lang="en-US" altLang="zh-CN" sz="2800" dirty="0">
                <a:solidFill>
                  <a:schemeClr val="tx1"/>
                </a:solidFill>
              </a:rPr>
              <a:t>test	  </a:t>
            </a:r>
            <a:r>
              <a:rPr lang="en-US" altLang="zh-CN" sz="2800" dirty="0" smtClean="0">
                <a:solidFill>
                  <a:schemeClr val="tx1"/>
                </a:solidFill>
              </a:rPr>
              <a:t>$0x20, %al</a:t>
            </a:r>
          </a:p>
          <a:p>
            <a:pPr algn="l">
              <a:spcBef>
                <a:spcPct val="1500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	</a:t>
            </a:r>
            <a:r>
              <a:rPr lang="en-US" altLang="zh-CN" sz="2800" dirty="0" err="1">
                <a:solidFill>
                  <a:schemeClr val="tx1"/>
                </a:solidFill>
              </a:rPr>
              <a:t>jnz</a:t>
            </a:r>
            <a:r>
              <a:rPr lang="en-US" altLang="zh-CN" sz="2800" dirty="0">
                <a:solidFill>
                  <a:schemeClr val="tx1"/>
                </a:solidFill>
              </a:rPr>
              <a:t>	  </a:t>
            </a:r>
            <a:r>
              <a:rPr lang="en-US" altLang="zh-CN" sz="2800" dirty="0" err="1">
                <a:solidFill>
                  <a:schemeClr val="tx1"/>
                </a:solidFill>
              </a:rPr>
              <a:t>EquipOffline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l">
              <a:spcBef>
                <a:spcPct val="1500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例</a:t>
            </a:r>
            <a:r>
              <a:rPr lang="en-US" altLang="zh-CN" sz="2800" dirty="0">
                <a:solidFill>
                  <a:schemeClr val="tx1"/>
                </a:solidFill>
              </a:rPr>
              <a:t>2</a:t>
            </a:r>
            <a:r>
              <a:rPr lang="zh-CN" altLang="en-US" sz="2800" dirty="0">
                <a:solidFill>
                  <a:schemeClr val="tx1"/>
                </a:solidFill>
              </a:rPr>
              <a:t>：</a:t>
            </a:r>
          </a:p>
          <a:p>
            <a:pPr algn="l">
              <a:spcBef>
                <a:spcPct val="1500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	</a:t>
            </a:r>
            <a:r>
              <a:rPr lang="en-US" altLang="zh-CN" sz="2800" dirty="0" err="1">
                <a:solidFill>
                  <a:schemeClr val="tx1"/>
                </a:solidFill>
              </a:rPr>
              <a:t>mov</a:t>
            </a:r>
            <a:r>
              <a:rPr lang="en-US" altLang="zh-CN" sz="2800" dirty="0">
                <a:solidFill>
                  <a:schemeClr val="tx1"/>
                </a:solidFill>
              </a:rPr>
              <a:t>	  status, %al</a:t>
            </a:r>
          </a:p>
          <a:p>
            <a:pPr algn="l">
              <a:spcBef>
                <a:spcPct val="1500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	test	  $</a:t>
            </a:r>
            <a:r>
              <a:rPr lang="en-US" altLang="zh-CN" sz="2800" dirty="0" smtClean="0">
                <a:solidFill>
                  <a:schemeClr val="tx1"/>
                </a:solidFill>
              </a:rPr>
              <a:t>0x13, </a:t>
            </a:r>
            <a:r>
              <a:rPr lang="en-US" altLang="zh-CN" sz="2800" dirty="0">
                <a:solidFill>
                  <a:schemeClr val="tx1"/>
                </a:solidFill>
              </a:rPr>
              <a:t>%</a:t>
            </a:r>
            <a:r>
              <a:rPr lang="en-US" altLang="zh-CN" sz="2800" dirty="0" smtClean="0">
                <a:solidFill>
                  <a:schemeClr val="tx1"/>
                </a:solidFill>
              </a:rPr>
              <a:t>al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l">
              <a:spcBef>
                <a:spcPct val="1500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	</a:t>
            </a:r>
            <a:r>
              <a:rPr lang="en-US" altLang="zh-CN" sz="2800" dirty="0" err="1">
                <a:solidFill>
                  <a:schemeClr val="tx1"/>
                </a:solidFill>
              </a:rPr>
              <a:t>jnz</a:t>
            </a:r>
            <a:r>
              <a:rPr lang="en-US" altLang="zh-CN" sz="2800" dirty="0">
                <a:solidFill>
                  <a:schemeClr val="tx1"/>
                </a:solidFill>
              </a:rPr>
              <a:t>	  </a:t>
            </a:r>
            <a:r>
              <a:rPr lang="en-US" altLang="zh-CN" sz="2800" dirty="0" err="1">
                <a:solidFill>
                  <a:schemeClr val="tx1"/>
                </a:solidFill>
              </a:rPr>
              <a:t>InputDataByte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6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64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6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6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56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56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56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56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56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564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420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INC</a:t>
            </a:r>
            <a:r>
              <a:rPr lang="zh-CN" altLang="en-US"/>
              <a:t>和</a:t>
            </a:r>
            <a:r>
              <a:rPr lang="en-US" altLang="zh-CN"/>
              <a:t>DEC</a:t>
            </a:r>
            <a:r>
              <a:rPr lang="zh-CN" altLang="en-US"/>
              <a:t>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INC (DEC)</a:t>
            </a:r>
            <a:r>
              <a:rPr lang="zh-CN" altLang="en-US" dirty="0"/>
              <a:t>指令从操作数中加</a:t>
            </a:r>
            <a:r>
              <a:rPr lang="en-US" altLang="zh-CN" dirty="0"/>
              <a:t>1(</a:t>
            </a:r>
            <a:r>
              <a:rPr lang="zh-CN" altLang="en-US" dirty="0"/>
              <a:t>减</a:t>
            </a:r>
            <a:r>
              <a:rPr lang="en-US" altLang="zh-CN" dirty="0"/>
              <a:t>1)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3D8D11"/>
                </a:solidFill>
              </a:rPr>
              <a:t>    </a:t>
            </a:r>
            <a:r>
              <a:rPr lang="en-US" altLang="zh-CN" b="1" dirty="0" err="1">
                <a:solidFill>
                  <a:srgbClr val="3D8D11"/>
                </a:solidFill>
              </a:rPr>
              <a:t>inc</a:t>
            </a:r>
            <a:r>
              <a:rPr lang="en-US" altLang="zh-CN" b="1" dirty="0">
                <a:solidFill>
                  <a:srgbClr val="3D8D11"/>
                </a:solidFill>
              </a:rPr>
              <a:t>  </a:t>
            </a:r>
            <a:r>
              <a:rPr lang="en-US" altLang="zh-CN" b="1" dirty="0" err="1">
                <a:solidFill>
                  <a:srgbClr val="3D8D11"/>
                </a:solidFill>
              </a:rPr>
              <a:t>reg</a:t>
            </a:r>
            <a:r>
              <a:rPr lang="en-US" altLang="zh-CN" b="1" dirty="0">
                <a:solidFill>
                  <a:srgbClr val="3D8D11"/>
                </a:solidFill>
              </a:rPr>
              <a:t>/mem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3D8D11"/>
                </a:solidFill>
              </a:rPr>
              <a:t>    </a:t>
            </a:r>
            <a:r>
              <a:rPr lang="en-US" altLang="zh-CN" b="1" dirty="0" err="1">
                <a:solidFill>
                  <a:srgbClr val="3D8D11"/>
                </a:solidFill>
              </a:rPr>
              <a:t>dec</a:t>
            </a:r>
            <a:r>
              <a:rPr lang="en-US" altLang="zh-CN" b="1" dirty="0">
                <a:solidFill>
                  <a:srgbClr val="3D8D11"/>
                </a:solidFill>
              </a:rPr>
              <a:t>  </a:t>
            </a:r>
            <a:r>
              <a:rPr lang="en-US" altLang="zh-CN" b="1" dirty="0" err="1" smtClean="0">
                <a:solidFill>
                  <a:srgbClr val="3D8D11"/>
                </a:solidFill>
              </a:rPr>
              <a:t>reg</a:t>
            </a:r>
            <a:r>
              <a:rPr lang="en-US" altLang="zh-CN" b="1" dirty="0" smtClean="0">
                <a:solidFill>
                  <a:srgbClr val="3D8D11"/>
                </a:solidFill>
              </a:rPr>
              <a:t>/mem</a:t>
            </a:r>
          </a:p>
          <a:p>
            <a:pPr marL="0" indent="0">
              <a:buNone/>
            </a:pPr>
            <a:endParaRPr lang="en-US" altLang="zh-CN" dirty="0">
              <a:solidFill>
                <a:srgbClr val="3D8D11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3D8D11"/>
                </a:solidFill>
              </a:rPr>
              <a:t>  </a:t>
            </a:r>
            <a:r>
              <a:rPr lang="zh-CN" altLang="en-US" b="1" u="sng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不影响</a:t>
            </a:r>
            <a:r>
              <a:rPr lang="en-US" altLang="zh-CN" b="1" u="sng" smtClean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CF!</a:t>
            </a:r>
          </a:p>
          <a:p>
            <a:pPr marL="0" indent="0">
              <a:buNone/>
            </a:pPr>
            <a:endParaRPr lang="en-US" altLang="zh-CN" b="1" u="sng" dirty="0">
              <a:solidFill>
                <a:srgbClr val="00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37761" y="1798115"/>
            <a:ext cx="3233240" cy="4831285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/>
          <a:lstStyle/>
          <a:p>
            <a:pPr algn="l">
              <a:spcBef>
                <a:spcPct val="35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.data</a:t>
            </a:r>
          </a:p>
          <a:p>
            <a:pPr algn="l">
              <a:spcBef>
                <a:spcPct val="35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</a:rPr>
              <a:t>varx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: .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</a:rPr>
              <a:t>int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</a:rPr>
              <a:t>0x1234</a:t>
            </a:r>
          </a:p>
          <a:p>
            <a:pPr algn="l">
              <a:spcBef>
                <a:spcPct val="35000"/>
              </a:spcBef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</a:rPr>
              <a:t>.text</a:t>
            </a:r>
            <a:endParaRPr lang="en-US" altLang="zh-CN" sz="2800" b="1" dirty="0">
              <a:solidFill>
                <a:schemeClr val="tx1"/>
              </a:solidFill>
              <a:latin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Times New Roman" pitchFamily="18" charset="0"/>
              </a:rPr>
              <a:t>incw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</a:rPr>
              <a:t>varx</a:t>
            </a:r>
            <a:endParaRPr lang="en-US" altLang="zh-CN" sz="2800" b="1" dirty="0">
              <a:solidFill>
                <a:schemeClr val="tx1"/>
              </a:solidFill>
              <a:latin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</a:rPr>
              <a:t>decw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</a:rPr>
              <a:t>varx</a:t>
            </a:r>
            <a:endParaRPr lang="en-US" altLang="zh-CN" sz="2800" b="1" dirty="0">
              <a:solidFill>
                <a:schemeClr val="tx1"/>
              </a:solidFill>
              <a:latin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</a:rPr>
              <a:t>incl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</a:rPr>
              <a:t>varx</a:t>
            </a:r>
            <a:endParaRPr lang="en-US" altLang="zh-CN" sz="2800" b="1" dirty="0">
              <a:solidFill>
                <a:schemeClr val="tx1"/>
              </a:solidFill>
              <a:latin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</a:rPr>
              <a:t>decl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</a:rPr>
              <a:t>varx</a:t>
            </a:r>
            <a:endParaRPr lang="en-US" altLang="zh-CN" sz="2800" b="1" dirty="0">
              <a:solidFill>
                <a:schemeClr val="tx1"/>
              </a:solidFill>
              <a:latin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</a:rPr>
              <a:t>inc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 %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</a:rPr>
              <a:t>eax</a:t>
            </a:r>
            <a:endParaRPr lang="en-US" altLang="zh-CN" sz="2800" b="1" dirty="0">
              <a:solidFill>
                <a:schemeClr val="tx1"/>
              </a:solidFill>
              <a:latin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</a:rPr>
              <a:t>dec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 %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</a:rPr>
              <a:t>rbx</a:t>
            </a:r>
            <a:endParaRPr lang="en-US" altLang="zh-CN" sz="2800" b="1" dirty="0">
              <a:solidFill>
                <a:srgbClr val="CC0409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76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条件跳转指令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spcBef>
                <a:spcPct val="35000"/>
              </a:spcBef>
            </a:pPr>
            <a:r>
              <a:rPr lang="zh-CN" altLang="en-US" sz="4400" dirty="0">
                <a:ea typeface="宋体" charset="-122"/>
              </a:rPr>
              <a:t>根据</a:t>
            </a:r>
            <a:r>
              <a:rPr lang="zh-CN" altLang="en-US" sz="4400" dirty="0">
                <a:solidFill>
                  <a:srgbClr val="C00000"/>
                </a:solidFill>
                <a:ea typeface="宋体" charset="-122"/>
              </a:rPr>
              <a:t>相等比较</a:t>
            </a:r>
            <a:r>
              <a:rPr lang="zh-CN" altLang="en-US" sz="4400" dirty="0">
                <a:ea typeface="宋体" charset="-122"/>
              </a:rPr>
              <a:t>的跳转</a:t>
            </a:r>
            <a:r>
              <a:rPr lang="zh-CN" altLang="en-US" sz="4400" dirty="0" smtClean="0">
                <a:ea typeface="宋体" charset="-122"/>
              </a:rPr>
              <a:t>指令</a:t>
            </a:r>
            <a:endParaRPr lang="en-US" altLang="zh-CN" sz="4400" dirty="0" smtClean="0">
              <a:ea typeface="宋体" charset="-122"/>
            </a:endParaRPr>
          </a:p>
          <a:p>
            <a:pPr lvl="1">
              <a:spcBef>
                <a:spcPct val="35000"/>
              </a:spcBef>
            </a:pPr>
            <a:r>
              <a:rPr lang="en-US" altLang="zh-CN" sz="3600" dirty="0" smtClean="0">
                <a:latin typeface="Times New Roman" pitchFamily="18" charset="0"/>
              </a:rPr>
              <a:t>JE/JNE</a:t>
            </a:r>
          </a:p>
          <a:p>
            <a:pPr lvl="1">
              <a:spcBef>
                <a:spcPct val="35000"/>
              </a:spcBef>
            </a:pPr>
            <a:r>
              <a:rPr lang="en-US" altLang="zh-CN" sz="3600" dirty="0" smtClean="0">
                <a:latin typeface="Times New Roman" pitchFamily="18" charset="0"/>
              </a:rPr>
              <a:t>JCXZ</a:t>
            </a:r>
          </a:p>
          <a:p>
            <a:pPr lvl="1">
              <a:spcBef>
                <a:spcPct val="35000"/>
              </a:spcBef>
            </a:pPr>
            <a:r>
              <a:rPr lang="en-US" altLang="zh-CN" sz="3600" dirty="0" smtClean="0">
                <a:latin typeface="Times New Roman" pitchFamily="18" charset="0"/>
              </a:rPr>
              <a:t>JECXZ</a:t>
            </a:r>
            <a:endParaRPr lang="en-US" altLang="zh-CN" sz="4000" dirty="0" smtClean="0">
              <a:latin typeface="Times New Roman" pitchFamily="18" charset="0"/>
            </a:endParaRPr>
          </a:p>
        </p:txBody>
      </p:sp>
      <p:sp>
        <p:nvSpPr>
          <p:cNvPr id="957445" name="Rectangle 5"/>
          <p:cNvSpPr>
            <a:spLocks noChangeArrowheads="1"/>
          </p:cNvSpPr>
          <p:nvPr/>
        </p:nvSpPr>
        <p:spPr bwMode="auto">
          <a:xfrm>
            <a:off x="3230880" y="2499360"/>
            <a:ext cx="5679440" cy="2801620"/>
          </a:xfrm>
          <a:prstGeom prst="rect">
            <a:avLst/>
          </a:prstGeom>
          <a:solidFill>
            <a:srgbClr val="CCECFF"/>
          </a:solidFill>
          <a:ln w="3810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lIns="90487" tIns="44450" rIns="90487" bIns="44450"/>
          <a:lstStyle/>
          <a:p>
            <a:pPr algn="l">
              <a:spcBef>
                <a:spcPct val="1500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例</a:t>
            </a:r>
            <a:r>
              <a:rPr lang="en-US" altLang="zh-CN" sz="2800" dirty="0">
                <a:solidFill>
                  <a:schemeClr val="tx1"/>
                </a:solidFill>
              </a:rPr>
              <a:t>3</a:t>
            </a:r>
            <a:r>
              <a:rPr lang="zh-CN" altLang="en-US" sz="2800" dirty="0">
                <a:solidFill>
                  <a:schemeClr val="tx1"/>
                </a:solidFill>
              </a:rPr>
              <a:t>：</a:t>
            </a:r>
          </a:p>
          <a:p>
            <a:pPr algn="l">
              <a:spcBef>
                <a:spcPct val="1500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	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mov</a:t>
            </a:r>
            <a:r>
              <a:rPr lang="en-US" altLang="zh-CN" sz="2800" dirty="0">
                <a:solidFill>
                  <a:schemeClr val="tx1"/>
                </a:solidFill>
              </a:rPr>
              <a:t>	  status, %al 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algn="l">
              <a:spcBef>
                <a:spcPct val="1500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        </a:t>
            </a:r>
            <a:r>
              <a:rPr lang="en-US" altLang="zh-CN" sz="2800" dirty="0">
                <a:solidFill>
                  <a:schemeClr val="tx1"/>
                </a:solidFill>
              </a:rPr>
              <a:t>	test	</a:t>
            </a:r>
            <a:r>
              <a:rPr lang="en-US" altLang="zh-CN" sz="2800" dirty="0" smtClean="0">
                <a:solidFill>
                  <a:schemeClr val="tx1"/>
                </a:solidFill>
              </a:rPr>
              <a:t>$0x8c, %al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l">
              <a:spcBef>
                <a:spcPct val="1500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	</a:t>
            </a:r>
            <a:r>
              <a:rPr lang="en-US" altLang="zh-CN" sz="2800" dirty="0" err="1">
                <a:solidFill>
                  <a:schemeClr val="tx1"/>
                </a:solidFill>
              </a:rPr>
              <a:t>cmp</a:t>
            </a:r>
            <a:r>
              <a:rPr lang="en-US" altLang="zh-CN" sz="2800" dirty="0">
                <a:solidFill>
                  <a:schemeClr val="tx1"/>
                </a:solidFill>
              </a:rPr>
              <a:t>	</a:t>
            </a:r>
            <a:r>
              <a:rPr lang="en-US" altLang="zh-CN" sz="2800" dirty="0" smtClean="0">
                <a:solidFill>
                  <a:schemeClr val="tx1"/>
                </a:solidFill>
              </a:rPr>
              <a:t>$0x8c,  %al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l">
              <a:spcBef>
                <a:spcPct val="1500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	</a:t>
            </a:r>
            <a:r>
              <a:rPr lang="en-US" altLang="zh-CN" sz="2800" dirty="0" smtClean="0">
                <a:solidFill>
                  <a:schemeClr val="tx1"/>
                </a:solidFill>
              </a:rPr>
              <a:t>je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ResetMachine</a:t>
            </a:r>
            <a:r>
              <a:rPr lang="zh-CN" altLang="en-US" sz="2800" dirty="0">
                <a:solidFill>
                  <a:schemeClr val="tx1"/>
                </a:solidFill>
              </a:rPr>
              <a:t>	</a:t>
            </a:r>
          </a:p>
          <a:p>
            <a:pPr algn="l">
              <a:spcBef>
                <a:spcPct val="1500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8302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条件跳转指令</a:t>
            </a:r>
          </a:p>
        </p:txBody>
      </p:sp>
      <p:sp>
        <p:nvSpPr>
          <p:cNvPr id="23555" name="Rectangle 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spcBef>
                <a:spcPct val="35000"/>
              </a:spcBef>
            </a:pPr>
            <a:r>
              <a:rPr lang="zh-CN" altLang="en-US" sz="3600" dirty="0">
                <a:latin typeface="黑体" panose="02010609060101010101" pitchFamily="49" charset="-122"/>
              </a:rPr>
              <a:t>无符号数</a:t>
            </a:r>
            <a:r>
              <a:rPr lang="zh-CN" altLang="en-US" sz="3600" dirty="0" smtClean="0">
                <a:latin typeface="黑体" panose="02010609060101010101" pitchFamily="49" charset="-122"/>
              </a:rPr>
              <a:t>比较</a:t>
            </a:r>
            <a:endParaRPr lang="en-US" altLang="zh-CN" sz="3600" dirty="0" smtClean="0">
              <a:latin typeface="黑体" panose="02010609060101010101" pitchFamily="49" charset="-122"/>
            </a:endParaRPr>
          </a:p>
          <a:p>
            <a:pPr lvl="1">
              <a:spcBef>
                <a:spcPct val="35000"/>
              </a:spcBef>
            </a:pPr>
            <a:r>
              <a:rPr lang="en-US" altLang="zh-CN" sz="3200" dirty="0" smtClean="0">
                <a:latin typeface="Times New Roman" pitchFamily="18" charset="0"/>
              </a:rPr>
              <a:t>JA/JNA</a:t>
            </a:r>
          </a:p>
          <a:p>
            <a:pPr lvl="1">
              <a:spcBef>
                <a:spcPct val="35000"/>
              </a:spcBef>
            </a:pPr>
            <a:r>
              <a:rPr lang="en-US" altLang="zh-CN" sz="3200" dirty="0" smtClean="0">
                <a:latin typeface="Times New Roman" pitchFamily="18" charset="0"/>
              </a:rPr>
              <a:t>JAE/JNAE</a:t>
            </a:r>
          </a:p>
          <a:p>
            <a:pPr lvl="1">
              <a:spcBef>
                <a:spcPct val="35000"/>
              </a:spcBef>
            </a:pPr>
            <a:r>
              <a:rPr lang="en-US" altLang="zh-CN" sz="3200" dirty="0" smtClean="0">
                <a:latin typeface="Times New Roman" pitchFamily="18" charset="0"/>
              </a:rPr>
              <a:t>JB/JNB</a:t>
            </a:r>
          </a:p>
          <a:p>
            <a:pPr lvl="1">
              <a:spcBef>
                <a:spcPct val="35000"/>
              </a:spcBef>
            </a:pPr>
            <a:r>
              <a:rPr lang="en-US" altLang="zh-CN" sz="3200" dirty="0" smtClean="0">
                <a:latin typeface="Times New Roman" pitchFamily="18" charset="0"/>
              </a:rPr>
              <a:t>JBE/JNBE</a:t>
            </a:r>
            <a:endParaRPr lang="en-US" altLang="zh-CN" sz="4000" dirty="0" smtClean="0">
              <a:latin typeface="Times New Roman" pitchFamily="18" charset="0"/>
            </a:endParaRPr>
          </a:p>
        </p:txBody>
      </p:sp>
      <p:sp>
        <p:nvSpPr>
          <p:cNvPr id="936967" name="Rectangle 7"/>
          <p:cNvSpPr>
            <a:spLocks noChangeArrowheads="1"/>
          </p:cNvSpPr>
          <p:nvPr/>
        </p:nvSpPr>
        <p:spPr bwMode="auto">
          <a:xfrm>
            <a:off x="4038600" y="1381760"/>
            <a:ext cx="5829300" cy="510794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.data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v1:  .short 1</a:t>
            </a:r>
            <a:endParaRPr lang="en-US" altLang="zh-CN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v2:  .short </a:t>
            </a:r>
            <a:r>
              <a:rPr lang="en-US" altLang="zh-C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v3:  .short </a:t>
            </a:r>
            <a:r>
              <a:rPr lang="en-US" altLang="zh-C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CN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.text</a:t>
            </a:r>
            <a:endParaRPr lang="en-US" altLang="zh-CN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en-US" altLang="zh-C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v1,  %ax</a:t>
            </a:r>
            <a:endParaRPr lang="en-US" altLang="zh-CN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3200" b="1" dirty="0" err="1">
                <a:solidFill>
                  <a:srgbClr val="2E04E0"/>
                </a:solidFill>
                <a:latin typeface="Times New Roman" pitchFamily="18" charset="0"/>
                <a:cs typeface="Times New Roman" pitchFamily="18" charset="0"/>
              </a:rPr>
              <a:t>cmp</a:t>
            </a:r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 v2</a:t>
            </a:r>
            <a:r>
              <a:rPr lang="en-US" altLang="zh-C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%ax</a:t>
            </a:r>
            <a:endParaRPr lang="en-US" altLang="zh-CN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3200" b="1" dirty="0" err="1">
                <a:solidFill>
                  <a:srgbClr val="2E04E0"/>
                </a:solidFill>
                <a:latin typeface="Times New Roman" pitchFamily="18" charset="0"/>
                <a:cs typeface="Times New Roman" pitchFamily="18" charset="0"/>
              </a:rPr>
              <a:t>jbe</a:t>
            </a:r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 L1</a:t>
            </a:r>
            <a:endParaRPr lang="zh-CN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en-US" altLang="zh-C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v2,  %ax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L1</a:t>
            </a:r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	</a:t>
            </a:r>
            <a:r>
              <a:rPr lang="en-US" altLang="zh-CN" sz="3200" b="1" dirty="0" err="1">
                <a:solidFill>
                  <a:srgbClr val="2E04E0"/>
                </a:solidFill>
                <a:latin typeface="Times New Roman" pitchFamily="18" charset="0"/>
                <a:cs typeface="Times New Roman" pitchFamily="18" charset="0"/>
              </a:rPr>
              <a:t>cmp</a:t>
            </a:r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en-US" altLang="zh-C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v3,  %ax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3200" b="1" dirty="0" err="1">
                <a:solidFill>
                  <a:srgbClr val="2E04E0"/>
                </a:solidFill>
                <a:latin typeface="Times New Roman" pitchFamily="18" charset="0"/>
                <a:cs typeface="Times New Roman" pitchFamily="18" charset="0"/>
              </a:rPr>
              <a:t>jbe</a:t>
            </a:r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 L2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en-US" altLang="zh-C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v3, %ax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L2</a:t>
            </a:r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2688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96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条件跳转指令</a:t>
            </a:r>
          </a:p>
        </p:txBody>
      </p:sp>
      <p:sp>
        <p:nvSpPr>
          <p:cNvPr id="24579" name="Rectangle 8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spcBef>
                <a:spcPct val="35000"/>
              </a:spcBef>
            </a:pPr>
            <a:r>
              <a:rPr lang="zh-CN" altLang="en-US" sz="4000" dirty="0">
                <a:latin typeface="黑体" panose="02010609060101010101" pitchFamily="49" charset="-122"/>
              </a:rPr>
              <a:t>有符号数</a:t>
            </a:r>
            <a:r>
              <a:rPr lang="zh-CN" altLang="en-US" sz="4000" dirty="0" smtClean="0">
                <a:latin typeface="黑体" panose="02010609060101010101" pitchFamily="49" charset="-122"/>
              </a:rPr>
              <a:t>比较</a:t>
            </a:r>
            <a:endParaRPr lang="en-US" altLang="zh-CN" sz="4000" dirty="0" smtClean="0">
              <a:latin typeface="黑体" panose="02010609060101010101" pitchFamily="49" charset="-122"/>
            </a:endParaRPr>
          </a:p>
          <a:p>
            <a:pPr lvl="1">
              <a:spcBef>
                <a:spcPct val="35000"/>
              </a:spcBef>
            </a:pPr>
            <a:r>
              <a:rPr lang="en-US" altLang="zh-CN" sz="4000" dirty="0" smtClean="0">
                <a:latin typeface="Times New Roman" pitchFamily="18" charset="0"/>
              </a:rPr>
              <a:t>JG/JNG</a:t>
            </a:r>
          </a:p>
          <a:p>
            <a:pPr lvl="1">
              <a:spcBef>
                <a:spcPct val="35000"/>
              </a:spcBef>
            </a:pPr>
            <a:r>
              <a:rPr lang="en-US" altLang="zh-CN" sz="4000" dirty="0" smtClean="0">
                <a:latin typeface="Times New Roman" pitchFamily="18" charset="0"/>
              </a:rPr>
              <a:t>JGE/JNGE</a:t>
            </a:r>
          </a:p>
          <a:p>
            <a:pPr lvl="1">
              <a:spcBef>
                <a:spcPct val="35000"/>
              </a:spcBef>
            </a:pPr>
            <a:r>
              <a:rPr lang="en-US" altLang="zh-CN" sz="4000" dirty="0" smtClean="0">
                <a:latin typeface="Times New Roman" pitchFamily="18" charset="0"/>
              </a:rPr>
              <a:t>JL/JNL</a:t>
            </a:r>
          </a:p>
          <a:p>
            <a:pPr lvl="1">
              <a:spcBef>
                <a:spcPct val="35000"/>
              </a:spcBef>
            </a:pPr>
            <a:r>
              <a:rPr lang="en-US" altLang="zh-CN" sz="4000" dirty="0" smtClean="0">
                <a:latin typeface="Times New Roman" pitchFamily="18" charset="0"/>
              </a:rPr>
              <a:t>JLE/JNLE</a:t>
            </a:r>
          </a:p>
        </p:txBody>
      </p:sp>
    </p:spTree>
    <p:extLst>
      <p:ext uri="{BB962C8B-B14F-4D97-AF65-F5344CB8AC3E}">
        <p14:creationId xmlns:p14="http://schemas.microsoft.com/office/powerpoint/2010/main" val="327132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条件跳转指令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 anchorCtr="0"/>
          <a:lstStyle/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</a:rPr>
              <a:t>条件跳转的</a:t>
            </a:r>
            <a:r>
              <a:rPr lang="zh-CN" altLang="en-US" dirty="0" smtClean="0">
                <a:latin typeface="黑体" panose="02010609060101010101" pitchFamily="49" charset="-122"/>
              </a:rPr>
              <a:t>应用</a:t>
            </a:r>
            <a:endParaRPr lang="en-US" altLang="zh-CN" dirty="0">
              <a:latin typeface="黑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两个数的较大值</a:t>
            </a:r>
          </a:p>
          <a:p>
            <a:pPr lvl="1">
              <a:lnSpc>
                <a:spcPct val="150000"/>
              </a:lnSpc>
              <a:spcBef>
                <a:spcPct val="30000"/>
              </a:spcBef>
            </a:pPr>
            <a:r>
              <a:rPr lang="zh-CN" altLang="en-US" dirty="0" smtClean="0"/>
              <a:t>三个数的最小值</a:t>
            </a:r>
          </a:p>
          <a:p>
            <a:pPr lvl="1">
              <a:lnSpc>
                <a:spcPct val="150000"/>
              </a:lnSpc>
              <a:spcBef>
                <a:spcPct val="30000"/>
              </a:spcBef>
            </a:pPr>
            <a:r>
              <a:rPr lang="zh-CN" altLang="en-US" dirty="0" smtClean="0"/>
              <a:t>扫描数组查找特定值</a:t>
            </a:r>
          </a:p>
          <a:p>
            <a:pPr lvl="1">
              <a:lnSpc>
                <a:spcPct val="150000"/>
              </a:lnSpc>
              <a:spcBef>
                <a:spcPct val="30000"/>
              </a:spcBef>
            </a:pPr>
            <a:r>
              <a:rPr lang="zh-CN" altLang="en-US" dirty="0" smtClean="0"/>
              <a:t>字符串加密</a:t>
            </a:r>
          </a:p>
        </p:txBody>
      </p:sp>
    </p:spTree>
    <p:extLst>
      <p:ext uri="{BB962C8B-B14F-4D97-AF65-F5344CB8AC3E}">
        <p14:creationId xmlns:p14="http://schemas.microsoft.com/office/powerpoint/2010/main" val="22310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位测试指令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46063" y="1193800"/>
            <a:ext cx="9502775" cy="5097463"/>
          </a:xfrm>
        </p:spPr>
        <p:txBody>
          <a:bodyPr/>
          <a:lstStyle/>
          <a:p>
            <a:r>
              <a:rPr lang="en-US" altLang="zh-CN" sz="3600" dirty="0" smtClean="0">
                <a:latin typeface="Times New Roman" pitchFamily="18" charset="0"/>
              </a:rPr>
              <a:t>BT</a:t>
            </a:r>
            <a:r>
              <a:rPr lang="zh-CN" altLang="en-US" sz="3600" dirty="0" smtClean="0">
                <a:latin typeface="Times New Roman" pitchFamily="18" charset="0"/>
              </a:rPr>
              <a:t>（</a:t>
            </a:r>
            <a:r>
              <a:rPr lang="en-US" altLang="zh-CN" sz="3600" dirty="0" smtClean="0">
                <a:latin typeface="Times New Roman" pitchFamily="18" charset="0"/>
              </a:rPr>
              <a:t>bit test</a:t>
            </a:r>
            <a:r>
              <a:rPr lang="zh-CN" altLang="en-US" sz="3600" dirty="0" smtClean="0">
                <a:latin typeface="Times New Roman" pitchFamily="18" charset="0"/>
              </a:rPr>
              <a:t>）指令 </a:t>
            </a:r>
          </a:p>
          <a:p>
            <a:pPr lvl="1"/>
            <a:r>
              <a:rPr lang="zh-CN" altLang="en-US" sz="3200" dirty="0" smtClean="0">
                <a:latin typeface="Times New Roman" pitchFamily="18" charset="0"/>
              </a:rPr>
              <a:t>将第一个操作数的第</a:t>
            </a:r>
            <a:r>
              <a:rPr lang="en-US" altLang="zh-CN" sz="3200" dirty="0" smtClean="0">
                <a:latin typeface="Times New Roman" pitchFamily="18" charset="0"/>
              </a:rPr>
              <a:t>n</a:t>
            </a:r>
            <a:r>
              <a:rPr lang="zh-CN" altLang="en-US" sz="3200" dirty="0" smtClean="0">
                <a:latin typeface="Times New Roman" pitchFamily="18" charset="0"/>
              </a:rPr>
              <a:t>位</a:t>
            </a:r>
            <a:r>
              <a:rPr lang="zh-CN" altLang="en-US" sz="3200" dirty="0" smtClean="0">
                <a:solidFill>
                  <a:srgbClr val="2E04E0"/>
                </a:solidFill>
                <a:latin typeface="Times New Roman" pitchFamily="18" charset="0"/>
              </a:rPr>
              <a:t>拷贝到进位标志</a:t>
            </a:r>
            <a:r>
              <a:rPr lang="en-US" altLang="zh-CN" sz="3200" dirty="0" smtClean="0">
                <a:solidFill>
                  <a:srgbClr val="2E04E0"/>
                </a:solidFill>
                <a:latin typeface="Times New Roman" pitchFamily="18" charset="0"/>
              </a:rPr>
              <a:t>CF</a:t>
            </a:r>
            <a:r>
              <a:rPr lang="zh-CN" altLang="en-US" sz="3200" dirty="0" smtClean="0">
                <a:solidFill>
                  <a:srgbClr val="2E04E0"/>
                </a:solidFill>
                <a:latin typeface="Times New Roman" pitchFamily="18" charset="0"/>
              </a:rPr>
              <a:t>中</a:t>
            </a:r>
            <a:endParaRPr lang="en-US" altLang="zh-CN" sz="3200" dirty="0" smtClean="0">
              <a:solidFill>
                <a:srgbClr val="2E04E0"/>
              </a:solidFill>
              <a:latin typeface="Times New Roman" pitchFamily="18" charset="0"/>
            </a:endParaRPr>
          </a:p>
          <a:p>
            <a:pPr lvl="1"/>
            <a:endParaRPr lang="zh-CN" altLang="en-US" sz="3200" dirty="0" smtClean="0">
              <a:solidFill>
                <a:srgbClr val="2E04E0"/>
              </a:solidFill>
              <a:latin typeface="Times New Roman" pitchFamily="18" charset="0"/>
            </a:endParaRPr>
          </a:p>
          <a:p>
            <a:pPr indent="1008063">
              <a:buFont typeface="Monotype Sorts" pitchFamily="2" charset="2"/>
              <a:buNone/>
            </a:pPr>
            <a:r>
              <a:rPr lang="en-US" altLang="zh-CN" sz="4800" b="1" dirty="0" smtClean="0">
                <a:solidFill>
                  <a:srgbClr val="006600"/>
                </a:solidFill>
                <a:latin typeface="Times New Roman" pitchFamily="18" charset="0"/>
              </a:rPr>
              <a:t>BT  n, </a:t>
            </a:r>
            <a:r>
              <a:rPr lang="zh-CN" altLang="en-US" sz="4000" b="1" dirty="0" smtClean="0">
                <a:solidFill>
                  <a:srgbClr val="006600"/>
                </a:solidFill>
                <a:latin typeface="Times New Roman" pitchFamily="18" charset="0"/>
              </a:rPr>
              <a:t>位基</a:t>
            </a:r>
            <a:r>
              <a:rPr lang="en-US" altLang="zh-CN" sz="4000" b="1" dirty="0" smtClean="0">
                <a:solidFill>
                  <a:srgbClr val="006600"/>
                </a:solidFill>
                <a:latin typeface="Times New Roman" pitchFamily="18" charset="0"/>
              </a:rPr>
              <a:t>(</a:t>
            </a:r>
            <a:r>
              <a:rPr lang="en-US" altLang="zh-CN" sz="4000" b="1" dirty="0" err="1" smtClean="0">
                <a:solidFill>
                  <a:srgbClr val="006600"/>
                </a:solidFill>
                <a:latin typeface="Times New Roman" pitchFamily="18" charset="0"/>
              </a:rPr>
              <a:t>bitBase</a:t>
            </a:r>
            <a:r>
              <a:rPr lang="en-US" altLang="zh-CN" sz="4000" b="1" dirty="0" smtClean="0">
                <a:solidFill>
                  <a:srgbClr val="006600"/>
                </a:solidFill>
                <a:latin typeface="Times New Roman" pitchFamily="18" charset="0"/>
              </a:rPr>
              <a:t>)</a:t>
            </a:r>
          </a:p>
          <a:p>
            <a:pPr indent="1008063">
              <a:buFont typeface="Monotype Sorts" pitchFamily="2" charset="2"/>
              <a:buNone/>
            </a:pPr>
            <a:r>
              <a:rPr lang="en-US" altLang="zh-CN" sz="4400" b="1" dirty="0" smtClean="0">
                <a:solidFill>
                  <a:srgbClr val="2E04E0"/>
                </a:solidFill>
                <a:latin typeface="Times New Roman" pitchFamily="18" charset="0"/>
              </a:rPr>
              <a:t>BT  r16/imm8</a:t>
            </a:r>
            <a:r>
              <a:rPr lang="en-US" altLang="zh-CN" sz="4800" b="1" dirty="0" smtClean="0">
                <a:solidFill>
                  <a:srgbClr val="2E04E0"/>
                </a:solidFill>
                <a:latin typeface="Times New Roman" pitchFamily="18" charset="0"/>
              </a:rPr>
              <a:t>, </a:t>
            </a:r>
            <a:r>
              <a:rPr lang="en-US" altLang="zh-CN" sz="4400" dirty="0" smtClean="0">
                <a:solidFill>
                  <a:srgbClr val="2E04E0"/>
                </a:solidFill>
                <a:latin typeface="Times New Roman" pitchFamily="18" charset="0"/>
              </a:rPr>
              <a:t>r/m16</a:t>
            </a:r>
          </a:p>
          <a:p>
            <a:pPr indent="1008063">
              <a:buFont typeface="Monotype Sorts" pitchFamily="2" charset="2"/>
              <a:buNone/>
            </a:pPr>
            <a:r>
              <a:rPr lang="en-US" altLang="zh-CN" sz="4400" b="1" dirty="0" smtClean="0">
                <a:solidFill>
                  <a:srgbClr val="2E04E0"/>
                </a:solidFill>
                <a:latin typeface="Times New Roman" pitchFamily="18" charset="0"/>
              </a:rPr>
              <a:t>BT  r32/imm8,</a:t>
            </a:r>
            <a:r>
              <a:rPr lang="en-US" altLang="zh-CN" sz="4800" dirty="0" smtClean="0">
                <a:solidFill>
                  <a:srgbClr val="2E04E0"/>
                </a:solidFill>
                <a:latin typeface="Times New Roman" pitchFamily="18" charset="0"/>
              </a:rPr>
              <a:t> r/m32</a:t>
            </a:r>
            <a:r>
              <a:rPr lang="en-US" altLang="zh-CN" sz="4800" b="1" dirty="0" smtClean="0">
                <a:solidFill>
                  <a:srgbClr val="2E04E0"/>
                </a:solidFill>
                <a:latin typeface="Times New Roman" pitchFamily="18" charset="0"/>
              </a:rPr>
              <a:t>   </a:t>
            </a:r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4065562" y="2293034"/>
            <a:ext cx="3812345" cy="544759"/>
          </a:xfrm>
          <a:prstGeom prst="wedgeRoundRectCallout">
            <a:avLst>
              <a:gd name="adj1" fmla="val -56243"/>
              <a:gd name="adj2" fmla="val 10250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/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不会被指令所修改！</a:t>
            </a:r>
          </a:p>
        </p:txBody>
      </p:sp>
    </p:spTree>
    <p:extLst>
      <p:ext uri="{BB962C8B-B14F-4D97-AF65-F5344CB8AC3E}">
        <p14:creationId xmlns:p14="http://schemas.microsoft.com/office/powerpoint/2010/main" val="85481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位测试指令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smtClean="0">
                <a:latin typeface="Times New Roman" pitchFamily="18" charset="0"/>
              </a:rPr>
              <a:t>BTC</a:t>
            </a:r>
          </a:p>
          <a:p>
            <a:pPr lvl="1"/>
            <a:r>
              <a:rPr lang="zh-CN" altLang="en-US" sz="3200" smtClean="0">
                <a:latin typeface="Times New Roman" pitchFamily="18" charset="0"/>
              </a:rPr>
              <a:t>将第一个操作数的位</a:t>
            </a:r>
            <a:r>
              <a:rPr lang="en-US" altLang="zh-CN" sz="3200" smtClean="0">
                <a:latin typeface="Times New Roman" pitchFamily="18" charset="0"/>
              </a:rPr>
              <a:t>n</a:t>
            </a:r>
            <a:r>
              <a:rPr lang="zh-CN" altLang="en-US" sz="3200" smtClean="0">
                <a:latin typeface="Times New Roman" pitchFamily="18" charset="0"/>
              </a:rPr>
              <a:t>拷贝到进位标志中，同时将位</a:t>
            </a:r>
            <a:r>
              <a:rPr lang="en-US" altLang="zh-CN" sz="3200" smtClean="0">
                <a:latin typeface="Times New Roman" pitchFamily="18" charset="0"/>
              </a:rPr>
              <a:t>n</a:t>
            </a:r>
            <a:r>
              <a:rPr lang="zh-CN" altLang="en-US" sz="3200" b="1" smtClean="0">
                <a:solidFill>
                  <a:srgbClr val="FF0000"/>
                </a:solidFill>
                <a:latin typeface="Times New Roman" pitchFamily="18" charset="0"/>
              </a:rPr>
              <a:t>取反</a:t>
            </a:r>
            <a:endParaRPr lang="en-US" altLang="zh-CN" sz="3200" b="1" smtClean="0">
              <a:solidFill>
                <a:srgbClr val="FF0000"/>
              </a:solidFill>
              <a:latin typeface="Times New Roman" pitchFamily="18" charset="0"/>
            </a:endParaRPr>
          </a:p>
          <a:p>
            <a:r>
              <a:rPr lang="en-US" altLang="zh-CN" sz="3600" smtClean="0">
                <a:latin typeface="Times New Roman" pitchFamily="18" charset="0"/>
              </a:rPr>
              <a:t>BTR</a:t>
            </a:r>
          </a:p>
          <a:p>
            <a:pPr lvl="1"/>
            <a:r>
              <a:rPr lang="zh-CN" altLang="en-US" sz="3200" smtClean="0">
                <a:latin typeface="Times New Roman" pitchFamily="18" charset="0"/>
              </a:rPr>
              <a:t>将第一个操作数的位</a:t>
            </a:r>
            <a:r>
              <a:rPr lang="en-US" altLang="zh-CN" sz="3200" smtClean="0">
                <a:latin typeface="Times New Roman" pitchFamily="18" charset="0"/>
              </a:rPr>
              <a:t>n</a:t>
            </a:r>
            <a:r>
              <a:rPr lang="zh-CN" altLang="en-US" sz="3200" smtClean="0">
                <a:latin typeface="Times New Roman" pitchFamily="18" charset="0"/>
              </a:rPr>
              <a:t>拷贝到进位标志中，同时将位</a:t>
            </a:r>
            <a:r>
              <a:rPr lang="en-US" altLang="zh-CN" sz="3200" smtClean="0">
                <a:latin typeface="Times New Roman" pitchFamily="18" charset="0"/>
              </a:rPr>
              <a:t>n</a:t>
            </a:r>
            <a:r>
              <a:rPr lang="zh-CN" altLang="en-US" sz="3200" b="1" smtClean="0">
                <a:solidFill>
                  <a:srgbClr val="FF0000"/>
                </a:solidFill>
                <a:latin typeface="Times New Roman" pitchFamily="18" charset="0"/>
              </a:rPr>
              <a:t>清零</a:t>
            </a:r>
            <a:r>
              <a:rPr lang="zh-CN" altLang="en-US" sz="3200" smtClean="0">
                <a:latin typeface="Times New Roman" pitchFamily="18" charset="0"/>
              </a:rPr>
              <a:t>	</a:t>
            </a:r>
          </a:p>
          <a:p>
            <a:r>
              <a:rPr lang="en-US" altLang="zh-CN" sz="3600" smtClean="0">
                <a:latin typeface="Times New Roman" pitchFamily="18" charset="0"/>
              </a:rPr>
              <a:t>BTS</a:t>
            </a:r>
          </a:p>
          <a:p>
            <a:pPr lvl="1"/>
            <a:r>
              <a:rPr lang="zh-CN" altLang="en-US" sz="3200" smtClean="0">
                <a:latin typeface="Times New Roman" pitchFamily="18" charset="0"/>
              </a:rPr>
              <a:t>将第一个操作数的位</a:t>
            </a:r>
            <a:r>
              <a:rPr lang="en-US" altLang="zh-CN" sz="3200" smtClean="0">
                <a:latin typeface="Times New Roman" pitchFamily="18" charset="0"/>
              </a:rPr>
              <a:t>n</a:t>
            </a:r>
            <a:r>
              <a:rPr lang="zh-CN" altLang="en-US" sz="3200" smtClean="0">
                <a:latin typeface="Times New Roman" pitchFamily="18" charset="0"/>
              </a:rPr>
              <a:t>拷贝到进位标志中，同时将位</a:t>
            </a:r>
            <a:r>
              <a:rPr lang="en-US" altLang="zh-CN" sz="3200" smtClean="0">
                <a:latin typeface="Times New Roman" pitchFamily="18" charset="0"/>
              </a:rPr>
              <a:t>n</a:t>
            </a:r>
            <a:r>
              <a:rPr lang="zh-CN" altLang="en-US" sz="3200" b="1" smtClean="0">
                <a:solidFill>
                  <a:srgbClr val="FF0000"/>
                </a:solidFill>
                <a:latin typeface="Times New Roman" pitchFamily="18" charset="0"/>
              </a:rPr>
              <a:t>置位</a:t>
            </a:r>
          </a:p>
        </p:txBody>
      </p:sp>
    </p:spTree>
    <p:extLst>
      <p:ext uri="{BB962C8B-B14F-4D97-AF65-F5344CB8AC3E}">
        <p14:creationId xmlns:p14="http://schemas.microsoft.com/office/powerpoint/2010/main" val="208545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2.6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条件循环指令</a:t>
            </a:r>
          </a:p>
        </p:txBody>
      </p:sp>
      <p:sp>
        <p:nvSpPr>
          <p:cNvPr id="2867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z="4000" smtClean="0">
                <a:latin typeface="Times New Roman" pitchFamily="18" charset="0"/>
              </a:rPr>
              <a:t>LOOPZ / LOOPE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zh-CN" altLang="en-US" smtClean="0"/>
              <a:t>在</a:t>
            </a:r>
            <a:r>
              <a:rPr lang="en-US" altLang="zh-CN" smtClean="0"/>
              <a:t>ZF</a:t>
            </a:r>
            <a:r>
              <a:rPr lang="zh-CN" altLang="en-US" smtClean="0"/>
              <a:t>＝</a:t>
            </a:r>
            <a:r>
              <a:rPr lang="en-US" altLang="zh-CN" smtClean="0"/>
              <a:t>1</a:t>
            </a:r>
            <a:r>
              <a:rPr lang="zh-CN" altLang="en-US" smtClean="0"/>
              <a:t>并且</a:t>
            </a:r>
            <a:r>
              <a:rPr lang="en-US" altLang="zh-CN" smtClean="0"/>
              <a:t>ECX ≠ 0</a:t>
            </a:r>
            <a:r>
              <a:rPr lang="zh-CN" altLang="en-US" smtClean="0"/>
              <a:t>时循环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zh-CN" altLang="en-US" smtClean="0"/>
              <a:t>目标标号据</a:t>
            </a:r>
            <a:r>
              <a:rPr lang="en-US" altLang="zh-CN" smtClean="0"/>
              <a:t>LOOPZ</a:t>
            </a:r>
            <a:r>
              <a:rPr lang="zh-CN" altLang="en-US" smtClean="0"/>
              <a:t>的下一条指令的距离应该在－</a:t>
            </a:r>
            <a:r>
              <a:rPr lang="en-US" altLang="zh-CN" smtClean="0"/>
              <a:t>128</a:t>
            </a:r>
            <a:r>
              <a:rPr lang="zh-CN" altLang="en-US" smtClean="0"/>
              <a:t>到＋</a:t>
            </a:r>
            <a:r>
              <a:rPr lang="en-US" altLang="zh-CN" smtClean="0"/>
              <a:t>127</a:t>
            </a:r>
            <a:r>
              <a:rPr lang="zh-CN" altLang="en-US" smtClean="0"/>
              <a:t>字节范围内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z="4000" smtClean="0">
                <a:latin typeface="Times New Roman" pitchFamily="18" charset="0"/>
              </a:rPr>
              <a:t>LOOPNZ / LOOPNE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zh-CN" altLang="en-US" smtClean="0"/>
              <a:t>在</a:t>
            </a:r>
            <a:r>
              <a:rPr lang="en-US" altLang="zh-CN" smtClean="0"/>
              <a:t>ZF</a:t>
            </a:r>
            <a:r>
              <a:rPr lang="zh-CN" altLang="en-US" smtClean="0"/>
              <a:t>＝</a:t>
            </a:r>
            <a:r>
              <a:rPr lang="en-US" altLang="zh-CN" smtClean="0"/>
              <a:t>0</a:t>
            </a:r>
            <a:r>
              <a:rPr lang="zh-CN" altLang="en-US" smtClean="0"/>
              <a:t>并且</a:t>
            </a:r>
            <a:r>
              <a:rPr lang="en-US" altLang="zh-CN" smtClean="0"/>
              <a:t>ECX ≠ 0</a:t>
            </a:r>
            <a:r>
              <a:rPr lang="zh-CN" altLang="en-US" smtClean="0"/>
              <a:t>时循环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zh-CN" altLang="en-US" smtClean="0"/>
              <a:t>目标标号据</a:t>
            </a:r>
            <a:r>
              <a:rPr lang="en-US" altLang="zh-CN" smtClean="0"/>
              <a:t>LOOPZ</a:t>
            </a:r>
            <a:r>
              <a:rPr lang="zh-CN" altLang="en-US" smtClean="0"/>
              <a:t>的下一条指令的距离应该在－</a:t>
            </a:r>
            <a:r>
              <a:rPr lang="en-US" altLang="zh-CN" smtClean="0"/>
              <a:t>128</a:t>
            </a:r>
            <a:r>
              <a:rPr lang="zh-CN" altLang="en-US" smtClean="0"/>
              <a:t>到＋</a:t>
            </a:r>
            <a:r>
              <a:rPr lang="en-US" altLang="zh-CN" smtClean="0"/>
              <a:t>127</a:t>
            </a:r>
            <a:r>
              <a:rPr lang="zh-CN" altLang="en-US" smtClean="0"/>
              <a:t>字节范围内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382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三、字符串操作指令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 eaLnBrk="1" hangingPunct="1">
              <a:spcBef>
                <a:spcPct val="25000"/>
              </a:spcBef>
            </a:pPr>
            <a:r>
              <a:rPr lang="en-US" altLang="zh-CN" sz="3600" dirty="0" smtClean="0">
                <a:latin typeface="Times New Roman" pitchFamily="18" charset="0"/>
              </a:rPr>
              <a:t>REP</a:t>
            </a:r>
            <a:r>
              <a:rPr lang="zh-CN" altLang="en-US" sz="3600" dirty="0" smtClean="0">
                <a:latin typeface="Times New Roman" pitchFamily="18" charset="0"/>
              </a:rPr>
              <a:t>、</a:t>
            </a:r>
            <a:r>
              <a:rPr lang="en-US" altLang="zh-CN" sz="3600" dirty="0" smtClean="0">
                <a:latin typeface="Times New Roman" pitchFamily="18" charset="0"/>
              </a:rPr>
              <a:t>REP</a:t>
            </a:r>
            <a:r>
              <a:rPr lang="en-US" altLang="zh-CN" sz="3600" dirty="0">
                <a:solidFill>
                  <a:srgbClr val="0033CC"/>
                </a:solidFill>
                <a:latin typeface="Times New Roman" pitchFamily="18" charset="0"/>
              </a:rPr>
              <a:t>Z</a:t>
            </a:r>
            <a:r>
              <a:rPr lang="en-US" altLang="zh-CN" sz="3600" dirty="0" smtClean="0">
                <a:latin typeface="Times New Roman" pitchFamily="18" charset="0"/>
              </a:rPr>
              <a:t>/REP</a:t>
            </a:r>
            <a:r>
              <a:rPr lang="en-US" altLang="zh-CN" sz="3600" dirty="0">
                <a:solidFill>
                  <a:srgbClr val="0033CC"/>
                </a:solidFill>
                <a:latin typeface="Times New Roman" pitchFamily="18" charset="0"/>
              </a:rPr>
              <a:t>E</a:t>
            </a:r>
            <a:r>
              <a:rPr lang="zh-CN" altLang="en-US" sz="3600" dirty="0" smtClean="0">
                <a:latin typeface="Times New Roman" pitchFamily="18" charset="0"/>
              </a:rPr>
              <a:t>、</a:t>
            </a:r>
            <a:r>
              <a:rPr lang="en-US" altLang="zh-CN" sz="3600" dirty="0">
                <a:latin typeface="Times New Roman" pitchFamily="18" charset="0"/>
              </a:rPr>
              <a:t>REPN</a:t>
            </a:r>
            <a:r>
              <a:rPr lang="en-US" altLang="zh-CN" sz="3600" dirty="0">
                <a:solidFill>
                  <a:srgbClr val="0033CC"/>
                </a:solidFill>
                <a:latin typeface="Times New Roman" pitchFamily="18" charset="0"/>
              </a:rPr>
              <a:t>Z</a:t>
            </a:r>
            <a:r>
              <a:rPr lang="en-US" altLang="zh-CN" sz="3600" dirty="0">
                <a:latin typeface="Times New Roman" pitchFamily="18" charset="0"/>
              </a:rPr>
              <a:t>/REP</a:t>
            </a:r>
            <a:r>
              <a:rPr lang="en-US" altLang="zh-CN" sz="3600" dirty="0">
                <a:solidFill>
                  <a:srgbClr val="0033CC"/>
                </a:solidFill>
                <a:latin typeface="Times New Roman" pitchFamily="18" charset="0"/>
              </a:rPr>
              <a:t>NE</a:t>
            </a:r>
          </a:p>
          <a:p>
            <a:pPr marL="533400" indent="-533400">
              <a:spcBef>
                <a:spcPct val="25000"/>
              </a:spcBef>
            </a:pPr>
            <a:r>
              <a:rPr lang="en-US" altLang="zh-CN" sz="3600" dirty="0" smtClean="0">
                <a:latin typeface="Times New Roman" pitchFamily="18" charset="0"/>
              </a:rPr>
              <a:t>MOVS</a:t>
            </a:r>
            <a:r>
              <a:rPr lang="en-US" altLang="zh-CN" sz="3600" dirty="0" smtClean="0">
                <a:solidFill>
                  <a:srgbClr val="0033CC"/>
                </a:solidFill>
                <a:latin typeface="Times New Roman" pitchFamily="18" charset="0"/>
              </a:rPr>
              <a:t>B</a:t>
            </a:r>
            <a:r>
              <a:rPr lang="zh-CN" altLang="en-US" sz="3600" dirty="0" smtClean="0">
                <a:latin typeface="Times New Roman" pitchFamily="18" charset="0"/>
              </a:rPr>
              <a:t>、</a:t>
            </a:r>
            <a:r>
              <a:rPr lang="en-US" altLang="zh-CN" sz="3600" dirty="0" smtClean="0">
                <a:latin typeface="Times New Roman" pitchFamily="18" charset="0"/>
              </a:rPr>
              <a:t>MOVS</a:t>
            </a:r>
            <a:r>
              <a:rPr lang="en-US" altLang="zh-CN" sz="3600" dirty="0">
                <a:solidFill>
                  <a:srgbClr val="0033CC"/>
                </a:solidFill>
                <a:latin typeface="Times New Roman" pitchFamily="18" charset="0"/>
              </a:rPr>
              <a:t>W</a:t>
            </a:r>
            <a:r>
              <a:rPr lang="zh-CN" altLang="en-US" sz="3600" dirty="0" smtClean="0">
                <a:latin typeface="Times New Roman" pitchFamily="18" charset="0"/>
              </a:rPr>
              <a:t>、</a:t>
            </a:r>
            <a:r>
              <a:rPr lang="en-US" altLang="zh-CN" sz="3600" dirty="0" smtClean="0">
                <a:latin typeface="Times New Roman" pitchFamily="18" charset="0"/>
              </a:rPr>
              <a:t>MOVS</a:t>
            </a:r>
            <a:r>
              <a:rPr lang="en-US" altLang="zh-CN" sz="3600" dirty="0">
                <a:solidFill>
                  <a:srgbClr val="0033CC"/>
                </a:solidFill>
                <a:latin typeface="Times New Roman" pitchFamily="18" charset="0"/>
              </a:rPr>
              <a:t>D</a:t>
            </a:r>
            <a:r>
              <a:rPr lang="zh-CN" altLang="en-US" sz="3600" dirty="0" smtClean="0">
                <a:latin typeface="Times New Roman" pitchFamily="18" charset="0"/>
              </a:rPr>
              <a:t>、</a:t>
            </a:r>
            <a:r>
              <a:rPr lang="en-US" altLang="zh-CN" sz="3600" dirty="0">
                <a:latin typeface="Times New Roman" pitchFamily="18" charset="0"/>
              </a:rPr>
              <a:t>MOVS</a:t>
            </a:r>
            <a:r>
              <a:rPr lang="en-US" altLang="zh-CN" sz="3600" dirty="0">
                <a:solidFill>
                  <a:srgbClr val="0033CC"/>
                </a:solidFill>
                <a:latin typeface="Times New Roman" pitchFamily="18" charset="0"/>
              </a:rPr>
              <a:t>Q</a:t>
            </a:r>
          </a:p>
          <a:p>
            <a:pPr marL="533400" indent="-533400">
              <a:spcBef>
                <a:spcPct val="25000"/>
              </a:spcBef>
            </a:pPr>
            <a:r>
              <a:rPr lang="en-US" altLang="zh-CN" sz="3600" dirty="0" smtClean="0">
                <a:latin typeface="Times New Roman" pitchFamily="18" charset="0"/>
              </a:rPr>
              <a:t>CMPS</a:t>
            </a:r>
            <a:r>
              <a:rPr lang="en-US" altLang="zh-CN" sz="3600" dirty="0">
                <a:solidFill>
                  <a:srgbClr val="0033CC"/>
                </a:solidFill>
                <a:latin typeface="Times New Roman" pitchFamily="18" charset="0"/>
              </a:rPr>
              <a:t>B</a:t>
            </a:r>
            <a:r>
              <a:rPr lang="zh-CN" altLang="en-US" sz="3600" dirty="0" smtClean="0">
                <a:latin typeface="Times New Roman" pitchFamily="18" charset="0"/>
              </a:rPr>
              <a:t>、</a:t>
            </a:r>
            <a:r>
              <a:rPr lang="en-US" altLang="zh-CN" sz="3600" dirty="0" smtClean="0">
                <a:latin typeface="Times New Roman" pitchFamily="18" charset="0"/>
              </a:rPr>
              <a:t>CMPS</a:t>
            </a:r>
            <a:r>
              <a:rPr lang="en-US" altLang="zh-CN" sz="3600" dirty="0">
                <a:solidFill>
                  <a:srgbClr val="0033CC"/>
                </a:solidFill>
                <a:latin typeface="Times New Roman" pitchFamily="18" charset="0"/>
              </a:rPr>
              <a:t>W</a:t>
            </a:r>
            <a:r>
              <a:rPr lang="zh-CN" altLang="en-US" sz="3600" dirty="0" smtClean="0">
                <a:latin typeface="Times New Roman" pitchFamily="18" charset="0"/>
              </a:rPr>
              <a:t>、</a:t>
            </a:r>
            <a:r>
              <a:rPr lang="en-US" altLang="zh-CN" sz="3600" dirty="0" smtClean="0">
                <a:latin typeface="Times New Roman" pitchFamily="18" charset="0"/>
              </a:rPr>
              <a:t>CMPS</a:t>
            </a:r>
            <a:r>
              <a:rPr lang="en-US" altLang="zh-CN" sz="3600" dirty="0">
                <a:solidFill>
                  <a:srgbClr val="0033CC"/>
                </a:solidFill>
                <a:latin typeface="Times New Roman" pitchFamily="18" charset="0"/>
              </a:rPr>
              <a:t>D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r>
              <a:rPr lang="zh-CN" altLang="en-US" sz="3600" dirty="0" smtClean="0">
                <a:latin typeface="Times New Roman" pitchFamily="18" charset="0"/>
              </a:rPr>
              <a:t>、</a:t>
            </a:r>
            <a:r>
              <a:rPr lang="en-US" altLang="zh-CN" sz="3600" dirty="0" smtClean="0">
                <a:latin typeface="Times New Roman" pitchFamily="18" charset="0"/>
              </a:rPr>
              <a:t>CMPS</a:t>
            </a:r>
            <a:r>
              <a:rPr lang="en-US" altLang="zh-CN" sz="3600" dirty="0">
                <a:solidFill>
                  <a:srgbClr val="0033CC"/>
                </a:solidFill>
                <a:latin typeface="Times New Roman" pitchFamily="18" charset="0"/>
              </a:rPr>
              <a:t>Q</a:t>
            </a:r>
          </a:p>
          <a:p>
            <a:pPr marL="533400" indent="-533400">
              <a:spcBef>
                <a:spcPct val="25000"/>
              </a:spcBef>
            </a:pPr>
            <a:r>
              <a:rPr lang="en-US" altLang="zh-CN" sz="3600" dirty="0" smtClean="0">
                <a:latin typeface="Times New Roman" pitchFamily="18" charset="0"/>
              </a:rPr>
              <a:t>SCAS</a:t>
            </a:r>
            <a:r>
              <a:rPr lang="en-US" altLang="zh-CN" sz="3600" dirty="0">
                <a:solidFill>
                  <a:srgbClr val="0033CC"/>
                </a:solidFill>
                <a:latin typeface="Times New Roman" pitchFamily="18" charset="0"/>
              </a:rPr>
              <a:t>B</a:t>
            </a:r>
            <a:r>
              <a:rPr lang="zh-CN" altLang="en-US" sz="3600" dirty="0" smtClean="0">
                <a:latin typeface="Times New Roman" pitchFamily="18" charset="0"/>
              </a:rPr>
              <a:t>、 </a:t>
            </a:r>
            <a:r>
              <a:rPr lang="en-US" altLang="zh-CN" sz="3600" dirty="0" smtClean="0">
                <a:latin typeface="Times New Roman" pitchFamily="18" charset="0"/>
              </a:rPr>
              <a:t>SCAS</a:t>
            </a:r>
            <a:r>
              <a:rPr lang="en-US" altLang="zh-CN" sz="3600" dirty="0" smtClean="0">
                <a:solidFill>
                  <a:srgbClr val="0033CC"/>
                </a:solidFill>
                <a:latin typeface="Times New Roman" pitchFamily="18" charset="0"/>
              </a:rPr>
              <a:t>W</a:t>
            </a:r>
            <a:r>
              <a:rPr lang="zh-CN" altLang="en-US" sz="3600" dirty="0" smtClean="0">
                <a:latin typeface="Times New Roman" pitchFamily="18" charset="0"/>
              </a:rPr>
              <a:t>、 </a:t>
            </a:r>
            <a:r>
              <a:rPr lang="en-US" altLang="zh-CN" sz="3600" dirty="0" smtClean="0">
                <a:latin typeface="Times New Roman" pitchFamily="18" charset="0"/>
              </a:rPr>
              <a:t>SCAS</a:t>
            </a:r>
            <a:r>
              <a:rPr lang="en-US" altLang="zh-CN" sz="3600" dirty="0" smtClean="0">
                <a:solidFill>
                  <a:srgbClr val="0033CC"/>
                </a:solidFill>
                <a:latin typeface="Times New Roman" pitchFamily="18" charset="0"/>
              </a:rPr>
              <a:t>D</a:t>
            </a:r>
            <a:r>
              <a:rPr lang="zh-CN" altLang="en-US" sz="3600" dirty="0" smtClean="0">
                <a:latin typeface="Times New Roman" pitchFamily="18" charset="0"/>
              </a:rPr>
              <a:t> 、</a:t>
            </a:r>
            <a:r>
              <a:rPr lang="en-US" altLang="zh-CN" sz="3600" dirty="0">
                <a:latin typeface="Times New Roman" pitchFamily="18" charset="0"/>
              </a:rPr>
              <a:t>SCAS</a:t>
            </a:r>
            <a:r>
              <a:rPr lang="en-US" altLang="zh-CN" sz="3600" dirty="0">
                <a:solidFill>
                  <a:srgbClr val="0033CC"/>
                </a:solidFill>
                <a:latin typeface="Times New Roman" pitchFamily="18" charset="0"/>
              </a:rPr>
              <a:t>Q</a:t>
            </a:r>
          </a:p>
          <a:p>
            <a:pPr marL="533400" indent="-533400">
              <a:spcBef>
                <a:spcPct val="25000"/>
              </a:spcBef>
            </a:pPr>
            <a:r>
              <a:rPr lang="en-US" altLang="zh-CN" sz="3600" dirty="0" smtClean="0">
                <a:latin typeface="Times New Roman" pitchFamily="18" charset="0"/>
              </a:rPr>
              <a:t>LODS</a:t>
            </a:r>
            <a:r>
              <a:rPr lang="en-US" altLang="zh-CN" sz="3600" dirty="0">
                <a:solidFill>
                  <a:srgbClr val="0033CC"/>
                </a:solidFill>
                <a:latin typeface="Times New Roman" pitchFamily="18" charset="0"/>
              </a:rPr>
              <a:t>B</a:t>
            </a:r>
            <a:r>
              <a:rPr lang="zh-CN" altLang="en-US" sz="3600" dirty="0" smtClean="0">
                <a:latin typeface="Times New Roman" pitchFamily="18" charset="0"/>
              </a:rPr>
              <a:t>、</a:t>
            </a:r>
            <a:r>
              <a:rPr lang="en-US" altLang="zh-CN" sz="3600" dirty="0" smtClean="0">
                <a:latin typeface="Times New Roman" pitchFamily="18" charset="0"/>
              </a:rPr>
              <a:t>LODS</a:t>
            </a:r>
            <a:r>
              <a:rPr lang="en-US" altLang="zh-CN" sz="3600" dirty="0">
                <a:solidFill>
                  <a:srgbClr val="0033CC"/>
                </a:solidFill>
                <a:latin typeface="Times New Roman" pitchFamily="18" charset="0"/>
              </a:rPr>
              <a:t>W</a:t>
            </a:r>
            <a:r>
              <a:rPr lang="zh-CN" altLang="en-US" sz="3600" dirty="0" smtClean="0">
                <a:latin typeface="Times New Roman" pitchFamily="18" charset="0"/>
              </a:rPr>
              <a:t>、</a:t>
            </a:r>
            <a:r>
              <a:rPr lang="en-US" altLang="zh-CN" sz="3600" dirty="0" smtClean="0">
                <a:latin typeface="Times New Roman" pitchFamily="18" charset="0"/>
              </a:rPr>
              <a:t>LODS</a:t>
            </a:r>
            <a:r>
              <a:rPr lang="en-US" altLang="zh-CN" sz="3600" dirty="0">
                <a:solidFill>
                  <a:srgbClr val="0033CC"/>
                </a:solidFill>
                <a:latin typeface="Times New Roman" pitchFamily="18" charset="0"/>
              </a:rPr>
              <a:t>D</a:t>
            </a:r>
            <a:r>
              <a:rPr lang="zh-CN" altLang="en-US" sz="3600" dirty="0">
                <a:latin typeface="Times New Roman" pitchFamily="18" charset="0"/>
              </a:rPr>
              <a:t> </a:t>
            </a:r>
            <a:r>
              <a:rPr lang="zh-CN" altLang="en-US" sz="3600" dirty="0" smtClean="0">
                <a:latin typeface="Times New Roman" pitchFamily="18" charset="0"/>
              </a:rPr>
              <a:t>、</a:t>
            </a:r>
            <a:r>
              <a:rPr lang="en-US" altLang="zh-CN" sz="3600" dirty="0">
                <a:latin typeface="Times New Roman" pitchFamily="18" charset="0"/>
              </a:rPr>
              <a:t>LODS</a:t>
            </a:r>
            <a:r>
              <a:rPr lang="en-US" altLang="zh-CN" sz="3600" dirty="0">
                <a:solidFill>
                  <a:srgbClr val="0033CC"/>
                </a:solidFill>
                <a:latin typeface="Times New Roman" pitchFamily="18" charset="0"/>
              </a:rPr>
              <a:t>Q</a:t>
            </a:r>
          </a:p>
          <a:p>
            <a:pPr marL="533400" indent="-533400">
              <a:spcBef>
                <a:spcPct val="25000"/>
              </a:spcBef>
            </a:pPr>
            <a:r>
              <a:rPr lang="en-US" altLang="zh-CN" sz="3600" dirty="0" smtClean="0">
                <a:latin typeface="Times New Roman" pitchFamily="18" charset="0"/>
              </a:rPr>
              <a:t>STOS</a:t>
            </a:r>
            <a:r>
              <a:rPr lang="en-US" altLang="zh-CN" sz="3600" dirty="0">
                <a:solidFill>
                  <a:srgbClr val="0033CC"/>
                </a:solidFill>
                <a:latin typeface="Times New Roman" pitchFamily="18" charset="0"/>
              </a:rPr>
              <a:t>B</a:t>
            </a:r>
            <a:r>
              <a:rPr lang="zh-CN" altLang="en-US" sz="3600" dirty="0" smtClean="0">
                <a:latin typeface="Times New Roman" pitchFamily="18" charset="0"/>
              </a:rPr>
              <a:t>、</a:t>
            </a:r>
            <a:r>
              <a:rPr lang="en-US" altLang="zh-CN" sz="3600" dirty="0" smtClean="0">
                <a:latin typeface="Times New Roman" pitchFamily="18" charset="0"/>
              </a:rPr>
              <a:t>STOS</a:t>
            </a:r>
            <a:r>
              <a:rPr lang="en-US" altLang="zh-CN" sz="3600" dirty="0">
                <a:solidFill>
                  <a:srgbClr val="0033CC"/>
                </a:solidFill>
                <a:latin typeface="Times New Roman" pitchFamily="18" charset="0"/>
              </a:rPr>
              <a:t>W</a:t>
            </a:r>
            <a:r>
              <a:rPr lang="zh-CN" altLang="en-US" sz="3600" dirty="0" smtClean="0">
                <a:latin typeface="Times New Roman" pitchFamily="18" charset="0"/>
              </a:rPr>
              <a:t>、 </a:t>
            </a:r>
            <a:r>
              <a:rPr lang="en-US" altLang="zh-CN" sz="3600" dirty="0" smtClean="0">
                <a:latin typeface="Times New Roman" pitchFamily="18" charset="0"/>
              </a:rPr>
              <a:t>STOS</a:t>
            </a:r>
            <a:r>
              <a:rPr lang="en-US" altLang="zh-CN" sz="3600" dirty="0" smtClean="0">
                <a:solidFill>
                  <a:srgbClr val="0033CC"/>
                </a:solidFill>
                <a:latin typeface="Times New Roman" pitchFamily="18" charset="0"/>
              </a:rPr>
              <a:t>D</a:t>
            </a:r>
            <a:r>
              <a:rPr lang="zh-CN" altLang="en-US" sz="3600" dirty="0" smtClean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zh-CN" altLang="en-US" sz="3600" dirty="0" smtClean="0">
                <a:latin typeface="Times New Roman" pitchFamily="18" charset="0"/>
              </a:rPr>
              <a:t>、</a:t>
            </a:r>
            <a:r>
              <a:rPr lang="en-US" altLang="zh-CN" sz="3600" dirty="0">
                <a:latin typeface="Times New Roman" pitchFamily="18" charset="0"/>
              </a:rPr>
              <a:t>STOS</a:t>
            </a:r>
            <a:r>
              <a:rPr lang="en-US" altLang="zh-CN" sz="3600" dirty="0">
                <a:solidFill>
                  <a:srgbClr val="0033CC"/>
                </a:solidFill>
                <a:latin typeface="Times New Roman" pitchFamily="18" charset="0"/>
              </a:rPr>
              <a:t>Q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zh-CN" altLang="en-US" sz="3600" b="1" dirty="0">
                <a:solidFill>
                  <a:srgbClr val="CC0409"/>
                </a:solidFill>
              </a:rPr>
              <a:t>并不局限于</a:t>
            </a:r>
            <a:r>
              <a:rPr lang="zh-CN" altLang="en-US" sz="3600" b="1" dirty="0" smtClean="0">
                <a:solidFill>
                  <a:srgbClr val="CC0409"/>
                </a:solidFill>
              </a:rPr>
              <a:t>字符串，关键看指令执行的操作！</a:t>
            </a:r>
          </a:p>
        </p:txBody>
      </p:sp>
    </p:spTree>
    <p:extLst>
      <p:ext uri="{BB962C8B-B14F-4D97-AF65-F5344CB8AC3E}">
        <p14:creationId xmlns:p14="http://schemas.microsoft.com/office/powerpoint/2010/main" val="13037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412750" y="6477000"/>
            <a:ext cx="577850" cy="304800"/>
          </a:xfrm>
          <a:prstGeom prst="rect">
            <a:avLst/>
          </a:prstGeom>
        </p:spPr>
        <p:txBody>
          <a:bodyPr/>
          <a:lstStyle/>
          <a:p>
            <a:fld id="{A2B90C98-00D6-4A7C-B118-D62D5B5928BB}" type="slidenum">
              <a:rPr lang="ko-KR" altLang="en-US"/>
              <a:pPr/>
              <a:t>98</a:t>
            </a:fld>
            <a:endParaRPr lang="en-US" altLang="zh-CN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三、字符串操作指令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5000"/>
              </a:spcBef>
            </a:pPr>
            <a:r>
              <a:rPr lang="zh-CN" altLang="en-US" dirty="0"/>
              <a:t>数据串</a:t>
            </a:r>
            <a:r>
              <a:rPr lang="en-US" altLang="zh-CN" dirty="0"/>
              <a:t>(</a:t>
            </a:r>
            <a:r>
              <a:rPr lang="zh-CN" altLang="en-US" dirty="0"/>
              <a:t>数组</a:t>
            </a:r>
            <a:r>
              <a:rPr lang="en-US" altLang="zh-CN" dirty="0"/>
              <a:t>)</a:t>
            </a:r>
            <a:r>
              <a:rPr lang="zh-CN" altLang="en-US" dirty="0"/>
              <a:t>：以字节、字和双字为单位的多个数据存放在连续的主存区域中</a:t>
            </a:r>
          </a:p>
          <a:p>
            <a:pPr>
              <a:spcBef>
                <a:spcPct val="15000"/>
              </a:spcBef>
            </a:pPr>
            <a:r>
              <a:rPr lang="zh-CN" altLang="en-US" dirty="0">
                <a:solidFill>
                  <a:srgbClr val="660066"/>
                </a:solidFill>
              </a:rPr>
              <a:t>源操作数：允许</a:t>
            </a:r>
            <a:r>
              <a:rPr lang="zh-CN" altLang="en-US" dirty="0" smtClean="0">
                <a:solidFill>
                  <a:srgbClr val="660066"/>
                </a:solidFill>
              </a:rPr>
              <a:t>段跨越：</a:t>
            </a:r>
            <a:r>
              <a:rPr lang="en-US" altLang="zh-CN" dirty="0">
                <a:solidFill>
                  <a:srgbClr val="660066"/>
                </a:solidFill>
              </a:rPr>
              <a:t>DS:[ESI]</a:t>
            </a:r>
            <a:endParaRPr lang="zh-CN" altLang="en-US" dirty="0">
              <a:solidFill>
                <a:srgbClr val="660066"/>
              </a:solidFill>
            </a:endParaRPr>
          </a:p>
          <a:p>
            <a:pPr>
              <a:spcBef>
                <a:spcPct val="15000"/>
              </a:spcBef>
            </a:pPr>
            <a:r>
              <a:rPr lang="zh-CN" altLang="en-US" dirty="0">
                <a:solidFill>
                  <a:srgbClr val="660066"/>
                </a:solidFill>
              </a:rPr>
              <a:t>目的操作数：不允许</a:t>
            </a:r>
            <a:r>
              <a:rPr lang="zh-CN" altLang="en-US" dirty="0" smtClean="0">
                <a:solidFill>
                  <a:srgbClr val="660066"/>
                </a:solidFill>
              </a:rPr>
              <a:t>段跨越：</a:t>
            </a:r>
            <a:r>
              <a:rPr lang="en-US" altLang="zh-CN" dirty="0">
                <a:solidFill>
                  <a:srgbClr val="660066"/>
                </a:solidFill>
              </a:rPr>
              <a:t>ES:[EDI]</a:t>
            </a:r>
            <a:endParaRPr lang="zh-CN" altLang="en-US" dirty="0">
              <a:solidFill>
                <a:srgbClr val="660066"/>
              </a:solidFill>
            </a:endParaRPr>
          </a:p>
          <a:p>
            <a:pPr>
              <a:spcBef>
                <a:spcPct val="15000"/>
              </a:spcBef>
            </a:pPr>
            <a:r>
              <a:rPr lang="zh-CN" altLang="en-US" dirty="0"/>
              <a:t>每执行一次串操作：</a:t>
            </a:r>
            <a:r>
              <a:rPr lang="en-US" altLang="zh-CN" dirty="0"/>
              <a:t>ESI</a:t>
            </a:r>
            <a:r>
              <a:rPr lang="zh-CN" altLang="en-US" dirty="0"/>
              <a:t>和</a:t>
            </a:r>
            <a:r>
              <a:rPr lang="en-US" altLang="zh-CN" dirty="0"/>
              <a:t>EDI</a:t>
            </a:r>
            <a:r>
              <a:rPr lang="zh-CN" altLang="en-US" dirty="0"/>
              <a:t>自动</a:t>
            </a:r>
            <a:r>
              <a:rPr lang="en-US" altLang="zh-CN" dirty="0"/>
              <a:t>±</a:t>
            </a:r>
            <a:r>
              <a:rPr lang="en-US" altLang="zh-CN" dirty="0" smtClean="0"/>
              <a:t>1/2/4/8</a:t>
            </a:r>
            <a:endParaRPr lang="zh-CN" altLang="en-US" dirty="0"/>
          </a:p>
          <a:p>
            <a:pPr lvl="1">
              <a:spcBef>
                <a:spcPct val="15000"/>
              </a:spcBef>
            </a:pPr>
            <a:r>
              <a:rPr lang="zh-CN" altLang="en-US" dirty="0"/>
              <a:t>以字节为单位（用</a:t>
            </a:r>
            <a:r>
              <a:rPr lang="en-US" altLang="zh-CN" dirty="0"/>
              <a:t>B</a:t>
            </a:r>
            <a:r>
              <a:rPr lang="zh-CN" altLang="en-US" dirty="0"/>
              <a:t>结尾）操作：地址指针</a:t>
            </a:r>
            <a:r>
              <a:rPr lang="en-US" altLang="zh-CN" dirty="0"/>
              <a:t>±1</a:t>
            </a:r>
            <a:endParaRPr lang="zh-CN" altLang="en-US" dirty="0"/>
          </a:p>
          <a:p>
            <a:pPr lvl="1">
              <a:spcBef>
                <a:spcPct val="15000"/>
              </a:spcBef>
            </a:pPr>
            <a:r>
              <a:rPr lang="zh-CN" altLang="en-US" dirty="0"/>
              <a:t>以字为单位（用</a:t>
            </a:r>
            <a:r>
              <a:rPr lang="en-US" altLang="zh-CN" dirty="0"/>
              <a:t>W</a:t>
            </a:r>
            <a:r>
              <a:rPr lang="zh-CN" altLang="en-US" dirty="0"/>
              <a:t>结尾）操作：地址指针</a:t>
            </a:r>
            <a:r>
              <a:rPr lang="en-US" altLang="zh-CN" dirty="0"/>
              <a:t>±2</a:t>
            </a:r>
            <a:endParaRPr lang="zh-CN" altLang="en-US" dirty="0"/>
          </a:p>
          <a:p>
            <a:pPr lvl="1">
              <a:spcBef>
                <a:spcPct val="15000"/>
              </a:spcBef>
            </a:pPr>
            <a:r>
              <a:rPr lang="zh-CN" altLang="en-US" dirty="0"/>
              <a:t>以双字为单位（用</a:t>
            </a:r>
            <a:r>
              <a:rPr lang="en-US" altLang="zh-CN" dirty="0"/>
              <a:t>D</a:t>
            </a:r>
            <a:r>
              <a:rPr lang="zh-CN" altLang="en-US" dirty="0"/>
              <a:t>结尾）操作：地址指针</a:t>
            </a:r>
            <a:r>
              <a:rPr lang="en-US" altLang="zh-CN" dirty="0"/>
              <a:t>±</a:t>
            </a:r>
            <a:r>
              <a:rPr lang="en-US" altLang="zh-CN" dirty="0" smtClean="0"/>
              <a:t>4</a:t>
            </a:r>
          </a:p>
          <a:p>
            <a:pPr lvl="1">
              <a:spcBef>
                <a:spcPct val="15000"/>
              </a:spcBef>
            </a:pPr>
            <a:r>
              <a:rPr lang="zh-CN" altLang="en-US" dirty="0" smtClean="0"/>
              <a:t>以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</a:t>
            </a:r>
            <a:r>
              <a:rPr lang="zh-CN" altLang="en-US" dirty="0"/>
              <a:t>为单位（</a:t>
            </a:r>
            <a:r>
              <a:rPr lang="zh-CN" altLang="en-US" dirty="0" smtClean="0"/>
              <a:t>用</a:t>
            </a:r>
            <a:r>
              <a:rPr lang="en-US" altLang="zh-CN" dirty="0" smtClean="0"/>
              <a:t>Q</a:t>
            </a:r>
            <a:r>
              <a:rPr lang="zh-CN" altLang="en-US" dirty="0" smtClean="0"/>
              <a:t>结尾</a:t>
            </a:r>
            <a:r>
              <a:rPr lang="zh-CN" altLang="en-US" dirty="0"/>
              <a:t>）操作：地址指针</a:t>
            </a:r>
            <a:r>
              <a:rPr lang="en-US" altLang="zh-CN" dirty="0" smtClean="0"/>
              <a:t>±8</a:t>
            </a:r>
            <a:endParaRPr lang="zh-CN" altLang="en-US" dirty="0"/>
          </a:p>
          <a:p>
            <a:pPr lvl="1">
              <a:spcBef>
                <a:spcPct val="15000"/>
              </a:spcBef>
            </a:pPr>
            <a:r>
              <a:rPr lang="en-US" altLang="zh-CN" dirty="0" smtClean="0"/>
              <a:t>DF</a:t>
            </a:r>
            <a:r>
              <a:rPr lang="zh-CN" altLang="en-US" dirty="0"/>
              <a:t>＝</a:t>
            </a:r>
            <a:r>
              <a:rPr lang="en-US" altLang="zh-CN" dirty="0"/>
              <a:t>0(</a:t>
            </a:r>
            <a:r>
              <a:rPr lang="zh-CN" altLang="en-US" dirty="0"/>
              <a:t>执行</a:t>
            </a:r>
            <a:r>
              <a:rPr lang="en-US" altLang="zh-CN" dirty="0"/>
              <a:t>CLD</a:t>
            </a:r>
            <a:r>
              <a:rPr lang="zh-CN" altLang="en-US" dirty="0"/>
              <a:t>指令</a:t>
            </a:r>
            <a:r>
              <a:rPr lang="en-US" altLang="zh-CN" dirty="0"/>
              <a:t>)</a:t>
            </a:r>
            <a:r>
              <a:rPr lang="zh-CN" altLang="en-US" dirty="0"/>
              <a:t>：地址指针增加</a:t>
            </a:r>
            <a:r>
              <a:rPr lang="zh-CN" altLang="en-US" sz="2400" dirty="0"/>
              <a:t>（＋）</a:t>
            </a:r>
          </a:p>
          <a:p>
            <a:pPr lvl="1">
              <a:spcBef>
                <a:spcPct val="15000"/>
              </a:spcBef>
            </a:pPr>
            <a:r>
              <a:rPr lang="en-US" altLang="zh-CN" dirty="0"/>
              <a:t>DF</a:t>
            </a:r>
            <a:r>
              <a:rPr lang="zh-CN" altLang="en-US" dirty="0"/>
              <a:t>＝</a:t>
            </a:r>
            <a:r>
              <a:rPr lang="en-US" altLang="zh-CN" dirty="0"/>
              <a:t>1(</a:t>
            </a:r>
            <a:r>
              <a:rPr lang="zh-CN" altLang="en-US" dirty="0"/>
              <a:t>执行</a:t>
            </a:r>
            <a:r>
              <a:rPr lang="en-US" altLang="zh-CN" dirty="0"/>
              <a:t>STD</a:t>
            </a:r>
            <a:r>
              <a:rPr lang="zh-CN" altLang="en-US" dirty="0"/>
              <a:t>指令</a:t>
            </a:r>
            <a:r>
              <a:rPr lang="en-US" altLang="zh-CN" dirty="0"/>
              <a:t>)</a:t>
            </a:r>
            <a:r>
              <a:rPr lang="zh-CN" altLang="en-US" dirty="0"/>
              <a:t>：地址指针减小</a:t>
            </a:r>
            <a:r>
              <a:rPr lang="zh-CN" altLang="en-US" sz="2400" dirty="0"/>
              <a:t>（－）</a:t>
            </a:r>
          </a:p>
        </p:txBody>
      </p:sp>
    </p:spTree>
    <p:extLst>
      <p:ext uri="{BB962C8B-B14F-4D97-AF65-F5344CB8AC3E}">
        <p14:creationId xmlns:p14="http://schemas.microsoft.com/office/powerpoint/2010/main" val="252426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三、字符串操作指令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600" dirty="0"/>
              <a:t>串传送指令</a:t>
            </a:r>
            <a:endParaRPr lang="en-US" altLang="zh-CN" sz="36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chemeClr val="tx2"/>
                </a:solidFill>
              </a:rPr>
              <a:t>	</a:t>
            </a:r>
            <a:r>
              <a:rPr lang="en-US" altLang="zh-CN" dirty="0" smtClean="0">
                <a:solidFill>
                  <a:schemeClr val="tx2"/>
                </a:solidFill>
              </a:rPr>
              <a:t>MOVSB|MOVSW|MOVSD|</a:t>
            </a:r>
            <a:r>
              <a:rPr lang="en-US" altLang="zh-CN" dirty="0" smtClean="0">
                <a:solidFill>
                  <a:srgbClr val="0033CC"/>
                </a:solidFill>
              </a:rPr>
              <a:t>MOVSQ</a:t>
            </a:r>
            <a:r>
              <a:rPr lang="en-US" altLang="zh-CN" dirty="0" smtClean="0">
                <a:solidFill>
                  <a:schemeClr val="tx2"/>
                </a:solidFill>
              </a:rPr>
              <a:t>   </a:t>
            </a:r>
            <a:endParaRPr lang="en-US" altLang="zh-CN" dirty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;</a:t>
            </a:r>
            <a:r>
              <a:rPr lang="zh-CN" altLang="en-US" dirty="0">
                <a:solidFill>
                  <a:schemeClr val="tx1"/>
                </a:solidFill>
              </a:rPr>
              <a:t>串传送：</a:t>
            </a:r>
            <a:r>
              <a:rPr lang="en-US" altLang="zh-CN" dirty="0">
                <a:solidFill>
                  <a:schemeClr val="tx1"/>
                </a:solidFill>
              </a:rPr>
              <a:t>ES:[EDI]←DS:[ESI</a:t>
            </a:r>
            <a:r>
              <a:rPr lang="en-US" altLang="zh-CN" dirty="0"/>
              <a:t>] </a:t>
            </a:r>
            <a:r>
              <a:rPr lang="en-US" altLang="zh-CN" dirty="0" smtClean="0"/>
              <a:t>                           </a:t>
            </a:r>
            <a:r>
              <a:rPr lang="en-US" altLang="zh-CN" b="1" dirty="0" smtClean="0">
                <a:solidFill>
                  <a:srgbClr val="0033CC"/>
                </a:solidFill>
              </a:rPr>
              <a:t>[RDI</a:t>
            </a:r>
            <a:r>
              <a:rPr lang="en-US" altLang="zh-CN" b="1" dirty="0">
                <a:solidFill>
                  <a:srgbClr val="0033CC"/>
                </a:solidFill>
              </a:rPr>
              <a:t>]</a:t>
            </a:r>
            <a:r>
              <a:rPr lang="en-US" altLang="zh-CN" b="1" dirty="0" smtClean="0">
                <a:solidFill>
                  <a:srgbClr val="0033CC"/>
                </a:solidFill>
              </a:rPr>
              <a:t>←[RSI</a:t>
            </a:r>
            <a:r>
              <a:rPr lang="en-US" altLang="zh-CN" b="1" dirty="0">
                <a:solidFill>
                  <a:srgbClr val="0033CC"/>
                </a:solidFill>
              </a:rPr>
              <a:t>]</a:t>
            </a:r>
            <a:r>
              <a:rPr lang="en-US" altLang="zh-CN" dirty="0"/>
              <a:t> </a:t>
            </a:r>
            <a:endParaRPr lang="zh-CN" altLang="en-US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dirty="0"/>
              <a:t>;</a:t>
            </a:r>
            <a:r>
              <a:rPr lang="zh-CN" altLang="en-US" dirty="0"/>
              <a:t>然后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ESI</a:t>
            </a:r>
            <a:r>
              <a:rPr lang="en-US" altLang="zh-CN" dirty="0"/>
              <a:t>←</a:t>
            </a:r>
            <a:r>
              <a:rPr lang="en-US" altLang="zh-CN" dirty="0" smtClean="0"/>
              <a:t>ESI±1/2/4,EDI</a:t>
            </a:r>
            <a:r>
              <a:rPr lang="en-US" altLang="zh-CN" dirty="0"/>
              <a:t>←</a:t>
            </a:r>
            <a:r>
              <a:rPr lang="en-US" altLang="zh-CN" dirty="0" smtClean="0"/>
              <a:t>EDI±1/2/4   </a:t>
            </a:r>
            <a:r>
              <a:rPr lang="en-US" altLang="zh-CN" b="1" dirty="0">
                <a:solidFill>
                  <a:srgbClr val="0033CC"/>
                </a:solidFill>
              </a:rPr>
              <a:t>RSI←RSI±8,RDI←RDI±8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660066"/>
                </a:solidFill>
              </a:rPr>
              <a:t>	</a:t>
            </a:r>
            <a:r>
              <a:rPr lang="en-US" altLang="zh-CN" dirty="0">
                <a:solidFill>
                  <a:schemeClr val="tx2"/>
                </a:solidFill>
              </a:rPr>
              <a:t>STOSB|STOSW|</a:t>
            </a:r>
            <a:r>
              <a:rPr lang="en-US" altLang="zh-CN" dirty="0">
                <a:solidFill>
                  <a:srgbClr val="0033CC"/>
                </a:solidFill>
              </a:rPr>
              <a:t>STOSD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;</a:t>
            </a:r>
            <a:r>
              <a:rPr lang="zh-CN" altLang="en-US" dirty="0">
                <a:solidFill>
                  <a:schemeClr val="tx1"/>
                </a:solidFill>
              </a:rPr>
              <a:t>串存储：</a:t>
            </a:r>
            <a:r>
              <a:rPr lang="en-US" altLang="zh-CN" dirty="0">
                <a:solidFill>
                  <a:schemeClr val="tx1"/>
                </a:solidFill>
              </a:rPr>
              <a:t>ES:[EDI]←</a:t>
            </a:r>
            <a:r>
              <a:rPr lang="en-US" altLang="zh-CN" dirty="0" smtClean="0">
                <a:solidFill>
                  <a:schemeClr val="tx1"/>
                </a:solidFill>
              </a:rPr>
              <a:t>AL/AX/EAX</a:t>
            </a:r>
            <a:r>
              <a:rPr lang="zh-CN" altLang="en-US" dirty="0" smtClean="0">
                <a:solidFill>
                  <a:schemeClr val="tx1"/>
                </a:solidFill>
              </a:rPr>
              <a:t>                      </a:t>
            </a:r>
            <a:r>
              <a:rPr lang="en-US" altLang="zh-CN" b="1" dirty="0">
                <a:solidFill>
                  <a:srgbClr val="0033CC"/>
                </a:solidFill>
              </a:rPr>
              <a:t>[RDI]←RAX</a:t>
            </a:r>
            <a:endParaRPr lang="zh-CN" altLang="en-US" b="1" dirty="0">
              <a:solidFill>
                <a:srgbClr val="0033CC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dirty="0"/>
              <a:t>;</a:t>
            </a:r>
            <a:r>
              <a:rPr lang="zh-CN" altLang="en-US" dirty="0"/>
              <a:t>然后：</a:t>
            </a:r>
            <a:r>
              <a:rPr lang="en-US" altLang="zh-CN" dirty="0"/>
              <a:t>EDI←</a:t>
            </a:r>
            <a:r>
              <a:rPr lang="en-US" altLang="zh-CN" dirty="0" smtClean="0"/>
              <a:t>EDI±1/2/4                                  </a:t>
            </a:r>
            <a:r>
              <a:rPr lang="en-US" altLang="zh-CN" b="1" dirty="0">
                <a:solidFill>
                  <a:srgbClr val="0033CC"/>
                </a:solidFill>
              </a:rPr>
              <a:t>RDI←RDI±8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chemeClr val="tx2"/>
                </a:solidFill>
              </a:rPr>
              <a:t>LODSB|LODSW|</a:t>
            </a:r>
            <a:r>
              <a:rPr lang="en-US" altLang="zh-CN" dirty="0">
                <a:solidFill>
                  <a:srgbClr val="0033CC"/>
                </a:solidFill>
              </a:rPr>
              <a:t>LODSD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;</a:t>
            </a:r>
            <a:r>
              <a:rPr lang="zh-CN" altLang="en-US" dirty="0">
                <a:solidFill>
                  <a:schemeClr val="tx1"/>
                </a:solidFill>
              </a:rPr>
              <a:t>串读取：</a:t>
            </a:r>
            <a:r>
              <a:rPr lang="en-US" altLang="zh-CN" dirty="0">
                <a:solidFill>
                  <a:schemeClr val="tx1"/>
                </a:solidFill>
              </a:rPr>
              <a:t>AL/AX/EAX←DS:[ESI</a:t>
            </a:r>
            <a:r>
              <a:rPr lang="en-US" altLang="zh-CN" dirty="0"/>
              <a:t>] </a:t>
            </a:r>
            <a:r>
              <a:rPr lang="en-US" altLang="zh-CN" dirty="0" smtClean="0"/>
              <a:t>                     </a:t>
            </a:r>
            <a:r>
              <a:rPr lang="en-US" altLang="zh-CN" b="1" dirty="0">
                <a:solidFill>
                  <a:srgbClr val="0033CC"/>
                </a:solidFill>
              </a:rPr>
              <a:t>RAX ←[RSI] </a:t>
            </a:r>
            <a:endParaRPr lang="zh-CN" altLang="en-US" b="1" dirty="0">
              <a:solidFill>
                <a:srgbClr val="0033CC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dirty="0"/>
              <a:t>;</a:t>
            </a:r>
            <a:r>
              <a:rPr lang="zh-CN" altLang="en-US" dirty="0"/>
              <a:t>然后：</a:t>
            </a:r>
            <a:r>
              <a:rPr lang="en-US" altLang="zh-CN" dirty="0"/>
              <a:t>ESI←ESI±1/2/4                                  </a:t>
            </a:r>
            <a:r>
              <a:rPr lang="en-US" altLang="zh-CN" b="1" dirty="0">
                <a:solidFill>
                  <a:srgbClr val="0033CC"/>
                </a:solidFill>
              </a:rPr>
              <a:t>RSI←RSI±8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/>
              <a:t>	</a:t>
            </a:r>
            <a:r>
              <a:rPr lang="en-US" altLang="zh-CN" dirty="0">
                <a:solidFill>
                  <a:schemeClr val="tx2"/>
                </a:solidFill>
              </a:rPr>
              <a:t>REP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</a:rPr>
              <a:t>;</a:t>
            </a:r>
            <a:r>
              <a:rPr lang="zh-CN" altLang="en-US" dirty="0">
                <a:solidFill>
                  <a:schemeClr val="tx1"/>
                </a:solidFill>
              </a:rPr>
              <a:t>执行一次串指令，</a:t>
            </a:r>
            <a:r>
              <a:rPr lang="en-US" altLang="zh-CN" dirty="0">
                <a:solidFill>
                  <a:schemeClr val="tx1"/>
                </a:solidFill>
              </a:rPr>
              <a:t>ECX</a:t>
            </a:r>
            <a:r>
              <a:rPr lang="zh-CN" altLang="en-US" dirty="0">
                <a:solidFill>
                  <a:schemeClr val="tx1"/>
                </a:solidFill>
              </a:rPr>
              <a:t>减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；直到</a:t>
            </a:r>
            <a:r>
              <a:rPr lang="en-US" altLang="zh-CN" dirty="0">
                <a:solidFill>
                  <a:schemeClr val="tx1"/>
                </a:solidFill>
              </a:rPr>
              <a:t>ECX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6477000"/>
            <a:ext cx="577850" cy="304800"/>
          </a:xfrm>
          <a:prstGeom prst="rect">
            <a:avLst/>
          </a:prstGeom>
        </p:spPr>
        <p:txBody>
          <a:bodyPr/>
          <a:lstStyle/>
          <a:p>
            <a:fld id="{412CE8F0-72E6-49E8-89AF-F13B7C653240}" type="slidenum">
              <a:rPr lang="ko-KR" altLang="en-US"/>
              <a:pPr/>
              <a:t>99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202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11</Pages>
  <Words>5681</Words>
  <Application>Microsoft Office PowerPoint</Application>
  <PresentationFormat>A4 纸张(210x297 毫米)</PresentationFormat>
  <Paragraphs>1159</Paragraphs>
  <Slides>103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103</vt:i4>
      </vt:variant>
      <vt:variant>
        <vt:lpstr>自定义放映</vt:lpstr>
      </vt:variant>
      <vt:variant>
        <vt:i4>2</vt:i4>
      </vt:variant>
    </vt:vector>
  </HeadingPairs>
  <TitlesOfParts>
    <vt:vector size="119" baseType="lpstr">
      <vt:lpstr>Monotype Sorts</vt:lpstr>
      <vt:lpstr>ＭＳ Ｐゴシック</vt:lpstr>
      <vt:lpstr>黑体</vt:lpstr>
      <vt:lpstr>华文楷体</vt:lpstr>
      <vt:lpstr>宋体</vt:lpstr>
      <vt:lpstr>微软雅黑</vt:lpstr>
      <vt:lpstr>Arial</vt:lpstr>
      <vt:lpstr>Arial Narrow</vt:lpstr>
      <vt:lpstr>Calibri</vt:lpstr>
      <vt:lpstr>Helvetica</vt:lpstr>
      <vt:lpstr>Times New Roman</vt:lpstr>
      <vt:lpstr>Wingdings</vt:lpstr>
      <vt:lpstr>Wingdings 2</vt:lpstr>
      <vt:lpstr>template2007</vt:lpstr>
      <vt:lpstr>汇编指令简介</vt:lpstr>
      <vt:lpstr>汇编指令简介</vt:lpstr>
      <vt:lpstr>一、整数算术指令</vt:lpstr>
      <vt:lpstr>一、整数算术指令</vt:lpstr>
      <vt:lpstr>1.1  数据传送、加减指令</vt:lpstr>
      <vt:lpstr>LAHF、SAHF指令</vt:lpstr>
      <vt:lpstr>XCHG指令</vt:lpstr>
      <vt:lpstr>加法和减法指令</vt:lpstr>
      <vt:lpstr> INC和DEC指令</vt:lpstr>
      <vt:lpstr> ADD指令和SUB指令</vt:lpstr>
      <vt:lpstr> ADD指令和SUB指令</vt:lpstr>
      <vt:lpstr> ADD指令和SUB指令</vt:lpstr>
      <vt:lpstr>ADC、SBB</vt:lpstr>
      <vt:lpstr> NEG指令</vt:lpstr>
      <vt:lpstr> 加减运算示例</vt:lpstr>
      <vt:lpstr>1.2 移位和循环移位指令</vt:lpstr>
      <vt:lpstr>1.2.1 SHL指令</vt:lpstr>
      <vt:lpstr>1.2.2 SHR指令</vt:lpstr>
      <vt:lpstr>1.2.3 SAL和SAR指令</vt:lpstr>
      <vt:lpstr>1.2.3 SAL和SAR指令</vt:lpstr>
      <vt:lpstr>1.2.4 ROL指令</vt:lpstr>
      <vt:lpstr>1.2.4 ROL指令</vt:lpstr>
      <vt:lpstr>1.2.5 ROR指令</vt:lpstr>
      <vt:lpstr>1.2.6 RCL和RCR指令</vt:lpstr>
      <vt:lpstr>1.2.6 RCL和RCR指令</vt:lpstr>
      <vt:lpstr>1.2.7 SHLD/SHRD指令</vt:lpstr>
      <vt:lpstr>1.2.7 SHLD/SHRD指令</vt:lpstr>
      <vt:lpstr>1.2.7 SHLD/SHRD指令</vt:lpstr>
      <vt:lpstr>1.2.7 SHLD/SHRD指令的例子</vt:lpstr>
      <vt:lpstr>移位指令汇总</vt:lpstr>
      <vt:lpstr>1.3 移位和循环移位的应用</vt:lpstr>
      <vt:lpstr>数组移位：右移1位(intel 格式)</vt:lpstr>
      <vt:lpstr>二进制乘法</vt:lpstr>
      <vt:lpstr>分离位串</vt:lpstr>
      <vt:lpstr>1.4 乘法和除法指令</vt:lpstr>
      <vt:lpstr>MUL指令</vt:lpstr>
      <vt:lpstr>MUL指令</vt:lpstr>
      <vt:lpstr>MUL指令</vt:lpstr>
      <vt:lpstr>MUL指令</vt:lpstr>
      <vt:lpstr>IMUL指令</vt:lpstr>
      <vt:lpstr>IMUL指令的多操作数形式</vt:lpstr>
      <vt:lpstr>IMUL指令</vt:lpstr>
      <vt:lpstr>IMUL指令</vt:lpstr>
      <vt:lpstr>DIV指令</vt:lpstr>
      <vt:lpstr>DIV指令</vt:lpstr>
      <vt:lpstr>DIV指令</vt:lpstr>
      <vt:lpstr>DIV指令</vt:lpstr>
      <vt:lpstr>有符号数除法</vt:lpstr>
      <vt:lpstr> IDIV指令、整数符号扩展指令</vt:lpstr>
      <vt:lpstr> 整数符号扩展指令</vt:lpstr>
      <vt:lpstr>8位有符号除法</vt:lpstr>
      <vt:lpstr>16位有符号除法</vt:lpstr>
      <vt:lpstr>32位有符号除法</vt:lpstr>
      <vt:lpstr>PowerPoint 演示文稿</vt:lpstr>
      <vt:lpstr> 除法溢出</vt:lpstr>
      <vt:lpstr>算术表达式的实现</vt:lpstr>
      <vt:lpstr>1.6  ASCII和非压缩十进制调整指令</vt:lpstr>
      <vt:lpstr>BCD码（Binary Coded Decimal）</vt:lpstr>
      <vt:lpstr>非压缩BCD码加法调整指令——AAA</vt:lpstr>
      <vt:lpstr>非压缩BCD码加、减调整指令</vt:lpstr>
      <vt:lpstr>非压缩BCD加法调整指令——AAA</vt:lpstr>
      <vt:lpstr>非压缩BCD减法调整指令——AAS</vt:lpstr>
      <vt:lpstr>非压缩BCD码乘、除调整指令</vt:lpstr>
      <vt:lpstr>非压缩BCD乘法调整指令—— AAM</vt:lpstr>
      <vt:lpstr>非压缩BCD除法调整指令—— AAD</vt:lpstr>
      <vt:lpstr>1.7 压缩BCD码加、减调整指令</vt:lpstr>
      <vt:lpstr>压缩BCD加法调整指令——DAA</vt:lpstr>
      <vt:lpstr>压缩BCD减法调整指令—— DAS</vt:lpstr>
      <vt:lpstr>压缩BCD减法调整指令—— DAS</vt:lpstr>
      <vt:lpstr>加、减、乘、除指令汇总</vt:lpstr>
      <vt:lpstr>移位指令汇总</vt:lpstr>
      <vt:lpstr>二、 布尔和比较指令</vt:lpstr>
      <vt:lpstr>2.1 布尔指令——AND</vt:lpstr>
      <vt:lpstr>2.1 布尔指令——AND</vt:lpstr>
      <vt:lpstr>2.1 布尔指令——AND</vt:lpstr>
      <vt:lpstr>2.1 布尔指令——OR</vt:lpstr>
      <vt:lpstr>2.1 布尔指令——OR</vt:lpstr>
      <vt:lpstr>2.1 布尔指令——XOR</vt:lpstr>
      <vt:lpstr>2.1 布尔指令——XOR</vt:lpstr>
      <vt:lpstr>2.1 布尔指令——XOR</vt:lpstr>
      <vt:lpstr>2.1 布尔指令——NOT</vt:lpstr>
      <vt:lpstr> 练习 </vt:lpstr>
      <vt:lpstr>2.1 布尔指令——TEST</vt:lpstr>
      <vt:lpstr>2.2 比较指令—— CMP</vt:lpstr>
      <vt:lpstr>2.2 比较指令—— CMP</vt:lpstr>
      <vt:lpstr>2.2 比较指令—— CMP</vt:lpstr>
      <vt:lpstr>2.3 标志位设置指令</vt:lpstr>
      <vt:lpstr>2.4  条件跳转指令</vt:lpstr>
      <vt:lpstr>2.4  条件跳转指令</vt:lpstr>
      <vt:lpstr>2.4  条件跳转指令</vt:lpstr>
      <vt:lpstr>2.4  条件跳转指令</vt:lpstr>
      <vt:lpstr>2.4  条件跳转指令</vt:lpstr>
      <vt:lpstr>2.4  条件跳转指令</vt:lpstr>
      <vt:lpstr>2.5 位测试指令</vt:lpstr>
      <vt:lpstr>2.5 位测试指令</vt:lpstr>
      <vt:lpstr>2.6 条件循环指令</vt:lpstr>
      <vt:lpstr>三、字符串操作指令</vt:lpstr>
      <vt:lpstr>三、字符串操作指令</vt:lpstr>
      <vt:lpstr>三、字符串操作指令</vt:lpstr>
      <vt:lpstr>三、字符串操作指令</vt:lpstr>
      <vt:lpstr>① 串拷贝指令</vt:lpstr>
      <vt:lpstr>② 串比较指令</vt:lpstr>
      <vt:lpstr>③ 串扫描指令</vt:lpstr>
      <vt:lpstr>RealNetworks, April 27,2000</vt:lpstr>
      <vt:lpstr>ee368b, Nov 2000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/>
  <cp:lastModifiedBy/>
  <cp:revision>2131</cp:revision>
  <cp:lastPrinted>1999-10-18T12:34:14Z</cp:lastPrinted>
  <dcterms:created xsi:type="dcterms:W3CDTF">1998-08-19T13:28:36Z</dcterms:created>
  <dcterms:modified xsi:type="dcterms:W3CDTF">2017-10-31T15:14:39Z</dcterms:modified>
</cp:coreProperties>
</file>