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46"/>
  </p:notesMasterIdLst>
  <p:sldIdLst>
    <p:sldId id="317" r:id="rId2"/>
    <p:sldId id="344" r:id="rId3"/>
    <p:sldId id="284" r:id="rId4"/>
    <p:sldId id="285" r:id="rId5"/>
    <p:sldId id="286" r:id="rId6"/>
    <p:sldId id="287" r:id="rId7"/>
    <p:sldId id="374" r:id="rId8"/>
    <p:sldId id="364" r:id="rId9"/>
    <p:sldId id="289" r:id="rId10"/>
    <p:sldId id="350" r:id="rId11"/>
    <p:sldId id="293" r:id="rId12"/>
    <p:sldId id="375" r:id="rId13"/>
    <p:sldId id="295" r:id="rId14"/>
    <p:sldId id="366" r:id="rId15"/>
    <p:sldId id="301" r:id="rId16"/>
    <p:sldId id="332" r:id="rId17"/>
    <p:sldId id="302" r:id="rId18"/>
    <p:sldId id="304" r:id="rId19"/>
    <p:sldId id="351" r:id="rId20"/>
    <p:sldId id="306" r:id="rId21"/>
    <p:sldId id="307" r:id="rId22"/>
    <p:sldId id="309" r:id="rId23"/>
    <p:sldId id="312" r:id="rId24"/>
    <p:sldId id="368" r:id="rId25"/>
    <p:sldId id="367" r:id="rId26"/>
    <p:sldId id="372" r:id="rId27"/>
    <p:sldId id="336" r:id="rId28"/>
    <p:sldId id="338" r:id="rId29"/>
    <p:sldId id="370" r:id="rId30"/>
    <p:sldId id="339" r:id="rId31"/>
    <p:sldId id="365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71" r:id="rId43"/>
    <p:sldId id="373" r:id="rId44"/>
    <p:sldId id="324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00"/>
    <a:srgbClr val="0000CC"/>
    <a:srgbClr val="EFFBB3"/>
    <a:srgbClr val="CC0000"/>
    <a:srgbClr val="663300"/>
    <a:srgbClr val="008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0" autoAdjust="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用来存放常量数据。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read only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）字符串会被编译器自动放在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关键字的常量数据会被放在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）在有的嵌入式系统中，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 Flash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）里，运行时直接读取，不须加载到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所以，在嵌入式开发中，常将已知的常量系数，表格数据等造表加以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关键字。存在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中，避免占用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9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4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2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="1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3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lvl="0">
              <a:defRPr/>
            </a:pPr>
            <a:r>
              <a:rPr lang="zh-CN" altLang="en-US" dirty="0"/>
              <a:t>程序的机器级</a:t>
            </a:r>
            <a:r>
              <a:rPr lang="zh-CN" altLang="en-US" dirty="0" smtClean="0"/>
              <a:t>表示</a:t>
            </a:r>
            <a:r>
              <a:rPr lang="en-US" dirty="0" smtClean="0"/>
              <a:t>Ⅱ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zh-CN" altLang="en-US" b="1" dirty="0" smtClean="0">
                <a:solidFill>
                  <a:srgbClr val="000000"/>
                </a:solidFill>
              </a:rPr>
              <a:t>控制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742951" y="3886200"/>
            <a:ext cx="6115050" cy="1752600"/>
          </a:xfrm>
        </p:spPr>
        <p:txBody>
          <a:bodyPr/>
          <a:lstStyle/>
          <a:p>
            <a:r>
              <a:rPr lang="zh-CN" altLang="en-US"/>
              <a:t>教师</a:t>
            </a:r>
            <a:r>
              <a:rPr lang="zh-CN" altLang="en-US" smtClean="0"/>
              <a:t>：</a:t>
            </a:r>
            <a:r>
              <a:rPr lang="zh-CN" altLang="en-US"/>
              <a:t>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流程控制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条件码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状态标志位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条件分支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/>
              <a:t>j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/>
              <a:t> 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: </a:t>
            </a:r>
            <a:r>
              <a:rPr lang="zh-CN" altLang="en-US" dirty="0" smtClean="0"/>
              <a:t>根据条件码跳转</a:t>
            </a:r>
            <a:endParaRPr lang="en-US" dirty="0"/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41377"/>
              </p:ext>
            </p:extLst>
          </p:nvPr>
        </p:nvGraphicFramePr>
        <p:xfrm>
          <a:off x="762000" y="1905000"/>
          <a:ext cx="7924801" cy="4724400"/>
        </p:xfrm>
        <a:graphic>
          <a:graphicData uri="http://schemas.openxmlformats.org/drawingml/2006/table">
            <a:tbl>
              <a:tblPr/>
              <a:tblGrid>
                <a:gridCol w="144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指令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条件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描述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无条件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相等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不相等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结果为负数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结果为非负数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跳转指令的编码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52400" y="1905000"/>
            <a:ext cx="3030416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jmp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.L2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3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.L3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5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6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L3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rep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10000" y="989715"/>
            <a:ext cx="5029200" cy="2734559"/>
            <a:chOff x="3810000" y="989715"/>
            <a:chExt cx="5029200" cy="2734559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3810000" y="1362074"/>
              <a:ext cx="5029200" cy="2362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1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0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48 89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f8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2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8 &lt;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loop+0x8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5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48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d1 f8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48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85 c0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test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.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7f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f8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&lt;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loop+0x5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6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d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f3 c3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3810000" y="989715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sz="2400" kern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.o</a:t>
              </a:r>
              <a:r>
                <a:rPr lang="zh-CN" altLang="en-US" sz="2400" kern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文件的反汇编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25261" y="3851980"/>
            <a:ext cx="6166339" cy="2748846"/>
            <a:chOff x="2825261" y="3851980"/>
            <a:chExt cx="6166339" cy="2748846"/>
          </a:xfrm>
        </p:grpSpPr>
        <p:sp>
          <p:nvSpPr>
            <p:cNvPr id="7" name="Rectangle 4"/>
            <p:cNvSpPr>
              <a:spLocks/>
            </p:cNvSpPr>
            <p:nvPr/>
          </p:nvSpPr>
          <p:spPr bwMode="auto">
            <a:xfrm>
              <a:off x="2825261" y="4238626"/>
              <a:ext cx="6166339" cy="2362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1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4004d0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48 89 f8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2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4004d8 &lt;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loop+0x8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4004d5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48 dl f8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48 85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c0     test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7f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f8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4004d5 &lt;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loop+0x5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6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4004dd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 f3 c3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3775808" y="3851980"/>
              <a:ext cx="3082192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kern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链接后的程序反汇编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sp>
        <p:nvSpPr>
          <p:cNvPr id="12" name="Rectangle 5"/>
          <p:cNvSpPr>
            <a:spLocks/>
          </p:cNvSpPr>
          <p:nvPr/>
        </p:nvSpPr>
        <p:spPr bwMode="auto">
          <a:xfrm>
            <a:off x="228600" y="5437310"/>
            <a:ext cx="2311400" cy="811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 smtClean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关键：</a:t>
            </a:r>
            <a:r>
              <a:rPr lang="en-US" altLang="zh-CN" sz="2400" kern="0" dirty="0" smtClean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RIP/EIP</a:t>
            </a:r>
            <a:r>
              <a:rPr lang="zh-CN" altLang="en-US" sz="2400" kern="0" dirty="0" smtClean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的含义？</a:t>
            </a:r>
            <a:endParaRPr lang="en-US" sz="2400" kern="0" dirty="0">
              <a:solidFill>
                <a:srgbClr val="0000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条件分支</a:t>
            </a:r>
            <a:r>
              <a:rPr lang="en-US" dirty="0" smtClean="0"/>
              <a:t>(</a:t>
            </a:r>
            <a:r>
              <a:rPr lang="zh-CN" altLang="en-US" dirty="0" smtClean="0"/>
              <a:t>旧风格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endParaRPr lang="en-US" dirty="0" smtClean="0"/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control.c</a:t>
            </a:r>
            <a:endParaRPr lang="en-US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246184" y="2514600"/>
            <a:ext cx="2573216" cy="370585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absdiff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194545" y="2532185"/>
            <a:ext cx="3832224" cy="3886200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absdiff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cmpq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x:y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jle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.L4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       # x &lt;= 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sz="24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sz="24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en-US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7188"/>
              </p:ext>
            </p:extLst>
          </p:nvPr>
        </p:nvGraphicFramePr>
        <p:xfrm>
          <a:off x="2940784" y="2546839"/>
          <a:ext cx="2209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41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用</a:t>
            </a:r>
            <a:r>
              <a:rPr lang="en-US" dirty="0" err="1" smtClean="0"/>
              <a:t>goto</a:t>
            </a:r>
            <a:r>
              <a:rPr lang="zh-CN" altLang="en-US" dirty="0" smtClean="0"/>
              <a:t>表述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zh-CN" altLang="en-US" dirty="0" smtClean="0"/>
              <a:t>允许使用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</a:t>
            </a:r>
            <a:endParaRPr lang="en-US" dirty="0" smtClean="0"/>
          </a:p>
          <a:p>
            <a:r>
              <a:rPr lang="zh-CN" altLang="en-US" dirty="0" smtClean="0"/>
              <a:t>跳转到标号指定的位置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609600" y="2362200"/>
            <a:ext cx="36703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absdiff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x, long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= x-y;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= y-x;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876800" y="2290768"/>
            <a:ext cx="3941064" cy="450302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absdiff_j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x, long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ntest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if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ntest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goto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Else;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goto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Done;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Else: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Done: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return result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代码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069667" y="1877127"/>
            <a:ext cx="6268065" cy="50890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Test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?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Else_Expr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000" y="3124200"/>
            <a:ext cx="3962400" cy="3396544"/>
            <a:chOff x="381000" y="3397250"/>
            <a:chExt cx="3962400" cy="3396544"/>
          </a:xfrm>
        </p:grpSpPr>
        <p:sp>
          <p:nvSpPr>
            <p:cNvPr id="49157" name="Rectangle 5"/>
            <p:cNvSpPr>
              <a:spLocks/>
            </p:cNvSpPr>
            <p:nvPr/>
          </p:nvSpPr>
          <p:spPr bwMode="auto">
            <a:xfrm>
              <a:off x="381000" y="339725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kern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使用</a:t>
              </a:r>
              <a:r>
                <a:rPr lang="en-US" sz="2400" dirty="0" err="1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goto</a:t>
              </a:r>
              <a:r>
                <a:rPr lang="zh-CN" altLang="en-US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的版本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49158" name="Rectangle 6"/>
            <p:cNvSpPr>
              <a:spLocks/>
            </p:cNvSpPr>
            <p:nvPr/>
          </p:nvSpPr>
          <p:spPr bwMode="auto">
            <a:xfrm>
              <a:off x="457200" y="3816349"/>
              <a:ext cx="3886200" cy="2977445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ntest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=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!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Test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if (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ntest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)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Else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val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 = </a:t>
              </a:r>
              <a:r>
                <a:rPr lang="en-US" sz="2400" b="1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Then_Expr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Done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Else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: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val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= </a:t>
              </a:r>
              <a:r>
                <a:rPr lang="en-US" sz="2400" b="1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Else_Expr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Done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:</a:t>
              </a:r>
              <a:endPara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. . .</a:t>
              </a:r>
              <a:endPara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</p:grp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分支</a:t>
            </a:r>
            <a:r>
              <a:rPr lang="zh-CN" altLang="en-US" dirty="0"/>
              <a:t>翻译</a:t>
            </a:r>
            <a:r>
              <a:rPr lang="zh-CN" altLang="en-US" dirty="0" smtClean="0"/>
              <a:t>一般</a:t>
            </a:r>
            <a:r>
              <a:rPr lang="zh-CN" altLang="en-US" dirty="0"/>
              <a:t>条件</a:t>
            </a:r>
            <a:r>
              <a:rPr lang="zh-CN" altLang="en-US" dirty="0" smtClean="0"/>
              <a:t>表达式</a:t>
            </a:r>
            <a:endParaRPr lang="en-US" dirty="0"/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066800" y="2539999"/>
            <a:ext cx="3454400" cy="431801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x&gt;y ? x-y : y-x;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4461933" y="3395685"/>
            <a:ext cx="4495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52450" lvl="1"/>
            <a:r>
              <a:rPr lang="zh-CN" altLang="en-US" kern="0" dirty="0" smtClean="0"/>
              <a:t>为</a:t>
            </a:r>
            <a:r>
              <a:rPr lang="en-US" kern="0" dirty="0" smtClean="0"/>
              <a:t> then </a:t>
            </a:r>
            <a:r>
              <a:rPr lang="zh-CN" altLang="en-US" kern="0" dirty="0" smtClean="0"/>
              <a:t>表达式和</a:t>
            </a:r>
            <a:r>
              <a:rPr lang="en-US" kern="0" dirty="0" smtClean="0"/>
              <a:t> else</a:t>
            </a:r>
            <a:r>
              <a:rPr lang="zh-CN" altLang="en-US" kern="0" dirty="0" smtClean="0"/>
              <a:t>表达式</a:t>
            </a:r>
            <a:r>
              <a:rPr lang="en-US" kern="0" dirty="0" smtClean="0"/>
              <a:t> </a:t>
            </a:r>
            <a:r>
              <a:rPr lang="zh-CN" altLang="en-US" kern="0" dirty="0" smtClean="0"/>
              <a:t>生成独立的代码段</a:t>
            </a:r>
            <a:endParaRPr lang="en-US" altLang="zh-CN" kern="0" dirty="0" smtClean="0"/>
          </a:p>
          <a:p>
            <a:pPr marL="552450" lvl="1"/>
            <a:r>
              <a:rPr lang="zh-CN" altLang="en-US" kern="0" dirty="0" smtClean="0"/>
              <a:t>执行合适的代码段</a:t>
            </a:r>
            <a:endParaRPr 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C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代码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34290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Test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?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: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Else_Expr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不</a:t>
            </a:r>
            <a:r>
              <a:rPr lang="zh-CN" altLang="en-US" sz="2400" kern="0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使用</a:t>
            </a:r>
            <a:r>
              <a:rPr lang="en-US" sz="2400" kern="0" dirty="0" err="1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goto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的版本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 result =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Arial Narro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eval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=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Else_Expr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= !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Test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if (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nt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) result =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e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条件传送指令</a:t>
            </a:r>
            <a:endParaRPr lang="en-US" dirty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533400" y="1295400"/>
            <a:ext cx="4572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92100"/>
            <a:r>
              <a:rPr lang="zh-CN" altLang="en-US" kern="0" dirty="0" smtClean="0"/>
              <a:t>条件传送指令</a:t>
            </a:r>
            <a:endParaRPr lang="en-US" kern="0" dirty="0" smtClean="0"/>
          </a:p>
          <a:p>
            <a:pPr marL="552450" lvl="1"/>
            <a:r>
              <a:rPr lang="zh-CN" altLang="en-US" kern="0" dirty="0" smtClean="0"/>
              <a:t>指令支持的操作</a:t>
            </a:r>
            <a:r>
              <a:rPr lang="en-US" kern="0" dirty="0" smtClean="0"/>
              <a:t>:</a:t>
            </a:r>
          </a:p>
          <a:p>
            <a:pPr marL="838200" lvl="2">
              <a:buFont typeface="Wingdings" pitchFamily="2" charset="2"/>
              <a:buNone/>
            </a:pPr>
            <a:r>
              <a:rPr lang="en-US" kern="0" dirty="0" smtClean="0"/>
              <a:t>if (Test)   </a:t>
            </a:r>
            <a:r>
              <a:rPr lang="en-US" kern="0" dirty="0" err="1" smtClean="0"/>
              <a:t>Dest</a:t>
            </a:r>
            <a:r>
              <a:rPr lang="en-US" kern="0" dirty="0" smtClean="0"/>
              <a:t> </a:t>
            </a:r>
            <a:r>
              <a:rPr lang="en-US" kern="0" dirty="0" smtClean="0">
                <a:sym typeface="Wingdings" pitchFamily="2" charset="2"/>
              </a:rPr>
              <a:t> </a:t>
            </a:r>
            <a:r>
              <a:rPr lang="en-US" kern="0" dirty="0" err="1" smtClean="0">
                <a:sym typeface="Wingdings" pitchFamily="2" charset="2"/>
              </a:rPr>
              <a:t>Src</a:t>
            </a:r>
            <a:endParaRPr lang="en-US" kern="0" dirty="0" smtClean="0"/>
          </a:p>
          <a:p>
            <a:pPr marL="552450" lvl="1"/>
            <a:r>
              <a:rPr lang="en-US" kern="0" dirty="0" smtClean="0"/>
              <a:t>1995</a:t>
            </a:r>
            <a:r>
              <a:rPr lang="zh-CN" altLang="en-US" kern="0" dirty="0" smtClean="0"/>
              <a:t>年之后的</a:t>
            </a:r>
            <a:r>
              <a:rPr lang="en-US" kern="0" dirty="0" smtClean="0"/>
              <a:t> x86</a:t>
            </a:r>
            <a:r>
              <a:rPr lang="zh-CN" altLang="en-US" kern="0" dirty="0" smtClean="0"/>
              <a:t>处理器支持条件传送</a:t>
            </a:r>
            <a:endParaRPr lang="en-US" kern="0" dirty="0" smtClean="0"/>
          </a:p>
          <a:p>
            <a:pPr marL="552450" lvl="1"/>
            <a:r>
              <a:rPr lang="en-US" kern="0" dirty="0" smtClean="0"/>
              <a:t>GCC </a:t>
            </a:r>
            <a:r>
              <a:rPr lang="zh-CN" altLang="en-US" kern="0" dirty="0" smtClean="0"/>
              <a:t>尽量使用它们</a:t>
            </a:r>
            <a:endParaRPr lang="en-US" kern="0" dirty="0" smtClean="0"/>
          </a:p>
          <a:p>
            <a:pPr marL="838200" lvl="2"/>
            <a:r>
              <a:rPr lang="zh-CN" altLang="en-US" kern="0" dirty="0" smtClean="0"/>
              <a:t>条件：以安全为前提</a:t>
            </a:r>
            <a:endParaRPr lang="en-US" kern="0" dirty="0" smtClean="0"/>
          </a:p>
          <a:p>
            <a:pPr marL="292100"/>
            <a:r>
              <a:rPr lang="en-US" kern="0" dirty="0" smtClean="0"/>
              <a:t>Why?</a:t>
            </a:r>
          </a:p>
          <a:p>
            <a:pPr marL="552450" lvl="1"/>
            <a:r>
              <a:rPr lang="zh-CN" altLang="en-US" kern="0" dirty="0" smtClean="0"/>
              <a:t>分支对管道中的指令流非常有害</a:t>
            </a:r>
            <a:endParaRPr lang="en-US" altLang="zh-CN" kern="0" dirty="0" smtClean="0"/>
          </a:p>
          <a:p>
            <a:pPr marL="552450" lvl="1"/>
            <a:r>
              <a:rPr lang="zh-CN" altLang="en-US" kern="0" dirty="0" smtClean="0"/>
              <a:t>条件传送不需要控制转移</a:t>
            </a:r>
            <a:endParaRPr 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条件传送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371600"/>
            <a:ext cx="36703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absdiff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 y)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= x-y;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= y-x;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71269"/>
              </p:ext>
            </p:extLst>
          </p:nvPr>
        </p:nvGraphicFramePr>
        <p:xfrm>
          <a:off x="4953000" y="1357376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8"/>
          <p:cNvSpPr>
            <a:spLocks/>
          </p:cNvSpPr>
          <p:nvPr/>
        </p:nvSpPr>
        <p:spPr bwMode="auto">
          <a:xfrm>
            <a:off x="2978150" y="3590925"/>
            <a:ext cx="592455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absdiff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x</a:t>
            </a:r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tr-TR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tr-TR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tr-TR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tr-TR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tr-TR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tr-TR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tr-TR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tr-TR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result</a:t>
            </a:r>
            <a:r>
              <a:rPr lang="tr-TR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x-y</a:t>
            </a:r>
            <a:endParaRPr lang="tr-TR" sz="2400" b="1" dirty="0">
              <a:solidFill>
                <a:srgbClr val="0000FF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tr-TR" sz="24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tr-TR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tr-TR" sz="2400" b="1" dirty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tr-TR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tr-TR" sz="2400" b="1" dirty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tr-TR" sz="24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tr-TR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tr-TR" sz="24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eval</a:t>
            </a:r>
            <a:r>
              <a:rPr lang="tr-TR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y-x</a:t>
            </a:r>
            <a:endParaRPr lang="tr-TR" sz="2400" b="1" dirty="0">
              <a:solidFill>
                <a:srgbClr val="CC0000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cmpq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x:y</a:t>
            </a:r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cmovle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</a:t>
            </a:r>
            <a:r>
              <a:rPr lang="tr-TR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if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&lt;=,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result</a:t>
            </a: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</a:t>
            </a:r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eval</a:t>
            </a:r>
            <a:endParaRPr lang="tr-TR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396875" y="2016124"/>
            <a:ext cx="8594725" cy="461327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533400" y="13081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计算代价大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条件传送的不良案例</a:t>
            </a:r>
            <a:endParaRPr lang="en-US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770062"/>
            <a:ext cx="78486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185986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危险的计算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66064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有副作用的计算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533400" y="5943600"/>
            <a:ext cx="54102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>
            <a:defPPr>
              <a:defRPr lang="en-US"/>
            </a:defPPr>
            <a:lvl1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400" dirty="0" smtClean="0"/>
              <a:t>两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数值均被计算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ym typeface="Calibri Bold" charset="0"/>
              </a:rPr>
              <a:t>副作用！</a:t>
            </a:r>
            <a:endParaRPr lang="en-US" sz="2400" dirty="0"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533400" y="2286000"/>
            <a:ext cx="54102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只有计算非常简单时才有意义。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533400" y="4114800"/>
            <a:ext cx="54102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可能获得期望的效果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7F7F7F"/>
                </a:solidFill>
              </a:rPr>
              <a:t>流程控制</a:t>
            </a:r>
            <a:r>
              <a:rPr lang="en-US" altLang="zh-CN" dirty="0" smtClean="0">
                <a:solidFill>
                  <a:srgbClr val="7F7F7F"/>
                </a:solidFill>
              </a:rPr>
              <a:t>:</a:t>
            </a:r>
            <a:r>
              <a:rPr lang="zh-CN" altLang="en-US" dirty="0" smtClean="0">
                <a:solidFill>
                  <a:srgbClr val="7F7F7F"/>
                </a:solidFill>
              </a:rPr>
              <a:t>条件码</a:t>
            </a:r>
            <a:r>
              <a:rPr lang="en-US" altLang="zh-CN" dirty="0" smtClean="0">
                <a:solidFill>
                  <a:srgbClr val="7F7F7F"/>
                </a:solidFill>
              </a:rPr>
              <a:t>(</a:t>
            </a:r>
            <a:r>
              <a:rPr lang="zh-CN" altLang="en-US" dirty="0" smtClean="0">
                <a:solidFill>
                  <a:srgbClr val="7F7F7F"/>
                </a:solidFill>
              </a:rPr>
              <a:t>状态标志位</a:t>
            </a:r>
            <a:r>
              <a:rPr lang="en-US" altLang="zh-CN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循环结构的实现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流程控制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条件码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状态标志位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Chap 3.2, 3.3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</a:t>
            </a:r>
            <a:r>
              <a:rPr lang="zh-CN" altLang="en-US" dirty="0" smtClean="0"/>
              <a:t>循环示例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latin typeface="Courier New"/>
                <a:cs typeface="Courier New"/>
              </a:rPr>
              <a:t>计算参数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zh-CN" altLang="en-US" dirty="0" smtClean="0">
                <a:latin typeface="Courier New"/>
                <a:cs typeface="Courier New"/>
              </a:rPr>
              <a:t>中</a:t>
            </a:r>
            <a:r>
              <a:rPr lang="en-US" altLang="zh-CN" dirty="0" smtClean="0">
                <a:latin typeface="Courier New"/>
                <a:cs typeface="Courier New"/>
              </a:rPr>
              <a:t>1</a:t>
            </a:r>
            <a:r>
              <a:rPr lang="zh-CN" altLang="en-US" dirty="0" smtClean="0">
                <a:latin typeface="Courier New"/>
                <a:cs typeface="Courier New"/>
              </a:rPr>
              <a:t>的个数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zh-CN" altLang="en-US" dirty="0" smtClean="0"/>
              <a:t>使用条件分支实现继续循环或退出循环</a:t>
            </a:r>
            <a:endParaRPr lang="en-US" dirty="0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400" y="2555945"/>
            <a:ext cx="4548103" cy="3844856"/>
            <a:chOff x="527304" y="3048538"/>
            <a:chExt cx="3743072" cy="3123662"/>
          </a:xfrm>
        </p:grpSpPr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3400" y="3352800"/>
              <a:ext cx="3736976" cy="2819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pcount_do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x) {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do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}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while (x);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7304" y="3048538"/>
              <a:ext cx="37430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C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代码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00597" y="2514600"/>
            <a:ext cx="4141869" cy="3751746"/>
            <a:chOff x="4800598" y="2917150"/>
            <a:chExt cx="4141869" cy="3751746"/>
          </a:xfrm>
        </p:grpSpPr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800599" y="3342110"/>
              <a:ext cx="4141868" cy="332678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pcount_goto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x) {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0;</a:t>
              </a:r>
            </a:p>
            <a:p>
              <a:pPr algn="l"/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if(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x)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800598" y="2917150"/>
              <a:ext cx="4041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goto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版本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</a:t>
            </a:r>
            <a:r>
              <a:rPr lang="zh-CN" altLang="en-US" dirty="0" smtClean="0"/>
              <a:t>循环的汇编实现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3505200" y="3200400"/>
            <a:ext cx="5562600" cy="31670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movl 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$0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eax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#  result = 0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.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L2:			#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loop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movq  %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rdi, %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	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andl  $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1,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%edx	#  t = x &amp; 0x1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addq  %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rdx, %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	#  result += t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shrq  %rdi	#  x &gt;&gt;= 1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jn</a:t>
            </a:r>
            <a:r>
              <a:rPr lang="cs-CZ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e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.L2	#  if (x) goto loop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rep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233" y="1419749"/>
            <a:ext cx="2958367" cy="3914251"/>
            <a:chOff x="890417" y="1509448"/>
            <a:chExt cx="4041776" cy="2833952"/>
          </a:xfrm>
        </p:grpSpPr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890418" y="1865180"/>
              <a:ext cx="4041775" cy="2478220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pcount_goto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x) {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0;</a:t>
              </a:r>
            </a:p>
            <a:p>
              <a:pPr algn="l"/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if(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x)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90417" y="1509448"/>
              <a:ext cx="4041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goto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版本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53473"/>
              </p:ext>
            </p:extLst>
          </p:nvPr>
        </p:nvGraphicFramePr>
        <p:xfrm>
          <a:off x="3810000" y="1480050"/>
          <a:ext cx="2667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27531" y="1750005"/>
            <a:ext cx="2895600" cy="1663700"/>
            <a:chOff x="4191000" y="4279900"/>
            <a:chExt cx="2895600" cy="1663700"/>
          </a:xfrm>
        </p:grpSpPr>
        <p:sp>
          <p:nvSpPr>
            <p:cNvPr id="56323" name="Rectangle 3"/>
            <p:cNvSpPr>
              <a:spLocks/>
            </p:cNvSpPr>
            <p:nvPr/>
          </p:nvSpPr>
          <p:spPr bwMode="auto">
            <a:xfrm>
              <a:off x="4191000" y="4279900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/>
              <a:r>
                <a: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6324" name="Rectangle 4"/>
            <p:cNvSpPr>
              <a:spLocks/>
            </p:cNvSpPr>
            <p:nvPr/>
          </p:nvSpPr>
          <p:spPr bwMode="auto">
            <a:xfrm>
              <a:off x="4191000" y="4724400"/>
              <a:ext cx="2895600" cy="1219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do 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Body</a:t>
              </a:r>
              <a:endParaRPr lang="en-US" sz="3200" i="1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while 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Test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);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3487" y="1736090"/>
            <a:ext cx="2819400" cy="2098674"/>
            <a:chOff x="3810000" y="1219200"/>
            <a:chExt cx="2819400" cy="2098674"/>
          </a:xfrm>
        </p:grpSpPr>
        <p:sp>
          <p:nvSpPr>
            <p:cNvPr id="56325" name="Rectangle 5"/>
            <p:cNvSpPr>
              <a:spLocks/>
            </p:cNvSpPr>
            <p:nvPr/>
          </p:nvSpPr>
          <p:spPr bwMode="auto">
            <a:xfrm>
              <a:off x="3810000" y="121920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/>
              <a:r>
                <a:rPr lang="en-US" sz="2400" dirty="0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6326" name="Rectangle 6"/>
            <p:cNvSpPr>
              <a:spLocks/>
            </p:cNvSpPr>
            <p:nvPr/>
          </p:nvSpPr>
          <p:spPr bwMode="auto">
            <a:xfrm>
              <a:off x="3886200" y="1631949"/>
              <a:ext cx="2743200" cy="1685925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 Italic" charset="0"/>
                </a:rPr>
                <a:t>loop: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</a:t>
              </a:r>
              <a:r>
                <a:rPr lang="en-US" sz="2400" i="1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Body</a:t>
              </a:r>
              <a:endParaRPr lang="en-US" sz="3200" i="1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if 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Test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 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</a:t>
              </a:r>
              <a:r>
                <a:rPr lang="en-US" sz="2400" dirty="0" err="1" smtClean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goto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 Italic" charset="0"/>
                </a:rPr>
                <a:t>loop</a:t>
              </a:r>
            </a:p>
          </p:txBody>
        </p:sp>
      </p:grp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“Do-While”</a:t>
            </a:r>
            <a:r>
              <a:rPr lang="zh-CN" altLang="en-US" dirty="0" smtClean="0"/>
              <a:t>的通常实现方法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67231" y="3570128"/>
            <a:ext cx="2616200" cy="2686208"/>
            <a:chOff x="867231" y="3570128"/>
            <a:chExt cx="2616200" cy="2686208"/>
          </a:xfrm>
        </p:grpSpPr>
        <p:sp>
          <p:nvSpPr>
            <p:cNvPr id="56329" name="Rectangle 9"/>
            <p:cNvSpPr>
              <a:spLocks/>
            </p:cNvSpPr>
            <p:nvPr/>
          </p:nvSpPr>
          <p:spPr bwMode="auto">
            <a:xfrm>
              <a:off x="1064081" y="3995736"/>
              <a:ext cx="2222500" cy="2260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{</a:t>
              </a:r>
              <a:endPara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语句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1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;</a:t>
              </a:r>
              <a:endPara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 语句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2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;</a:t>
              </a:r>
              <a:endPara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  …</a:t>
              </a:r>
              <a:endPara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 语句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n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;</a:t>
              </a:r>
              <a:endPara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}</a:t>
              </a:r>
            </a:p>
          </p:txBody>
        </p:sp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867231" y="3570128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Body: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/>
              <a:t>跳到中间</a:t>
            </a:r>
            <a:r>
              <a:rPr lang="en-US" dirty="0" smtClean="0"/>
              <a:t>”</a:t>
            </a:r>
            <a:r>
              <a:rPr lang="zh-CN" altLang="en-US" dirty="0" smtClean="0"/>
              <a:t>翻译法</a:t>
            </a:r>
            <a:endParaRPr lang="en-US" dirty="0" smtClean="0"/>
          </a:p>
          <a:p>
            <a:r>
              <a:rPr lang="zh-CN" altLang="en-US" dirty="0" smtClean="0"/>
              <a:t>使用选项 </a:t>
            </a:r>
            <a:r>
              <a:rPr lang="en-US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609600" y="3084576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While</a:t>
            </a:r>
            <a:r>
              <a:rPr lang="zh-CN" alt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85800" y="3503676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Body</a:t>
            </a:r>
            <a:endParaRPr lang="en-US" sz="2400" i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 “While</a:t>
            </a:r>
            <a:r>
              <a:rPr lang="en-US" altLang="zh-CN"/>
              <a:t>” </a:t>
            </a:r>
            <a:r>
              <a:rPr lang="zh-CN" altLang="en-US" smtClean="0"/>
              <a:t>的实现</a:t>
            </a:r>
            <a:r>
              <a:rPr lang="en-US" smtClean="0"/>
              <a:t>#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goto</a:t>
            </a:r>
            <a:r>
              <a:rPr lang="zh-CN" alt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846775" y="31621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8600" y="1415996"/>
            <a:ext cx="3762376" cy="3841804"/>
            <a:chOff x="508000" y="2679700"/>
            <a:chExt cx="3762376" cy="3841804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508000" y="2679700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C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3400" y="3124200"/>
              <a:ext cx="3736976" cy="3397304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pcount_while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while (x)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}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67200" y="1415996"/>
            <a:ext cx="4571999" cy="4603804"/>
            <a:chOff x="4267200" y="1415996"/>
            <a:chExt cx="4571999" cy="4603804"/>
          </a:xfrm>
        </p:grpSpPr>
        <p:sp>
          <p:nvSpPr>
            <p:cNvPr id="54277" name="Rectangle 5"/>
            <p:cNvSpPr>
              <a:spLocks/>
            </p:cNvSpPr>
            <p:nvPr/>
          </p:nvSpPr>
          <p:spPr bwMode="auto">
            <a:xfrm>
              <a:off x="4794869" y="1415996"/>
              <a:ext cx="404433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跳到中间版本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267200" y="1863724"/>
              <a:ext cx="4571999" cy="415607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pcount_goto_jtm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x) {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test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test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if(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x)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</a:t>
            </a:r>
            <a:r>
              <a:rPr lang="zh-CN" altLang="en-US" dirty="0" smtClean="0"/>
              <a:t>循环实现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" y="5626631"/>
            <a:ext cx="69342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与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do-while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版本的函数比较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第一个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goto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语句跳到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test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处启动循环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/>
              <a:t>“While</a:t>
            </a:r>
            <a:r>
              <a:rPr lang="en-US" dirty="0" smtClean="0"/>
              <a:t>” </a:t>
            </a:r>
            <a:r>
              <a:rPr lang="zh-CN" altLang="en-US" dirty="0" smtClean="0"/>
              <a:t>的实现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While</a:t>
            </a:r>
            <a:r>
              <a:rPr lang="zh-CN" alt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41275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Do-While</a:t>
            </a:r>
            <a:r>
              <a:rPr lang="zh-CN" alt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319492" y="346551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goto</a:t>
            </a:r>
            <a:r>
              <a:rPr lang="zh-CN" alt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19492" y="3884613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495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487863" y="1616777"/>
            <a:ext cx="423545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“Do-while” </a:t>
            </a:r>
            <a:r>
              <a:rPr lang="zh-CN" alt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转换</a:t>
            </a:r>
            <a:endParaRPr lang="en-US" kern="0" dirty="0" smtClean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zh-CN" altLang="en-US" kern="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使用选项</a:t>
            </a:r>
            <a:r>
              <a:rPr lang="en-US" kern="0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 –O1</a:t>
            </a:r>
            <a:endParaRPr lang="en-US" kern="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09600" y="1203540"/>
            <a:ext cx="3736976" cy="3990761"/>
            <a:chOff x="530225" y="1423947"/>
            <a:chExt cx="3736976" cy="3071853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552396" y="1423947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C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代码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0225" y="1863724"/>
              <a:ext cx="3736976" cy="2632076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pcount_while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x) {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while (x)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}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89501" y="698500"/>
            <a:ext cx="4063999" cy="4572000"/>
            <a:chOff x="4775200" y="1447800"/>
            <a:chExt cx="4063999" cy="4572000"/>
          </a:xfrm>
        </p:grpSpPr>
        <p:sp>
          <p:nvSpPr>
            <p:cNvPr id="54277" name="Rectangle 5"/>
            <p:cNvSpPr>
              <a:spLocks/>
            </p:cNvSpPr>
            <p:nvPr/>
          </p:nvSpPr>
          <p:spPr bwMode="auto">
            <a:xfrm>
              <a:off x="4775200" y="144780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Do-While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版本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797424" y="1863724"/>
              <a:ext cx="4041775" cy="415607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pcount_goto_dw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x) {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if (!x)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done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loop: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x &amp; 0x1;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&gt;&gt;= 1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if(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x)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done:</a:t>
              </a:r>
              <a:endPara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533400" y="5270500"/>
            <a:ext cx="8382000" cy="1282700"/>
          </a:xfrm>
          <a:prstGeom prst="rect">
            <a:avLst/>
          </a:prstGeom>
          <a:ln/>
        </p:spPr>
        <p:txBody>
          <a:bodyPr/>
          <a:lstStyle>
            <a:lvl1pPr marL="342900" indent="-3429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742950" indent="-2857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600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20574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25146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9718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3429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886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Char char="¢"/>
            </a:pP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与</a:t>
            </a:r>
            <a:r>
              <a:rPr lang="en-US" sz="2800" b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do-while</a:t>
            </a:r>
            <a:r>
              <a:rPr lang="zh-CN" altLang="en-US" sz="2800" b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版本的函数对比</a:t>
            </a:r>
            <a:endParaRPr lang="en-US" altLang="zh-CN" sz="2800" b="1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Wingdings 2" pitchFamily="18" charset="2"/>
              <a:buChar char="¢"/>
            </a:pPr>
            <a:r>
              <a:rPr lang="zh-CN" altLang="en-US" sz="2800" b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初始条件守护循环的入口</a:t>
            </a:r>
            <a:endParaRPr lang="en-US" sz="28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0" indent="0" defTabSz="895350">
              <a:spcBef>
                <a:spcPct val="30000"/>
              </a:spcBef>
              <a:buNone/>
            </a:pPr>
            <a:r>
              <a:rPr lang="en-US" altLang="zh-CN" sz="2400" kern="1200" dirty="0">
                <a:sym typeface="Gill Sans" charset="0"/>
              </a:rPr>
              <a:t> </a:t>
            </a:r>
            <a:r>
              <a:rPr lang="en-US" altLang="zh-CN" sz="2400" kern="1200" dirty="0" smtClean="0">
                <a:sym typeface="Gill Sans" charset="0"/>
              </a:rPr>
              <a:t> </a:t>
            </a:r>
            <a:endParaRPr lang="zh-CN" altLang="en-US" sz="2400" kern="1200" dirty="0">
              <a:sym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zh-CN" altLang="en-US" dirty="0" smtClean="0"/>
              <a:t>循环形式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" y="1263650"/>
            <a:ext cx="4648200" cy="1318126"/>
            <a:chOff x="152400" y="1263650"/>
            <a:chExt cx="4648200" cy="131812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2400" y="1676400"/>
              <a:ext cx="4648200" cy="905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2400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for(</a:t>
              </a:r>
              <a:r>
                <a:rPr lang="en-US" sz="2400" i="1" dirty="0" err="1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Init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Test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Update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52400" y="1263650"/>
              <a:ext cx="367665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一般形式</a:t>
              </a:r>
              <a:endPara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223838" indent="-223838" algn="l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+mj-lt"/>
                <a:cs typeface="Calibri"/>
              </a:endParaRPr>
            </a:p>
          </p:txBody>
        </p:sp>
      </p:grpSp>
      <p:sp>
        <p:nvSpPr>
          <p:cNvPr id="24" name="Rectangle 4"/>
          <p:cNvSpPr>
            <a:spLocks/>
          </p:cNvSpPr>
          <p:nvPr/>
        </p:nvSpPr>
        <p:spPr bwMode="auto">
          <a:xfrm>
            <a:off x="152400" y="2809873"/>
            <a:ext cx="4648200" cy="374332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#define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WSIZE 8*</a:t>
            </a:r>
            <a:r>
              <a:rPr lang="en-US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sizeof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pcount_for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x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size_t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= 0;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&lt; WSIZE;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++) 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unsigned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 = </a:t>
            </a:r>
            <a:endParaRPr lang="en-US" sz="24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(x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&gt;&gt; </a:t>
            </a:r>
            <a:r>
              <a:rPr 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&amp; 0x1;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+= bit;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257800" y="2209800"/>
            <a:ext cx="3657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257800" y="3124200"/>
            <a:ext cx="3657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257800" y="4114800"/>
            <a:ext cx="3657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257800" y="5105400"/>
            <a:ext cx="36576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   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unsigned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= </a:t>
            </a:r>
          </a:p>
          <a:p>
            <a:pPr algn="l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            (x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&gt;&gt; </a:t>
            </a:r>
            <a:r>
              <a:rPr 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&amp; 0x1;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result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+= bit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57800" y="1752600"/>
            <a:ext cx="35052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循环初始化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Init</a:t>
            </a:r>
            <a:r>
              <a:rPr lang="en-US" sz="2400" dirty="0" smtClean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)</a:t>
            </a: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57800" y="2711450"/>
            <a:ext cx="35052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循环条件测试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Test)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3702050"/>
            <a:ext cx="35242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更新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Update)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57800" y="4692650"/>
            <a:ext cx="35433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循环体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Body)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zh-CN" altLang="en-US" dirty="0" smtClean="0"/>
              <a:t>循环</a:t>
            </a:r>
            <a:r>
              <a:rPr lang="en-US" dirty="0" smtClean="0">
                <a:sym typeface="Wingdings" pitchFamily="2" charset="2"/>
              </a:rPr>
              <a:t> While</a:t>
            </a:r>
            <a:r>
              <a:rPr lang="zh-CN" altLang="en-US" dirty="0" smtClean="0">
                <a:sym typeface="Wingdings" pitchFamily="2" charset="2"/>
              </a:rPr>
              <a:t>循环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endParaRPr lang="zh-CN" altLang="en-US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1295400"/>
            <a:ext cx="4495800" cy="1458834"/>
            <a:chOff x="304800" y="1230664"/>
            <a:chExt cx="4495800" cy="1458834"/>
          </a:xfrm>
          <a:solidFill>
            <a:schemeClr val="bg1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81000" y="1676400"/>
              <a:ext cx="4419600" cy="1013098"/>
            </a:xfrm>
            <a:prstGeom prst="rect">
              <a:avLst/>
            </a:prstGeom>
            <a:grpFill/>
            <a:ln w="190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for (Init; Test; Update )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Body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04800" y="1230664"/>
              <a:ext cx="3448050" cy="459100"/>
            </a:xfrm>
            <a:prstGeom prst="rect">
              <a:avLst/>
            </a:prstGeom>
            <a:noFill/>
            <a:ln w="19050" cmpd="thickThin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For</a:t>
              </a:r>
              <a:r>
                <a:rPr lang="zh-CN" alt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版本</a:t>
              </a:r>
              <a:endParaRPr lang="en-US" sz="2400" i="1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05000" y="3226336"/>
            <a:ext cx="4419600" cy="3129730"/>
            <a:chOff x="590550" y="3507761"/>
            <a:chExt cx="3676650" cy="312973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590550" y="3962400"/>
              <a:ext cx="3676650" cy="2675091"/>
            </a:xfrm>
            <a:prstGeom prst="rect">
              <a:avLst/>
            </a:prstGeom>
            <a:grpFill/>
            <a:ln w="190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i="1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Init;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while (</a:t>
              </a:r>
              <a:r>
                <a:rPr lang="en-US" sz="2400" i="1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Test </a:t>
              </a:r>
              <a:r>
                <a:rPr lang="en-US" sz="2400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) {</a:t>
              </a:r>
              <a:endParaRPr lang="en-US" sz="2400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i="1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    Update</a:t>
              </a:r>
              <a:r>
                <a:rPr lang="en-US" sz="2400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;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dirty="0" smtClean="0">
                  <a:latin typeface="Calibri Bold" panose="020F0702030404030204" pitchFamily="34" charset="0"/>
                  <a:cs typeface="Calibri Bold" panose="020F0702030404030204" pitchFamily="34" charset="0"/>
                </a:rPr>
                <a:t>}</a:t>
              </a:r>
              <a:endParaRPr lang="en-US" sz="2400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590550" y="3507761"/>
              <a:ext cx="3676650" cy="412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 smtClean="0">
                  <a:solidFill>
                    <a:schemeClr val="tx2"/>
                  </a:solidFill>
                  <a:latin typeface="Calibri Bold" panose="020F0702030404030204" pitchFamily="34" charset="0"/>
                  <a:cs typeface="Calibri Bold" panose="020F0702030404030204" pitchFamily="34" charset="0"/>
                </a:rPr>
                <a:t>While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panose="020F0702030404030204" pitchFamily="34" charset="0"/>
                </a:rPr>
                <a:t>版本</a:t>
              </a:r>
              <a:endParaRPr 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</p:grpSp>
      <p:sp>
        <p:nvSpPr>
          <p:cNvPr id="19" name="AutoShape 10"/>
          <p:cNvSpPr>
            <a:spLocks/>
          </p:cNvSpPr>
          <p:nvPr/>
        </p:nvSpPr>
        <p:spPr bwMode="auto">
          <a:xfrm>
            <a:off x="3733800" y="2817172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</a:t>
            </a:r>
            <a:r>
              <a:rPr lang="zh-CN" altLang="en-US" dirty="0" smtClean="0"/>
              <a:t>转换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838200"/>
            <a:ext cx="4495800" cy="571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pcount_for_while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unsigned long x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size_t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= 0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0;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while (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&lt; WSIZE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unsigned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 = </a:t>
            </a:r>
            <a:endParaRPr lang="en-US" sz="24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(x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&gt;&gt; </a:t>
            </a:r>
            <a:r>
              <a:rPr 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&amp; 0x1;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+= bit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++;</a:t>
            </a:r>
            <a:endParaRPr lang="en-US" sz="2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357018" y="4756150"/>
            <a:ext cx="2919582" cy="19907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unsigned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bit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=</a:t>
            </a:r>
          </a:p>
          <a:p>
            <a:pPr algn="l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(x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&gt;&gt; </a:t>
            </a:r>
            <a:r>
              <a:rPr lang="en-US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&amp; 0x1;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result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+= bit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循环初始化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循环条件测试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更新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循环体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处理器状态</a:t>
            </a:r>
            <a:r>
              <a:rPr lang="en-US" dirty="0" smtClean="0"/>
              <a:t>(x86-64, </a:t>
            </a:r>
            <a:r>
              <a:rPr lang="zh-CN" altLang="en-US" dirty="0" smtClean="0"/>
              <a:t>一部分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当前程序的运行状态</a:t>
            </a:r>
            <a:r>
              <a:rPr lang="zh-CN" altLang="en-US" dirty="0" smtClean="0"/>
              <a:t>信息</a:t>
            </a:r>
            <a:endParaRPr lang="en-US" dirty="0" smtClean="0"/>
          </a:p>
          <a:p>
            <a:pPr marL="552450" lvl="1"/>
            <a:r>
              <a:rPr lang="zh-CN" altLang="en-US" dirty="0" smtClean="0"/>
              <a:t>临时数据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, … )</a:t>
            </a:r>
          </a:p>
          <a:p>
            <a:pPr marL="552450" lvl="1"/>
            <a:r>
              <a:rPr lang="zh-CN" altLang="en-US" dirty="0" smtClean="0"/>
              <a:t>运行时栈的位置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 smtClean="0"/>
              <a:t>当前程序控制点位置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zh-CN" altLang="en-US" dirty="0"/>
              <a:t>条件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952500" lvl="2"/>
            <a:r>
              <a:rPr lang="zh-CN" altLang="en-US" dirty="0"/>
              <a:t>状态标志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952500" lvl="2"/>
            <a:r>
              <a:rPr lang="zh-CN" altLang="en-US" dirty="0" smtClean="0"/>
              <a:t>最近测试的状态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%rip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86836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Registers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3182367" y="4138385"/>
            <a:ext cx="1102866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当前栈顶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44134" y="5410200"/>
            <a:ext cx="1102866" cy="33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指令指针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95567" y="6050788"/>
            <a:ext cx="1801812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条件码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>
            <a:off x="3733800" y="4526689"/>
            <a:ext cx="732972" cy="17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 </a:t>
            </a:r>
            <a:r>
              <a:rPr lang="zh-CN" altLang="en-US" dirty="0" smtClean="0"/>
              <a:t>循环的</a:t>
            </a:r>
            <a:r>
              <a:rPr lang="en-US" dirty="0" smtClean="0">
                <a:sym typeface="Wingdings"/>
              </a:rPr>
              <a:t>Do-While</a:t>
            </a:r>
            <a:r>
              <a:rPr lang="zh-CN" altLang="en-US" dirty="0" smtClean="0">
                <a:sym typeface="Wingdings"/>
              </a:rPr>
              <a:t>实现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" y="1250186"/>
            <a:ext cx="4495800" cy="4922013"/>
            <a:chOff x="152400" y="1462901"/>
            <a:chExt cx="4495800" cy="4709906"/>
          </a:xfrm>
        </p:grpSpPr>
        <p:sp>
          <p:nvSpPr>
            <p:cNvPr id="57351" name="Rectangle 7"/>
            <p:cNvSpPr>
              <a:spLocks/>
            </p:cNvSpPr>
            <p:nvPr/>
          </p:nvSpPr>
          <p:spPr bwMode="auto">
            <a:xfrm>
              <a:off x="152400" y="1462901"/>
              <a:ext cx="44958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代码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152400" y="1904999"/>
              <a:ext cx="4495800" cy="4267808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pcount_for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(unsigned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x)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size_t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for (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= 0;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&lt; WSIZE;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++)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{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unsigned bit = 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(x &gt;&gt;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) &amp; 0x1;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result += bit;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24400" y="816678"/>
            <a:ext cx="4343400" cy="6041323"/>
            <a:chOff x="4724400" y="905621"/>
            <a:chExt cx="4343400" cy="5253537"/>
          </a:xfrm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5791201" y="905621"/>
              <a:ext cx="223175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863"/>
                </a:spcBef>
              </a:pPr>
              <a:r>
                <a:rPr lang="en-US" sz="32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goto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版本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4724400" y="1371600"/>
              <a:ext cx="4343400" cy="4787558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lnSpc>
                  <a:spcPct val="85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pcount_for_goto_dw</a:t>
              </a:r>
              <a:endPara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long x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) {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size_t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long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 = 0;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= 0;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if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(!(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&lt; WSIZE))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done;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loop: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{  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unsigned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bit = </a:t>
              </a:r>
              <a:endPara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(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 &gt;&gt; </a:t>
              </a:r>
              <a:r>
                <a:rPr lang="en-US" sz="2400" b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) &amp; 0x1;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result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+= bit;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}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++;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if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(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&lt; WSIZE)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loop;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done: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return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result;</a:t>
              </a:r>
            </a:p>
            <a:p>
              <a:pPr algn="l">
                <a:lnSpc>
                  <a:spcPct val="85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64824" y="2496480"/>
            <a:ext cx="56297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Init</a:t>
            </a:r>
            <a:endParaRPr lang="en-US" sz="2400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2143" y="2884976"/>
            <a:ext cx="86555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Test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6701" y="3874433"/>
            <a:ext cx="8162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Body</a:t>
            </a:r>
            <a:endParaRPr lang="en-US" sz="2400" b="1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5976" y="4876800"/>
            <a:ext cx="104067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Update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1122" y="5243395"/>
            <a:ext cx="6812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Test</a:t>
            </a:r>
            <a:endParaRPr lang="en-US" sz="2400" b="1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955915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212035" y="6127769"/>
            <a:ext cx="4588565" cy="57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>
                <a:solidFill>
                  <a:srgbClr val="0000CC"/>
                </a:solidFill>
              </a:rPr>
              <a:t>初始化测试被优化删除</a:t>
            </a:r>
            <a:endParaRPr lang="en-US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b="1" dirty="0" smtClean="0">
                <a:solidFill>
                  <a:srgbClr val="7F7F7F"/>
                </a:solidFill>
              </a:rPr>
              <a:t>流程控制</a:t>
            </a:r>
            <a:r>
              <a:rPr lang="en-US" altLang="zh-CN" b="1" dirty="0" smtClean="0">
                <a:solidFill>
                  <a:srgbClr val="7F7F7F"/>
                </a:solidFill>
              </a:rPr>
              <a:t>:</a:t>
            </a:r>
            <a:r>
              <a:rPr lang="zh-CN" altLang="en-US" b="1" dirty="0" smtClean="0">
                <a:solidFill>
                  <a:srgbClr val="7F7F7F"/>
                </a:solidFill>
              </a:rPr>
              <a:t>条件码</a:t>
            </a:r>
            <a:r>
              <a:rPr lang="en-US" altLang="zh-CN" b="1" dirty="0" smtClean="0">
                <a:solidFill>
                  <a:srgbClr val="7F7F7F"/>
                </a:solidFill>
              </a:rPr>
              <a:t>(</a:t>
            </a:r>
            <a:r>
              <a:rPr lang="zh-CN" altLang="en-US" b="1" dirty="0" smtClean="0">
                <a:solidFill>
                  <a:srgbClr val="7F7F7F"/>
                </a:solidFill>
              </a:rPr>
              <a:t>状态标志位</a:t>
            </a:r>
            <a:r>
              <a:rPr lang="en-US" altLang="zh-CN" b="1" dirty="0" smtClean="0">
                <a:solidFill>
                  <a:srgbClr val="7F7F7F"/>
                </a:solidFill>
              </a:rPr>
              <a:t>)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Switch</a:t>
            </a:r>
            <a:r>
              <a:rPr lang="zh-CN" altLang="en-US" b="1" dirty="0" smtClean="0"/>
              <a:t>语句</a:t>
            </a:r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Switch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多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标号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本例：</a:t>
            </a:r>
            <a:r>
              <a:rPr lang="en-US" dirty="0" smtClean="0"/>
              <a:t>5 </a:t>
            </a:r>
            <a:r>
              <a:rPr lang="en-US" dirty="0"/>
              <a:t>&amp; </a:t>
            </a:r>
            <a:r>
              <a:rPr lang="en-US" dirty="0" smtClean="0"/>
              <a:t>6</a:t>
            </a:r>
            <a:endParaRPr lang="en-US" dirty="0"/>
          </a:p>
          <a:p>
            <a:r>
              <a:rPr lang="zh-CN" altLang="en-US" dirty="0" smtClean="0"/>
              <a:t>下穿</a:t>
            </a:r>
            <a:r>
              <a:rPr lang="en-US" dirty="0" smtClean="0"/>
              <a:t>case</a:t>
            </a:r>
            <a:r>
              <a:rPr lang="zh-CN" altLang="en-US" dirty="0" smtClean="0"/>
              <a:t>语句</a:t>
            </a:r>
            <a:endParaRPr lang="en-US" dirty="0"/>
          </a:p>
          <a:p>
            <a:pPr marL="552450" lvl="1"/>
            <a:r>
              <a:rPr lang="zh-CN" altLang="en-US" dirty="0" smtClean="0"/>
              <a:t>本例</a:t>
            </a:r>
            <a:r>
              <a:rPr lang="en-US" altLang="zh-CN" dirty="0" smtClean="0"/>
              <a:t>: </a:t>
            </a:r>
            <a:r>
              <a:rPr lang="en-US" dirty="0" smtClean="0"/>
              <a:t>2</a:t>
            </a:r>
            <a:endParaRPr lang="en-US" dirty="0"/>
          </a:p>
          <a:p>
            <a:r>
              <a:rPr lang="zh-CN" altLang="en-US" dirty="0" smtClean="0"/>
              <a:t>缺失的</a:t>
            </a:r>
            <a:r>
              <a:rPr lang="en-US" dirty="0" smtClean="0"/>
              <a:t>case</a:t>
            </a:r>
            <a:endParaRPr lang="en-US" dirty="0"/>
          </a:p>
          <a:p>
            <a:pPr marL="552450" lvl="1"/>
            <a:r>
              <a:rPr lang="zh-CN" altLang="en-US" dirty="0"/>
              <a:t>本</a:t>
            </a:r>
            <a:r>
              <a:rPr lang="zh-CN" altLang="en-US" dirty="0" smtClean="0"/>
              <a:t>例</a:t>
            </a:r>
            <a:r>
              <a:rPr lang="en-US" altLang="zh-CN" dirty="0" smtClean="0"/>
              <a:t>: 4</a:t>
            </a:r>
            <a:endParaRPr lang="en-US" altLang="zh-CN" dirty="0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3505200" y="76200"/>
            <a:ext cx="5257800" cy="65379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switch_eg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x, long y, long z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</a:t>
            </a:r>
            <a:r>
              <a:rPr 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下穿</a:t>
            </a:r>
            <a:r>
              <a:rPr 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Fall </a:t>
            </a:r>
            <a:r>
              <a:rPr 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Through */</a:t>
            </a: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跳转表结构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85750" y="1282700"/>
            <a:ext cx="2686048" cy="3887976"/>
            <a:chOff x="285750" y="1219200"/>
            <a:chExt cx="2686048" cy="3887976"/>
          </a:xfrm>
        </p:grpSpPr>
        <p:sp>
          <p:nvSpPr>
            <p:cNvPr id="22548" name="Rectangle 20"/>
            <p:cNvSpPr>
              <a:spLocks/>
            </p:cNvSpPr>
            <p:nvPr/>
          </p:nvSpPr>
          <p:spPr bwMode="auto">
            <a:xfrm>
              <a:off x="304799" y="1676400"/>
              <a:ext cx="2666999" cy="3430776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switch(x) {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case val_0: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0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case val_1: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1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• • •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case val_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-1: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–1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  <p:sp>
          <p:nvSpPr>
            <p:cNvPr id="22549" name="Rectangle 21"/>
            <p:cNvSpPr>
              <a:spLocks/>
            </p:cNvSpPr>
            <p:nvPr/>
          </p:nvSpPr>
          <p:spPr bwMode="auto">
            <a:xfrm>
              <a:off x="285750" y="1219200"/>
              <a:ext cx="2317750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sz="2400" dirty="0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Switch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语句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1462" y="5562600"/>
            <a:ext cx="2700338" cy="838200"/>
            <a:chOff x="271462" y="4724400"/>
            <a:chExt cx="2700338" cy="838200"/>
          </a:xfrm>
        </p:grpSpPr>
        <p:sp>
          <p:nvSpPr>
            <p:cNvPr id="22547" name="Rectangle 19"/>
            <p:cNvSpPr>
              <a:spLocks/>
            </p:cNvSpPr>
            <p:nvPr/>
          </p:nvSpPr>
          <p:spPr bwMode="auto">
            <a:xfrm>
              <a:off x="304800" y="5168900"/>
              <a:ext cx="2667000" cy="3937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*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[x]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  <p:sp>
          <p:nvSpPr>
            <p:cNvPr id="22550" name="Rectangle 22"/>
            <p:cNvSpPr>
              <a:spLocks/>
            </p:cNvSpPr>
            <p:nvPr/>
          </p:nvSpPr>
          <p:spPr bwMode="auto">
            <a:xfrm>
              <a:off x="271462" y="4724400"/>
              <a:ext cx="2700337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翻译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(Extended C)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9873" y="1320800"/>
            <a:ext cx="2087127" cy="2870200"/>
            <a:chOff x="3119873" y="1282700"/>
            <a:chExt cx="2087127" cy="2870200"/>
          </a:xfrm>
        </p:grpSpPr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3937000" y="1714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Targ0</a:t>
              </a:r>
            </a:p>
          </p:txBody>
        </p:sp>
        <p:sp>
          <p:nvSpPr>
            <p:cNvPr id="22542" name="Rectangle 14"/>
            <p:cNvSpPr>
              <a:spLocks/>
            </p:cNvSpPr>
            <p:nvPr/>
          </p:nvSpPr>
          <p:spPr bwMode="auto">
            <a:xfrm>
              <a:off x="3937000" y="2095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Targ1</a:t>
              </a:r>
            </a:p>
          </p:txBody>
        </p:sp>
        <p:sp>
          <p:nvSpPr>
            <p:cNvPr id="22543" name="Rectangle 15"/>
            <p:cNvSpPr>
              <a:spLocks/>
            </p:cNvSpPr>
            <p:nvPr/>
          </p:nvSpPr>
          <p:spPr bwMode="auto">
            <a:xfrm>
              <a:off x="3937000" y="2476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Targ2</a:t>
              </a:r>
            </a:p>
          </p:txBody>
        </p:sp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3937000" y="37719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-1</a:t>
              </a:r>
            </a:p>
          </p:txBody>
        </p:sp>
        <p:sp>
          <p:nvSpPr>
            <p:cNvPr id="22545" name="Rectangle 17"/>
            <p:cNvSpPr>
              <a:spLocks/>
            </p:cNvSpPr>
            <p:nvPr/>
          </p:nvSpPr>
          <p:spPr bwMode="auto">
            <a:xfrm>
              <a:off x="3937000" y="2857500"/>
              <a:ext cx="1270000" cy="9144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46" name="Rectangle 18"/>
            <p:cNvSpPr>
              <a:spLocks/>
            </p:cNvSpPr>
            <p:nvPr/>
          </p:nvSpPr>
          <p:spPr bwMode="auto">
            <a:xfrm>
              <a:off x="3119873" y="1701800"/>
              <a:ext cx="835743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</p:txBody>
        </p:sp>
        <p:sp>
          <p:nvSpPr>
            <p:cNvPr id="22551" name="Rectangle 23"/>
            <p:cNvSpPr>
              <a:spLocks/>
            </p:cNvSpPr>
            <p:nvPr/>
          </p:nvSpPr>
          <p:spPr bwMode="auto">
            <a:xfrm>
              <a:off x="3936876" y="1282700"/>
              <a:ext cx="1270124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97020" y="1295400"/>
            <a:ext cx="3213579" cy="5181600"/>
            <a:chOff x="6029320" y="1143000"/>
            <a:chExt cx="2549801" cy="5181600"/>
          </a:xfrm>
        </p:grpSpPr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7004051" y="15875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0</a:t>
              </a:r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6278564" y="15875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Targ0: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7004051" y="25781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1</a:t>
              </a:r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6278564" y="25781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Targ1:</a:t>
              </a:r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7004051" y="35687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2</a:t>
              </a:r>
            </a:p>
          </p:txBody>
        </p:sp>
        <p:sp>
          <p:nvSpPr>
            <p:cNvPr id="22537" name="Rectangle 9"/>
            <p:cNvSpPr>
              <a:spLocks/>
            </p:cNvSpPr>
            <p:nvPr/>
          </p:nvSpPr>
          <p:spPr bwMode="auto">
            <a:xfrm>
              <a:off x="6278564" y="35687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Targ2:</a:t>
              </a:r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7004051" y="54864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–1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6029320" y="5702300"/>
              <a:ext cx="974731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-1:</a:t>
              </a:r>
            </a:p>
          </p:txBody>
        </p:sp>
        <p:sp>
          <p:nvSpPr>
            <p:cNvPr id="22540" name="Rectangle 12"/>
            <p:cNvSpPr>
              <a:spLocks/>
            </p:cNvSpPr>
            <p:nvPr/>
          </p:nvSpPr>
          <p:spPr bwMode="auto">
            <a:xfrm>
              <a:off x="7702550" y="4559300"/>
              <a:ext cx="227013" cy="914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52" name="Rectangle 24"/>
            <p:cNvSpPr>
              <a:spLocks/>
            </p:cNvSpPr>
            <p:nvPr/>
          </p:nvSpPr>
          <p:spPr bwMode="auto">
            <a:xfrm>
              <a:off x="7127875" y="1143000"/>
              <a:ext cx="1330325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跳转目标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Switch</a:t>
            </a:r>
            <a:r>
              <a:rPr lang="zh-CN" altLang="en-US" dirty="0" smtClean="0"/>
              <a:t>语句示例</a:t>
            </a:r>
            <a:endParaRPr lang="en-US" dirty="0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257908" y="1107251"/>
            <a:ext cx="4876800" cy="270274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switch_eg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2400" y="3974396"/>
            <a:ext cx="4711700" cy="2508250"/>
            <a:chOff x="393700" y="3816350"/>
            <a:chExt cx="4711700" cy="1822450"/>
          </a:xfrm>
        </p:grpSpPr>
        <p:sp>
          <p:nvSpPr>
            <p:cNvPr id="23562" name="Rectangle 10"/>
            <p:cNvSpPr>
              <a:spLocks/>
            </p:cNvSpPr>
            <p:nvPr/>
          </p:nvSpPr>
          <p:spPr bwMode="auto">
            <a:xfrm>
              <a:off x="393700" y="3816350"/>
              <a:ext cx="47117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223838" indent="-223838" algn="l">
                <a:spcBef>
                  <a:spcPts val="638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汇编实现</a:t>
              </a:r>
              <a:r>
                <a:rPr lang="en-US" altLang="zh-CN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:</a:t>
              </a:r>
            </a:p>
          </p:txBody>
        </p:sp>
        <p:sp>
          <p:nvSpPr>
            <p:cNvPr id="18" name="Rectangle 1"/>
            <p:cNvSpPr>
              <a:spLocks/>
            </p:cNvSpPr>
            <p:nvPr/>
          </p:nvSpPr>
          <p:spPr bwMode="auto">
            <a:xfrm>
              <a:off x="411480" y="4114800"/>
              <a:ext cx="4465320" cy="15240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switch_eg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movq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rdx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rcx</a:t>
              </a:r>
              <a:endPara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cmpq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$6, %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   </a:t>
              </a:r>
              <a:r>
                <a:rPr lang="cs-CZ" sz="2400" b="1" dirty="0" smtClean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# x:6</a:t>
              </a:r>
              <a:endParaRPr lang="cs-CZ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ja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.L8</a:t>
              </a:r>
            </a:p>
            <a:p>
              <a:pPr algn="l"/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*.L4(,%rdi,8)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76400" y="4788572"/>
            <a:ext cx="6816946" cy="1002628"/>
            <a:chOff x="1676400" y="4788572"/>
            <a:chExt cx="6816946" cy="100262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1676400" y="5181600"/>
              <a:ext cx="3384550" cy="609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753196" y="4788572"/>
              <a:ext cx="374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属于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default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的数值范围</a:t>
              </a:r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46650" y="4023552"/>
            <a:ext cx="404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注意：此处没有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w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及初始化</a:t>
            </a:r>
            <a:endParaRPr lang="en-US" sz="2400" dirty="0">
              <a:solidFill>
                <a:srgbClr val="C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94461"/>
              </p:ext>
            </p:extLst>
          </p:nvPr>
        </p:nvGraphicFramePr>
        <p:xfrm>
          <a:off x="5384556" y="1110895"/>
          <a:ext cx="2971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语句示例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124700" y="5867400"/>
            <a:ext cx="143123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间接跳转</a:t>
            </a:r>
            <a:endParaRPr 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 Italic" charset="0"/>
              <a:sym typeface="Calibri Bold Ital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7200" y="4013200"/>
            <a:ext cx="6858000" cy="2463800"/>
            <a:chOff x="457200" y="3860800"/>
            <a:chExt cx="6858000" cy="2463800"/>
          </a:xfrm>
        </p:grpSpPr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457200" y="3860800"/>
              <a:ext cx="4724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223838" indent="-223838" algn="l">
                <a:spcBef>
                  <a:spcPts val="638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汇编实现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: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12" name="Rectangle 1"/>
            <p:cNvSpPr>
              <a:spLocks/>
            </p:cNvSpPr>
            <p:nvPr/>
          </p:nvSpPr>
          <p:spPr bwMode="auto">
            <a:xfrm>
              <a:off x="457200" y="4241800"/>
              <a:ext cx="6858000" cy="20828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switch_eg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movq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%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rdx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rcx</a:t>
              </a:r>
              <a:endPara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cmpq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$6, %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      # x:6</a:t>
              </a:r>
              <a:endPara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ja</a:t>
              </a:r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.</a:t>
              </a:r>
              <a:r>
                <a:rPr lang="cs-CZ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L8           # Use default</a:t>
              </a:r>
              <a:endPara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sz="2400" b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cs-CZ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*.L4(,%rdi,8</a:t>
              </a:r>
              <a:r>
                <a:rPr lang="cs-CZ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) # </a:t>
              </a:r>
              <a:r>
                <a:rPr lang="cs-CZ" sz="24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cs-CZ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*</a:t>
              </a:r>
              <a:r>
                <a:rPr lang="cs-CZ" sz="24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cs-CZ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[</a:t>
              </a:r>
              <a:r>
                <a:rPr lang="cs-CZ" sz="24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x</a:t>
              </a:r>
              <a:r>
                <a:rPr lang="cs-CZ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]</a:t>
              </a:r>
              <a:endPara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13" name="Rectangle 11"/>
          <p:cNvSpPr>
            <a:spLocks/>
          </p:cNvSpPr>
          <p:nvPr/>
        </p:nvSpPr>
        <p:spPr bwMode="auto">
          <a:xfrm>
            <a:off x="457200" y="1143000"/>
            <a:ext cx="49530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switch_eg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670815" y="702770"/>
            <a:ext cx="3292717" cy="4326429"/>
            <a:chOff x="6300332" y="1919594"/>
            <a:chExt cx="2846031" cy="3147537"/>
          </a:xfrm>
          <a:solidFill>
            <a:schemeClr val="bg1"/>
          </a:solidFill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6314263" y="1919594"/>
              <a:ext cx="2832100" cy="380967"/>
            </a:xfrm>
            <a:prstGeom prst="rect">
              <a:avLst/>
            </a:prstGeom>
            <a:grp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6300332" y="2220949"/>
              <a:ext cx="2832100" cy="2846182"/>
            </a:xfrm>
            <a:prstGeom prst="rect">
              <a:avLst/>
            </a:prstGeom>
            <a:solidFill>
              <a:srgbClr val="EFFBB3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.section	.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rodata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.align 8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.L4: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.L8	# x = 0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.L3	# x = 1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.L5	# x = 2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.L9	# x = 3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.L8	# x = 4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.L7	# x = 5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	.quad	.L7	# x = 6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 bwMode="auto">
          <a:xfrm flipH="1">
            <a:off x="5638800" y="6096000"/>
            <a:ext cx="1485900" cy="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汇编实现的解释</a:t>
            </a: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表结构</a:t>
            </a:r>
            <a:endParaRPr lang="en-US" dirty="0"/>
          </a:p>
          <a:p>
            <a:pPr marL="552450" lvl="1"/>
            <a:r>
              <a:rPr lang="zh-CN" altLang="en-US" dirty="0" smtClean="0"/>
              <a:t>每个目标需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lang="en-US" dirty="0"/>
          </a:p>
          <a:p>
            <a:pPr marL="552450" lvl="1"/>
            <a:r>
              <a:rPr lang="zh-CN" altLang="en-US" dirty="0" smtClean="0"/>
              <a:t>基地址为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跳转</a:t>
            </a:r>
            <a:r>
              <a:rPr lang="zh-CN" altLang="en-US" dirty="0"/>
              <a:t>指令</a:t>
            </a:r>
            <a:endParaRPr lang="en-US" dirty="0"/>
          </a:p>
          <a:p>
            <a:pPr marL="552450" lvl="1"/>
            <a:r>
              <a:rPr lang="zh-CN" altLang="en-US" dirty="0">
                <a:latin typeface="黑体" panose="02010609060101010101" pitchFamily="49" charset="-122"/>
                <a:cs typeface="Calibri Bold" charset="0"/>
                <a:sym typeface="Calibri Bold" charset="0"/>
              </a:rPr>
              <a:t>直接跳</a:t>
            </a:r>
            <a:r>
              <a:rPr lang="zh-CN" altLang="en-US" dirty="0" smtClean="0">
                <a:latin typeface="黑体" panose="02010609060101010101" pitchFamily="49" charset="-122"/>
                <a:cs typeface="Calibri Bold" charset="0"/>
                <a:sym typeface="Calibri Bold" charset="0"/>
              </a:rPr>
              <a:t>转</a:t>
            </a:r>
            <a:r>
              <a:rPr lang="zh-CN" altLang="en-US" dirty="0" smtClean="0">
                <a:solidFill>
                  <a:srgbClr val="980002"/>
                </a:solidFill>
                <a:latin typeface="黑体" panose="02010609060101010101" pitchFamily="49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66750" lvl="2" indent="0">
              <a:buNone/>
            </a:pP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跳转到标号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处</a:t>
            </a:r>
            <a:endParaRPr lang="en-US" dirty="0"/>
          </a:p>
          <a:p>
            <a:pPr marL="552450" lvl="1"/>
            <a:r>
              <a:rPr lang="zh-CN" altLang="en-US" dirty="0">
                <a:latin typeface="黑体" panose="02010609060101010101" pitchFamily="49" charset="-122"/>
                <a:cs typeface="Calibri Bold" charset="0"/>
                <a:sym typeface="Calibri Bold" charset="0"/>
              </a:rPr>
              <a:t>间接跳转</a:t>
            </a:r>
            <a:r>
              <a:rPr lang="zh-CN" altLang="en-US" dirty="0" smtClean="0">
                <a:solidFill>
                  <a:srgbClr val="980002"/>
                </a:solidFill>
                <a:latin typeface="黑体" panose="02010609060101010101" pitchFamily="49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*.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buNone/>
            </a:pPr>
            <a:r>
              <a:rPr lang="zh-CN" altLang="en-US" dirty="0" smtClean="0"/>
              <a:t>    跳转表的起始地址：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zh-CN" altLang="en-US" dirty="0" smtClean="0"/>
              <a:t>必须以</a:t>
            </a:r>
            <a:r>
              <a:rPr lang="en-US" altLang="zh-CN" dirty="0" smtClean="0"/>
              <a:t>8</a:t>
            </a:r>
            <a:r>
              <a:rPr lang="zh-CN" altLang="en-US" dirty="0" smtClean="0"/>
              <a:t>为比例因子</a:t>
            </a:r>
            <a:r>
              <a:rPr lang="en-US" dirty="0" smtClean="0"/>
              <a:t> (</a:t>
            </a:r>
            <a:r>
              <a:rPr lang="zh-CN" altLang="en-US" dirty="0" smtClean="0"/>
              <a:t>地址是</a:t>
            </a:r>
            <a:r>
              <a:rPr lang="en-US" dirty="0" smtClean="0"/>
              <a:t>8</a:t>
            </a:r>
            <a:r>
              <a:rPr lang="zh-CN" altLang="en-US" dirty="0" smtClean="0"/>
              <a:t>字节</a:t>
            </a:r>
            <a:r>
              <a:rPr lang="en-US" dirty="0" smtClean="0"/>
              <a:t>)</a:t>
            </a:r>
            <a:endParaRPr lang="en-US" dirty="0"/>
          </a:p>
          <a:p>
            <a:pPr marL="552450" lvl="1"/>
            <a:r>
              <a:rPr lang="en-US" altLang="zh-CN" dirty="0"/>
              <a:t>0 ≤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altLang="zh-CN" dirty="0"/>
              <a:t> ≤ </a:t>
            </a:r>
            <a:r>
              <a:rPr lang="en-US" altLang="zh-CN" dirty="0" smtClean="0"/>
              <a:t>6</a:t>
            </a:r>
            <a:r>
              <a:rPr lang="zh-CN" altLang="en-US" dirty="0" smtClean="0"/>
              <a:t>时，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从有效地址</a:t>
            </a:r>
            <a:r>
              <a:rPr lang="en-US" b="1" dirty="0" smtClean="0">
                <a:solidFill>
                  <a:srgbClr val="0000CC"/>
                </a:solidFill>
                <a:latin typeface="Courier New Bold" charset="0"/>
                <a:cs typeface="Courier New Bold" charset="0"/>
                <a:sym typeface="Courier New Bold" charset="0"/>
              </a:rPr>
              <a:t>.L4 </a:t>
            </a:r>
            <a:r>
              <a:rPr lang="en-US" b="1" dirty="0">
                <a:solidFill>
                  <a:srgbClr val="0000CC"/>
                </a:solidFill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b="1" dirty="0" smtClean="0">
                <a:solidFill>
                  <a:srgbClr val="0000CC"/>
                </a:solidFill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处获取目标地址</a:t>
            </a:r>
            <a:endParaRPr lang="en-US" dirty="0"/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686302" y="751402"/>
            <a:ext cx="2832100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跳转表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686301" y="1130026"/>
            <a:ext cx="3305299" cy="3746774"/>
          </a:xfrm>
          <a:prstGeom prst="rect">
            <a:avLst/>
          </a:prstGeom>
          <a:solidFill>
            <a:srgbClr val="EFFBB3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.section	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rodata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.L7	# x = 6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266700" y="1615440"/>
            <a:ext cx="3962400" cy="383286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.section	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rodata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.quad	.L7	# x = 6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跳转表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66700" y="1219200"/>
            <a:ext cx="24511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跳转表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559300" y="331050"/>
            <a:ext cx="4432300" cy="633644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1:      // .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2:      // .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3:      // .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6:      // .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default:     // .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046412" y="914399"/>
            <a:ext cx="1830388" cy="2390776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046412" y="2133600"/>
            <a:ext cx="1830388" cy="1571228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3046412" y="3162301"/>
            <a:ext cx="1754188" cy="86677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124200" y="3024982"/>
            <a:ext cx="1830388" cy="258771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048000" y="4446589"/>
            <a:ext cx="1906588" cy="114458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3046412" y="4282436"/>
            <a:ext cx="1754188" cy="56380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3046412" y="4596211"/>
            <a:ext cx="1754188" cy="57427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 animBg="1"/>
      <p:bldP spid="26634" grpId="0" animBg="1"/>
      <p:bldP spid="26631" grpId="0" animBg="1"/>
      <p:bldP spid="26635" grpId="0" animBg="1"/>
      <p:bldP spid="26636" grpId="0" animBg="1"/>
      <p:bldP spid="26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代码块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5450" y="4417403"/>
            <a:ext cx="4737100" cy="1688123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imulq</a:t>
            </a: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</a:t>
            </a: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*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z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438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graphicFrame>
        <p:nvGraphicFramePr>
          <p:cNvPr id="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5821"/>
              </p:ext>
            </p:extLst>
          </p:nvPr>
        </p:nvGraphicFramePr>
        <p:xfrm>
          <a:off x="4664075" y="13716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处理</a:t>
            </a:r>
            <a:r>
              <a:rPr lang="zh-CN" altLang="en-US" dirty="0"/>
              <a:t>下</a:t>
            </a:r>
            <a:r>
              <a:rPr lang="zh-CN" altLang="en-US" dirty="0" smtClean="0"/>
              <a:t>穿</a:t>
            </a:r>
            <a:r>
              <a:rPr lang="en-US" altLang="zh-CN" dirty="0" smtClean="0"/>
              <a:t>(</a:t>
            </a:r>
            <a:r>
              <a:rPr lang="en-US" dirty="0" smtClean="0"/>
              <a:t>Fall-Through)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4648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w = 1;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 . 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switch(x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	. . .	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3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</a:t>
            </a: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127387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y/z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     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goto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merge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72200" y="4267200"/>
            <a:ext cx="2743200" cy="1828800"/>
            <a:chOff x="6172200" y="4267200"/>
            <a:chExt cx="2743200" cy="1828800"/>
          </a:xfrm>
        </p:grpSpPr>
        <p:sp>
          <p:nvSpPr>
            <p:cNvPr id="16" name="Rectangle 6"/>
            <p:cNvSpPr>
              <a:spLocks/>
            </p:cNvSpPr>
            <p:nvPr/>
          </p:nvSpPr>
          <p:spPr bwMode="auto">
            <a:xfrm>
              <a:off x="6172200" y="4267200"/>
              <a:ext cx="2743200" cy="914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case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       w = 1;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  <p:sp>
          <p:nvSpPr>
            <p:cNvPr id="18" name="Rectangle 6"/>
            <p:cNvSpPr>
              <a:spLocks/>
            </p:cNvSpPr>
            <p:nvPr/>
          </p:nvSpPr>
          <p:spPr bwMode="auto">
            <a:xfrm>
              <a:off x="6172200" y="5181600"/>
              <a:ext cx="2743200" cy="914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merge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       w += z;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</p:grp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600200" y="2770539"/>
            <a:ext cx="2590800" cy="5060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600200" y="4321878"/>
            <a:ext cx="4572000" cy="4025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407478"/>
            <a:ext cx="609600" cy="20027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条件码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被隐含赋值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 smtClean="0"/>
              <a:t>单个位的寄存器</a:t>
            </a:r>
            <a:endParaRPr lang="en-US" dirty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 </a:t>
            </a:r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进位</a:t>
            </a:r>
            <a:r>
              <a:rPr lang="zh-CN" altLang="en-US" dirty="0" smtClean="0"/>
              <a:t>标志位</a:t>
            </a:r>
            <a:r>
              <a:rPr lang="en-US" altLang="zh-CN" dirty="0"/>
              <a:t>(</a:t>
            </a:r>
            <a:r>
              <a:rPr lang="en-US" dirty="0" smtClean="0"/>
              <a:t>Carry Flag, </a:t>
            </a:r>
            <a:r>
              <a:rPr lang="zh-CN" altLang="en-US" dirty="0" smtClean="0"/>
              <a:t>无符号数</a:t>
            </a:r>
            <a:r>
              <a:rPr lang="en-US" dirty="0" smtClean="0"/>
              <a:t>)</a:t>
            </a:r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 smtClean="0"/>
              <a:t>  </a:t>
            </a:r>
            <a:r>
              <a:rPr lang="zh-CN" altLang="en-US" dirty="0" smtClean="0"/>
              <a:t>符号标志识</a:t>
            </a:r>
            <a:r>
              <a:rPr lang="en-US" altLang="zh-CN" dirty="0"/>
              <a:t>(</a:t>
            </a:r>
            <a:r>
              <a:rPr lang="zh-CN" altLang="en-US" dirty="0" smtClean="0"/>
              <a:t>位</a:t>
            </a:r>
            <a:r>
              <a:rPr lang="en-US" dirty="0" smtClean="0"/>
              <a:t>Sign Flag, </a:t>
            </a:r>
            <a:r>
              <a:rPr lang="zh-CN" altLang="en-US" dirty="0" smtClean="0"/>
              <a:t>有</a:t>
            </a:r>
            <a:r>
              <a:rPr lang="zh-CN" altLang="en-US" dirty="0"/>
              <a:t>符号</a:t>
            </a:r>
            <a:r>
              <a:rPr lang="zh-CN" altLang="en-US" dirty="0" smtClean="0"/>
              <a:t>数</a:t>
            </a:r>
            <a:r>
              <a:rPr lang="en-US" dirty="0" smtClean="0"/>
              <a:t>)</a:t>
            </a:r>
            <a:endParaRPr lang="en-US" dirty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>
                <a:sym typeface="Calibri Bold" charset="0"/>
              </a:rPr>
              <a:t> </a:t>
            </a:r>
            <a:r>
              <a:rPr lang="en-US" dirty="0" smtClean="0">
                <a:sym typeface="Calibri Bold" charset="0"/>
              </a:rPr>
              <a:t> </a:t>
            </a:r>
            <a:r>
              <a:rPr lang="zh-CN" altLang="en-US" dirty="0" smtClean="0">
                <a:sym typeface="Calibri Bold" charset="0"/>
              </a:rPr>
              <a:t>零标志位</a:t>
            </a:r>
            <a:r>
              <a:rPr lang="en-US" dirty="0" smtClean="0"/>
              <a:t> </a:t>
            </a:r>
            <a:r>
              <a:rPr lang="en-US" altLang="zh-CN" dirty="0"/>
              <a:t>( </a:t>
            </a:r>
            <a:r>
              <a:rPr lang="en-US" dirty="0" smtClean="0"/>
              <a:t>Zero Flag</a:t>
            </a:r>
            <a:r>
              <a:rPr lang="en-US" altLang="zh-CN" dirty="0"/>
              <a:t> )</a:t>
            </a:r>
            <a:endParaRPr lang="en-US" dirty="0" smtClean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 smtClean="0"/>
              <a:t> </a:t>
            </a:r>
            <a:r>
              <a:rPr lang="zh-CN" altLang="en-US" dirty="0" smtClean="0"/>
              <a:t>溢出标志位</a:t>
            </a:r>
            <a:r>
              <a:rPr lang="en-US" altLang="zh-CN" dirty="0" smtClean="0"/>
              <a:t>(</a:t>
            </a:r>
            <a:r>
              <a:rPr lang="en-US" dirty="0" smtClean="0"/>
              <a:t> </a:t>
            </a:r>
            <a:r>
              <a:rPr lang="en-US" dirty="0"/>
              <a:t>Overflow Flag </a:t>
            </a:r>
            <a:r>
              <a:rPr lang="en-US" altLang="zh-CN" dirty="0"/>
              <a:t>, </a:t>
            </a:r>
            <a:r>
              <a:rPr lang="zh-CN" altLang="en-US" dirty="0"/>
              <a:t>有符号数</a:t>
            </a:r>
            <a:r>
              <a:rPr lang="en-US" dirty="0" smtClean="0"/>
              <a:t>)</a:t>
            </a:r>
          </a:p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 smtClean="0"/>
              <a:t>数值由算术运算隐式自动赋值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 smtClean="0"/>
              <a:t>例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CC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00CC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 smtClean="0"/>
              <a:t> </a:t>
            </a:r>
            <a:r>
              <a:rPr lang="zh-CN" altLang="en-US" dirty="0" smtClean="0"/>
              <a:t>如果最高有效位有进位</a:t>
            </a:r>
            <a:r>
              <a:rPr lang="en-US" dirty="0" smtClean="0"/>
              <a:t>(</a:t>
            </a:r>
            <a:r>
              <a:rPr lang="zh-CN" altLang="en-US" dirty="0" smtClean="0"/>
              <a:t>无符号数溢出</a:t>
            </a:r>
            <a:r>
              <a:rPr lang="en-US" dirty="0" smtClean="0"/>
              <a:t>)</a:t>
            </a:r>
            <a:r>
              <a:rPr lang="zh-CN" altLang="en-US" dirty="0" smtClean="0"/>
              <a:t>，否则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ZF=0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dirty="0"/>
              <a:t> </a:t>
            </a:r>
            <a:r>
              <a:rPr lang="en-US" dirty="0">
                <a:sym typeface="Courier New Bold" charset="0"/>
              </a:rPr>
              <a:t>t ==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0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ourier New Bold" charset="0"/>
              </a:rPr>
              <a:t>ZF=0</a:t>
            </a: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</a:endParaRPr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 smtClean="0">
                <a:sym typeface="Calibri Bold" charset="0"/>
              </a:rPr>
              <a:t>如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&lt; 0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结果看做有符号数</a:t>
            </a:r>
            <a:r>
              <a:rPr lang="en-US" dirty="0" smtClean="0"/>
              <a:t>)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/>
              <a:t>，否则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SF=0 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dirty="0">
                <a:sym typeface="Calibri Bold" charset="0"/>
              </a:rPr>
              <a:t> 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补码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 smtClean="0">
                <a:sym typeface="Calibri Bold" charset="0"/>
              </a:rPr>
              <a:t>溢出</a:t>
            </a:r>
            <a:r>
              <a:rPr lang="zh-CN" altLang="en-US" dirty="0"/>
              <a:t>，</a:t>
            </a:r>
            <a:r>
              <a:rPr lang="zh-CN" altLang="en-US" dirty="0" smtClean="0"/>
              <a:t>否则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OF=0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000" dirty="0"/>
          </a:p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 smtClean="0"/>
              <a:t>指令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zh-CN" altLang="en-US" dirty="0" smtClean="0">
                <a:sym typeface="Courier New Bold" charset="0"/>
              </a:rPr>
              <a:t>不设置条件码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代码块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2667000"/>
            <a:ext cx="5041900" cy="3962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.L5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                 # Case 2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cs-CZ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cqto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idivq 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rcx     #  y/z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jmp   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L6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#  goto merge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.L9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Case 3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#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1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merge: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addq  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%rcx, %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 w += z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ret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52400" y="2200275"/>
            <a:ext cx="3670300" cy="441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w = 1;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 . 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switch(x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	. . .	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3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14275"/>
              </p:ext>
            </p:extLst>
          </p:nvPr>
        </p:nvGraphicFramePr>
        <p:xfrm>
          <a:off x="5943600" y="228600"/>
          <a:ext cx="289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代码块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2721678"/>
            <a:ext cx="4737100" cy="2652584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.L7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              # Case 5,6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$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1, %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#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1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cs-CZ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rdx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#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-= z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.L8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              # Default: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$2, %</a:t>
            </a:r>
            <a:r>
              <a:rPr lang="cs-CZ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#  2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cs-CZ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2721678"/>
            <a:ext cx="38989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switch(x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5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 // .L7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case 6: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// 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w = 2;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953803"/>
              </p:ext>
            </p:extLst>
          </p:nvPr>
        </p:nvGraphicFramePr>
        <p:xfrm>
          <a:off x="6553200" y="335692"/>
          <a:ext cx="228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C </a:t>
            </a:r>
            <a:r>
              <a:rPr lang="zh-CN" altLang="en-US" dirty="0" smtClean="0"/>
              <a:t>控制语句</a:t>
            </a:r>
            <a:endParaRPr lang="en-US" dirty="0"/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zh-CN" altLang="en-US" dirty="0" smtClean="0"/>
              <a:t>汇编控制语句</a:t>
            </a:r>
            <a:endParaRPr lang="en-US" dirty="0"/>
          </a:p>
          <a:p>
            <a:pPr marL="546100" lvl="1"/>
            <a:r>
              <a:rPr lang="zh-CN" altLang="en-US" dirty="0" smtClean="0"/>
              <a:t>条件</a:t>
            </a:r>
            <a:r>
              <a:rPr lang="en-US" dirty="0" smtClean="0"/>
              <a:t>jump</a:t>
            </a:r>
            <a:endParaRPr lang="en-US" dirty="0"/>
          </a:p>
          <a:p>
            <a:pPr marL="546100" lvl="1"/>
            <a:r>
              <a:rPr lang="zh-CN" altLang="en-US" dirty="0" smtClean="0"/>
              <a:t>条件传送</a:t>
            </a:r>
            <a:endParaRPr lang="en-US" altLang="zh-CN" dirty="0" smtClean="0"/>
          </a:p>
          <a:p>
            <a:pPr marL="546100" lvl="1"/>
            <a:r>
              <a:rPr lang="zh-CN" altLang="en-US" dirty="0" smtClean="0"/>
              <a:t>间接跳转</a:t>
            </a:r>
            <a:r>
              <a:rPr lang="en-US" dirty="0" smtClean="0"/>
              <a:t>(</a:t>
            </a:r>
            <a:r>
              <a:rPr lang="zh-CN" altLang="en-US" dirty="0"/>
              <a:t>使用</a:t>
            </a:r>
            <a:r>
              <a:rPr lang="zh-CN" altLang="en-US" dirty="0" smtClean="0"/>
              <a:t>跳转表</a:t>
            </a:r>
            <a:r>
              <a:rPr lang="en-US" dirty="0" smtClean="0"/>
              <a:t>)</a:t>
            </a:r>
            <a:endParaRPr lang="en-US" dirty="0"/>
          </a:p>
          <a:p>
            <a:pPr marL="546100" lvl="1"/>
            <a:r>
              <a:rPr lang="zh-CN" altLang="en-US" dirty="0" smtClean="0"/>
              <a:t>汇编器生成代码</a:t>
            </a:r>
            <a:r>
              <a:rPr lang="zh-CN" altLang="en-US" dirty="0"/>
              <a:t>序列实现复杂的流程</a:t>
            </a:r>
            <a:r>
              <a:rPr lang="zh-CN" altLang="en-US" dirty="0" smtClean="0"/>
              <a:t>控制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/>
            <a:r>
              <a:rPr lang="zh-CN" altLang="en-US" dirty="0"/>
              <a:t>标准技术</a:t>
            </a:r>
            <a:endParaRPr lang="en-US" altLang="zh-CN" dirty="0"/>
          </a:p>
          <a:p>
            <a:pPr marL="546100" lvl="1"/>
            <a:r>
              <a:rPr lang="zh-CN" altLang="en-US" dirty="0"/>
              <a:t>循环结构的实现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946150" lvl="2"/>
            <a:r>
              <a:rPr lang="zh-CN" altLang="en-US" dirty="0"/>
              <a:t>转换</a:t>
            </a:r>
            <a:r>
              <a:rPr lang="zh-CN" altLang="en-US" dirty="0" smtClean="0"/>
              <a:t>成</a:t>
            </a:r>
            <a:r>
              <a:rPr lang="en-US" altLang="zh-CN" dirty="0" smtClean="0"/>
              <a:t>do-while</a:t>
            </a:r>
          </a:p>
          <a:p>
            <a:pPr marL="946150" lvl="2"/>
            <a:r>
              <a:rPr lang="zh-CN" altLang="en-US" dirty="0"/>
              <a:t>转换</a:t>
            </a:r>
            <a:r>
              <a:rPr lang="zh-CN" altLang="en-US" dirty="0" smtClean="0"/>
              <a:t>成“跳到中间”形式</a:t>
            </a:r>
            <a:endParaRPr lang="en-US" altLang="zh-CN" dirty="0" smtClean="0"/>
          </a:p>
          <a:p>
            <a:pPr marL="546100" lvl="1"/>
            <a:r>
              <a:rPr lang="zh-CN" altLang="en-US" dirty="0" smtClean="0"/>
              <a:t>大的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语句使用跳转表</a:t>
            </a:r>
            <a:endParaRPr lang="en-US" altLang="zh-CN" dirty="0" smtClean="0"/>
          </a:p>
          <a:p>
            <a:pPr marL="546100" lvl="1"/>
            <a:r>
              <a:rPr lang="zh-CN" altLang="en-US" dirty="0" smtClean="0"/>
              <a:t>稀疏的</a:t>
            </a:r>
            <a:r>
              <a:rPr lang="en-US" altLang="zh-CN" dirty="0" smtClean="0"/>
              <a:t>Switch</a:t>
            </a:r>
            <a:r>
              <a:rPr lang="zh-CN" altLang="en-US" dirty="0"/>
              <a:t>语句</a:t>
            </a:r>
            <a:r>
              <a:rPr lang="en-US" altLang="zh-CN" dirty="0"/>
              <a:t> </a:t>
            </a:r>
            <a:r>
              <a:rPr lang="zh-CN" altLang="en-US" dirty="0" smtClean="0"/>
              <a:t>使用决策树</a:t>
            </a:r>
            <a:r>
              <a:rPr lang="en-US" altLang="zh-CN" dirty="0" smtClean="0"/>
              <a:t> </a:t>
            </a:r>
            <a:r>
              <a:rPr lang="en-US" altLang="zh-CN" dirty="0"/>
              <a:t>(if-</a:t>
            </a:r>
            <a:r>
              <a:rPr lang="en-US" altLang="zh-CN" dirty="0" err="1"/>
              <a:t>elseif</a:t>
            </a:r>
            <a:r>
              <a:rPr lang="en-US" altLang="zh-CN" dirty="0"/>
              <a:t>-</a:t>
            </a:r>
            <a:r>
              <a:rPr lang="en-US" altLang="zh-CN" dirty="0" err="1"/>
              <a:t>elseif</a:t>
            </a:r>
            <a:r>
              <a:rPr lang="en-US" altLang="zh-CN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2804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  <a:p>
            <a:pPr marL="552450" lvl="1"/>
            <a:r>
              <a:rPr lang="zh-CN" altLang="en-US" dirty="0" smtClean="0"/>
              <a:t>流程控制</a:t>
            </a:r>
            <a:r>
              <a:rPr lang="en-US" altLang="zh-CN" dirty="0" smtClean="0"/>
              <a:t>:</a:t>
            </a:r>
            <a:r>
              <a:rPr lang="zh-CN" altLang="en-US" dirty="0" smtClean="0"/>
              <a:t>条件码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状态标志位</a:t>
            </a:r>
            <a:r>
              <a:rPr lang="en-US" altLang="zh-CN" dirty="0" smtClean="0"/>
              <a:t>)</a:t>
            </a:r>
            <a:endParaRPr lang="en-US" dirty="0"/>
          </a:p>
          <a:p>
            <a:pPr marL="552450" lvl="1"/>
            <a:r>
              <a:rPr lang="zh-CN" altLang="en-US" dirty="0" smtClean="0"/>
              <a:t>条件分支</a:t>
            </a:r>
            <a:r>
              <a:rPr lang="en-US" dirty="0" smtClean="0"/>
              <a:t> &amp; conditional moves</a:t>
            </a:r>
            <a:endParaRPr lang="en-US" dirty="0"/>
          </a:p>
          <a:p>
            <a:pPr marL="552450" lvl="1"/>
            <a:r>
              <a:rPr lang="zh-CN" altLang="en-US" dirty="0" smtClean="0"/>
              <a:t>循环结构的实现</a:t>
            </a:r>
            <a:endParaRPr lang="en-US" dirty="0" smtClean="0"/>
          </a:p>
          <a:p>
            <a:pPr marL="552450" lvl="1"/>
            <a:r>
              <a:rPr lang="en-US" dirty="0" smtClean="0"/>
              <a:t>Switch</a:t>
            </a:r>
            <a:r>
              <a:rPr lang="zh-CN" altLang="en-US" dirty="0" smtClean="0"/>
              <a:t>语句</a:t>
            </a:r>
            <a:endParaRPr lang="en-US" dirty="0"/>
          </a:p>
          <a:p>
            <a:r>
              <a:rPr lang="zh-CN" altLang="en-US" dirty="0" smtClean="0"/>
              <a:t>下一讲</a:t>
            </a:r>
            <a:endParaRPr lang="en-US" dirty="0"/>
          </a:p>
          <a:p>
            <a:pPr marL="552450" lvl="1"/>
            <a:r>
              <a:rPr lang="zh-CN" altLang="en-US" dirty="0" smtClean="0"/>
              <a:t>栈</a:t>
            </a:r>
            <a:r>
              <a:rPr lang="en-US" altLang="zh-CN" dirty="0" smtClean="0"/>
              <a:t>(</a:t>
            </a:r>
            <a:r>
              <a:rPr lang="en-US" dirty="0" smtClean="0"/>
              <a:t>Stack)</a:t>
            </a:r>
            <a:endParaRPr lang="en-US" dirty="0"/>
          </a:p>
          <a:p>
            <a:pPr marL="552450" lvl="1"/>
            <a:r>
              <a:rPr lang="zh-CN" altLang="en-US" dirty="0" smtClean="0"/>
              <a:t>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返回</a:t>
            </a:r>
            <a:endParaRPr lang="en-US" dirty="0"/>
          </a:p>
          <a:p>
            <a:pPr marL="552450" lvl="1"/>
            <a:r>
              <a:rPr lang="zh-CN" altLang="en-US" dirty="0" smtClean="0"/>
              <a:t>过程调用的原则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条件码</a:t>
            </a:r>
            <a:r>
              <a:rPr lang="en-US" dirty="0" smtClean="0"/>
              <a:t>(</a:t>
            </a:r>
            <a:r>
              <a:rPr lang="zh-CN" altLang="en-US" dirty="0" smtClean="0"/>
              <a:t>隐含赋值</a:t>
            </a:r>
            <a:r>
              <a:rPr lang="en-US" dirty="0" smtClean="0"/>
              <a:t>: Compare</a:t>
            </a:r>
            <a:r>
              <a:rPr lang="zh-CN" altLang="en-US" dirty="0" smtClean="0"/>
              <a:t>指令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Compare</a:t>
            </a:r>
            <a:r>
              <a:rPr lang="zh-CN" altLang="en-US" dirty="0" smtClean="0"/>
              <a:t>指令对条件码的隐含赋值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 smtClean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>
              <a:buNone/>
            </a:pP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 smtClean="0"/>
              <a:t> </a:t>
            </a:r>
            <a:r>
              <a:rPr lang="zh-CN" altLang="en-US" dirty="0" smtClean="0"/>
              <a:t>计算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-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Src1</a:t>
            </a:r>
            <a:r>
              <a:rPr lang="en-US" dirty="0" smtClean="0"/>
              <a:t> </a:t>
            </a:r>
            <a:r>
              <a:rPr lang="zh-CN" altLang="en-US" dirty="0" smtClean="0"/>
              <a:t>但不改变目的操作数，仅用结果设置条件码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endParaRPr lang="en-US" dirty="0" smtClean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0" indent="-82550"/>
            <a:r>
              <a:rPr lang="en-US" altLang="zh-CN" b="1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b="1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altLang="zh-CN" b="1" dirty="0" smtClean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b="1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a</a:t>
            </a:r>
            <a:endParaRPr lang="en-US" b="1" dirty="0" smtClean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CF=1</a:t>
            </a:r>
            <a:r>
              <a:rPr lang="en-US" altLang="zh-CN" dirty="0"/>
              <a:t> </a:t>
            </a:r>
            <a:r>
              <a:rPr lang="zh-CN" altLang="en-US" dirty="0"/>
              <a:t>如果最高有效位有进位</a:t>
            </a:r>
            <a:r>
              <a:rPr lang="en-US" altLang="zh-CN" dirty="0"/>
              <a:t>(</a:t>
            </a:r>
            <a:r>
              <a:rPr lang="zh-CN" altLang="en-US" dirty="0"/>
              <a:t>无符号</a:t>
            </a:r>
            <a:r>
              <a:rPr lang="zh-CN" altLang="en-US" dirty="0" smtClean="0"/>
              <a:t>数比较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Courier New Bold" charset="0"/>
              </a:rPr>
              <a:t>==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endParaRPr lang="en-US" altLang="zh-CN" dirty="0"/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SF=1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结果看做</a:t>
            </a:r>
            <a:r>
              <a:rPr lang="zh-CN" altLang="en-US" dirty="0"/>
              <a:t>有符号数</a:t>
            </a:r>
            <a:r>
              <a:rPr lang="en-US" altLang="zh-CN" dirty="0"/>
              <a:t>)</a:t>
            </a: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OF=1 </a:t>
            </a:r>
            <a:r>
              <a:rPr lang="zh-CN" altLang="en-US" dirty="0" smtClean="0">
                <a:sym typeface="Calibri Bold" charset="0"/>
              </a:rPr>
              <a:t>如补码 </a:t>
            </a:r>
            <a:r>
              <a:rPr lang="en-US" altLang="zh-CN" dirty="0" smtClean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 smtClean="0">
                <a:sym typeface="Calibri Bold" charset="0"/>
              </a:rPr>
              <a:t>)</a:t>
            </a:r>
            <a:r>
              <a:rPr lang="zh-CN" altLang="en-US" dirty="0" smtClean="0">
                <a:sym typeface="Calibri Bold" charset="0"/>
              </a:rPr>
              <a:t>溢出</a:t>
            </a:r>
            <a:endParaRPr lang="en-US" altLang="zh-CN" dirty="0" smtClean="0">
              <a:sym typeface="Calibri Bold" charset="0"/>
            </a:endParaRPr>
          </a:p>
          <a:p>
            <a:pPr marL="317500" lvl="1" indent="0">
              <a:buNone/>
            </a:pP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条件码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Test</a:t>
            </a:r>
            <a:r>
              <a:rPr lang="zh-CN" altLang="en-US" dirty="0" smtClean="0"/>
              <a:t>指令对</a:t>
            </a:r>
            <a:r>
              <a:rPr lang="zh-CN" altLang="en-US" dirty="0"/>
              <a:t>条件码的隐含</a:t>
            </a:r>
            <a:r>
              <a:rPr lang="zh-CN" altLang="en-US" dirty="0" smtClean="0"/>
              <a:t>赋值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717550" lvl="2" indent="0"/>
            <a:r>
              <a:rPr lang="zh-CN" altLang="en-US" dirty="0"/>
              <a:t>根据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altLang="zh-CN" dirty="0"/>
              <a:t> &amp;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zh-CN" altLang="en-US" dirty="0">
                <a:latin typeface="黑体" panose="02010609060101010101" pitchFamily="49" charset="-122"/>
                <a:cs typeface="Calibri Italic" charset="0"/>
                <a:sym typeface="Calibri Italic" charset="0"/>
              </a:rPr>
              <a:t>的数值，设置条件码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717550" lvl="2" indent="0"/>
            <a:r>
              <a:rPr lang="zh-CN" altLang="en-US" dirty="0"/>
              <a:t>常用：一个操作数看做是一个掩码</a:t>
            </a:r>
            <a:endParaRPr lang="en-US" altLang="zh-CN" dirty="0"/>
          </a:p>
          <a:p>
            <a:pPr marL="546100" lvl="1" indent="-34290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946150" lvl="2" indent="-342900"/>
            <a:r>
              <a:rPr lang="en-US" dirty="0" smtClean="0"/>
              <a:t> </a:t>
            </a:r>
            <a:r>
              <a:rPr lang="zh-CN" altLang="en-US" dirty="0" smtClean="0"/>
              <a:t>计算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 smtClean="0"/>
              <a:t> </a:t>
            </a:r>
            <a:r>
              <a:rPr lang="zh-CN" altLang="en-US" dirty="0" smtClean="0"/>
              <a:t>的结果后仅用于设置条件码，并不保存</a:t>
            </a:r>
            <a:endParaRPr lang="en-US" dirty="0" smtClean="0"/>
          </a:p>
          <a:p>
            <a:pPr marL="717550" lvl="2" indent="0"/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 smtClean="0"/>
              <a:t> </a:t>
            </a:r>
            <a:r>
              <a:rPr lang="zh-CN" altLang="en-US" dirty="0" smtClean="0"/>
              <a:t>如</a:t>
            </a:r>
            <a:r>
              <a:rPr lang="en-US" dirty="0" smtClean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717550" lvl="2" indent="0"/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 smtClean="0"/>
              <a:t> </a:t>
            </a:r>
            <a:r>
              <a:rPr lang="zh-CN" altLang="en-US" dirty="0" smtClean="0"/>
              <a:t>如</a:t>
            </a:r>
            <a:r>
              <a:rPr lang="en-US" dirty="0" smtClean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0</a:t>
            </a:r>
          </a:p>
          <a:p>
            <a:pPr marL="0" indent="-82550"/>
            <a:r>
              <a:rPr lang="zh-CN" altLang="en-US" dirty="0"/>
              <a:t>读取</a:t>
            </a:r>
            <a:r>
              <a:rPr lang="zh-CN" altLang="en-US" dirty="0" smtClean="0"/>
              <a:t>条件码：</a:t>
            </a:r>
            <a:r>
              <a:rPr lang="en-US" altLang="zh-CN" dirty="0" err="1" smtClean="0"/>
              <a:t>set</a:t>
            </a:r>
            <a:r>
              <a:rPr lang="en-US" altLang="zh-CN" dirty="0" err="1" smtClean="0">
                <a:solidFill>
                  <a:srgbClr val="0000CC"/>
                </a:solidFill>
              </a:rPr>
              <a:t>X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根据条件码组合将目的操作数的低位字节设置为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不改变其余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717550" lvl="2" indent="0"/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47181"/>
              </p:ext>
            </p:extLst>
          </p:nvPr>
        </p:nvGraphicFramePr>
        <p:xfrm>
          <a:off x="357018" y="1365005"/>
          <a:ext cx="8594725" cy="522288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指令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同义词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作用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</a:rPr>
                        <a:t>设置条件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Setz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相等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setnz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不相等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sets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结果为负数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结果为非负数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setl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setnge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SF^OF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setle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setng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(SF^OF)|ZF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setg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setnle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~(SF^OF)&amp;~ZF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setge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setnl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~(SF^OF)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seta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setnbe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~CF&amp;~ZF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setae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~CF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setnae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setbe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setna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CF|ZF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914400" y="54102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 smtClean="0"/>
              <a:t>整型数寄存器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lvl="1"/>
            <a:r>
              <a:rPr lang="zh-CN" altLang="en-US" dirty="0"/>
              <a:t>可以引用低位字节</a:t>
            </a:r>
            <a:endParaRPr lang="en-US" dirty="0" smtClean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429000" y="17907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%al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429000" y="24003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429000" y="30099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%cl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429000" y="36195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%dl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429000" y="42291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sil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429000" y="48387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dil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423792" y="5448300"/>
            <a:ext cx="1033908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spl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429000" y="6045200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bpl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366000" y="17907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r8b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366000" y="24003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r9b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366000" y="30099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r10b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366000" y="36195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r11b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366000" y="42291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r12b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366000" y="48387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r13b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366000" y="54483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r14b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366000" y="6057900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r15b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8768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8768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8768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8768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8768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8768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8768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876800" y="6019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91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91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91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91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91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91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914400" y="6019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27710" y="5181600"/>
            <a:ext cx="5539690" cy="142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cmpq   %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rsi, %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Compare x:y</a:t>
            </a: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setg   %al          # Set when &gt;</a:t>
            </a: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movzbl %al, %eax    # Zero rest of %rax</a:t>
            </a:r>
          </a:p>
          <a:p>
            <a:pPr algn="l">
              <a:tabLst>
                <a:tab pos="0" algn="l"/>
                <a:tab pos="3086100" algn="l"/>
                <a:tab pos="3086100" algn="l"/>
                <a:tab pos="3086100" algn="l"/>
              </a:tabLst>
            </a:pPr>
            <a:r>
              <a:rPr lang="cs-C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读取条件码</a:t>
            </a:r>
            <a:r>
              <a:rPr lang="en-US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2828926"/>
          </a:xfrm>
          <a:ln/>
        </p:spPr>
        <p:txBody>
          <a:bodyPr/>
          <a:lstStyle/>
          <a:p>
            <a:r>
              <a:rPr lang="en-US" dirty="0" err="1" smtClean="0"/>
              <a:t>set</a:t>
            </a:r>
            <a:r>
              <a:rPr lang="en-US" dirty="0" err="1" smtClean="0">
                <a:solidFill>
                  <a:srgbClr val="0000CC"/>
                </a:solidFill>
              </a:rPr>
              <a:t>X</a:t>
            </a:r>
            <a:r>
              <a:rPr lang="en-US" dirty="0" smtClean="0"/>
              <a:t> </a:t>
            </a:r>
            <a:r>
              <a:rPr lang="zh-CN" altLang="en-US" dirty="0" smtClean="0"/>
              <a:t>指令</a:t>
            </a:r>
            <a:r>
              <a:rPr lang="en-US" dirty="0" smtClean="0"/>
              <a:t>: </a:t>
            </a:r>
            <a:endParaRPr lang="en-US" dirty="0"/>
          </a:p>
          <a:p>
            <a:pPr marL="552450" lvl="1"/>
            <a:r>
              <a:rPr lang="zh-CN" altLang="en-US" dirty="0"/>
              <a:t>根据条件码组</a:t>
            </a:r>
            <a:r>
              <a:rPr lang="zh-CN" altLang="en-US" dirty="0" smtClean="0"/>
              <a:t>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设置单个字节的数值</a:t>
            </a:r>
            <a:endParaRPr lang="en-US" altLang="zh-CN" dirty="0" smtClean="0"/>
          </a:p>
          <a:p>
            <a:r>
              <a:rPr lang="zh-CN" altLang="en-US" dirty="0" smtClean="0"/>
              <a:t>可寻址的单字节寄存器</a:t>
            </a:r>
            <a:endParaRPr lang="en-US" dirty="0"/>
          </a:p>
          <a:p>
            <a:pPr marL="552450" lvl="1"/>
            <a:r>
              <a:rPr lang="zh-CN" altLang="en-US" dirty="0" smtClean="0"/>
              <a:t>不改变寄存器其他字节的数值</a:t>
            </a:r>
            <a:endParaRPr lang="en-US" dirty="0"/>
          </a:p>
          <a:p>
            <a:pPr marL="552450" lvl="1"/>
            <a:r>
              <a:rPr lang="zh-CN" altLang="en-US" dirty="0" smtClean="0"/>
              <a:t>常用指令</a:t>
            </a:r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将单字节值零扩展至整个</a:t>
            </a:r>
            <a:r>
              <a:rPr lang="en-US" altLang="zh-CN" dirty="0" smtClean="0">
                <a:latin typeface="Courier New Bold" charset="0"/>
                <a:cs typeface="Courier New Bold" charset="0"/>
                <a:sym typeface="Courier New Bold" charset="0"/>
              </a:rPr>
              <a:t>8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字节寄存器</a:t>
            </a:r>
            <a:endParaRPr lang="en-US" dirty="0" smtClean="0"/>
          </a:p>
          <a:p>
            <a:pPr marL="838200" lvl="2"/>
            <a:r>
              <a:rPr lang="zh-CN" altLang="en-US" dirty="0" smtClean="0"/>
              <a:t>或者用</a:t>
            </a:r>
            <a:r>
              <a:rPr lang="en-US" dirty="0" smtClean="0"/>
              <a:t>32</a:t>
            </a:r>
            <a:r>
              <a:rPr lang="zh-CN" altLang="en-US" dirty="0" smtClean="0"/>
              <a:t>位指令将寄存器高位置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381000" y="4114800"/>
            <a:ext cx="3962400" cy="914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gt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x,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  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&gt; y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   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4329"/>
              </p:ext>
            </p:extLst>
          </p:nvPr>
        </p:nvGraphicFramePr>
        <p:xfrm>
          <a:off x="6096000" y="4188071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 smtClean="0">
                          <a:latin typeface="Courier New"/>
                          <a:cs typeface="Courier New"/>
                        </a:rPr>
                        <a:t>返回值</a:t>
                      </a:r>
                      <a:endParaRPr lang="en-US" sz="24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22863</TotalTime>
  <Pages>0</Pages>
  <Words>3569</Words>
  <Characters>0</Characters>
  <Application>Microsoft Office PowerPoint</Application>
  <PresentationFormat>全屏显示(4:3)</PresentationFormat>
  <Lines>0</Lines>
  <Paragraphs>971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6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template2007</vt:lpstr>
      <vt:lpstr>程序的机器级表示Ⅱ: 控制 </vt:lpstr>
      <vt:lpstr>主要内容</vt:lpstr>
      <vt:lpstr>处理器状态(x86-64, 一部分)</vt:lpstr>
      <vt:lpstr>条件码——被隐含赋值</vt:lpstr>
      <vt:lpstr>条件码(隐含赋值: Compare指令)</vt:lpstr>
      <vt:lpstr>条件码</vt:lpstr>
      <vt:lpstr>条件码</vt:lpstr>
      <vt:lpstr>x86-64 整型数寄存器</vt:lpstr>
      <vt:lpstr>读取条件码(续…)</vt:lpstr>
      <vt:lpstr>主要内容</vt:lpstr>
      <vt:lpstr>跳转</vt:lpstr>
      <vt:lpstr>跳转</vt:lpstr>
      <vt:lpstr>条件分支(旧风格)</vt:lpstr>
      <vt:lpstr>用goto表述</vt:lpstr>
      <vt:lpstr>用分支翻译一般条件表达式</vt:lpstr>
      <vt:lpstr>条件传送指令</vt:lpstr>
      <vt:lpstr>条件传送——例子</vt:lpstr>
      <vt:lpstr>条件传送的不良案例</vt:lpstr>
      <vt:lpstr>主要内容</vt:lpstr>
      <vt:lpstr>“Do-While” 循环示例</vt:lpstr>
      <vt:lpstr>“Do-While” 循环的汇编实现</vt:lpstr>
      <vt:lpstr>“Do-While”的通常实现方法</vt:lpstr>
      <vt:lpstr> “While” 的实现#1</vt:lpstr>
      <vt:lpstr>While循环实现——例1</vt:lpstr>
      <vt:lpstr> “While” 的实现#2</vt:lpstr>
      <vt:lpstr>While循环——例2</vt:lpstr>
      <vt:lpstr>“For” 循环形式</vt:lpstr>
      <vt:lpstr>“For” 循环 While循环</vt:lpstr>
      <vt:lpstr>For-While 转换</vt:lpstr>
      <vt:lpstr>For 循环的Do-While实现</vt:lpstr>
      <vt:lpstr>主要内容</vt:lpstr>
      <vt:lpstr>Switch语句</vt:lpstr>
      <vt:lpstr>跳转表结构</vt:lpstr>
      <vt:lpstr>Switch语句示例</vt:lpstr>
      <vt:lpstr>Switch语句示例</vt:lpstr>
      <vt:lpstr>汇编实现的解释</vt:lpstr>
      <vt:lpstr>跳转表</vt:lpstr>
      <vt:lpstr>代码块(x == 1)</vt:lpstr>
      <vt:lpstr>处理下穿(Fall-Through)</vt:lpstr>
      <vt:lpstr>代码块(x == 2, x == 3)</vt:lpstr>
      <vt:lpstr>代码块(x == 5, x == 6, default)</vt:lpstr>
      <vt:lpstr>小结</vt:lpstr>
      <vt:lpstr>小结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xianjun shi</cp:lastModifiedBy>
  <cp:revision>1124</cp:revision>
  <cp:lastPrinted>2013-09-12T14:46:51Z</cp:lastPrinted>
  <dcterms:created xsi:type="dcterms:W3CDTF">2012-09-13T15:33:55Z</dcterms:created>
  <dcterms:modified xsi:type="dcterms:W3CDTF">2017-10-31T15:15:02Z</dcterms:modified>
</cp:coreProperties>
</file>