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1" r:id="rId1"/>
  </p:sldMasterIdLst>
  <p:notesMasterIdLst>
    <p:notesMasterId r:id="rId57"/>
  </p:notesMasterIdLst>
  <p:sldIdLst>
    <p:sldId id="335" r:id="rId2"/>
    <p:sldId id="370" r:id="rId3"/>
    <p:sldId id="397" r:id="rId4"/>
    <p:sldId id="289" r:id="rId5"/>
    <p:sldId id="290" r:id="rId6"/>
    <p:sldId id="256" r:id="rId7"/>
    <p:sldId id="260" r:id="rId8"/>
    <p:sldId id="371" r:id="rId9"/>
    <p:sldId id="292" r:id="rId10"/>
    <p:sldId id="372" r:id="rId11"/>
    <p:sldId id="373" r:id="rId12"/>
    <p:sldId id="374" r:id="rId13"/>
    <p:sldId id="375" r:id="rId14"/>
    <p:sldId id="387" r:id="rId15"/>
    <p:sldId id="376" r:id="rId16"/>
    <p:sldId id="377" r:id="rId17"/>
    <p:sldId id="388" r:id="rId18"/>
    <p:sldId id="295" r:id="rId19"/>
    <p:sldId id="296" r:id="rId20"/>
    <p:sldId id="297" r:id="rId21"/>
    <p:sldId id="298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09" r:id="rId33"/>
    <p:sldId id="310" r:id="rId34"/>
    <p:sldId id="378" r:id="rId35"/>
    <p:sldId id="379" r:id="rId36"/>
    <p:sldId id="385" r:id="rId37"/>
    <p:sldId id="381" r:id="rId38"/>
    <p:sldId id="382" r:id="rId39"/>
    <p:sldId id="325" r:id="rId40"/>
    <p:sldId id="326" r:id="rId41"/>
    <p:sldId id="327" r:id="rId42"/>
    <p:sldId id="383" r:id="rId43"/>
    <p:sldId id="384" r:id="rId44"/>
    <p:sldId id="386" r:id="rId45"/>
    <p:sldId id="389" r:id="rId46"/>
    <p:sldId id="328" r:id="rId47"/>
    <p:sldId id="390" r:id="rId48"/>
    <p:sldId id="391" r:id="rId49"/>
    <p:sldId id="393" r:id="rId50"/>
    <p:sldId id="394" r:id="rId51"/>
    <p:sldId id="395" r:id="rId52"/>
    <p:sldId id="396" r:id="rId53"/>
    <p:sldId id="366" r:id="rId54"/>
    <p:sldId id="398" r:id="rId55"/>
    <p:sldId id="334" r:id="rId5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5" autoAdjust="0"/>
    <p:restoredTop sz="97805" autoAdjust="0"/>
  </p:normalViewPr>
  <p:slideViewPr>
    <p:cSldViewPr>
      <p:cViewPr varScale="1">
        <p:scale>
          <a:sx n="96" d="100"/>
          <a:sy n="96" d="100"/>
        </p:scale>
        <p:origin x="12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4245-4571-4C90-8BD5-DFDBDCB8E868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5A2-FA6A-46DD-B3E5-15C95E45F6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43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4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433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4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5" r:id="rId2"/>
    <p:sldLayoutId id="2147483726" r:id="rId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functest3.s" TargetMode="Externa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752600"/>
            <a:ext cx="8356600" cy="2590800"/>
          </a:xfrm>
          <a:ln/>
        </p:spPr>
        <p:txBody>
          <a:bodyPr/>
          <a:lstStyle/>
          <a:p>
            <a:r>
              <a:rPr lang="zh-CN" altLang="en-US" dirty="0"/>
              <a:t>程序的机器级</a:t>
            </a:r>
            <a:r>
              <a:rPr lang="zh-CN" altLang="en-US" dirty="0" smtClean="0"/>
              <a:t>表示</a:t>
            </a:r>
            <a:r>
              <a:rPr lang="en-US"/>
              <a:t>Ⅲ</a:t>
            </a:r>
            <a:r>
              <a:rPr lang="zh-CN" altLang="en-US" b="1" dirty="0" smtClean="0"/>
              <a:t>：过程</a:t>
            </a:r>
            <a:endParaRPr lang="en-US" sz="2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85800" y="4419600"/>
            <a:ext cx="7678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indent="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indent="0" eaLnBrk="1" hangingPunct="1">
              <a:spcBef>
                <a:spcPct val="20000"/>
              </a:spcBef>
              <a:buSzPct val="8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indent="0" eaLnBrk="1" hangingPunct="1">
              <a:spcBef>
                <a:spcPct val="20000"/>
              </a:spcBef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indent="0" eaLnBrk="1" hangingPunct="1">
              <a:spcBef>
                <a:spcPct val="20000"/>
              </a:spcBef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/>
              <a:t>教师</a:t>
            </a:r>
            <a:r>
              <a:rPr lang="zh-CN" altLang="en-US" smtClean="0"/>
              <a:t>：</a:t>
            </a:r>
            <a:r>
              <a:rPr lang="zh-CN" altLang="en-US"/>
              <a:t>史先俊</a:t>
            </a:r>
            <a:r>
              <a:rPr lang="zh-CN" altLang="en-US" smtClean="0"/>
              <a:t> 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控制流</a:t>
            </a:r>
            <a:r>
              <a:rPr lang="en-US" altLang="zh-CN" dirty="0" smtClean="0"/>
              <a:t>—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4267200"/>
            <a:ext cx="4495800" cy="19812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400550:  mov    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%rdi,%</a:t>
            </a:r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ro-RO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</a:t>
            </a:r>
            <a:endParaRPr lang="ro-RO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400557:  retq</a:t>
            </a:r>
            <a:endParaRPr lang="ro-RO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514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</a:p>
          <a:p>
            <a:pPr algn="l"/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sk-SK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400544: callq  </a:t>
            </a:r>
            <a:r>
              <a:rPr lang="sk-SK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400550 </a:t>
            </a:r>
            <a:r>
              <a:rPr lang="sk-SK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&lt;mult2</a:t>
            </a:r>
            <a:r>
              <a:rPr lang="sk-SK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&gt;</a:t>
            </a:r>
            <a:endParaRPr lang="sk-SK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400549: mov    %rax,(%</a:t>
            </a:r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0x400544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0x120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419600" y="2667000"/>
            <a:ext cx="1828800" cy="10287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0x120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0x128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0x130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控制流</a:t>
            </a:r>
            <a:r>
              <a:rPr lang="en-US" dirty="0" smtClean="0"/>
              <a:t> </a:t>
            </a:r>
            <a:r>
              <a:rPr lang="en-US" altLang="zh-CN" dirty="0" smtClean="0"/>
              <a:t>—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4343400"/>
            <a:ext cx="4495800" cy="19812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0000000000400550 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ro-RO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400550:  mov    </a:t>
            </a:r>
            <a:r>
              <a:rPr lang="ro-RO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%rdi,%</a:t>
            </a:r>
            <a:r>
              <a:rPr lang="ro-RO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ro-RO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</a:t>
            </a:r>
            <a:endParaRPr lang="ro-RO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400557:  retq		</a:t>
            </a:r>
            <a:endParaRPr lang="ro-RO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67462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</a:p>
          <a:p>
            <a:pPr algn="l"/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400544: callq  </a:t>
            </a:r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400550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&lt;mult2</a:t>
            </a:r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&gt;</a:t>
            </a:r>
            <a:endParaRPr lang="sk-SK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400549: mov    %rax,(%</a:t>
            </a:r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0x400550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0x118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0x400549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rsp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0x120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0x128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0x130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0x118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%rip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 flipH="1">
            <a:off x="4191000" y="2540431"/>
            <a:ext cx="2057400" cy="4573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12907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控制流</a:t>
            </a:r>
            <a:r>
              <a:rPr lang="en-US" dirty="0" smtClean="0"/>
              <a:t> </a:t>
            </a:r>
            <a:r>
              <a:rPr lang="en-US" altLang="zh-CN" dirty="0" smtClean="0"/>
              <a:t>—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20574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0000000000400550 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400550:  mov    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%rdi,%</a:t>
            </a:r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ro-RO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</a:t>
            </a:r>
            <a:endParaRPr lang="ro-RO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ro-RO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400557:  retq</a:t>
            </a:r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	</a:t>
            </a:r>
            <a:endParaRPr lang="ro-RO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59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</a:p>
          <a:p>
            <a:pPr algn="l"/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400544: callq  </a:t>
            </a:r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400550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&lt;mult2</a:t>
            </a:r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&gt;</a:t>
            </a:r>
            <a:endParaRPr lang="sk-SK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400549: mov    %rax,(%</a:t>
            </a:r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0x400557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0x118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0x400549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rsp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0x120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0x128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0x130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0x118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%rip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 flipH="1">
            <a:off x="4191000" y="2552700"/>
            <a:ext cx="2057400" cy="44507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286000" y="3695700"/>
            <a:ext cx="3962400" cy="2095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控制流</a:t>
            </a:r>
            <a:r>
              <a:rPr lang="en-US" dirty="0" smtClean="0"/>
              <a:t> </a:t>
            </a:r>
            <a:r>
              <a:rPr lang="en-US" altLang="zh-CN" dirty="0" smtClean="0"/>
              <a:t>—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20574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0000000000400550 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400550:  mov    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%rdi,%</a:t>
            </a:r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ro-RO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</a:t>
            </a:r>
            <a:endParaRPr lang="ro-RO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400557:  retq		</a:t>
            </a:r>
            <a:endParaRPr lang="ro-RO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514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</a:p>
          <a:p>
            <a:pPr algn="l"/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400544: callq  </a:t>
            </a:r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400550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&lt;mult2</a:t>
            </a:r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&gt;</a:t>
            </a:r>
            <a:endParaRPr lang="sk-SK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sk-SK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400549: mov    %rax,(%</a:t>
            </a:r>
            <a:r>
              <a:rPr lang="sk-SK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r>
              <a:rPr lang="sk-SK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0x400549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0x120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91000" y="2983930"/>
            <a:ext cx="2057400" cy="71177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0x120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0x128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0x130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%rip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主要内容</a:t>
            </a:r>
            <a:endParaRPr 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过程</a:t>
            </a:r>
            <a:endParaRPr lang="en-US" dirty="0" smtClean="0"/>
          </a:p>
          <a:p>
            <a:pPr lvl="1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栈结构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调用约定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传递控制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 b="1" dirty="0" smtClean="0"/>
              <a:t>传递数据</a:t>
            </a:r>
            <a:endParaRPr lang="en-US" b="1" dirty="0" smtClean="0"/>
          </a:p>
          <a:p>
            <a:pPr lvl="2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管理局部数据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7F7F7F"/>
                </a:solidFill>
              </a:rPr>
              <a:t>递归与指针的解释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5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过程数据流</a:t>
            </a: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42900" indent="-342900">
              <a:buFont typeface="Wingdings 2" pitchFamily="18" charset="2"/>
              <a:buChar char="¢"/>
            </a:pPr>
            <a:r>
              <a:rPr lang="zh-CN" altLang="en-US" sz="2800" dirty="0"/>
              <a:t>参数</a:t>
            </a:r>
            <a:r>
              <a:rPr lang="zh-CN" altLang="en-US" sz="2800" dirty="0" smtClean="0"/>
              <a:t>传递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前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个参数用寄存器</a:t>
            </a:r>
            <a:endParaRPr lang="en-US" altLang="zh-CN" sz="2400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zh-CN" altLang="en-US" sz="2800" dirty="0" smtClean="0"/>
              <a:t>返回</a:t>
            </a:r>
            <a:r>
              <a:rPr lang="zh-CN" altLang="en-US" sz="2800" dirty="0"/>
              <a:t>值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5105400" y="2171700"/>
            <a:ext cx="2895600" cy="762000"/>
          </a:xfrm>
        </p:spPr>
        <p:txBody>
          <a:bodyPr/>
          <a:lstStyle/>
          <a:p>
            <a:pPr marL="742950" lvl="1" indent="-285750">
              <a:buFont typeface="Wingdings" pitchFamily="2" charset="2"/>
              <a:buChar char="§"/>
            </a:pPr>
            <a:r>
              <a:rPr lang="zh-CN" altLang="en-US" sz="2400" dirty="0" smtClean="0"/>
              <a:t>其余参数用栈</a:t>
            </a:r>
            <a:endParaRPr lang="en-US" altLang="zh-CN" sz="2400" dirty="0"/>
          </a:p>
          <a:p>
            <a:pPr algn="ctr"/>
            <a:r>
              <a:rPr lang="zh-CN" altLang="en-US" dirty="0" smtClean="0"/>
              <a:t>（注意顺序）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84712" y="5653881"/>
            <a:ext cx="4041775" cy="472282"/>
          </a:xfrm>
        </p:spPr>
        <p:txBody>
          <a:bodyPr/>
          <a:lstStyle/>
          <a:p>
            <a:r>
              <a:rPr lang="zh-CN" altLang="en-US" sz="2800" dirty="0"/>
              <a:t>局部变量</a:t>
            </a:r>
            <a:r>
              <a:rPr lang="zh-CN" altLang="en-US" dirty="0" smtClean="0"/>
              <a:t>：仅在需要时申请栈空间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295400" y="2743200"/>
            <a:ext cx="1676400" cy="2286000"/>
            <a:chOff x="914400" y="2672516"/>
            <a:chExt cx="1346200" cy="2286000"/>
          </a:xfrm>
        </p:grpSpPr>
        <p:sp>
          <p:nvSpPr>
            <p:cNvPr id="9" name="Rectangle 9"/>
            <p:cNvSpPr>
              <a:spLocks/>
            </p:cNvSpPr>
            <p:nvPr/>
          </p:nvSpPr>
          <p:spPr bwMode="auto">
            <a:xfrm>
              <a:off x="914400" y="2672516"/>
              <a:ext cx="13462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urier New Bold" charset="0"/>
                </a:rPr>
                <a:t>%</a:t>
              </a:r>
              <a:r>
                <a:rPr lang="en-US" sz="24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urier New Bold" charset="0"/>
                </a:rPr>
                <a:t>rdi</a:t>
              </a:r>
              <a:endPara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914400" y="3053516"/>
              <a:ext cx="13462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urier New Bold" charset="0"/>
                </a:rPr>
                <a:t>%</a:t>
              </a:r>
              <a:r>
                <a:rPr lang="en-US" sz="24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urier New Bold" charset="0"/>
                </a:rPr>
                <a:t>rsi</a:t>
              </a:r>
              <a:endPara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914400" y="3434516"/>
              <a:ext cx="13462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urier New Bold" charset="0"/>
                </a:rPr>
                <a:t>%</a:t>
              </a:r>
              <a:r>
                <a:rPr lang="en-US" sz="24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urier New Bold" charset="0"/>
                </a:rPr>
                <a:t>rdx</a:t>
              </a:r>
              <a:endPara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914400" y="3815516"/>
              <a:ext cx="13462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urier New Bold" charset="0"/>
                </a:rPr>
                <a:t>%</a:t>
              </a:r>
              <a:r>
                <a:rPr lang="en-US" sz="24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urier New Bold" charset="0"/>
                </a:rPr>
                <a:t>rcx</a:t>
              </a:r>
              <a:endPara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endParaRP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914400" y="4196516"/>
              <a:ext cx="13462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urier New Bold" charset="0"/>
                </a:rPr>
                <a:t>%r8</a:t>
              </a:r>
              <a:endPara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endParaRPr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914400" y="4577516"/>
              <a:ext cx="13462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urier New Bold" charset="0"/>
                </a:rPr>
                <a:t>%r9</a:t>
              </a:r>
              <a:endPara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endParaRPr>
            </a:p>
          </p:txBody>
        </p:sp>
      </p:grpSp>
      <p:sp>
        <p:nvSpPr>
          <p:cNvPr id="15" name="Rectangle 14"/>
          <p:cNvSpPr>
            <a:spLocks/>
          </p:cNvSpPr>
          <p:nvPr/>
        </p:nvSpPr>
        <p:spPr bwMode="auto">
          <a:xfrm>
            <a:off x="1295400" y="5935663"/>
            <a:ext cx="16764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%</a:t>
            </a:r>
            <a:r>
              <a:rPr lang="en-US" sz="2400" b="1" dirty="0" err="1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Courier New Bold" charset="0"/>
              </a:rPr>
              <a:t>rax</a:t>
            </a:r>
            <a:endParaRPr lang="en-US" sz="2400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971800"/>
            <a:ext cx="2133600" cy="2057400"/>
            <a:chOff x="5943600" y="2667000"/>
            <a:chExt cx="1346200" cy="20574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b="1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urier New Bold" charset="0"/>
                </a:rPr>
                <a:t>Arg</a:t>
              </a:r>
              <a:r>
                <a:rPr lang="en-US" sz="2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urier New Bold" charset="0"/>
                </a:rPr>
                <a:t> </a:t>
              </a:r>
              <a:r>
                <a:rPr lang="en-US" sz="2400" b="1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505200"/>
              <a:ext cx="1346200" cy="4572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b="1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urier New Bold" charset="0"/>
                </a:rPr>
                <a:t>Arg</a:t>
              </a:r>
              <a:r>
                <a:rPr lang="en-US" sz="2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urier New Bold" charset="0"/>
                </a:rPr>
                <a:t> </a:t>
              </a:r>
              <a:r>
                <a:rPr lang="en-US" sz="2400" b="1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31242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b="1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urier New Bold" charset="0"/>
                </a:rPr>
                <a:t>Arg</a:t>
              </a:r>
              <a:r>
                <a:rPr lang="en-US" sz="2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urier New Bold" charset="0"/>
                </a:rPr>
                <a:t> </a:t>
              </a:r>
              <a:r>
                <a:rPr lang="en-US" sz="2400" b="1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667000"/>
              <a:ext cx="1346200" cy="4572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144801"/>
              </p:ext>
            </p:extLst>
          </p:nvPr>
        </p:nvGraphicFramePr>
        <p:xfrm>
          <a:off x="3034937" y="2743200"/>
          <a:ext cx="9144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11830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Courier New Bold" charset="0"/>
                        </a:rPr>
                        <a:t>Arg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Courier New Bold" charset="0"/>
                        </a:rPr>
                        <a:t> 1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61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Courier New Bold" charset="0"/>
                        </a:rPr>
                        <a:t>Arg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Courier New Bold" charset="0"/>
                        </a:rPr>
                        <a:t> 2</a:t>
                      </a:r>
                      <a:endParaRPr lang="zh-CN" altLang="en-US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4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Courier New Bold" charset="0"/>
                        </a:rPr>
                        <a:t>Arg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Courier New Bold" charset="0"/>
                        </a:rPr>
                        <a:t> 3</a:t>
                      </a:r>
                      <a:endParaRPr lang="zh-CN" altLang="en-US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98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Courier New Bold" charset="0"/>
                        </a:rPr>
                        <a:t>Arg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Courier New Bold" charset="0"/>
                        </a:rPr>
                        <a:t> 4</a:t>
                      </a:r>
                      <a:endParaRPr lang="zh-CN" altLang="en-US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4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Courier New Bold" charset="0"/>
                        </a:rPr>
                        <a:t>Arg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Courier New Bold" charset="0"/>
                        </a:rPr>
                        <a:t> 5</a:t>
                      </a:r>
                      <a:endParaRPr lang="zh-CN" altLang="en-US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37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Courier New Bold" charset="0"/>
                        </a:rPr>
                        <a:t>Arg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Courier New Bold" charset="0"/>
                        </a:rPr>
                        <a:t> 6</a:t>
                      </a:r>
                      <a:endParaRPr lang="zh-CN" altLang="en-US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164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数据流示例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572000"/>
            <a:ext cx="35814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mult2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(long a, long b)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s;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2971800" y="76200"/>
            <a:ext cx="6096000" cy="1524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void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multstore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(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x, long y,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*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dest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 {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*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dest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= t;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3810000" y="4495800"/>
            <a:ext cx="5181600" cy="2209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0000000000400550 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&lt;mult2&gt;</a:t>
            </a:r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/>
            <a:r>
              <a:rPr lang="sk-SK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400550:  mov    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%rdi,%</a:t>
            </a:r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# a </a:t>
            </a:r>
            <a:endParaRPr lang="ro-RO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400553:  imul   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%rsi,%</a:t>
            </a:r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	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</a:t>
            </a:r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# a * b</a:t>
            </a:r>
          </a:p>
          <a:p>
            <a:pPr algn="l"/>
            <a:r>
              <a:rPr lang="sk-SK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# s in %rax</a:t>
            </a:r>
            <a:endParaRPr lang="ro-RO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400557:  retq		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#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endParaRPr lang="ro-RO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1600200"/>
            <a:ext cx="8001000" cy="275533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sk-SK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400544: callq  </a:t>
            </a:r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400550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# t in %rax</a:t>
            </a:r>
          </a:p>
          <a:p>
            <a:pPr algn="l"/>
            <a:r>
              <a:rPr 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400549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• •</a:t>
            </a:r>
            <a:endParaRPr lang="sk-SK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9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主要内容</a:t>
            </a:r>
            <a:endParaRPr 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过程</a:t>
            </a:r>
            <a:endParaRPr lang="en-US" dirty="0" smtClean="0"/>
          </a:p>
          <a:p>
            <a:pPr lvl="1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栈结构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调用约定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传递控制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 b="1" dirty="0" smtClean="0">
                <a:solidFill>
                  <a:srgbClr val="7F7F7F"/>
                </a:solidFill>
              </a:rPr>
              <a:t>传递数据</a:t>
            </a:r>
            <a:endParaRPr lang="en-US" b="1" dirty="0" smtClean="0">
              <a:solidFill>
                <a:srgbClr val="7F7F7F"/>
              </a:solidFill>
            </a:endParaRPr>
          </a:p>
          <a:p>
            <a:pPr lvl="2"/>
            <a:r>
              <a:rPr lang="zh-CN" altLang="en-US" b="1" dirty="0" smtClean="0"/>
              <a:t>管理局部数据</a:t>
            </a:r>
            <a:endParaRPr lang="en-US" b="1" dirty="0" smtClean="0"/>
          </a:p>
          <a:p>
            <a:pPr lvl="1"/>
            <a:r>
              <a:rPr lang="zh-CN" altLang="en-US" b="1" dirty="0" smtClean="0">
                <a:solidFill>
                  <a:srgbClr val="7F7F7F"/>
                </a:solidFill>
              </a:rPr>
              <a:t>递归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基于栈的语言</a:t>
            </a:r>
            <a:endParaRPr lang="en-US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zh-CN" altLang="en-US" dirty="0" smtClean="0"/>
              <a:t>支持递归的语言</a:t>
            </a:r>
            <a:endParaRPr lang="en-US" dirty="0"/>
          </a:p>
          <a:p>
            <a:pPr marL="552450" lvl="1"/>
            <a:r>
              <a:rPr lang="en-US" dirty="0" smtClean="0"/>
              <a:t>C</a:t>
            </a:r>
            <a:r>
              <a:rPr lang="zh-CN" altLang="en-US" dirty="0" smtClean="0"/>
              <a:t>、</a:t>
            </a:r>
            <a:r>
              <a:rPr lang="en-US" dirty="0" smtClean="0"/>
              <a:t>Pascal</a:t>
            </a:r>
            <a:r>
              <a:rPr lang="zh-CN" altLang="en-US" dirty="0" smtClean="0"/>
              <a:t>、</a:t>
            </a:r>
            <a:r>
              <a:rPr lang="en-US" dirty="0" smtClean="0"/>
              <a:t>Java</a:t>
            </a:r>
            <a:endParaRPr lang="en-US" dirty="0"/>
          </a:p>
          <a:p>
            <a:pPr marL="552450" lvl="1"/>
            <a:r>
              <a:rPr lang="zh-CN" altLang="en-US" dirty="0" smtClean="0"/>
              <a:t>代码必须可重入</a:t>
            </a:r>
            <a:r>
              <a:rPr lang="en-US" dirty="0" smtClean="0"/>
              <a:t>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zh-CN" altLang="en-US" dirty="0" smtClean="0"/>
              <a:t>单个过程有多个并发实例</a:t>
            </a:r>
            <a:r>
              <a:rPr lang="en-US" altLang="zh-CN" dirty="0" smtClean="0"/>
              <a:t>( </a:t>
            </a:r>
            <a:r>
              <a:rPr lang="en-US" altLang="zh-CN" dirty="0"/>
              <a:t>simultaneous instantiations </a:t>
            </a:r>
            <a:r>
              <a:rPr lang="en-US" altLang="zh-CN" dirty="0" smtClean="0"/>
              <a:t>)</a:t>
            </a:r>
            <a:endParaRPr lang="en-US" dirty="0"/>
          </a:p>
          <a:p>
            <a:pPr marL="552450" lvl="1"/>
            <a:r>
              <a:rPr lang="zh-CN" altLang="en-US" dirty="0"/>
              <a:t>需要</a:t>
            </a:r>
            <a:r>
              <a:rPr lang="zh-CN" altLang="en-US" dirty="0" smtClean="0"/>
              <a:t>保存每个实例的状态</a:t>
            </a:r>
            <a:endParaRPr lang="en-US" dirty="0"/>
          </a:p>
          <a:p>
            <a:pPr marL="838200" lvl="2"/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838200" lvl="2"/>
            <a:r>
              <a:rPr lang="zh-CN" altLang="en-US" dirty="0" smtClean="0"/>
              <a:t>局部变量</a:t>
            </a:r>
            <a:endParaRPr lang="en-US" dirty="0"/>
          </a:p>
          <a:p>
            <a:pPr marL="838200" lvl="2"/>
            <a:r>
              <a:rPr lang="zh-CN" altLang="en-US" dirty="0" smtClean="0"/>
              <a:t>返回地址</a:t>
            </a:r>
            <a:endParaRPr lang="en-US" dirty="0"/>
          </a:p>
          <a:p>
            <a:r>
              <a:rPr lang="zh-CN" altLang="en-US" dirty="0" smtClean="0"/>
              <a:t>栈的使用原则</a:t>
            </a:r>
            <a:endParaRPr lang="en-US" dirty="0"/>
          </a:p>
          <a:p>
            <a:pPr marL="552450" lvl="1"/>
            <a:r>
              <a:rPr lang="zh-CN" altLang="en-US" dirty="0"/>
              <a:t>有限</a:t>
            </a:r>
            <a:r>
              <a:rPr lang="zh-CN" altLang="en-US" dirty="0" smtClean="0"/>
              <a:t>时间内，保存给定程序</a:t>
            </a:r>
            <a:r>
              <a:rPr lang="zh-CN" altLang="en-US" dirty="0"/>
              <a:t>的</a:t>
            </a:r>
            <a:r>
              <a:rPr lang="zh-CN" altLang="en-US" dirty="0" smtClean="0"/>
              <a:t>状态：从调用的发生到返回</a:t>
            </a:r>
            <a:endParaRPr lang="en-US" dirty="0"/>
          </a:p>
          <a:p>
            <a:pPr marL="552450" lvl="1"/>
            <a:r>
              <a:rPr lang="zh-CN" altLang="en-US" dirty="0"/>
              <a:t>被调用</a:t>
            </a:r>
            <a:r>
              <a:rPr lang="zh-CN" altLang="en-US" dirty="0" smtClean="0"/>
              <a:t>者先于调用者返回</a:t>
            </a:r>
            <a:endParaRPr lang="en-US" dirty="0"/>
          </a:p>
          <a:p>
            <a:r>
              <a:rPr lang="zh-CN" altLang="en-US" dirty="0" smtClean="0"/>
              <a:t>栈分配单位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帧，栈中单个过程实例的状态数据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调用链示例</a:t>
            </a:r>
            <a:endParaRPr lang="en-US" dirty="0"/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3124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who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 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300288" y="2425700"/>
            <a:ext cx="16129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3124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473669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752600"/>
            <a:ext cx="622300" cy="43671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687484"/>
            <a:ext cx="622300" cy="43671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657600"/>
            <a:ext cx="622300" cy="43671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4572000"/>
            <a:ext cx="622300" cy="43671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5354484"/>
            <a:ext cx="622300" cy="43671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57109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3124200"/>
            <a:ext cx="0" cy="57109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4114800"/>
            <a:ext cx="0" cy="57109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973484"/>
            <a:ext cx="0" cy="57109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096000" y="1066800"/>
            <a:ext cx="2743199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调用链示例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Calibri Bold" charset="0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657600"/>
            <a:ext cx="622300" cy="43671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3124200"/>
            <a:ext cx="536575" cy="57109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4098596" y="2809158"/>
            <a:ext cx="2813271" cy="446276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过程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是递归的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Calibri Bold" charset="0"/>
              <a:cs typeface="Times New Roman" panose="02020603050405020304" pitchFamily="18" charset="0"/>
              <a:sym typeface="Calibri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过程的机制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zh-CN" altLang="en-US" dirty="0" smtClean="0"/>
              <a:t>传递控制</a:t>
            </a:r>
            <a:endParaRPr lang="en-US" dirty="0" smtClean="0"/>
          </a:p>
          <a:p>
            <a:pPr lvl="1"/>
            <a:r>
              <a:rPr lang="zh-CN" altLang="en-US" dirty="0" smtClean="0"/>
              <a:t>调用：转到过程代码的起始处</a:t>
            </a:r>
            <a:endParaRPr lang="en-US" dirty="0" smtClean="0"/>
          </a:p>
          <a:p>
            <a:pPr lvl="1"/>
            <a:r>
              <a:rPr lang="zh-CN" altLang="en-US" dirty="0" smtClean="0"/>
              <a:t>结束：回到返回点</a:t>
            </a:r>
            <a:endParaRPr lang="en-US" dirty="0" smtClean="0"/>
          </a:p>
          <a:p>
            <a:r>
              <a:rPr lang="zh-CN" altLang="en-US" dirty="0" smtClean="0"/>
              <a:t>传递数据</a:t>
            </a:r>
            <a:endParaRPr lang="en-US" dirty="0" smtClean="0"/>
          </a:p>
          <a:p>
            <a:pPr lvl="1"/>
            <a:r>
              <a:rPr lang="zh-CN" altLang="en-US" dirty="0" smtClean="0"/>
              <a:t>过程参数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返回值</a:t>
            </a:r>
            <a:endParaRPr lang="en-US" dirty="0" smtClean="0"/>
          </a:p>
          <a:p>
            <a:r>
              <a:rPr lang="zh-CN" altLang="en-US" dirty="0" smtClean="0"/>
              <a:t>内存管理</a:t>
            </a:r>
            <a:endParaRPr lang="en-US" dirty="0" smtClean="0"/>
          </a:p>
          <a:p>
            <a:pPr lvl="1"/>
            <a:r>
              <a:rPr lang="zh-CN" altLang="en-US" dirty="0" smtClean="0"/>
              <a:t>过程运行期间申请</a:t>
            </a:r>
            <a:endParaRPr lang="en-US" dirty="0" smtClean="0"/>
          </a:p>
          <a:p>
            <a:pPr lvl="1"/>
            <a:r>
              <a:rPr lang="zh-CN" altLang="en-US" dirty="0" smtClean="0"/>
              <a:t>返回时解除分配</a:t>
            </a:r>
            <a:endParaRPr lang="en-US" dirty="0"/>
          </a:p>
          <a:p>
            <a:r>
              <a:rPr lang="zh-CN" altLang="en-US" dirty="0" smtClean="0"/>
              <a:t>该机制全部由机器指令实现</a:t>
            </a:r>
            <a:endParaRPr lang="en-US" dirty="0" smtClean="0"/>
          </a:p>
          <a:p>
            <a:r>
              <a:rPr lang="en-US" dirty="0" smtClean="0"/>
              <a:t>x86-64 </a:t>
            </a:r>
            <a:r>
              <a:rPr lang="zh-CN" altLang="en-US" dirty="0" smtClean="0"/>
              <a:t>过程的实现只是使用了这些机制</a:t>
            </a:r>
            <a:endParaRPr lang="en-US" dirty="0" smtClean="0"/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199" y="664509"/>
            <a:ext cx="1981200" cy="270958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P(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y = Q(x)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print(y)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 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199" y="3581400"/>
            <a:ext cx="2295459" cy="3073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Q(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t = 3*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  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v[10];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v[t];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876800" y="1981199"/>
            <a:ext cx="3581400" cy="4038601"/>
            <a:chOff x="4876800" y="1981199"/>
            <a:chExt cx="3581400" cy="4038601"/>
          </a:xfrm>
        </p:grpSpPr>
        <p:sp>
          <p:nvSpPr>
            <p:cNvPr id="10" name="Arc 9"/>
            <p:cNvSpPr/>
            <p:nvPr/>
          </p:nvSpPr>
          <p:spPr bwMode="auto">
            <a:xfrm>
              <a:off x="6248400" y="1981199"/>
              <a:ext cx="2209800" cy="2557413"/>
            </a:xfrm>
            <a:prstGeom prst="arc">
              <a:avLst>
                <a:gd name="adj1" fmla="val 16043531"/>
                <a:gd name="adj2" fmla="val 5405969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4876800" y="2362200"/>
              <a:ext cx="1600200" cy="3657600"/>
            </a:xfrm>
            <a:prstGeom prst="arc">
              <a:avLst>
                <a:gd name="adj1" fmla="val 16102729"/>
                <a:gd name="adj2" fmla="val 5436066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96000" y="2133600"/>
            <a:ext cx="990600" cy="3733800"/>
            <a:chOff x="6096000" y="2133600"/>
            <a:chExt cx="990600" cy="37338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>
              <a:off x="6857999" y="2133600"/>
              <a:ext cx="228601" cy="1600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096000" y="2133600"/>
              <a:ext cx="914400" cy="37338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5867400" y="4419600"/>
            <a:ext cx="1828800" cy="6858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内容</a:t>
            </a:r>
            <a:endParaRPr lang="en-US" dirty="0" smtClean="0"/>
          </a:p>
          <a:p>
            <a:pPr marL="552450" lvl="1"/>
            <a:r>
              <a:rPr lang="zh-CN" altLang="en-US" dirty="0" smtClean="0"/>
              <a:t>返回信息</a:t>
            </a:r>
            <a:endParaRPr lang="en-US" dirty="0" smtClean="0"/>
          </a:p>
          <a:p>
            <a:pPr marL="552450" lvl="1"/>
            <a:r>
              <a:rPr lang="zh-CN" altLang="en-US" dirty="0" smtClean="0"/>
              <a:t>局部存储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如需要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marL="552450" lvl="1"/>
            <a:r>
              <a:rPr lang="zh-CN" altLang="en-US" dirty="0" smtClean="0"/>
              <a:t>临时空间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如需要</a:t>
            </a:r>
            <a:r>
              <a:rPr lang="en-US" altLang="zh-CN" dirty="0" smtClean="0"/>
              <a:t>)</a:t>
            </a:r>
            <a:endParaRPr lang="en-US" dirty="0"/>
          </a:p>
          <a:p>
            <a:r>
              <a:rPr lang="zh-CN" altLang="en-US" dirty="0" smtClean="0"/>
              <a:t>管理</a:t>
            </a:r>
            <a:endParaRPr lang="en-US" altLang="zh-CN" dirty="0" smtClean="0"/>
          </a:p>
          <a:p>
            <a:pPr marL="552450" lvl="1"/>
            <a:r>
              <a:rPr lang="zh-CN" altLang="en-US" dirty="0"/>
              <a:t>进入过程时申请空间</a:t>
            </a:r>
            <a:endParaRPr lang="en-US" dirty="0"/>
          </a:p>
          <a:p>
            <a:pPr marL="838200" lvl="2"/>
            <a:r>
              <a:rPr lang="zh-CN" altLang="en-US" dirty="0" smtClean="0"/>
              <a:t>生成代码</a:t>
            </a:r>
            <a:r>
              <a:rPr lang="en-US" altLang="zh-CN" dirty="0" smtClean="0"/>
              <a:t>——</a:t>
            </a:r>
            <a:r>
              <a:rPr lang="zh-CN" altLang="en-US" smtClean="0"/>
              <a:t>构建栈</a:t>
            </a:r>
            <a:r>
              <a:rPr lang="zh-CN" altLang="en-US" dirty="0" smtClean="0"/>
              <a:t>帧</a:t>
            </a:r>
            <a:endParaRPr lang="en-US" altLang="zh-CN" dirty="0" smtClean="0"/>
          </a:p>
          <a:p>
            <a:pPr marL="838200" lvl="2"/>
            <a:r>
              <a:rPr lang="zh-CN" altLang="en-US" dirty="0" smtClean="0"/>
              <a:t>包括</a:t>
            </a:r>
            <a:r>
              <a:rPr lang="en-US" b="1" dirty="0" smtClean="0">
                <a:latin typeface="Courier New"/>
                <a:cs typeface="Courier New"/>
              </a:rPr>
              <a:t>call</a:t>
            </a:r>
            <a:r>
              <a:rPr lang="zh-CN" altLang="en-US" b="1" dirty="0" smtClean="0">
                <a:latin typeface="Courier New"/>
                <a:cs typeface="Courier New"/>
              </a:rPr>
              <a:t>指令产生的</a:t>
            </a:r>
            <a:r>
              <a:rPr lang="en-US" altLang="zh-CN" b="1" dirty="0" smtClean="0">
                <a:latin typeface="Courier New"/>
                <a:cs typeface="Courier New"/>
              </a:rPr>
              <a:t>push</a:t>
            </a:r>
            <a:r>
              <a:rPr lang="zh-CN" altLang="en-US" b="1" dirty="0" smtClean="0">
                <a:latin typeface="Courier New"/>
                <a:cs typeface="Courier New"/>
              </a:rPr>
              <a:t>操作</a:t>
            </a:r>
            <a:endParaRPr lang="en-US" dirty="0"/>
          </a:p>
          <a:p>
            <a:pPr marL="552450" lvl="1"/>
            <a:r>
              <a:rPr lang="zh-CN" altLang="en-US" dirty="0" smtClean="0"/>
              <a:t>当返回时解除申请</a:t>
            </a:r>
            <a:endParaRPr lang="en-US" dirty="0"/>
          </a:p>
          <a:p>
            <a:pPr marL="838200" lvl="2"/>
            <a:r>
              <a:rPr lang="zh-CN" altLang="en-US" dirty="0" smtClean="0"/>
              <a:t>结束代码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清理栈帧</a:t>
            </a:r>
            <a:endParaRPr lang="en-US" dirty="0" smtClean="0"/>
          </a:p>
          <a:p>
            <a:pPr marL="838200" lvl="2"/>
            <a:r>
              <a:rPr lang="zh-CN" altLang="en-US" dirty="0" smtClean="0"/>
              <a:t>包括</a:t>
            </a:r>
            <a:r>
              <a:rPr lang="en-US" altLang="zh-CN" dirty="0" smtClean="0"/>
              <a:t>ret</a:t>
            </a:r>
            <a:r>
              <a:rPr lang="zh-CN" altLang="en-US" dirty="0" smtClean="0"/>
              <a:t>指令产生的</a:t>
            </a:r>
            <a:r>
              <a:rPr lang="en-US" altLang="zh-CN" dirty="0" smtClean="0"/>
              <a:t>pop</a:t>
            </a:r>
            <a:r>
              <a:rPr lang="zh-CN" altLang="en-US" dirty="0" smtClean="0"/>
              <a:t>操作</a:t>
            </a:r>
            <a:endParaRPr lang="en-US" dirty="0"/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114800" y="2084388"/>
            <a:ext cx="2344737" cy="8112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帧指针</a:t>
            </a:r>
            <a:r>
              <a:rPr 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rbp</a:t>
            </a:r>
            <a:endParaRPr lang="en-US" sz="2400" dirty="0" smtClean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ourier New Bold" charset="0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可选</a:t>
            </a:r>
            <a:r>
              <a:rPr lang="en-US" altLang="zh-CN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	</a:t>
            </a:r>
            <a:endParaRPr lang="en-US" altLang="zh-CN" sz="2400" dirty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栈帧</a:t>
            </a:r>
            <a:endParaRPr lang="en-US" dirty="0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495800" y="3452813"/>
            <a:ext cx="196373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栈指针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468966" y="4279900"/>
            <a:ext cx="1030730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zh-CN" altLang="en-US" sz="2400" dirty="0" smtClean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栈</a:t>
            </a:r>
            <a:r>
              <a:rPr lang="en-US" sz="2400" dirty="0" smtClean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“</a:t>
            </a:r>
            <a:r>
              <a:rPr lang="zh-CN" altLang="en-US" sz="2400" dirty="0" smtClean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顶</a:t>
            </a:r>
            <a:r>
              <a:rPr lang="en-US" sz="2400" dirty="0" smtClean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”</a:t>
            </a:r>
            <a:endParaRPr lang="en-US" sz="2400" dirty="0">
              <a:solidFill>
                <a:srgbClr val="262699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401980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栈帧示例</a:t>
            </a:r>
            <a:endParaRPr lang="en-US" dirty="0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Courier New Bold" charset="0"/>
            </a:endParaRPr>
          </a:p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137150" y="1592263"/>
            <a:ext cx="175418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rbp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rsp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382396" y="381000"/>
            <a:ext cx="38472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栈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138814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yoo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307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who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 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514725" y="1397000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6" name="Rectangle 5"/>
          <p:cNvSpPr>
            <a:spLocks/>
          </p:cNvSpPr>
          <p:nvPr/>
        </p:nvSpPr>
        <p:spPr bwMode="auto">
          <a:xfrm>
            <a:off x="3514725" y="2260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</a:t>
            </a:r>
          </a:p>
        </p:txBody>
      </p:sp>
      <p:sp>
        <p:nvSpPr>
          <p:cNvPr id="27" name="Rectangle 6"/>
          <p:cNvSpPr>
            <a:spLocks/>
          </p:cNvSpPr>
          <p:nvPr/>
        </p:nvSpPr>
        <p:spPr bwMode="auto">
          <a:xfrm>
            <a:off x="3503613" y="30876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28" name="Rectangle 7"/>
          <p:cNvSpPr>
            <a:spLocks/>
          </p:cNvSpPr>
          <p:nvPr/>
        </p:nvSpPr>
        <p:spPr bwMode="auto">
          <a:xfrm>
            <a:off x="3514725" y="386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29" name="Rectangle 8"/>
          <p:cNvSpPr>
            <a:spLocks/>
          </p:cNvSpPr>
          <p:nvPr/>
        </p:nvSpPr>
        <p:spPr bwMode="auto">
          <a:xfrm>
            <a:off x="3514725" y="4622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3821113" y="185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3821113" y="2717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>
            <a:off x="3821113" y="3479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3821113" y="4241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4181475" y="30749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endParaRPr lang="en-US" sz="2400" b="1" dirty="0">
              <a:solidFill>
                <a:srgbClr val="A5A5A5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3962400" y="27178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3048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who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 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374271" y="457200"/>
            <a:ext cx="8786982" cy="762000"/>
          </a:xfrm>
          <a:ln/>
        </p:spPr>
        <p:txBody>
          <a:bodyPr/>
          <a:lstStyle/>
          <a:p>
            <a:r>
              <a:rPr lang="zh-CN" altLang="en-US" dirty="0"/>
              <a:t>栈帧示例</a:t>
            </a:r>
            <a:endParaRPr lang="en-US" dirty="0"/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397000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260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30876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86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622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85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717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479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4241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30749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7178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Courier New Bold" charset="0"/>
            </a:endParaRPr>
          </a:p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181600" y="2379663"/>
            <a:ext cx="170497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rbp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rsp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382396" y="381000"/>
            <a:ext cx="38472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栈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29435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yoo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3048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98704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who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 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98704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栈帧示例</a:t>
            </a:r>
            <a:endParaRPr lang="en-US" dirty="0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Courier New Bold" charset="0"/>
            </a:endParaRPr>
          </a:p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267325" y="3225800"/>
            <a:ext cx="1624013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rbp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rsp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382396" y="381000"/>
            <a:ext cx="38472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栈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56037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yoo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amI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32004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514725" y="1397000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8" name="Rectangle 5"/>
          <p:cNvSpPr>
            <a:spLocks/>
          </p:cNvSpPr>
          <p:nvPr/>
        </p:nvSpPr>
        <p:spPr bwMode="auto">
          <a:xfrm>
            <a:off x="3514725" y="2260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</a:t>
            </a:r>
          </a:p>
        </p:txBody>
      </p:sp>
      <p:sp>
        <p:nvSpPr>
          <p:cNvPr id="29" name="Rectangle 6"/>
          <p:cNvSpPr>
            <a:spLocks/>
          </p:cNvSpPr>
          <p:nvPr/>
        </p:nvSpPr>
        <p:spPr bwMode="auto">
          <a:xfrm>
            <a:off x="3503613" y="30876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0" name="Rectangle 7"/>
          <p:cNvSpPr>
            <a:spLocks/>
          </p:cNvSpPr>
          <p:nvPr/>
        </p:nvSpPr>
        <p:spPr bwMode="auto">
          <a:xfrm>
            <a:off x="3514725" y="386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31" name="Rectangle 8"/>
          <p:cNvSpPr>
            <a:spLocks/>
          </p:cNvSpPr>
          <p:nvPr/>
        </p:nvSpPr>
        <p:spPr bwMode="auto">
          <a:xfrm>
            <a:off x="3514725" y="4622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3821113" y="185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3821113" y="2717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>
            <a:off x="3821113" y="3479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3821113" y="4241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13"/>
          <p:cNvSpPr>
            <a:spLocks/>
          </p:cNvSpPr>
          <p:nvPr/>
        </p:nvSpPr>
        <p:spPr bwMode="auto">
          <a:xfrm>
            <a:off x="4181475" y="30749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37" name="Line 14"/>
          <p:cNvSpPr>
            <a:spLocks noChangeShapeType="1"/>
          </p:cNvSpPr>
          <p:nvPr/>
        </p:nvSpPr>
        <p:spPr bwMode="auto">
          <a:xfrm>
            <a:off x="3962400" y="27178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栈帧示例</a:t>
            </a:r>
            <a:endParaRPr lang="en-US" dirty="0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ea typeface="Monaco" charset="0"/>
              <a:cs typeface="Times New Roman" panose="02020603050405020304" pitchFamily="18" charset="0"/>
              <a:sym typeface="Courier New Bold" charset="0"/>
            </a:endParaRPr>
          </a:p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181600" y="4056063"/>
            <a:ext cx="170497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rbp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sz="24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rsp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382396" y="381000"/>
            <a:ext cx="38472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栈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37337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yoo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ヒラギノ角ゴ ProN W3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amI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ヒラギノ角ゴ ProN W3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amI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ヒラギノ角ゴ ProN W3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305816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who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 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305816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3276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3276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3514725" y="1397000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9" name="Rectangle 5"/>
          <p:cNvSpPr>
            <a:spLocks/>
          </p:cNvSpPr>
          <p:nvPr/>
        </p:nvSpPr>
        <p:spPr bwMode="auto">
          <a:xfrm>
            <a:off x="3514725" y="2260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</a:t>
            </a: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503613" y="30876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1" name="Rectangle 7"/>
          <p:cNvSpPr>
            <a:spLocks/>
          </p:cNvSpPr>
          <p:nvPr/>
        </p:nvSpPr>
        <p:spPr bwMode="auto">
          <a:xfrm>
            <a:off x="3514725" y="386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2" name="Rectangle 8"/>
          <p:cNvSpPr>
            <a:spLocks/>
          </p:cNvSpPr>
          <p:nvPr/>
        </p:nvSpPr>
        <p:spPr bwMode="auto">
          <a:xfrm>
            <a:off x="3514725" y="4622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>
            <a:off x="3821113" y="185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>
            <a:off x="3821113" y="2717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3821113" y="347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821113" y="4241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13"/>
          <p:cNvSpPr>
            <a:spLocks/>
          </p:cNvSpPr>
          <p:nvPr/>
        </p:nvSpPr>
        <p:spPr bwMode="auto">
          <a:xfrm>
            <a:off x="4181475" y="30749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3962400" y="27178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栈帧示例</a:t>
            </a:r>
            <a:endParaRPr lang="en-US" dirty="0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181600" y="4919663"/>
            <a:ext cx="170497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rbp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rsp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382396" y="381000"/>
            <a:ext cx="38472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栈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071339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yoo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ヒラギノ角ゴ ProN W3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amI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ヒラギノ角ゴ ProN W3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amI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ヒラギノ角ゴ ProN W3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amI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ヒラギノ角ゴ ProN W3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91592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who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 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91592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3124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3124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3124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3514725" y="1397000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0" name="Rectangle 5"/>
          <p:cNvSpPr>
            <a:spLocks/>
          </p:cNvSpPr>
          <p:nvPr/>
        </p:nvSpPr>
        <p:spPr bwMode="auto">
          <a:xfrm>
            <a:off x="3514725" y="2260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</a:t>
            </a:r>
          </a:p>
        </p:txBody>
      </p:sp>
      <p:sp>
        <p:nvSpPr>
          <p:cNvPr id="31" name="Rectangle 6"/>
          <p:cNvSpPr>
            <a:spLocks/>
          </p:cNvSpPr>
          <p:nvPr/>
        </p:nvSpPr>
        <p:spPr bwMode="auto">
          <a:xfrm>
            <a:off x="3503613" y="30876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2" name="Rectangle 7"/>
          <p:cNvSpPr>
            <a:spLocks/>
          </p:cNvSpPr>
          <p:nvPr/>
        </p:nvSpPr>
        <p:spPr bwMode="auto">
          <a:xfrm>
            <a:off x="3514725" y="386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3" name="Rectangle 8"/>
          <p:cNvSpPr>
            <a:spLocks/>
          </p:cNvSpPr>
          <p:nvPr/>
        </p:nvSpPr>
        <p:spPr bwMode="auto">
          <a:xfrm>
            <a:off x="3514725" y="4622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>
            <a:off x="3821113" y="185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>
            <a:off x="3821113" y="2717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>
            <a:off x="3821113" y="347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3821113" y="4241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13"/>
          <p:cNvSpPr>
            <a:spLocks/>
          </p:cNvSpPr>
          <p:nvPr/>
        </p:nvSpPr>
        <p:spPr bwMode="auto">
          <a:xfrm>
            <a:off x="4181475" y="30749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3962400" y="27178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栈帧示例</a:t>
            </a:r>
            <a:endParaRPr lang="en-US" dirty="0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rbp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rsp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382396" y="381000"/>
            <a:ext cx="38472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栈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53780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yoo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ヒラギノ角ゴ ProN W3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amI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ヒラギノ角ゴ ProN W3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amI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ヒラギノ角ゴ ProN W3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844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who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 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844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3514725" y="1397000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9" name="Rectangle 5"/>
          <p:cNvSpPr>
            <a:spLocks/>
          </p:cNvSpPr>
          <p:nvPr/>
        </p:nvSpPr>
        <p:spPr bwMode="auto">
          <a:xfrm>
            <a:off x="3514725" y="2260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</a:t>
            </a: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503613" y="30876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1" name="Rectangle 7"/>
          <p:cNvSpPr>
            <a:spLocks/>
          </p:cNvSpPr>
          <p:nvPr/>
        </p:nvSpPr>
        <p:spPr bwMode="auto">
          <a:xfrm>
            <a:off x="3514725" y="386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2" name="Rectangle 8"/>
          <p:cNvSpPr>
            <a:spLocks/>
          </p:cNvSpPr>
          <p:nvPr/>
        </p:nvSpPr>
        <p:spPr bwMode="auto">
          <a:xfrm>
            <a:off x="3514725" y="4622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>
            <a:off x="3821113" y="185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>
            <a:off x="3821113" y="2717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3821113" y="347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821113" y="4241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13"/>
          <p:cNvSpPr>
            <a:spLocks/>
          </p:cNvSpPr>
          <p:nvPr/>
        </p:nvSpPr>
        <p:spPr bwMode="auto">
          <a:xfrm>
            <a:off x="4181475" y="30749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3962400" y="27178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栈帧示例</a:t>
            </a:r>
            <a:endParaRPr lang="en-US" dirty="0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rbp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rsp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382396" y="381000"/>
            <a:ext cx="38472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栈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25526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yoo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ヒラギノ角ゴ ProN W3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amI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ヒラギノ角ゴ ProN W3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305816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who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 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305816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3276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514725" y="1397000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8" name="Rectangle 5"/>
          <p:cNvSpPr>
            <a:spLocks/>
          </p:cNvSpPr>
          <p:nvPr/>
        </p:nvSpPr>
        <p:spPr bwMode="auto">
          <a:xfrm>
            <a:off x="3514725" y="2260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</a:t>
            </a:r>
          </a:p>
        </p:txBody>
      </p:sp>
      <p:sp>
        <p:nvSpPr>
          <p:cNvPr id="29" name="Rectangle 6"/>
          <p:cNvSpPr>
            <a:spLocks/>
          </p:cNvSpPr>
          <p:nvPr/>
        </p:nvSpPr>
        <p:spPr bwMode="auto">
          <a:xfrm>
            <a:off x="3503613" y="30876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0" name="Rectangle 7"/>
          <p:cNvSpPr>
            <a:spLocks/>
          </p:cNvSpPr>
          <p:nvPr/>
        </p:nvSpPr>
        <p:spPr bwMode="auto">
          <a:xfrm>
            <a:off x="3514725" y="386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31" name="Rectangle 8"/>
          <p:cNvSpPr>
            <a:spLocks/>
          </p:cNvSpPr>
          <p:nvPr/>
        </p:nvSpPr>
        <p:spPr bwMode="auto">
          <a:xfrm>
            <a:off x="3514725" y="4622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3821113" y="185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3821113" y="2717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>
            <a:off x="3821113" y="3479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3821113" y="4241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13"/>
          <p:cNvSpPr>
            <a:spLocks/>
          </p:cNvSpPr>
          <p:nvPr/>
        </p:nvSpPr>
        <p:spPr bwMode="auto">
          <a:xfrm>
            <a:off x="4181475" y="30749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37" name="Line 14"/>
          <p:cNvSpPr>
            <a:spLocks noChangeShapeType="1"/>
          </p:cNvSpPr>
          <p:nvPr/>
        </p:nvSpPr>
        <p:spPr bwMode="auto">
          <a:xfrm>
            <a:off x="3962400" y="27178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栈帧示例</a:t>
            </a:r>
            <a:endParaRPr lang="en-US" dirty="0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rbp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rsp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382396" y="381000"/>
            <a:ext cx="38472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栈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58059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yoo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ヒラギノ角ゴ ProN W3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3124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who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 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514725" y="1397000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8" name="Rectangle 5"/>
          <p:cNvSpPr>
            <a:spLocks/>
          </p:cNvSpPr>
          <p:nvPr/>
        </p:nvSpPr>
        <p:spPr bwMode="auto">
          <a:xfrm>
            <a:off x="3514725" y="2260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</a:t>
            </a:r>
          </a:p>
        </p:txBody>
      </p:sp>
      <p:sp>
        <p:nvSpPr>
          <p:cNvPr id="29" name="Rectangle 6"/>
          <p:cNvSpPr>
            <a:spLocks/>
          </p:cNvSpPr>
          <p:nvPr/>
        </p:nvSpPr>
        <p:spPr bwMode="auto">
          <a:xfrm>
            <a:off x="3503613" y="30876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endParaRPr lang="en-US" sz="2400" b="1" dirty="0">
              <a:solidFill>
                <a:srgbClr val="A5A5A5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0" name="Rectangle 7"/>
          <p:cNvSpPr>
            <a:spLocks/>
          </p:cNvSpPr>
          <p:nvPr/>
        </p:nvSpPr>
        <p:spPr bwMode="auto">
          <a:xfrm>
            <a:off x="3514725" y="386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31" name="Rectangle 8"/>
          <p:cNvSpPr>
            <a:spLocks/>
          </p:cNvSpPr>
          <p:nvPr/>
        </p:nvSpPr>
        <p:spPr bwMode="auto">
          <a:xfrm>
            <a:off x="3514725" y="4622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3821113" y="185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3821113" y="2717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>
            <a:off x="3821113" y="3479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3821113" y="4241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13"/>
          <p:cNvSpPr>
            <a:spLocks/>
          </p:cNvSpPr>
          <p:nvPr/>
        </p:nvSpPr>
        <p:spPr bwMode="auto">
          <a:xfrm>
            <a:off x="4181475" y="30749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endParaRPr lang="en-US" sz="2400" b="1" dirty="0">
              <a:solidFill>
                <a:srgbClr val="A5A5A5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7" name="Line 14"/>
          <p:cNvSpPr>
            <a:spLocks noChangeShapeType="1"/>
          </p:cNvSpPr>
          <p:nvPr/>
        </p:nvSpPr>
        <p:spPr bwMode="auto">
          <a:xfrm>
            <a:off x="3962400" y="27178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栈帧示例</a:t>
            </a:r>
            <a:endParaRPr lang="en-US" dirty="0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rbp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rsp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382396" y="381000"/>
            <a:ext cx="38472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栈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82272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yoo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ヒラギノ角ゴ ProN W3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amI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ヒラギノ角ゴ ProN W3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305816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who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 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305816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3276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514725" y="1397000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8" name="Rectangle 5"/>
          <p:cNvSpPr>
            <a:spLocks/>
          </p:cNvSpPr>
          <p:nvPr/>
        </p:nvSpPr>
        <p:spPr bwMode="auto">
          <a:xfrm>
            <a:off x="3514725" y="2260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</a:t>
            </a:r>
          </a:p>
        </p:txBody>
      </p:sp>
      <p:sp>
        <p:nvSpPr>
          <p:cNvPr id="29" name="Rectangle 6"/>
          <p:cNvSpPr>
            <a:spLocks/>
          </p:cNvSpPr>
          <p:nvPr/>
        </p:nvSpPr>
        <p:spPr bwMode="auto">
          <a:xfrm>
            <a:off x="3503613" y="30876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endParaRPr lang="en-US" sz="2400" b="1" dirty="0">
              <a:solidFill>
                <a:srgbClr val="A5A5A5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0" name="Rectangle 7"/>
          <p:cNvSpPr>
            <a:spLocks/>
          </p:cNvSpPr>
          <p:nvPr/>
        </p:nvSpPr>
        <p:spPr bwMode="auto">
          <a:xfrm>
            <a:off x="3514725" y="386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31" name="Rectangle 8"/>
          <p:cNvSpPr>
            <a:spLocks/>
          </p:cNvSpPr>
          <p:nvPr/>
        </p:nvSpPr>
        <p:spPr bwMode="auto">
          <a:xfrm>
            <a:off x="3514725" y="4622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3821113" y="185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3821113" y="2717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>
            <a:off x="3821113" y="3479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3821113" y="4241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13"/>
          <p:cNvSpPr>
            <a:spLocks/>
          </p:cNvSpPr>
          <p:nvPr/>
        </p:nvSpPr>
        <p:spPr bwMode="auto">
          <a:xfrm>
            <a:off x="4181475" y="30749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7" name="Line 14"/>
          <p:cNvSpPr>
            <a:spLocks noChangeShapeType="1"/>
          </p:cNvSpPr>
          <p:nvPr/>
        </p:nvSpPr>
        <p:spPr bwMode="auto">
          <a:xfrm>
            <a:off x="3962400" y="27178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主要内容</a:t>
            </a:r>
            <a:endParaRPr 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过程</a:t>
            </a:r>
            <a:endParaRPr lang="en-US" dirty="0" smtClean="0"/>
          </a:p>
          <a:p>
            <a:pPr lvl="1"/>
            <a:r>
              <a:rPr lang="zh-CN" altLang="en-US" b="1" dirty="0" smtClean="0"/>
              <a:t>栈结构</a:t>
            </a:r>
            <a:endParaRPr lang="en-US" b="1" dirty="0" smtClean="0"/>
          </a:p>
          <a:p>
            <a:pPr lvl="1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调用约定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传递控制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传递数据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管理局部数据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7F7F7F"/>
                </a:solidFill>
              </a:rPr>
              <a:t>递归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栈帧示例</a:t>
            </a:r>
            <a:endParaRPr lang="en-US" dirty="0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rbp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rsp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382396" y="381000"/>
            <a:ext cx="38472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栈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53413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yoo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ヒラギノ角ゴ ProN W3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3200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who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 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3200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• •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3514725" y="1397000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" name="Rectangle 5"/>
          <p:cNvSpPr>
            <a:spLocks/>
          </p:cNvSpPr>
          <p:nvPr/>
        </p:nvSpPr>
        <p:spPr bwMode="auto">
          <a:xfrm>
            <a:off x="3514725" y="2260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</a:t>
            </a:r>
          </a:p>
        </p:txBody>
      </p:sp>
      <p:sp>
        <p:nvSpPr>
          <p:cNvPr id="28" name="Rectangle 6"/>
          <p:cNvSpPr>
            <a:spLocks/>
          </p:cNvSpPr>
          <p:nvPr/>
        </p:nvSpPr>
        <p:spPr bwMode="auto">
          <a:xfrm>
            <a:off x="3503613" y="30876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endParaRPr lang="en-US" sz="2400" b="1" dirty="0">
              <a:solidFill>
                <a:srgbClr val="A5A5A5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9" name="Rectangle 7"/>
          <p:cNvSpPr>
            <a:spLocks/>
          </p:cNvSpPr>
          <p:nvPr/>
        </p:nvSpPr>
        <p:spPr bwMode="auto">
          <a:xfrm>
            <a:off x="3514725" y="386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30" name="Rectangle 8"/>
          <p:cNvSpPr>
            <a:spLocks/>
          </p:cNvSpPr>
          <p:nvPr/>
        </p:nvSpPr>
        <p:spPr bwMode="auto">
          <a:xfrm>
            <a:off x="3514725" y="4622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3821113" y="185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3821113" y="2717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3821113" y="3479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3821113" y="4241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13"/>
          <p:cNvSpPr>
            <a:spLocks/>
          </p:cNvSpPr>
          <p:nvPr/>
        </p:nvSpPr>
        <p:spPr bwMode="auto">
          <a:xfrm>
            <a:off x="4181475" y="30749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endParaRPr lang="en-US" sz="2400" b="1" dirty="0">
              <a:solidFill>
                <a:srgbClr val="A5A5A5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>
            <a:off x="3962400" y="27178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栈帧示例</a:t>
            </a:r>
            <a:endParaRPr lang="en-US" dirty="0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rbp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rsp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382396" y="381000"/>
            <a:ext cx="38472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栈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5133"/>
              </p:ext>
            </p:extLst>
          </p:nvPr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4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ヒラギノ角ゴ ProN W3" charset="0"/>
                          <a:cs typeface="Times New Roman" panose="02020603050405020304" pitchFamily="18" charset="0"/>
                          <a:sym typeface="Courier New Bold" charset="0"/>
                        </a:rPr>
                        <a:t>yoo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ヒラギノ角ゴ ProN W3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3124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(…)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who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•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 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514725" y="1397000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6" name="Rectangle 5"/>
          <p:cNvSpPr>
            <a:spLocks/>
          </p:cNvSpPr>
          <p:nvPr/>
        </p:nvSpPr>
        <p:spPr bwMode="auto">
          <a:xfrm>
            <a:off x="3514725" y="2260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</a:t>
            </a:r>
          </a:p>
        </p:txBody>
      </p:sp>
      <p:sp>
        <p:nvSpPr>
          <p:cNvPr id="27" name="Rectangle 6"/>
          <p:cNvSpPr>
            <a:spLocks/>
          </p:cNvSpPr>
          <p:nvPr/>
        </p:nvSpPr>
        <p:spPr bwMode="auto">
          <a:xfrm>
            <a:off x="3503613" y="30876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endParaRPr lang="en-US" sz="2400" b="1" dirty="0">
              <a:solidFill>
                <a:srgbClr val="A5A5A5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8" name="Rectangle 7"/>
          <p:cNvSpPr>
            <a:spLocks/>
          </p:cNvSpPr>
          <p:nvPr/>
        </p:nvSpPr>
        <p:spPr bwMode="auto">
          <a:xfrm>
            <a:off x="3514725" y="386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29" name="Rectangle 8"/>
          <p:cNvSpPr>
            <a:spLocks/>
          </p:cNvSpPr>
          <p:nvPr/>
        </p:nvSpPr>
        <p:spPr bwMode="auto">
          <a:xfrm>
            <a:off x="3514725" y="4622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3821113" y="185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3821113" y="2717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>
            <a:off x="3821113" y="3479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3821113" y="42418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4181475" y="30749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b="1" dirty="0" err="1">
                <a:solidFill>
                  <a:srgbClr val="A5A5A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amI</a:t>
            </a:r>
            <a:endParaRPr lang="en-US" sz="2400" b="1" dirty="0">
              <a:solidFill>
                <a:srgbClr val="A5A5A5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3962400" y="27178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x86-64/</a:t>
            </a:r>
            <a:r>
              <a:rPr lang="en-US" dirty="0"/>
              <a:t>Linux </a:t>
            </a:r>
            <a:r>
              <a:rPr lang="zh-CN" altLang="en-US" dirty="0" smtClean="0"/>
              <a:t>栈帧</a:t>
            </a:r>
            <a:endParaRPr lang="en-US" dirty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4572000" cy="5435600"/>
          </a:xfrm>
          <a:ln/>
        </p:spPr>
        <p:txBody>
          <a:bodyPr/>
          <a:lstStyle/>
          <a:p>
            <a:r>
              <a:rPr lang="zh-CN" altLang="en-US" dirty="0" smtClean="0"/>
              <a:t>当前栈帧</a:t>
            </a:r>
            <a:r>
              <a:rPr lang="en-US" dirty="0" smtClean="0"/>
              <a:t>(</a:t>
            </a:r>
            <a:r>
              <a:rPr lang="zh-CN" altLang="en-US" dirty="0" smtClean="0"/>
              <a:t>从</a:t>
            </a:r>
            <a:r>
              <a:rPr lang="en-US" dirty="0" smtClean="0"/>
              <a:t>“</a:t>
            </a:r>
            <a:r>
              <a:rPr lang="zh-CN" altLang="en-US" dirty="0" smtClean="0"/>
              <a:t>顶</a:t>
            </a:r>
            <a:r>
              <a:rPr lang="en-US" dirty="0" smtClean="0"/>
              <a:t>” </a:t>
            </a:r>
            <a:r>
              <a:rPr lang="zh-CN" altLang="en-US" dirty="0" smtClean="0"/>
              <a:t>到底</a:t>
            </a:r>
            <a:r>
              <a:rPr lang="en-US" dirty="0" smtClean="0"/>
              <a:t>)</a:t>
            </a:r>
            <a:endParaRPr lang="en-US" dirty="0"/>
          </a:p>
          <a:p>
            <a:pPr marL="552450" lvl="1"/>
            <a:r>
              <a:rPr lang="en-US" dirty="0" smtClean="0"/>
              <a:t>“</a:t>
            </a:r>
            <a:r>
              <a:rPr lang="zh-CN" altLang="en-US" dirty="0" smtClean="0"/>
              <a:t>参数建立</a:t>
            </a:r>
            <a:r>
              <a:rPr lang="en-US" dirty="0" smtClean="0"/>
              <a:t>”</a:t>
            </a:r>
            <a:r>
              <a:rPr lang="zh-CN" altLang="en-US" dirty="0" smtClean="0"/>
              <a:t>：把即将调用的函数所需参数入栈</a:t>
            </a:r>
            <a:endParaRPr lang="en-US" dirty="0"/>
          </a:p>
          <a:p>
            <a:pPr marL="552450" lvl="1"/>
            <a:r>
              <a:rPr lang="zh-CN" altLang="en-US" dirty="0" smtClean="0"/>
              <a:t>局部变量</a:t>
            </a:r>
            <a:r>
              <a:rPr lang="en-US" dirty="0"/>
              <a:t/>
            </a:r>
            <a:br>
              <a:rPr lang="en-US" dirty="0"/>
            </a:br>
            <a:r>
              <a:rPr lang="zh-CN" altLang="en-US" dirty="0" smtClean="0"/>
              <a:t>如果不能用寄存器实现，则在栈中实现</a:t>
            </a:r>
            <a:endParaRPr lang="en-US" dirty="0"/>
          </a:p>
          <a:p>
            <a:pPr marL="552450" lvl="1"/>
            <a:r>
              <a:rPr lang="zh-CN" altLang="en-US" dirty="0" smtClean="0"/>
              <a:t>保存的寄存器内容</a:t>
            </a:r>
            <a:endParaRPr lang="en-US" dirty="0"/>
          </a:p>
          <a:p>
            <a:pPr marL="552450" lvl="1"/>
            <a:r>
              <a:rPr lang="zh-CN" altLang="en-US" dirty="0" smtClean="0"/>
              <a:t>旧栈帧指针</a:t>
            </a:r>
            <a:r>
              <a:rPr lang="en-US" dirty="0" smtClean="0"/>
              <a:t> (</a:t>
            </a:r>
            <a:r>
              <a:rPr lang="zh-CN" altLang="en-US" dirty="0" smtClean="0"/>
              <a:t>可选</a:t>
            </a:r>
            <a:r>
              <a:rPr lang="en-US" dirty="0" smtClean="0"/>
              <a:t>)</a:t>
            </a:r>
            <a:endParaRPr lang="en-US" dirty="0"/>
          </a:p>
          <a:p>
            <a:r>
              <a:rPr lang="zh-CN" altLang="en-US" dirty="0"/>
              <a:t>调用</a:t>
            </a:r>
            <a:r>
              <a:rPr lang="zh-CN" altLang="en-US" dirty="0" smtClean="0"/>
              <a:t>者栈帧</a:t>
            </a:r>
            <a:endParaRPr lang="en-US" dirty="0"/>
          </a:p>
          <a:p>
            <a:pPr marL="552450" lvl="1"/>
            <a:r>
              <a:rPr lang="zh-CN" altLang="en-US" dirty="0" smtClean="0"/>
              <a:t>返回地址</a:t>
            </a:r>
            <a:endParaRPr lang="en-US" dirty="0"/>
          </a:p>
          <a:p>
            <a:pPr marL="838200" lvl="2"/>
            <a:r>
              <a:rPr lang="zh-CN" altLang="en-US" dirty="0" smtClean="0"/>
              <a:t>由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zh-CN" altLang="en-US" dirty="0" smtClean="0">
                <a:latin typeface="Courier New Bold" charset="0"/>
                <a:cs typeface="Courier New Bold" charset="0"/>
                <a:sym typeface="Courier New Bold" charset="0"/>
              </a:rPr>
              <a:t>指令压入栈</a:t>
            </a:r>
            <a:endParaRPr lang="en-US" dirty="0"/>
          </a:p>
          <a:p>
            <a:pPr marL="552450" lvl="1"/>
            <a:r>
              <a:rPr lang="zh-CN" altLang="en-US" dirty="0" smtClean="0"/>
              <a:t>本次调用的参数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005387" y="609600"/>
            <a:ext cx="3986213" cy="5933801"/>
            <a:chOff x="5005387" y="1295400"/>
            <a:chExt cx="3630613" cy="5257799"/>
          </a:xfrm>
        </p:grpSpPr>
        <p:sp>
          <p:nvSpPr>
            <p:cNvPr id="62469" name="Rectangle 5"/>
            <p:cNvSpPr>
              <a:spLocks/>
            </p:cNvSpPr>
            <p:nvPr/>
          </p:nvSpPr>
          <p:spPr bwMode="auto">
            <a:xfrm>
              <a:off x="7366000" y="3276600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返回</a:t>
              </a:r>
              <a:r>
                <a:rPr lang="zh-CN" altLang="en-US" sz="2400" dirty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地址</a:t>
              </a:r>
              <a:endPara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</p:txBody>
        </p:sp>
        <p:sp>
          <p:nvSpPr>
            <p:cNvPr id="62470" name="Rectangle 6"/>
            <p:cNvSpPr>
              <a:spLocks/>
            </p:cNvSpPr>
            <p:nvPr/>
          </p:nvSpPr>
          <p:spPr bwMode="auto">
            <a:xfrm>
              <a:off x="7366000" y="3886200"/>
              <a:ext cx="1270000" cy="18161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保存的</a:t>
              </a:r>
              <a:endPara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  <a:p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寄存器</a:t>
              </a:r>
              <a:endPara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  <a:p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+</a:t>
              </a:r>
            </a:p>
            <a:p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局部变量</a:t>
              </a:r>
              <a:endPara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</p:txBody>
        </p:sp>
        <p:sp>
          <p:nvSpPr>
            <p:cNvPr id="62471" name="Rectangle 7"/>
            <p:cNvSpPr>
              <a:spLocks/>
            </p:cNvSpPr>
            <p:nvPr/>
          </p:nvSpPr>
          <p:spPr bwMode="auto">
            <a:xfrm>
              <a:off x="7366000" y="5699124"/>
              <a:ext cx="1270000" cy="854075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参数构建</a:t>
              </a:r>
              <a:endParaRPr lang="en-US" altLang="zh-CN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(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可选</a:t>
              </a:r>
              <a:r>
                <a:rPr 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)</a:t>
              </a:r>
              <a:endPara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</p:txBody>
        </p:sp>
        <p:sp>
          <p:nvSpPr>
            <p:cNvPr id="62472" name="Rectangle 8"/>
            <p:cNvSpPr>
              <a:spLocks/>
            </p:cNvSpPr>
            <p:nvPr/>
          </p:nvSpPr>
          <p:spPr bwMode="auto">
            <a:xfrm>
              <a:off x="7366000" y="1295400"/>
              <a:ext cx="1270000" cy="13716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400"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endParaRPr>
            </a:p>
          </p:txBody>
        </p:sp>
        <p:sp>
          <p:nvSpPr>
            <p:cNvPr id="62473" name="Rectangle 9"/>
            <p:cNvSpPr>
              <a:spLocks/>
            </p:cNvSpPr>
            <p:nvPr/>
          </p:nvSpPr>
          <p:spPr bwMode="auto">
            <a:xfrm>
              <a:off x="7366000" y="3581400"/>
              <a:ext cx="1270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7F7F7F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Old </a:t>
              </a:r>
              <a:r>
                <a:rPr lang="en-US" sz="2400" b="1" dirty="0" smtClean="0">
                  <a:solidFill>
                    <a:srgbClr val="7F7F7F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%</a:t>
              </a:r>
              <a:r>
                <a:rPr lang="en-US" sz="2400" b="1" dirty="0" err="1" smtClean="0">
                  <a:solidFill>
                    <a:srgbClr val="7F7F7F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rbp</a:t>
              </a:r>
              <a:endParaRPr lang="en-US" sz="2400" b="1" dirty="0">
                <a:solidFill>
                  <a:srgbClr val="7F7F7F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</p:txBody>
        </p:sp>
        <p:sp>
          <p:nvSpPr>
            <p:cNvPr id="62474" name="Rectangle 10"/>
            <p:cNvSpPr>
              <a:spLocks/>
            </p:cNvSpPr>
            <p:nvPr/>
          </p:nvSpPr>
          <p:spPr bwMode="auto">
            <a:xfrm>
              <a:off x="7366000" y="2667000"/>
              <a:ext cx="1270000" cy="6096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参数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(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序号</a:t>
              </a:r>
              <a:r>
                <a:rPr 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7+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的</a:t>
              </a:r>
              <a:r>
                <a:rPr lang="zh-CN" altLang="en-US" sz="2400" dirty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参数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)</a:t>
              </a:r>
              <a:endPara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</p:txBody>
        </p:sp>
        <p:sp>
          <p:nvSpPr>
            <p:cNvPr id="62475" name="Rectangle 11"/>
            <p:cNvSpPr>
              <a:spLocks/>
            </p:cNvSpPr>
            <p:nvPr/>
          </p:nvSpPr>
          <p:spPr bwMode="auto">
            <a:xfrm>
              <a:off x="6586483" y="1578199"/>
              <a:ext cx="404813" cy="1923604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pPr algn="r"/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调用者栈帧</a:t>
              </a:r>
              <a:endPara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</p:txBody>
        </p:sp>
        <p:sp>
          <p:nvSpPr>
            <p:cNvPr id="62476" name="AutoShape 12"/>
            <p:cNvSpPr>
              <a:spLocks/>
            </p:cNvSpPr>
            <p:nvPr/>
          </p:nvSpPr>
          <p:spPr bwMode="auto">
            <a:xfrm>
              <a:off x="6981825" y="1295400"/>
              <a:ext cx="228600" cy="22606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400"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endParaRPr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>
              <a:off x="6653192" y="3876702"/>
              <a:ext cx="717550" cy="0"/>
            </a:xfrm>
            <a:prstGeom prst="line">
              <a:avLst/>
            </a:prstGeom>
            <a:noFill/>
            <a:ln w="5715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 sz="2400"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endParaRPr>
            </a:p>
          </p:txBody>
        </p:sp>
        <p:sp>
          <p:nvSpPr>
            <p:cNvPr id="62478" name="Rectangle 14"/>
            <p:cNvSpPr>
              <a:spLocks/>
            </p:cNvSpPr>
            <p:nvPr/>
          </p:nvSpPr>
          <p:spPr bwMode="auto">
            <a:xfrm>
              <a:off x="5143499" y="3422650"/>
              <a:ext cx="1952626" cy="609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栈帧指针</a:t>
              </a:r>
              <a:r>
                <a:rPr 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ourier New Bold" charset="0"/>
                </a:rPr>
                <a:t>rbp</a:t>
              </a:r>
              <a:endParaRPr 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endParaRPr>
            </a:p>
            <a:p>
              <a:r>
                <a:rPr lang="en-US" altLang="zh-CN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ourier New Bold" charset="0"/>
                </a:rPr>
                <a:t>(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ourier New Bold" charset="0"/>
                </a:rPr>
                <a:t>可选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ourier New Bold" charset="0"/>
                </a:rPr>
                <a:t>)</a:t>
              </a:r>
              <a:endPara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endParaRPr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>
              <a:off x="6627581" y="6538511"/>
              <a:ext cx="719137" cy="0"/>
            </a:xfrm>
            <a:prstGeom prst="line">
              <a:avLst/>
            </a:prstGeom>
            <a:noFill/>
            <a:ln w="5715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 sz="2400"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endParaRPr>
            </a:p>
          </p:txBody>
        </p:sp>
        <p:sp>
          <p:nvSpPr>
            <p:cNvPr id="62480" name="Rectangle 16"/>
            <p:cNvSpPr>
              <a:spLocks/>
            </p:cNvSpPr>
            <p:nvPr/>
          </p:nvSpPr>
          <p:spPr bwMode="auto">
            <a:xfrm>
              <a:off x="5005387" y="6019800"/>
              <a:ext cx="1976437" cy="4070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栈指针</a:t>
              </a:r>
              <a:r>
                <a:rPr 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实例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914400" y="1371600"/>
            <a:ext cx="47244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incr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(long *p, long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val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long y = x +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val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914400" y="4038600"/>
            <a:ext cx="4724400" cy="1905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incr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),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(%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ret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10126"/>
              </p:ext>
            </p:extLst>
          </p:nvPr>
        </p:nvGraphicFramePr>
        <p:xfrm>
          <a:off x="5791200" y="4053840"/>
          <a:ext cx="25146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寄存器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用途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%</a:t>
                      </a:r>
                      <a:r>
                        <a:rPr lang="en-US" sz="2000" b="1" i="0" kern="1200" dirty="0" err="1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rdi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参数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 p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%</a:t>
                      </a:r>
                      <a:r>
                        <a:rPr lang="en-US" sz="2000" b="1" i="0" kern="1200" dirty="0" err="1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rsi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参数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 </a:t>
                      </a:r>
                      <a:r>
                        <a:rPr lang="en-US" sz="2000" b="1" i="0" kern="1200" dirty="0" err="1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val</a:t>
                      </a: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, y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%</a:t>
                      </a:r>
                      <a:r>
                        <a:rPr lang="en-US" sz="2000" b="1" i="0" kern="1200" dirty="0" err="1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rax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x, </a:t>
                      </a:r>
                      <a:r>
                        <a:rPr lang="zh-CN" alt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返回值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实例</a:t>
            </a:r>
            <a:r>
              <a:rPr lang="en-US" dirty="0" smtClean="0"/>
              <a:t>: </a:t>
            </a:r>
            <a:r>
              <a:rPr lang="zh-CN" altLang="en-US" dirty="0" smtClean="0"/>
              <a:t>调用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incr#1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428217" y="3320143"/>
            <a:ext cx="4419600" cy="330925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call_incr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subq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$16, %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$15213, 8(%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movl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$3000,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esi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leaq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8(%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call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incr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8(%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$16,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ret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428217" y="1110344"/>
            <a:ext cx="4343400" cy="1905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call_incr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long v2 =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incr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v1+v2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22499" y="2584450"/>
            <a:ext cx="714939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145657" y="1172745"/>
            <a:ext cx="1615827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初始栈结构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rPr>
              <a:t>返回地址</a:t>
            </a:r>
            <a:endParaRPr 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6949486" y="6102350"/>
            <a:ext cx="714939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154283" y="4032251"/>
            <a:ext cx="1615827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结果栈结构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rPr>
              <a:t>返回地址</a:t>
            </a:r>
            <a:endParaRPr 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886983" y="5715000"/>
            <a:ext cx="1004506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%rsp+8</a:t>
            </a:r>
          </a:p>
        </p:txBody>
      </p:sp>
    </p:spTree>
    <p:extLst>
      <p:ext uri="{BB962C8B-B14F-4D97-AF65-F5344CB8AC3E}">
        <p14:creationId xmlns:p14="http://schemas.microsoft.com/office/powerpoint/2010/main" val="264342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zh-CN" altLang="en-US" dirty="0"/>
              <a:t>调用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194938"/>
            <a:ext cx="4419600" cy="353785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call_incr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subq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$16,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$15213, 8(%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movl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$3000, %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esi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leaq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8(%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), %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call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incr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8(%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$16,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ret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57018" y="1066800"/>
            <a:ext cx="4443581" cy="1905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call_incr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v2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incr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v1+v2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6949486" y="3359150"/>
            <a:ext cx="714939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168660" y="1215498"/>
            <a:ext cx="1000274" cy="45058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栈结构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rPr>
              <a:t>返回地址</a:t>
            </a:r>
            <a:endParaRPr 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886983" y="2971800"/>
            <a:ext cx="1004506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14587"/>
              </p:ext>
            </p:extLst>
          </p:nvPr>
        </p:nvGraphicFramePr>
        <p:xfrm>
          <a:off x="5257800" y="4114800"/>
          <a:ext cx="33528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寄存器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用途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%</a:t>
                      </a:r>
                      <a:r>
                        <a:rPr lang="en-US" sz="2000" b="1" i="0" kern="1200" dirty="0" err="1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rdi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&amp;v1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%</a:t>
                      </a:r>
                      <a:r>
                        <a:rPr lang="en-US" sz="2000" b="1" i="0" kern="1200" dirty="0" err="1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rsi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71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zh-CN" altLang="en-US" dirty="0"/>
              <a:t>调用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1242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call_incr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subq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$16,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$15213, 8(%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movl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$3000, 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esi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leaq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8(%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), 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call   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incr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8(%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$16,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ret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066800"/>
            <a:ext cx="4343400" cy="1905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call_incr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v2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incr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v1+v2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lang="en-US" sz="2400" b="1" dirty="0">
              <a:solidFill>
                <a:srgbClr val="FF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6949486" y="3359150"/>
            <a:ext cx="714939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181600" y="1224662"/>
            <a:ext cx="1000274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栈结构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rPr>
              <a:t>返回地址</a:t>
            </a:r>
            <a:endParaRPr 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886983" y="2971800"/>
            <a:ext cx="1004506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95116"/>
              </p:ext>
            </p:extLst>
          </p:nvPr>
        </p:nvGraphicFramePr>
        <p:xfrm>
          <a:off x="5257799" y="4114800"/>
          <a:ext cx="228600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寄存器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用途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%</a:t>
                      </a:r>
                      <a:r>
                        <a:rPr lang="en-US" sz="2000" b="1" i="0" kern="1200" dirty="0" err="1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rdi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&amp;v1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%</a:t>
                      </a:r>
                      <a:r>
                        <a:rPr lang="en-US" sz="2000" b="1" i="0" kern="1200" dirty="0" err="1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rsi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4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zh-CN" altLang="en-US" dirty="0"/>
              <a:t>调用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#4</a:t>
            </a:r>
            <a:endParaRPr lang="en-US" sz="2000" kern="1200" dirty="0">
              <a:solidFill>
                <a:schemeClr val="dk1"/>
              </a:solidFill>
              <a:latin typeface="Calibri Bold" panose="020F0702030404030204" pitchFamily="34" charset="0"/>
              <a:cs typeface="Calibri Bold" panose="020F0702030404030204" pitchFamily="34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091543"/>
            <a:ext cx="4419600" cy="353785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call_incr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subq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$16,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$15213, 8(%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movl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$3000, 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esi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leaq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8(%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), 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call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incr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8(%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), %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$16, %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066800"/>
            <a:ext cx="4419600" cy="1905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call_incr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long v2 =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incr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v1+v2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64162" y="2590800"/>
            <a:ext cx="1312838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lang="en-US" sz="2400" b="1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64162" y="2971800"/>
            <a:ext cx="1312838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6949486" y="2978150"/>
            <a:ext cx="714939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085734" y="875856"/>
            <a:ext cx="1000274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栈结构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64162" y="1295400"/>
            <a:ext cx="1312838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64162" y="2209800"/>
            <a:ext cx="1312838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rPr>
              <a:t>返回地址</a:t>
            </a:r>
            <a:endParaRPr 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886983" y="2590800"/>
            <a:ext cx="1004506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320612"/>
              </p:ext>
            </p:extLst>
          </p:nvPr>
        </p:nvGraphicFramePr>
        <p:xfrm>
          <a:off x="5257800" y="3733800"/>
          <a:ext cx="24066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寄存器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用途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%</a:t>
                      </a:r>
                      <a:r>
                        <a:rPr lang="en-US" sz="2400" b="1" i="0" kern="1200" dirty="0" err="1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rax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返回值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611962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7461" y="6096000"/>
            <a:ext cx="714939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085734" y="4812413"/>
            <a:ext cx="2242602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更新后的栈结构</a:t>
            </a:r>
            <a:endParaRPr lang="en-US" sz="2400" b="1" dirty="0">
              <a:solidFill>
                <a:schemeClr val="dk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64162" y="5181600"/>
            <a:ext cx="14478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64162" y="6096000"/>
            <a:ext cx="14478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rPr>
              <a:t>返回地址</a:t>
            </a:r>
            <a:endParaRPr 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8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zh-CN" altLang="en-US" dirty="0"/>
              <a:t>调用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091543"/>
            <a:ext cx="4419600" cy="353785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call_incr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subq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$16,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$15213, 8(%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movl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$3000, 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esi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leaq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8(%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), 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call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incr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8(%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), 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$16, 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ret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066800"/>
            <a:ext cx="4343400" cy="1905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call_incr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long v2 =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incr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v1+v2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91350"/>
              </p:ext>
            </p:extLst>
          </p:nvPr>
        </p:nvGraphicFramePr>
        <p:xfrm>
          <a:off x="5257800" y="3733800"/>
          <a:ext cx="33528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寄存器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用途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%</a:t>
                      </a:r>
                      <a:r>
                        <a:rPr lang="en-US" sz="2000" b="1" i="0" kern="1200" dirty="0" err="1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rax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返回值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98699" y="2667000"/>
            <a:ext cx="714939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133414" y="1276463"/>
            <a:ext cx="2231380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rPr>
              <a:t>更新后的栈结构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. . 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libri Bold" charset="0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rPr>
              <a:t>返回</a:t>
            </a:r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rPr>
              <a:t>地址</a:t>
            </a:r>
            <a:endParaRPr 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6998699" y="5715000"/>
            <a:ext cx="714939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5196165" y="4754880"/>
            <a:ext cx="1615827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rPr>
              <a:t>最终栈结构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. . 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libri Bold" charset="0"/>
              <a:cs typeface="Times New Roman" panose="02020603050405020304" pitchFamily="18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寄存器保存约定</a:t>
            </a:r>
            <a:endParaRPr lang="en-US" dirty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当过程</a:t>
            </a:r>
            <a:r>
              <a:rPr lang="en-US" altLang="zh-CN" dirty="0"/>
              <a:t> </a:t>
            </a:r>
            <a:r>
              <a:rPr lang="en-US" altLang="zh-CN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调用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时</a:t>
            </a:r>
            <a:r>
              <a:rPr lang="en-US" altLang="zh-CN" dirty="0"/>
              <a:t>:</a:t>
            </a:r>
          </a:p>
          <a:p>
            <a:pPr marL="552450" lvl="1">
              <a:spcBef>
                <a:spcPts val="600"/>
              </a:spcBef>
            </a:pPr>
            <a:r>
              <a:rPr lang="en-US" altLang="zh-CN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zh-CN" altLang="en-US" dirty="0">
                <a:sym typeface="Courier New Bold" charset="0"/>
              </a:rPr>
              <a:t>是调用者</a:t>
            </a:r>
            <a:r>
              <a:rPr lang="en-US" altLang="zh-CN" dirty="0">
                <a:sym typeface="Courier New Bold" charset="0"/>
              </a:rPr>
              <a:t>(</a:t>
            </a:r>
            <a:r>
              <a:rPr lang="en-US" altLang="zh-CN" dirty="0">
                <a:sym typeface="Calibri Bold Italic" charset="0"/>
              </a:rPr>
              <a:t>caller)</a:t>
            </a:r>
            <a:endParaRPr lang="en-US" altLang="zh-CN" dirty="0"/>
          </a:p>
          <a:p>
            <a:pPr marL="552450" lvl="1">
              <a:spcBef>
                <a:spcPts val="600"/>
              </a:spcBef>
            </a:pP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zh-CN" altLang="en-US" dirty="0">
                <a:sym typeface="Courier New Bold" charset="0"/>
              </a:rPr>
              <a:t>是被调用者</a:t>
            </a:r>
            <a:r>
              <a:rPr lang="en-US" altLang="zh-CN" dirty="0">
                <a:sym typeface="Courier New Bold" charset="0"/>
              </a:rPr>
              <a:t>(</a:t>
            </a:r>
            <a:r>
              <a:rPr lang="en-US" altLang="zh-CN" dirty="0" err="1">
                <a:sym typeface="Calibri Bold Italic" charset="0"/>
              </a:rPr>
              <a:t>callee</a:t>
            </a:r>
            <a:r>
              <a:rPr lang="en-US" altLang="zh-CN" dirty="0">
                <a:sym typeface="Calibri Bold Italic" charset="0"/>
              </a:rPr>
              <a:t>)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寄存器能否用于临时存储？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zh-CN" altLang="en-US" dirty="0">
                <a:sym typeface="Courier New Bold" charset="0"/>
              </a:rPr>
              <a:t>寄存器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zh-CN" altLang="en-US" dirty="0" smtClean="0">
                <a:latin typeface="Courier New Bold" charset="0"/>
                <a:cs typeface="Courier New Bold" charset="0"/>
                <a:sym typeface="Courier New Bold" charset="0"/>
              </a:rPr>
              <a:t>的内容被</a:t>
            </a:r>
            <a:r>
              <a:rPr lang="en-US" dirty="0" smtClean="0"/>
              <a:t>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zh-CN" altLang="en-US" dirty="0" smtClean="0">
                <a:latin typeface="Courier New Bold" charset="0"/>
                <a:cs typeface="Courier New Bold" charset="0"/>
                <a:sym typeface="Courier New Bold" charset="0"/>
              </a:rPr>
              <a:t>覆盖写了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zh-CN" altLang="en-US" dirty="0" smtClean="0">
                <a:ea typeface="Zapf Dingbats" charset="0"/>
                <a:cs typeface="Zapf Dingbats" charset="0"/>
              </a:rPr>
              <a:t>这样会有问题，如果解决？</a:t>
            </a:r>
            <a:endParaRPr lang="en-US" sz="1800" dirty="0"/>
          </a:p>
          <a:p>
            <a:pPr marL="838200" lvl="2"/>
            <a:r>
              <a:rPr lang="zh-CN" altLang="en-US" dirty="0" smtClean="0"/>
              <a:t>需要调用者</a:t>
            </a:r>
            <a:r>
              <a:rPr lang="en-US" altLang="zh-CN" dirty="0" smtClean="0"/>
              <a:t>(caller)</a:t>
            </a:r>
            <a:r>
              <a:rPr lang="zh-CN" altLang="en-US" dirty="0" smtClean="0"/>
              <a:t>和被调用者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callee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之间的协调</a:t>
            </a:r>
            <a:endParaRPr lang="en-US" dirty="0"/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2000" y="3200400"/>
            <a:ext cx="37973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400"/>
              </a:lnSpc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yoo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    …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$15213,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call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ret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2975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subq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$18213,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ret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zh-CN" altLang="en-US" dirty="0" smtClean="0"/>
              <a:t>栈</a:t>
            </a:r>
            <a:endParaRPr lang="en-US" dirty="0"/>
          </a:p>
        </p:txBody>
      </p:sp>
      <p:sp>
        <p:nvSpPr>
          <p:cNvPr id="4198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使用栈</a:t>
            </a:r>
            <a:r>
              <a:rPr lang="zh-CN" altLang="en-US" dirty="0"/>
              <a:t>规则管理的内存</a:t>
            </a:r>
            <a:r>
              <a:rPr lang="zh-CN" altLang="en-US" dirty="0" smtClean="0"/>
              <a:t>区域</a:t>
            </a:r>
            <a:endParaRPr lang="en-US" dirty="0"/>
          </a:p>
          <a:p>
            <a:r>
              <a:rPr lang="zh-CN" altLang="en-US" dirty="0" smtClean="0"/>
              <a:t>向低地址方向生长</a:t>
            </a:r>
            <a:endParaRPr lang="en-US" altLang="zh-CN" dirty="0" smtClean="0"/>
          </a:p>
          <a:p>
            <a:r>
              <a:rPr lang="zh-CN" altLang="en-US" dirty="0" smtClean="0"/>
              <a:t>栈指针：寄存器</a:t>
            </a:r>
            <a:r>
              <a:rPr lang="en-US" dirty="0" smtClean="0"/>
              <a:t>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 smtClean="0">
              <a:latin typeface="Courier New Bold" charset="0"/>
              <a:cs typeface="Courier New Bold" charset="0"/>
              <a:sym typeface="Courier New Bold" charset="0"/>
            </a:endParaRPr>
          </a:p>
          <a:p>
            <a:pPr lvl="1"/>
            <a:r>
              <a:rPr lang="en-US" dirty="0" smtClean="0"/>
              <a:t> </a:t>
            </a:r>
            <a:r>
              <a:rPr lang="zh-CN" altLang="en-US" b="1" dirty="0" smtClean="0">
                <a:solidFill>
                  <a:schemeClr val="accent2"/>
                </a:solidFill>
              </a:rPr>
              <a:t>保存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</a:rPr>
              <a:t>栈 </a:t>
            </a:r>
            <a:r>
              <a:rPr lang="en-US" b="1" dirty="0" smtClean="0">
                <a:solidFill>
                  <a:schemeClr val="accent2"/>
                </a:solidFill>
              </a:rPr>
              <a:t>“</a:t>
            </a:r>
            <a:r>
              <a:rPr lang="zh-CN" altLang="en-US" b="1" dirty="0" smtClean="0">
                <a:solidFill>
                  <a:schemeClr val="accent2"/>
                </a:solidFill>
              </a:rPr>
              <a:t>顶</a:t>
            </a:r>
            <a:r>
              <a:rPr lang="en-US" b="1" dirty="0" smtClean="0">
                <a:solidFill>
                  <a:schemeClr val="accent2"/>
                </a:solidFill>
              </a:rPr>
              <a:t>”</a:t>
            </a:r>
            <a:r>
              <a:rPr lang="zh-CN" altLang="en-US" b="1" dirty="0" smtClean="0">
                <a:solidFill>
                  <a:schemeClr val="accent2"/>
                </a:solidFill>
              </a:rPr>
              <a:t>元素的地址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3232336" y="1069975"/>
            <a:ext cx="5149509" cy="4935538"/>
            <a:chOff x="484" y="2"/>
            <a:chExt cx="3243" cy="3109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484" y="2350"/>
              <a:ext cx="1114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栈</a:t>
              </a:r>
              <a:r>
                <a:rPr 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 </a:t>
              </a:r>
              <a:r>
                <a:rPr lang="zh-CN" alt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指针</a:t>
              </a:r>
              <a:r>
                <a:rPr 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: </a:t>
              </a:r>
              <a:r>
                <a:rPr 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ourier New Bold" charset="0"/>
                </a:rPr>
                <a:t>rsp</a:t>
              </a:r>
              <a:endParaRPr lang="en-US" sz="2400" b="1" dirty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776"/>
              <a:ext cx="250" cy="101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ts val="2500"/>
                </a:lnSpc>
              </a:pPr>
              <a:r>
                <a:rPr lang="zh-CN" alt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" charset="0"/>
                </a:rPr>
                <a:t>栈</a:t>
              </a:r>
              <a:r>
                <a:rPr 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" charset="0"/>
                </a:rPr>
                <a:t> </a:t>
              </a:r>
              <a:r>
                <a:rPr lang="zh-CN" alt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" charset="0"/>
                </a:rPr>
                <a:t>向下生长</a:t>
              </a:r>
              <a:endParaRPr lang="en-US" sz="2400" b="1" dirty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" charset="0"/>
              </a:endParaRP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77" y="626"/>
              <a:ext cx="164" cy="60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ts val="2500"/>
                </a:lnSpc>
              </a:pPr>
              <a:r>
                <a:rPr lang="zh-CN" alt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" charset="0"/>
                </a:rPr>
                <a:t>大地址</a:t>
              </a:r>
              <a:endParaRPr lang="en-US" sz="2400" b="1" dirty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" charset="0"/>
              </a:endParaRP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2183" y="2878"/>
              <a:ext cx="603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栈</a:t>
              </a:r>
              <a:r>
                <a:rPr 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 “</a:t>
              </a:r>
              <a:r>
                <a:rPr lang="zh-CN" alt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顶</a:t>
              </a:r>
              <a:r>
                <a:rPr 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2095" y="2"/>
              <a:ext cx="603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栈</a:t>
              </a:r>
              <a:r>
                <a:rPr 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 “</a:t>
              </a:r>
              <a:r>
                <a:rPr lang="zh-CN" alt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底</a:t>
              </a:r>
              <a:r>
                <a:rPr 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寄存器保存约定</a:t>
            </a:r>
            <a:endParaRPr lang="en-US" dirty="0"/>
          </a:p>
        </p:txBody>
      </p:sp>
      <p:sp>
        <p:nvSpPr>
          <p:cNvPr id="757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当过程</a:t>
            </a:r>
            <a:r>
              <a:rPr lang="en-US" dirty="0" smtClean="0"/>
              <a:t>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zh-CN" altLang="en-US" dirty="0" smtClean="0">
                <a:latin typeface="Courier New Bold" charset="0"/>
                <a:cs typeface="Courier New Bold" charset="0"/>
                <a:sym typeface="Courier New Bold" charset="0"/>
              </a:rPr>
              <a:t>调用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时</a:t>
            </a:r>
            <a:r>
              <a:rPr lang="en-US" dirty="0" smtClean="0"/>
              <a:t>:</a:t>
            </a:r>
            <a:endParaRPr lang="en-US" dirty="0"/>
          </a:p>
          <a:p>
            <a:pPr marL="552450" lvl="1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zh-CN" altLang="en-US" dirty="0" smtClean="0">
                <a:sym typeface="Courier New Bold" charset="0"/>
              </a:rPr>
              <a:t>是调用</a:t>
            </a:r>
            <a:r>
              <a:rPr lang="zh-CN" altLang="en-US" dirty="0">
                <a:sym typeface="Courier New Bold" charset="0"/>
              </a:rPr>
              <a:t>者</a:t>
            </a:r>
            <a:r>
              <a:rPr lang="en-US" altLang="zh-CN" dirty="0">
                <a:sym typeface="Courier New Bold" charset="0"/>
              </a:rPr>
              <a:t>(</a:t>
            </a:r>
            <a:r>
              <a:rPr lang="en-US" dirty="0">
                <a:sym typeface="Calibri Bold Italic" charset="0"/>
              </a:rPr>
              <a:t>caller)</a:t>
            </a:r>
            <a:endParaRPr lang="en-US" dirty="0"/>
          </a:p>
          <a:p>
            <a:pPr marL="552450" lvl="1"/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zh-CN" altLang="en-US" dirty="0" smtClean="0">
                <a:sym typeface="Courier New Bold" charset="0"/>
              </a:rPr>
              <a:t>是</a:t>
            </a:r>
            <a:r>
              <a:rPr lang="zh-CN" altLang="en-US" dirty="0">
                <a:sym typeface="Courier New Bold" charset="0"/>
              </a:rPr>
              <a:t>被</a:t>
            </a:r>
            <a:r>
              <a:rPr lang="zh-CN" altLang="en-US" dirty="0" smtClean="0">
                <a:sym typeface="Courier New Bold" charset="0"/>
              </a:rPr>
              <a:t>调用</a:t>
            </a:r>
            <a:r>
              <a:rPr lang="zh-CN" altLang="en-US" dirty="0">
                <a:sym typeface="Courier New Bold" charset="0"/>
              </a:rPr>
              <a:t>者</a:t>
            </a:r>
            <a:r>
              <a:rPr lang="en-US" altLang="zh-CN" dirty="0" smtClean="0">
                <a:sym typeface="Courier New Bold" charset="0"/>
              </a:rPr>
              <a:t>(</a:t>
            </a:r>
            <a:r>
              <a:rPr lang="en-US" dirty="0" err="1" smtClean="0">
                <a:sym typeface="Calibri Bold Italic" charset="0"/>
              </a:rPr>
              <a:t>callee</a:t>
            </a:r>
            <a:r>
              <a:rPr lang="en-US" dirty="0">
                <a:sym typeface="Calibri Bold Italic" charset="0"/>
              </a:rPr>
              <a:t>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寄存器能否用于临时存储？</a:t>
            </a:r>
            <a:endParaRPr lang="en-US" dirty="0"/>
          </a:p>
          <a:p>
            <a:r>
              <a:rPr lang="zh-CN" altLang="en-US" dirty="0" smtClean="0"/>
              <a:t>约定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谁来保存的问题</a:t>
            </a:r>
            <a:endParaRPr lang="en-US" dirty="0"/>
          </a:p>
          <a:p>
            <a:pPr marL="552450" lvl="1"/>
            <a:r>
              <a:rPr lang="zh-CN" altLang="en-US" dirty="0">
                <a:sym typeface="Calibri Bold Italic" charset="0"/>
              </a:rPr>
              <a:t>调用者保存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zh-CN" altLang="en-US" dirty="0" smtClean="0"/>
              <a:t>调用者在调用前，在它的栈帧中保存临时值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寄存器</a:t>
            </a:r>
            <a:r>
              <a:rPr lang="en-US" altLang="zh-CN" dirty="0" smtClean="0"/>
              <a:t>)</a:t>
            </a:r>
            <a:endParaRPr lang="en-US" dirty="0"/>
          </a:p>
          <a:p>
            <a:pPr marL="552450" lvl="1"/>
            <a:r>
              <a:rPr lang="zh-CN" altLang="en-US" dirty="0">
                <a:sym typeface="Calibri Bold Italic" charset="0"/>
              </a:rPr>
              <a:t>被调用者保存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zh-CN" altLang="en-US" dirty="0" smtClean="0"/>
              <a:t>被调用者要先在自己的栈帧中保存，然后再使用</a:t>
            </a:r>
            <a:r>
              <a:rPr lang="en-US" altLang="zh-CN" dirty="0"/>
              <a:t>(</a:t>
            </a:r>
            <a:r>
              <a:rPr lang="zh-CN" altLang="en-US" dirty="0"/>
              <a:t>寄存器</a:t>
            </a:r>
            <a:r>
              <a:rPr lang="en-US" altLang="zh-CN" dirty="0"/>
              <a:t>)</a:t>
            </a:r>
            <a:endParaRPr lang="en-US" dirty="0" smtClean="0"/>
          </a:p>
          <a:p>
            <a:pPr marL="838200" lvl="2"/>
            <a:r>
              <a:rPr lang="zh-CN" altLang="en-US" dirty="0" smtClean="0"/>
              <a:t>返回到调用者之前，恢复这些保存的值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</a:t>
            </a:r>
            <a:r>
              <a:rPr lang="zh-CN" altLang="en-US" dirty="0" smtClean="0"/>
              <a:t>的寄存器用法</a:t>
            </a: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zh-CN" altLang="en-US" dirty="0" smtClean="0"/>
              <a:t>返回值</a:t>
            </a:r>
            <a:endParaRPr lang="en-US" dirty="0" smtClean="0"/>
          </a:p>
          <a:p>
            <a:pPr marL="552450" lvl="1"/>
            <a:r>
              <a:rPr lang="zh-CN" altLang="en-US" dirty="0" smtClean="0"/>
              <a:t>调用者保存</a:t>
            </a:r>
            <a:endParaRPr lang="en-US" dirty="0" smtClean="0"/>
          </a:p>
          <a:p>
            <a:pPr marL="552450" lvl="1"/>
            <a:r>
              <a:rPr lang="zh-CN" altLang="en-US" dirty="0" smtClean="0"/>
              <a:t>被调用过程可修改</a:t>
            </a:r>
            <a:endParaRPr lang="en-US" dirty="0" smtClean="0"/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...,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zh-CN" altLang="en-US" dirty="0" smtClean="0"/>
              <a:t>传递函数参数</a:t>
            </a:r>
            <a:endParaRPr lang="en-US" dirty="0"/>
          </a:p>
          <a:p>
            <a:pPr marL="552450" lvl="1"/>
            <a:r>
              <a:rPr lang="zh-CN" altLang="en-US" dirty="0"/>
              <a:t>调用者保存</a:t>
            </a:r>
            <a:endParaRPr lang="en-US" altLang="zh-CN" dirty="0"/>
          </a:p>
          <a:p>
            <a:pPr marL="552450" lvl="1"/>
            <a:r>
              <a:rPr lang="zh-CN" altLang="en-US" dirty="0"/>
              <a:t>被调用过程可修改</a:t>
            </a:r>
            <a:endParaRPr lang="en-US" altLang="zh-CN" dirty="0"/>
          </a:p>
          <a:p>
            <a:pPr marL="292100"/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zh-CN" altLang="en-US" dirty="0"/>
              <a:t>调用者保存</a:t>
            </a:r>
            <a:endParaRPr lang="en-US" altLang="zh-CN" dirty="0"/>
          </a:p>
          <a:p>
            <a:pPr marL="552450" lvl="1"/>
            <a:r>
              <a:rPr lang="zh-CN" altLang="en-US" dirty="0"/>
              <a:t>被调用过程可</a:t>
            </a:r>
            <a:r>
              <a:rPr lang="zh-CN" altLang="en-US" dirty="0" smtClean="0"/>
              <a:t>修改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795837" y="1600200"/>
            <a:ext cx="1000274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返回值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5103614" y="3200400"/>
            <a:ext cx="692497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参数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114800" y="4768314"/>
            <a:ext cx="1797805" cy="96180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调用者保存的临时值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775700" cy="1143000"/>
          </a:xfrm>
          <a:ln/>
        </p:spPr>
        <p:txBody>
          <a:bodyPr/>
          <a:lstStyle/>
          <a:p>
            <a:r>
              <a:rPr lang="en-US" dirty="0" smtClean="0"/>
              <a:t>x86-64 Linux</a:t>
            </a:r>
            <a:r>
              <a:rPr lang="zh-CN" altLang="en-US" dirty="0" smtClean="0"/>
              <a:t>的寄存</a:t>
            </a:r>
            <a:r>
              <a:rPr lang="zh-CN" altLang="en-US" dirty="0"/>
              <a:t>器用法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idx="1"/>
          </p:nvPr>
        </p:nvSpPr>
        <p:spPr>
          <a:xfrm>
            <a:off x="380999" y="1397000"/>
            <a:ext cx="4822031" cy="43942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 smtClean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zh-CN" altLang="en-US" dirty="0" smtClean="0"/>
              <a:t>被调用者保存并恢复</a:t>
            </a:r>
            <a:endParaRPr lang="en-US" dirty="0" smtClean="0"/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zh-CN" altLang="en-US" dirty="0"/>
              <a:t>被调用者保存并恢复</a:t>
            </a:r>
            <a:endParaRPr lang="en-US" altLang="zh-CN" dirty="0"/>
          </a:p>
          <a:p>
            <a:pPr marL="552450" lvl="1"/>
            <a:r>
              <a:rPr lang="zh-CN" altLang="en-US" dirty="0" smtClean="0"/>
              <a:t>可用作栈帧指针</a:t>
            </a:r>
            <a:endParaRPr lang="en-US" dirty="0" smtClean="0"/>
          </a:p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zh-CN" altLang="en-US" dirty="0" smtClean="0"/>
              <a:t>被调用者保存的特殊形式</a:t>
            </a:r>
            <a:endParaRPr lang="en-US" altLang="zh-CN" dirty="0" smtClean="0"/>
          </a:p>
          <a:p>
            <a:pPr marL="552450" lvl="1"/>
            <a:r>
              <a:rPr lang="zh-CN" altLang="en-US" dirty="0" smtClean="0"/>
              <a:t>在离开过程时，恢复为原始值</a:t>
            </a:r>
            <a:r>
              <a:rPr lang="en-US" altLang="zh-CN" dirty="0" smtClean="0"/>
              <a:t>(CALL</a:t>
            </a:r>
            <a:r>
              <a:rPr lang="zh-CN" altLang="en-US" dirty="0" smtClean="0"/>
              <a:t>之前的值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923692" y="1432664"/>
            <a:ext cx="990600" cy="15542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被调用者保存的临时值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97103" y="3429000"/>
            <a:ext cx="692497" cy="4462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特殊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被调用者保存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#</a:t>
            </a:r>
            <a:r>
              <a:rPr lang="en-US" dirty="0" smtClean="0"/>
              <a:t>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79516" y="2996293"/>
            <a:ext cx="4419600" cy="363310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call_incr2: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pushq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subq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$16, %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$15213, 8(%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movl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$3000,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esi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leaq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8(%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call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incr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$16, %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popq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ret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219200"/>
            <a:ext cx="4343400" cy="167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call_incr2(long x) {</a:t>
            </a: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long v1 = 15213;</a:t>
            </a: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long v2 =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incr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(&amp;v1, 3000);</a:t>
            </a: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x+v2;</a:t>
            </a: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858000" y="26733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7303499" y="2514600"/>
            <a:ext cx="714939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693531" y="1066800"/>
            <a:ext cx="1923604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初始化栈结构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029199" y="1600200"/>
            <a:ext cx="1788147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029199" y="2514600"/>
            <a:ext cx="1788147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返回地址</a:t>
            </a:r>
            <a:endParaRPr lang="en-US" sz="2400" b="1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858000" y="6400800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363797" y="6178550"/>
            <a:ext cx="714939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4967773" y="3657601"/>
            <a:ext cx="1782088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结果栈结构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7301294" y="5791200"/>
            <a:ext cx="1004506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%rsp+8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29200" y="4114800"/>
            <a:ext cx="2438399" cy="2438400"/>
            <a:chOff x="5029200" y="4114800"/>
            <a:chExt cx="1974286" cy="2438400"/>
          </a:xfrm>
        </p:grpSpPr>
        <p:sp>
          <p:nvSpPr>
            <p:cNvPr id="17" name="Rectangle 7"/>
            <p:cNvSpPr>
              <a:spLocks/>
            </p:cNvSpPr>
            <p:nvPr/>
          </p:nvSpPr>
          <p:spPr bwMode="auto">
            <a:xfrm>
              <a:off x="5029200" y="5791200"/>
              <a:ext cx="14478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ourier New Bold" charset="0"/>
                </a:rPr>
                <a:t>15213</a:t>
              </a:r>
            </a:p>
          </p:txBody>
        </p:sp>
        <p:sp>
          <p:nvSpPr>
            <p:cNvPr id="18" name="Rectangle 9"/>
            <p:cNvSpPr>
              <a:spLocks/>
            </p:cNvSpPr>
            <p:nvPr/>
          </p:nvSpPr>
          <p:spPr bwMode="auto">
            <a:xfrm>
              <a:off x="5029200" y="6172200"/>
              <a:ext cx="14478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Unused</a:t>
              </a:r>
            </a:p>
          </p:txBody>
        </p:sp>
        <p:sp>
          <p:nvSpPr>
            <p:cNvPr id="22" name="Rectangle 13"/>
            <p:cNvSpPr>
              <a:spLocks/>
            </p:cNvSpPr>
            <p:nvPr/>
          </p:nvSpPr>
          <p:spPr bwMode="auto">
            <a:xfrm>
              <a:off x="5029200" y="4114800"/>
              <a:ext cx="1447800" cy="9144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. . .</a:t>
              </a:r>
              <a:endPara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23" name="Rectangle 9"/>
            <p:cNvSpPr>
              <a:spLocks/>
            </p:cNvSpPr>
            <p:nvPr/>
          </p:nvSpPr>
          <p:spPr bwMode="auto">
            <a:xfrm>
              <a:off x="5029200" y="5029200"/>
              <a:ext cx="14478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返回地址</a:t>
              </a:r>
              <a:endParaRPr lang="en-US" sz="2400" b="1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H="1">
              <a:off x="6492498" y="6019800"/>
              <a:ext cx="510988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24" name="Rectangle 9"/>
            <p:cNvSpPr>
              <a:spLocks/>
            </p:cNvSpPr>
            <p:nvPr/>
          </p:nvSpPr>
          <p:spPr bwMode="auto">
            <a:xfrm>
              <a:off x="5029200" y="5410200"/>
              <a:ext cx="14478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保存的</a:t>
              </a:r>
              <a:r>
                <a:rPr lang="en-US" sz="2400" b="1" dirty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 %</a:t>
              </a:r>
              <a:r>
                <a:rPr lang="en-US" sz="2400" b="1" dirty="0" err="1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rbx</a:t>
              </a:r>
              <a:endParaRPr lang="en-US" sz="2400" b="1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7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被调用者保存</a:t>
            </a:r>
            <a:r>
              <a:rPr lang="en-US" altLang="zh-CN" dirty="0"/>
              <a:t>——</a:t>
            </a:r>
            <a:r>
              <a:rPr lang="zh-CN" altLang="en-US" dirty="0"/>
              <a:t>实例</a:t>
            </a:r>
            <a:r>
              <a:rPr lang="en-US" altLang="zh-CN" dirty="0" smtClean="0"/>
              <a:t>#</a:t>
            </a:r>
            <a:r>
              <a:rPr lang="en-US" dirty="0" smtClean="0"/>
              <a:t>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2895600"/>
            <a:ext cx="4419600" cy="3657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call_incr2:</a:t>
            </a: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pushq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%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subq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$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16, %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$15213, 8(%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movl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$3000,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esi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leaq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8(%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call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incr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$16,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rsp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popq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1430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call_incr2(long x) {</a:t>
            </a: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long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v1 = 15213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long v2 =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incr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(&amp;v1, 3000);</a:t>
            </a: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x+v2;</a:t>
            </a:r>
          </a:p>
          <a:p>
            <a:pPr algn="l">
              <a:lnSpc>
                <a:spcPts val="2400"/>
              </a:lnSpc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891311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7336810" y="5784850"/>
            <a:ext cx="931875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ourier New Bold" charset="0"/>
              </a:rPr>
              <a:t>rsp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4943504" y="4363528"/>
            <a:ext cx="2231380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rPr>
              <a:t>返回前的栈结构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029200" y="4800600"/>
            <a:ext cx="1862111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. . 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libri Bold" charset="0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029200" y="5715000"/>
            <a:ext cx="1862111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rPr>
              <a:t>返回地址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029200" y="3048000"/>
            <a:ext cx="1862111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029200" y="3429000"/>
            <a:ext cx="1862111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918298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363797" y="3435350"/>
            <a:ext cx="931875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ourier New Bold" charset="0"/>
              </a:rPr>
              <a:t>rsp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004758" y="1000066"/>
            <a:ext cx="1615827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rPr>
              <a:t>结果栈结构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029200" y="1371600"/>
            <a:ext cx="1862111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. . 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libri Bold" charset="0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029200" y="2286000"/>
            <a:ext cx="1862111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rPr>
              <a:t>返回地址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891311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7301294" y="3048000"/>
            <a:ext cx="1309306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029200" y="2667000"/>
            <a:ext cx="1862111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rPr>
              <a:t>保存的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rPr>
              <a:t>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主要内容</a:t>
            </a:r>
            <a:endParaRPr 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过程</a:t>
            </a:r>
            <a:endParaRPr lang="en-US" dirty="0" smtClean="0"/>
          </a:p>
          <a:p>
            <a:pPr lvl="1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栈结构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调用约定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传递控制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传递数据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管理局部数据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0000"/>
                </a:solidFill>
              </a:rPr>
              <a:t>递归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3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357762" y="1207070"/>
            <a:ext cx="4953000" cy="267913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/* Recursive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popcount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*/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if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(x == 0)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else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(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x &amp; 1)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+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递归函数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562600" y="1752600"/>
            <a:ext cx="3447406" cy="502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rgbClr val="006600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movl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$0,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testq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je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pushq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andl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ebx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shrq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# (by 1)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call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popq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.L6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rep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 ret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743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/* Recursive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popcount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*/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else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(x &amp;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1) +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递归函数的终止条件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581400" cy="480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rgbClr val="006600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movl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$0, %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eax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testq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je     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pushq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andl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ebx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shrq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# (by 1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call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popq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.L6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rep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3209"/>
              </p:ext>
            </p:extLst>
          </p:nvPr>
        </p:nvGraphicFramePr>
        <p:xfrm>
          <a:off x="228601" y="4724400"/>
          <a:ext cx="449580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8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寄存器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用途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类型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%</a:t>
                      </a:r>
                      <a:r>
                        <a:rPr lang="en-US" sz="2000" b="1" i="0" kern="1200" dirty="0" err="1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rdi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x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参数</a:t>
                      </a:r>
                      <a:endParaRPr lang="en-US" sz="20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%</a:t>
                      </a:r>
                      <a:r>
                        <a:rPr lang="en-US" sz="2000" b="1" i="0" kern="1200" dirty="0" err="1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rax</a:t>
                      </a:r>
                      <a:endParaRPr lang="en-US" sz="2000" b="1" i="0" kern="1200" dirty="0" smtClean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返回值</a:t>
                      </a:r>
                      <a:endParaRPr lang="en-US" sz="2000" b="1" i="0" kern="1200" dirty="0" smtClean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返回值</a:t>
                      </a:r>
                      <a:endParaRPr lang="en-US" sz="2000" b="1" i="0" kern="1200" dirty="0" smtClean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8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743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/* Recursive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popcount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*/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else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return (x &amp; 1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 +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递归函数的寄存器保存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87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rgbClr val="006600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movl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$0,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testq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je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pushq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andl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ebx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shrq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# (by 1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call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popq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.L6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rep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1452"/>
              </p:ext>
            </p:extLst>
          </p:nvPr>
        </p:nvGraphicFramePr>
        <p:xfrm>
          <a:off x="204877" y="4224499"/>
          <a:ext cx="291932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寄存器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用途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类型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%</a:t>
                      </a:r>
                      <a:r>
                        <a:rPr lang="en-US" sz="2400" b="1" i="0" kern="1200" dirty="0" err="1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rdi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x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参数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5257800" y="6415177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2400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5703299" y="6034177"/>
            <a:ext cx="926101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276600" y="4738777"/>
            <a:ext cx="19812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3276600" y="5653177"/>
            <a:ext cx="1981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zh-CN" altLang="en-US" sz="2400" b="1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返回地址</a:t>
            </a:r>
            <a:endParaRPr lang="en-US" sz="2400" b="1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3276600" y="6034177"/>
            <a:ext cx="1981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zh-CN" altLang="en-US" sz="2400" b="1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保存的</a:t>
            </a:r>
            <a:r>
              <a:rPr lang="en-US" sz="2400" b="1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667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/* Recursive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popcount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*/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if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(x == 0)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else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x &amp;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 +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x &gt;&gt; 1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递归函数的调用创建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502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rgbClr val="006600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movl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$0,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testq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je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pushq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andl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$1, %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ebx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shrq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# (by 1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call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popq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.L6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rep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27031"/>
              </p:ext>
            </p:extLst>
          </p:nvPr>
        </p:nvGraphicFramePr>
        <p:xfrm>
          <a:off x="228601" y="4724400"/>
          <a:ext cx="4953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寄存器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用途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类型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%</a:t>
                      </a:r>
                      <a:r>
                        <a:rPr lang="en-US" sz="2400" b="1" i="0" kern="1200" dirty="0" err="1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rdi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x &gt;&gt; 1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Rec. </a:t>
                      </a: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参数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%</a:t>
                      </a:r>
                      <a:r>
                        <a:rPr lang="en-US" sz="2400" b="1" i="0" kern="1200" dirty="0" err="1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rbx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x &amp;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err="1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Callee</a:t>
                      </a: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4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1816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zh-CN" altLang="en-US" dirty="0" smtClean="0"/>
              <a:t>入栈指令</a:t>
            </a:r>
            <a:r>
              <a:rPr lang="en-US" dirty="0" smtClean="0"/>
              <a:t>: </a:t>
            </a:r>
            <a:r>
              <a:rPr lang="en-US" altLang="zh-CN" dirty="0" smtClean="0"/>
              <a:t>p</a:t>
            </a:r>
            <a:r>
              <a:rPr lang="en-US" dirty="0" smtClean="0"/>
              <a:t>ush</a:t>
            </a:r>
            <a:endParaRPr lang="en-US" dirty="0"/>
          </a:p>
        </p:txBody>
      </p:sp>
      <p:sp>
        <p:nvSpPr>
          <p:cNvPr id="43016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>
                <a:sym typeface="Courier New Bold" charset="0"/>
              </a:rPr>
              <a:t>入栈指令 </a:t>
            </a:r>
            <a:r>
              <a:rPr lang="en-US" altLang="zh-CN" dirty="0" err="1" smtClean="0">
                <a:sym typeface="Courier New Bold" charset="0"/>
              </a:rPr>
              <a:t>pushq</a:t>
            </a:r>
            <a:endParaRPr lang="en-US" altLang="zh-CN" dirty="0" smtClean="0">
              <a:sym typeface="Courier New Bold" charset="0"/>
            </a:endParaRPr>
          </a:p>
          <a:p>
            <a:pPr lvl="1"/>
            <a:r>
              <a:rPr lang="zh-CN" altLang="en-US" dirty="0" smtClean="0">
                <a:sym typeface="Courier New Bold" charset="0"/>
              </a:rPr>
              <a:t>格式：</a:t>
            </a:r>
            <a:endParaRPr lang="en-US" altLang="zh-CN" dirty="0" smtClean="0">
              <a:sym typeface="Courier New Bold" charset="0"/>
            </a:endParaRPr>
          </a:p>
          <a:p>
            <a:pPr marL="0" indent="0">
              <a:buNone/>
            </a:pPr>
            <a:r>
              <a:rPr lang="en-US" dirty="0" smtClean="0">
                <a:sym typeface="Courier New Bold" charset="0"/>
              </a:rPr>
              <a:t>      </a:t>
            </a:r>
            <a:r>
              <a:rPr lang="en-US" dirty="0" err="1" smtClean="0">
                <a:sym typeface="Courier New Bold" charset="0"/>
              </a:rPr>
              <a:t>pushq</a:t>
            </a:r>
            <a:r>
              <a:rPr lang="en-US" dirty="0" smtClean="0">
                <a:sym typeface="Courier New Bold" charset="0"/>
              </a:rPr>
              <a:t> </a:t>
            </a:r>
            <a:r>
              <a:rPr lang="en-US" dirty="0" err="1">
                <a:sym typeface="Calibri Bold Italic" charset="0"/>
              </a:rPr>
              <a:t>Src</a:t>
            </a:r>
            <a:endParaRPr lang="en-US" dirty="0">
              <a:sym typeface="Courier New Bold" charset="0"/>
            </a:endParaRPr>
          </a:p>
          <a:p>
            <a:pPr marL="552450" lvl="1"/>
            <a:r>
              <a:rPr lang="zh-CN" altLang="en-US" dirty="0" smtClean="0"/>
              <a:t>从</a:t>
            </a:r>
            <a:r>
              <a:rPr lang="en-US" dirty="0" err="1" smtClean="0">
                <a:sym typeface="Calibri Italic" charset="0"/>
              </a:rPr>
              <a:t>Src</a:t>
            </a:r>
            <a:r>
              <a:rPr lang="zh-CN" altLang="en-US" dirty="0" smtClean="0">
                <a:sym typeface="Calibri Italic" charset="0"/>
              </a:rPr>
              <a:t>取操作数</a:t>
            </a:r>
            <a:endParaRPr lang="en-US" dirty="0"/>
          </a:p>
          <a:p>
            <a:pPr marL="552450" lvl="1"/>
            <a:r>
              <a:rPr lang="zh-CN" altLang="en-US" dirty="0" smtClean="0"/>
              <a:t>将</a:t>
            </a:r>
            <a:r>
              <a:rPr lang="en-US" dirty="0" smtClean="0">
                <a:sym typeface="Courier New Bold" charset="0"/>
              </a:rPr>
              <a:t>%</a:t>
            </a:r>
            <a:r>
              <a:rPr lang="en-US" dirty="0" err="1" smtClean="0">
                <a:sym typeface="Courier New Bold" charset="0"/>
              </a:rPr>
              <a:t>rsp</a:t>
            </a:r>
            <a:r>
              <a:rPr lang="zh-CN" altLang="en-US" dirty="0">
                <a:sym typeface="Courier New Bold" charset="0"/>
              </a:rPr>
              <a:t>减</a:t>
            </a:r>
            <a:r>
              <a:rPr lang="en-US" dirty="0" smtClean="0"/>
              <a:t>8</a:t>
            </a:r>
            <a:endParaRPr lang="en-US" dirty="0"/>
          </a:p>
          <a:p>
            <a:pPr marL="552450" lvl="1"/>
            <a:r>
              <a:rPr lang="zh-CN" altLang="en-US" dirty="0" smtClean="0"/>
              <a:t>将操作数写到</a:t>
            </a:r>
            <a:r>
              <a:rPr lang="en-US" dirty="0" smtClean="0">
                <a:sym typeface="Courier New Bold" charset="0"/>
              </a:rPr>
              <a:t>%</a:t>
            </a:r>
            <a:r>
              <a:rPr lang="en-US" dirty="0" err="1" smtClean="0">
                <a:sym typeface="Courier New Bold" charset="0"/>
              </a:rPr>
              <a:t>rsp</a:t>
            </a:r>
            <a:r>
              <a:rPr lang="zh-CN" altLang="en-US" dirty="0" smtClean="0">
                <a:sym typeface="Courier New Bold" charset="0"/>
              </a:rPr>
              <a:t>指向的地址</a:t>
            </a:r>
            <a:endParaRPr lang="en-US" dirty="0"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1816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105715"/>
            <a:ext cx="2016125" cy="385464"/>
            <a:chOff x="0" y="59"/>
            <a:chExt cx="1270" cy="242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98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10" y="59"/>
              <a:ext cx="180" cy="242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  <a:endParaRPr lang="en-US" sz="20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130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8001000" y="3715941"/>
            <a:ext cx="423808" cy="160300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>
              <a:lnSpc>
                <a:spcPts val="2500"/>
              </a:lnSpc>
            </a:pPr>
            <a:r>
              <a:rPr lang="zh-CN" altLang="en-US" sz="2400" b="1" dirty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" charset="0"/>
              </a:rPr>
              <a:t>栈</a:t>
            </a:r>
            <a:r>
              <a:rPr lang="en-US" altLang="zh-CN" sz="2400" b="1" dirty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" charset="0"/>
              </a:rPr>
              <a:t> </a:t>
            </a:r>
            <a:r>
              <a:rPr lang="zh-CN" altLang="en-US" sz="2400" b="1" dirty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" charset="0"/>
              </a:rPr>
              <a:t>向下生长</a:t>
            </a:r>
            <a:endParaRPr lang="en-US" altLang="zh-CN" sz="2400" b="1" dirty="0">
              <a:solidFill>
                <a:srgbClr val="262699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" charset="0"/>
            </a:endParaRP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8077200" y="2092752"/>
            <a:ext cx="328047" cy="96180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>
              <a:lnSpc>
                <a:spcPts val="2500"/>
              </a:lnSpc>
            </a:pPr>
            <a:r>
              <a:rPr lang="zh-CN" altLang="en-US" sz="2400" b="1" dirty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" charset="0"/>
              </a:rPr>
              <a:t>大地址</a:t>
            </a:r>
            <a:endParaRPr lang="en-US" altLang="zh-CN" sz="2400" b="1" dirty="0">
              <a:solidFill>
                <a:srgbClr val="262699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" charset="0"/>
            </a:endParaRP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931843" y="1066800"/>
            <a:ext cx="95378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400" b="1" dirty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栈</a:t>
            </a:r>
            <a:r>
              <a:rPr lang="en-US" sz="2400" b="1" dirty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 “</a:t>
            </a:r>
            <a:r>
              <a:rPr lang="zh-CN" altLang="en-US" sz="2400" b="1" dirty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底</a:t>
            </a:r>
            <a:r>
              <a:rPr lang="en-US" sz="2400" b="1" dirty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3124201" y="4964112"/>
            <a:ext cx="3760788" cy="1349376"/>
            <a:chOff x="424" y="129"/>
            <a:chExt cx="2369" cy="850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424" y="129"/>
              <a:ext cx="1061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400" b="1" dirty="0" smtClean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栈</a:t>
              </a:r>
              <a:r>
                <a:rPr lang="en-US" sz="2400" b="1" dirty="0" smtClean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 </a:t>
              </a:r>
              <a:r>
                <a:rPr lang="zh-CN" altLang="en-US" sz="2400" b="1" dirty="0" smtClean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指针</a:t>
              </a:r>
              <a:r>
                <a:rPr lang="en-US" sz="2400" b="1" dirty="0" smtClean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 </a:t>
              </a:r>
              <a:r>
                <a:rPr 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ourier New Bold" charset="0"/>
                </a:rPr>
                <a:t>%</a:t>
              </a:r>
              <a:r>
                <a:rPr lang="en-US" sz="2400" b="1" dirty="0" err="1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ourier New Bold" charset="0"/>
                </a:rPr>
                <a:t>rsp</a:t>
              </a:r>
              <a:endParaRPr lang="en-US" sz="2400" b="1" dirty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192" y="746"/>
              <a:ext cx="601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栈</a:t>
              </a:r>
              <a:r>
                <a:rPr 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 “</a:t>
              </a:r>
              <a:r>
                <a:rPr lang="zh-CN" alt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顶</a:t>
              </a:r>
              <a:r>
                <a:rPr 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667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/* Recursive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popcount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*/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if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(x == 0)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else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(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x &amp; 1)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+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x &gt;&gt; 1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递归函数调用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998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rgbClr val="006600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movl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$0,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testq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je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pushq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andl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$1, 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ebx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shrq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# (by 1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call   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popq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.L6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rep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94240"/>
              </p:ext>
            </p:extLst>
          </p:nvPr>
        </p:nvGraphicFramePr>
        <p:xfrm>
          <a:off x="152399" y="4191000"/>
          <a:ext cx="50292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寄存器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用途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类型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%</a:t>
                      </a:r>
                      <a:r>
                        <a:rPr lang="en-US" sz="2400" b="1" i="0" kern="1200" dirty="0" err="1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rbx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x &amp;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被调用者保存</a:t>
                      </a:r>
                      <a:endParaRPr lang="en-US" sz="2400" b="1" i="0" kern="1200" dirty="0" smtClean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%</a:t>
                      </a:r>
                      <a:r>
                        <a:rPr lang="en-US" sz="2400" b="1" i="0" kern="1200" dirty="0" err="1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rax</a:t>
                      </a:r>
                      <a:endParaRPr lang="en-US" sz="2400" b="1" i="0" kern="1200" dirty="0" smtClean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递归调用的返回值</a:t>
                      </a:r>
                      <a:endParaRPr lang="en-US" sz="2400" b="1" i="0" kern="1200" dirty="0" smtClean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i="0" kern="1200" dirty="0" smtClean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1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59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/* Recursive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popcount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*/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if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(x == 0)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else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(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x &amp; 1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+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递归函数的结果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502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rgbClr val="006600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movl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$0,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testq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je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pushq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andl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$1, %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ebx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shrq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#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(by 1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call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popq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.L6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rep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29874"/>
              </p:ext>
            </p:extLst>
          </p:nvPr>
        </p:nvGraphicFramePr>
        <p:xfrm>
          <a:off x="196971" y="4267200"/>
          <a:ext cx="498463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7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寄存器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用途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类型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%</a:t>
                      </a:r>
                      <a:r>
                        <a:rPr lang="en-US" sz="2400" b="1" i="0" kern="1200" dirty="0" err="1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rbx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x &amp;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被调用者保存</a:t>
                      </a:r>
                      <a:endParaRPr lang="en-US" sz="2400" b="1" i="0" kern="1200" dirty="0" smtClean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%</a:t>
                      </a:r>
                      <a:r>
                        <a:rPr lang="en-US" sz="2400" b="1" i="0" kern="1200" dirty="0" err="1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rax</a:t>
                      </a:r>
                      <a:endParaRPr lang="en-US" sz="2400" b="1" i="0" kern="1200" dirty="0" smtClean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返回值</a:t>
                      </a:r>
                      <a:endParaRPr lang="en-US" sz="2400" b="1" i="0" kern="1200" dirty="0" smtClean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i="0" kern="1200" dirty="0" smtClean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0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667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/* Recursive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popcount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*/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if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(x == 0)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0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else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(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x &amp; 1)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+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递归函数的完成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95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rgbClr val="006600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movl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$0,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testq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je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pushq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andl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$1,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ebx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shrq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# (by 1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call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pcount_r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addq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popq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.L6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rep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65066"/>
              </p:ext>
            </p:extLst>
          </p:nvPr>
        </p:nvGraphicFramePr>
        <p:xfrm>
          <a:off x="228601" y="4419600"/>
          <a:ext cx="4953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寄存器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用途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类型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%</a:t>
                      </a:r>
                      <a:r>
                        <a:rPr lang="en-US" sz="2400" b="1" i="0" kern="1200" dirty="0" err="1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rax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返回值</a:t>
                      </a:r>
                      <a:endParaRPr lang="en-US" sz="2400" b="1" i="0" kern="1200" dirty="0" smtClean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kern="1200" dirty="0" smtClean="0">
                          <a:solidFill>
                            <a:schemeClr val="dk1"/>
                          </a:solidFill>
                          <a:latin typeface="Calibri Bold" panose="020F0702030404030204" pitchFamily="34" charset="0"/>
                          <a:ea typeface="黑体" panose="02010609060101010101" pitchFamily="49" charset="-122"/>
                          <a:cs typeface="Calibri Bold" panose="020F0702030404030204" pitchFamily="34" charset="0"/>
                        </a:rPr>
                        <a:t>返回值</a:t>
                      </a:r>
                      <a:endParaRPr lang="en-US" sz="2400" b="1" i="0" kern="1200" dirty="0">
                        <a:solidFill>
                          <a:schemeClr val="dk1"/>
                        </a:solidFill>
                        <a:latin typeface="Calibri Bold" panose="020F0702030404030204" pitchFamily="34" charset="0"/>
                        <a:ea typeface="黑体" panose="02010609060101010101" pitchFamily="49" charset="-122"/>
                        <a:cs typeface="Calibri Bold" panose="020F07020304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5334000" y="633673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5779499" y="6108130"/>
            <a:ext cx="714939" cy="446276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4038600" y="557473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5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递归的观察</a:t>
            </a:r>
            <a:endParaRPr lang="en-US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zh-CN" altLang="en-US" dirty="0" smtClean="0"/>
              <a:t>递归无需特殊的处理</a:t>
            </a:r>
            <a:endParaRPr lang="en-US" dirty="0" smtClean="0"/>
          </a:p>
          <a:p>
            <a:pPr lvl="1"/>
            <a:r>
              <a:rPr lang="zh-CN" altLang="en-US" dirty="0" smtClean="0"/>
              <a:t>栈帧意味着每个函数调用有私有的存储</a:t>
            </a:r>
            <a:endParaRPr lang="en-US" dirty="0" smtClean="0"/>
          </a:p>
          <a:p>
            <a:pPr lvl="2"/>
            <a:r>
              <a:rPr lang="zh-CN" altLang="en-US" dirty="0" smtClean="0"/>
              <a:t>保存的寄存器</a:t>
            </a:r>
            <a:r>
              <a:rPr lang="en-US" dirty="0" smtClean="0"/>
              <a:t> </a:t>
            </a:r>
            <a:r>
              <a:rPr lang="zh-CN" altLang="en-US" dirty="0" smtClean="0"/>
              <a:t>、局部变量</a:t>
            </a:r>
            <a:endParaRPr lang="en-US" dirty="0" smtClean="0"/>
          </a:p>
          <a:p>
            <a:pPr lvl="2"/>
            <a:r>
              <a:rPr lang="zh-CN" altLang="en-US" dirty="0" smtClean="0"/>
              <a:t>保存的返回地址</a:t>
            </a:r>
            <a:endParaRPr lang="en-US" dirty="0" smtClean="0"/>
          </a:p>
          <a:p>
            <a:pPr lvl="1"/>
            <a:r>
              <a:rPr lang="zh-CN" altLang="en-US" dirty="0" smtClean="0"/>
              <a:t>寄存器保存约定：防止函数调用损毁其他函数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的数据</a:t>
            </a:r>
            <a:endParaRPr lang="en-US" dirty="0" smtClean="0"/>
          </a:p>
          <a:p>
            <a:pPr lvl="2"/>
            <a:r>
              <a:rPr lang="zh-CN" altLang="en-US" dirty="0" smtClean="0"/>
              <a:t>除非</a:t>
            </a:r>
            <a:r>
              <a:rPr lang="en-US" altLang="zh-CN" dirty="0"/>
              <a:t>C</a:t>
            </a:r>
            <a:r>
              <a:rPr lang="zh-CN" altLang="en-US" dirty="0"/>
              <a:t>代码明确地这样做（如第</a:t>
            </a:r>
            <a:r>
              <a:rPr lang="en-US" altLang="zh-CN" dirty="0"/>
              <a:t>9</a:t>
            </a:r>
            <a:r>
              <a:rPr lang="zh-CN" altLang="en-US" dirty="0"/>
              <a:t>课中的缓冲区溢出）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栈的使用</a:t>
            </a:r>
            <a:r>
              <a:rPr lang="zh-CN" altLang="en-US" dirty="0" smtClean="0"/>
              <a:t>原则：遵循  调用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返回 模式</a:t>
            </a:r>
            <a:endParaRPr lang="en-US" dirty="0" smtClean="0"/>
          </a:p>
          <a:p>
            <a:pPr lvl="2"/>
            <a:r>
              <a:rPr lang="zh-CN" altLang="en-US" dirty="0" smtClean="0"/>
              <a:t>如</a:t>
            </a:r>
            <a:r>
              <a:rPr lang="en-US" dirty="0" smtClean="0"/>
              <a:t> P</a:t>
            </a:r>
            <a:r>
              <a:rPr lang="zh-CN" altLang="en-US" dirty="0" smtClean="0"/>
              <a:t>调用</a:t>
            </a:r>
            <a:r>
              <a:rPr lang="en-US" dirty="0" smtClean="0"/>
              <a:t>Q, </a:t>
            </a:r>
            <a:r>
              <a:rPr lang="zh-CN" altLang="en-US" dirty="0" smtClean="0"/>
              <a:t>然后</a:t>
            </a:r>
            <a:r>
              <a:rPr lang="en-US" dirty="0" smtClean="0"/>
              <a:t>Q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</a:t>
            </a:r>
            <a:r>
              <a:rPr lang="zh-CN" altLang="en-US" dirty="0" smtClean="0"/>
              <a:t>结束之前返回</a:t>
            </a:r>
            <a:endParaRPr lang="en-US" dirty="0" smtClean="0"/>
          </a:p>
          <a:p>
            <a:pPr lvl="2"/>
            <a:r>
              <a:rPr lang="zh-CN" altLang="en-US" dirty="0" smtClean="0"/>
              <a:t>后入、先出</a:t>
            </a:r>
            <a:endParaRPr lang="en-US" dirty="0" smtClean="0"/>
          </a:p>
          <a:p>
            <a:r>
              <a:rPr lang="zh-CN" altLang="en-US" dirty="0" smtClean="0"/>
              <a:t>对互递归同样有效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zh-CN" altLang="en-US" dirty="0"/>
              <a:t>调用</a:t>
            </a:r>
            <a:r>
              <a:rPr lang="en-US" dirty="0" smtClean="0"/>
              <a:t>Q; Q</a:t>
            </a:r>
            <a:r>
              <a:rPr lang="zh-CN" altLang="en-US" dirty="0"/>
              <a:t>调用</a:t>
            </a:r>
            <a:r>
              <a:rPr lang="en-US" dirty="0" smtClean="0"/>
              <a:t>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完整汇编函数代码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函数示例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 </a:t>
            </a:r>
            <a:r>
              <a:rPr lang="en-US" altLang="zh-CN" dirty="0" smtClean="0">
                <a:hlinkClick r:id="rId2" action="ppaction://hlinkfile"/>
              </a:rPr>
              <a:t>"functest3.s"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zh-CN" altLang="en-US" dirty="0" smtClean="0"/>
              <a:t>过程</a:t>
            </a:r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1000" y="1397000"/>
            <a:ext cx="5029200" cy="5232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要点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栈是实现过程调用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返回所依赖的数据结构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/>
              <a:t>如</a:t>
            </a:r>
            <a:r>
              <a:rPr lang="en-US" dirty="0"/>
              <a:t>P</a:t>
            </a:r>
            <a:r>
              <a:rPr lang="zh-CN" altLang="en-US" dirty="0"/>
              <a:t>调用</a:t>
            </a:r>
            <a:r>
              <a:rPr lang="en-US" dirty="0"/>
              <a:t>Q</a:t>
            </a:r>
            <a:r>
              <a:rPr lang="zh-CN" altLang="en-US" dirty="0"/>
              <a:t>，则</a:t>
            </a:r>
            <a:r>
              <a:rPr lang="en-US" dirty="0"/>
              <a:t>Q</a:t>
            </a:r>
            <a:r>
              <a:rPr lang="zh-CN" altLang="en-US" dirty="0"/>
              <a:t>先</a:t>
            </a:r>
            <a:r>
              <a:rPr lang="zh-CN" altLang="en-US" dirty="0" smtClean="0"/>
              <a:t>返回</a:t>
            </a:r>
            <a:r>
              <a:rPr lang="en-US" dirty="0" smtClean="0"/>
              <a:t>P</a:t>
            </a:r>
            <a:r>
              <a:rPr lang="zh-CN" altLang="en-US" dirty="0"/>
              <a:t>后返回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用正常</a:t>
            </a:r>
            <a:r>
              <a:rPr lang="zh-CN" altLang="en-US" dirty="0"/>
              <a:t>调用约定</a:t>
            </a:r>
            <a:r>
              <a:rPr lang="zh-CN" altLang="en-US" dirty="0" smtClean="0"/>
              <a:t>处理递归</a:t>
            </a:r>
            <a:r>
              <a:rPr lang="en-US" altLang="zh-CN" dirty="0" smtClean="0"/>
              <a:t>(</a:t>
            </a:r>
            <a:r>
              <a:rPr lang="zh-CN" altLang="en-US" dirty="0" smtClean="0"/>
              <a:t>互递归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可安全保存数值的地方：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栈帧、被调用者保存的寄存器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函数调用前将参数置于栈顶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返回结果在</a:t>
            </a:r>
            <a:r>
              <a:rPr lang="en-US" dirty="0" smtClean="0"/>
              <a:t> </a:t>
            </a:r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rax</a:t>
            </a:r>
            <a:r>
              <a:rPr lang="zh-CN" altLang="en-US" dirty="0" smtClean="0">
                <a:latin typeface="Courier New Bold"/>
              </a:rPr>
              <a:t>中</a:t>
            </a:r>
            <a:endParaRPr lang="en-US" dirty="0" smtClean="0">
              <a:latin typeface="Courier New Bold"/>
            </a:endParaRPr>
          </a:p>
          <a:p>
            <a:pPr>
              <a:spcBef>
                <a:spcPts val="0"/>
              </a:spcBef>
            </a:pPr>
            <a:r>
              <a:rPr lang="zh-CN" altLang="en-US" b="0" dirty="0" smtClean="0"/>
              <a:t>指针就是数值的地址</a:t>
            </a:r>
            <a:r>
              <a:rPr lang="en-US" altLang="zh-CN" b="0" dirty="0" smtClean="0"/>
              <a:t>:</a:t>
            </a:r>
            <a:endParaRPr lang="en-US" b="0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>
                <a:latin typeface="+mn-lt"/>
              </a:rPr>
              <a:t>在栈中的或是全局的</a:t>
            </a:r>
            <a:endParaRPr lang="en-US" dirty="0" smtClean="0">
              <a:latin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029200" y="527583"/>
            <a:ext cx="3986213" cy="5933801"/>
            <a:chOff x="5005387" y="1295400"/>
            <a:chExt cx="3630613" cy="5257799"/>
          </a:xfrm>
        </p:grpSpPr>
        <p:sp>
          <p:nvSpPr>
            <p:cNvPr id="18" name="Rectangle 5"/>
            <p:cNvSpPr>
              <a:spLocks/>
            </p:cNvSpPr>
            <p:nvPr/>
          </p:nvSpPr>
          <p:spPr bwMode="auto">
            <a:xfrm>
              <a:off x="7366000" y="3276600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返回</a:t>
              </a:r>
              <a:r>
                <a:rPr lang="zh-CN" altLang="en-US" sz="2400" dirty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地址</a:t>
              </a:r>
              <a:endPara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</p:txBody>
        </p:sp>
        <p:sp>
          <p:nvSpPr>
            <p:cNvPr id="19" name="Rectangle 6"/>
            <p:cNvSpPr>
              <a:spLocks/>
            </p:cNvSpPr>
            <p:nvPr/>
          </p:nvSpPr>
          <p:spPr bwMode="auto">
            <a:xfrm>
              <a:off x="7366000" y="3886200"/>
              <a:ext cx="1270000" cy="18161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保存的</a:t>
              </a:r>
              <a:endPara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  <a:p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寄存器</a:t>
              </a:r>
              <a:endPara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  <a:p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+</a:t>
              </a:r>
            </a:p>
            <a:p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局部变量</a:t>
              </a:r>
              <a:endPara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</p:txBody>
        </p:sp>
        <p:sp>
          <p:nvSpPr>
            <p:cNvPr id="20" name="Rectangle 7"/>
            <p:cNvSpPr>
              <a:spLocks/>
            </p:cNvSpPr>
            <p:nvPr/>
          </p:nvSpPr>
          <p:spPr bwMode="auto">
            <a:xfrm>
              <a:off x="7366000" y="5699124"/>
              <a:ext cx="1270000" cy="854075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参数构建</a:t>
              </a:r>
              <a:endParaRPr lang="en-US" altLang="zh-CN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(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可选</a:t>
              </a:r>
              <a:r>
                <a:rPr 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)</a:t>
              </a:r>
              <a:endPara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</p:txBody>
        </p:sp>
        <p:sp>
          <p:nvSpPr>
            <p:cNvPr id="21" name="Rectangle 8"/>
            <p:cNvSpPr>
              <a:spLocks/>
            </p:cNvSpPr>
            <p:nvPr/>
          </p:nvSpPr>
          <p:spPr bwMode="auto">
            <a:xfrm>
              <a:off x="7366000" y="1295400"/>
              <a:ext cx="1270000" cy="13716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400"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endParaRPr>
            </a:p>
          </p:txBody>
        </p:sp>
        <p:sp>
          <p:nvSpPr>
            <p:cNvPr id="22" name="Rectangle 9"/>
            <p:cNvSpPr>
              <a:spLocks/>
            </p:cNvSpPr>
            <p:nvPr/>
          </p:nvSpPr>
          <p:spPr bwMode="auto">
            <a:xfrm>
              <a:off x="7366000" y="3581400"/>
              <a:ext cx="1270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>
                  <a:solidFill>
                    <a:srgbClr val="7F7F7F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Old </a:t>
              </a:r>
              <a:r>
                <a:rPr lang="en-US" sz="2400" b="1" dirty="0" smtClean="0">
                  <a:solidFill>
                    <a:srgbClr val="7F7F7F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%</a:t>
              </a:r>
              <a:r>
                <a:rPr lang="en-US" sz="2400" b="1" dirty="0" err="1" smtClean="0">
                  <a:solidFill>
                    <a:srgbClr val="7F7F7F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rbp</a:t>
              </a:r>
              <a:endParaRPr lang="en-US" sz="2400" b="1" dirty="0">
                <a:solidFill>
                  <a:srgbClr val="7F7F7F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</p:txBody>
        </p:sp>
        <p:sp>
          <p:nvSpPr>
            <p:cNvPr id="23" name="Rectangle 10"/>
            <p:cNvSpPr>
              <a:spLocks/>
            </p:cNvSpPr>
            <p:nvPr/>
          </p:nvSpPr>
          <p:spPr bwMode="auto">
            <a:xfrm>
              <a:off x="7366000" y="2667000"/>
              <a:ext cx="1270000" cy="6096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参数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(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序号</a:t>
              </a:r>
              <a:r>
                <a:rPr 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7+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的</a:t>
              </a:r>
              <a:r>
                <a:rPr lang="zh-CN" altLang="en-US" sz="2400" dirty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参数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)</a:t>
              </a:r>
              <a:endPara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</p:txBody>
        </p:sp>
        <p:sp>
          <p:nvSpPr>
            <p:cNvPr id="24" name="Rectangle 11"/>
            <p:cNvSpPr>
              <a:spLocks/>
            </p:cNvSpPr>
            <p:nvPr/>
          </p:nvSpPr>
          <p:spPr bwMode="auto">
            <a:xfrm>
              <a:off x="6586483" y="1578199"/>
              <a:ext cx="404813" cy="1923604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pPr algn="r"/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调用者栈帧</a:t>
              </a:r>
              <a:endPara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</p:txBody>
        </p:sp>
        <p:sp>
          <p:nvSpPr>
            <p:cNvPr id="25" name="AutoShape 12"/>
            <p:cNvSpPr>
              <a:spLocks/>
            </p:cNvSpPr>
            <p:nvPr/>
          </p:nvSpPr>
          <p:spPr bwMode="auto">
            <a:xfrm>
              <a:off x="6981825" y="1295400"/>
              <a:ext cx="228600" cy="22606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400"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6653192" y="3876702"/>
              <a:ext cx="717550" cy="0"/>
            </a:xfrm>
            <a:prstGeom prst="line">
              <a:avLst/>
            </a:prstGeom>
            <a:noFill/>
            <a:ln w="5715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 sz="2400"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endParaRPr>
            </a:p>
          </p:txBody>
        </p:sp>
        <p:sp>
          <p:nvSpPr>
            <p:cNvPr id="27" name="Rectangle 14"/>
            <p:cNvSpPr>
              <a:spLocks/>
            </p:cNvSpPr>
            <p:nvPr/>
          </p:nvSpPr>
          <p:spPr bwMode="auto">
            <a:xfrm>
              <a:off x="5273637" y="3422650"/>
              <a:ext cx="1952626" cy="609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栈帧指针</a:t>
              </a:r>
              <a:r>
                <a:rPr 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ourier New Bold" charset="0"/>
                </a:rPr>
                <a:t>rbp</a:t>
              </a:r>
              <a:endParaRPr lang="en-US" sz="2400" dirty="0" smtClean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endParaRPr>
            </a:p>
            <a:p>
              <a:r>
                <a:rPr lang="en-US" altLang="zh-CN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ourier New Bold" charset="0"/>
                </a:rPr>
                <a:t>(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ourier New Bold" charset="0"/>
                </a:rPr>
                <a:t>可选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ourier New Bold" charset="0"/>
                </a:rPr>
                <a:t>)</a:t>
              </a:r>
              <a:endPara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endParaRPr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>
              <a:off x="6627581" y="6538511"/>
              <a:ext cx="719137" cy="0"/>
            </a:xfrm>
            <a:prstGeom prst="line">
              <a:avLst/>
            </a:prstGeom>
            <a:noFill/>
            <a:ln w="5715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 sz="2400"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endParaRPr>
            </a:p>
          </p:txBody>
        </p:sp>
        <p:sp>
          <p:nvSpPr>
            <p:cNvPr id="29" name="Rectangle 16"/>
            <p:cNvSpPr>
              <a:spLocks/>
            </p:cNvSpPr>
            <p:nvPr/>
          </p:nvSpPr>
          <p:spPr bwMode="auto">
            <a:xfrm>
              <a:off x="5005387" y="6019800"/>
              <a:ext cx="1976437" cy="4070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zh-CN" alt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栈指针</a:t>
              </a:r>
              <a:r>
                <a:rPr lang="en-US" sz="2400" dirty="0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zh-CN" altLang="en-US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ourier New Bold" charset="0"/>
              </a:rPr>
              <a:t>出栈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ourier New Bold" charset="0"/>
              </a:rPr>
              <a:t>指令 </a:t>
            </a:r>
            <a:r>
              <a:rPr lang="en-US" altLang="zh-CN" dirty="0" err="1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ourier New Bold" charset="0"/>
              </a:rPr>
              <a:t>popq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ourier New Bold" charset="0"/>
            </a:endParaRPr>
          </a:p>
          <a:p>
            <a:pPr lvl="1"/>
            <a:r>
              <a:rPr lang="zh-CN" altLang="en-US" sz="24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ourier New Bold" charset="0"/>
              </a:rPr>
              <a:t>格式：</a:t>
            </a:r>
            <a:endParaRPr lang="en-US" altLang="zh-CN" sz="24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ourier New Bold" charset="0"/>
            </a:endParaRPr>
          </a:p>
          <a:p>
            <a:pPr marL="0" lvl="1" indent="0">
              <a:spcBef>
                <a:spcPct val="20000"/>
              </a:spcBef>
              <a:buSzPct val="60000"/>
              <a:buNone/>
            </a:pPr>
            <a:r>
              <a:rPr lang="en-US" sz="28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ourier New Bold" charset="0"/>
              </a:rPr>
              <a:t>  </a:t>
            </a:r>
            <a:r>
              <a:rPr lang="en-US" sz="2800" b="1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ourier New Bold" charset="0"/>
              </a:rPr>
              <a:t>    </a:t>
            </a:r>
            <a:r>
              <a:rPr lang="en-US" sz="2800" b="1" dirty="0" err="1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ourier New Bold" charset="0"/>
              </a:rPr>
              <a:t>popq</a:t>
            </a:r>
            <a:r>
              <a:rPr lang="en-US" sz="2800" b="1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ourier New Bold" charset="0"/>
              </a:rPr>
              <a:t> </a:t>
            </a:r>
            <a:r>
              <a:rPr lang="en-US" sz="2800" b="1" dirty="0" err="1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 Italic" charset="0"/>
              </a:rPr>
              <a:t>Dst</a:t>
            </a:r>
            <a:endParaRPr lang="en-US" sz="2800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ourier New Bold" charset="0"/>
            </a:endParaRPr>
          </a:p>
          <a:p>
            <a:pPr marL="552450" lvl="1"/>
            <a:r>
              <a:rPr lang="zh-CN" altLang="en-US" sz="240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从</a:t>
            </a:r>
            <a:r>
              <a:rPr lang="en-US" sz="240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ourier New Bold" charset="0"/>
              </a:rPr>
              <a:t>%</a:t>
            </a:r>
            <a:r>
              <a:rPr lang="en-US" sz="2400" dirty="0" err="1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ourier New Bold" charset="0"/>
              </a:rPr>
              <a:t>rsp</a:t>
            </a:r>
            <a:r>
              <a:rPr lang="zh-CN" altLang="en-US" sz="240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ourier New Bold" charset="0"/>
              </a:rPr>
              <a:t>中保存的地址值读取数值</a:t>
            </a:r>
            <a:endParaRPr lang="en-US" sz="2400" dirty="0" smtClean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ourier New Bold" charset="0"/>
            </a:endParaRPr>
          </a:p>
          <a:p>
            <a:pPr marL="552450" lvl="1"/>
            <a:r>
              <a:rPr lang="zh-CN" altLang="en-US" sz="240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将</a:t>
            </a:r>
            <a:r>
              <a:rPr lang="en-US" sz="240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ourier New Bold" charset="0"/>
              </a:rPr>
              <a:t>%</a:t>
            </a:r>
            <a:r>
              <a:rPr lang="en-US" sz="2400" dirty="0" err="1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ourier New Bold" charset="0"/>
              </a:rPr>
              <a:t>rsp</a:t>
            </a:r>
            <a:r>
              <a:rPr lang="zh-CN" altLang="en-US" sz="240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ourier New Bold" charset="0"/>
              </a:rPr>
              <a:t>加</a:t>
            </a:r>
            <a:r>
              <a:rPr lang="en-US" sz="240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8</a:t>
            </a:r>
          </a:p>
          <a:p>
            <a:pPr marL="552450" lvl="1"/>
            <a:r>
              <a:rPr lang="zh-CN" altLang="en-US" sz="240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将数值保存到</a:t>
            </a:r>
            <a:r>
              <a:rPr lang="en-US" sz="2400" dirty="0" err="1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Dst</a:t>
            </a:r>
            <a:r>
              <a:rPr lang="en-US" sz="240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(</a:t>
            </a:r>
            <a:r>
              <a:rPr lang="zh-CN" altLang="en-US" sz="240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必须是</a:t>
            </a:r>
            <a:r>
              <a:rPr lang="zh-CN" altLang="en-US" sz="2400" dirty="0" smtClean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寄存器</a:t>
            </a:r>
            <a:r>
              <a:rPr lang="en-US" sz="2400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ourier New Bold" charset="0"/>
            </a:endParaRP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zh-CN" altLang="en-US" dirty="0" smtClean="0"/>
              <a:t>出栈指令</a:t>
            </a:r>
            <a:r>
              <a:rPr lang="en-US" dirty="0" smtClean="0"/>
              <a:t>: </a:t>
            </a:r>
            <a:r>
              <a:rPr lang="en-US" altLang="zh-CN" dirty="0" smtClean="0"/>
              <a:t>p</a:t>
            </a:r>
            <a:r>
              <a:rPr lang="en-US" dirty="0" smtClean="0"/>
              <a:t>op</a:t>
            </a:r>
            <a:endParaRPr lang="en-US" dirty="0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5130800" y="54864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8" name="Group 11"/>
          <p:cNvGrpSpPr>
            <a:grpSpLocks/>
          </p:cNvGrpSpPr>
          <p:nvPr/>
        </p:nvGrpSpPr>
        <p:grpSpPr bwMode="auto">
          <a:xfrm>
            <a:off x="5040313" y="5105715"/>
            <a:ext cx="2016125" cy="445991"/>
            <a:chOff x="0" y="59"/>
            <a:chExt cx="1270" cy="280"/>
          </a:xfrm>
        </p:grpSpPr>
        <p:sp>
          <p:nvSpPr>
            <p:cNvPr id="29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56" y="107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Rectangle 14"/>
            <p:cNvSpPr>
              <a:spLocks/>
            </p:cNvSpPr>
            <p:nvPr/>
          </p:nvSpPr>
          <p:spPr bwMode="auto">
            <a:xfrm>
              <a:off x="178" y="59"/>
              <a:ext cx="243" cy="280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</a:t>
              </a:r>
              <a:r>
                <a:rPr lang="en-US" sz="2400" b="1" dirty="0" smtClean="0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8</a:t>
              </a:r>
              <a:endParaRPr lang="en-US" sz="2400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32" name="AutoShape 15"/>
            <p:cNvSpPr>
              <a:spLocks/>
            </p:cNvSpPr>
            <p:nvPr/>
          </p:nvSpPr>
          <p:spPr bwMode="auto">
            <a:xfrm flipV="1">
              <a:off x="0" y="132"/>
              <a:ext cx="232" cy="1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3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Rectangle 19"/>
          <p:cNvSpPr>
            <a:spLocks/>
          </p:cNvSpPr>
          <p:nvPr/>
        </p:nvSpPr>
        <p:spPr bwMode="auto">
          <a:xfrm>
            <a:off x="8001000" y="3715941"/>
            <a:ext cx="423808" cy="160300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>
              <a:lnSpc>
                <a:spcPts val="2500"/>
              </a:lnSpc>
            </a:pPr>
            <a:r>
              <a:rPr lang="zh-CN" altLang="en-US" sz="2400" b="1" dirty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" charset="0"/>
              </a:rPr>
              <a:t>栈</a:t>
            </a:r>
            <a:r>
              <a:rPr lang="en-US" altLang="zh-CN" sz="2400" b="1" dirty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" charset="0"/>
              </a:rPr>
              <a:t> </a:t>
            </a:r>
            <a:r>
              <a:rPr lang="zh-CN" altLang="en-US" sz="2400" b="1" dirty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" charset="0"/>
              </a:rPr>
              <a:t>向下生长</a:t>
            </a:r>
            <a:endParaRPr lang="en-US" altLang="zh-CN" sz="2400" b="1" dirty="0">
              <a:solidFill>
                <a:srgbClr val="262699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" charset="0"/>
            </a:endParaRPr>
          </a:p>
        </p:txBody>
      </p:sp>
      <p:sp>
        <p:nvSpPr>
          <p:cNvPr id="36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" name="Rectangle 21"/>
          <p:cNvSpPr>
            <a:spLocks/>
          </p:cNvSpPr>
          <p:nvPr/>
        </p:nvSpPr>
        <p:spPr bwMode="auto">
          <a:xfrm>
            <a:off x="8077200" y="2092752"/>
            <a:ext cx="328047" cy="96180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>
              <a:lnSpc>
                <a:spcPts val="2500"/>
              </a:lnSpc>
            </a:pPr>
            <a:r>
              <a:rPr lang="zh-CN" altLang="en-US" sz="2400" b="1" dirty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" charset="0"/>
              </a:rPr>
              <a:t>大地址</a:t>
            </a:r>
            <a:endParaRPr lang="en-US" altLang="zh-CN" sz="2400" b="1" dirty="0">
              <a:solidFill>
                <a:srgbClr val="262699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" charset="0"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Rectangle 23"/>
          <p:cNvSpPr>
            <a:spLocks/>
          </p:cNvSpPr>
          <p:nvPr/>
        </p:nvSpPr>
        <p:spPr bwMode="auto">
          <a:xfrm>
            <a:off x="5931843" y="1066800"/>
            <a:ext cx="95378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400" b="1" dirty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栈</a:t>
            </a:r>
            <a:r>
              <a:rPr lang="en-US" sz="2400" b="1" dirty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 “</a:t>
            </a:r>
            <a:r>
              <a:rPr lang="zh-CN" altLang="en-US" sz="2400" b="1" dirty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底</a:t>
            </a:r>
            <a:r>
              <a:rPr lang="en-US" sz="2400" b="1" dirty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”</a:t>
            </a:r>
          </a:p>
        </p:txBody>
      </p:sp>
      <p:sp>
        <p:nvSpPr>
          <p:cNvPr id="40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" name="Rectangle 26"/>
          <p:cNvSpPr>
            <a:spLocks/>
          </p:cNvSpPr>
          <p:nvPr/>
        </p:nvSpPr>
        <p:spPr bwMode="auto">
          <a:xfrm>
            <a:off x="3124201" y="4964112"/>
            <a:ext cx="1684338" cy="3698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栈</a:t>
            </a:r>
            <a:r>
              <a:rPr lang="en-US" sz="2400" b="1" dirty="0" smtClean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 </a:t>
            </a:r>
            <a:r>
              <a:rPr lang="zh-CN" altLang="en-US" sz="2400" b="1" dirty="0" smtClean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指针</a:t>
            </a:r>
            <a:r>
              <a:rPr lang="en-US" sz="2400" b="1" dirty="0" smtClean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 </a:t>
            </a:r>
            <a:r>
              <a:rPr lang="en-US" sz="2400" b="1" dirty="0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rgbClr val="262699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ourier New Bold" charset="0"/>
              </a:rPr>
              <a:t>rsp</a:t>
            </a:r>
            <a:endParaRPr lang="en-US" sz="2400" b="1" dirty="0">
              <a:solidFill>
                <a:srgbClr val="262699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ourier New Bold" charset="0"/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5127383" y="54864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5758960" y="5175100"/>
            <a:ext cx="1301750" cy="1138388"/>
            <a:chOff x="5758960" y="5175100"/>
            <a:chExt cx="1301750" cy="1138388"/>
          </a:xfrm>
        </p:grpSpPr>
        <p:sp>
          <p:nvSpPr>
            <p:cNvPr id="44" name="Rectangle 27"/>
            <p:cNvSpPr>
              <a:spLocks/>
            </p:cNvSpPr>
            <p:nvPr/>
          </p:nvSpPr>
          <p:spPr bwMode="auto">
            <a:xfrm>
              <a:off x="5930901" y="5943600"/>
              <a:ext cx="954088" cy="3698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栈</a:t>
              </a:r>
              <a:r>
                <a:rPr 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 “</a:t>
              </a:r>
              <a:r>
                <a:rPr lang="zh-CN" alt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顶</a:t>
              </a:r>
              <a:r>
                <a:rPr 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”</a:t>
              </a:r>
            </a:p>
          </p:txBody>
        </p:sp>
        <p:sp>
          <p:nvSpPr>
            <p:cNvPr id="45" name="AutoShape 28"/>
            <p:cNvSpPr>
              <a:spLocks/>
            </p:cNvSpPr>
            <p:nvPr/>
          </p:nvSpPr>
          <p:spPr bwMode="auto">
            <a:xfrm rot="10800000" flipH="1">
              <a:off x="6096001" y="5562600"/>
              <a:ext cx="609600" cy="3810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" name="Rectangle 12"/>
            <p:cNvSpPr>
              <a:spLocks/>
            </p:cNvSpPr>
            <p:nvPr/>
          </p:nvSpPr>
          <p:spPr bwMode="auto">
            <a:xfrm>
              <a:off x="5758960" y="5175100"/>
              <a:ext cx="1301750" cy="30582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759450" y="4875462"/>
            <a:ext cx="1301750" cy="1138388"/>
            <a:chOff x="5758960" y="5175100"/>
            <a:chExt cx="1301750" cy="1138388"/>
          </a:xfrm>
        </p:grpSpPr>
        <p:sp>
          <p:nvSpPr>
            <p:cNvPr id="48" name="Rectangle 27"/>
            <p:cNvSpPr>
              <a:spLocks/>
            </p:cNvSpPr>
            <p:nvPr/>
          </p:nvSpPr>
          <p:spPr bwMode="auto">
            <a:xfrm>
              <a:off x="5930901" y="5943600"/>
              <a:ext cx="954088" cy="3698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栈</a:t>
              </a:r>
              <a:r>
                <a:rPr 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 “</a:t>
              </a:r>
              <a:r>
                <a:rPr lang="zh-CN" alt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顶</a:t>
              </a:r>
              <a:r>
                <a:rPr lang="en-US" sz="2400" b="1" dirty="0">
                  <a:solidFill>
                    <a:srgbClr val="262699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”</a:t>
              </a:r>
            </a:p>
          </p:txBody>
        </p:sp>
        <p:sp>
          <p:nvSpPr>
            <p:cNvPr id="49" name="AutoShape 28"/>
            <p:cNvSpPr>
              <a:spLocks/>
            </p:cNvSpPr>
            <p:nvPr/>
          </p:nvSpPr>
          <p:spPr bwMode="auto">
            <a:xfrm rot="10800000" flipH="1">
              <a:off x="6096001" y="5562600"/>
              <a:ext cx="609600" cy="3810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" name="Rectangle 12"/>
            <p:cNvSpPr>
              <a:spLocks/>
            </p:cNvSpPr>
            <p:nvPr/>
          </p:nvSpPr>
          <p:spPr bwMode="auto">
            <a:xfrm>
              <a:off x="5758960" y="5175100"/>
              <a:ext cx="1301750" cy="30582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主要内容</a:t>
            </a:r>
            <a:endParaRPr 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过程</a:t>
            </a:r>
            <a:endParaRPr lang="en-US" dirty="0" smtClean="0"/>
          </a:p>
          <a:p>
            <a:pPr lvl="1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栈结构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调用约定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 b="1" dirty="0" smtClean="0"/>
              <a:t>传递控制</a:t>
            </a:r>
            <a:endParaRPr lang="en-US" b="1" dirty="0" smtClean="0"/>
          </a:p>
          <a:p>
            <a:pPr lvl="2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传递数据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管理局部数据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7F7F7F"/>
                </a:solidFill>
              </a:rPr>
              <a:t>递归与指针的解释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0" y="4800600"/>
            <a:ext cx="34290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mult2(long a, long b)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s;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2514600" y="304800"/>
            <a:ext cx="5867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void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multstore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(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x, long y,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long *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dest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) {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*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dest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= t;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3581400" y="4800600"/>
            <a:ext cx="52578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0000000000400550 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400550:  mov    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%rdi,%</a:t>
            </a:r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rax# a </a:t>
            </a:r>
            <a:endParaRPr lang="ro-RO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400553:  imul   </a:t>
            </a:r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%rsi,%</a:t>
            </a:r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	# a * b</a:t>
            </a:r>
            <a:endParaRPr lang="ro-RO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ro-RO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400557:  retq		#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endParaRPr lang="ro-RO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045270"/>
            <a:ext cx="7696200" cy="260293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40054d: retq		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           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#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return</a:t>
            </a:r>
            <a:endParaRPr lang="sk-SK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8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过程控制流</a:t>
            </a: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栈</a:t>
            </a:r>
            <a:r>
              <a:rPr lang="en-US" altLang="zh-CN" dirty="0" smtClean="0"/>
              <a:t>:</a:t>
            </a:r>
            <a:r>
              <a:rPr lang="zh-CN" altLang="en-US" dirty="0" smtClean="0"/>
              <a:t>  支持过程的调用、返回</a:t>
            </a:r>
            <a:endParaRPr lang="en-US" dirty="0"/>
          </a:p>
          <a:p>
            <a:r>
              <a:rPr lang="zh-CN" altLang="en-US" dirty="0" smtClean="0"/>
              <a:t>过程调用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solidFill>
                  <a:schemeClr val="accent2"/>
                </a:solidFill>
                <a:latin typeface="Calibri Bold Italic" charset="0"/>
                <a:ea typeface="Calibri Bold Italic" charset="0"/>
                <a:cs typeface="Calibri Bold Italic" charset="0"/>
              </a:rPr>
              <a:t>func_</a:t>
            </a:r>
            <a:r>
              <a:rPr lang="en-US" sz="2400" dirty="0" err="1">
                <a:solidFill>
                  <a:schemeClr val="accent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</a:t>
            </a:r>
            <a:r>
              <a:rPr lang="en-US" sz="2400" dirty="0" err="1" smtClean="0">
                <a:solidFill>
                  <a:schemeClr val="accent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abel</a:t>
            </a:r>
            <a:endParaRPr lang="en-US" sz="2400" dirty="0">
              <a:solidFill>
                <a:schemeClr val="accent2"/>
              </a:solidFill>
              <a:latin typeface="Calibri Bold Italic" charset="0"/>
              <a:ea typeface="Calibri Bold Italic" charset="0"/>
              <a:cs typeface="Calibri Bold Italic" charset="0"/>
            </a:endParaRPr>
          </a:p>
          <a:p>
            <a:pPr marL="552450" lvl="1"/>
            <a:r>
              <a:rPr lang="zh-CN" altLang="en-US" dirty="0" smtClean="0"/>
              <a:t>返回地址入栈</a:t>
            </a:r>
            <a:r>
              <a:rPr lang="en-US" altLang="zh-CN" dirty="0"/>
              <a:t>(</a:t>
            </a:r>
            <a:r>
              <a:rPr lang="en-US" altLang="zh-CN" dirty="0" smtClean="0"/>
              <a:t>Push</a:t>
            </a:r>
            <a:r>
              <a:rPr lang="en-US" altLang="zh-CN" dirty="0"/>
              <a:t>)</a:t>
            </a:r>
            <a:endParaRPr lang="en-US" dirty="0"/>
          </a:p>
          <a:p>
            <a:pPr marL="552450" lvl="1"/>
            <a:r>
              <a:rPr lang="zh-CN" altLang="en-US" dirty="0" smtClean="0"/>
              <a:t>跳转到</a:t>
            </a:r>
            <a:r>
              <a:rPr lang="en-US" altLang="zh-CN" dirty="0" err="1" smtClean="0">
                <a:solidFill>
                  <a:schemeClr val="accent2"/>
                </a:solidFill>
                <a:latin typeface="Calibri Bold Italic" charset="0"/>
                <a:ea typeface="Calibri Bold Italic" charset="0"/>
                <a:cs typeface="Calibri Bold Italic" charset="0"/>
              </a:rPr>
              <a:t>func_</a:t>
            </a:r>
            <a:r>
              <a:rPr lang="en-US" altLang="zh-CN" dirty="0" err="1" smtClean="0">
                <a:solidFill>
                  <a:schemeClr val="accent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r>
              <a:rPr lang="en-US" altLang="zh-CN" dirty="0" smtClean="0">
                <a:solidFill>
                  <a:schemeClr val="accent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</a:t>
            </a:r>
            <a:r>
              <a:rPr lang="en-US" altLang="zh-CN" dirty="0" smtClean="0">
                <a:solidFill>
                  <a:srgbClr val="006600"/>
                </a:solidFill>
                <a:sym typeface="Calibri Bold Italic" charset="0"/>
              </a:rPr>
              <a:t>(</a:t>
            </a:r>
            <a:r>
              <a:rPr lang="zh-CN" altLang="en-US" dirty="0" smtClean="0">
                <a:solidFill>
                  <a:srgbClr val="006600"/>
                </a:solidFill>
                <a:sym typeface="Calibri Bold Italic" charset="0"/>
              </a:rPr>
              <a:t>函数</a:t>
            </a:r>
            <a:r>
              <a:rPr lang="zh-CN" altLang="en-US" dirty="0">
                <a:solidFill>
                  <a:srgbClr val="006600"/>
                </a:solidFill>
                <a:sym typeface="Calibri Bold Italic" charset="0"/>
              </a:rPr>
              <a:t>名字就是函数代码段的起始</a:t>
            </a:r>
            <a:r>
              <a:rPr lang="zh-CN" altLang="en-US" dirty="0" smtClean="0">
                <a:solidFill>
                  <a:srgbClr val="006600"/>
                </a:solidFill>
                <a:sym typeface="Calibri Bold Italic" charset="0"/>
              </a:rPr>
              <a:t>地址</a:t>
            </a:r>
            <a:r>
              <a:rPr lang="en-US" altLang="zh-CN" dirty="0" smtClean="0">
                <a:solidFill>
                  <a:srgbClr val="006600"/>
                </a:solidFill>
                <a:sym typeface="Calibri Bold Italic" charset="0"/>
              </a:rPr>
              <a:t>)</a:t>
            </a:r>
            <a:endParaRPr lang="en-US" dirty="0">
              <a:solidFill>
                <a:srgbClr val="006600"/>
              </a:solidFill>
            </a:endParaRPr>
          </a:p>
          <a:p>
            <a:r>
              <a:rPr lang="zh-CN" altLang="en-US" dirty="0" smtClean="0"/>
              <a:t>返回地址</a:t>
            </a:r>
            <a:r>
              <a:rPr lang="en-US" dirty="0" smtClean="0"/>
              <a:t>:</a:t>
            </a:r>
            <a:endParaRPr lang="en-US" dirty="0"/>
          </a:p>
          <a:p>
            <a:pPr marL="552450" lvl="1"/>
            <a:r>
              <a:rPr lang="zh-CN" altLang="en-US" dirty="0" smtClean="0"/>
              <a:t>紧随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指令的下一条指令的地址  </a:t>
            </a:r>
            <a:r>
              <a:rPr lang="en-US" altLang="zh-CN" dirty="0" smtClean="0"/>
              <a:t>(</a:t>
            </a:r>
            <a:r>
              <a:rPr lang="zh-CN" altLang="en-US" dirty="0" smtClean="0"/>
              <a:t>考虑</a:t>
            </a:r>
            <a:r>
              <a:rPr lang="en-US" altLang="zh-CN" dirty="0" smtClean="0"/>
              <a:t>PC——RIP</a:t>
            </a:r>
            <a:r>
              <a:rPr lang="zh-CN" altLang="en-US" dirty="0" smtClean="0"/>
              <a:t>的含义</a:t>
            </a:r>
            <a:r>
              <a:rPr lang="en-US" altLang="zh-CN" dirty="0" smtClean="0"/>
              <a:t>)</a:t>
            </a:r>
            <a:endParaRPr lang="en-US" dirty="0"/>
          </a:p>
          <a:p>
            <a:r>
              <a:rPr lang="zh-CN" altLang="en-US" dirty="0"/>
              <a:t>过程</a:t>
            </a:r>
            <a:r>
              <a:rPr lang="zh-CN" altLang="en-US" dirty="0" smtClean="0"/>
              <a:t>返回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zh-CN" altLang="en-US" dirty="0" smtClean="0"/>
              <a:t>从栈中弹</a:t>
            </a:r>
            <a:r>
              <a:rPr lang="zh-CN" altLang="en-US" dirty="0"/>
              <a:t>出</a:t>
            </a:r>
            <a:r>
              <a:rPr lang="zh-CN" altLang="en-US" dirty="0" smtClean="0"/>
              <a:t>返回地址</a:t>
            </a:r>
            <a:r>
              <a:rPr lang="en-US" altLang="zh-CN" dirty="0" smtClean="0"/>
              <a:t>(pop)</a:t>
            </a:r>
            <a:endParaRPr lang="en-US" dirty="0"/>
          </a:p>
          <a:p>
            <a:pPr marL="552450" lvl="1"/>
            <a:r>
              <a:rPr lang="zh-CN" altLang="en-US" dirty="0" smtClean="0"/>
              <a:t>跳转到返回地址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14328</TotalTime>
  <Pages>0</Pages>
  <Words>4220</Words>
  <Characters>0</Characters>
  <Application>Microsoft Office PowerPoint</Application>
  <PresentationFormat>全屏显示(4:3)</PresentationFormat>
  <Lines>0</Lines>
  <Paragraphs>1312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6" baseType="lpstr">
      <vt:lpstr>Gill Sans</vt:lpstr>
      <vt:lpstr>Lucida Grande</vt:lpstr>
      <vt:lpstr>Monaco</vt:lpstr>
      <vt:lpstr>ＭＳ Ｐゴシック</vt:lpstr>
      <vt:lpstr>Zapf Dingbats</vt:lpstr>
      <vt:lpstr>ヒラギノ角ゴ ProN W3</vt:lpstr>
      <vt:lpstr>ヒラギノ角ゴ ProN W6</vt:lpstr>
      <vt:lpstr>黑体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Times New Roman</vt:lpstr>
      <vt:lpstr>Wingdings</vt:lpstr>
      <vt:lpstr>Wingdings 2</vt:lpstr>
      <vt:lpstr>template2007</vt:lpstr>
      <vt:lpstr>程序的机器级表示Ⅲ：过程</vt:lpstr>
      <vt:lpstr>过程的机制</vt:lpstr>
      <vt:lpstr>主要内容</vt:lpstr>
      <vt:lpstr>x86-64 栈</vt:lpstr>
      <vt:lpstr>x86-64 入栈指令: push</vt:lpstr>
      <vt:lpstr>x86-64 出栈指令: pop</vt:lpstr>
      <vt:lpstr>主要内容</vt:lpstr>
      <vt:lpstr>代码示例</vt:lpstr>
      <vt:lpstr>过程控制流</vt:lpstr>
      <vt:lpstr>控制流—1</vt:lpstr>
      <vt:lpstr>控制流 —2</vt:lpstr>
      <vt:lpstr>控制流 —3</vt:lpstr>
      <vt:lpstr>控制流 —4</vt:lpstr>
      <vt:lpstr>主要内容</vt:lpstr>
      <vt:lpstr>过程数据流</vt:lpstr>
      <vt:lpstr>数据流示例</vt:lpstr>
      <vt:lpstr>主要内容</vt:lpstr>
      <vt:lpstr>基于栈的语言</vt:lpstr>
      <vt:lpstr>调用链示例</vt:lpstr>
      <vt:lpstr>栈帧</vt:lpstr>
      <vt:lpstr>栈帧示例</vt:lpstr>
      <vt:lpstr>栈帧示例</vt:lpstr>
      <vt:lpstr>栈帧示例</vt:lpstr>
      <vt:lpstr>栈帧示例</vt:lpstr>
      <vt:lpstr>栈帧示例</vt:lpstr>
      <vt:lpstr>栈帧示例</vt:lpstr>
      <vt:lpstr>栈帧示例</vt:lpstr>
      <vt:lpstr>栈帧示例</vt:lpstr>
      <vt:lpstr>栈帧示例</vt:lpstr>
      <vt:lpstr>栈帧示例</vt:lpstr>
      <vt:lpstr>栈帧示例</vt:lpstr>
      <vt:lpstr>x86-64/Linux 栈帧</vt:lpstr>
      <vt:lpstr>实例: incr</vt:lpstr>
      <vt:lpstr>实例: 调用incr#1</vt:lpstr>
      <vt:lpstr>实例: 调用incr #2</vt:lpstr>
      <vt:lpstr>实例: 调用incr #3</vt:lpstr>
      <vt:lpstr>实例: 调用incr #4</vt:lpstr>
      <vt:lpstr>实例: 调用incr #5</vt:lpstr>
      <vt:lpstr>寄存器保存约定</vt:lpstr>
      <vt:lpstr>寄存器保存约定</vt:lpstr>
      <vt:lpstr>x86-64 Linux的寄存器用法#1</vt:lpstr>
      <vt:lpstr>x86-64 Linux的寄存器用法#2</vt:lpstr>
      <vt:lpstr>被调用者保存——实例#1</vt:lpstr>
      <vt:lpstr>被调用者保存——实例#2</vt:lpstr>
      <vt:lpstr>主要内容</vt:lpstr>
      <vt:lpstr>递归函数</vt:lpstr>
      <vt:lpstr>递归函数的终止条件</vt:lpstr>
      <vt:lpstr>递归函数的寄存器保存</vt:lpstr>
      <vt:lpstr>递归函数的调用创建</vt:lpstr>
      <vt:lpstr>递归函数调用</vt:lpstr>
      <vt:lpstr>递归函数的结果</vt:lpstr>
      <vt:lpstr>递归函数的完成</vt:lpstr>
      <vt:lpstr>递归的观察</vt:lpstr>
      <vt:lpstr>完整汇编函数代码</vt:lpstr>
      <vt:lpstr>x86-64 过程总结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xianjun shi</cp:lastModifiedBy>
  <cp:revision>477</cp:revision>
  <dcterms:created xsi:type="dcterms:W3CDTF">2012-09-18T14:16:22Z</dcterms:created>
  <dcterms:modified xsi:type="dcterms:W3CDTF">2017-10-31T15:15:17Z</dcterms:modified>
</cp:coreProperties>
</file>