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542" r:id="rId2"/>
    <p:sldId id="827" r:id="rId3"/>
    <p:sldId id="833" r:id="rId4"/>
    <p:sldId id="877" r:id="rId5"/>
    <p:sldId id="835" r:id="rId6"/>
    <p:sldId id="878" r:id="rId7"/>
    <p:sldId id="839" r:id="rId8"/>
    <p:sldId id="841" r:id="rId9"/>
    <p:sldId id="840" r:id="rId10"/>
    <p:sldId id="842" r:id="rId11"/>
    <p:sldId id="930" r:id="rId12"/>
    <p:sldId id="883" r:id="rId13"/>
    <p:sldId id="931" r:id="rId14"/>
    <p:sldId id="847" r:id="rId15"/>
    <p:sldId id="887" r:id="rId16"/>
    <p:sldId id="849" r:id="rId17"/>
    <p:sldId id="851" r:id="rId18"/>
    <p:sldId id="893" r:id="rId19"/>
    <p:sldId id="894" r:id="rId20"/>
    <p:sldId id="925" r:id="rId21"/>
    <p:sldId id="856" r:id="rId22"/>
    <p:sldId id="929" r:id="rId23"/>
    <p:sldId id="857" r:id="rId24"/>
    <p:sldId id="908" r:id="rId25"/>
    <p:sldId id="909" r:id="rId26"/>
    <p:sldId id="911" r:id="rId27"/>
    <p:sldId id="912" r:id="rId28"/>
    <p:sldId id="914" r:id="rId29"/>
    <p:sldId id="915" r:id="rId30"/>
    <p:sldId id="918" r:id="rId31"/>
    <p:sldId id="919" r:id="rId32"/>
    <p:sldId id="926" r:id="rId33"/>
    <p:sldId id="921" r:id="rId34"/>
    <p:sldId id="922" r:id="rId35"/>
    <p:sldId id="923" r:id="rId36"/>
    <p:sldId id="924" r:id="rId37"/>
    <p:sldId id="927" r:id="rId38"/>
    <p:sldId id="928" r:id="rId39"/>
    <p:sldId id="932" r:id="rId40"/>
    <p:sldId id="933" r:id="rId41"/>
    <p:sldId id="934" r:id="rId42"/>
    <p:sldId id="935" r:id="rId43"/>
    <p:sldId id="936" r:id="rId44"/>
    <p:sldId id="937" r:id="rId45"/>
    <p:sldId id="938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3" autoAdjust="0"/>
    <p:restoredTop sz="98478" autoAdjust="0"/>
  </p:normalViewPr>
  <p:slideViewPr>
    <p:cSldViewPr snapToObjects="1">
      <p:cViewPr varScale="1">
        <p:scale>
          <a:sx n="96" d="100"/>
          <a:sy n="96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20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Board:</a:t>
            </a:r>
            <a:r>
              <a:rPr lang="en-US" baseline="0" dirty="0" smtClean="0">
                <a:latin typeface="Times New Roman" pitchFamily="-96" charset="0"/>
              </a:rPr>
              <a:t> show 3D example: a[2][3][2] to illustrate the idea of </a:t>
            </a:r>
            <a:r>
              <a:rPr lang="zh-CN" altLang="en-US" baseline="0" dirty="0" smtClean="0">
                <a:latin typeface="Times New Roman" pitchFamily="-96" charset="0"/>
              </a:rPr>
              <a:t>行</a:t>
            </a:r>
            <a:r>
              <a:rPr lang="en-US" baseline="0" dirty="0" smtClean="0">
                <a:latin typeface="Times New Roman" pitchFamily="-96" charset="0"/>
              </a:rPr>
              <a:t>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562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699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104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97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16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3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4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dirty="0" smtClean="0">
                <a:latin typeface="Calibri" pitchFamily="-96" charset="0"/>
              </a:rPr>
              <a:t>IV: </a:t>
            </a:r>
            <a:r>
              <a:rPr lang="zh-CN" altLang="en-US" dirty="0" smtClean="0">
                <a:latin typeface="Calibri" pitchFamily="-96" charset="0"/>
              </a:rPr>
              <a:t>数据</a:t>
            </a:r>
            <a:endParaRPr lang="en-US" sz="2000" b="0" dirty="0" smtClean="0">
              <a:latin typeface="Calibri" pitchFamily="-96" charset="0"/>
            </a:endParaRP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zh-CN" altLang="en-US"/>
              <a:t>教师</a:t>
            </a:r>
            <a:r>
              <a:rPr lang="zh-CN" altLang="en-US" smtClean="0"/>
              <a:t>：</a:t>
            </a:r>
            <a:r>
              <a:rPr lang="zh-CN" altLang="en-US"/>
              <a:t>史先俊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337417"/>
            <a:ext cx="990600" cy="1131967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嵌套数组行访问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442913" y="1292225"/>
            <a:ext cx="6217319" cy="1831976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行向量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dirty="0">
                <a:latin typeface="Calibri" pitchFamily="-96" charset="0"/>
              </a:rPr>
              <a:t> </a:t>
            </a:r>
            <a:r>
              <a:rPr lang="zh-CN" altLang="en-US" dirty="0" smtClean="0">
                <a:latin typeface="Calibri" pitchFamily="-96" charset="0"/>
              </a:rPr>
              <a:t>是</a:t>
            </a:r>
            <a:r>
              <a:rPr lang="en-US" i="1" dirty="0" smtClean="0">
                <a:latin typeface="Calibri" pitchFamily="-96" charset="0"/>
              </a:rPr>
              <a:t>C</a:t>
            </a:r>
            <a:r>
              <a:rPr lang="zh-CN" altLang="en-US" dirty="0">
                <a:latin typeface="Calibri" pitchFamily="-96" charset="0"/>
              </a:rPr>
              <a:t>个元素的数组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类型</a:t>
            </a:r>
            <a:r>
              <a:rPr lang="en-US" i="1" dirty="0" smtClean="0">
                <a:latin typeface="Calibri" pitchFamily="-96" charset="0"/>
              </a:rPr>
              <a:t>T</a:t>
            </a:r>
            <a:r>
              <a:rPr lang="zh-CN" altLang="en-US" dirty="0" smtClean="0">
                <a:latin typeface="Calibri" pitchFamily="-96" charset="0"/>
              </a:rPr>
              <a:t>的每个元素需要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zh-CN" altLang="en-US" dirty="0" smtClean="0">
                <a:latin typeface="Calibri" pitchFamily="-96" charset="0"/>
              </a:rPr>
              <a:t>个字节</a:t>
            </a:r>
            <a:endParaRPr lang="en-US" dirty="0" smtClean="0"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起始地址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dirty="0">
                <a:latin typeface="Calibri" pitchFamily="-96" charset="0"/>
              </a:rPr>
              <a:t> 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804017"/>
            <a:ext cx="2133600" cy="1741487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391" y="3504"/>
                <a:ext cx="441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A[i]</a:t>
              </a:r>
              <a:endParaRPr 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804017"/>
            <a:ext cx="2133600" cy="1741487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432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[R-1]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480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[R-1]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673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A[R-1]</a:t>
              </a:r>
              <a:endParaRPr lang="en-US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337417"/>
            <a:ext cx="990600" cy="1131967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544041"/>
            <a:ext cx="0" cy="2612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589240"/>
            <a:ext cx="0" cy="2612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804017"/>
            <a:ext cx="2133600" cy="1741487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480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A[0]</a:t>
              </a:r>
              <a:endParaRPr 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03639"/>
            <a:ext cx="18145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A+(i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A+((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R-1)*C*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590171"/>
            <a:ext cx="0" cy="2612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653296" y="3429000"/>
            <a:ext cx="178510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A[R][C];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嵌套数组行访问代码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4230960"/>
            <a:ext cx="8541196" cy="2438400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行向量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[index]: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zh-CN" altLang="en-US" dirty="0" smtClean="0">
                <a:latin typeface="Calibri" pitchFamily="-96" charset="0"/>
              </a:rPr>
              <a:t>有</a:t>
            </a:r>
            <a:r>
              <a:rPr lang="en-US" dirty="0" smtClean="0">
                <a:latin typeface="Calibri" pitchFamily="-96" charset="0"/>
              </a:rPr>
              <a:t>5</a:t>
            </a:r>
            <a:r>
              <a:rPr lang="zh-CN" altLang="en-US" dirty="0" smtClean="0">
                <a:latin typeface="Calibri" pitchFamily="-96" charset="0"/>
              </a:rPr>
              <a:t>个</a:t>
            </a:r>
            <a:r>
              <a:rPr lang="zh-CN" altLang="en-US" b="1" dirty="0" smtClean="0">
                <a:latin typeface="Courier New" pitchFamily="-96" charset="0"/>
              </a:rPr>
              <a:t>整数的数组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起始地址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zh-CN" altLang="en-US" dirty="0" smtClean="0">
                <a:latin typeface="Calibri" pitchFamily="-96" charset="0"/>
              </a:rPr>
              <a:t>机器代码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计算和返回地址</a:t>
            </a:r>
            <a:r>
              <a:rPr lang="en-US" dirty="0" smtClean="0">
                <a:latin typeface="Calibri" pitchFamily="-96" charset="0"/>
              </a:rPr>
              <a:t>: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57200" y="2958199"/>
            <a:ext cx="6781800" cy="1197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%rdi,%rdi,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%rax,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380828"/>
            <a:chOff x="1066800" y="2671762"/>
            <a:chExt cx="6324600" cy="138082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8159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pgh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get_pgh_zip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[index];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3890392"/>
            <a:ext cx="990600" cy="113815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嵌套数组元素访问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数组元素</a:t>
            </a:r>
            <a:r>
              <a:rPr lang="en-US" dirty="0" smtClean="0">
                <a:latin typeface="Calibri" pitchFamily="-96" charset="0"/>
              </a:rPr>
              <a:t>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zh-CN" altLang="en-US" dirty="0" smtClean="0">
                <a:latin typeface="Calibri" pitchFamily="-96" charset="0"/>
              </a:rPr>
              <a:t>类型为</a:t>
            </a:r>
            <a:r>
              <a:rPr lang="en-US" i="1" dirty="0" smtClean="0">
                <a:latin typeface="Calibri" pitchFamily="-96" charset="0"/>
              </a:rPr>
              <a:t>T</a:t>
            </a:r>
            <a:r>
              <a:rPr lang="zh-CN" altLang="en-US" dirty="0" smtClean="0">
                <a:latin typeface="Calibri" pitchFamily="-96" charset="0"/>
              </a:rPr>
              <a:t>的元素</a:t>
            </a:r>
            <a:r>
              <a:rPr lang="en-US" i="1" dirty="0" smtClean="0">
                <a:latin typeface="Calibri" pitchFamily="-96" charset="0"/>
              </a:rPr>
              <a:t>, </a:t>
            </a:r>
            <a:r>
              <a:rPr lang="zh-CN" altLang="en-US" dirty="0" smtClean="0">
                <a:latin typeface="Calibri" pitchFamily="-96" charset="0"/>
              </a:rPr>
              <a:t>需要</a:t>
            </a:r>
            <a:r>
              <a:rPr lang="en-US" altLang="zh-CN" i="1" dirty="0">
                <a:latin typeface="Calibri" pitchFamily="-96" charset="0"/>
              </a:rPr>
              <a:t>K</a:t>
            </a:r>
            <a:r>
              <a:rPr lang="zh-CN" altLang="en-US" dirty="0" smtClean="0">
                <a:latin typeface="Calibri" pitchFamily="-96" charset="0"/>
              </a:rPr>
              <a:t>个字节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地址</a:t>
            </a:r>
            <a:r>
              <a:rPr lang="en-US" altLang="zh-CN" dirty="0" smtClean="0">
                <a:latin typeface="Calibri" pitchFamily="-96" charset="0"/>
              </a:rPr>
              <a:t>:</a:t>
            </a:r>
            <a:r>
              <a:rPr lang="en-US" dirty="0" smtClean="0">
                <a:latin typeface="Calibri" pitchFamily="-96" charset="0"/>
              </a:rPr>
              <a:t>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356992"/>
            <a:ext cx="2133600" cy="1751012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A[i]</a:t>
              </a:r>
              <a:endParaRPr 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356992"/>
            <a:ext cx="2133600" cy="1751012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[R-1]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[R-1]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A[R-1]</a:t>
              </a:r>
              <a:endParaRPr 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3890392"/>
            <a:ext cx="990600" cy="113815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364485"/>
            <a:ext cx="3968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182572"/>
            <a:ext cx="0" cy="2626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182572"/>
            <a:ext cx="0" cy="2626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356992"/>
            <a:ext cx="2133600" cy="1751012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A[0]</a:t>
              </a:r>
              <a:endParaRPr 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364485"/>
            <a:ext cx="1627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+(i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364485"/>
            <a:ext cx="235185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+((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R-1)*C*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182572"/>
            <a:ext cx="0" cy="2626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539552" y="2852936"/>
            <a:ext cx="17851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13747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589947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A+(i</a:t>
            </a:r>
            <a:r>
              <a:rPr lang="en-US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*C*4)+(j*4)</a:t>
            </a:r>
            <a:endParaRPr lang="en-US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嵌套数组元素访问代码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09120"/>
            <a:ext cx="8320088" cy="1749896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数组元素</a:t>
            </a:r>
            <a:r>
              <a:rPr lang="en-US" dirty="0" smtClean="0">
                <a:latin typeface="Calibri" pitchFamily="-96" charset="0"/>
              </a:rPr>
              <a:t>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zh-CN" altLang="en-US" b="1" dirty="0" smtClean="0">
                <a:latin typeface="Calibri" pitchFamily="-96" charset="0"/>
              </a:rPr>
              <a:t>是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zh-CN" altLang="en-US" b="1" dirty="0" smtClean="0">
                <a:latin typeface="Courier New" pitchFamily="-96" charset="0"/>
              </a:rPr>
              <a:t>型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zh-CN" altLang="en-US" dirty="0">
                <a:latin typeface="Calibri" pitchFamily="-96" charset="0"/>
              </a:rPr>
              <a:t>地址</a:t>
            </a:r>
            <a:r>
              <a:rPr lang="en-US" dirty="0" smtClean="0">
                <a:latin typeface="Calibri" pitchFamily="-96" charset="0"/>
              </a:rPr>
              <a:t>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628900" y="2092191"/>
            <a:ext cx="5684101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get_pgh_digit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[index][dig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57200" y="3145095"/>
            <a:ext cx="8001000" cy="1197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(%rdi,%rdi,4),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5*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index+dig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(,%rsi,4),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M[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+ 4*(5*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index+dig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380828"/>
            <a:chOff x="1066800" y="2671762"/>
            <a:chExt cx="6324600" cy="138082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8159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pgh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Calibri" pitchFamily="-96" charset="0"/>
              </a:rPr>
              <a:t>多层次</a:t>
            </a:r>
            <a:r>
              <a:rPr lang="zh-CN" altLang="en-US" dirty="0" smtClean="0">
                <a:latin typeface="Calibri" pitchFamily="-96" charset="0"/>
              </a:rPr>
              <a:t>数组例子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zh-CN" altLang="en-US" sz="2000" dirty="0" smtClean="0">
                <a:latin typeface="Calibri" pitchFamily="-96" charset="0"/>
              </a:rPr>
              <a:t>变量</a:t>
            </a:r>
            <a:r>
              <a:rPr lang="en-US" sz="2000" dirty="0" smtClean="0">
                <a:latin typeface="Calibri" pitchFamily="-96" charset="0"/>
              </a:rPr>
              <a:t> </a:t>
            </a:r>
            <a:r>
              <a:rPr lang="en-US" sz="2000" dirty="0" err="1" smtClean="0">
                <a:latin typeface="Courier New" pitchFamily="-96" charset="0"/>
              </a:rPr>
              <a:t>univ</a:t>
            </a:r>
            <a:r>
              <a:rPr lang="zh-CN" altLang="en-US" sz="2000" dirty="0" smtClean="0">
                <a:latin typeface="Courier New" pitchFamily="-96" charset="0"/>
              </a:rPr>
              <a:t>是</a:t>
            </a:r>
            <a:r>
              <a:rPr lang="zh-CN" altLang="en-US" sz="2000" dirty="0" smtClean="0">
                <a:latin typeface="Calibri" pitchFamily="-96" charset="0"/>
              </a:rPr>
              <a:t>有</a:t>
            </a:r>
            <a:r>
              <a:rPr lang="en-US" altLang="zh-CN" sz="2000" dirty="0" smtClean="0">
                <a:latin typeface="Calibri" pitchFamily="-96" charset="0"/>
              </a:rPr>
              <a:t>3</a:t>
            </a:r>
            <a:r>
              <a:rPr lang="zh-CN" altLang="en-US" sz="2000" dirty="0" smtClean="0">
                <a:latin typeface="Calibri" pitchFamily="-96" charset="0"/>
              </a:rPr>
              <a:t>个元素的数组</a:t>
            </a:r>
            <a:endParaRPr lang="en-US" sz="2000" dirty="0">
              <a:latin typeface="Calibri" pitchFamily="-96" charset="0"/>
            </a:endParaRPr>
          </a:p>
          <a:p>
            <a:r>
              <a:rPr lang="zh-CN" altLang="en-US" sz="2000" dirty="0" smtClean="0">
                <a:latin typeface="Calibri" pitchFamily="-96" charset="0"/>
              </a:rPr>
              <a:t>每个元素是指针类型</a:t>
            </a:r>
            <a:endParaRPr lang="en-US" sz="2000" dirty="0">
              <a:latin typeface="Calibri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8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zh-CN" altLang="en-US" sz="2000" dirty="0" smtClean="0">
                <a:latin typeface="Calibri" pitchFamily="-96" charset="0"/>
              </a:rPr>
              <a:t>每个指针指向一个整数数组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4102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zip_dig cmu = { 1, 5, 2, 1, 3 };</a:t>
            </a:r>
          </a:p>
          <a:p>
            <a:pPr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zip_dig mit = { 0, 2, 1, 3, 9 };</a:t>
            </a:r>
          </a:p>
          <a:p>
            <a:pPr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672576"/>
            <a:ext cx="54102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UCOUNT 3</a:t>
            </a:r>
          </a:p>
          <a:p>
            <a:pPr eaLnBrk="0" hangingPunct="0"/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[UCOUNT] = {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cmu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ucb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8613" y="3733800"/>
            <a:ext cx="8662987" cy="2758777"/>
            <a:chOff x="328613" y="3733800"/>
            <a:chExt cx="8662987" cy="275877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28613" y="4191000"/>
              <a:ext cx="2033586" cy="1622425"/>
              <a:chOff x="159" y="2112"/>
              <a:chExt cx="1281" cy="1022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169" y="2363"/>
                <a:ext cx="407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59" y="2612"/>
                <a:ext cx="407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168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59" y="2843"/>
                <a:ext cx="407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176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43" y="2112"/>
                <a:ext cx="483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2969002" y="3733800"/>
              <a:ext cx="74892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059832" y="4572000"/>
              <a:ext cx="6286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053961" y="5272088"/>
              <a:ext cx="6639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49"/>
              <a:ext cx="5435600" cy="845840"/>
              <a:chOff x="2412765" y="3429000"/>
              <a:chExt cx="5435835" cy="868731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7"/>
              <a:ext cx="5435600" cy="845840"/>
              <a:chOff x="2412765" y="3429000"/>
              <a:chExt cx="5435835" cy="868732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47416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47416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47416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47416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7"/>
              <a:ext cx="5435600" cy="845840"/>
              <a:chOff x="2412765" y="3429000"/>
              <a:chExt cx="5435835" cy="868732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47415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47416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47416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47416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47416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7" y="908720"/>
            <a:ext cx="4790649" cy="1954869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多层次数组元素的访问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179513" y="2852936"/>
            <a:ext cx="8198134" cy="1567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# 4*digit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(,%rdi,8),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p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[index] + 4*digit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# return *p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179513" y="1196752"/>
            <a:ext cx="396044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get_univ_digit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digit){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[index][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47248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>
                <a:latin typeface="Calibri" pitchFamily="-96" charset="0"/>
              </a:rPr>
              <a:t>计算</a:t>
            </a:r>
            <a:endParaRPr lang="en-US" kern="0" dirty="0" smtClean="0">
              <a:latin typeface="Calibri" pitchFamily="-96" charset="0"/>
            </a:endParaRPr>
          </a:p>
          <a:p>
            <a:pPr lvl="1"/>
            <a:r>
              <a:rPr lang="zh-CN" altLang="en-US" b="0" kern="0" dirty="0" smtClean="0">
                <a:latin typeface="Calibri" pitchFamily="-96" charset="0"/>
              </a:rPr>
              <a:t>元素访问</a:t>
            </a:r>
            <a:r>
              <a:rPr lang="en-US" b="0" kern="0" dirty="0" smtClean="0">
                <a:latin typeface="Calibri" pitchFamily="-96" charset="0"/>
              </a:rPr>
              <a:t> </a:t>
            </a:r>
            <a:r>
              <a:rPr lang="en-US" b="1" kern="0" dirty="0" smtClean="0">
                <a:latin typeface="Courier New" pitchFamily="-96" charset="0"/>
              </a:rPr>
              <a:t>Mem[Mem[univ+8*index]+4*digit]</a:t>
            </a:r>
          </a:p>
          <a:p>
            <a:pPr lvl="1"/>
            <a:r>
              <a:rPr lang="zh-CN" altLang="en-US" b="0" kern="0" dirty="0" smtClean="0">
                <a:latin typeface="Calibri" pitchFamily="-96" charset="0"/>
              </a:rPr>
              <a:t>需要两次内存读</a:t>
            </a:r>
            <a:endParaRPr lang="en-US" b="0" kern="0" dirty="0" smtClean="0">
              <a:latin typeface="Calibri" pitchFamily="-96" charset="0"/>
            </a:endParaRPr>
          </a:p>
          <a:p>
            <a:pPr lvl="2"/>
            <a:r>
              <a:rPr lang="zh-CN" altLang="en-US" b="0" kern="0" dirty="0" smtClean="0">
                <a:latin typeface="Calibri" pitchFamily="-96" charset="0"/>
              </a:rPr>
              <a:t>首先，获取行数组的地址</a:t>
            </a:r>
            <a:endParaRPr lang="en-US" b="0" kern="0" dirty="0" smtClean="0">
              <a:latin typeface="Calibri" pitchFamily="-96" charset="0"/>
            </a:endParaRPr>
          </a:p>
          <a:p>
            <a:pPr lvl="2"/>
            <a:r>
              <a:rPr lang="zh-CN" altLang="en-US" b="0" kern="0" dirty="0" smtClean="0">
                <a:latin typeface="Calibri" pitchFamily="-96" charset="0"/>
              </a:rPr>
              <a:t>然后，访问数组内的元素</a:t>
            </a:r>
            <a:endParaRPr lang="en-US" b="0" kern="0" dirty="0">
              <a:latin typeface="Calibri" pitchFamily="-9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数组元素访问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get_pgh_digit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[index][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get_univ_digit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[index][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251520" y="1311151"/>
            <a:ext cx="2547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 smtClean="0">
                <a:latin typeface="Calibri" pitchFamily="-96" charset="0"/>
              </a:rPr>
              <a:t>嵌套数组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653110" y="1300038"/>
            <a:ext cx="3087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 smtClean="0">
                <a:latin typeface="Calibri" pitchFamily="-96" charset="0"/>
              </a:rPr>
              <a:t>多层次数组</a:t>
            </a:r>
            <a:endParaRPr lang="en-US" dirty="0">
              <a:latin typeface="Calibri" pitchFamily="-96" charset="0"/>
            </a:endParaRP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13" y="3810436"/>
            <a:ext cx="5465446" cy="11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5423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b="0" dirty="0" smtClean="0">
                <a:latin typeface="Calibri" pitchFamily="-96" charset="0"/>
              </a:rPr>
              <a:t>与</a:t>
            </a:r>
            <a:r>
              <a:rPr lang="en-US" b="0" dirty="0" smtClean="0">
                <a:latin typeface="Calibri" pitchFamily="-96" charset="0"/>
              </a:rPr>
              <a:t>C</a:t>
            </a:r>
            <a:r>
              <a:rPr lang="zh-CN" altLang="en-US" b="0" dirty="0" smtClean="0">
                <a:latin typeface="Calibri" pitchFamily="-96" charset="0"/>
              </a:rPr>
              <a:t>相似，但地址的计算方式完全不同</a:t>
            </a:r>
            <a:r>
              <a:rPr lang="en-US" b="0" dirty="0" smtClean="0">
                <a:latin typeface="Calibri" pitchFamily="-96" charset="0"/>
              </a:rPr>
              <a:t>: </a:t>
            </a:r>
            <a:endParaRPr lang="en-US" b="0" dirty="0"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138740" y="5450621"/>
            <a:ext cx="4793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dirty="0" err="1">
                <a:latin typeface="Courier New" pitchFamily="-96" charset="0"/>
              </a:rPr>
              <a:t>Mem</a:t>
            </a:r>
            <a:r>
              <a:rPr lang="en-US" dirty="0">
                <a:latin typeface="Courier New" pitchFamily="-96" charset="0"/>
              </a:rPr>
              <a:t>[pgh+20*index+4*</a:t>
            </a:r>
            <a:r>
              <a:rPr lang="en-US" dirty="0" smtClean="0">
                <a:latin typeface="Courier New" pitchFamily="-96" charset="0"/>
              </a:rPr>
              <a:t>digit]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3428974" y="5989428"/>
            <a:ext cx="5715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dirty="0" err="1">
                <a:latin typeface="Courier New" pitchFamily="-96" charset="0"/>
              </a:rPr>
              <a:t>Mem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dirty="0" err="1">
                <a:latin typeface="Courier New" pitchFamily="-96" charset="0"/>
              </a:rPr>
              <a:t>Mem</a:t>
            </a:r>
            <a:r>
              <a:rPr lang="en-US" dirty="0">
                <a:latin typeface="Courier New" pitchFamily="-96" charset="0"/>
              </a:rPr>
              <a:t>[univ</a:t>
            </a:r>
            <a:r>
              <a:rPr lang="en-US" dirty="0" smtClean="0">
                <a:latin typeface="Courier New" pitchFamily="-96" charset="0"/>
              </a:rPr>
              <a:t>+8*</a:t>
            </a:r>
            <a:r>
              <a:rPr lang="en-US" dirty="0">
                <a:latin typeface="Courier New" pitchFamily="-96" charset="0"/>
              </a:rPr>
              <a:t>index]+4*</a:t>
            </a:r>
            <a:r>
              <a:rPr lang="en-US" dirty="0" smtClean="0">
                <a:latin typeface="Courier New" pitchFamily="-96" charset="0"/>
              </a:rPr>
              <a:t>digit]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735321"/>
            <a:ext cx="3973140" cy="1228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N×N </a:t>
            </a:r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347864" y="517486"/>
            <a:ext cx="5796136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N 16</a:t>
            </a:r>
          </a:p>
          <a:p>
            <a:pPr eaLnBrk="0" hangingPunct="0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fix_matrix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][N];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获得元素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 */</a:t>
            </a:r>
          </a:p>
          <a:p>
            <a:pPr eaLnBrk="0" hangingPunct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fix_ele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fix_matrix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j)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return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][j]; 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347864" y="2861897"/>
            <a:ext cx="5796136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IDX(n, i, j) ((i)*(n)+(j))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获得元素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 */</a:t>
            </a:r>
          </a:p>
          <a:p>
            <a:pPr eaLnBrk="0" hangingPunct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vec_ele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j)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return a[IDX(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n,i,j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)];}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230627" y="5008544"/>
            <a:ext cx="5913373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获得元素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a[i][j] */</a:t>
            </a:r>
          </a:p>
          <a:p>
            <a:pPr eaLnBrk="0" hangingPunct="0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var_ele(size_t n, </a:t>
            </a:r>
            <a:r>
              <a:rPr lang="pt-B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a[n][n</a:t>
            </a:r>
            <a:r>
              <a:rPr lang="pt-B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size_t i, size_t j) {</a:t>
            </a:r>
          </a:p>
          <a:p>
            <a:pPr eaLnBrk="0" hangingPunct="0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a[i][j];}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018" y="1334602"/>
            <a:ext cx="3321656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>
                <a:latin typeface="Calibri" pitchFamily="-96" charset="0"/>
              </a:rPr>
              <a:t>固定</a:t>
            </a:r>
            <a:r>
              <a:rPr lang="zh-CN" altLang="en-US" kern="0" dirty="0" smtClean="0">
                <a:latin typeface="Calibri" pitchFamily="-96" charset="0"/>
              </a:rPr>
              <a:t>维数</a:t>
            </a:r>
            <a:endParaRPr lang="en-US" kern="0" dirty="0" smtClean="0">
              <a:latin typeface="Calibri" pitchFamily="-96" charset="0"/>
            </a:endParaRPr>
          </a:p>
          <a:p>
            <a:pPr lvl="1"/>
            <a:r>
              <a:rPr lang="zh-CN" altLang="en-US" b="0" kern="0" dirty="0" smtClean="0">
                <a:latin typeface="Calibri" pitchFamily="-96" charset="0"/>
              </a:rPr>
              <a:t>编译的时候有确定的</a:t>
            </a:r>
            <a:r>
              <a:rPr lang="en-US" b="0" kern="0" dirty="0" smtClean="0">
                <a:latin typeface="Calibri" pitchFamily="-96" charset="0"/>
              </a:rPr>
              <a:t>N</a:t>
            </a:r>
            <a:r>
              <a:rPr lang="zh-CN" altLang="en-US" b="0" kern="0" dirty="0" smtClean="0">
                <a:latin typeface="Calibri" pitchFamily="-96" charset="0"/>
              </a:rPr>
              <a:t>值</a:t>
            </a:r>
            <a:endParaRPr lang="en-US" kern="0" dirty="0" smtClean="0">
              <a:latin typeface="Calibri" pitchFamily="-96" charset="0"/>
            </a:endParaRPr>
          </a:p>
          <a:p>
            <a:r>
              <a:rPr lang="zh-CN" altLang="en-US" kern="0" dirty="0" smtClean="0">
                <a:latin typeface="Calibri" pitchFamily="-96" charset="0"/>
              </a:rPr>
              <a:t>可变维数：显示索引</a:t>
            </a:r>
            <a:endParaRPr lang="en-US" kern="0" dirty="0" smtClean="0">
              <a:latin typeface="Calibri" pitchFamily="-96" charset="0"/>
            </a:endParaRPr>
          </a:p>
          <a:p>
            <a:pPr lvl="1"/>
            <a:r>
              <a:rPr lang="zh-CN" altLang="en-US" b="0" kern="0" dirty="0" smtClean="0">
                <a:latin typeface="Calibri" pitchFamily="-96" charset="0"/>
              </a:rPr>
              <a:t>动态数组的传统实现方法</a:t>
            </a:r>
            <a:endParaRPr lang="en-US" b="0" kern="0" dirty="0" smtClean="0">
              <a:latin typeface="Calibri" pitchFamily="-96" charset="0"/>
            </a:endParaRPr>
          </a:p>
          <a:p>
            <a:endParaRPr lang="en-US" kern="0" dirty="0" smtClean="0">
              <a:latin typeface="Calibri" pitchFamily="-96" charset="0"/>
            </a:endParaRPr>
          </a:p>
          <a:p>
            <a:r>
              <a:rPr lang="zh-CN" altLang="en-US" kern="0" dirty="0">
                <a:latin typeface="Calibri" pitchFamily="-96" charset="0"/>
              </a:rPr>
              <a:t>可变维数：</a:t>
            </a:r>
            <a:r>
              <a:rPr lang="zh-CN" altLang="en-US" kern="0" dirty="0" smtClean="0">
                <a:latin typeface="Calibri" pitchFamily="-96" charset="0"/>
              </a:rPr>
              <a:t>隐含索引</a:t>
            </a:r>
            <a:endParaRPr lang="en-US" kern="0" dirty="0" smtClean="0">
              <a:latin typeface="Calibri" pitchFamily="-96" charset="0"/>
            </a:endParaRPr>
          </a:p>
          <a:p>
            <a:pPr lvl="1"/>
            <a:r>
              <a:rPr lang="en-US" b="0" kern="0" dirty="0" err="1" smtClean="0">
                <a:latin typeface="Calibri" pitchFamily="-96" charset="0"/>
              </a:rPr>
              <a:t>gcc</a:t>
            </a:r>
            <a:r>
              <a:rPr lang="zh-CN" altLang="en-US" b="0" kern="0" dirty="0" smtClean="0">
                <a:latin typeface="Calibri" pitchFamily="-96" charset="0"/>
              </a:rPr>
              <a:t>支持</a:t>
            </a:r>
            <a:endParaRPr lang="en-US" b="0" kern="0" dirty="0">
              <a:latin typeface="Calibri" pitchFamily="-9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</a:t>
            </a:r>
            <a:r>
              <a:rPr lang="zh-CN" altLang="en-US" dirty="0" smtClean="0">
                <a:latin typeface="Calibri" pitchFamily="-96" charset="0"/>
              </a:rPr>
              <a:t>矩阵的访问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-96" charset="2"/>
              <a:buChar char="¢"/>
              <a:defRPr/>
            </a:pPr>
            <a:r>
              <a:rPr lang="zh-CN" altLang="en-US" dirty="0">
                <a:latin typeface="黑体" panose="02010609060101010101" pitchFamily="49" charset="-122"/>
                <a:cs typeface="ＭＳ Ｐゴシック" pitchFamily="-96" charset="-128"/>
              </a:rPr>
              <a:t>数组元素</a:t>
            </a:r>
            <a:r>
              <a:rPr lang="en-US" altLang="zh-CN" dirty="0">
                <a:latin typeface="黑体" panose="02010609060101010101" pitchFamily="49" charset="-122"/>
                <a:cs typeface="ＭＳ Ｐゴシック" pitchFamily="-96" charset="-128"/>
              </a:rPr>
              <a:t> A[</a:t>
            </a:r>
            <a:r>
              <a:rPr lang="en-US" altLang="zh-CN" dirty="0" err="1">
                <a:latin typeface="黑体" panose="02010609060101010101" pitchFamily="49" charset="-122"/>
                <a:cs typeface="ＭＳ Ｐゴシック" pitchFamily="-96" charset="-128"/>
              </a:rPr>
              <a:t>i</a:t>
            </a:r>
            <a:r>
              <a:rPr lang="en-US" altLang="zh-CN" dirty="0">
                <a:latin typeface="黑体" panose="02010609060101010101" pitchFamily="49" charset="-122"/>
                <a:cs typeface="ＭＳ Ｐゴシック" pitchFamily="-96" charset="-128"/>
              </a:rPr>
              <a:t>][j] </a:t>
            </a:r>
          </a:p>
          <a:p>
            <a:pPr lvl="1">
              <a:buFont typeface="Wingdings" pitchFamily="-96" charset="2"/>
              <a:buChar char="§"/>
              <a:defRPr/>
            </a:pPr>
            <a:r>
              <a:rPr lang="zh-CN" altLang="en-US" dirty="0">
                <a:latin typeface="Calibri" pitchFamily="-96" charset="0"/>
                <a:ea typeface="ＭＳ Ｐゴシック" pitchFamily="-96" charset="-128"/>
              </a:rPr>
              <a:t>地址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: </a:t>
            </a:r>
            <a:r>
              <a:rPr lang="en-US" altLang="zh-CN" b="1" dirty="0"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lang="en-US" altLang="zh-CN" dirty="0"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lang="en-US" altLang="zh-CN" i="1" dirty="0" err="1">
                <a:latin typeface="Calibri" pitchFamily="-96" charset="0"/>
                <a:ea typeface="ＭＳ Ｐゴシック" pitchFamily="-96" charset="-128"/>
              </a:rPr>
              <a:t>i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 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* (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C 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* 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K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)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 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+  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j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 * 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lvl="1">
              <a:buFont typeface="Wingdings" pitchFamily="-96" charset="2"/>
              <a:buChar char="§"/>
              <a:defRPr/>
            </a:pPr>
            <a:r>
              <a:rPr lang="en-US" altLang="zh-CN" dirty="0">
                <a:latin typeface="Calibri" pitchFamily="-96" charset="0"/>
              </a:rPr>
              <a:t>C = 16, K = 4</a:t>
            </a:r>
            <a:endParaRPr lang="en-US" altLang="zh-CN" dirty="0">
              <a:latin typeface="Calibri" pitchFamily="-96" charset="0"/>
              <a:ea typeface="ＭＳ Ｐゴシック" pitchFamily="-96" charset="-128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827584" y="2708920"/>
            <a:ext cx="72390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获得元素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 */</a:t>
            </a:r>
          </a:p>
          <a:p>
            <a:pPr eaLnBrk="0" hangingPunct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fix_ele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fix_matrix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j) {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584" y="4439911"/>
            <a:ext cx="7239000" cy="1936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a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$6,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 64*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a + 64*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(%rdi,%rdx,4),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M[a + 64*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+ 4*j]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</a:t>
            </a:r>
            <a:r>
              <a:rPr lang="zh-CN" altLang="en-US" dirty="0" smtClean="0">
                <a:latin typeface="Calibri" pitchFamily="-96" charset="0"/>
              </a:rPr>
              <a:t>矩阵的访问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 2" pitchFamily="-96" charset="2"/>
              <a:buChar char="¢"/>
              <a:defRPr/>
            </a:pPr>
            <a:r>
              <a:rPr lang="zh-CN" altLang="en-US" dirty="0">
                <a:latin typeface="黑体" panose="02010609060101010101" pitchFamily="49" charset="-122"/>
                <a:cs typeface="ＭＳ Ｐゴシック" pitchFamily="-96" charset="-128"/>
              </a:rPr>
              <a:t>数组元素</a:t>
            </a:r>
            <a:r>
              <a:rPr lang="en-US" altLang="zh-CN" dirty="0">
                <a:latin typeface="黑体" panose="02010609060101010101" pitchFamily="49" charset="-122"/>
                <a:cs typeface="ＭＳ Ｐゴシック" pitchFamily="-96" charset="-128"/>
              </a:rPr>
              <a:t>A[</a:t>
            </a:r>
            <a:r>
              <a:rPr lang="en-US" altLang="zh-CN" dirty="0" err="1">
                <a:latin typeface="黑体" panose="02010609060101010101" pitchFamily="49" charset="-122"/>
                <a:cs typeface="ＭＳ Ｐゴシック" pitchFamily="-96" charset="-128"/>
              </a:rPr>
              <a:t>i</a:t>
            </a:r>
            <a:r>
              <a:rPr lang="en-US" altLang="zh-CN" dirty="0">
                <a:latin typeface="黑体" panose="02010609060101010101" pitchFamily="49" charset="-122"/>
                <a:cs typeface="ＭＳ Ｐゴシック" pitchFamily="-96" charset="-128"/>
              </a:rPr>
              <a:t>][j] </a:t>
            </a:r>
          </a:p>
          <a:p>
            <a:pPr lvl="1">
              <a:buFont typeface="Wingdings" pitchFamily="-96" charset="2"/>
              <a:buChar char="§"/>
              <a:defRPr/>
            </a:pPr>
            <a:r>
              <a:rPr lang="zh-CN" altLang="en-US" dirty="0">
                <a:latin typeface="Calibri" pitchFamily="-96" charset="0"/>
                <a:ea typeface="ＭＳ Ｐゴシック" pitchFamily="-96" charset="-128"/>
              </a:rPr>
              <a:t>地址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:  </a:t>
            </a:r>
            <a:r>
              <a:rPr lang="en-US" altLang="zh-CN" b="1" dirty="0"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lang="en-US" altLang="zh-CN" dirty="0"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lang="en-US" altLang="zh-CN" i="1" dirty="0" err="1">
                <a:latin typeface="Calibri" pitchFamily="-96" charset="0"/>
                <a:ea typeface="ＭＳ Ｐゴシック" pitchFamily="-96" charset="-128"/>
              </a:rPr>
              <a:t>i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 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* (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C 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* 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K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)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 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+  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j</a:t>
            </a:r>
            <a:r>
              <a:rPr lang="en-US" altLang="zh-CN" dirty="0">
                <a:latin typeface="Calibri" pitchFamily="-96" charset="0"/>
                <a:ea typeface="ＭＳ Ｐゴシック" pitchFamily="-96" charset="-128"/>
              </a:rPr>
              <a:t> * </a:t>
            </a:r>
            <a:r>
              <a:rPr lang="en-US" altLang="zh-CN" i="1" dirty="0"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lvl="1">
              <a:buFont typeface="Wingdings" pitchFamily="-96" charset="2"/>
              <a:buChar char="§"/>
              <a:defRPr/>
            </a:pPr>
            <a:r>
              <a:rPr lang="en-US" altLang="zh-CN" dirty="0">
                <a:latin typeface="Calibri" pitchFamily="-96" charset="0"/>
              </a:rPr>
              <a:t>C = n, K = 4</a:t>
            </a:r>
          </a:p>
          <a:p>
            <a:pPr lvl="1">
              <a:buFont typeface="Wingdings" pitchFamily="-96" charset="2"/>
              <a:buChar char="§"/>
              <a:defRPr/>
            </a:pPr>
            <a:r>
              <a:rPr lang="zh-CN" altLang="en-US" dirty="0">
                <a:latin typeface="Calibri" pitchFamily="-96" charset="0"/>
                <a:ea typeface="ＭＳ Ｐゴシック" pitchFamily="-96" charset="-128"/>
              </a:rPr>
              <a:t>必须实现整数乘积</a:t>
            </a:r>
            <a:endParaRPr lang="en-US" altLang="zh-CN" dirty="0">
              <a:latin typeface="Calibri" pitchFamily="-96" charset="0"/>
              <a:ea typeface="ＭＳ Ｐゴシック" pitchFamily="-96" charset="-128"/>
            </a:endParaRPr>
          </a:p>
          <a:p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3212976"/>
            <a:ext cx="72390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获得元素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a[i][j] */</a:t>
            </a:r>
          </a:p>
          <a:p>
            <a:pPr eaLnBrk="0" hangingPunct="0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var_ele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pt-BR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a[n][n],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i,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j) {</a:t>
            </a:r>
          </a:p>
          <a:p>
            <a:pPr eaLnBrk="0" hangingPunct="0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a[i][j];</a:t>
            </a:r>
          </a:p>
          <a:p>
            <a:pPr eaLnBrk="0" hangingPunct="0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584" y="4831755"/>
            <a:ext cx="7239000" cy="1936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n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n*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(%rsi,%rdi,4),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a + 4*n*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(%rax,%rcx,4),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a + 4*n*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+ 4*j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主要内容</a:t>
            </a:r>
            <a:endParaRPr lang="en-US" dirty="0" smtClean="0">
              <a:latin typeface="Calibri" pitchFamily="-96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</a:t>
            </a:r>
            <a:endParaRPr lang="en-US" dirty="0" smtClean="0"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一维</a:t>
            </a:r>
            <a:endParaRPr lang="en-US" dirty="0" smtClean="0"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多维</a:t>
            </a:r>
            <a:r>
              <a:rPr lang="en-US" dirty="0" smtClean="0">
                <a:latin typeface="Calibri" pitchFamily="-96" charset="0"/>
              </a:rPr>
              <a:t>(</a:t>
            </a:r>
            <a:r>
              <a:rPr lang="zh-CN" altLang="en-US" dirty="0" smtClean="0">
                <a:latin typeface="Calibri" pitchFamily="-96" charset="0"/>
              </a:rPr>
              <a:t>嵌套</a:t>
            </a:r>
            <a:r>
              <a:rPr lang="en-US" dirty="0" smtClean="0">
                <a:latin typeface="Calibri" pitchFamily="-96" charset="0"/>
              </a:rPr>
              <a:t>)</a:t>
            </a:r>
          </a:p>
          <a:p>
            <a:pPr lvl="1"/>
            <a:r>
              <a:rPr lang="zh-CN" altLang="en-US" dirty="0" smtClean="0">
                <a:latin typeface="Calibri" pitchFamily="-96" charset="0"/>
              </a:rPr>
              <a:t>多层次</a:t>
            </a:r>
            <a:endParaRPr lang="en-US" dirty="0" smtClean="0">
              <a:latin typeface="Calibri" pitchFamily="-96" charset="0"/>
            </a:endParaRPr>
          </a:p>
          <a:p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结构体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内存分配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访问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对齐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浮点数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主要内容</a:t>
            </a:r>
            <a:endParaRPr lang="en-US" dirty="0" smtClean="0">
              <a:latin typeface="Calibri" pitchFamily="-96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数组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一维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多维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嵌套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多层次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alibri" pitchFamily="-96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结构体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内存分配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访问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对齐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浮点数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结构体表示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结构体用内存块来表示</a:t>
            </a:r>
            <a:endParaRPr lang="en-US" dirty="0" smtClean="0">
              <a:latin typeface="Calibri" pitchFamily="-96" charset="0"/>
            </a:endParaRPr>
          </a:p>
          <a:p>
            <a:pPr lvl="1"/>
            <a:r>
              <a:rPr lang="zh-CN" altLang="en-US" b="1" dirty="0" smtClean="0">
                <a:latin typeface="Calibri" pitchFamily="-96" charset="0"/>
                <a:cs typeface="Courier New"/>
              </a:rPr>
              <a:t>足够大，可容纳所有字段</a:t>
            </a:r>
            <a:endParaRPr lang="en-US" b="1" dirty="0" smtClean="0">
              <a:latin typeface="Calibri" pitchFamily="-96" charset="0"/>
              <a:cs typeface="Courier New"/>
            </a:endParaRPr>
          </a:p>
          <a:p>
            <a:r>
              <a:rPr lang="zh-CN" altLang="en-US" dirty="0" smtClean="0">
                <a:latin typeface="Calibri" pitchFamily="-96" charset="0"/>
                <a:cs typeface="Courier New"/>
              </a:rPr>
              <a:t>字段顺序</a:t>
            </a:r>
            <a:r>
              <a:rPr lang="zh-CN" altLang="en-US" dirty="0" smtClean="0">
                <a:solidFill>
                  <a:srgbClr val="0000FF"/>
                </a:solidFill>
                <a:latin typeface="Calibri" pitchFamily="-96" charset="0"/>
                <a:cs typeface="Courier New"/>
              </a:rPr>
              <a:t>必须</a:t>
            </a:r>
            <a:r>
              <a:rPr lang="zh-CN" altLang="en-US" dirty="0" smtClean="0">
                <a:latin typeface="Calibri" pitchFamily="-96" charset="0"/>
                <a:cs typeface="Courier New"/>
              </a:rPr>
              <a:t>与声明一致</a:t>
            </a:r>
            <a:endParaRPr lang="en-US" dirty="0" smtClean="0">
              <a:latin typeface="Calibri" pitchFamily="-96" charset="0"/>
              <a:cs typeface="Courier New"/>
            </a:endParaRPr>
          </a:p>
          <a:p>
            <a:pPr lvl="1"/>
            <a:r>
              <a:rPr lang="zh-CN" altLang="en-US" b="1" dirty="0" smtClean="0">
                <a:latin typeface="Calibri" pitchFamily="-96" charset="0"/>
                <a:cs typeface="Courier New"/>
              </a:rPr>
              <a:t>即便其他顺序能使得内存更紧凑</a:t>
            </a:r>
            <a:r>
              <a:rPr lang="en-US" altLang="zh-CN" b="1" dirty="0" smtClean="0">
                <a:latin typeface="Calibri" pitchFamily="-96" charset="0"/>
                <a:cs typeface="Courier New"/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  <a:latin typeface="Calibri" pitchFamily="-96" charset="0"/>
                <a:cs typeface="Courier New"/>
              </a:rPr>
              <a:t>也不行！</a:t>
            </a:r>
            <a:endParaRPr lang="en-US" b="1" dirty="0" smtClean="0">
              <a:solidFill>
                <a:srgbClr val="C00000"/>
              </a:solidFill>
              <a:latin typeface="Calibri" pitchFamily="-96" charset="0"/>
              <a:cs typeface="Courier New"/>
            </a:endParaRPr>
          </a:p>
          <a:p>
            <a:r>
              <a:rPr lang="zh-CN" altLang="en-US" dirty="0" smtClean="0">
                <a:latin typeface="Calibri" pitchFamily="-96" charset="0"/>
                <a:cs typeface="Courier New"/>
              </a:rPr>
              <a:t>编译器决定总的尺寸和各字段位置</a:t>
            </a:r>
            <a:endParaRPr lang="en-US" dirty="0" smtClean="0">
              <a:latin typeface="Calibri" pitchFamily="-96" charset="0"/>
              <a:cs typeface="Courier New"/>
            </a:endParaRPr>
          </a:p>
          <a:p>
            <a:pPr lvl="1"/>
            <a:r>
              <a:rPr lang="zh-CN" altLang="en-US" b="1" dirty="0" smtClean="0">
                <a:latin typeface="Calibri" pitchFamily="-96" charset="0"/>
                <a:cs typeface="Courier New"/>
              </a:rPr>
              <a:t>机器级程序不解读</a:t>
            </a:r>
            <a:r>
              <a:rPr lang="en-US" altLang="zh-CN" b="1" dirty="0" smtClean="0">
                <a:latin typeface="Calibri" pitchFamily="-96" charset="0"/>
                <a:cs typeface="Courier New"/>
              </a:rPr>
              <a:t>(</a:t>
            </a:r>
            <a:r>
              <a:rPr lang="zh-CN" altLang="en-US" b="1" dirty="0" smtClean="0">
                <a:latin typeface="Calibri" pitchFamily="-96" charset="0"/>
                <a:cs typeface="Courier New"/>
              </a:rPr>
              <a:t>理解</a:t>
            </a:r>
            <a:r>
              <a:rPr lang="en-US" altLang="zh-CN" b="1" dirty="0" smtClean="0">
                <a:latin typeface="Calibri" pitchFamily="-96" charset="0"/>
                <a:cs typeface="Courier New"/>
              </a:rPr>
              <a:t>)</a:t>
            </a:r>
            <a:r>
              <a:rPr lang="zh-CN" altLang="en-US" b="1" dirty="0" smtClean="0">
                <a:latin typeface="Calibri" pitchFamily="-96" charset="0"/>
                <a:cs typeface="Courier New"/>
              </a:rPr>
              <a:t>源代码中的结构体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55130" y="163186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11114" y="830161"/>
            <a:ext cx="3978969" cy="1676731"/>
            <a:chOff x="4283968" y="1024921"/>
            <a:chExt cx="3978969" cy="167673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092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663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1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1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1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82771" y="1102252"/>
            <a:ext cx="3296295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 *next;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319687" y="5039548"/>
            <a:ext cx="4249800" cy="1197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r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%rdi,%rsi,4),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311302" y="2992770"/>
            <a:ext cx="4258816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 *r,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&amp;r-&gt;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结构体成员</a:t>
            </a:r>
            <a:r>
              <a:rPr lang="zh-CN" altLang="en-US" dirty="0">
                <a:latin typeface="Calibri" pitchFamily="-96" charset="0"/>
              </a:rPr>
              <a:t>地址</a:t>
            </a:r>
            <a:r>
              <a:rPr lang="zh-CN" altLang="en-US" dirty="0" smtClean="0">
                <a:latin typeface="Calibri" pitchFamily="-96" charset="0"/>
              </a:rPr>
              <a:t>的生成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290513" y="3373462"/>
            <a:ext cx="3924300" cy="2863850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数组元素的地址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每个结构体成员的偏移量</a:t>
            </a:r>
            <a:r>
              <a:rPr lang="en-US" altLang="zh-CN" dirty="0" smtClean="0">
                <a:latin typeface="Calibri" pitchFamily="-96" charset="0"/>
              </a:rPr>
              <a:t>(</a:t>
            </a:r>
            <a:r>
              <a:rPr lang="en-US" dirty="0" smtClean="0">
                <a:latin typeface="Calibri" pitchFamily="-96" charset="0"/>
              </a:rPr>
              <a:t>Offset)</a:t>
            </a:r>
            <a:r>
              <a:rPr lang="zh-CN" altLang="en-US" dirty="0" smtClean="0">
                <a:latin typeface="Calibri" pitchFamily="-96" charset="0"/>
              </a:rPr>
              <a:t>是在编译阶段确定的</a:t>
            </a:r>
            <a:endParaRPr lang="en-US" dirty="0" smtClean="0"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地址计算形式</a:t>
            </a:r>
            <a:r>
              <a:rPr lang="en-US" altLang="zh-CN" dirty="0" smtClean="0">
                <a:latin typeface="Calibri" pitchFamily="-96" charset="0"/>
              </a:rPr>
              <a:t>:</a:t>
            </a:r>
            <a:br>
              <a:rPr lang="en-US" altLang="zh-CN" dirty="0" smtClean="0">
                <a:latin typeface="Calibri" pitchFamily="-96" charset="0"/>
              </a:rPr>
            </a:br>
            <a:r>
              <a:rPr lang="en-US" b="1" dirty="0" smtClean="0">
                <a:latin typeface="Courier New"/>
                <a:cs typeface="Courier New"/>
              </a:rPr>
              <a:t>r + 4*</a:t>
            </a:r>
            <a:r>
              <a:rPr lang="en-US" b="1" dirty="0" err="1" smtClean="0">
                <a:latin typeface="Courier New"/>
                <a:cs typeface="Courier New"/>
              </a:rPr>
              <a:t>idx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21379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r+4*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8969" cy="1676731"/>
            <a:chOff x="4283968" y="1024921"/>
            <a:chExt cx="3978969" cy="167673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092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663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1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1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1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 *next;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97966" y="4265253"/>
            <a:ext cx="8522384" cy="230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L11:                         #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movslq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16(%rdi), %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#   i = M[r+16]	  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(%rdi,%rax,4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#   M[r+4*i] = val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24(%rdi), %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      #  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M[r+24]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testq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%rdi, %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          #   Test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L11                #  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!=0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97966" y="1182255"/>
            <a:ext cx="4246450" cy="3044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set_val</a:t>
            </a:r>
          </a:p>
          <a:p>
            <a:pPr eaLnBrk="0" hangingPunct="0"/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(struct rec *r, int val){</a:t>
            </a:r>
          </a:p>
          <a:p>
            <a:pPr eaLnBrk="0" hangingPunct="0"/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 (r) {</a:t>
            </a:r>
          </a:p>
          <a:p>
            <a:pPr eaLnBrk="0" hangingPunct="0"/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 = r-&gt;i;</a:t>
            </a:r>
          </a:p>
          <a:p>
            <a:pPr eaLnBrk="0" hangingPunct="0"/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r-&gt;a[i] = val;</a:t>
            </a:r>
          </a:p>
          <a:p>
            <a:pPr eaLnBrk="0" hangingPunct="0"/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 = r-&gt;</a:t>
            </a:r>
            <a:r>
              <a:rPr lang="nn-N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eaLnBrk="0" hangingPunct="0"/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n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链表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idx="1"/>
          </p:nvPr>
        </p:nvSpPr>
        <p:spPr>
          <a:xfrm>
            <a:off x="1925231" y="620777"/>
            <a:ext cx="3044825" cy="709602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</a:t>
            </a:r>
            <a:r>
              <a:rPr lang="zh-CN" altLang="en-US" dirty="0" smtClean="0">
                <a:latin typeface="Calibri" pitchFamily="-96" charset="0"/>
              </a:rPr>
              <a:t>代码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970056" y="271549"/>
            <a:ext cx="3296295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 *next;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41331" y="2133672"/>
            <a:ext cx="4223157" cy="1943400"/>
            <a:chOff x="4450943" y="1049360"/>
            <a:chExt cx="4223157" cy="1943400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776192" y="2611760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algn="ctr" defTabSz="895350" eaLnBrk="0" hangingPunct="0">
                <a:spcBef>
                  <a:spcPct val="30000"/>
                </a:spcBef>
              </a:pPr>
              <a:r>
                <a:rPr lang="zh-CN" altLang="en-US" sz="2000" dirty="0" smtClean="0">
                  <a:solidFill>
                    <a:schemeClr val="tx2"/>
                  </a:solidFill>
                  <a:latin typeface="Calibri" pitchFamily="-96" charset="0"/>
                </a:rPr>
                <a:t>元素</a:t>
              </a:r>
              <a:r>
                <a:rPr lang="en-US" sz="2000" dirty="0" err="1" smtClean="0">
                  <a:latin typeface="Courier New" pitchFamily="-96" charset="0"/>
                </a:rPr>
                <a:t>i</a:t>
              </a:r>
              <a:endParaRPr lang="en-US" sz="2000" dirty="0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smtClean="0">
                      <a:latin typeface="Courier New" pitchFamily="-96" charset="0"/>
                    </a:rPr>
                    <a:t>next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16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24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32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graphicFrame>
        <p:nvGraphicFramePr>
          <p:cNvPr id="2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45836"/>
              </p:ext>
            </p:extLst>
          </p:nvPr>
        </p:nvGraphicFramePr>
        <p:xfrm>
          <a:off x="2278062" y="2803147"/>
          <a:ext cx="23252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结构体与对齐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zh-CN" altLang="en-US" dirty="0" smtClean="0"/>
              <a:t>未对齐的数据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对齐后的数据</a:t>
            </a:r>
            <a:endParaRPr lang="en-US" dirty="0"/>
          </a:p>
          <a:p>
            <a:pPr marL="552450" lvl="1"/>
            <a:r>
              <a:rPr lang="zh-CN" altLang="en-US" dirty="0" smtClean="0"/>
              <a:t>基本数据类型需要</a:t>
            </a:r>
            <a:r>
              <a:rPr lang="en-US" dirty="0" smtClean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</a:t>
            </a:r>
            <a:r>
              <a:rPr lang="zh-CN" altLang="en-US" dirty="0" smtClean="0"/>
              <a:t>字节</a:t>
            </a:r>
            <a:endParaRPr lang="en-US" dirty="0"/>
          </a:p>
          <a:p>
            <a:pPr marL="552450" lvl="1"/>
            <a:r>
              <a:rPr lang="zh-CN" altLang="en-US" dirty="0" smtClean="0"/>
              <a:t>地址必须是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zh-CN" alt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的倍数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906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3 bytes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ea typeface="Calibri Bold Italic" charset="0"/>
              <a:cs typeface="Times New Roman" panose="02020603050405020304" pitchFamily="18" charset="0"/>
              <a:sym typeface="Calibri Bold Italic" charset="0"/>
            </a:endParaRP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57708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57708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57708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403473" y="4965700"/>
            <a:ext cx="73096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73096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48466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57708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57708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57708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508104" y="2146300"/>
            <a:ext cx="73096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p+17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850710" y="1037176"/>
            <a:ext cx="2047997" cy="1914871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S1 {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char c;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[2];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double v;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*p;</a:t>
            </a:r>
          </a:p>
        </p:txBody>
      </p:sp>
      <p:sp>
        <p:nvSpPr>
          <p:cNvPr id="36" name="Rectangle 15"/>
          <p:cNvSpPr>
            <a:spLocks/>
          </p:cNvSpPr>
          <p:nvPr/>
        </p:nvSpPr>
        <p:spPr bwMode="auto">
          <a:xfrm>
            <a:off x="4139952" y="4941168"/>
            <a:ext cx="73096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p+12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41" name="Rectangle 19"/>
          <p:cNvSpPr>
            <a:spLocks/>
          </p:cNvSpPr>
          <p:nvPr/>
        </p:nvSpPr>
        <p:spPr bwMode="auto">
          <a:xfrm>
            <a:off x="1436956" y="5657453"/>
            <a:ext cx="1330926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的倍数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42" name="Rectangle 20"/>
          <p:cNvSpPr>
            <a:spLocks/>
          </p:cNvSpPr>
          <p:nvPr/>
        </p:nvSpPr>
        <p:spPr bwMode="auto">
          <a:xfrm>
            <a:off x="5167597" y="5657453"/>
            <a:ext cx="1564643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ctr">
              <a:spcBef>
                <a:spcPts val="638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的倍数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43" name="Rectangle 22"/>
          <p:cNvSpPr>
            <a:spLocks/>
          </p:cNvSpPr>
          <p:nvPr/>
        </p:nvSpPr>
        <p:spPr bwMode="auto">
          <a:xfrm>
            <a:off x="404813" y="6168628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倍数</a:t>
            </a:r>
            <a:endParaRPr lang="en-US" altLang="zh-CN" dirty="0"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45" name="Rectangle 24"/>
          <p:cNvSpPr>
            <a:spLocks/>
          </p:cNvSpPr>
          <p:nvPr/>
        </p:nvSpPr>
        <p:spPr bwMode="auto">
          <a:xfrm>
            <a:off x="7454900" y="6168628"/>
            <a:ext cx="1308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r">
              <a:spcBef>
                <a:spcPts val="638"/>
              </a:spcBef>
            </a:pPr>
            <a:r>
              <a:rPr lang="en-US" altLang="zh-CN" dirty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的倍数</a:t>
            </a:r>
            <a:endParaRPr lang="en-US" altLang="zh-CN" dirty="0"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对齐的准则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对齐后的数据</a:t>
            </a:r>
            <a:endParaRPr lang="en-US" dirty="0"/>
          </a:p>
          <a:p>
            <a:pPr marL="552450" lvl="1"/>
            <a:r>
              <a:rPr lang="zh-CN" altLang="en-US" dirty="0" smtClean="0"/>
              <a:t>基本数据类型需要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zh-CN" altLang="en-US" dirty="0" smtClean="0"/>
              <a:t>字节</a:t>
            </a:r>
            <a:endParaRPr lang="en-US" dirty="0"/>
          </a:p>
          <a:p>
            <a:pPr marL="552450" lvl="1"/>
            <a:r>
              <a:rPr lang="zh-CN" altLang="en-US" dirty="0" smtClean="0"/>
              <a:t>地址必须是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zh-CN" alt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的倍数</a:t>
            </a:r>
            <a:endParaRPr lang="en-US" dirty="0"/>
          </a:p>
          <a:p>
            <a:pPr marL="552450" lvl="1"/>
            <a:r>
              <a:rPr lang="zh-CN" altLang="en-US" dirty="0"/>
              <a:t>一些</a:t>
            </a:r>
            <a:r>
              <a:rPr lang="zh-CN" altLang="en-US" dirty="0" smtClean="0"/>
              <a:t>机器要求、</a:t>
            </a:r>
            <a:r>
              <a:rPr lang="en-US" dirty="0" smtClean="0"/>
              <a:t>x86-64</a:t>
            </a:r>
            <a:r>
              <a:rPr lang="zh-CN" altLang="en-US" dirty="0" smtClean="0"/>
              <a:t>机器推荐</a:t>
            </a:r>
            <a:endParaRPr lang="en-US" dirty="0"/>
          </a:p>
          <a:p>
            <a:r>
              <a:rPr lang="zh-CN" altLang="en-US" dirty="0" smtClean="0"/>
              <a:t>对齐数据的动机</a:t>
            </a:r>
            <a:endParaRPr lang="en-US" dirty="0"/>
          </a:p>
          <a:p>
            <a:pPr marL="552450" lvl="1"/>
            <a:r>
              <a:rPr lang="zh-CN" altLang="en-US" dirty="0" smtClean="0"/>
              <a:t>内存按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字节或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r>
              <a:rPr lang="en-US" altLang="zh-CN" dirty="0"/>
              <a:t>(</a:t>
            </a:r>
            <a:r>
              <a:rPr lang="zh-CN" altLang="en-US" dirty="0"/>
              <a:t>对齐的</a:t>
            </a:r>
            <a:r>
              <a:rPr lang="en-US" altLang="zh-CN" dirty="0"/>
              <a:t>)</a:t>
            </a:r>
            <a:r>
              <a:rPr lang="zh-CN" altLang="en-US" dirty="0" smtClean="0"/>
              <a:t>块来访问（</a:t>
            </a:r>
            <a:r>
              <a:rPr lang="en-US" altLang="zh-CN" dirty="0" smtClean="0"/>
              <a:t>4/8</a:t>
            </a:r>
            <a:r>
              <a:rPr lang="zh-CN" altLang="en-US" dirty="0" smtClean="0"/>
              <a:t>依赖于系统）</a:t>
            </a:r>
            <a:endParaRPr lang="en-US" dirty="0"/>
          </a:p>
          <a:p>
            <a:pPr marL="838200" lvl="2"/>
            <a:r>
              <a:rPr lang="zh-CN" altLang="en-US" dirty="0" smtClean="0"/>
              <a:t>不能高效地装载</a:t>
            </a:r>
            <a:r>
              <a:rPr lang="zh-CN" altLang="en-US" dirty="0"/>
              <a:t>或存储跨越四字边界的数据</a:t>
            </a:r>
            <a:endParaRPr lang="en-US" dirty="0"/>
          </a:p>
          <a:p>
            <a:pPr marL="838200" lvl="2"/>
            <a:r>
              <a:rPr lang="zh-CN" altLang="en-US" dirty="0" smtClean="0"/>
              <a:t>当一个数据跨越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个页面时，虚拟内存</a:t>
            </a:r>
            <a:r>
              <a:rPr lang="zh-CN" altLang="en-US" dirty="0"/>
              <a:t>比较</a:t>
            </a:r>
            <a:r>
              <a:rPr lang="zh-CN" altLang="en-US" dirty="0" smtClean="0"/>
              <a:t>棘手</a:t>
            </a:r>
            <a:endParaRPr lang="en-US" dirty="0"/>
          </a:p>
          <a:p>
            <a:r>
              <a:rPr lang="zh-CN" altLang="en-US" dirty="0" smtClean="0"/>
              <a:t>编译器</a:t>
            </a:r>
            <a:endParaRPr lang="en-US" dirty="0"/>
          </a:p>
          <a:p>
            <a:pPr marL="552450" lvl="1"/>
            <a:r>
              <a:rPr lang="zh-CN" altLang="en-US" dirty="0" smtClean="0"/>
              <a:t>在结构体中插入空白，以确保字段的正确对齐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x86-64</a:t>
            </a:r>
            <a:r>
              <a:rPr lang="zh-CN" altLang="en-US" dirty="0"/>
              <a:t>对齐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字节</a:t>
            </a:r>
            <a:r>
              <a:rPr lang="en-US" dirty="0" smtClean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zh-CN" altLang="en-US" dirty="0" smtClean="0"/>
              <a:t>对地址无要求</a:t>
            </a:r>
            <a:endParaRPr lang="en-US" dirty="0"/>
          </a:p>
          <a:p>
            <a:r>
              <a:rPr lang="en-US" dirty="0" smtClean="0"/>
              <a:t>2</a:t>
            </a:r>
            <a:r>
              <a:rPr lang="zh-CN" altLang="en-US" dirty="0"/>
              <a:t>字节</a:t>
            </a:r>
            <a:r>
              <a:rPr lang="en-US" dirty="0" smtClean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zh-CN" altLang="en-US" dirty="0" smtClean="0"/>
              <a:t>低字节地址必须偶数：</a:t>
            </a:r>
            <a:r>
              <a:rPr lang="en-US" altLang="zh-CN" dirty="0" smtClean="0"/>
              <a:t>******</a:t>
            </a:r>
            <a:r>
              <a:rPr lang="en-US" dirty="0" smtClean="0"/>
              <a:t>0</a:t>
            </a:r>
            <a:r>
              <a:rPr lang="en-US" baseline="-6000" dirty="0" smtClean="0"/>
              <a:t>2</a:t>
            </a:r>
            <a:endParaRPr lang="en-US" dirty="0"/>
          </a:p>
          <a:p>
            <a:r>
              <a:rPr lang="en-US" dirty="0" smtClean="0"/>
              <a:t>4</a:t>
            </a:r>
            <a:r>
              <a:rPr lang="zh-CN" altLang="en-US" dirty="0"/>
              <a:t>字节</a:t>
            </a:r>
            <a:r>
              <a:rPr lang="en-US" dirty="0" smtClean="0"/>
              <a:t>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zh-CN" altLang="en-US" dirty="0" smtClean="0"/>
              <a:t>低字节地址必须是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</a:t>
            </a:r>
            <a:r>
              <a:rPr lang="en-US" altLang="zh-CN" dirty="0" smtClean="0"/>
              <a:t>:</a:t>
            </a:r>
            <a:r>
              <a:rPr lang="en-US" dirty="0" smtClean="0"/>
              <a:t>******00</a:t>
            </a:r>
            <a:r>
              <a:rPr lang="en-US" baseline="-6000" dirty="0" smtClean="0"/>
              <a:t>2</a:t>
            </a:r>
            <a:endParaRPr lang="en-US" dirty="0"/>
          </a:p>
          <a:p>
            <a:r>
              <a:rPr lang="en-US" dirty="0" smtClean="0"/>
              <a:t>8</a:t>
            </a:r>
            <a:r>
              <a:rPr lang="zh-CN" altLang="en-US" dirty="0"/>
              <a:t>字节</a:t>
            </a:r>
            <a:r>
              <a:rPr lang="en-US" dirty="0" smtClean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 smtClean="0">
                <a:latin typeface="Courier New"/>
                <a:cs typeface="Courier New"/>
              </a:rPr>
              <a:t>long,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char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dirty="0"/>
              <a:t>, …</a:t>
            </a:r>
          </a:p>
          <a:p>
            <a:pPr marL="552450" lvl="1"/>
            <a:r>
              <a:rPr lang="zh-CN" altLang="en-US" dirty="0"/>
              <a:t>低</a:t>
            </a:r>
            <a:r>
              <a:rPr lang="zh-CN" altLang="en-US" dirty="0" smtClean="0"/>
              <a:t>字节地址必须是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的倍数</a:t>
            </a:r>
            <a:r>
              <a:rPr lang="en-US" altLang="zh-CN" dirty="0" smtClean="0"/>
              <a:t>:</a:t>
            </a:r>
            <a:r>
              <a:rPr lang="en-US" dirty="0" smtClean="0"/>
              <a:t>******000</a:t>
            </a:r>
            <a:r>
              <a:rPr lang="en-US" baseline="-6000" dirty="0" smtClean="0"/>
              <a:t>2</a:t>
            </a:r>
            <a:endParaRPr lang="en-US" dirty="0"/>
          </a:p>
          <a:p>
            <a:r>
              <a:rPr lang="en-US" dirty="0" smtClean="0"/>
              <a:t>16</a:t>
            </a:r>
            <a:r>
              <a:rPr lang="zh-CN" altLang="en-US" dirty="0"/>
              <a:t>字节</a:t>
            </a:r>
            <a:r>
              <a:rPr lang="en-US" dirty="0" smtClean="0"/>
              <a:t>: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 smtClean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zh-CN" altLang="en-US" dirty="0"/>
              <a:t>低</a:t>
            </a:r>
            <a:r>
              <a:rPr lang="zh-CN" altLang="en-US" dirty="0" smtClean="0"/>
              <a:t>字节地址必须是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的倍数：</a:t>
            </a:r>
            <a:r>
              <a:rPr lang="en-US" dirty="0" smtClean="0"/>
              <a:t>******0000</a:t>
            </a:r>
            <a:r>
              <a:rPr lang="en-US" baseline="-6000" dirty="0" smtClean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zh-CN" altLang="en-US" dirty="0" smtClean="0"/>
              <a:t>结构体内部</a:t>
            </a:r>
            <a:endParaRPr lang="en-US" dirty="0"/>
          </a:p>
          <a:p>
            <a:pPr marL="552450" lvl="1"/>
            <a:r>
              <a:rPr lang="zh-CN" altLang="en-US" dirty="0" smtClean="0"/>
              <a:t>满足每个元素的对齐要求</a:t>
            </a:r>
            <a:endParaRPr lang="en-US" dirty="0"/>
          </a:p>
          <a:p>
            <a:r>
              <a:rPr lang="zh-CN" altLang="en-US" dirty="0" smtClean="0"/>
              <a:t>结构体的整体对齐存放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结构体的整体对齐要求值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</a:t>
            </a:r>
            <a:r>
              <a:rPr lang="zh-CN" altLang="en-US" dirty="0" smtClean="0"/>
              <a:t>所有元素的最大对齐要求值</a:t>
            </a:r>
            <a:endParaRPr lang="en-US" dirty="0"/>
          </a:p>
          <a:p>
            <a:pPr marL="552450" lvl="1"/>
            <a:r>
              <a:rPr lang="zh-CN" altLang="en-US" dirty="0" smtClean="0"/>
              <a:t>起始地址</a:t>
            </a:r>
            <a:r>
              <a:rPr lang="en-US" dirty="0" smtClean="0"/>
              <a:t>&amp; </a:t>
            </a:r>
            <a:r>
              <a:rPr lang="zh-CN" altLang="en-US" dirty="0" smtClean="0"/>
              <a:t>结构体长度必须是</a:t>
            </a:r>
            <a:r>
              <a:rPr lang="en-US" dirty="0" smtClean="0"/>
              <a:t> 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zh-CN" alt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的倍数</a:t>
            </a:r>
            <a:endParaRPr lang="en-US" dirty="0"/>
          </a:p>
          <a:p>
            <a:r>
              <a:rPr lang="en-US" dirty="0" smtClean="0"/>
              <a:t>Example:   K </a:t>
            </a:r>
            <a:r>
              <a:rPr lang="en-US" dirty="0"/>
              <a:t>= 8, </a:t>
            </a:r>
            <a:r>
              <a:rPr lang="zh-CN" altLang="en-US" dirty="0" smtClean="0"/>
              <a:t>有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型</a:t>
            </a:r>
            <a:r>
              <a:rPr lang="zh-CN" altLang="en-US" dirty="0" smtClean="0"/>
              <a:t>元素</a:t>
            </a:r>
            <a:endParaRPr lang="en-US" dirty="0"/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236728" y="2492896"/>
            <a:ext cx="2646004" cy="186360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结构体的对齐</a:t>
            </a:r>
            <a:endParaRPr lang="en-US" dirty="0"/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81128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81128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81128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81128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2" y="4581128"/>
            <a:ext cx="1100807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81128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74828"/>
            <a:ext cx="57708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74828"/>
            <a:ext cx="57708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74828"/>
            <a:ext cx="57708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74828"/>
            <a:ext cx="73096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74828"/>
            <a:ext cx="73096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24078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436956" y="5657453"/>
            <a:ext cx="1330926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的倍数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5167597" y="5657453"/>
            <a:ext cx="1564643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ctr">
              <a:spcBef>
                <a:spcPts val="638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的倍数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24078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68628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倍数</a:t>
            </a:r>
            <a:endParaRPr lang="en-US" altLang="zh-CN" dirty="0"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24078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7454900" y="6168628"/>
            <a:ext cx="1308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r">
              <a:spcBef>
                <a:spcPts val="638"/>
              </a:spcBef>
            </a:pPr>
            <a:r>
              <a:rPr lang="en-US" altLang="zh-CN" dirty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的倍数</a:t>
            </a:r>
            <a:endParaRPr lang="en-US" altLang="zh-CN" dirty="0"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24078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满足整体对齐要求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最大对齐要求：</a:t>
            </a:r>
            <a:r>
              <a:rPr lang="en-US" dirty="0" smtClean="0"/>
              <a:t> K</a:t>
            </a:r>
          </a:p>
          <a:p>
            <a:r>
              <a:rPr lang="zh-CN" altLang="en-US" dirty="0" smtClean="0"/>
              <a:t>结构体整体大小必须是</a:t>
            </a:r>
            <a:r>
              <a:rPr lang="en-US" dirty="0" smtClean="0"/>
              <a:t>K</a:t>
            </a:r>
            <a:r>
              <a:rPr lang="zh-CN" altLang="en-US" dirty="0" smtClean="0"/>
              <a:t>的倍数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652120" y="2420888"/>
            <a:ext cx="2728144" cy="1909224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23103"/>
              </p:ext>
            </p:extLst>
          </p:nvPr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 Bold Italic" charset="0"/>
                          <a:cs typeface="Times New Roman" panose="02020603050405020304" pitchFamily="18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298621" y="5943600"/>
            <a:ext cx="2201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K=8 )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结构体数组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5487144" cy="977900"/>
          </a:xfrm>
          <a:ln/>
        </p:spPr>
        <p:txBody>
          <a:bodyPr/>
          <a:lstStyle/>
          <a:p>
            <a:r>
              <a:rPr lang="zh-CN" altLang="en-US" dirty="0" smtClean="0"/>
              <a:t>结构体整体大小：</a:t>
            </a:r>
            <a:r>
              <a:rPr lang="en-US" dirty="0" smtClean="0"/>
              <a:t>K</a:t>
            </a:r>
            <a:r>
              <a:rPr lang="zh-CN" altLang="en-US" dirty="0" smtClean="0"/>
              <a:t>的倍数</a:t>
            </a:r>
            <a:endParaRPr lang="en-US" dirty="0" smtClean="0"/>
          </a:p>
          <a:p>
            <a:r>
              <a:rPr lang="zh-CN" altLang="en-US" dirty="0" smtClean="0"/>
              <a:t>每个元素都满足对齐要求</a:t>
            </a:r>
            <a:endParaRPr lang="en-US" dirty="0"/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012160" y="908721"/>
            <a:ext cx="2852440" cy="183448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30218"/>
              </p:ext>
            </p:extLst>
          </p:nvPr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 Bold Italic" charset="0"/>
                          <a:cs typeface="Times New Roman" panose="02020603050405020304" pitchFamily="18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45378"/>
              </p:ext>
            </p:extLst>
          </p:nvPr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87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721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3462">
                  <a:extLst>
                    <a:ext uri="{9D8B030D-6E8A-4147-A177-3AD203B41FA5}">
                      <a16:colId xmlns:a16="http://schemas.microsoft.com/office/drawing/2014/main" val="362466159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     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数组的内存</a:t>
            </a:r>
            <a:r>
              <a:rPr lang="zh-CN" altLang="en-US" dirty="0">
                <a:latin typeface="Calibri" pitchFamily="-96" charset="0"/>
              </a:rPr>
              <a:t>分配</a:t>
            </a:r>
            <a:endParaRPr lang="zh-CN" altLang="en-US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基本准则</a:t>
            </a:r>
            <a:endParaRPr lang="en-US" dirty="0">
              <a:latin typeface="Calibri" pitchFamily="-96" charset="0"/>
            </a:endParaRPr>
          </a:p>
          <a:p>
            <a:pPr lvl="1">
              <a:buFont typeface="Wingdings" pitchFamily="-96" charset="2"/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96" charset="0"/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96" charset="0"/>
              </a:rPr>
              <a:t>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96" charset="0"/>
              </a:rPr>
              <a:t>A[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96" charset="0"/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96" charset="0"/>
              </a:rPr>
              <a:t>];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数据类型</a:t>
            </a:r>
            <a:r>
              <a:rPr lang="en-US" i="1" dirty="0" smtClean="0">
                <a:latin typeface="Calibri" pitchFamily="-96" charset="0"/>
              </a:rPr>
              <a:t>T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zh-CN" altLang="en-US" dirty="0" smtClean="0">
                <a:latin typeface="Calibri" pitchFamily="-96" charset="0"/>
              </a:rPr>
              <a:t>、长度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en-US" i="1" dirty="0" smtClean="0">
                <a:latin typeface="Calibri" pitchFamily="-96" charset="0"/>
              </a:rPr>
              <a:t>L</a:t>
            </a:r>
            <a:r>
              <a:rPr lang="zh-CN" altLang="en-US" dirty="0" smtClean="0">
                <a:latin typeface="Calibri" pitchFamily="-96" charset="0"/>
              </a:rPr>
              <a:t>的数组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zh-CN" altLang="en-US" dirty="0" smtClean="0">
                <a:latin typeface="Calibri" pitchFamily="-96" charset="0"/>
              </a:rPr>
              <a:t>在内存中连续分配的</a:t>
            </a:r>
            <a:r>
              <a:rPr lang="en-US" i="1" dirty="0" smtClean="0">
                <a:latin typeface="Calibri" pitchFamily="-96" charset="0"/>
              </a:rPr>
              <a:t>L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</a:t>
            </a:r>
            <a:r>
              <a:rPr lang="zh-CN" altLang="en-US" dirty="0">
                <a:latin typeface="Calibri" pitchFamily="-96" charset="0"/>
              </a:rPr>
              <a:t>字节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-43211" y="3212976"/>
            <a:ext cx="22389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31058" y="3284984"/>
            <a:ext cx="3505200" cy="749697"/>
            <a:chOff x="2514600" y="2667000"/>
            <a:chExt cx="3505200" cy="75012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2955196"/>
              <a:ext cx="396875" cy="4619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2955196"/>
              <a:ext cx="990600" cy="4619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+ 12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62337" y="3993803"/>
            <a:ext cx="14750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31058" y="4041427"/>
            <a:ext cx="5334000" cy="856952"/>
            <a:chOff x="2514600" y="3429000"/>
            <a:chExt cx="5334000" cy="855588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4609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4609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+ 4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4609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+ 8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4609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+ 12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4609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+ 16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4609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+ 20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370591" y="4845273"/>
            <a:ext cx="176683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31058" y="4962599"/>
            <a:ext cx="6399213" cy="814561"/>
            <a:chOff x="2515700" y="4343402"/>
            <a:chExt cx="6399700" cy="814562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696298"/>
              <a:ext cx="1012902" cy="461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+ 24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682011"/>
              <a:ext cx="406431" cy="461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696298"/>
              <a:ext cx="1014490" cy="461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+ 8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696298"/>
              <a:ext cx="1012902" cy="461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+ 16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522736" y="5580488"/>
            <a:ext cx="16410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812409"/>
            <a:ext cx="6248400" cy="771128"/>
            <a:chOff x="2438400" y="6019800"/>
            <a:chExt cx="6248400" cy="771565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00847"/>
              <a:ext cx="396875" cy="4619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54349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315143"/>
              <a:ext cx="990600" cy="4619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+ 8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5137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315143"/>
              <a:ext cx="990600" cy="4619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+ 16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5137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6566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329438"/>
              <a:ext cx="990600" cy="4619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+ 24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77721" y="4209523"/>
            <a:ext cx="4303440" cy="3937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 cap="flat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90234"/>
              </p:ext>
            </p:extLst>
          </p:nvPr>
        </p:nvGraphicFramePr>
        <p:xfrm>
          <a:off x="241300" y="3804537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idx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访问数组元素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zh-CN" altLang="en-US" dirty="0" smtClean="0"/>
              <a:t>计算数组元素的</a:t>
            </a:r>
            <a:r>
              <a:rPr lang="en-US" dirty="0" smtClean="0"/>
              <a:t>offset: 12*</a:t>
            </a:r>
            <a:r>
              <a:rPr lang="en-US" dirty="0" err="1" smtClean="0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</a:t>
            </a:r>
            <a:r>
              <a:rPr lang="zh-CN" altLang="en-US" dirty="0" smtClean="0"/>
              <a:t>包括对齐引入的空白</a:t>
            </a:r>
            <a:endParaRPr lang="en-US" altLang="zh-CN" dirty="0" smtClean="0"/>
          </a:p>
          <a:p>
            <a:pPr marL="152400"/>
            <a:r>
              <a:rPr lang="zh-CN" altLang="en-US" dirty="0">
                <a:sym typeface="Courier New Bold" charset="0"/>
              </a:rPr>
              <a:t>字段</a:t>
            </a:r>
            <a:r>
              <a:rPr lang="en-US" dirty="0" smtClean="0">
                <a:solidFill>
                  <a:srgbClr val="0000FF"/>
                </a:solidFill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在结构体内的</a:t>
            </a:r>
            <a:r>
              <a:rPr lang="en-US" dirty="0" smtClean="0"/>
              <a:t>offset: 8</a:t>
            </a:r>
            <a:endParaRPr lang="en-US" dirty="0"/>
          </a:p>
          <a:p>
            <a:r>
              <a:rPr lang="zh-CN" altLang="en-US" dirty="0" smtClean="0"/>
              <a:t>汇编器给出的</a:t>
            </a:r>
            <a:r>
              <a:rPr lang="en-US" dirty="0" smtClean="0"/>
              <a:t>offset: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altLang="zh-CN" dirty="0" smtClean="0"/>
              <a:t>a:</a:t>
            </a:r>
            <a:r>
              <a:rPr lang="zh-CN" altLang="en-US" dirty="0" smtClean="0"/>
              <a:t>链接时确定</a:t>
            </a:r>
            <a:endParaRPr lang="en-US" dirty="0"/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216650" y="435678"/>
            <a:ext cx="2675830" cy="198521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S3 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179512" y="5269284"/>
            <a:ext cx="3566988" cy="147208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short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get_j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idx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return a[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idx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].j;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41008" y="5269058"/>
            <a:ext cx="5054381" cy="125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#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leaq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(%rdi,%rdi,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2)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,%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# 3*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movzwl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a+8(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,%rax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,4)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,%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eax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</p:txBody>
      </p:sp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63716"/>
              </p:ext>
            </p:extLst>
          </p:nvPr>
        </p:nvGraphicFramePr>
        <p:xfrm>
          <a:off x="1200601" y="4632299"/>
          <a:ext cx="6827783" cy="609600"/>
        </p:xfrm>
        <a:graphic>
          <a:graphicData uri="http://schemas.openxmlformats.org/drawingml/2006/table">
            <a:tbl>
              <a:tblPr/>
              <a:tblGrid>
                <a:gridCol w="26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9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7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9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9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9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9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 Bold Italic" charset="0"/>
                          <a:cs typeface="Times New Roman" panose="02020603050405020304" pitchFamily="18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 Bold Italic" charset="0"/>
                          <a:cs typeface="Times New Roman" panose="02020603050405020304" pitchFamily="18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idx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空间的节省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大尺寸数据类型在前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节省</a:t>
            </a:r>
            <a:r>
              <a:rPr lang="zh-CN" altLang="en-US" dirty="0" smtClean="0"/>
              <a:t>效果</a:t>
            </a:r>
            <a:r>
              <a:rPr lang="en-US" dirty="0" smtClean="0"/>
              <a:t> 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858484" y="1918777"/>
            <a:ext cx="2879752" cy="1913756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225900" y="1916832"/>
            <a:ext cx="2881810" cy="1915701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3869788" y="2454589"/>
            <a:ext cx="1184812" cy="8401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633413" y="4572000"/>
            <a:ext cx="6170835" cy="1066800"/>
            <a:chOff x="633413" y="4572000"/>
            <a:chExt cx="3786187" cy="1066800"/>
          </a:xfrm>
        </p:grpSpPr>
        <p:sp>
          <p:nvSpPr>
            <p:cNvPr id="12" name="Rectangle 7"/>
            <p:cNvSpPr>
              <a:spLocks/>
            </p:cNvSpPr>
            <p:nvPr/>
          </p:nvSpPr>
          <p:spPr bwMode="auto">
            <a:xfrm>
              <a:off x="633413" y="4572000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3" name="Rectangle 8"/>
            <p:cNvSpPr>
              <a:spLocks/>
            </p:cNvSpPr>
            <p:nvPr/>
          </p:nvSpPr>
          <p:spPr bwMode="auto">
            <a:xfrm>
              <a:off x="1903413" y="4572000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950913" y="4572000"/>
              <a:ext cx="9525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3 bytes</a:t>
              </a:r>
            </a:p>
          </p:txBody>
        </p:sp>
        <p:sp>
          <p:nvSpPr>
            <p:cNvPr id="16" name="Rectangle 7"/>
            <p:cNvSpPr>
              <a:spLocks/>
            </p:cNvSpPr>
            <p:nvPr/>
          </p:nvSpPr>
          <p:spPr bwMode="auto">
            <a:xfrm>
              <a:off x="3149600" y="4572000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d</a:t>
              </a:r>
              <a:endPara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7" name="Rectangle 11"/>
            <p:cNvSpPr>
              <a:spLocks/>
            </p:cNvSpPr>
            <p:nvPr/>
          </p:nvSpPr>
          <p:spPr bwMode="auto">
            <a:xfrm>
              <a:off x="3467100" y="4572000"/>
              <a:ext cx="9525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3 bytes</a:t>
              </a:r>
            </a:p>
          </p:txBody>
        </p:sp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1905000" y="5257800"/>
              <a:ext cx="3048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635000" y="5257800"/>
              <a:ext cx="1268413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1" name="Rectangle 7"/>
            <p:cNvSpPr>
              <a:spLocks/>
            </p:cNvSpPr>
            <p:nvPr/>
          </p:nvSpPr>
          <p:spPr bwMode="auto">
            <a:xfrm>
              <a:off x="2159000" y="5257800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d</a:t>
              </a:r>
              <a:endPara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2476500" y="5257800"/>
              <a:ext cx="6731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2 </a:t>
              </a:r>
              <a:r>
                <a:rPr lang="en-US" dirty="0">
                  <a:solidFill>
                    <a:srgbClr val="0000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主要内容</a:t>
            </a:r>
            <a:endParaRPr lang="en-US" dirty="0" smtClean="0">
              <a:latin typeface="Calibri" pitchFamily="-96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数组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一维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多维</a:t>
            </a:r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(</a:t>
            </a:r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嵌套</a:t>
            </a:r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)</a:t>
            </a:r>
          </a:p>
          <a:p>
            <a:pPr lvl="1"/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多层次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结构体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内存分配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访问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7F7F7F"/>
                </a:solidFill>
                <a:latin typeface="Calibri" pitchFamily="-96" charset="0"/>
              </a:rPr>
              <a:t>对齐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  <a:p>
            <a:r>
              <a:rPr lang="zh-CN" altLang="en-US" dirty="0" smtClean="0">
                <a:latin typeface="Calibri" pitchFamily="-96" charset="0"/>
              </a:rPr>
              <a:t>浮点数</a:t>
            </a:r>
            <a:endParaRPr lang="en-US" dirty="0" smtClean="0"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XMM </a:t>
            </a:r>
            <a:r>
              <a:rPr lang="zh-CN" altLang="en-US" dirty="0" smtClean="0">
                <a:ea typeface="+mn-ea"/>
              </a:rPr>
              <a:t>寄存器</a:t>
            </a:r>
            <a:endParaRPr lang="en-US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zh-CN" altLang="en-US" dirty="0" smtClean="0"/>
              <a:t>共</a:t>
            </a:r>
            <a:r>
              <a:rPr lang="en-US" dirty="0" smtClean="0"/>
              <a:t>16 </a:t>
            </a:r>
            <a:r>
              <a:rPr lang="zh-CN" altLang="en-US" dirty="0" smtClean="0"/>
              <a:t>个</a:t>
            </a:r>
            <a:r>
              <a:rPr lang="en-US" dirty="0" smtClean="0"/>
              <a:t> 16</a:t>
            </a:r>
            <a:r>
              <a:rPr lang="zh-CN" altLang="en-US" dirty="0" smtClean="0"/>
              <a:t>字节的寄存器</a:t>
            </a:r>
            <a:endParaRPr lang="en-US" dirty="0" smtClean="0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</a:rPr>
              <a:t>用</a:t>
            </a:r>
            <a:r>
              <a:rPr lang="en-US" dirty="0" smtClean="0">
                <a:ea typeface="+mj-ea"/>
              </a:rPr>
              <a:t>SSE3</a:t>
            </a:r>
            <a:r>
              <a:rPr lang="zh-CN" altLang="en-US" dirty="0" smtClean="0">
                <a:ea typeface="+mj-ea"/>
              </a:rPr>
              <a:t>编程</a:t>
            </a:r>
            <a:endParaRPr lang="en-US" dirty="0" smtClean="0">
              <a:ea typeface="+mj-ea"/>
            </a:endParaRP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3752015" y="2436977"/>
            <a:ext cx="4360912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39480" y="2971438"/>
            <a:ext cx="4360912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39480" y="3579441"/>
            <a:ext cx="4360912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39480" y="4210691"/>
            <a:ext cx="4360912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39480" y="4849690"/>
            <a:ext cx="4360912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39480" y="5480940"/>
            <a:ext cx="4360912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39480" y="6135438"/>
            <a:ext cx="4360912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9" name="Rectangle 3"/>
          <p:cNvSpPr txBox="1">
            <a:spLocks noChangeArrowheads="1"/>
          </p:cNvSpPr>
          <p:nvPr/>
        </p:nvSpPr>
        <p:spPr bwMode="auto">
          <a:xfrm>
            <a:off x="1115616" y="2884299"/>
            <a:ext cx="2656324" cy="40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  <a:defRPr sz="2000" b="0" ker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pPr marL="0" lvl="1" indent="0"/>
            <a:r>
              <a:rPr lang="en-US" altLang="zh-CN" b="0" dirty="0"/>
              <a:t>8</a:t>
            </a:r>
            <a:r>
              <a:rPr lang="zh-CN" altLang="en-US" b="0" dirty="0"/>
              <a:t>个</a:t>
            </a:r>
            <a:r>
              <a:rPr lang="en-US" altLang="zh-CN" b="0" dirty="0"/>
              <a:t>16</a:t>
            </a:r>
            <a:r>
              <a:rPr lang="zh-CN" altLang="en-US" b="0" dirty="0"/>
              <a:t>位整数</a:t>
            </a:r>
            <a:endParaRPr lang="en-US" b="0" dirty="0"/>
          </a:p>
        </p:txBody>
      </p:sp>
      <p:sp>
        <p:nvSpPr>
          <p:cNvPr id="151" name="Rectangle 3"/>
          <p:cNvSpPr txBox="1">
            <a:spLocks noChangeArrowheads="1"/>
          </p:cNvSpPr>
          <p:nvPr/>
        </p:nvSpPr>
        <p:spPr bwMode="auto">
          <a:xfrm>
            <a:off x="1115616" y="3485921"/>
            <a:ext cx="2656324" cy="40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  <a:defRPr sz="2000" b="0" ker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0" lvl="1" indent="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pPr lvl="1"/>
            <a:r>
              <a:rPr lang="en-US" altLang="zh-CN" b="0" dirty="0"/>
              <a:t>4</a:t>
            </a:r>
            <a:r>
              <a:rPr lang="zh-CN" altLang="en-US" b="0" dirty="0"/>
              <a:t>个</a:t>
            </a:r>
            <a:r>
              <a:rPr lang="en-US" altLang="zh-CN" b="0" dirty="0"/>
              <a:t>32</a:t>
            </a:r>
            <a:r>
              <a:rPr lang="zh-CN" altLang="en-US" b="0" dirty="0"/>
              <a:t>位整数</a:t>
            </a:r>
            <a:endParaRPr lang="en-US" b="0" dirty="0"/>
          </a:p>
        </p:txBody>
      </p: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1089647" y="4126288"/>
            <a:ext cx="2934925" cy="40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  <a:defRPr sz="2000" b="0" ker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0" lvl="1" indent="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pPr lvl="1"/>
            <a:r>
              <a:rPr lang="en-US" altLang="zh-CN" b="0" dirty="0"/>
              <a:t>4</a:t>
            </a:r>
            <a:r>
              <a:rPr lang="zh-CN" altLang="en-US" b="0" dirty="0"/>
              <a:t>个单精度浮点数</a:t>
            </a:r>
            <a:endParaRPr lang="en-US" b="0" dirty="0"/>
          </a:p>
        </p:txBody>
      </p:sp>
      <p:sp>
        <p:nvSpPr>
          <p:cNvPr id="154" name="Rectangle 3"/>
          <p:cNvSpPr txBox="1">
            <a:spLocks noChangeArrowheads="1"/>
          </p:cNvSpPr>
          <p:nvPr/>
        </p:nvSpPr>
        <p:spPr bwMode="auto">
          <a:xfrm>
            <a:off x="1085189" y="4766655"/>
            <a:ext cx="2982755" cy="40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  <a:defRPr sz="2000" b="0" ker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pPr marL="0" lvl="1" indent="0"/>
            <a:r>
              <a:rPr lang="en-US" altLang="zh-CN" b="0" dirty="0"/>
              <a:t>2</a:t>
            </a:r>
            <a:r>
              <a:rPr lang="zh-CN" altLang="en-US" b="0" dirty="0"/>
              <a:t>个双精度浮点数</a:t>
            </a:r>
            <a:endParaRPr lang="en-US" b="0" dirty="0"/>
          </a:p>
        </p:txBody>
      </p:sp>
      <p:sp>
        <p:nvSpPr>
          <p:cNvPr id="155" name="Rectangle 3"/>
          <p:cNvSpPr txBox="1">
            <a:spLocks noChangeArrowheads="1"/>
          </p:cNvSpPr>
          <p:nvPr/>
        </p:nvSpPr>
        <p:spPr bwMode="auto">
          <a:xfrm>
            <a:off x="1115616" y="5407022"/>
            <a:ext cx="2656324" cy="40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  <a:defRPr sz="2000" b="0" ker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0" lvl="1" indent="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pPr lvl="1"/>
            <a:r>
              <a:rPr lang="en-US" altLang="zh-CN" b="0" dirty="0"/>
              <a:t>1</a:t>
            </a:r>
            <a:r>
              <a:rPr lang="zh-CN" altLang="en-US" b="0" dirty="0"/>
              <a:t>个单精度浮点数</a:t>
            </a:r>
            <a:endParaRPr lang="en-US" b="0" dirty="0"/>
          </a:p>
        </p:txBody>
      </p:sp>
      <p:sp>
        <p:nvSpPr>
          <p:cNvPr id="156" name="Rectangle 3"/>
          <p:cNvSpPr txBox="1">
            <a:spLocks noChangeArrowheads="1"/>
          </p:cNvSpPr>
          <p:nvPr/>
        </p:nvSpPr>
        <p:spPr bwMode="auto">
          <a:xfrm>
            <a:off x="1115616" y="6047391"/>
            <a:ext cx="2656324" cy="40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  <a:defRPr sz="2000" b="0" ker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0" lvl="1" indent="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pPr lvl="1"/>
            <a:r>
              <a:rPr lang="en-US" altLang="zh-CN" b="0" dirty="0"/>
              <a:t>1</a:t>
            </a:r>
            <a:r>
              <a:rPr lang="zh-CN" altLang="en-US" b="0" dirty="0"/>
              <a:t>个双精度浮点数</a:t>
            </a:r>
            <a:endParaRPr lang="en-US" b="0" dirty="0"/>
          </a:p>
        </p:txBody>
      </p:sp>
      <p:sp>
        <p:nvSpPr>
          <p:cNvPr id="157" name="Rectangle 3"/>
          <p:cNvSpPr txBox="1">
            <a:spLocks noChangeArrowheads="1"/>
          </p:cNvSpPr>
          <p:nvPr/>
        </p:nvSpPr>
        <p:spPr bwMode="auto">
          <a:xfrm>
            <a:off x="1083156" y="2335832"/>
            <a:ext cx="2656324" cy="40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  <a:defRPr sz="2000" b="0" ker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pPr marL="0" lvl="1" indent="0"/>
            <a:r>
              <a:rPr lang="en-US" altLang="zh-CN" b="0" dirty="0"/>
              <a:t>16</a:t>
            </a:r>
            <a:r>
              <a:rPr lang="zh-CN" altLang="en-US" b="0" dirty="0" smtClean="0"/>
              <a:t>个单字整数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标量和</a:t>
            </a:r>
            <a:r>
              <a:rPr lang="en-US" dirty="0">
                <a:ea typeface="+mj-ea"/>
              </a:rPr>
              <a:t>SIMD</a:t>
            </a:r>
            <a:r>
              <a:rPr lang="zh-CN" altLang="en-US" dirty="0">
                <a:ea typeface="+mj-ea"/>
              </a:rPr>
              <a:t>操作</a:t>
            </a:r>
            <a:endParaRPr lang="en-US" dirty="0" smtClean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-193675" eaLnBrk="1" hangingPunct="1">
              <a:buNone/>
              <a:defRPr/>
            </a:pPr>
            <a:r>
              <a:rPr lang="en-US" dirty="0"/>
              <a:t> </a:t>
            </a:r>
            <a:endParaRPr lang="en-US" dirty="0" smtClean="0"/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601064" y="1454514"/>
            <a:ext cx="8003384" cy="1571823"/>
            <a:chOff x="144" y="234"/>
            <a:chExt cx="5848" cy="1365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776" y="573"/>
              <a:ext cx="961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latin typeface="Helvetica" charset="0"/>
                  <a:ea typeface="ＭＳ Ｐゴシック" charset="0"/>
                </a:defRPr>
              </a:lvl2pPr>
              <a:lvl3pPr marL="1143000" indent="-228600">
                <a:defRPr>
                  <a:latin typeface="Helvetica" charset="0"/>
                  <a:ea typeface="ＭＳ Ｐゴシック" charset="0"/>
                </a:defRPr>
              </a:lvl3pPr>
              <a:lvl4pPr marL="1600200" indent="-228600">
                <a:defRPr>
                  <a:latin typeface="Helvetica" charset="0"/>
                  <a:ea typeface="ＭＳ Ｐゴシック" charset="0"/>
                </a:defRPr>
              </a:lvl4pPr>
              <a:lvl5pPr marL="2057400" indent="-228600">
                <a:defRPr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%xmm0</a:t>
              </a: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777" y="1198"/>
              <a:ext cx="960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latin typeface="Helvetica" charset="0"/>
                  <a:ea typeface="ＭＳ Ｐゴシック" charset="0"/>
                </a:defRPr>
              </a:lvl2pPr>
              <a:lvl3pPr marL="1143000" indent="-228600">
                <a:defRPr>
                  <a:latin typeface="Helvetica" charset="0"/>
                  <a:ea typeface="ＭＳ Ｐゴシック" charset="0"/>
                </a:defRPr>
              </a:lvl3pPr>
              <a:lvl4pPr marL="1600200" indent="-228600">
                <a:defRPr>
                  <a:latin typeface="Helvetica" charset="0"/>
                  <a:ea typeface="ＭＳ Ｐゴシック" charset="0"/>
                </a:defRPr>
              </a:lvl4pPr>
              <a:lvl5pPr marL="2057400" indent="-228600">
                <a:defRPr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%xmm1</a:t>
              </a: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3173" y="234"/>
              <a:ext cx="281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defRPr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latin typeface="Helvetica" charset="0"/>
                  <a:ea typeface="ＭＳ Ｐゴシック" charset="0"/>
                </a:defRPr>
              </a:lvl2pPr>
              <a:lvl3pPr marL="1143000" indent="-228600">
                <a:defRPr>
                  <a:latin typeface="Helvetica" charset="0"/>
                  <a:ea typeface="ＭＳ Ｐゴシック" charset="0"/>
                </a:defRPr>
              </a:lvl3pPr>
              <a:lvl4pPr marL="1600200" indent="-228600">
                <a:defRPr>
                  <a:latin typeface="Helvetica" charset="0"/>
                  <a:ea typeface="ＭＳ Ｐゴシック" charset="0"/>
                </a:defRPr>
              </a:lvl4pPr>
              <a:lvl5pPr marL="2057400" indent="-228600">
                <a:defRPr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/>
                <a:t>addss</a:t>
              </a:r>
              <a:r>
                <a:rPr lang="en-US" dirty="0"/>
                <a:t> %xmm0,%xmm1</a:t>
              </a: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564270" y="3356907"/>
            <a:ext cx="8112405" cy="1584161"/>
            <a:chOff x="144" y="196"/>
            <a:chExt cx="5929" cy="1454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783" y="527"/>
              <a:ext cx="1101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defRPr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latin typeface="Helvetica" charset="0"/>
                  <a:ea typeface="ＭＳ Ｐゴシック" charset="0"/>
                </a:defRPr>
              </a:lvl2pPr>
              <a:lvl3pPr marL="1143000" indent="-228600">
                <a:defRPr>
                  <a:latin typeface="Helvetica" charset="0"/>
                  <a:ea typeface="ＭＳ Ｐゴシック" charset="0"/>
                </a:defRPr>
              </a:lvl3pPr>
              <a:lvl4pPr marL="1600200" indent="-228600">
                <a:defRPr>
                  <a:latin typeface="Helvetica" charset="0"/>
                  <a:ea typeface="ＭＳ Ｐゴシック" charset="0"/>
                </a:defRPr>
              </a:lvl4pPr>
              <a:lvl5pPr marL="2057400" indent="-228600">
                <a:defRPr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780" y="1226"/>
              <a:ext cx="106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latin typeface="Helvetica" charset="0"/>
                  <a:ea typeface="ＭＳ Ｐゴシック" charset="0"/>
                </a:defRPr>
              </a:lvl2pPr>
              <a:lvl3pPr marL="1143000" indent="-228600">
                <a:defRPr>
                  <a:latin typeface="Helvetica" charset="0"/>
                  <a:ea typeface="ＭＳ Ｐゴシック" charset="0"/>
                </a:defRPr>
              </a:lvl3pPr>
              <a:lvl4pPr marL="1600200" indent="-228600">
                <a:defRPr>
                  <a:latin typeface="Helvetica" charset="0"/>
                  <a:ea typeface="ＭＳ Ｐゴシック" charset="0"/>
                </a:defRPr>
              </a:lvl4pPr>
              <a:lvl5pPr marL="2057400" indent="-228600">
                <a:defRPr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3201" y="196"/>
              <a:ext cx="287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defRPr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latin typeface="Helvetica" charset="0"/>
                  <a:ea typeface="ＭＳ Ｐゴシック" charset="0"/>
                </a:defRPr>
              </a:lvl2pPr>
              <a:lvl3pPr marL="1143000" indent="-228600">
                <a:defRPr>
                  <a:latin typeface="Helvetica" charset="0"/>
                  <a:ea typeface="ＭＳ Ｐゴシック" charset="0"/>
                </a:defRPr>
              </a:lvl3pPr>
              <a:lvl4pPr marL="1600200" indent="-228600">
                <a:defRPr>
                  <a:latin typeface="Helvetica" charset="0"/>
                  <a:ea typeface="ＭＳ Ｐゴシック" charset="0"/>
                </a:defRPr>
              </a:lvl4pPr>
              <a:lvl5pPr marL="2057400" indent="-228600">
                <a:defRPr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/>
                <a:t>addps</a:t>
              </a:r>
              <a:r>
                <a:rPr lang="en-US" dirty="0"/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9184" y="5085185"/>
            <a:ext cx="7757233" cy="1656184"/>
            <a:chOff x="228600" y="4555243"/>
            <a:chExt cx="9464189" cy="2281894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1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2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1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2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575787" y="5208926"/>
              <a:ext cx="1793645" cy="636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latin typeface="Helvetica" charset="0"/>
                  <a:ea typeface="ＭＳ Ｐゴシック" charset="0"/>
                </a:defRPr>
              </a:lvl2pPr>
              <a:lvl3pPr marL="1143000" indent="-228600">
                <a:defRPr>
                  <a:latin typeface="Helvetica" charset="0"/>
                  <a:ea typeface="ＭＳ Ｐゴシック" charset="0"/>
                </a:defRPr>
              </a:lvl3pPr>
              <a:lvl4pPr marL="1600200" indent="-228600">
                <a:defRPr>
                  <a:latin typeface="Helvetica" charset="0"/>
                  <a:ea typeface="ＭＳ Ｐゴシック" charset="0"/>
                </a:defRPr>
              </a:lvl4pPr>
              <a:lvl5pPr marL="2057400" indent="-228600">
                <a:defRPr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577243" y="6201054"/>
              <a:ext cx="1939838" cy="636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latin typeface="Helvetica" charset="0"/>
                  <a:ea typeface="ＭＳ Ｐゴシック" charset="0"/>
                </a:defRPr>
              </a:lvl2pPr>
              <a:lvl3pPr marL="1143000" indent="-228600">
                <a:defRPr>
                  <a:latin typeface="Helvetica" charset="0"/>
                  <a:ea typeface="ＭＳ Ｐゴシック" charset="0"/>
                </a:defRPr>
              </a:lvl3pPr>
              <a:lvl4pPr marL="1600200" indent="-228600">
                <a:defRPr>
                  <a:latin typeface="Helvetica" charset="0"/>
                  <a:ea typeface="ＭＳ Ｐゴシック" charset="0"/>
                </a:defRPr>
              </a:lvl4pPr>
              <a:lvl5pPr marL="2057400" indent="-228600">
                <a:defRPr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5443148" y="4555243"/>
              <a:ext cx="4249641" cy="636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defRPr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latin typeface="Helvetica" charset="0"/>
                  <a:ea typeface="ＭＳ Ｐゴシック" charset="0"/>
                </a:defRPr>
              </a:lvl2pPr>
              <a:lvl3pPr marL="1143000" indent="-228600">
                <a:defRPr>
                  <a:latin typeface="Helvetica" charset="0"/>
                  <a:ea typeface="ＭＳ Ｐゴシック" charset="0"/>
                </a:defRPr>
              </a:lvl3pPr>
              <a:lvl4pPr marL="1600200" indent="-228600">
                <a:defRPr>
                  <a:latin typeface="Helvetica" charset="0"/>
                  <a:ea typeface="ＭＳ Ｐゴシック" charset="0"/>
                </a:defRPr>
              </a:lvl4pPr>
              <a:lvl5pPr marL="2057400" indent="-228600">
                <a:defRPr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/>
                <a:t>addsd</a:t>
              </a:r>
              <a:r>
                <a:rPr lang="en-US" dirty="0"/>
                <a:t> %xmm0,%xmm1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1934" y="1494911"/>
            <a:ext cx="320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n"/>
              <a:defRPr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标量操作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单精度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75273" y="3401638"/>
            <a:ext cx="320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n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marL="0" lvl="1" indent="-34290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n"/>
              <a:defRPr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SIMD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单精度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48794" y="5157192"/>
            <a:ext cx="320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n"/>
              <a:defRPr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marL="0" lvl="1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n"/>
              <a:defRPr/>
            </a:pP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标量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双精度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zh-CN" altLang="en-US" dirty="0" smtClean="0"/>
              <a:t>参数传递使用：</a:t>
            </a:r>
            <a:r>
              <a:rPr lang="en-US" dirty="0" smtClean="0">
                <a:latin typeface="Courier New"/>
                <a:cs typeface="Courier New"/>
              </a:rPr>
              <a:t>%xmm0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smtClean="0">
                <a:latin typeface="Courier New"/>
                <a:cs typeface="Courier New"/>
              </a:rPr>
              <a:t>xmm1</a:t>
            </a:r>
            <a:r>
              <a:rPr lang="en-US" dirty="0" smtClean="0"/>
              <a:t>, ...</a:t>
            </a:r>
          </a:p>
          <a:p>
            <a:r>
              <a:rPr lang="zh-CN" altLang="en-US" dirty="0" smtClean="0"/>
              <a:t>返回结果保存：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>
                <a:latin typeface="Courier New"/>
                <a:cs typeface="Courier New"/>
              </a:rPr>
              <a:t>xmm0</a:t>
            </a:r>
            <a:endParaRPr lang="en-US" dirty="0" smtClean="0"/>
          </a:p>
          <a:p>
            <a:r>
              <a:rPr lang="zh-CN" altLang="en-US" dirty="0" smtClean="0"/>
              <a:t>所有</a:t>
            </a:r>
            <a:r>
              <a:rPr lang="en-US" dirty="0" smtClean="0"/>
              <a:t>XMM </a:t>
            </a:r>
            <a:r>
              <a:rPr lang="zh-CN" altLang="en-US" dirty="0" smtClean="0"/>
              <a:t>寄存器都是调用者保存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156307"/>
            <a:ext cx="4216117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 x, float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+ y;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99992" y="3149415"/>
            <a:ext cx="4432141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x, double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+ y;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823524"/>
            <a:ext cx="4216117" cy="1197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x in %xmm0, y in %xmm1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%xmm1, %xmm0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9992" y="4823524"/>
            <a:ext cx="4432141" cy="1197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x in %xmm0, y in %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xmm1   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%xmm1, %xmm0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浮点数的内存引用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zh-CN" altLang="en-US" dirty="0" smtClean="0"/>
              <a:t>单数传递：整数型</a:t>
            </a:r>
            <a:r>
              <a:rPr lang="en-US" dirty="0" smtClean="0"/>
              <a:t> (</a:t>
            </a:r>
            <a:r>
              <a:rPr lang="zh-CN" altLang="en-US" dirty="0" smtClean="0"/>
              <a:t>包括指针</a:t>
            </a:r>
            <a:r>
              <a:rPr lang="en-US" dirty="0" smtClean="0"/>
              <a:t>) </a:t>
            </a:r>
            <a:r>
              <a:rPr lang="zh-CN" altLang="en-US" dirty="0" smtClean="0"/>
              <a:t>参数用通用寄存器</a:t>
            </a:r>
            <a:endParaRPr lang="en-US" altLang="zh-CN" dirty="0" smtClean="0"/>
          </a:p>
          <a:p>
            <a:r>
              <a:rPr lang="zh-CN" altLang="en-US" dirty="0"/>
              <a:t>单数传递：</a:t>
            </a:r>
            <a:r>
              <a:rPr lang="zh-CN" altLang="en-US" dirty="0" smtClean="0"/>
              <a:t>浮点型参数用</a:t>
            </a:r>
            <a:r>
              <a:rPr lang="en-US" dirty="0" smtClean="0"/>
              <a:t>XMM </a:t>
            </a:r>
            <a:r>
              <a:rPr lang="zh-CN" altLang="en-US" dirty="0" smtClean="0"/>
              <a:t>寄存器</a:t>
            </a:r>
            <a:endParaRPr lang="en-US" dirty="0" smtClean="0"/>
          </a:p>
          <a:p>
            <a:r>
              <a:rPr lang="zh-CN" altLang="en-US" dirty="0" smtClean="0"/>
              <a:t>使用不同的</a:t>
            </a:r>
            <a:r>
              <a:rPr lang="en-US" dirty="0" err="1" smtClean="0"/>
              <a:t>mov</a:t>
            </a:r>
            <a:r>
              <a:rPr lang="zh-CN" altLang="en-US" dirty="0" smtClean="0"/>
              <a:t>指令在</a:t>
            </a:r>
            <a:r>
              <a:rPr lang="en-US" dirty="0" smtClean="0"/>
              <a:t>XMM </a:t>
            </a:r>
            <a:r>
              <a:rPr lang="zh-CN" altLang="en-US" dirty="0" smtClean="0"/>
              <a:t>寄存器之间、或者内存和</a:t>
            </a:r>
            <a:r>
              <a:rPr lang="en-US" dirty="0" smtClean="0"/>
              <a:t> XMM </a:t>
            </a:r>
            <a:r>
              <a:rPr lang="zh-CN" altLang="en-US" dirty="0" smtClean="0"/>
              <a:t>寄存器之间传送数值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576" y="3199040"/>
            <a:ext cx="5832648" cy="169277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ts val="2500"/>
              </a:lnSpc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dincr(double *p, double 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x = *p;</a:t>
            </a:r>
          </a:p>
          <a:p>
            <a:pPr eaLnBrk="0" hangingPunct="0">
              <a:lnSpc>
                <a:spcPts val="2500"/>
              </a:lnSpc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*p = x + v;</a:t>
            </a:r>
          </a:p>
          <a:p>
            <a:pPr eaLnBrk="0" hangingPunct="0">
              <a:lnSpc>
                <a:spcPts val="2500"/>
              </a:lnSpc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x;</a:t>
            </a:r>
          </a:p>
          <a:p>
            <a:pPr eaLnBrk="0" hangingPunct="0">
              <a:lnSpc>
                <a:spcPts val="2500"/>
              </a:lnSpc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3688" y="4581128"/>
            <a:ext cx="6621263" cy="2013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ts val="25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p in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 in %xmm0</a:t>
            </a:r>
          </a:p>
          <a:p>
            <a:pPr eaLnBrk="0" hangingPunct="0">
              <a:lnSpc>
                <a:spcPts val="25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movapd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%xmm0, %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xmm1   # Copy 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xmm0  # x = *p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%xmm0, %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xmm1   # t = x + 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%xmm1, 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# *p = 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浮点数编程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zh-CN" altLang="en-US" dirty="0"/>
              <a:t>指令多</a:t>
            </a:r>
            <a:endParaRPr lang="en-US" dirty="0"/>
          </a:p>
          <a:p>
            <a:pPr lvl="1"/>
            <a:r>
              <a:rPr lang="zh-CN" altLang="en-US" dirty="0" smtClean="0"/>
              <a:t>不同的操作、格式</a:t>
            </a:r>
            <a:r>
              <a:rPr lang="en-US" dirty="0" smtClean="0"/>
              <a:t>...</a:t>
            </a:r>
          </a:p>
          <a:p>
            <a:r>
              <a:rPr lang="zh-CN" altLang="en-US" dirty="0" smtClean="0"/>
              <a:t>浮点数比较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ucomiss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b="1" dirty="0" err="1" smtClean="0">
                <a:latin typeface="Courier New"/>
                <a:cs typeface="Courier New"/>
              </a:rPr>
              <a:t>ucomisd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zh-CN" altLang="en-US" dirty="0" smtClean="0"/>
              <a:t>设置条件码</a:t>
            </a:r>
            <a:r>
              <a:rPr lang="en-US" altLang="zh-CN" dirty="0" smtClean="0"/>
              <a:t>:</a:t>
            </a:r>
            <a:r>
              <a:rPr lang="en-US" dirty="0" smtClean="0"/>
              <a:t> CF, ZF</a:t>
            </a:r>
            <a:r>
              <a:rPr lang="zh-CN" altLang="en-US" dirty="0" smtClean="0"/>
              <a:t>和</a:t>
            </a:r>
            <a:r>
              <a:rPr lang="en-US" dirty="0" smtClean="0"/>
              <a:t>PF</a:t>
            </a:r>
          </a:p>
          <a:p>
            <a:r>
              <a:rPr lang="zh-CN" altLang="en-US" dirty="0" smtClean="0"/>
              <a:t>常量数值的使用</a:t>
            </a:r>
            <a:endParaRPr lang="en-US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/>
              <a:t>XMM0 </a:t>
            </a:r>
            <a:r>
              <a:rPr lang="zh-CN" altLang="en-US" dirty="0"/>
              <a:t>清</a:t>
            </a:r>
            <a:r>
              <a:rPr lang="zh-CN" altLang="en-US" dirty="0" smtClean="0"/>
              <a:t>零：</a:t>
            </a: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xorpd</a:t>
            </a:r>
            <a:r>
              <a:rPr lang="en-US" b="1" dirty="0" smtClean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zh-CN" altLang="en-US" dirty="0" smtClean="0"/>
              <a:t>其他：从内存载入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总结</a:t>
            </a:r>
            <a:endParaRPr lang="en-US" dirty="0" smtClean="0">
              <a:latin typeface="Calibri" pitchFamily="-96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数组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元素存放在连续的内存区域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使用索引的算术运算，定位单个的元素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结构体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元素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-96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字段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-96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存放在单个内存区域</a:t>
            </a:r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 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用编译器确定的</a:t>
            </a:r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offsets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来访问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可能需要在结构体内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-96" charset="0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外进行字节填充，以实现对齐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组合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结构体和数组可随意</a:t>
            </a:r>
            <a:r>
              <a:rPr lang="zh-CN" altLang="en-US" dirty="0">
                <a:solidFill>
                  <a:srgbClr val="000000"/>
                </a:solidFill>
                <a:latin typeface="Calibri" pitchFamily="-96" charset="0"/>
              </a:rPr>
              <a:t>嵌套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。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浮点数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使用</a:t>
            </a:r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XMM 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-96" charset="0"/>
              </a:rPr>
              <a:t>寄存器保存数据、进行计算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理解指针和数组</a:t>
            </a:r>
            <a:r>
              <a:rPr lang="en-US" dirty="0" smtClean="0"/>
              <a:t>#1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351170"/>
              </p:ext>
            </p:extLst>
          </p:nvPr>
        </p:nvGraphicFramePr>
        <p:xfrm>
          <a:off x="691952" y="1421160"/>
          <a:ext cx="7048400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dirty="0" smtClean="0">
                          <a:latin typeface="Calibri"/>
                          <a:cs typeface="Calibri"/>
                        </a:rPr>
                        <a:t>声明</a:t>
                      </a:r>
                      <a:endParaRPr lang="en-US" sz="2400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2400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sz="2400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sz="2400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sz="2400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8885" y="4181064"/>
            <a:ext cx="6389379" cy="192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err="1" smtClean="0"/>
              <a:t>Cmp</a:t>
            </a:r>
            <a:r>
              <a:rPr lang="en-US" altLang="zh-CN" sz="2400" b="0" kern="0" dirty="0" smtClean="0"/>
              <a:t>: </a:t>
            </a:r>
            <a:r>
              <a:rPr lang="zh-CN" altLang="en-US" sz="2400" b="0" kern="0" dirty="0" smtClean="0"/>
              <a:t>能通过编译</a:t>
            </a:r>
            <a:r>
              <a:rPr lang="en-US" altLang="zh-CN" sz="2400" b="0" kern="0" dirty="0" smtClean="0"/>
              <a:t> (Y/N)</a:t>
            </a:r>
          </a:p>
          <a:p>
            <a:r>
              <a:rPr lang="en-US" altLang="zh-CN" sz="2400" b="0" kern="0" dirty="0" smtClean="0"/>
              <a:t>Bad: </a:t>
            </a:r>
            <a:r>
              <a:rPr lang="zh-CN" altLang="en-US" sz="2400" b="0" kern="0" dirty="0" smtClean="0"/>
              <a:t>可能有错误指针引用</a:t>
            </a:r>
            <a:r>
              <a:rPr lang="en-US" altLang="zh-CN" sz="2400" b="0" kern="0" dirty="0" smtClean="0"/>
              <a:t>(Y/N)</a:t>
            </a:r>
          </a:p>
          <a:p>
            <a:r>
              <a:rPr lang="en-US" altLang="zh-CN" sz="2400" b="0" kern="0" dirty="0" smtClean="0"/>
              <a:t>Size: </a:t>
            </a:r>
            <a:r>
              <a:rPr lang="en-US" altLang="zh-CN" sz="2400" b="0" kern="0" dirty="0" err="1" smtClean="0"/>
              <a:t>sizeof</a:t>
            </a:r>
            <a:r>
              <a:rPr lang="en-US" altLang="zh-CN" sz="2400" b="0" kern="0" dirty="0" smtClean="0"/>
              <a:t>()</a:t>
            </a:r>
            <a:r>
              <a:rPr lang="zh-CN" altLang="en-US" sz="2400" b="0" kern="0" dirty="0" smtClean="0"/>
              <a:t>的返回值</a:t>
            </a:r>
            <a:endParaRPr lang="en-US" altLang="zh-CN" sz="2400" b="0" kern="0" dirty="0"/>
          </a:p>
        </p:txBody>
      </p:sp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数组的访问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64500" cy="2434456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zh-CN" altLang="en-US" dirty="0" smtClean="0">
                <a:latin typeface="Calibri" pitchFamily="-96" charset="0"/>
              </a:rPr>
              <a:t>基本准则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zh-CN" altLang="en-US" dirty="0">
                <a:latin typeface="Calibri" pitchFamily="-96" charset="0"/>
              </a:rPr>
              <a:t>数据类型</a:t>
            </a:r>
            <a:r>
              <a:rPr lang="en-US" altLang="zh-CN" i="1" dirty="0">
                <a:latin typeface="Calibri" pitchFamily="-96" charset="0"/>
              </a:rPr>
              <a:t>T</a:t>
            </a:r>
            <a:r>
              <a:rPr lang="en-US" altLang="zh-CN" dirty="0">
                <a:latin typeface="Calibri" pitchFamily="-96" charset="0"/>
              </a:rPr>
              <a:t> </a:t>
            </a:r>
            <a:r>
              <a:rPr lang="zh-CN" altLang="en-US" dirty="0">
                <a:latin typeface="Calibri" pitchFamily="-96" charset="0"/>
              </a:rPr>
              <a:t>、长度</a:t>
            </a:r>
            <a:r>
              <a:rPr lang="en-US" altLang="zh-CN" dirty="0">
                <a:latin typeface="Calibri" pitchFamily="-96" charset="0"/>
              </a:rPr>
              <a:t> </a:t>
            </a:r>
            <a:r>
              <a:rPr lang="en-US" altLang="zh-CN" i="1" dirty="0">
                <a:latin typeface="Calibri" pitchFamily="-96" charset="0"/>
              </a:rPr>
              <a:t>L</a:t>
            </a:r>
            <a:r>
              <a:rPr lang="zh-CN" altLang="en-US" dirty="0">
                <a:latin typeface="Calibri" pitchFamily="-96" charset="0"/>
              </a:rPr>
              <a:t>的数组</a:t>
            </a:r>
            <a:endParaRPr lang="en-US" altLang="zh-CN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zh-CN" altLang="en-US" dirty="0" smtClean="0">
                <a:latin typeface="Calibri" pitchFamily="-96" charset="0"/>
              </a:rPr>
              <a:t>标识符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</a:t>
            </a:r>
            <a:r>
              <a:rPr lang="zh-CN" altLang="en-US" dirty="0">
                <a:latin typeface="Calibri" pitchFamily="-96" charset="0"/>
              </a:rPr>
              <a:t>可作为</a:t>
            </a:r>
            <a:r>
              <a:rPr lang="zh-CN" altLang="en-US" dirty="0" smtClean="0">
                <a:latin typeface="Calibri" pitchFamily="-96" charset="0"/>
              </a:rPr>
              <a:t>数组元素</a:t>
            </a:r>
            <a:r>
              <a:rPr lang="en-US" dirty="0" smtClean="0">
                <a:latin typeface="Calibri" pitchFamily="-96" charset="0"/>
              </a:rPr>
              <a:t>0</a:t>
            </a:r>
            <a:r>
              <a:rPr lang="zh-CN" altLang="en-US" dirty="0" smtClean="0">
                <a:latin typeface="Calibri" pitchFamily="-96" charset="0"/>
              </a:rPr>
              <a:t>的指针</a:t>
            </a:r>
            <a:r>
              <a:rPr lang="en-US" altLang="zh-CN" dirty="0" smtClean="0">
                <a:latin typeface="Calibri" pitchFamily="-96" charset="0"/>
              </a:rPr>
              <a:t>(</a:t>
            </a:r>
            <a:r>
              <a:rPr lang="zh-CN" altLang="en-US" dirty="0" smtClean="0">
                <a:latin typeface="Calibri" pitchFamily="-96" charset="0"/>
              </a:rPr>
              <a:t>常量</a:t>
            </a:r>
            <a:r>
              <a:rPr lang="en-US" altLang="zh-CN" dirty="0" smtClean="0">
                <a:latin typeface="Calibri" pitchFamily="-96" charset="0"/>
              </a:rPr>
              <a:t>)</a:t>
            </a:r>
            <a:r>
              <a:rPr lang="en-US" dirty="0" smtClean="0">
                <a:latin typeface="Calibri" pitchFamily="-96" charset="0"/>
              </a:rPr>
              <a:t>: </a:t>
            </a:r>
            <a:r>
              <a:rPr lang="en-US" dirty="0">
                <a:latin typeface="Calibri" pitchFamily="-96" charset="0"/>
              </a:rPr>
              <a:t>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3134543"/>
            <a:ext cx="17018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3182168"/>
            <a:ext cx="5334000" cy="845840"/>
            <a:chOff x="2514600" y="3429000"/>
            <a:chExt cx="5334000" cy="868654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474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474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+ 4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6103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66459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474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+ 8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474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+ 12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474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+ 16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474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+ 20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9600" y="3972743"/>
            <a:ext cx="8064500" cy="262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23888" lvl="1" indent="-223838" defTabSz="895350">
              <a:tabLst>
                <a:tab pos="1943100" algn="l"/>
                <a:tab pos="3660775" algn="l"/>
              </a:tabLst>
            </a:pPr>
            <a:r>
              <a:rPr lang="zh-CN" altLang="en-US" b="0" kern="0" dirty="0" smtClean="0">
                <a:latin typeface="Calibri" pitchFamily="-96" charset="0"/>
              </a:rPr>
              <a:t>引用形式    类型            数值</a:t>
            </a:r>
            <a:endParaRPr lang="en-US" b="0" kern="0" dirty="0" smtClean="0">
              <a:latin typeface="Calibri" pitchFamily="-96" charset="0"/>
            </a:endParaRPr>
          </a:p>
          <a:p>
            <a:pPr marL="960438" lvl="2" indent="-222250" defTabSz="895350">
              <a:lnSpc>
                <a:spcPct val="90000"/>
              </a:lnSpc>
              <a:spcBef>
                <a:spcPts val="0"/>
              </a:spcBef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	  </a:t>
            </a: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960438" lvl="2" indent="-222250" defTabSz="895350">
              <a:lnSpc>
                <a:spcPct val="90000"/>
              </a:lnSpc>
              <a:spcBef>
                <a:spcPts val="0"/>
              </a:spcBef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	</a:t>
            </a:r>
            <a:r>
              <a:rPr lang="en-US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0438" lvl="2" indent="-222250" defTabSz="895350">
              <a:lnSpc>
                <a:spcPct val="90000"/>
              </a:lnSpc>
              <a:spcBef>
                <a:spcPts val="0"/>
              </a:spcBef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val+1	     </a:t>
            </a: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	</a:t>
            </a:r>
            <a:r>
              <a:rPr lang="en-US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+ 4    </a:t>
            </a:r>
          </a:p>
          <a:p>
            <a:pPr marL="960438" lvl="2" indent="-222250" defTabSz="895350">
              <a:lnSpc>
                <a:spcPct val="90000"/>
              </a:lnSpc>
              <a:spcBef>
                <a:spcPts val="0"/>
              </a:spcBef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	     </a:t>
            </a: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	</a:t>
            </a:r>
            <a:r>
              <a:rPr lang="en-US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+ 8   </a:t>
            </a:r>
          </a:p>
          <a:p>
            <a:pPr marL="960438" lvl="2" indent="-222250" defTabSz="895350">
              <a:lnSpc>
                <a:spcPct val="90000"/>
              </a:lnSpc>
              <a:spcBef>
                <a:spcPts val="0"/>
              </a:spcBef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	     </a:t>
            </a:r>
            <a:r>
              <a:rPr lang="en-US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  <a:p>
            <a:pPr marL="960438" lvl="2" indent="-222250" defTabSz="895350">
              <a:lnSpc>
                <a:spcPct val="90000"/>
              </a:lnSpc>
              <a:spcBef>
                <a:spcPts val="0"/>
              </a:spcBef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*(val+1)	</a:t>
            </a: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       </a:t>
            </a:r>
          </a:p>
          <a:p>
            <a:pPr marL="960438" lvl="2" indent="-222250" defTabSz="895350">
              <a:lnSpc>
                <a:spcPct val="90000"/>
              </a:lnSpc>
              <a:spcBef>
                <a:spcPts val="0"/>
              </a:spcBef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	</a:t>
            </a:r>
            <a:r>
              <a:rPr lang="en-US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+ 4</a:t>
            </a:r>
            <a:r>
              <a:rPr lang="en-US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理解指针和数组</a:t>
            </a:r>
            <a:r>
              <a:rPr lang="en-US" dirty="0" smtClean="0"/>
              <a:t>#1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287275"/>
              </p:ext>
            </p:extLst>
          </p:nvPr>
        </p:nvGraphicFramePr>
        <p:xfrm>
          <a:off x="467544" y="1124744"/>
          <a:ext cx="835292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dirty="0" smtClean="0">
                          <a:latin typeface="Calibri"/>
                          <a:cs typeface="Calibri"/>
                        </a:rPr>
                        <a:t>声明</a:t>
                      </a:r>
                      <a:endParaRPr lang="en-US" sz="2400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2400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sz="2400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sz="2400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sz="2400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293998" y="3140969"/>
            <a:ext cx="4176464" cy="945947"/>
            <a:chOff x="1806166" y="3140968"/>
            <a:chExt cx="4176464" cy="748748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864296" y="3140968"/>
              <a:ext cx="601960" cy="316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806166" y="3573016"/>
              <a:ext cx="660090" cy="316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597162"/>
            <a:chOff x="5364088" y="5610726"/>
            <a:chExt cx="3701008" cy="1264206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分配的</a:t>
              </a:r>
              <a:r>
                <a:rPr lang="en-US" altLang="zh-CN" sz="2000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int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未分配的指针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分配的指针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未分配的</a:t>
              </a:r>
              <a:r>
                <a:rPr lang="en-US" sz="2000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int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58884" y="4581128"/>
            <a:ext cx="494921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err="1" smtClean="0"/>
              <a:t>Cmp</a:t>
            </a:r>
            <a:r>
              <a:rPr lang="en-US" altLang="zh-CN" sz="2400" b="0" kern="0" dirty="0" smtClean="0"/>
              <a:t>: </a:t>
            </a:r>
            <a:r>
              <a:rPr lang="zh-CN" altLang="en-US" sz="2400" b="0" kern="0" dirty="0" smtClean="0"/>
              <a:t>能通过编译</a:t>
            </a:r>
            <a:r>
              <a:rPr lang="en-US" altLang="zh-CN" sz="2400" b="0" kern="0" dirty="0" smtClean="0"/>
              <a:t> (Y/N)</a:t>
            </a:r>
          </a:p>
          <a:p>
            <a:r>
              <a:rPr lang="en-US" altLang="zh-CN" sz="2400" b="0" kern="0" dirty="0" smtClean="0"/>
              <a:t>Bad: </a:t>
            </a:r>
            <a:r>
              <a:rPr lang="zh-CN" altLang="en-US" sz="2400" b="0" kern="0" dirty="0" smtClean="0"/>
              <a:t>可能有错误指针引用</a:t>
            </a:r>
            <a:r>
              <a:rPr lang="en-US" altLang="zh-CN" sz="2400" b="0" kern="0" dirty="0" smtClean="0"/>
              <a:t>(Y/N)</a:t>
            </a:r>
          </a:p>
          <a:p>
            <a:r>
              <a:rPr lang="en-US" altLang="zh-CN" sz="2400" b="0" kern="0" dirty="0" smtClean="0"/>
              <a:t>Size: </a:t>
            </a:r>
            <a:r>
              <a:rPr lang="en-US" altLang="zh-CN" sz="2400" b="0" kern="0" dirty="0" err="1" smtClean="0"/>
              <a:t>sizeof</a:t>
            </a:r>
            <a:r>
              <a:rPr lang="en-US" altLang="zh-CN" sz="2400" b="0" kern="0" dirty="0" smtClean="0"/>
              <a:t>()</a:t>
            </a:r>
            <a:r>
              <a:rPr lang="zh-CN" altLang="en-US" sz="2400" b="0" kern="0" dirty="0" smtClean="0"/>
              <a:t>的返回值</a:t>
            </a:r>
            <a:endParaRPr lang="en-US" altLang="zh-CN" sz="2400" b="0" kern="0" dirty="0"/>
          </a:p>
        </p:txBody>
      </p: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理解指针和数组</a:t>
            </a:r>
            <a:r>
              <a:rPr lang="en-US" dirty="0" smtClean="0"/>
              <a:t>#2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031"/>
              </p:ext>
            </p:extLst>
          </p:nvPr>
        </p:nvGraphicFramePr>
        <p:xfrm>
          <a:off x="179512" y="1124744"/>
          <a:ext cx="8812089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1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1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10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声明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A1[3]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*A2[3]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(*A3)[3]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(*A4[3])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9291" y="4052353"/>
            <a:ext cx="7973553" cy="192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err="1" smtClean="0"/>
              <a:t>Cmp</a:t>
            </a:r>
            <a:r>
              <a:rPr lang="en-US" altLang="zh-CN" sz="2400" b="0" kern="0" dirty="0" smtClean="0"/>
              <a:t>: </a:t>
            </a:r>
            <a:r>
              <a:rPr lang="zh-CN" altLang="en-US" sz="2400" b="0" kern="0" dirty="0" smtClean="0"/>
              <a:t>能通过编译</a:t>
            </a:r>
            <a:r>
              <a:rPr lang="en-US" altLang="zh-CN" sz="2400" b="0" kern="0" dirty="0" smtClean="0"/>
              <a:t> (Y/N)</a:t>
            </a:r>
          </a:p>
          <a:p>
            <a:r>
              <a:rPr lang="en-US" altLang="zh-CN" sz="2400" b="0" kern="0" dirty="0" smtClean="0"/>
              <a:t>Bad: </a:t>
            </a:r>
            <a:r>
              <a:rPr lang="zh-CN" altLang="en-US" sz="2400" b="0" kern="0" dirty="0" smtClean="0"/>
              <a:t>可能有错误指针引用</a:t>
            </a:r>
            <a:r>
              <a:rPr lang="en-US" altLang="zh-CN" sz="2400" b="0" kern="0" dirty="0" smtClean="0"/>
              <a:t>(Y/N)</a:t>
            </a:r>
          </a:p>
          <a:p>
            <a:r>
              <a:rPr lang="en-US" altLang="zh-CN" sz="2400" b="0" kern="0" dirty="0" smtClean="0"/>
              <a:t>Size: </a:t>
            </a:r>
            <a:r>
              <a:rPr lang="en-US" altLang="zh-CN" sz="2400" b="0" kern="0" dirty="0" err="1" smtClean="0"/>
              <a:t>sizeof</a:t>
            </a:r>
            <a:r>
              <a:rPr lang="en-US" altLang="zh-CN" sz="2400" b="0" kern="0" dirty="0" smtClean="0"/>
              <a:t>()</a:t>
            </a:r>
            <a:r>
              <a:rPr lang="zh-CN" altLang="en-US" sz="2400" b="0" kern="0" dirty="0" smtClean="0"/>
              <a:t>的返回值</a:t>
            </a:r>
            <a:endParaRPr lang="en-US" altLang="zh-CN" sz="2400" b="0" kern="0" dirty="0"/>
          </a:p>
        </p:txBody>
      </p: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理解指针和数组</a:t>
            </a:r>
            <a:r>
              <a:rPr lang="en-US" dirty="0" smtClean="0"/>
              <a:t>#2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366173"/>
              </p:ext>
            </p:extLst>
          </p:nvPr>
        </p:nvGraphicFramePr>
        <p:xfrm>
          <a:off x="3" y="1117848"/>
          <a:ext cx="9143996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声明</a:t>
                      </a:r>
                      <a:endParaRPr lang="en-US" altLang="zh-CN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A1[3]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*A2[3]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(*A3)[3]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(*A4[3])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32831" y="3861048"/>
            <a:ext cx="2854993" cy="400110"/>
            <a:chOff x="65233" y="3861048"/>
            <a:chExt cx="3692975" cy="400110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5233" y="3861048"/>
              <a:ext cx="88885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500404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186287" y="4365104"/>
              <a:ext cx="1686121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116363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A2/A4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220072" y="4061102"/>
            <a:ext cx="3701008" cy="1528137"/>
            <a:chOff x="5364088" y="5610726"/>
            <a:chExt cx="3701008" cy="1264206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分配的</a:t>
              </a:r>
              <a:r>
                <a:rPr lang="en-US" altLang="zh-CN" sz="2000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int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未分配的指针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分配的指针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未分配的</a:t>
              </a:r>
              <a:r>
                <a:rPr lang="en-US" sz="2000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int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1520" y="5157192"/>
            <a:ext cx="4653324" cy="400110"/>
            <a:chOff x="251520" y="5157192"/>
            <a:chExt cx="6019142" cy="400110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89811" y="5229200"/>
              <a:ext cx="1782597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251520" y="5157192"/>
              <a:ext cx="70256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A3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理解指针和数组</a:t>
            </a:r>
            <a:r>
              <a:rPr lang="en-US" dirty="0" smtClean="0"/>
              <a:t>#3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706937"/>
              </p:ext>
            </p:extLst>
          </p:nvPr>
        </p:nvGraphicFramePr>
        <p:xfrm>
          <a:off x="2357" y="1066928"/>
          <a:ext cx="9144005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8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声明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A1[3][5]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*A2[3][5]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(*A3)[3][5]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*(A4[3][5])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(*A5[3])[5]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398605"/>
              </p:ext>
            </p:extLst>
          </p:nvPr>
        </p:nvGraphicFramePr>
        <p:xfrm>
          <a:off x="4100429" y="2395536"/>
          <a:ext cx="4968552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声明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***A</a:t>
                      </a:r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A1[3][5]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*A2[3][5]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(*A3)[3][5]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*(A4[3][5])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(*A5[3])[5]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7504" y="4420350"/>
            <a:ext cx="3671069" cy="192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err="1" smtClean="0"/>
              <a:t>Cmp</a:t>
            </a:r>
            <a:r>
              <a:rPr lang="en-US" altLang="zh-CN" sz="2400" b="0" kern="0" dirty="0" smtClean="0"/>
              <a:t>: </a:t>
            </a:r>
            <a:r>
              <a:rPr lang="zh-CN" altLang="en-US" sz="2400" b="0" kern="0" dirty="0" smtClean="0"/>
              <a:t>能通过编译</a:t>
            </a:r>
            <a:r>
              <a:rPr lang="en-US" altLang="zh-CN" sz="2400" b="0" kern="0" dirty="0" smtClean="0"/>
              <a:t> (Y/N)</a:t>
            </a:r>
          </a:p>
          <a:p>
            <a:r>
              <a:rPr lang="en-US" altLang="zh-CN" sz="2400" b="0" kern="0" dirty="0" smtClean="0"/>
              <a:t>Bad: </a:t>
            </a:r>
            <a:r>
              <a:rPr lang="zh-CN" altLang="en-US" sz="2400" b="0" kern="0" dirty="0" smtClean="0"/>
              <a:t>可能有错误指针引用</a:t>
            </a:r>
            <a:r>
              <a:rPr lang="en-US" altLang="zh-CN" sz="2400" b="0" kern="0" dirty="0" smtClean="0"/>
              <a:t>(Y/N)</a:t>
            </a:r>
          </a:p>
          <a:p>
            <a:r>
              <a:rPr lang="en-US" altLang="zh-CN" sz="2400" b="0" kern="0" dirty="0" smtClean="0"/>
              <a:t>Size: </a:t>
            </a:r>
            <a:r>
              <a:rPr lang="en-US" altLang="zh-CN" sz="2400" b="0" kern="0" dirty="0" err="1" smtClean="0"/>
              <a:t>sizeof</a:t>
            </a:r>
            <a:r>
              <a:rPr lang="en-US" altLang="zh-CN" sz="2400" b="0" kern="0" dirty="0" smtClean="0"/>
              <a:t>()</a:t>
            </a:r>
            <a:r>
              <a:rPr lang="zh-CN" altLang="en-US" sz="2400" b="0" kern="0" dirty="0" smtClean="0"/>
              <a:t>的返回值</a:t>
            </a:r>
            <a:endParaRPr lang="en-US" altLang="zh-CN" sz="2400" b="0" kern="0" dirty="0"/>
          </a:p>
        </p:txBody>
      </p:sp>
    </p:spTree>
    <p:extLst>
      <p:ext uri="{BB962C8B-B14F-4D97-AF65-F5344CB8AC3E}">
        <p14:creationId xmlns:p14="http://schemas.microsoft.com/office/powerpoint/2010/main" val="14425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93776"/>
              </p:ext>
            </p:extLst>
          </p:nvPr>
        </p:nvGraphicFramePr>
        <p:xfrm>
          <a:off x="5667016" y="333423"/>
          <a:ext cx="324036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声明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A1[3][5]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*A2[3][5]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(*A3)[3][5]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*(A4[3][5])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(*A5[3])[5]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2996952"/>
            <a:ext cx="108012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A2/A4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107504" y="4941168"/>
            <a:ext cx="8945574" cy="1584176"/>
            <a:chOff x="107504" y="4018004"/>
            <a:chExt cx="8945574" cy="158417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18004"/>
              <a:ext cx="108012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l"/>
              <a:r>
                <a:rPr lang="en-US" dirty="0"/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0" y="406440"/>
            <a:ext cx="5148064" cy="1694478"/>
            <a:chOff x="-763488" y="622464"/>
            <a:chExt cx="5148064" cy="1694478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679037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3619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598320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b="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分配的</a:t>
              </a:r>
              <a:r>
                <a:rPr lang="en-US" sz="2000" b="0" dirty="0" err="1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int</a:t>
              </a:r>
              <a:endParaRPr lang="en-US" sz="2000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69447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289968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b="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未分配的指针</a:t>
              </a:r>
              <a:endParaRPr lang="en-US" sz="2000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622464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b="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分配的指针</a:t>
              </a:r>
              <a:endParaRPr lang="en-US" sz="2000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b="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未分配的</a:t>
              </a:r>
              <a:r>
                <a:rPr lang="en-US" sz="2000" b="0" dirty="0" err="1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int</a:t>
              </a:r>
              <a:endParaRPr lang="en-US" sz="2000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2002190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023144"/>
              <a:ext cx="1828800" cy="228964"/>
              <a:chOff x="1259632" y="55596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5596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0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66397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763488" y="951136"/>
              <a:ext cx="3301752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zh-CN" altLang="en-US" sz="2000" b="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分配的指针指向未分配的</a:t>
              </a:r>
              <a:r>
                <a:rPr lang="en-US" altLang="zh-CN" sz="2000" b="0" dirty="0" err="1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int</a:t>
              </a:r>
              <a:endParaRPr lang="en-US" sz="2000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2276872"/>
            <a:ext cx="5198368" cy="733020"/>
            <a:chOff x="0" y="2276872"/>
            <a:chExt cx="5198368" cy="733020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0" y="2276872"/>
              <a:ext cx="59404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81525"/>
                  <a:ext cx="914400" cy="19453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56195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6191"/>
            <a:chOff x="107504" y="4273686"/>
            <a:chExt cx="7649430" cy="676191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9721"/>
              <a:chOff x="107504" y="3573016"/>
              <a:chExt cx="7649430" cy="66972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9721"/>
                <a:chOff x="1187624" y="3573016"/>
                <a:chExt cx="6569310" cy="669721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13773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13773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13773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13773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13773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904" y="3407514"/>
            <a:ext cx="9029600" cy="689312"/>
            <a:chOff x="78904" y="3407514"/>
            <a:chExt cx="9029600" cy="689312"/>
          </a:xfrm>
        </p:grpSpPr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78904" y="3429000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943000" y="3543482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1879104" y="3429000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2743200" y="3543482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3679304" y="3429000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4543400" y="3543482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5479504" y="3429000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6343600" y="3543482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7279704" y="3429000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8143800" y="3543482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78904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943000" y="3759506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1879104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2743200" y="3759506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59" name="Rectangle 27"/>
            <p:cNvSpPr>
              <a:spLocks noChangeArrowheads="1"/>
            </p:cNvSpPr>
            <p:nvPr/>
          </p:nvSpPr>
          <p:spPr bwMode="auto">
            <a:xfrm>
              <a:off x="3679304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4543400" y="3759506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5479504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6343600" y="3759506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65" name="Rectangle 27"/>
            <p:cNvSpPr>
              <a:spLocks noChangeArrowheads="1"/>
            </p:cNvSpPr>
            <p:nvPr/>
          </p:nvSpPr>
          <p:spPr bwMode="auto">
            <a:xfrm>
              <a:off x="7279704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8143800" y="3759506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78904" y="3861048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943000" y="3975530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1879104" y="3861048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2743200" y="3975530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3679304" y="3861048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>
              <a:off x="4543400" y="3975530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479504" y="3861048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6343600" y="3975530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7279704" y="3861048"/>
              <a:ext cx="1828800" cy="228964"/>
            </a:xfrm>
            <a:prstGeom prst="rect">
              <a:avLst/>
            </a:prstGeom>
            <a:solidFill>
              <a:srgbClr val="F6F5BD"/>
            </a:solidFill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>
              <a:off x="8143800" y="3975530"/>
              <a:ext cx="57606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8" name="Group 37"/>
            <p:cNvGrpSpPr/>
            <p:nvPr/>
          </p:nvGrpSpPr>
          <p:grpSpPr>
            <a:xfrm>
              <a:off x="78904" y="3407514"/>
              <a:ext cx="9029600" cy="689312"/>
              <a:chOff x="78904" y="3407514"/>
              <a:chExt cx="9029600" cy="689312"/>
            </a:xfrm>
          </p:grpSpPr>
          <p:sp>
            <p:nvSpPr>
              <p:cNvPr id="173" name="Rectangle 27"/>
              <p:cNvSpPr>
                <a:spLocks noChangeArrowheads="1"/>
              </p:cNvSpPr>
              <p:nvPr/>
            </p:nvSpPr>
            <p:spPr bwMode="auto">
              <a:xfrm>
                <a:off x="78904" y="3407514"/>
                <a:ext cx="90296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78904" y="3636478"/>
                <a:ext cx="90296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5" name="Rectangle 27"/>
              <p:cNvSpPr>
                <a:spLocks noChangeArrowheads="1"/>
              </p:cNvSpPr>
              <p:nvPr/>
            </p:nvSpPr>
            <p:spPr bwMode="auto">
              <a:xfrm>
                <a:off x="78904" y="3867862"/>
                <a:ext cx="90296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914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理解指针和数组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 smtClean="0"/>
              <a:t>    </a:t>
            </a:r>
            <a:endParaRPr lang="en-US" altLang="zh-CN" sz="2400" b="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471411"/>
              </p:ext>
            </p:extLst>
          </p:nvPr>
        </p:nvGraphicFramePr>
        <p:xfrm>
          <a:off x="103211" y="1087368"/>
          <a:ext cx="8888388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5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声明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*A</a:t>
                      </a:r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**A</a:t>
                      </a:r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000" b="1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A1[3][5]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*A2[3][5]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(*A3)[3][5]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*(A4[3][5])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(*A5[3])[5]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540239"/>
              </p:ext>
            </p:extLst>
          </p:nvPr>
        </p:nvGraphicFramePr>
        <p:xfrm>
          <a:off x="4229954" y="3861048"/>
          <a:ext cx="4711310" cy="2723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声明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***A</a:t>
                      </a:r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0" i="0" dirty="0" err="1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endParaRPr lang="en-US" sz="20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0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20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0" i="0" dirty="0" smtClean="0">
                          <a:solidFill>
                            <a:srgbClr val="F6F5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000" b="0" i="0" dirty="0">
                        <a:solidFill>
                          <a:srgbClr val="F6F5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A1[3][5]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*A2[3][5]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(*A3)[3][5]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*(A4[3][5])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(*A5[3])[5]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dirty="0">
                        <a:solidFill>
                          <a:srgbClr val="99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8885" y="4181064"/>
            <a:ext cx="3671069" cy="192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err="1" smtClean="0"/>
              <a:t>Cmp</a:t>
            </a:r>
            <a:r>
              <a:rPr lang="en-US" altLang="zh-CN" sz="2400" b="0" kern="0" dirty="0" smtClean="0"/>
              <a:t>: </a:t>
            </a:r>
            <a:r>
              <a:rPr lang="zh-CN" altLang="en-US" sz="2400" b="0" kern="0" dirty="0" smtClean="0"/>
              <a:t>能通过编译</a:t>
            </a:r>
            <a:r>
              <a:rPr lang="en-US" altLang="zh-CN" sz="2400" b="0" kern="0" dirty="0" smtClean="0"/>
              <a:t> (Y/N)</a:t>
            </a:r>
          </a:p>
          <a:p>
            <a:r>
              <a:rPr lang="en-US" altLang="zh-CN" sz="2400" b="0" kern="0" dirty="0" smtClean="0"/>
              <a:t>Bad: </a:t>
            </a:r>
            <a:r>
              <a:rPr lang="zh-CN" altLang="en-US" sz="2400" b="0" kern="0" dirty="0" smtClean="0"/>
              <a:t>可能有错误指针引用</a:t>
            </a:r>
            <a:r>
              <a:rPr lang="en-US" altLang="zh-CN" sz="2400" b="0" kern="0" dirty="0" smtClean="0"/>
              <a:t>(Y/N)</a:t>
            </a:r>
          </a:p>
          <a:p>
            <a:r>
              <a:rPr lang="en-US" altLang="zh-CN" sz="2400" b="0" kern="0" dirty="0" smtClean="0"/>
              <a:t>Size: </a:t>
            </a:r>
            <a:r>
              <a:rPr lang="en-US" altLang="zh-CN" sz="2400" b="0" kern="0" dirty="0" err="1" smtClean="0"/>
              <a:t>sizeof</a:t>
            </a:r>
            <a:r>
              <a:rPr lang="en-US" altLang="zh-CN" sz="2400" b="0" kern="0" dirty="0" smtClean="0"/>
              <a:t>()</a:t>
            </a:r>
            <a:r>
              <a:rPr lang="zh-CN" altLang="en-US" sz="2400" b="0" kern="0" dirty="0" smtClean="0"/>
              <a:t>的返回值</a:t>
            </a:r>
            <a:endParaRPr lang="en-US" altLang="zh-CN" sz="2400" b="0" kern="0" dirty="0"/>
          </a:p>
        </p:txBody>
      </p:sp>
    </p:spTree>
    <p:extLst>
      <p:ext uri="{BB962C8B-B14F-4D97-AF65-F5344CB8AC3E}">
        <p14:creationId xmlns:p14="http://schemas.microsoft.com/office/powerpoint/2010/main" val="40532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数组例子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390888"/>
            <a:ext cx="8382000" cy="1377950"/>
          </a:xfrm>
        </p:spPr>
        <p:txBody>
          <a:bodyPr/>
          <a:lstStyle/>
          <a:p>
            <a:r>
              <a:rPr lang="zh-CN" altLang="en-US" sz="2400" dirty="0" smtClean="0">
                <a:latin typeface="Calibri" pitchFamily="-96" charset="0"/>
              </a:rPr>
              <a:t>声明</a:t>
            </a:r>
            <a:r>
              <a:rPr lang="en-US" sz="2400" dirty="0" smtClean="0">
                <a:latin typeface="Calibri" pitchFamily="-96" charset="0"/>
              </a:rPr>
              <a:t> “</a:t>
            </a:r>
            <a:r>
              <a:rPr lang="en-US" sz="2400" dirty="0" err="1" smtClean="0">
                <a:latin typeface="Courier New" pitchFamily="-96" charset="0"/>
              </a:rPr>
              <a:t>zip_dig</a:t>
            </a:r>
            <a:r>
              <a:rPr lang="en-US" sz="2400" dirty="0" smtClean="0">
                <a:latin typeface="Courier New" pitchFamily="-96" charset="0"/>
              </a:rPr>
              <a:t> </a:t>
            </a:r>
            <a:r>
              <a:rPr lang="en-US" sz="2400" dirty="0" err="1" smtClean="0">
                <a:latin typeface="Courier New" pitchFamily="-96" charset="0"/>
              </a:rPr>
              <a:t>cmu</a:t>
            </a:r>
            <a:r>
              <a:rPr lang="en-US" sz="2400" dirty="0" smtClean="0">
                <a:latin typeface="Calibri" pitchFamily="-96" charset="0"/>
              </a:rPr>
              <a:t>” </a:t>
            </a:r>
            <a:r>
              <a:rPr lang="zh-CN" altLang="en-US" sz="2400" dirty="0" smtClean="0">
                <a:latin typeface="Calibri" pitchFamily="-96" charset="0"/>
              </a:rPr>
              <a:t>等价于</a:t>
            </a:r>
            <a:r>
              <a:rPr lang="en-US" sz="2400" dirty="0" smtClean="0">
                <a:latin typeface="Calibri" pitchFamily="-96" charset="0"/>
              </a:rPr>
              <a:t> “</a:t>
            </a:r>
            <a:r>
              <a:rPr lang="en-US" sz="2400" dirty="0" err="1" smtClean="0">
                <a:latin typeface="Courier New" pitchFamily="-96" charset="0"/>
              </a:rPr>
              <a:t>int</a:t>
            </a:r>
            <a:r>
              <a:rPr lang="en-US" sz="2400" dirty="0" smtClean="0">
                <a:latin typeface="Courier New" pitchFamily="-96" charset="0"/>
              </a:rPr>
              <a:t> </a:t>
            </a:r>
            <a:r>
              <a:rPr lang="en-US" sz="2400" dirty="0" err="1" smtClean="0">
                <a:latin typeface="Courier New" pitchFamily="-96" charset="0"/>
              </a:rPr>
              <a:t>cmu</a:t>
            </a:r>
            <a:r>
              <a:rPr lang="en-US" sz="2400" dirty="0" smtClean="0">
                <a:latin typeface="Courier New" pitchFamily="-96" charset="0"/>
              </a:rPr>
              <a:t>[5]</a:t>
            </a:r>
            <a:r>
              <a:rPr lang="en-US" sz="2400" dirty="0" smtClean="0">
                <a:latin typeface="Calibri" pitchFamily="-96" charset="0"/>
              </a:rPr>
              <a:t>”</a:t>
            </a:r>
          </a:p>
          <a:p>
            <a:r>
              <a:rPr lang="zh-CN" altLang="en-US" sz="2400" dirty="0" smtClean="0">
                <a:latin typeface="Calibri" pitchFamily="-96" charset="0"/>
              </a:rPr>
              <a:t>示例数组申请</a:t>
            </a:r>
            <a:r>
              <a:rPr lang="en-US" altLang="zh-CN" sz="2400" dirty="0" smtClean="0">
                <a:latin typeface="Calibri" pitchFamily="-96" charset="0"/>
              </a:rPr>
              <a:t>20</a:t>
            </a:r>
            <a:r>
              <a:rPr lang="zh-CN" altLang="en-US" sz="2400" dirty="0" smtClean="0">
                <a:latin typeface="Calibri" pitchFamily="-96" charset="0"/>
              </a:rPr>
              <a:t>个</a:t>
            </a:r>
            <a:r>
              <a:rPr lang="zh-CN" altLang="en-US" sz="2400" dirty="0" smtClean="0">
                <a:solidFill>
                  <a:srgbClr val="0000FF"/>
                </a:solidFill>
                <a:latin typeface="Calibri" pitchFamily="-96" charset="0"/>
              </a:rPr>
              <a:t>连续的</a:t>
            </a:r>
            <a:r>
              <a:rPr lang="zh-CN" altLang="en-US" sz="2400" dirty="0" smtClean="0">
                <a:latin typeface="Calibri" pitchFamily="-96" charset="0"/>
              </a:rPr>
              <a:t>内存字节</a:t>
            </a:r>
            <a:r>
              <a:rPr lang="en-US" altLang="zh-CN" sz="2400" dirty="0" smtClean="0">
                <a:latin typeface="Calibri" pitchFamily="-96" charset="0"/>
              </a:rPr>
              <a:t>(</a:t>
            </a:r>
            <a:r>
              <a:rPr lang="en-US" altLang="zh-CN" sz="2400" dirty="0" err="1" smtClean="0">
                <a:latin typeface="Calibri" pitchFamily="-96" charset="0"/>
              </a:rPr>
              <a:t>sizeof</a:t>
            </a:r>
            <a:r>
              <a:rPr lang="en-US" altLang="zh-CN" sz="2400" dirty="0" smtClean="0">
                <a:latin typeface="Calibri" pitchFamily="-96" charset="0"/>
              </a:rPr>
              <a:t>(</a:t>
            </a:r>
            <a:r>
              <a:rPr lang="en-US" altLang="zh-CN" sz="2400" dirty="0" err="1" smtClean="0">
                <a:latin typeface="Calibri" pitchFamily="-96" charset="0"/>
              </a:rPr>
              <a:t>cmu</a:t>
            </a:r>
            <a:r>
              <a:rPr lang="en-US" altLang="zh-CN" sz="2400" dirty="0" smtClean="0">
                <a:latin typeface="Calibri" pitchFamily="-96" charset="0"/>
              </a:rPr>
              <a:t>) or </a:t>
            </a:r>
            <a:r>
              <a:rPr lang="en-US" altLang="zh-CN" sz="2400" dirty="0" err="1" smtClean="0">
                <a:latin typeface="Calibri" pitchFamily="-96" charset="0"/>
              </a:rPr>
              <a:t>sizeof</a:t>
            </a:r>
            <a:r>
              <a:rPr lang="en-US" altLang="zh-CN" sz="2400" dirty="0" smtClean="0">
                <a:latin typeface="Calibri" pitchFamily="-96" charset="0"/>
              </a:rPr>
              <a:t>(</a:t>
            </a:r>
            <a:r>
              <a:rPr lang="en-US" altLang="zh-CN" sz="2400" dirty="0" err="1">
                <a:latin typeface="Courier New" pitchFamily="-96" charset="0"/>
              </a:rPr>
              <a:t>zip_dig</a:t>
            </a:r>
            <a:r>
              <a:rPr lang="en-US" altLang="zh-CN" sz="2400" dirty="0" smtClean="0">
                <a:latin typeface="Calibri" pitchFamily="-96" charset="0"/>
              </a:rPr>
              <a:t>)),</a:t>
            </a:r>
            <a:r>
              <a:rPr lang="zh-CN" altLang="en-US" dirty="0" smtClean="0">
                <a:latin typeface="Calibri" pitchFamily="-96" charset="0"/>
              </a:rPr>
              <a:t> </a:t>
            </a:r>
            <a:r>
              <a:rPr lang="en-US" altLang="zh-CN" sz="2400" dirty="0">
                <a:latin typeface="Calibri" pitchFamily="-96" charset="0"/>
              </a:rPr>
              <a:t>(</a:t>
            </a:r>
            <a:r>
              <a:rPr lang="zh-CN" altLang="en-US" sz="2400" dirty="0">
                <a:latin typeface="Calibri" pitchFamily="-96" charset="0"/>
              </a:rPr>
              <a:t>超大数组不能保证一定如此</a:t>
            </a:r>
            <a:r>
              <a:rPr lang="en-US" altLang="zh-CN" sz="2400" dirty="0">
                <a:latin typeface="Calibri" pitchFamily="-96" charset="0"/>
              </a:rPr>
              <a:t>)</a:t>
            </a:r>
            <a:endParaRPr lang="en-US" sz="2400" dirty="0">
              <a:latin typeface="Calibri" pitchFamily="-96" charset="0"/>
            </a:endParaRP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2212" y="1000108"/>
            <a:ext cx="4924425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ZLEN 5</a:t>
            </a:r>
          </a:p>
          <a:p>
            <a:pPr eaLnBrk="0" hangingPunct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zip_dig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[ZLEN]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zip_dig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1, 5, 2, 1, 3 };</a:t>
            </a:r>
          </a:p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zip_dig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0, 2, 1, 3, 9 };</a:t>
            </a:r>
          </a:p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zip_dig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7"/>
            <a:ext cx="5435600" cy="845840"/>
            <a:chOff x="2412765" y="3429000"/>
            <a:chExt cx="5435835" cy="868732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474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474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474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474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4"/>
            <a:ext cx="5435600" cy="845840"/>
            <a:chOff x="2412765" y="3429000"/>
            <a:chExt cx="5435835" cy="868731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zip_dig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4"/>
            <a:ext cx="5435600" cy="845840"/>
            <a:chOff x="2412765" y="3429000"/>
            <a:chExt cx="5435835" cy="868731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数组访问例子</a:t>
            </a:r>
            <a:endParaRPr lang="en-US" dirty="0" smtClean="0">
              <a:latin typeface="Calibri" pitchFamily="-9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508104" y="3183264"/>
            <a:ext cx="3559696" cy="3608062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zh-CN" altLang="en-US" sz="2400" dirty="0" smtClean="0">
                <a:latin typeface="Calibri" pitchFamily="-96" charset="0"/>
              </a:rPr>
              <a:t>寄存器</a:t>
            </a:r>
            <a:r>
              <a:rPr lang="en-US" sz="2400" dirty="0" smtClean="0">
                <a:latin typeface="Calibri" pitchFamily="-96" charset="0"/>
              </a:rPr>
              <a:t> </a:t>
            </a:r>
            <a:r>
              <a:rPr lang="en-US" sz="2400" dirty="0" smtClean="0">
                <a:latin typeface="Courier New" pitchFamily="-96" charset="0"/>
              </a:rPr>
              <a:t>%</a:t>
            </a:r>
            <a:r>
              <a:rPr lang="en-US" sz="2400" dirty="0" err="1" smtClean="0">
                <a:latin typeface="Courier New" pitchFamily="-96" charset="0"/>
              </a:rPr>
              <a:t>rdi</a:t>
            </a:r>
            <a:r>
              <a:rPr lang="en-US" sz="2400" dirty="0" smtClean="0">
                <a:latin typeface="Calibri" pitchFamily="-96" charset="0"/>
              </a:rPr>
              <a:t> </a:t>
            </a:r>
            <a:r>
              <a:rPr lang="zh-CN" altLang="en-US" sz="2400" dirty="0">
                <a:latin typeface="Calibri" pitchFamily="-96" charset="0"/>
              </a:rPr>
              <a:t>保存</a:t>
            </a:r>
            <a:r>
              <a:rPr lang="zh-CN" altLang="en-US" sz="2400" dirty="0" smtClean="0">
                <a:latin typeface="Calibri" pitchFamily="-96" charset="0"/>
              </a:rPr>
              <a:t>数组的起始地址</a:t>
            </a:r>
            <a:r>
              <a:rPr lang="en-US" sz="2400" dirty="0" smtClean="0">
                <a:latin typeface="Calibri" pitchFamily="-96" charset="0"/>
              </a:rPr>
              <a:t> 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zh-CN" altLang="en-US" sz="2400" dirty="0" smtClean="0">
                <a:latin typeface="Calibri" pitchFamily="-96" charset="0"/>
              </a:rPr>
              <a:t>寄存器</a:t>
            </a:r>
            <a:r>
              <a:rPr lang="en-US" sz="2400" dirty="0" smtClean="0">
                <a:latin typeface="Calibri" pitchFamily="-96" charset="0"/>
              </a:rPr>
              <a:t> </a:t>
            </a:r>
            <a:r>
              <a:rPr lang="en-US" sz="2400" dirty="0" smtClean="0">
                <a:latin typeface="Courier New" pitchFamily="-96" charset="0"/>
              </a:rPr>
              <a:t>%</a:t>
            </a:r>
            <a:r>
              <a:rPr lang="en-US" sz="2400" dirty="0" err="1" smtClean="0">
                <a:latin typeface="Courier New" pitchFamily="-96" charset="0"/>
              </a:rPr>
              <a:t>rsi</a:t>
            </a:r>
            <a:r>
              <a:rPr lang="en-US" sz="2400" dirty="0" smtClean="0">
                <a:latin typeface="Calibri" pitchFamily="-96" charset="0"/>
              </a:rPr>
              <a:t> </a:t>
            </a:r>
            <a:r>
              <a:rPr lang="zh-CN" altLang="en-US" sz="2400" dirty="0" smtClean="0">
                <a:latin typeface="Calibri" pitchFamily="-96" charset="0"/>
              </a:rPr>
              <a:t>保存数组元素的下标</a:t>
            </a:r>
            <a:r>
              <a:rPr lang="en-US" altLang="zh-CN" sz="2400" dirty="0" smtClean="0">
                <a:latin typeface="Calibri" pitchFamily="-96" charset="0"/>
              </a:rPr>
              <a:t>(</a:t>
            </a:r>
            <a:r>
              <a:rPr lang="zh-CN" altLang="en-US" sz="2400" dirty="0" smtClean="0">
                <a:latin typeface="Calibri" pitchFamily="-96" charset="0"/>
              </a:rPr>
              <a:t>索引</a:t>
            </a:r>
            <a:r>
              <a:rPr lang="en-US" altLang="zh-CN" sz="2400" dirty="0" smtClean="0">
                <a:latin typeface="Calibri" pitchFamily="-96" charset="0"/>
              </a:rPr>
              <a:t>)</a:t>
            </a:r>
            <a:endParaRPr lang="en-US" sz="24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zh-CN" altLang="en-US" sz="2400" dirty="0" smtClean="0">
                <a:latin typeface="Calibri" pitchFamily="-96" charset="0"/>
              </a:rPr>
              <a:t>期望的数据地址：</a:t>
            </a:r>
            <a:r>
              <a:rPr lang="en-US" sz="2400" dirty="0" smtClean="0">
                <a:latin typeface="Calibri" pitchFamily="-96" charset="0"/>
              </a:rPr>
              <a:t/>
            </a:r>
            <a:br>
              <a:rPr lang="en-US" sz="2400" dirty="0" smtClean="0">
                <a:latin typeface="Calibri" pitchFamily="-96" charset="0"/>
              </a:rPr>
            </a:br>
            <a:r>
              <a:rPr lang="en-US" sz="2400" dirty="0" smtClean="0">
                <a:latin typeface="Courier New" pitchFamily="-96" charset="0"/>
              </a:rPr>
              <a:t>%</a:t>
            </a:r>
            <a:r>
              <a:rPr lang="en-US" sz="2400" dirty="0" err="1" smtClean="0">
                <a:latin typeface="Courier New" pitchFamily="-96" charset="0"/>
              </a:rPr>
              <a:t>rdi</a:t>
            </a:r>
            <a:r>
              <a:rPr lang="en-US" sz="2400" dirty="0" smtClean="0">
                <a:latin typeface="Courier New" pitchFamily="-96" charset="0"/>
              </a:rPr>
              <a:t> + </a:t>
            </a:r>
            <a:r>
              <a:rPr lang="en-US" sz="2400" dirty="0">
                <a:latin typeface="Courier New" pitchFamily="-96" charset="0"/>
              </a:rPr>
              <a:t>4*%</a:t>
            </a:r>
            <a:r>
              <a:rPr lang="en-US" sz="2400" dirty="0" err="1" smtClean="0">
                <a:latin typeface="Courier New" pitchFamily="-96" charset="0"/>
              </a:rPr>
              <a:t>rsi</a:t>
            </a:r>
            <a:endParaRPr lang="en-US" sz="24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zh-CN" altLang="en-US" sz="2400" dirty="0" smtClean="0">
                <a:latin typeface="Calibri" pitchFamily="-96" charset="0"/>
              </a:rPr>
              <a:t>内存寻址形式</a:t>
            </a:r>
            <a:r>
              <a:rPr lang="en-US" sz="2400" dirty="0" smtClean="0">
                <a:latin typeface="Calibri" pitchFamily="-96" charset="0"/>
              </a:rPr>
              <a:t> </a:t>
            </a:r>
            <a:r>
              <a:rPr lang="en-US" sz="2400" dirty="0" smtClean="0">
                <a:latin typeface="Courier New" pitchFamily="-96" charset="0"/>
              </a:rPr>
              <a:t>(%rdi,%rsi,4)</a:t>
            </a:r>
            <a:endParaRPr lang="en-US" sz="24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get_digit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zip_dig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z[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5229362"/>
            <a:ext cx="5059288" cy="1197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%rdi,%rsi,4), %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z[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304800" y="4820567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13402" y="1807223"/>
            <a:ext cx="1930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93002" y="1854847"/>
            <a:ext cx="5435600" cy="845840"/>
            <a:chOff x="2412765" y="3429000"/>
            <a:chExt cx="5435835" cy="868732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474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474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474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474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474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2808887"/>
            <a:ext cx="7675786" cy="3783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$0, %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  i = 0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jmp   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  goto middle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.L4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loop: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addl</a:t>
            </a:r>
            <a:r>
              <a:rPr lang="cs-C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$1, (%rdi,%rax,</a:t>
            </a:r>
            <a:r>
              <a:rPr lang="cs-C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#   z[i]++</a:t>
            </a:r>
            <a:endParaRPr lang="cs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 %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  i++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.L3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middle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cmpq  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$4, %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rax         #   i:4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jbe    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L4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  if &lt;=, goto loop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数组和循环的例子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39752" y="872459"/>
            <a:ext cx="4633057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zincr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zip_dig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z) {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ZLEN;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z[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]++;</a:t>
            </a:r>
          </a:p>
          <a:p>
            <a:pPr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多维</a:t>
            </a:r>
            <a:r>
              <a:rPr lang="en-US" dirty="0" smtClean="0">
                <a:latin typeface="Calibri" pitchFamily="-96" charset="0"/>
              </a:rPr>
              <a:t>(</a:t>
            </a:r>
            <a:r>
              <a:rPr lang="zh-CN" altLang="en-US" dirty="0" smtClean="0">
                <a:latin typeface="Calibri" pitchFamily="-96" charset="0"/>
              </a:rPr>
              <a:t>嵌套</a:t>
            </a:r>
            <a:r>
              <a:rPr lang="en-US" dirty="0" smtClean="0">
                <a:latin typeface="Calibri" pitchFamily="-96" charset="0"/>
              </a:rPr>
              <a:t>) </a:t>
            </a:r>
            <a:r>
              <a:rPr lang="zh-CN" altLang="en-US" dirty="0" smtClean="0">
                <a:latin typeface="Calibri" pitchFamily="-96" charset="0"/>
              </a:rPr>
              <a:t>数组</a:t>
            </a:r>
            <a:endParaRPr lang="en-US" dirty="0" smtClean="0">
              <a:latin typeface="Calibri" pitchFamily="-96" charset="0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latin typeface="Calibri" pitchFamily="-96" charset="0"/>
              </a:rPr>
              <a:t>声明</a:t>
            </a:r>
            <a:endParaRPr lang="en-US" dirty="0">
              <a:latin typeface="Calibri" pitchFamily="-96" charset="0"/>
            </a:endParaRPr>
          </a:p>
          <a:p>
            <a:pPr lvl="1">
              <a:spcBef>
                <a:spcPts val="0"/>
              </a:spcBef>
              <a:buFont typeface="Wingdings" pitchFamily="-96" charset="2"/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96" charset="0"/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96" charset="0"/>
              </a:rPr>
              <a:t>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96" charset="0"/>
              </a:rPr>
              <a:t>A[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96" charset="0"/>
              </a:rPr>
              <a:t>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96" charset="0"/>
              </a:rPr>
              <a:t>][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96" charset="0"/>
              </a:rPr>
              <a:t>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96" charset="0"/>
              </a:rPr>
              <a:t>];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-96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Calibri" pitchFamily="-96" charset="0"/>
              </a:rPr>
              <a:t>数据类型</a:t>
            </a:r>
            <a:r>
              <a:rPr lang="en-US" i="1" dirty="0" smtClean="0">
                <a:latin typeface="Calibri" pitchFamily="-96" charset="0"/>
              </a:rPr>
              <a:t>T</a:t>
            </a:r>
            <a:r>
              <a:rPr lang="zh-CN" altLang="en-US" dirty="0" smtClean="0">
                <a:latin typeface="Calibri" pitchFamily="-96" charset="0"/>
              </a:rPr>
              <a:t>的两维数组</a:t>
            </a:r>
            <a:endParaRPr lang="en-US" dirty="0">
              <a:latin typeface="Calibri" pitchFamily="-96" charset="0"/>
            </a:endParaRPr>
          </a:p>
          <a:p>
            <a:pPr lvl="1">
              <a:spcBef>
                <a:spcPts val="0"/>
              </a:spcBef>
            </a:pP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</a:t>
            </a:r>
            <a:r>
              <a:rPr lang="zh-CN" altLang="en-US" dirty="0" smtClean="0">
                <a:latin typeface="Calibri" pitchFamily="-96" charset="0"/>
              </a:rPr>
              <a:t>行</a:t>
            </a:r>
            <a:r>
              <a:rPr lang="en-US" dirty="0" smtClean="0">
                <a:latin typeface="Calibri" pitchFamily="-96" charset="0"/>
              </a:rPr>
              <a:t>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</a:t>
            </a:r>
            <a:r>
              <a:rPr lang="zh-CN" altLang="en-US" dirty="0" smtClean="0">
                <a:latin typeface="Calibri" pitchFamily="-96" charset="0"/>
              </a:rPr>
              <a:t>列</a:t>
            </a:r>
            <a:endParaRPr lang="en-US" dirty="0">
              <a:latin typeface="Calibri" pitchFamily="-96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Calibri" pitchFamily="-96" charset="0"/>
              </a:rPr>
              <a:t>元素类型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en-US" i="1" dirty="0" smtClean="0">
                <a:latin typeface="Calibri" pitchFamily="-96" charset="0"/>
              </a:rPr>
              <a:t>T</a:t>
            </a:r>
            <a:r>
              <a:rPr lang="en-US" dirty="0" smtClean="0">
                <a:latin typeface="Calibri" pitchFamily="-96" charset="0"/>
              </a:rPr>
              <a:t>,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zh-CN" altLang="en-US" i="1" dirty="0" smtClean="0">
                <a:latin typeface="Calibri" pitchFamily="-96" charset="0"/>
              </a:rPr>
              <a:t>字节</a:t>
            </a:r>
            <a:endParaRPr lang="en-US" dirty="0">
              <a:latin typeface="Calibri" pitchFamily="-96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Calibri" pitchFamily="-96" charset="0"/>
              </a:rPr>
              <a:t>数组尺寸、</a:t>
            </a:r>
            <a:r>
              <a:rPr lang="en-US" altLang="zh-CN" dirty="0" err="1" smtClean="0">
                <a:latin typeface="Calibri" pitchFamily="-96" charset="0"/>
              </a:rPr>
              <a:t>sizeof</a:t>
            </a:r>
            <a:r>
              <a:rPr lang="en-US" altLang="zh-CN" dirty="0" smtClean="0">
                <a:latin typeface="Calibri" pitchFamily="-96" charset="0"/>
              </a:rPr>
              <a:t>(A)</a:t>
            </a:r>
            <a:endParaRPr lang="en-US" dirty="0">
              <a:latin typeface="Calibri" pitchFamily="-96" charset="0"/>
            </a:endParaRPr>
          </a:p>
          <a:p>
            <a:pPr lvl="1">
              <a:spcBef>
                <a:spcPts val="0"/>
              </a:spcBef>
            </a:pPr>
            <a:r>
              <a:rPr lang="en-US" b="1" i="1" dirty="0">
                <a:latin typeface="Calibri" pitchFamily="-96" charset="0"/>
              </a:rPr>
              <a:t>R</a:t>
            </a:r>
            <a:r>
              <a:rPr lang="en-US" b="1" dirty="0">
                <a:latin typeface="Calibri" pitchFamily="-96" charset="0"/>
              </a:rPr>
              <a:t> * </a:t>
            </a:r>
            <a:r>
              <a:rPr lang="en-US" b="1" i="1" dirty="0">
                <a:latin typeface="Calibri" pitchFamily="-96" charset="0"/>
              </a:rPr>
              <a:t>C </a:t>
            </a:r>
            <a:r>
              <a:rPr lang="en-US" b="1" dirty="0">
                <a:latin typeface="Calibri" pitchFamily="-96" charset="0"/>
              </a:rPr>
              <a:t>* </a:t>
            </a:r>
            <a:r>
              <a:rPr lang="en-US" b="1" i="1" dirty="0">
                <a:latin typeface="Calibri" pitchFamily="-96" charset="0"/>
              </a:rPr>
              <a:t>K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zh-CN" altLang="en-US" dirty="0" smtClean="0">
                <a:latin typeface="Calibri" pitchFamily="-96" charset="0"/>
              </a:rPr>
              <a:t>字节</a:t>
            </a:r>
            <a:endParaRPr lang="en-US" dirty="0">
              <a:latin typeface="Calibri" pitchFamily="-96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Calibri" pitchFamily="-96" charset="0"/>
              </a:rPr>
              <a:t>存储：行优先排列</a:t>
            </a:r>
            <a:endParaRPr lang="en-US" dirty="0">
              <a:latin typeface="Calibri" pitchFamily="-96" charset="0"/>
            </a:endParaRP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724400" y="1999142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551695" y="4541862"/>
            <a:ext cx="17851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4941912"/>
            <a:ext cx="8229600" cy="11430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  <a:p>
                <a:pPr algn="ctr" eaLnBrk="0" hangingPunct="0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02" y="3504"/>
                <a:ext cx="430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373" y="3504"/>
                <a:ext cx="459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460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[R-1]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372" y="3504"/>
                <a:ext cx="460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[R-1]</a:t>
                </a:r>
              </a:p>
              <a:p>
                <a:pPr algn="ctr" eaLnBrk="0"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00871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00871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161112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275856" y="6191994"/>
            <a:ext cx="2218928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4*R*C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Bytes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嵌套数组例子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3405187" y="429001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PCOUNT 4</a:t>
            </a:r>
          </a:p>
          <a:p>
            <a:pPr eaLnBrk="0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zip_dig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[PCOUNT] = 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{{1, 5, 2, 0, 6},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{1, 5, 2, 1, 3 },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{1, 5, 2, 1, 7 },</a:t>
            </a:r>
          </a:p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781600" y="3077915"/>
            <a:ext cx="167957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zip_dig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2230987" y="376371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2002387" y="3916115"/>
            <a:ext cx="49244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754987" y="376371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526387" y="3916115"/>
            <a:ext cx="49244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5278987" y="376371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982125" y="3916115"/>
            <a:ext cx="6293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802987" y="376371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506125" y="3916115"/>
            <a:ext cx="64633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326987" y="376371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8030125" y="3916115"/>
            <a:ext cx="64633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230987" y="3001715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54987" y="3001715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278987" y="3001715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802987" y="2996952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2230987" y="3001715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754987" y="3001715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5278987" y="3001715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802987" y="3001715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276909" y="4499970"/>
            <a:ext cx="854139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latin typeface="Calibri" pitchFamily="-96" charset="0"/>
              </a:rPr>
              <a:t>“</a:t>
            </a:r>
            <a:r>
              <a:rPr lang="en-US" kern="0" dirty="0" err="1" smtClean="0">
                <a:latin typeface="Courier New" pitchFamily="-96" charset="0"/>
              </a:rPr>
              <a:t>zip_dig</a:t>
            </a:r>
            <a:r>
              <a:rPr lang="en-US" kern="0" dirty="0" smtClean="0">
                <a:latin typeface="Courier New" pitchFamily="-96" charset="0"/>
              </a:rPr>
              <a:t> </a:t>
            </a:r>
            <a:r>
              <a:rPr lang="en-US" kern="0" dirty="0" err="1" smtClean="0">
                <a:latin typeface="Courier New" pitchFamily="-96" charset="0"/>
              </a:rPr>
              <a:t>pgh</a:t>
            </a:r>
            <a:r>
              <a:rPr lang="en-US" kern="0" dirty="0" smtClean="0">
                <a:latin typeface="Courier New" pitchFamily="-96" charset="0"/>
              </a:rPr>
              <a:t>[4]</a:t>
            </a:r>
            <a:r>
              <a:rPr lang="en-US" kern="0" dirty="0" smtClean="0">
                <a:latin typeface="Calibri" pitchFamily="-96" charset="0"/>
              </a:rPr>
              <a:t>” </a:t>
            </a:r>
            <a:r>
              <a:rPr lang="zh-CN" altLang="en-US" kern="0" dirty="0" smtClean="0">
                <a:latin typeface="Calibri" pitchFamily="-96" charset="0"/>
              </a:rPr>
              <a:t>等价于</a:t>
            </a:r>
            <a:r>
              <a:rPr lang="en-US" kern="0" dirty="0" smtClean="0">
                <a:latin typeface="Calibri" pitchFamily="-96" charset="0"/>
              </a:rPr>
              <a:t> “</a:t>
            </a:r>
            <a:r>
              <a:rPr lang="en-US" kern="0" dirty="0" err="1" smtClean="0">
                <a:latin typeface="Courier New" pitchFamily="-96" charset="0"/>
              </a:rPr>
              <a:t>int</a:t>
            </a:r>
            <a:r>
              <a:rPr lang="en-US" kern="0" dirty="0" smtClean="0">
                <a:latin typeface="Courier New" pitchFamily="-96" charset="0"/>
              </a:rPr>
              <a:t> </a:t>
            </a:r>
            <a:r>
              <a:rPr lang="en-US" kern="0" dirty="0" err="1" smtClean="0">
                <a:latin typeface="Courier New" pitchFamily="-96" charset="0"/>
              </a:rPr>
              <a:t>pgh</a:t>
            </a:r>
            <a:r>
              <a:rPr lang="en-US" kern="0" dirty="0" smtClean="0">
                <a:latin typeface="Courier New" pitchFamily="-96" charset="0"/>
              </a:rPr>
              <a:t>[4][5]</a:t>
            </a:r>
            <a:r>
              <a:rPr lang="en-US" kern="0" dirty="0" smtClean="0">
                <a:latin typeface="Calibri" pitchFamily="-96" charset="0"/>
              </a:rPr>
              <a:t>”</a:t>
            </a:r>
          </a:p>
          <a:p>
            <a:pPr lvl="1"/>
            <a:r>
              <a:rPr lang="zh-CN" altLang="en-US" b="0" kern="0" dirty="0" smtClean="0">
                <a:latin typeface="Calibri" pitchFamily="-96" charset="0"/>
              </a:rPr>
              <a:t>变量</a:t>
            </a:r>
            <a:r>
              <a:rPr lang="en-US" b="1" kern="0" dirty="0" err="1" smtClean="0">
                <a:latin typeface="Courier New" pitchFamily="-96" charset="0"/>
              </a:rPr>
              <a:t>pgh</a:t>
            </a:r>
            <a:r>
              <a:rPr lang="en-US" b="0" kern="0" dirty="0" smtClean="0">
                <a:latin typeface="Calibri" pitchFamily="-96" charset="0"/>
              </a:rPr>
              <a:t>: </a:t>
            </a:r>
            <a:r>
              <a:rPr lang="zh-CN" altLang="en-US" b="0" kern="0" dirty="0" smtClean="0">
                <a:latin typeface="Calibri" pitchFamily="-96" charset="0"/>
              </a:rPr>
              <a:t>有</a:t>
            </a:r>
            <a:r>
              <a:rPr lang="en-US" b="0" kern="0" dirty="0" smtClean="0">
                <a:latin typeface="Calibri" pitchFamily="-96" charset="0"/>
              </a:rPr>
              <a:t>4</a:t>
            </a:r>
            <a:r>
              <a:rPr lang="zh-CN" altLang="en-US" b="0" kern="0" dirty="0">
                <a:latin typeface="Calibri" pitchFamily="-96" charset="0"/>
              </a:rPr>
              <a:t>元素的数组</a:t>
            </a:r>
            <a:r>
              <a:rPr lang="en-US" b="0" kern="0" dirty="0" smtClean="0">
                <a:latin typeface="Calibri" pitchFamily="-96" charset="0"/>
              </a:rPr>
              <a:t>, </a:t>
            </a:r>
            <a:r>
              <a:rPr lang="zh-CN" altLang="en-US" b="0" kern="0" dirty="0" smtClean="0">
                <a:latin typeface="Calibri" pitchFamily="-96" charset="0"/>
              </a:rPr>
              <a:t>占用连续内存</a:t>
            </a:r>
            <a:endParaRPr lang="en-US" b="0" kern="0" dirty="0" smtClean="0">
              <a:latin typeface="Calibri" pitchFamily="-96" charset="0"/>
            </a:endParaRPr>
          </a:p>
          <a:p>
            <a:pPr lvl="1"/>
            <a:r>
              <a:rPr lang="zh-CN" altLang="en-US" b="0" kern="0" dirty="0" smtClean="0">
                <a:latin typeface="Calibri" pitchFamily="-96" charset="0"/>
              </a:rPr>
              <a:t>每个元素是一个有</a:t>
            </a:r>
            <a:r>
              <a:rPr lang="en-US" altLang="zh-CN" b="0" kern="0" dirty="0" smtClean="0">
                <a:latin typeface="Calibri" pitchFamily="-96" charset="0"/>
              </a:rPr>
              <a:t>5</a:t>
            </a:r>
            <a:r>
              <a:rPr lang="zh-CN" altLang="en-US" b="0" kern="0" dirty="0" smtClean="0">
                <a:latin typeface="Calibri" pitchFamily="-96" charset="0"/>
              </a:rPr>
              <a:t>个整数的数组，占用连续内存</a:t>
            </a:r>
            <a:endParaRPr lang="en-US" b="0" kern="0" dirty="0" smtClean="0">
              <a:latin typeface="Calibri" pitchFamily="-96" charset="0"/>
            </a:endParaRPr>
          </a:p>
          <a:p>
            <a:r>
              <a:rPr lang="zh-CN" altLang="en-US" kern="0" dirty="0" smtClean="0">
                <a:latin typeface="Calibri" pitchFamily="-96" charset="0"/>
              </a:rPr>
              <a:t>内存排列：行优先</a:t>
            </a:r>
            <a:endParaRPr lang="en-US" kern="0" dirty="0" smtClean="0">
              <a:latin typeface="Calibri" pitchFamily="-9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05-machine-basics 2017.06.13</Template>
  <TotalTime>20505</TotalTime>
  <Words>3760</Words>
  <Application>Microsoft Office PowerPoint</Application>
  <PresentationFormat>全屏显示(4:3)</PresentationFormat>
  <Paragraphs>1152</Paragraphs>
  <Slides>45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Lucida Grande</vt:lpstr>
      <vt:lpstr>Monaco</vt:lpstr>
      <vt:lpstr>ＭＳ Ｐゴシック</vt:lpstr>
      <vt:lpstr>ヒラギノ角ゴ ProN W6</vt:lpstr>
      <vt:lpstr>黑体</vt:lpstr>
      <vt:lpstr>Arial</vt:lpstr>
      <vt:lpstr>Arial Narrow</vt:lpstr>
      <vt:lpstr>Calibri</vt:lpstr>
      <vt:lpstr>Calibri Bold</vt:lpstr>
      <vt:lpstr>Calibri Bold Italic</vt:lpstr>
      <vt:lpstr>Century Gothic</vt:lpstr>
      <vt:lpstr>Courier New</vt:lpstr>
      <vt:lpstr>Courier New Bold</vt:lpstr>
      <vt:lpstr>Times New Roman</vt:lpstr>
      <vt:lpstr>Wingdings</vt:lpstr>
      <vt:lpstr>Wingdings 2</vt:lpstr>
      <vt:lpstr>template2007</vt:lpstr>
      <vt:lpstr>程序的机器级表示IV: 数据</vt:lpstr>
      <vt:lpstr>主要内容</vt:lpstr>
      <vt:lpstr>数组的内存分配</vt:lpstr>
      <vt:lpstr>数组的访问</vt:lpstr>
      <vt:lpstr>数组例子</vt:lpstr>
      <vt:lpstr>数组访问例子</vt:lpstr>
      <vt:lpstr>数组和循环的例子</vt:lpstr>
      <vt:lpstr>多维(嵌套) 数组</vt:lpstr>
      <vt:lpstr>嵌套数组例子</vt:lpstr>
      <vt:lpstr>嵌套数组行访问</vt:lpstr>
      <vt:lpstr>嵌套数组行访问代码</vt:lpstr>
      <vt:lpstr>嵌套数组元素访问</vt:lpstr>
      <vt:lpstr>嵌套数组元素访问代码</vt:lpstr>
      <vt:lpstr>多层次数组例子</vt:lpstr>
      <vt:lpstr>多层次数组元素的访问</vt:lpstr>
      <vt:lpstr>数组元素访问</vt:lpstr>
      <vt:lpstr>N×N 矩阵</vt:lpstr>
      <vt:lpstr>16 X 16 矩阵的访问</vt:lpstr>
      <vt:lpstr>n X n 矩阵的访问</vt:lpstr>
      <vt:lpstr>主要内容</vt:lpstr>
      <vt:lpstr>结构体表示</vt:lpstr>
      <vt:lpstr>结构体成员地址的生成</vt:lpstr>
      <vt:lpstr>链表</vt:lpstr>
      <vt:lpstr>结构体与对齐</vt:lpstr>
      <vt:lpstr>对齐的准则</vt:lpstr>
      <vt:lpstr>x86-64对齐</vt:lpstr>
      <vt:lpstr>结构体的对齐</vt:lpstr>
      <vt:lpstr>满足整体对齐要求</vt:lpstr>
      <vt:lpstr>结构体数组</vt:lpstr>
      <vt:lpstr>访问数组元素</vt:lpstr>
      <vt:lpstr>空间的节省</vt:lpstr>
      <vt:lpstr>主要内容</vt:lpstr>
      <vt:lpstr>用SSE3编程</vt:lpstr>
      <vt:lpstr>标量和SIMD操作</vt:lpstr>
      <vt:lpstr>浮点基础</vt:lpstr>
      <vt:lpstr>浮点数的内存引用</vt:lpstr>
      <vt:lpstr>浮点数编程</vt:lpstr>
      <vt:lpstr>总结</vt:lpstr>
      <vt:lpstr>理解指针和数组#1</vt:lpstr>
      <vt:lpstr>理解指针和数组#1</vt:lpstr>
      <vt:lpstr>理解指针和数组#2</vt:lpstr>
      <vt:lpstr>理解指针和数组#2</vt:lpstr>
      <vt:lpstr>理解指针和数组#3</vt:lpstr>
      <vt:lpstr>PowerPoint 演示文稿</vt:lpstr>
      <vt:lpstr>理解指针和数组#3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xianjun shi</cp:lastModifiedBy>
  <cp:revision>795</cp:revision>
  <cp:lastPrinted>2014-09-18T08:14:12Z</cp:lastPrinted>
  <dcterms:created xsi:type="dcterms:W3CDTF">2012-09-20T14:26:38Z</dcterms:created>
  <dcterms:modified xsi:type="dcterms:W3CDTF">2017-10-31T15:15:32Z</dcterms:modified>
</cp:coreProperties>
</file>