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</p:sldMasterIdLst>
  <p:notesMasterIdLst>
    <p:notesMasterId r:id="rId50"/>
  </p:notesMasterIdLst>
  <p:handoutMasterIdLst>
    <p:handoutMasterId r:id="rId51"/>
  </p:handoutMasterIdLst>
  <p:sldIdLst>
    <p:sldId id="542" r:id="rId2"/>
    <p:sldId id="1052" r:id="rId3"/>
    <p:sldId id="945" r:id="rId4"/>
    <p:sldId id="946" r:id="rId5"/>
    <p:sldId id="948" r:id="rId6"/>
    <p:sldId id="1063" r:id="rId7"/>
    <p:sldId id="1069" r:id="rId8"/>
    <p:sldId id="1070" r:id="rId9"/>
    <p:sldId id="977" r:id="rId10"/>
    <p:sldId id="954" r:id="rId11"/>
    <p:sldId id="955" r:id="rId12"/>
    <p:sldId id="957" r:id="rId13"/>
    <p:sldId id="1071" r:id="rId14"/>
    <p:sldId id="958" r:id="rId15"/>
    <p:sldId id="1072" r:id="rId16"/>
    <p:sldId id="1073" r:id="rId17"/>
    <p:sldId id="1074" r:id="rId18"/>
    <p:sldId id="1075" r:id="rId19"/>
    <p:sldId id="1077" r:id="rId20"/>
    <p:sldId id="966" r:id="rId21"/>
    <p:sldId id="1067" r:id="rId22"/>
    <p:sldId id="1082" r:id="rId23"/>
    <p:sldId id="1057" r:id="rId24"/>
    <p:sldId id="953" r:id="rId25"/>
    <p:sldId id="968" r:id="rId26"/>
    <p:sldId id="980" r:id="rId27"/>
    <p:sldId id="1068" r:id="rId28"/>
    <p:sldId id="972" r:id="rId29"/>
    <p:sldId id="973" r:id="rId30"/>
    <p:sldId id="1076" r:id="rId31"/>
    <p:sldId id="1043" r:id="rId32"/>
    <p:sldId id="1044" r:id="rId33"/>
    <p:sldId id="1045" r:id="rId34"/>
    <p:sldId id="1046" r:id="rId35"/>
    <p:sldId id="1078" r:id="rId36"/>
    <p:sldId id="1079" r:id="rId37"/>
    <p:sldId id="1081" r:id="rId38"/>
    <p:sldId id="1080" r:id="rId39"/>
    <p:sldId id="1050" r:id="rId40"/>
    <p:sldId id="1032" r:id="rId41"/>
    <p:sldId id="1033" r:id="rId42"/>
    <p:sldId id="1034" r:id="rId43"/>
    <p:sldId id="1035" r:id="rId44"/>
    <p:sldId id="1036" r:id="rId45"/>
    <p:sldId id="1037" r:id="rId46"/>
    <p:sldId id="1038" r:id="rId47"/>
    <p:sldId id="1039" r:id="rId48"/>
    <p:sldId id="1040" r:id="rId49"/>
  </p:sldIdLst>
  <p:sldSz cx="9144000" cy="6858000" type="screen4x3"/>
  <p:notesSz cx="7302500" cy="9586913"/>
  <p:custDataLst>
    <p:tags r:id="rId5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3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CC"/>
    <a:srgbClr val="FFFF99"/>
    <a:srgbClr val="FFFFCC"/>
    <a:srgbClr val="FF9999"/>
    <a:srgbClr val="D5F1CF"/>
    <a:srgbClr val="F6F5BD"/>
    <a:srgbClr val="CDF1C5"/>
    <a:srgbClr val="990000"/>
    <a:srgbClr val="F1C7C7"/>
    <a:srgbClr val="EDEA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68" autoAdjust="0"/>
    <p:restoredTop sz="80445" autoAdjust="0"/>
  </p:normalViewPr>
  <p:slideViewPr>
    <p:cSldViewPr snapToObjects="1">
      <p:cViewPr varScale="1">
        <p:scale>
          <a:sx n="80" d="100"/>
          <a:sy n="80" d="100"/>
        </p:scale>
        <p:origin x="2106" y="78"/>
      </p:cViewPr>
      <p:guideLst>
        <p:guide orient="horz" pos="153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43" d="100"/>
          <a:sy n="43" d="100"/>
        </p:scale>
        <p:origin x="-1936" y="-104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A4067047-E766-4254-821F-B27F8CFA18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64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FD8AD92D-85DC-42ED-A1F9-C1217E42EA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332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422CA9-8481-40C3-B5AE-2BC95BA02134}" type="slidenum">
              <a:rPr lang="en-US" smtClean="0"/>
              <a:pPr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2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美国在线（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American Online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），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2000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年至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2009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年期间是美国时代华纳的子公司，著名的因特网服务提供商。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681F1-9ECF-43CC-A1A6-D7853C0864CB}" type="slidenum">
              <a:rPr lang="en-US" smtClean="0"/>
              <a:pPr>
                <a:defRPr/>
              </a:pPr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Canaries”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探测：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要检测对函数栈的破坏，需要修改函数栈的组织，在缓冲区和控制信息（如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EBP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等）间插入一个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canary word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。这样，当缓冲区被溢出时，在返回地址被覆盖之前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canary word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会首先被覆盖。通过检查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canary word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的值是否被修改，就可以判断是否发生了溢出攻击。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8AD92D-85DC-42ED-A1F9-C1217E42EA9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409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39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8AD92D-85DC-42ED-A1F9-C1217E42EA98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607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8AD92D-85DC-42ED-A1F9-C1217E42EA98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28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6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16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74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54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32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0" name="Rectangle 10"/>
          <p:cNvSpPr/>
          <p:nvPr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11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  <p:sp>
        <p:nvSpPr>
          <p:cNvPr id="12" name="Rectangle 5"/>
          <p:cNvSpPr/>
          <p:nvPr userDrawn="1"/>
        </p:nvSpPr>
        <p:spPr>
          <a:xfrm>
            <a:off x="8839200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54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package" Target="../embeddings/Microsoft_Excel____.xlsx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package" Target="../embeddings/Microsoft_Excel____1.xlsx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2178050"/>
          </a:xfrm>
        </p:spPr>
        <p:txBody>
          <a:bodyPr/>
          <a:lstStyle/>
          <a:p>
            <a:pPr marL="0" indent="0"/>
            <a:r>
              <a:rPr lang="zh-CN" altLang="en-US" dirty="0"/>
              <a:t>程序的机器级</a:t>
            </a:r>
            <a:r>
              <a:rPr lang="zh-CN" altLang="en-US" dirty="0" smtClean="0"/>
              <a:t>表示</a:t>
            </a:r>
            <a:r>
              <a:rPr lang="en-US" dirty="0" smtClean="0"/>
              <a:t>V</a:t>
            </a:r>
            <a:r>
              <a:rPr lang="zh-CN" altLang="en-US" smtClean="0"/>
              <a:t>：高级主题</a:t>
            </a:r>
            <a:endParaRPr lang="en-US" sz="2000" b="0" dirty="0" smtClean="0"/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7678738" cy="1752600"/>
          </a:xfrm>
        </p:spPr>
        <p:txBody>
          <a:bodyPr/>
          <a:lstStyle/>
          <a:p>
            <a:r>
              <a:rPr lang="zh-CN" altLang="en-US" dirty="0"/>
              <a:t>教师</a:t>
            </a:r>
            <a:r>
              <a:rPr lang="zh-CN" altLang="en-US" dirty="0" smtClean="0"/>
              <a:t>：</a:t>
            </a:r>
            <a:r>
              <a:rPr lang="zh-CN" altLang="en-US" dirty="0"/>
              <a:t>史先俊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计算机科学与技术学院</a:t>
            </a:r>
            <a:endParaRPr lang="en-US" altLang="zh-CN" dirty="0"/>
          </a:p>
          <a:p>
            <a:r>
              <a:rPr lang="zh-CN" altLang="en-US" dirty="0"/>
              <a:t>哈尔滨工业大学</a:t>
            </a:r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591425" cy="762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字符串库的代码</a:t>
            </a:r>
            <a:endParaRPr lang="en-US" dirty="0" smtClean="0"/>
          </a:p>
        </p:txBody>
      </p:sp>
      <p:sp>
        <p:nvSpPr>
          <p:cNvPr id="22531" name="Rectangle 6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153400" cy="5791200"/>
          </a:xfrm>
        </p:spPr>
        <p:txBody>
          <a:bodyPr/>
          <a:lstStyle/>
          <a:p>
            <a:pPr eaLnBrk="1" hangingPunct="1"/>
            <a:r>
              <a:rPr lang="en-US" dirty="0" smtClean="0"/>
              <a:t>Unix</a:t>
            </a:r>
            <a:r>
              <a:rPr lang="zh-CN" altLang="en-US" dirty="0" smtClean="0"/>
              <a:t>函数</a:t>
            </a:r>
            <a:r>
              <a:rPr lang="en-US" dirty="0" smtClean="0">
                <a:latin typeface="Courier New" pitchFamily="49" charset="0"/>
              </a:rPr>
              <a:t>gets()</a:t>
            </a:r>
            <a:r>
              <a:rPr lang="zh-CN" altLang="en-US" dirty="0" smtClean="0">
                <a:latin typeface="Courier New" pitchFamily="49" charset="0"/>
              </a:rPr>
              <a:t>的实现</a:t>
            </a:r>
            <a:endParaRPr lang="en-US" dirty="0" smtClean="0">
              <a:latin typeface="Courier New" pitchFamily="49" charset="0"/>
            </a:endParaRP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/>
            <a:r>
              <a:rPr lang="zh-CN" altLang="en-US" dirty="0" smtClean="0"/>
              <a:t>无法设定读入字符串的长度限制</a:t>
            </a:r>
            <a:endParaRPr lang="en-US" dirty="0" smtClean="0"/>
          </a:p>
          <a:p>
            <a:pPr eaLnBrk="1" hangingPunct="1"/>
            <a:r>
              <a:rPr lang="zh-CN" altLang="en-US" dirty="0" smtClean="0"/>
              <a:t>其他库函数也有类似问题</a:t>
            </a:r>
            <a:endParaRPr lang="en-US" dirty="0" smtClean="0"/>
          </a:p>
          <a:p>
            <a:pPr lvl="1" eaLnBrk="1" hangingPunct="1">
              <a:spcBef>
                <a:spcPts val="0"/>
              </a:spcBef>
            </a:pPr>
            <a:r>
              <a:rPr lang="en-US" b="1" dirty="0" err="1" smtClean="0">
                <a:latin typeface="Courier New" pitchFamily="49" charset="0"/>
              </a:rPr>
              <a:t>strcpy</a:t>
            </a:r>
            <a:r>
              <a:rPr lang="en-US" b="1" dirty="0" smtClean="0"/>
              <a:t>, </a:t>
            </a:r>
            <a:r>
              <a:rPr lang="en-US" b="1" dirty="0" err="1" smtClean="0">
                <a:latin typeface="Courier New" pitchFamily="49" charset="0"/>
              </a:rPr>
              <a:t>strcat</a:t>
            </a:r>
            <a:r>
              <a:rPr lang="en-US" dirty="0" smtClean="0"/>
              <a:t>: </a:t>
            </a:r>
            <a:r>
              <a:rPr lang="zh-CN" altLang="en-US" dirty="0" smtClean="0"/>
              <a:t>任意长度字符串的拷贝</a:t>
            </a:r>
            <a:endParaRPr lang="en-US" dirty="0" smtClean="0"/>
          </a:p>
          <a:p>
            <a:pPr lvl="1" eaLnBrk="1" hangingPunct="1">
              <a:spcBef>
                <a:spcPts val="0"/>
              </a:spcBef>
            </a:pPr>
            <a:r>
              <a:rPr lang="en-US" b="1" dirty="0" err="1" smtClean="0">
                <a:latin typeface="Courier New" pitchFamily="49" charset="0"/>
              </a:rPr>
              <a:t>scanf</a:t>
            </a:r>
            <a:r>
              <a:rPr lang="en-US" b="1" dirty="0" smtClean="0"/>
              <a:t>, </a:t>
            </a:r>
            <a:r>
              <a:rPr lang="en-US" b="1" dirty="0" err="1" smtClean="0">
                <a:latin typeface="Courier New" pitchFamily="49" charset="0"/>
              </a:rPr>
              <a:t>fscanf</a:t>
            </a:r>
            <a:r>
              <a:rPr lang="en-US" b="1" dirty="0" smtClean="0"/>
              <a:t>, </a:t>
            </a:r>
            <a:r>
              <a:rPr lang="en-US" b="1" dirty="0" err="1" smtClean="0">
                <a:latin typeface="Courier New" pitchFamily="49" charset="0"/>
              </a:rPr>
              <a:t>sscanf</a:t>
            </a:r>
            <a:r>
              <a:rPr lang="en-US" b="1" dirty="0" smtClean="0"/>
              <a:t>, </a:t>
            </a:r>
            <a:r>
              <a:rPr lang="zh-CN" altLang="en-US" dirty="0" smtClean="0"/>
              <a:t>使用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itchFamily="49" charset="0"/>
              </a:rPr>
              <a:t>%s</a:t>
            </a:r>
            <a:r>
              <a:rPr lang="en-US" dirty="0" smtClean="0"/>
              <a:t> </a:t>
            </a:r>
            <a:r>
              <a:rPr lang="zh-CN" altLang="en-US" dirty="0" smtClean="0"/>
              <a:t>转换符时</a:t>
            </a:r>
            <a:endParaRPr lang="en-US" dirty="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838200" y="1447800"/>
            <a:ext cx="7134225" cy="36163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ts val="25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/* Get string from 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stdin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*/</a:t>
            </a:r>
          </a:p>
          <a:p>
            <a:pPr eaLnBrk="0" hangingPunct="0">
              <a:lnSpc>
                <a:spcPts val="25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char *gets(char *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dest</a:t>
            </a: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){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c = 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getchar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();</a:t>
            </a:r>
          </a:p>
          <a:p>
            <a:pPr eaLnBrk="0" hangingPunct="0">
              <a:lnSpc>
                <a:spcPts val="25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  char *p = 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dest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;</a:t>
            </a:r>
          </a:p>
          <a:p>
            <a:pPr eaLnBrk="0" hangingPunct="0">
              <a:lnSpc>
                <a:spcPts val="25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  while (c != EOF &amp;&amp; c != '\n') {</a:t>
            </a:r>
          </a:p>
          <a:p>
            <a:pPr eaLnBrk="0" hangingPunct="0">
              <a:lnSpc>
                <a:spcPts val="25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      *p++ = c;</a:t>
            </a:r>
          </a:p>
          <a:p>
            <a:pPr eaLnBrk="0" hangingPunct="0">
              <a:lnSpc>
                <a:spcPts val="25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      c = 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getchar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();</a:t>
            </a:r>
          </a:p>
          <a:p>
            <a:pPr eaLnBrk="0" hangingPunct="0">
              <a:lnSpc>
                <a:spcPts val="25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  }</a:t>
            </a:r>
          </a:p>
          <a:p>
            <a:pPr eaLnBrk="0" hangingPunct="0">
              <a:lnSpc>
                <a:spcPts val="25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  *p = '\0';</a:t>
            </a:r>
          </a:p>
          <a:p>
            <a:pPr eaLnBrk="0" hangingPunct="0">
              <a:lnSpc>
                <a:spcPts val="25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  return 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dest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;</a:t>
            </a:r>
          </a:p>
          <a:p>
            <a:pPr eaLnBrk="0" hangingPunct="0">
              <a:lnSpc>
                <a:spcPts val="25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6413500" cy="57308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存在安全隐患的缓冲区代码</a:t>
            </a:r>
            <a:endParaRPr lang="en-US" dirty="0" smtClean="0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32509" y="3831436"/>
            <a:ext cx="4100946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call_echo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  echo();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32508" y="1073053"/>
            <a:ext cx="5534891" cy="267509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/* Echo Line */</a:t>
            </a:r>
            <a:b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void echo()</a:t>
            </a:r>
            <a:b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{</a:t>
            </a:r>
            <a:b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  char 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buf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[4];  /* Way too small! */</a:t>
            </a:r>
            <a:b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  gets(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buf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);</a:t>
            </a:r>
            <a:b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  puts(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buf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);</a:t>
            </a:r>
            <a:b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81200" y="4615544"/>
            <a:ext cx="6629400" cy="101309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20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20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20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2000" i="1" dirty="0" err="1" smtClean="0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20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2000" dirty="0">
                <a:latin typeface="Courier New" pitchFamily="49" charset="0"/>
                <a:ea typeface="MS Mincho" pitchFamily="49" charset="-128"/>
                <a:cs typeface="+mn-cs"/>
              </a:rPr>
              <a:t>Type a string</a:t>
            </a:r>
            <a:r>
              <a:rPr lang="en-US" sz="2000" dirty="0" smtClean="0">
                <a:latin typeface="Courier New" pitchFamily="49" charset="0"/>
                <a:ea typeface="MS Mincho" pitchFamily="49" charset="-128"/>
                <a:cs typeface="+mn-cs"/>
              </a:rPr>
              <a:t>:</a:t>
            </a:r>
            <a:r>
              <a:rPr lang="en-US" sz="2000" i="1" dirty="0" smtClean="0">
                <a:latin typeface="Courier New" pitchFamily="49" charset="0"/>
                <a:ea typeface="MS Mincho" pitchFamily="49" charset="-128"/>
                <a:cs typeface="+mn-cs"/>
              </a:rPr>
              <a:t>012345678901234567890123</a:t>
            </a:r>
            <a:endParaRPr lang="en-US" sz="20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2000" dirty="0">
                <a:latin typeface="Courier New" pitchFamily="49" charset="0"/>
                <a:ea typeface="MS Mincho" pitchFamily="49" charset="-128"/>
              </a:rPr>
              <a:t>012345678901234567890123</a:t>
            </a:r>
            <a:endParaRPr lang="en-US" sz="20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981200" y="5682344"/>
            <a:ext cx="6629400" cy="101309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20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2000" dirty="0">
                <a:latin typeface="Courier New" pitchFamily="49" charset="0"/>
                <a:ea typeface="MS Mincho" pitchFamily="49" charset="-128"/>
                <a:cs typeface="+mn-cs"/>
              </a:rPr>
              <a:t>&gt;./</a:t>
            </a:r>
            <a:r>
              <a:rPr lang="en-US" sz="2000" dirty="0" err="1" smtClean="0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20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2000" dirty="0">
                <a:latin typeface="Courier New" pitchFamily="49" charset="0"/>
                <a:ea typeface="MS Mincho" pitchFamily="49" charset="-128"/>
                <a:cs typeface="+mn-cs"/>
              </a:rPr>
              <a:t>Type a string</a:t>
            </a:r>
            <a:r>
              <a:rPr lang="en-US" sz="2000" dirty="0" smtClean="0">
                <a:latin typeface="Courier New" pitchFamily="49" charset="0"/>
                <a:ea typeface="MS Mincho" pitchFamily="49" charset="-128"/>
                <a:cs typeface="+mn-cs"/>
              </a:rPr>
              <a:t>:</a:t>
            </a:r>
            <a:r>
              <a:rPr lang="en-US" sz="2000" i="1" dirty="0" smtClean="0">
                <a:latin typeface="Courier New" pitchFamily="49" charset="0"/>
                <a:ea typeface="MS Mincho" pitchFamily="49" charset="-128"/>
              </a:rPr>
              <a:t>0123456789012345678901234</a:t>
            </a:r>
            <a:endParaRPr lang="en-US" sz="2000" i="1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2000" dirty="0" smtClean="0">
                <a:latin typeface="Courier New" pitchFamily="49" charset="0"/>
                <a:ea typeface="MS Mincho" pitchFamily="49" charset="-128"/>
                <a:cs typeface="+mn-cs"/>
              </a:rPr>
              <a:t>Segmentation </a:t>
            </a:r>
            <a:r>
              <a:rPr lang="en-US" sz="2000" dirty="0">
                <a:latin typeface="Courier New" pitchFamily="49" charset="0"/>
                <a:ea typeface="MS Mincho" pitchFamily="49" charset="-128"/>
                <a:cs typeface="+mn-cs"/>
              </a:rPr>
              <a:t>Fault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67400" y="1948934"/>
            <a:ext cx="2847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0"/>
              <a:buChar char="ç"/>
            </a:pPr>
            <a:r>
              <a:rPr lang="en-US" dirty="0" smtClean="0">
                <a:solidFill>
                  <a:srgbClr val="FF0000"/>
                </a:solidFill>
                <a:latin typeface="Calibri" pitchFamily="34" charset="0"/>
                <a:sym typeface="Wingdings"/>
              </a:rPr>
              <a:t>btw, 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/>
              </a:rPr>
              <a:t>多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/>
              </a:rPr>
              <a:t>大才足够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  <a:sym typeface="Wingdings"/>
              </a:rPr>
              <a:t>?</a:t>
            </a:r>
            <a:endParaRPr lang="en-US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缓冲区溢出的反汇编</a:t>
            </a:r>
            <a:endParaRPr lang="en-US" dirty="0" smtClean="0"/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793750" y="1369367"/>
            <a:ext cx="8197850" cy="3044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00000000004006cf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4006cf:	48 83 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ec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18          	sub  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$0x18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4006d3:	48 89 e7             	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mov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%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rsp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,%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rdi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ea typeface="MS Mincho" pitchFamily="49" charset="-128"/>
              <a:cs typeface="Times New Roman" panose="02020603050405020304" pitchFamily="18" charset="0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4006d6:	e8 a5 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ff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ff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ff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     	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callq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400680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4006db:	48 89 e7             	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mov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  %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rsp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,%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rdi</a:t>
            </a:r>
            <a:endParaRPr lang="en-US" dirty="0">
              <a:latin typeface="Times New Roman" panose="02020603050405020304" pitchFamily="18" charset="0"/>
              <a:ea typeface="MS Mincho" pitchFamily="49" charset="-128"/>
              <a:cs typeface="Times New Roman" panose="02020603050405020304" pitchFamily="18" charset="0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4006de:	e8 3d 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fe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ff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ff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     	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callq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400520 &lt;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puts@plt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4006e3:	48 83 c4 18          	add    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4006e7:	c3                   	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retq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</a:t>
            </a:r>
            <a:endParaRPr lang="ro-RO" dirty="0">
              <a:latin typeface="Times New Roman" panose="02020603050405020304" pitchFamily="18" charset="0"/>
              <a:ea typeface="MS Mincho" pitchFamily="49" charset="-128"/>
              <a:cs typeface="Times New Roman" panose="02020603050405020304" pitchFamily="18" charset="0"/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793750" y="4826500"/>
            <a:ext cx="8045450" cy="1936428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4006e8:	48 83 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ec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08          	sub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4006ec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:	b8 00 00 00 00       	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mov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  $0x0,%eax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4006f1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:	e8 d9 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ff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ff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ff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     	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callq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4006f6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:	48 83 c4 08          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4006fa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:	c3                   	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retq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4500" y="4419600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call_echo</a:t>
            </a:r>
            <a:r>
              <a:rPr lang="en-US" dirty="0" smtClean="0">
                <a:latin typeface="Calibri" pitchFamily="34" charset="0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4500" y="990600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echo: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缓冲区溢出的栈示例</a:t>
            </a:r>
            <a:endParaRPr lang="en-US" dirty="0" smtClean="0"/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4015456" y="2803214"/>
            <a:ext cx="4913686" cy="193642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echo: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subq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$24, %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rsp</a:t>
            </a:r>
            <a:endParaRPr lang="en-US" dirty="0">
              <a:latin typeface="Times New Roman" panose="02020603050405020304" pitchFamily="18" charset="0"/>
              <a:ea typeface="MS Mincho" pitchFamily="49" charset="-128"/>
              <a:cs typeface="Times New Roman" panose="02020603050405020304" pitchFamily="18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movq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%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rsp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, %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rdi</a:t>
            </a:r>
            <a:endParaRPr lang="en-US" dirty="0">
              <a:latin typeface="Times New Roman" panose="02020603050405020304" pitchFamily="18" charset="0"/>
              <a:ea typeface="MS Mincho" pitchFamily="49" charset="-128"/>
              <a:cs typeface="Times New Roman" panose="02020603050405020304" pitchFamily="18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call  gets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...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015456" y="412266"/>
            <a:ext cx="4943865" cy="2305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/* Echo Line */</a:t>
            </a:r>
            <a:b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void echo</a:t>
            </a: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(){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  char 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buf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[4];  /* Way too small! */</a:t>
            </a:r>
            <a:b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  gets(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buf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);</a:t>
            </a:r>
            <a:b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  puts(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buf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);</a:t>
            </a:r>
            <a:b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3029358"/>
            <a:ext cx="1797050" cy="6743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返回地址</a:t>
            </a:r>
            <a:r>
              <a:rPr lang="en-US" altLang="zh-CN" b="0" dirty="0" smtClean="0">
                <a:latin typeface="Calibri" pitchFamily="34" charset="0"/>
                <a:cs typeface="+mn-cs"/>
              </a:rPr>
              <a:t/>
            </a:r>
            <a:br>
              <a:rPr lang="en-US" altLang="zh-CN" b="0" dirty="0" smtClean="0">
                <a:latin typeface="Calibri" pitchFamily="34" charset="0"/>
                <a:cs typeface="+mn-cs"/>
              </a:rPr>
            </a:br>
            <a:r>
              <a:rPr lang="en-US" b="0" dirty="0" smtClean="0">
                <a:latin typeface="Calibri" pitchFamily="34" charset="0"/>
                <a:cs typeface="+mn-cs"/>
              </a:rPr>
              <a:t>(8 bytes)</a:t>
            </a:r>
            <a:endParaRPr lang="en-US" b="0" dirty="0">
              <a:latin typeface="Calibri" pitchFamily="34" charset="0"/>
              <a:cs typeface="+mn-cs"/>
            </a:endParaRP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3116476" y="5629747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3200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439281" y="5240092"/>
            <a:ext cx="10438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ourier New" pitchFamily="49" charset="0"/>
              </a:rPr>
              <a:t>%</a:t>
            </a:r>
            <a:r>
              <a:rPr lang="en-US" sz="2800" dirty="0" err="1" smtClean="0">
                <a:latin typeface="Courier New" pitchFamily="49" charset="0"/>
              </a:rPr>
              <a:t>rsp</a:t>
            </a:r>
            <a:endParaRPr lang="en-US" sz="2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952379"/>
            <a:ext cx="1797050" cy="107697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dirty="0" err="1" smtClean="0">
                <a:latin typeface="Courier New" pitchFamily="49" charset="0"/>
                <a:cs typeface="+mn-cs"/>
              </a:rPr>
              <a:t>call_echo</a:t>
            </a:r>
            <a:endParaRPr lang="en-US" dirty="0" smtClean="0">
              <a:latin typeface="Courier New" pitchFamily="49" charset="0"/>
              <a:cs typeface="+mn-cs"/>
            </a:endParaRPr>
          </a:p>
          <a:p>
            <a:pPr algn="ctr">
              <a:defRPr/>
            </a:pP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的栈帧</a:t>
            </a:r>
            <a:endParaRPr lang="en-US" b="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94799" y="5228255"/>
            <a:ext cx="8290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err="1">
                <a:latin typeface="Courier New" pitchFamily="49" charset="0"/>
              </a:rPr>
              <a:t>buf</a:t>
            </a:r>
            <a:endParaRPr lang="en-US" sz="2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04801" y="1447800"/>
            <a:ext cx="20899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i="1" dirty="0">
                <a:solidFill>
                  <a:srgbClr val="C00000"/>
                </a:solidFill>
                <a:latin typeface="Calibri" pitchFamily="34" charset="0"/>
              </a:rPr>
              <a:t>调用</a:t>
            </a:r>
            <a:r>
              <a:rPr lang="en-US" i="1" dirty="0" smtClean="0">
                <a:solidFill>
                  <a:srgbClr val="C00000"/>
                </a:solidFill>
                <a:latin typeface="Calibri" pitchFamily="34" charset="0"/>
              </a:rPr>
              <a:t>gets</a:t>
            </a:r>
            <a:r>
              <a:rPr lang="zh-CN" altLang="en-US" i="1" dirty="0" smtClean="0">
                <a:solidFill>
                  <a:srgbClr val="C00000"/>
                </a:solidFill>
                <a:latin typeface="Calibri" pitchFamily="34" charset="0"/>
              </a:rPr>
              <a:t>之前</a:t>
            </a:r>
            <a:endParaRPr lang="en-US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704979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未</a:t>
            </a:r>
            <a:r>
              <a:rPr lang="zh-CN" altLang="en-US" b="0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使用的</a:t>
            </a:r>
            <a:endParaRPr lang="en-US" altLang="zh-CN" b="0" dirty="0" smtClean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b="0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20</a:t>
            </a:r>
            <a:r>
              <a:rPr lang="zh-CN" altLang="en-US" b="0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字节</a:t>
            </a:r>
            <a:endParaRPr lang="en-US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33400" y="5240092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982663" y="5240092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431925" y="5240092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881188" y="5240092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304800" y="5087692"/>
            <a:ext cx="4178357" cy="609600"/>
          </a:xfrm>
          <a:prstGeom prst="roundRect">
            <a:avLst/>
          </a:prstGeom>
          <a:noFill/>
          <a:ln w="25400" cap="flat" cmpd="sng" algn="ctr">
            <a:solidFill>
              <a:srgbClr val="CC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493559" y="4904037"/>
            <a:ext cx="3975043" cy="1424821"/>
            <a:chOff x="3958673" y="5433178"/>
            <a:chExt cx="3975043" cy="1424821"/>
          </a:xfrm>
        </p:grpSpPr>
        <p:sp>
          <p:nvSpPr>
            <p:cNvPr id="32" name="圆角矩形 31"/>
            <p:cNvSpPr/>
            <p:nvPr/>
          </p:nvSpPr>
          <p:spPr bwMode="auto">
            <a:xfrm>
              <a:off x="4913554" y="5433178"/>
              <a:ext cx="3020162" cy="1424821"/>
            </a:xfrm>
            <a:prstGeom prst="roundRect">
              <a:avLst/>
            </a:prstGeom>
            <a:solidFill>
              <a:srgbClr val="FFFF99"/>
            </a:solidFill>
            <a:ln w="25400" cap="flat" cmpd="sng" algn="ctr">
              <a:solidFill>
                <a:srgbClr val="CC0000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7" name="Line 29"/>
            <p:cNvSpPr>
              <a:spLocks noChangeShapeType="1"/>
            </p:cNvSpPr>
            <p:nvPr/>
          </p:nvSpPr>
          <p:spPr bwMode="auto">
            <a:xfrm flipH="1">
              <a:off x="6491939" y="6629399"/>
              <a:ext cx="4508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9" name="Rectangle 30"/>
            <p:cNvSpPr>
              <a:spLocks noChangeArrowheads="1"/>
            </p:cNvSpPr>
            <p:nvPr/>
          </p:nvSpPr>
          <p:spPr bwMode="auto">
            <a:xfrm>
              <a:off x="6850172" y="6272512"/>
              <a:ext cx="104387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latin typeface="Courier New" pitchFamily="49" charset="0"/>
                </a:rPr>
                <a:t>%</a:t>
              </a:r>
              <a:r>
                <a:rPr lang="en-US" sz="2800" dirty="0" err="1" smtClean="0">
                  <a:latin typeface="Courier New" pitchFamily="49" charset="0"/>
                </a:rPr>
                <a:t>rsp</a:t>
              </a:r>
              <a:endParaRPr lang="en-US" sz="2800" dirty="0">
                <a:latin typeface="Courier New" pitchFamily="49" charset="0"/>
              </a:endParaRPr>
            </a:p>
          </p:txBody>
        </p:sp>
        <p:sp>
          <p:nvSpPr>
            <p:cNvPr id="20" name="Rectangle 24"/>
            <p:cNvSpPr>
              <a:spLocks noChangeArrowheads="1"/>
            </p:cNvSpPr>
            <p:nvPr/>
          </p:nvSpPr>
          <p:spPr bwMode="auto">
            <a:xfrm>
              <a:off x="5075442" y="5638800"/>
              <a:ext cx="730248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+mn-cs"/>
                </a:rPr>
                <a:t>[3]</a:t>
              </a: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5075441" y="5651231"/>
              <a:ext cx="730249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+mn-cs"/>
                </a:rPr>
                <a:t>[2]</a:t>
              </a: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5075442" y="5952255"/>
              <a:ext cx="730249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+mn-cs"/>
                </a:rPr>
                <a:t>[1]</a:t>
              </a: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5075441" y="6257055"/>
              <a:ext cx="730249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  <a:cs typeface="+mn-cs"/>
                </a:rPr>
                <a:t>[0]</a:t>
              </a: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5805690" y="6262688"/>
              <a:ext cx="82907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dirty="0" err="1">
                  <a:latin typeface="Courier New" pitchFamily="49" charset="0"/>
                </a:rPr>
                <a:t>buf</a:t>
              </a:r>
              <a:endParaRPr lang="en-US" sz="2800" dirty="0">
                <a:latin typeface="Courier New" pitchFamily="49" charset="0"/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 bwMode="auto">
            <a:xfrm>
              <a:off x="3958673" y="6009021"/>
              <a:ext cx="954881" cy="0"/>
            </a:xfrm>
            <a:prstGeom prst="straightConnector1">
              <a:avLst/>
            </a:prstGeom>
            <a:noFill/>
            <a:ln w="5715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056813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缓冲区溢出的栈示例</a:t>
            </a:r>
            <a:endParaRPr lang="en-US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722361" y="1143000"/>
            <a:ext cx="2601912" cy="2305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echo: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subq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$24, %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rsp</a:t>
            </a:r>
            <a:endParaRPr lang="en-US" dirty="0">
              <a:latin typeface="Times New Roman" panose="02020603050405020304" pitchFamily="18" charset="0"/>
              <a:ea typeface="MS Mincho" pitchFamily="49" charset="-128"/>
              <a:cs typeface="Times New Roman" panose="02020603050405020304" pitchFamily="18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movq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%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rsp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, %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rdi</a:t>
            </a:r>
            <a:endParaRPr lang="en-US" dirty="0">
              <a:latin typeface="Times New Roman" panose="02020603050405020304" pitchFamily="18" charset="0"/>
              <a:ea typeface="MS Mincho" pitchFamily="49" charset="-128"/>
              <a:cs typeface="Times New Roman" panose="02020603050405020304" pitchFamily="18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call  gets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2968842" y="1157358"/>
            <a:ext cx="2438400" cy="193642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void echo</a:t>
            </a: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(){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  char 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buf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  gets(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buf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);</a:t>
            </a:r>
            <a:b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  . . .</a:t>
            </a:r>
            <a:b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5334000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5022778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741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call_echo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zh-CN" altLang="en-US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的栈帧</a:t>
            </a:r>
            <a:endParaRPr lang="en-US" altLang="zh-CN" b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0472" name="Rectangle 24"/>
          <p:cNvSpPr>
            <a:spLocks noChangeArrowheads="1"/>
          </p:cNvSpPr>
          <p:nvPr/>
        </p:nvSpPr>
        <p:spPr bwMode="auto">
          <a:xfrm>
            <a:off x="533400" y="5029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</a:p>
        </p:txBody>
      </p:sp>
      <p:sp>
        <p:nvSpPr>
          <p:cNvPr id="360473" name="Rectangle 25"/>
          <p:cNvSpPr>
            <a:spLocks noChangeArrowheads="1"/>
          </p:cNvSpPr>
          <p:nvPr/>
        </p:nvSpPr>
        <p:spPr bwMode="auto">
          <a:xfrm>
            <a:off x="982663" y="5029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</a:p>
        </p:txBody>
      </p:sp>
      <p:sp>
        <p:nvSpPr>
          <p:cNvPr id="360474" name="Rectangle 26"/>
          <p:cNvSpPr>
            <a:spLocks noChangeArrowheads="1"/>
          </p:cNvSpPr>
          <p:nvPr/>
        </p:nvSpPr>
        <p:spPr bwMode="auto">
          <a:xfrm>
            <a:off x="1431925" y="5029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</p:txBody>
      </p:sp>
      <p:sp>
        <p:nvSpPr>
          <p:cNvPr id="360475" name="Rectangle 27"/>
          <p:cNvSpPr>
            <a:spLocks noChangeArrowheads="1"/>
          </p:cNvSpPr>
          <p:nvPr/>
        </p:nvSpPr>
        <p:spPr bwMode="auto">
          <a:xfrm>
            <a:off x="1881188" y="5029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[0]</a:t>
            </a: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5029200"/>
            <a:ext cx="6303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96875" y="1295400"/>
            <a:ext cx="1981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i="1" dirty="0">
                <a:solidFill>
                  <a:srgbClr val="C00000"/>
                </a:solidFill>
                <a:latin typeface="Calibri" pitchFamily="34" charset="0"/>
              </a:rPr>
              <a:t>调用</a:t>
            </a:r>
            <a:r>
              <a:rPr lang="en-US" altLang="zh-CN" i="1" dirty="0">
                <a:solidFill>
                  <a:srgbClr val="C00000"/>
                </a:solidFill>
                <a:latin typeface="Calibri" pitchFamily="34" charset="0"/>
              </a:rPr>
              <a:t>gets</a:t>
            </a:r>
            <a:r>
              <a:rPr lang="zh-CN" altLang="en-US" i="1" dirty="0">
                <a:solidFill>
                  <a:srgbClr val="C00000"/>
                </a:solidFill>
                <a:latin typeface="Calibri" pitchFamily="34" charset="0"/>
              </a:rPr>
              <a:t>之前</a:t>
            </a:r>
            <a:endParaRPr lang="en-US" altLang="zh-CN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494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未使用</a:t>
            </a: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endParaRPr lang="en-US" altLang="zh-CN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altLang="zh-CN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2952750" y="3538304"/>
            <a:ext cx="5813425" cy="1567096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 smtClean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 smtClean="0">
                <a:latin typeface="Courier New" pitchFamily="49" charset="0"/>
                <a:ea typeface="MS Mincho" pitchFamily="49" charset="-128"/>
              </a:rPr>
              <a:t>  4006f1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en-US" dirty="0" err="1" smtClean="0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 smtClean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en-US" dirty="0" smtClean="0">
                <a:latin typeface="Courier New" pitchFamily="49" charset="0"/>
                <a:ea typeface="MS Mincho" pitchFamily="49" charset="-128"/>
              </a:rPr>
              <a:t>add    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dirty="0" smtClean="0">
                <a:latin typeface="Courier New" pitchFamily="49" charset="0"/>
                <a:ea typeface="MS Mincho" pitchFamily="49" charset="-128"/>
              </a:rPr>
              <a:t>. . .</a:t>
            </a:r>
            <a:endParaRPr lang="en-US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48000" y="3082835"/>
            <a:ext cx="1499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call_echo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3400" y="3179479"/>
            <a:ext cx="1797050" cy="304800"/>
            <a:chOff x="2377022" y="2811289"/>
            <a:chExt cx="1797050" cy="304800"/>
          </a:xfrm>
        </p:grpSpPr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06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f6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8208" y="2862496"/>
            <a:ext cx="1792242" cy="304800"/>
            <a:chOff x="2377022" y="2811289"/>
            <a:chExt cx="1792242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4454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缓冲区溢出的栈示例</a:t>
            </a:r>
            <a:r>
              <a:rPr lang="en-US" altLang="zh-CN" dirty="0"/>
              <a:t> </a:t>
            </a:r>
            <a:r>
              <a:rPr lang="en-US" dirty="0" smtClean="0"/>
              <a:t>#1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6010056" y="1252551"/>
            <a:ext cx="2895600" cy="19364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subq</a:t>
            </a: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$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24, %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rsp</a:t>
            </a:r>
            <a:endParaRPr lang="en-US" dirty="0">
              <a:latin typeface="Times New Roman" panose="02020603050405020304" pitchFamily="18" charset="0"/>
              <a:ea typeface="MS Mincho" pitchFamily="49" charset="-128"/>
              <a:cs typeface="Times New Roman" panose="02020603050405020304" pitchFamily="18" charset="0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movq</a:t>
            </a: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%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rsp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, %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rdi</a:t>
            </a:r>
            <a:endParaRPr lang="en-US" dirty="0">
              <a:latin typeface="Times New Roman" panose="02020603050405020304" pitchFamily="18" charset="0"/>
              <a:ea typeface="MS Mincho" pitchFamily="49" charset="-128"/>
              <a:cs typeface="Times New Roman" panose="02020603050405020304" pitchFamily="18" charset="0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call  gets</a:t>
            </a:r>
            <a:endParaRPr lang="en-US" dirty="0">
              <a:latin typeface="Times New Roman" panose="02020603050405020304" pitchFamily="18" charset="0"/>
              <a:ea typeface="MS Mincho" pitchFamily="49" charset="-128"/>
              <a:cs typeface="Times New Roman" panose="02020603050405020304" pitchFamily="18" charset="0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. . .</a:t>
            </a:r>
            <a:endParaRPr lang="en-US" dirty="0">
              <a:latin typeface="Times New Roman" panose="02020603050405020304" pitchFamily="18" charset="0"/>
              <a:ea typeface="MS Mincho" pitchFamily="49" charset="-128"/>
              <a:cs typeface="Times New Roman" panose="02020603050405020304" pitchFamily="18" charset="0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19099" y="1252551"/>
            <a:ext cx="2497824" cy="193642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void 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echo</a:t>
            </a: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(){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  char 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buf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[4]; </a:t>
            </a:r>
            <a:endParaRPr lang="en-US" dirty="0" smtClean="0">
              <a:latin typeface="Times New Roman" panose="02020603050405020304" pitchFamily="18" charset="0"/>
              <a:ea typeface="MS Mincho" pitchFamily="49" charset="-128"/>
              <a:cs typeface="Times New Roman" panose="02020603050405020304" pitchFamily="18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 gets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buf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);</a:t>
            </a:r>
            <a:b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. . .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5334000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5037066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755775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altLang="zh-CN" dirty="0" err="1">
                <a:latin typeface="Courier New" pitchFamily="49" charset="0"/>
              </a:rPr>
              <a:t>call_echo</a:t>
            </a:r>
            <a:endParaRPr lang="en-US" altLang="zh-CN" dirty="0">
              <a:latin typeface="Courier New" pitchFamily="49" charset="0"/>
            </a:endParaRPr>
          </a:p>
          <a:p>
            <a:pPr algn="ctr">
              <a:defRPr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的栈帧</a:t>
            </a:r>
            <a:endParaRPr lang="en-US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5043488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33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32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31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5043488"/>
            <a:ext cx="6303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84343" y="1295400"/>
            <a:ext cx="19618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i="1" dirty="0">
                <a:solidFill>
                  <a:srgbClr val="C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调用</a:t>
            </a:r>
            <a:r>
              <a:rPr lang="en-US" altLang="zh-CN" i="1" dirty="0">
                <a:solidFill>
                  <a:srgbClr val="C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gets</a:t>
            </a:r>
            <a:r>
              <a:rPr lang="zh-CN" altLang="en-US" i="1" dirty="0" smtClean="0">
                <a:solidFill>
                  <a:srgbClr val="C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之</a:t>
            </a:r>
            <a:r>
              <a:rPr lang="zh-CN" altLang="en-US" i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后</a:t>
            </a:r>
            <a:endParaRPr lang="en-US" altLang="zh-CN" i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028781" y="3553114"/>
            <a:ext cx="5228591" cy="1567096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4006f1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:	</a:t>
            </a:r>
            <a:r>
              <a:rPr lang="en-US" dirty="0" err="1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callq</a:t>
            </a: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4006f6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:	</a:t>
            </a: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add    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. . .</a:t>
            </a:r>
            <a:endParaRPr lang="en-US" dirty="0">
              <a:latin typeface="Times New Roman" panose="02020603050405020304" pitchFamily="18" charset="0"/>
              <a:ea typeface="MS Mincho" pitchFamily="49" charset="-128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71800" y="3200400"/>
            <a:ext cx="1499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call_echo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3400" y="3206577"/>
            <a:ext cx="1797050" cy="304800"/>
            <a:chOff x="2377022" y="2811289"/>
            <a:chExt cx="1797050" cy="304800"/>
          </a:xfrm>
        </p:grpSpPr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06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f6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3400" y="2898775"/>
            <a:ext cx="1797050" cy="304800"/>
            <a:chOff x="2377022" y="2811289"/>
            <a:chExt cx="1797050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2743200" y="5432737"/>
            <a:ext cx="6365127" cy="11977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i="1" dirty="0" err="1" smtClean="0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  <a:cs typeface="+mn-cs"/>
              </a:rPr>
              <a:t>Type a </a:t>
            </a:r>
            <a:r>
              <a:rPr lang="en-US" dirty="0" smtClean="0">
                <a:latin typeface="Courier New" pitchFamily="49" charset="0"/>
                <a:ea typeface="MS Mincho" pitchFamily="49" charset="-128"/>
                <a:cs typeface="+mn-cs"/>
              </a:rPr>
              <a:t>string:</a:t>
            </a:r>
            <a:r>
              <a:rPr lang="en-US" i="1" dirty="0" smtClean="0">
                <a:latin typeface="Courier New" pitchFamily="49" charset="0"/>
                <a:ea typeface="MS Mincho" pitchFamily="49" charset="-128"/>
                <a:cs typeface="+mn-cs"/>
              </a:rPr>
              <a:t>012345678901234567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i="1" dirty="0" smtClean="0">
                <a:latin typeface="Courier New" pitchFamily="49" charset="0"/>
                <a:ea typeface="MS Mincho" pitchFamily="49" charset="-128"/>
                <a:cs typeface="+mn-cs"/>
              </a:rPr>
              <a:t>89012</a:t>
            </a:r>
            <a:r>
              <a:rPr lang="en-US" dirty="0" smtClean="0">
                <a:latin typeface="Courier New" pitchFamily="49" charset="0"/>
                <a:ea typeface="MS Mincho" pitchFamily="49" charset="-128"/>
              </a:rPr>
              <a:t>01234567890123456789012</a:t>
            </a:r>
            <a:endParaRPr lang="en-US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33400" y="4732266"/>
            <a:ext cx="1797050" cy="304800"/>
            <a:chOff x="533400" y="4648200"/>
            <a:chExt cx="1797050" cy="304800"/>
          </a:xfrm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37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36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35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34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2646" y="4427466"/>
            <a:ext cx="1797050" cy="304800"/>
            <a:chOff x="533400" y="4648200"/>
            <a:chExt cx="1797050" cy="304800"/>
          </a:xfrm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31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39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38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4109822"/>
            <a:ext cx="1797050" cy="304800"/>
            <a:chOff x="533400" y="4648200"/>
            <a:chExt cx="1797050" cy="304800"/>
          </a:xfrm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35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34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33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32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798600"/>
            <a:ext cx="1797050" cy="304800"/>
            <a:chOff x="533400" y="4648200"/>
            <a:chExt cx="1797050" cy="304800"/>
          </a:xfrm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39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38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37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36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502512"/>
            <a:ext cx="1797050" cy="304800"/>
            <a:chOff x="533400" y="4648200"/>
            <a:chExt cx="1797050" cy="304800"/>
          </a:xfrm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  <a:endPara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32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31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80148" y="5499838"/>
            <a:ext cx="2158251" cy="1200329"/>
          </a:xfrm>
          <a:prstGeom prst="rect">
            <a:avLst/>
          </a:prstGeom>
          <a:solidFill>
            <a:srgbClr val="FFFF00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Calibri" pitchFamily="34" charset="0"/>
              </a:rPr>
              <a:t>缓冲区溢出，但没有破坏状态</a:t>
            </a:r>
            <a:endParaRPr 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5622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缓冲区溢出的栈示例</a:t>
            </a:r>
            <a:r>
              <a:rPr lang="en-US" dirty="0" smtClean="0"/>
              <a:t> #2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521390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5040868"/>
            <a:ext cx="80021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itchFamily="49" charset="0"/>
              </a:rPr>
              <a:t>%</a:t>
            </a:r>
            <a:r>
              <a:rPr lang="en-US" sz="2000" dirty="0" err="1" smtClean="0">
                <a:latin typeface="Courier New" pitchFamily="49" charset="0"/>
              </a:rPr>
              <a:t>rsp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75957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altLang="zh-CN" dirty="0" err="1">
                <a:latin typeface="Courier New" pitchFamily="49" charset="0"/>
              </a:rPr>
              <a:t>call_echo</a:t>
            </a:r>
            <a:endParaRPr lang="en-US" altLang="zh-CN" dirty="0">
              <a:latin typeface="Courier New" pitchFamily="49" charset="0"/>
            </a:endParaRPr>
          </a:p>
          <a:p>
            <a:pPr algn="ctr">
              <a:defRPr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的栈帧</a:t>
            </a:r>
            <a:endParaRPr lang="en-US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5002025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33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32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31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5029184"/>
            <a:ext cx="6463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>
                <a:latin typeface="Courier New" pitchFamily="49" charset="0"/>
              </a:rPr>
              <a:t>buf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84344" y="1295400"/>
            <a:ext cx="19618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i="1" dirty="0">
                <a:solidFill>
                  <a:srgbClr val="C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调用</a:t>
            </a:r>
            <a:r>
              <a:rPr lang="en-US" altLang="zh-CN" i="1" dirty="0">
                <a:solidFill>
                  <a:srgbClr val="C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gets</a:t>
            </a:r>
            <a:r>
              <a:rPr lang="zh-CN" altLang="en-US" i="1" dirty="0">
                <a:solidFill>
                  <a:srgbClr val="C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之</a:t>
            </a:r>
            <a:r>
              <a:rPr lang="zh-CN" altLang="en-US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后</a:t>
            </a:r>
            <a:endParaRPr lang="en-US" altLang="zh-CN" i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38208" y="2880586"/>
            <a:ext cx="1792242" cy="304800"/>
            <a:chOff x="2377022" y="2811289"/>
            <a:chExt cx="1792242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4454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4454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2976608" y="5361105"/>
            <a:ext cx="5257800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20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20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20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2000" i="1" dirty="0" err="1" smtClean="0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20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2000" dirty="0">
                <a:latin typeface="Courier New" pitchFamily="49" charset="0"/>
                <a:ea typeface="MS Mincho" pitchFamily="49" charset="-128"/>
                <a:cs typeface="+mn-cs"/>
              </a:rPr>
              <a:t>Type a </a:t>
            </a:r>
            <a:r>
              <a:rPr lang="en-US" sz="2000" dirty="0" smtClean="0">
                <a:latin typeface="Courier New" pitchFamily="49" charset="0"/>
                <a:ea typeface="MS Mincho" pitchFamily="49" charset="-128"/>
                <a:cs typeface="+mn-cs"/>
              </a:rPr>
              <a:t>string:</a:t>
            </a:r>
            <a:r>
              <a:rPr lang="en-US" sz="2000" i="1" dirty="0" smtClean="0">
                <a:latin typeface="Courier New" pitchFamily="49" charset="0"/>
                <a:ea typeface="MS Mincho" pitchFamily="49" charset="-128"/>
                <a:cs typeface="+mn-cs"/>
              </a:rPr>
              <a:t>0123456789012345678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2000" i="1" dirty="0" smtClean="0">
                <a:latin typeface="Courier New" pitchFamily="49" charset="0"/>
                <a:ea typeface="MS Mincho" pitchFamily="49" charset="-128"/>
                <a:cs typeface="+mn-cs"/>
              </a:rPr>
              <a:t>901234</a:t>
            </a:r>
            <a:endParaRPr lang="en-US" sz="20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2000" dirty="0" smtClean="0">
                <a:latin typeface="Courier New" pitchFamily="49" charset="0"/>
                <a:ea typeface="MS Mincho" pitchFamily="49" charset="-128"/>
              </a:rPr>
              <a:t>Segmentation Fault</a:t>
            </a:r>
            <a:endParaRPr lang="en-US" sz="20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33400" y="4690803"/>
            <a:ext cx="1797050" cy="304800"/>
            <a:chOff x="533400" y="4648200"/>
            <a:chExt cx="1797050" cy="304800"/>
          </a:xfrm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37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36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35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34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4095518"/>
            <a:ext cx="1797050" cy="304800"/>
            <a:chOff x="533400" y="4648200"/>
            <a:chExt cx="1797050" cy="304800"/>
          </a:xfrm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35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34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33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32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8208" y="3784296"/>
            <a:ext cx="1792242" cy="304800"/>
            <a:chOff x="533400" y="4648200"/>
            <a:chExt cx="1792242" cy="304800"/>
          </a:xfrm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39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4454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38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37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4454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36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491180"/>
            <a:ext cx="1797050" cy="304800"/>
            <a:chOff x="533400" y="4648200"/>
            <a:chExt cx="1797050" cy="304800"/>
          </a:xfrm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33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32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31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67904" y="5856514"/>
            <a:ext cx="2195431" cy="646331"/>
          </a:xfrm>
          <a:prstGeom prst="rect">
            <a:avLst/>
          </a:prstGeom>
          <a:solidFill>
            <a:srgbClr val="FFFF00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Calibri" pitchFamily="34" charset="0"/>
              </a:defRPr>
            </a:lvl1pPr>
          </a:lstStyle>
          <a:p>
            <a:r>
              <a:rPr lang="zh-CN" altLang="en-US" dirty="0"/>
              <a:t>溢出的缓冲区</a:t>
            </a:r>
            <a:r>
              <a:rPr lang="en-US" altLang="zh-CN" dirty="0" smtClean="0"/>
              <a:t>,</a:t>
            </a:r>
            <a:r>
              <a:rPr lang="zh-CN" altLang="en-US" dirty="0"/>
              <a:t>返回</a:t>
            </a:r>
            <a:r>
              <a:rPr lang="zh-CN" altLang="en-US" dirty="0" smtClean="0"/>
              <a:t>地址被破坏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533400" y="3186380"/>
            <a:ext cx="1797050" cy="304800"/>
            <a:chOff x="2377022" y="2811289"/>
            <a:chExt cx="1797050" cy="304800"/>
          </a:xfrm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  <a:endPara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34</a:t>
              </a:r>
              <a:endPara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388634"/>
            <a:ext cx="1797050" cy="304800"/>
            <a:chOff x="533400" y="4648200"/>
            <a:chExt cx="1797050" cy="304800"/>
          </a:xfrm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31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39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38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3" name="Rectangle 3"/>
          <p:cNvSpPr>
            <a:spLocks noChangeArrowheads="1"/>
          </p:cNvSpPr>
          <p:nvPr/>
        </p:nvSpPr>
        <p:spPr bwMode="auto">
          <a:xfrm>
            <a:off x="6010056" y="1252551"/>
            <a:ext cx="2895600" cy="19364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subq</a:t>
            </a: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$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24, %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rsp</a:t>
            </a:r>
            <a:endParaRPr lang="en-US" dirty="0">
              <a:latin typeface="Times New Roman" panose="02020603050405020304" pitchFamily="18" charset="0"/>
              <a:ea typeface="MS Mincho" pitchFamily="49" charset="-128"/>
              <a:cs typeface="Times New Roman" panose="02020603050405020304" pitchFamily="18" charset="0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movq</a:t>
            </a: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%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rsp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, %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rdi</a:t>
            </a:r>
            <a:endParaRPr lang="en-US" dirty="0">
              <a:latin typeface="Times New Roman" panose="02020603050405020304" pitchFamily="18" charset="0"/>
              <a:ea typeface="MS Mincho" pitchFamily="49" charset="-128"/>
              <a:cs typeface="Times New Roman" panose="02020603050405020304" pitchFamily="18" charset="0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call  gets</a:t>
            </a:r>
            <a:endParaRPr lang="en-US" dirty="0">
              <a:latin typeface="Times New Roman" panose="02020603050405020304" pitchFamily="18" charset="0"/>
              <a:ea typeface="MS Mincho" pitchFamily="49" charset="-128"/>
              <a:cs typeface="Times New Roman" panose="02020603050405020304" pitchFamily="18" charset="0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. . .</a:t>
            </a:r>
            <a:endParaRPr lang="en-US" dirty="0">
              <a:latin typeface="Times New Roman" panose="02020603050405020304" pitchFamily="18" charset="0"/>
              <a:ea typeface="MS Mincho" pitchFamily="49" charset="-128"/>
              <a:cs typeface="Times New Roman" panose="02020603050405020304" pitchFamily="18" charset="0"/>
            </a:endParaRPr>
          </a:p>
        </p:txBody>
      </p:sp>
      <p:sp>
        <p:nvSpPr>
          <p:cNvPr id="74" name="Rectangle 4"/>
          <p:cNvSpPr>
            <a:spLocks noChangeArrowheads="1"/>
          </p:cNvSpPr>
          <p:nvPr/>
        </p:nvSpPr>
        <p:spPr bwMode="auto">
          <a:xfrm>
            <a:off x="3019099" y="1252551"/>
            <a:ext cx="2497824" cy="193642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void 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echo</a:t>
            </a: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(){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  char 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buf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[4]; </a:t>
            </a:r>
            <a:endParaRPr lang="en-US" dirty="0" smtClean="0">
              <a:latin typeface="Times New Roman" panose="02020603050405020304" pitchFamily="18" charset="0"/>
              <a:ea typeface="MS Mincho" pitchFamily="49" charset="-128"/>
              <a:cs typeface="Times New Roman" panose="02020603050405020304" pitchFamily="18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 gets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buf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);</a:t>
            </a:r>
            <a:b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. . .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6" name="Rectangle 5"/>
          <p:cNvSpPr>
            <a:spLocks noChangeArrowheads="1"/>
          </p:cNvSpPr>
          <p:nvPr/>
        </p:nvSpPr>
        <p:spPr bwMode="auto">
          <a:xfrm>
            <a:off x="3028781" y="3553114"/>
            <a:ext cx="5228591" cy="1567096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4006f1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:	</a:t>
            </a:r>
            <a:r>
              <a:rPr lang="en-US" dirty="0" err="1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callq</a:t>
            </a: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4006f6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:	</a:t>
            </a: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add    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. . .</a:t>
            </a:r>
            <a:endParaRPr lang="en-US" dirty="0">
              <a:latin typeface="Times New Roman" panose="02020603050405020304" pitchFamily="18" charset="0"/>
              <a:ea typeface="MS Mincho" pitchFamily="49" charset="-128"/>
              <a:cs typeface="Times New Roman" panose="02020603050405020304" pitchFamily="18" charset="0"/>
            </a:endParaRPr>
          </a:p>
        </p:txBody>
      </p:sp>
      <p:sp>
        <p:nvSpPr>
          <p:cNvPr id="77" name="TextBox 25"/>
          <p:cNvSpPr txBox="1"/>
          <p:nvPr/>
        </p:nvSpPr>
        <p:spPr>
          <a:xfrm>
            <a:off x="2971800" y="3200400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call_echo</a:t>
            </a:r>
            <a:r>
              <a:rPr lang="en-US" dirty="0" smtClean="0">
                <a:latin typeface="Calibri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062481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缓冲区溢出的栈示例</a:t>
            </a:r>
            <a:r>
              <a:rPr lang="en-US" altLang="zh-CN" dirty="0"/>
              <a:t> </a:t>
            </a:r>
            <a:r>
              <a:rPr lang="en-US" dirty="0" smtClean="0"/>
              <a:t>#3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87424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</a:p>
          <a:p>
            <a:pPr algn="ctr">
              <a:defRPr/>
            </a:pP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(8 bytes)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5018960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73124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altLang="zh-CN" dirty="0" err="1">
                <a:latin typeface="Courier New" pitchFamily="49" charset="0"/>
              </a:rPr>
              <a:t>call_echo</a:t>
            </a:r>
            <a:endParaRPr lang="en-US" altLang="zh-CN" dirty="0">
              <a:latin typeface="Courier New" pitchFamily="49" charset="0"/>
            </a:endParaRPr>
          </a:p>
          <a:p>
            <a:pPr algn="ctr">
              <a:defRPr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的栈帧</a:t>
            </a:r>
            <a:endParaRPr lang="en-US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5009907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33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32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31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5043488"/>
            <a:ext cx="6303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84344" y="1295400"/>
            <a:ext cx="19618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i="1" dirty="0">
                <a:solidFill>
                  <a:srgbClr val="C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调用</a:t>
            </a:r>
            <a:r>
              <a:rPr lang="en-US" altLang="zh-CN" i="1" dirty="0">
                <a:solidFill>
                  <a:srgbClr val="C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gets</a:t>
            </a:r>
            <a:r>
              <a:rPr lang="zh-CN" altLang="en-US" i="1" dirty="0">
                <a:solidFill>
                  <a:srgbClr val="C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之</a:t>
            </a:r>
            <a:r>
              <a:rPr lang="zh-CN" altLang="en-US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后</a:t>
            </a:r>
            <a:endParaRPr lang="en-US" altLang="zh-CN" i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38208" y="2852256"/>
            <a:ext cx="1792242" cy="304800"/>
            <a:chOff x="2377022" y="2811289"/>
            <a:chExt cx="1792242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4454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2952750" y="5540102"/>
            <a:ext cx="5257800" cy="101309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20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20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20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2000" i="1" dirty="0" err="1" smtClean="0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20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2000" dirty="0">
                <a:latin typeface="Courier New" pitchFamily="49" charset="0"/>
                <a:ea typeface="MS Mincho" pitchFamily="49" charset="-128"/>
                <a:cs typeface="+mn-cs"/>
              </a:rPr>
              <a:t>Type a </a:t>
            </a:r>
            <a:r>
              <a:rPr lang="en-US" sz="2000" dirty="0" smtClean="0">
                <a:latin typeface="Courier New" pitchFamily="49" charset="0"/>
                <a:ea typeface="MS Mincho" pitchFamily="49" charset="-128"/>
                <a:cs typeface="+mn-cs"/>
              </a:rPr>
              <a:t>string:</a:t>
            </a:r>
            <a:r>
              <a:rPr lang="en-US" sz="2000" i="1" dirty="0" smtClean="0">
                <a:latin typeface="Courier New" pitchFamily="49" charset="0"/>
                <a:ea typeface="MS Mincho" pitchFamily="49" charset="-128"/>
                <a:cs typeface="+mn-cs"/>
              </a:rPr>
              <a:t>01234567890123456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2000" i="1" dirty="0" smtClean="0">
                <a:latin typeface="Courier New" pitchFamily="49" charset="0"/>
                <a:ea typeface="MS Mincho" pitchFamily="49" charset="-128"/>
                <a:cs typeface="+mn-cs"/>
              </a:rPr>
              <a:t>7890123</a:t>
            </a:r>
            <a:r>
              <a:rPr lang="en-US" sz="2000" dirty="0" smtClean="0">
                <a:latin typeface="Courier New" pitchFamily="49" charset="0"/>
                <a:ea typeface="MS Mincho" pitchFamily="49" charset="-128"/>
              </a:rPr>
              <a:t>012345678901234567890123</a:t>
            </a:r>
            <a:endParaRPr lang="en-US" sz="2000" dirty="0">
              <a:latin typeface="Courier New" pitchFamily="49" charset="0"/>
              <a:ea typeface="MS Mincho" pitchFamily="49" charset="-128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33400" y="4698685"/>
            <a:ext cx="1797050" cy="304800"/>
            <a:chOff x="533400" y="4648200"/>
            <a:chExt cx="1797050" cy="304800"/>
          </a:xfrm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37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36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35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34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378409"/>
            <a:ext cx="1797050" cy="320275"/>
            <a:chOff x="533400" y="4648200"/>
            <a:chExt cx="1797050" cy="304800"/>
          </a:xfrm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31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39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38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4076241"/>
            <a:ext cx="1797050" cy="304800"/>
            <a:chOff x="533400" y="4648200"/>
            <a:chExt cx="1797050" cy="304800"/>
          </a:xfrm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35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34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33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32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765019"/>
            <a:ext cx="1797050" cy="304800"/>
            <a:chOff x="533400" y="4648200"/>
            <a:chExt cx="1797050" cy="304800"/>
          </a:xfrm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39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38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37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36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462850"/>
            <a:ext cx="1797050" cy="304800"/>
            <a:chOff x="533400" y="4648200"/>
            <a:chExt cx="1797050" cy="304800"/>
          </a:xfrm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33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32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31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34474" y="5731827"/>
            <a:ext cx="2319141" cy="923330"/>
          </a:xfrm>
          <a:prstGeom prst="rect">
            <a:avLst/>
          </a:prstGeom>
          <a:solidFill>
            <a:srgbClr val="FFFF00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Calibri" pitchFamily="34" charset="0"/>
              </a:defRPr>
            </a:lvl1pPr>
          </a:lstStyle>
          <a:p>
            <a:r>
              <a:rPr lang="zh-CN" altLang="en-US" dirty="0"/>
              <a:t>溢出的缓冲区</a:t>
            </a:r>
            <a:r>
              <a:rPr lang="en-US" dirty="0"/>
              <a:t>,</a:t>
            </a:r>
            <a:r>
              <a:rPr lang="zh-CN" altLang="en-US" dirty="0"/>
              <a:t>破坏了返回地址，但程序看起来能工作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533400" y="3163001"/>
            <a:ext cx="1797050" cy="304800"/>
            <a:chOff x="2377022" y="2811289"/>
            <a:chExt cx="1797050" cy="304800"/>
          </a:xfrm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06</a:t>
              </a:r>
              <a:endPara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  <a:endPara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3" name="Rectangle 3"/>
          <p:cNvSpPr>
            <a:spLocks noChangeArrowheads="1"/>
          </p:cNvSpPr>
          <p:nvPr/>
        </p:nvSpPr>
        <p:spPr bwMode="auto">
          <a:xfrm>
            <a:off x="6010056" y="1252551"/>
            <a:ext cx="2895600" cy="19364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subq</a:t>
            </a: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$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24, %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rsp</a:t>
            </a:r>
            <a:endParaRPr lang="en-US" dirty="0">
              <a:latin typeface="Times New Roman" panose="02020603050405020304" pitchFamily="18" charset="0"/>
              <a:ea typeface="MS Mincho" pitchFamily="49" charset="-128"/>
              <a:cs typeface="Times New Roman" panose="02020603050405020304" pitchFamily="18" charset="0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movq</a:t>
            </a: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%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rsp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, %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rdi</a:t>
            </a:r>
            <a:endParaRPr lang="en-US" dirty="0">
              <a:latin typeface="Times New Roman" panose="02020603050405020304" pitchFamily="18" charset="0"/>
              <a:ea typeface="MS Mincho" pitchFamily="49" charset="-128"/>
              <a:cs typeface="Times New Roman" panose="02020603050405020304" pitchFamily="18" charset="0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call  gets</a:t>
            </a:r>
            <a:endParaRPr lang="en-US" dirty="0">
              <a:latin typeface="Times New Roman" panose="02020603050405020304" pitchFamily="18" charset="0"/>
              <a:ea typeface="MS Mincho" pitchFamily="49" charset="-128"/>
              <a:cs typeface="Times New Roman" panose="02020603050405020304" pitchFamily="18" charset="0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. . .</a:t>
            </a:r>
            <a:endParaRPr lang="en-US" dirty="0">
              <a:latin typeface="Times New Roman" panose="02020603050405020304" pitchFamily="18" charset="0"/>
              <a:ea typeface="MS Mincho" pitchFamily="49" charset="-128"/>
              <a:cs typeface="Times New Roman" panose="02020603050405020304" pitchFamily="18" charset="0"/>
            </a:endParaRPr>
          </a:p>
        </p:txBody>
      </p:sp>
      <p:sp>
        <p:nvSpPr>
          <p:cNvPr id="74" name="Rectangle 4"/>
          <p:cNvSpPr>
            <a:spLocks noChangeArrowheads="1"/>
          </p:cNvSpPr>
          <p:nvPr/>
        </p:nvSpPr>
        <p:spPr bwMode="auto">
          <a:xfrm>
            <a:off x="3019099" y="1252551"/>
            <a:ext cx="2497824" cy="193642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void 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echo</a:t>
            </a: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(){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  char 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buf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[4]; </a:t>
            </a:r>
            <a:endParaRPr lang="en-US" dirty="0" smtClean="0">
              <a:latin typeface="Times New Roman" panose="02020603050405020304" pitchFamily="18" charset="0"/>
              <a:ea typeface="MS Mincho" pitchFamily="49" charset="-128"/>
              <a:cs typeface="Times New Roman" panose="02020603050405020304" pitchFamily="18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 gets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buf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);</a:t>
            </a:r>
            <a:b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. . .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5" name="Line 29"/>
          <p:cNvSpPr>
            <a:spLocks noChangeShapeType="1"/>
          </p:cNvSpPr>
          <p:nvPr/>
        </p:nvSpPr>
        <p:spPr bwMode="auto">
          <a:xfrm flipH="1">
            <a:off x="2952750" y="5334000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" name="Rectangle 5"/>
          <p:cNvSpPr>
            <a:spLocks noChangeArrowheads="1"/>
          </p:cNvSpPr>
          <p:nvPr/>
        </p:nvSpPr>
        <p:spPr bwMode="auto">
          <a:xfrm>
            <a:off x="3028781" y="3553114"/>
            <a:ext cx="5228591" cy="1567096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4006f1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:	</a:t>
            </a:r>
            <a:r>
              <a:rPr lang="en-US" dirty="0" err="1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callq</a:t>
            </a: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4006f6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:	</a:t>
            </a: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add    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. . .</a:t>
            </a:r>
            <a:endParaRPr lang="en-US" dirty="0">
              <a:latin typeface="Times New Roman" panose="02020603050405020304" pitchFamily="18" charset="0"/>
              <a:ea typeface="MS Mincho" pitchFamily="49" charset="-128"/>
              <a:cs typeface="Times New Roman" panose="02020603050405020304" pitchFamily="18" charset="0"/>
            </a:endParaRPr>
          </a:p>
        </p:txBody>
      </p:sp>
      <p:sp>
        <p:nvSpPr>
          <p:cNvPr id="77" name="TextBox 25"/>
          <p:cNvSpPr txBox="1"/>
          <p:nvPr/>
        </p:nvSpPr>
        <p:spPr>
          <a:xfrm>
            <a:off x="2971800" y="3124200"/>
            <a:ext cx="1499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call_echo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531051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缓冲区溢出的栈示例</a:t>
            </a:r>
            <a:r>
              <a:rPr lang="en-US" altLang="zh-CN" dirty="0"/>
              <a:t> </a:t>
            </a:r>
            <a:r>
              <a:rPr lang="en-US" dirty="0" smtClean="0"/>
              <a:t>#3 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解读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5181600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946578"/>
            <a:ext cx="9204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6652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call_echo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zh-CN" altLang="en-US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的栈帧</a:t>
            </a:r>
            <a:endParaRPr lang="en-US" altLang="zh-CN" b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898682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33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32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31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925841"/>
            <a:ext cx="6303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84344" y="1219200"/>
            <a:ext cx="19618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i="1" dirty="0">
                <a:solidFill>
                  <a:srgbClr val="C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调用</a:t>
            </a:r>
            <a:r>
              <a:rPr lang="en-US" altLang="zh-CN" i="1" dirty="0">
                <a:solidFill>
                  <a:srgbClr val="C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gets</a:t>
            </a:r>
            <a:r>
              <a:rPr lang="zh-CN" altLang="en-US" i="1" dirty="0">
                <a:solidFill>
                  <a:srgbClr val="C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之</a:t>
            </a:r>
            <a:r>
              <a:rPr lang="zh-CN" altLang="en-US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后</a:t>
            </a:r>
            <a:endParaRPr lang="en-US" altLang="zh-CN" i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2924175" y="1549901"/>
            <a:ext cx="4162425" cy="3413755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</a:t>
            </a:r>
            <a:r>
              <a:rPr lang="sk-SK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400600</a:t>
            </a:r>
            <a:r>
              <a:rPr lang="sk-SK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:	</a:t>
            </a:r>
            <a:r>
              <a:rPr lang="sk-SK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mov    </a:t>
            </a:r>
            <a:r>
              <a:rPr lang="sk-SK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%rsp,%rbp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400603:	</a:t>
            </a:r>
            <a:r>
              <a:rPr lang="sk-SK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mov    </a:t>
            </a:r>
            <a:r>
              <a:rPr lang="sk-SK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%rax,%rdx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400606:	</a:t>
            </a:r>
            <a:r>
              <a:rPr lang="sk-SK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shr    </a:t>
            </a:r>
            <a:r>
              <a:rPr lang="sk-SK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$0x3f,%rdx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40060a:	</a:t>
            </a:r>
            <a:r>
              <a:rPr lang="sk-SK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add    </a:t>
            </a:r>
            <a:r>
              <a:rPr lang="sk-SK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%rdx,%rax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40060d:	</a:t>
            </a:r>
            <a:r>
              <a:rPr lang="sk-SK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sar    </a:t>
            </a:r>
            <a:r>
              <a:rPr lang="sk-SK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%rax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400610:	</a:t>
            </a:r>
            <a:r>
              <a:rPr lang="sk-SK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jne    400614</a:t>
            </a:r>
            <a:endParaRPr lang="sk-SK" dirty="0">
              <a:latin typeface="Times New Roman" panose="02020603050405020304" pitchFamily="18" charset="0"/>
              <a:ea typeface="MS Mincho" pitchFamily="49" charset="-128"/>
              <a:cs typeface="Times New Roman" panose="02020603050405020304" pitchFamily="18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400612:	</a:t>
            </a:r>
            <a:r>
              <a:rPr lang="sk-SK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pop    </a:t>
            </a:r>
            <a:r>
              <a:rPr lang="sk-SK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%rbp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400613:	</a:t>
            </a:r>
            <a:r>
              <a:rPr lang="sk-SK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retq </a:t>
            </a:r>
            <a:endParaRPr lang="en-US" dirty="0">
              <a:latin typeface="Times New Roman" panose="02020603050405020304" pitchFamily="18" charset="0"/>
              <a:ea typeface="MS Mincho" pitchFamily="49" charset="-128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03525" y="1143000"/>
            <a:ext cx="2758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register_tm_clones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38208" y="2786296"/>
            <a:ext cx="1792242" cy="304800"/>
            <a:chOff x="2377022" y="2811289"/>
            <a:chExt cx="1792242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4454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33400" y="4587460"/>
            <a:ext cx="1797050" cy="304800"/>
            <a:chOff x="533400" y="4648200"/>
            <a:chExt cx="1797050" cy="304800"/>
          </a:xfrm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37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36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35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34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285291"/>
            <a:ext cx="1797050" cy="304800"/>
            <a:chOff x="533400" y="4648200"/>
            <a:chExt cx="1797050" cy="304800"/>
          </a:xfrm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31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39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38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983122"/>
            <a:ext cx="1797050" cy="304800"/>
            <a:chOff x="533400" y="4648200"/>
            <a:chExt cx="1797050" cy="304800"/>
          </a:xfrm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35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34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33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32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674531"/>
            <a:ext cx="1797050" cy="304800"/>
            <a:chOff x="533400" y="4648200"/>
            <a:chExt cx="1797050" cy="304800"/>
          </a:xfrm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39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38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37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36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369731"/>
            <a:ext cx="1797050" cy="304800"/>
            <a:chOff x="533400" y="4648200"/>
            <a:chExt cx="1797050" cy="304800"/>
          </a:xfrm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33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32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31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14400" y="5410200"/>
            <a:ext cx="7818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返回到无关的代码</a:t>
            </a:r>
            <a:endParaRPr lang="en-US" altLang="zh-CN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大多数情况不会修改临界状态，最终执行</a:t>
            </a:r>
            <a:r>
              <a:rPr lang="en-US" b="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retq</a:t>
            </a:r>
            <a:r>
              <a:rPr 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返回主程序</a:t>
            </a:r>
            <a:endParaRPr lang="en-US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533400" y="3097041"/>
            <a:ext cx="1797050" cy="304800"/>
            <a:chOff x="2377022" y="2811289"/>
            <a:chExt cx="1797050" cy="304800"/>
          </a:xfrm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06</a:t>
              </a:r>
              <a:endPara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  <a:endPara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4790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代码注入攻击</a:t>
            </a:r>
            <a:r>
              <a:rPr lang="en-US" altLang="zh-CN" dirty="0"/>
              <a:t>(Code Injection </a:t>
            </a:r>
            <a:r>
              <a:rPr lang="en-US" altLang="zh-CN" dirty="0" smtClean="0"/>
              <a:t>Attacks)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33399" y="2968625"/>
            <a:ext cx="2681097" cy="2305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char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gets(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...;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533399" y="1295400"/>
            <a:ext cx="2010823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0730" name="Text Box 12"/>
          <p:cNvSpPr txBox="1">
            <a:spLocks noChangeArrowheads="1"/>
          </p:cNvSpPr>
          <p:nvPr/>
        </p:nvSpPr>
        <p:spPr bwMode="auto">
          <a:xfrm>
            <a:off x="2593975" y="1828155"/>
            <a:ext cx="1593706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返回地址</a:t>
            </a:r>
            <a:r>
              <a:rPr lang="en-US" b="0" dirty="0" smtClean="0">
                <a:latin typeface="Calibri" pitchFamily="34" charset="0"/>
              </a:rPr>
              <a:t>A</a:t>
            </a:r>
            <a:endParaRPr lang="en-US" b="0" dirty="0">
              <a:latin typeface="Calibri" pitchFamily="34" charset="0"/>
            </a:endParaRPr>
          </a:p>
        </p:txBody>
      </p:sp>
      <p:sp>
        <p:nvSpPr>
          <p:cNvPr id="30731" name="Line 13"/>
          <p:cNvSpPr>
            <a:spLocks noChangeShapeType="1"/>
          </p:cNvSpPr>
          <p:nvPr/>
        </p:nvSpPr>
        <p:spPr bwMode="auto">
          <a:xfrm flipH="1">
            <a:off x="1905000" y="2054225"/>
            <a:ext cx="688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657600" y="1154113"/>
            <a:ext cx="4866470" cy="4203700"/>
            <a:chOff x="3657600" y="1154113"/>
            <a:chExt cx="4866470" cy="4203700"/>
          </a:xfrm>
        </p:grpSpPr>
        <p:sp>
          <p:nvSpPr>
            <p:cNvPr id="30726" name="Text Box 6"/>
            <p:cNvSpPr txBox="1">
              <a:spLocks noChangeArrowheads="1"/>
            </p:cNvSpPr>
            <p:nvPr/>
          </p:nvSpPr>
          <p:spPr bwMode="auto">
            <a:xfrm>
              <a:off x="5630863" y="1154113"/>
              <a:ext cx="2837636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dirty="0" smtClean="0">
                  <a:latin typeface="Courier New" pitchFamily="49" charset="0"/>
                </a:rPr>
                <a:t>调用</a:t>
              </a:r>
              <a:r>
                <a:rPr lang="en-US" dirty="0" smtClean="0">
                  <a:latin typeface="Courier New" pitchFamily="49" charset="0"/>
                </a:rPr>
                <a:t>gets()</a:t>
              </a:r>
              <a:r>
                <a:rPr lang="zh-CN" altLang="en-US" dirty="0" smtClean="0">
                  <a:latin typeface="Courier New" pitchFamily="49" charset="0"/>
                </a:rPr>
                <a:t>后的栈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365575" name="Rectangle 7"/>
            <p:cNvSpPr>
              <a:spLocks noChangeArrowheads="1"/>
            </p:cNvSpPr>
            <p:nvPr/>
          </p:nvSpPr>
          <p:spPr bwMode="auto">
            <a:xfrm>
              <a:off x="5727700" y="2819400"/>
              <a:ext cx="1066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  <a:cs typeface="+mn-cs"/>
                </a:rPr>
                <a:t>B</a:t>
              </a:r>
            </a:p>
          </p:txBody>
        </p:sp>
        <p:sp>
          <p:nvSpPr>
            <p:cNvPr id="365576" name="Rectangle 8"/>
            <p:cNvSpPr>
              <a:spLocks noChangeArrowheads="1"/>
            </p:cNvSpPr>
            <p:nvPr/>
          </p:nvSpPr>
          <p:spPr bwMode="auto">
            <a:xfrm>
              <a:off x="5727700" y="1600200"/>
              <a:ext cx="1066800" cy="1219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>
                <a:latin typeface="Calibri" pitchFamily="34" charset="0"/>
                <a:cs typeface="+mn-cs"/>
              </a:endParaRPr>
            </a:p>
          </p:txBody>
        </p:sp>
        <p:sp>
          <p:nvSpPr>
            <p:cNvPr id="365579" name="Rectangle 11"/>
            <p:cNvSpPr>
              <a:spLocks noChangeArrowheads="1"/>
            </p:cNvSpPr>
            <p:nvPr/>
          </p:nvSpPr>
          <p:spPr bwMode="auto">
            <a:xfrm>
              <a:off x="5727700" y="4724400"/>
              <a:ext cx="1066800" cy="622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>
                <a:latin typeface="Calibri" pitchFamily="34" charset="0"/>
                <a:cs typeface="+mn-cs"/>
              </a:endParaRPr>
            </a:p>
            <a:p>
              <a:pPr eaLnBrk="0" hangingPunct="0">
                <a:defRPr/>
              </a:pPr>
              <a:endParaRPr lang="en-US" dirty="0">
                <a:latin typeface="Calibri" pitchFamily="34" charset="0"/>
                <a:cs typeface="+mn-cs"/>
              </a:endParaRPr>
            </a:p>
          </p:txBody>
        </p:sp>
        <p:sp>
          <p:nvSpPr>
            <p:cNvPr id="30732" name="Text Box 14"/>
            <p:cNvSpPr txBox="1">
              <a:spLocks noChangeArrowheads="1"/>
            </p:cNvSpPr>
            <p:nvPr/>
          </p:nvSpPr>
          <p:spPr bwMode="auto">
            <a:xfrm>
              <a:off x="7162800" y="1977381"/>
              <a:ext cx="1292341" cy="4616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dirty="0" smtClean="0">
                  <a:latin typeface="Courier New" pitchFamily="49" charset="0"/>
                </a:rPr>
                <a:t>P</a:t>
              </a:r>
              <a:r>
                <a:rPr lang="zh-CN" altLang="en-US" b="0" dirty="0" smtClean="0">
                  <a:latin typeface="Courier New" pitchFamily="49" charset="0"/>
                </a:rPr>
                <a:t>的栈帧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30733" name="Text Box 15"/>
            <p:cNvSpPr txBox="1">
              <a:spLocks noChangeArrowheads="1"/>
            </p:cNvSpPr>
            <p:nvPr/>
          </p:nvSpPr>
          <p:spPr bwMode="auto">
            <a:xfrm>
              <a:off x="7162800" y="4051449"/>
              <a:ext cx="1361270" cy="4616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dirty="0" smtClean="0">
                  <a:latin typeface="Courier New" pitchFamily="49" charset="0"/>
                </a:rPr>
                <a:t>Q</a:t>
              </a:r>
              <a:r>
                <a:rPr lang="en-US" b="0" dirty="0" smtClean="0">
                  <a:latin typeface="Calibri" pitchFamily="34" charset="0"/>
                </a:rPr>
                <a:t> </a:t>
              </a:r>
              <a:r>
                <a:rPr lang="zh-CN" altLang="en-US" b="0" dirty="0" smtClean="0">
                  <a:latin typeface="Calibri" pitchFamily="34" charset="0"/>
                </a:rPr>
                <a:t>的栈帧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30734" name="Text Box 16"/>
            <p:cNvSpPr txBox="1">
              <a:spLocks noChangeArrowheads="1"/>
            </p:cNvSpPr>
            <p:nvPr/>
          </p:nvSpPr>
          <p:spPr bwMode="auto">
            <a:xfrm>
              <a:off x="4975225" y="4432450"/>
              <a:ext cx="357790" cy="4616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>
                  <a:latin typeface="Calibri" pitchFamily="34" charset="0"/>
                </a:rPr>
                <a:t>B</a:t>
              </a:r>
            </a:p>
          </p:txBody>
        </p:sp>
        <p:sp>
          <p:nvSpPr>
            <p:cNvPr id="30735" name="Line 17"/>
            <p:cNvSpPr>
              <a:spLocks noChangeShapeType="1"/>
            </p:cNvSpPr>
            <p:nvPr/>
          </p:nvSpPr>
          <p:spPr bwMode="auto">
            <a:xfrm>
              <a:off x="5267325" y="4800600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5586" name="Rectangle 18"/>
            <p:cNvSpPr>
              <a:spLocks noChangeArrowheads="1"/>
            </p:cNvSpPr>
            <p:nvPr/>
          </p:nvSpPr>
          <p:spPr bwMode="auto">
            <a:xfrm>
              <a:off x="5727700" y="3985846"/>
              <a:ext cx="1066800" cy="83099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  <a:cs typeface="+mn-cs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  <a:cs typeface="+mn-cs"/>
                </a:rPr>
                <a:t>code</a:t>
              </a:r>
            </a:p>
          </p:txBody>
        </p:sp>
        <p:sp>
          <p:nvSpPr>
            <p:cNvPr id="365587" name="Rectangle 19"/>
            <p:cNvSpPr>
              <a:spLocks noChangeArrowheads="1"/>
            </p:cNvSpPr>
            <p:nvPr/>
          </p:nvSpPr>
          <p:spPr bwMode="auto">
            <a:xfrm>
              <a:off x="5727700" y="3159125"/>
              <a:ext cx="1065213" cy="9366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zh-CN" altLang="en-US" dirty="0" smtClean="0">
                  <a:latin typeface="Calibri" pitchFamily="34" charset="0"/>
                  <a:cs typeface="+mn-cs"/>
                </a:rPr>
                <a:t>填充</a:t>
              </a:r>
              <a:endParaRPr lang="en-US" dirty="0">
                <a:latin typeface="Calibri" pitchFamily="34" charset="0"/>
                <a:cs typeface="+mn-cs"/>
              </a:endParaRPr>
            </a:p>
          </p:txBody>
        </p:sp>
        <p:sp>
          <p:nvSpPr>
            <p:cNvPr id="30738" name="Text Box 21"/>
            <p:cNvSpPr txBox="1">
              <a:spLocks noChangeArrowheads="1"/>
            </p:cNvSpPr>
            <p:nvPr/>
          </p:nvSpPr>
          <p:spPr bwMode="auto">
            <a:xfrm>
              <a:off x="3657600" y="3358784"/>
              <a:ext cx="1735138" cy="83099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eaLnBrk="0" hangingPunct="0"/>
              <a:r>
                <a:rPr lang="en-US" dirty="0" smtClean="0">
                  <a:latin typeface="Courier New" pitchFamily="49" charset="0"/>
                </a:rPr>
                <a:t>gets()</a:t>
              </a:r>
              <a:r>
                <a:rPr lang="zh-CN" altLang="en-US" dirty="0" smtClean="0">
                  <a:latin typeface="Courier New" pitchFamily="49" charset="0"/>
                </a:rPr>
                <a:t>写入的数据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30739" name="AutoShape 16"/>
            <p:cNvSpPr>
              <a:spLocks/>
            </p:cNvSpPr>
            <p:nvPr/>
          </p:nvSpPr>
          <p:spPr bwMode="auto">
            <a:xfrm rot="10800000">
              <a:off x="6892925" y="1600200"/>
              <a:ext cx="228600" cy="1600200"/>
            </a:xfrm>
            <a:prstGeom prst="leftBrace">
              <a:avLst>
                <a:gd name="adj1" fmla="val 7499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libri" pitchFamily="34" charset="0"/>
              </a:endParaRPr>
            </a:p>
          </p:txBody>
        </p:sp>
        <p:sp>
          <p:nvSpPr>
            <p:cNvPr id="30740" name="AutoShape 16"/>
            <p:cNvSpPr>
              <a:spLocks/>
            </p:cNvSpPr>
            <p:nvPr/>
          </p:nvSpPr>
          <p:spPr bwMode="auto">
            <a:xfrm rot="10800000">
              <a:off x="6892925" y="3200400"/>
              <a:ext cx="228600" cy="2157413"/>
            </a:xfrm>
            <a:prstGeom prst="leftBrace">
              <a:avLst>
                <a:gd name="adj1" fmla="val 74976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libri" pitchFamily="34" charset="0"/>
              </a:endParaRPr>
            </a:p>
          </p:txBody>
        </p:sp>
        <p:sp>
          <p:nvSpPr>
            <p:cNvPr id="30741" name="AutoShape 16"/>
            <p:cNvSpPr>
              <a:spLocks/>
            </p:cNvSpPr>
            <p:nvPr/>
          </p:nvSpPr>
          <p:spPr bwMode="auto">
            <a:xfrm rot="10800000" flipH="1">
              <a:off x="5359400" y="2819400"/>
              <a:ext cx="228600" cy="19050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libri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52400" y="5344437"/>
            <a:ext cx="8991600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895350">
              <a:lnSpc>
                <a:spcPct val="90000"/>
              </a:lnSpc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输入字符串包含可执行代码的字节序列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!</a:t>
            </a:r>
          </a:p>
          <a:p>
            <a:pPr marL="0" lvl="1" defTabSz="895350">
              <a:lnSpc>
                <a:spcPct val="90000"/>
              </a:lnSpc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将返回地址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A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用缓冲区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B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的地址替换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0" lvl="1" defTabSz="895350">
              <a:lnSpc>
                <a:spcPct val="90000"/>
              </a:lnSpc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当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Q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执行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ret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后，将跳转到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B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处，</a:t>
            </a:r>
            <a:r>
              <a:rPr lang="zh-CN" altLang="en-US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执行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漏洞</a:t>
            </a:r>
            <a:r>
              <a:rPr lang="zh-CN" altLang="en-US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利用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程序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(exploit code</a:t>
            </a:r>
            <a:r>
              <a:rPr lang="en-US" altLang="zh-CN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)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6700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itchFamily="-96" charset="0"/>
              </a:rPr>
              <a:t>主要内容</a:t>
            </a:r>
            <a:endParaRPr lang="en-US" dirty="0" smtClean="0">
              <a:latin typeface="Calibri" pitchFamily="-9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内存布局</a:t>
            </a:r>
            <a:endParaRPr lang="en-US" dirty="0" smtClean="0"/>
          </a:p>
          <a:p>
            <a:pPr>
              <a:defRPr/>
            </a:pPr>
            <a:r>
              <a:rPr lang="zh-CN" altLang="en-US" dirty="0" smtClean="0">
                <a:solidFill>
                  <a:srgbClr val="7F7F7F"/>
                </a:solidFill>
              </a:rPr>
              <a:t>缓冲区溢出</a:t>
            </a:r>
            <a:endParaRPr lang="en-US" dirty="0" smtClean="0">
              <a:solidFill>
                <a:srgbClr val="7F7F7F"/>
              </a:solidFill>
            </a:endParaRPr>
          </a:p>
          <a:p>
            <a:pPr lvl="1">
              <a:defRPr/>
            </a:pPr>
            <a:r>
              <a:rPr lang="zh-CN" altLang="en-US" dirty="0" smtClean="0">
                <a:solidFill>
                  <a:srgbClr val="7F7F7F"/>
                </a:solidFill>
              </a:rPr>
              <a:t>安全隐患</a:t>
            </a:r>
            <a:endParaRPr lang="en-US" dirty="0" smtClean="0">
              <a:solidFill>
                <a:srgbClr val="7F7F7F"/>
              </a:solidFill>
            </a:endParaRPr>
          </a:p>
          <a:p>
            <a:pPr lvl="1">
              <a:defRPr/>
            </a:pPr>
            <a:r>
              <a:rPr lang="zh-CN" altLang="en-US" dirty="0" smtClean="0">
                <a:solidFill>
                  <a:srgbClr val="7F7F7F"/>
                </a:solidFill>
              </a:rPr>
              <a:t>防护</a:t>
            </a:r>
            <a:endParaRPr lang="en-US" dirty="0" smtClean="0">
              <a:solidFill>
                <a:srgbClr val="7F7F7F"/>
              </a:solidFill>
            </a:endParaRPr>
          </a:p>
          <a:p>
            <a:pPr>
              <a:defRPr/>
            </a:pPr>
            <a:r>
              <a:rPr lang="zh-CN" altLang="en-US" dirty="0" smtClean="0">
                <a:solidFill>
                  <a:srgbClr val="7F7F7F"/>
                </a:solidFill>
              </a:rPr>
              <a:t>联合</a:t>
            </a:r>
            <a:endParaRPr lang="en-US" dirty="0" smtClean="0">
              <a:solidFill>
                <a:srgbClr val="7F7F7F"/>
              </a:solidFill>
            </a:endParaRPr>
          </a:p>
          <a:p>
            <a:pPr>
              <a:buFont typeface="Wingdings" pitchFamily="2" charset="2"/>
              <a:buChar char="§"/>
              <a:defRPr/>
            </a:pPr>
            <a:endParaRPr lang="en-US" dirty="0" smtClean="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534400" cy="573087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基于缓冲区溢出的漏洞利用程序</a:t>
            </a:r>
            <a:endParaRPr lang="en-US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04813" y="1327150"/>
            <a:ext cx="8281987" cy="545465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zh-CN" altLang="en-US" i="1" dirty="0" smtClean="0">
                <a:solidFill>
                  <a:srgbClr val="C00000"/>
                </a:solidFill>
              </a:rPr>
              <a:t>缓冲区</a:t>
            </a:r>
            <a:r>
              <a:rPr lang="zh-CN" altLang="en-US" i="1" dirty="0">
                <a:solidFill>
                  <a:srgbClr val="C00000"/>
                </a:solidFill>
              </a:rPr>
              <a:t>溢出错误允许远程机器在受害者机器上执行任意代码。</a:t>
            </a:r>
            <a:endParaRPr lang="en-US" i="1" dirty="0" smtClean="0">
              <a:solidFill>
                <a:srgbClr val="C00000"/>
              </a:solidFill>
            </a:endParaRPr>
          </a:p>
          <a:p>
            <a:pPr>
              <a:spcBef>
                <a:spcPts val="300"/>
              </a:spcBef>
            </a:pPr>
            <a:r>
              <a:rPr lang="zh-CN" altLang="en-US" dirty="0" smtClean="0"/>
              <a:t>在</a:t>
            </a:r>
            <a:r>
              <a:rPr lang="zh-CN" altLang="en-US" dirty="0"/>
              <a:t>程序中</a:t>
            </a:r>
            <a:r>
              <a:rPr lang="zh-CN" altLang="en-US" dirty="0" smtClean="0"/>
              <a:t>常见，令人不安</a:t>
            </a:r>
            <a:endParaRPr lang="en-US" dirty="0" smtClean="0"/>
          </a:p>
          <a:p>
            <a:pPr lvl="1" eaLnBrk="1" hangingPunct="1">
              <a:spcBef>
                <a:spcPts val="300"/>
              </a:spcBef>
            </a:pPr>
            <a:r>
              <a:rPr lang="zh-CN" altLang="en-US" dirty="0" smtClean="0"/>
              <a:t>程序员持续犯相同的错误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</a:t>
            </a:r>
          </a:p>
          <a:p>
            <a:pPr lvl="1">
              <a:spcBef>
                <a:spcPts val="300"/>
              </a:spcBef>
            </a:pPr>
            <a:r>
              <a:rPr lang="zh-CN" altLang="en-US" dirty="0">
                <a:sym typeface="Wingdings"/>
              </a:rPr>
              <a:t>最近的措施使这些攻击更加困难。 </a:t>
            </a:r>
            <a:endParaRPr lang="en-US" dirty="0" smtClean="0"/>
          </a:p>
          <a:p>
            <a:pPr>
              <a:spcBef>
                <a:spcPts val="300"/>
              </a:spcBef>
            </a:pPr>
            <a:r>
              <a:rPr lang="zh-CN" altLang="en-US" dirty="0" smtClean="0"/>
              <a:t>经典案例</a:t>
            </a:r>
            <a:endParaRPr lang="en-US" altLang="zh-CN" dirty="0" smtClean="0"/>
          </a:p>
          <a:p>
            <a:pPr lvl="1">
              <a:spcBef>
                <a:spcPts val="300"/>
              </a:spcBef>
            </a:pPr>
            <a:r>
              <a:rPr lang="zh-CN" altLang="en-US" dirty="0" smtClean="0"/>
              <a:t>原始</a:t>
            </a:r>
            <a:r>
              <a:rPr lang="en-US" altLang="zh-CN" dirty="0"/>
              <a:t>"</a:t>
            </a:r>
            <a:r>
              <a:rPr lang="zh-CN" altLang="en-US" dirty="0" smtClean="0"/>
              <a:t>互联网蠕虫</a:t>
            </a:r>
            <a:r>
              <a:rPr lang="en-US" altLang="zh-CN" dirty="0" smtClean="0"/>
              <a:t>"(</a:t>
            </a:r>
            <a:r>
              <a:rPr lang="en-US" dirty="0" smtClean="0"/>
              <a:t>Internet worm),1988</a:t>
            </a:r>
          </a:p>
          <a:p>
            <a:pPr lvl="1">
              <a:spcBef>
                <a:spcPts val="300"/>
              </a:spcBef>
            </a:pPr>
            <a:r>
              <a:rPr lang="zh-CN" altLang="en-US" dirty="0"/>
              <a:t>即时通讯</a:t>
            </a:r>
            <a:r>
              <a:rPr lang="zh-CN" altLang="en-US" dirty="0" smtClean="0"/>
              <a:t>战争</a:t>
            </a:r>
            <a:r>
              <a:rPr lang="en-US" dirty="0" smtClean="0"/>
              <a:t>"IM wars"</a:t>
            </a:r>
            <a:r>
              <a:rPr lang="en-US" altLang="zh-CN" dirty="0" smtClean="0"/>
              <a:t>,</a:t>
            </a:r>
            <a:r>
              <a:rPr lang="en-US" dirty="0" smtClean="0"/>
              <a:t>1999</a:t>
            </a:r>
          </a:p>
          <a:p>
            <a:pPr lvl="1" eaLnBrk="1" hangingPunct="1">
              <a:spcBef>
                <a:spcPts val="300"/>
              </a:spcBef>
            </a:pPr>
            <a:r>
              <a:rPr lang="en-US" dirty="0" smtClean="0"/>
              <a:t>Twilight hack on Wii, 2000s(</a:t>
            </a:r>
            <a:r>
              <a:rPr lang="zh-CN" altLang="en-US" dirty="0" smtClean="0"/>
              <a:t>不改动硬件</a:t>
            </a:r>
            <a:r>
              <a:rPr lang="zh-CN" altLang="en-US" dirty="0"/>
              <a:t>，</a:t>
            </a:r>
            <a:r>
              <a:rPr lang="zh-CN" altLang="en-US" dirty="0" smtClean="0"/>
              <a:t>直接在</a:t>
            </a:r>
            <a:r>
              <a:rPr lang="en-US" altLang="zh-CN" dirty="0" smtClean="0"/>
              <a:t>Wii</a:t>
            </a:r>
            <a:r>
              <a:rPr lang="zh-CN" altLang="en-US" dirty="0" smtClean="0"/>
              <a:t>上运行自制程序</a:t>
            </a:r>
            <a:r>
              <a:rPr lang="en-US" altLang="zh-CN" dirty="0" smtClean="0"/>
              <a:t>)</a:t>
            </a:r>
            <a:endParaRPr lang="en-US" dirty="0" smtClean="0"/>
          </a:p>
          <a:p>
            <a:pPr eaLnBrk="1" hangingPunct="1">
              <a:spcBef>
                <a:spcPts val="300"/>
              </a:spcBef>
            </a:pPr>
            <a:r>
              <a:rPr lang="zh-CN" altLang="en-US" dirty="0" smtClean="0"/>
              <a:t>在相应的实验中会学到一些技巧</a:t>
            </a:r>
            <a:endParaRPr lang="en-US" dirty="0" smtClean="0"/>
          </a:p>
          <a:p>
            <a:pPr lvl="1">
              <a:spcBef>
                <a:spcPts val="300"/>
              </a:spcBef>
            </a:pPr>
            <a:r>
              <a:rPr lang="zh-CN" altLang="en-US" dirty="0" smtClean="0"/>
              <a:t>希望</a:t>
            </a:r>
            <a:r>
              <a:rPr lang="zh-CN" altLang="en-US" dirty="0"/>
              <a:t>能</a:t>
            </a:r>
            <a:r>
              <a:rPr lang="zh-CN" altLang="en-US" dirty="0" smtClean="0"/>
              <a:t>说服</a:t>
            </a:r>
            <a:r>
              <a:rPr lang="zh-CN" altLang="en-US" dirty="0"/>
              <a:t>你永远不要</a:t>
            </a:r>
            <a:r>
              <a:rPr lang="zh-CN" altLang="en-US" dirty="0" smtClean="0"/>
              <a:t>在程序</a:t>
            </a:r>
            <a:r>
              <a:rPr lang="zh-CN" altLang="en-US" dirty="0"/>
              <a:t>中留下这样的漏洞！！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534400" cy="573087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例子</a:t>
            </a:r>
            <a:r>
              <a:rPr lang="en-US" dirty="0" smtClean="0"/>
              <a:t>: </a:t>
            </a:r>
            <a:r>
              <a:rPr lang="zh-CN" altLang="en-US" dirty="0" smtClean="0"/>
              <a:t>原始互联网蠕虫</a:t>
            </a:r>
            <a:r>
              <a:rPr lang="en-US" dirty="0" smtClean="0"/>
              <a:t> (1988)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76201" y="1327150"/>
            <a:ext cx="9067800" cy="54546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利用漏洞传播</a:t>
            </a:r>
            <a:endParaRPr lang="en-US" dirty="0" smtClean="0"/>
          </a:p>
          <a:p>
            <a:pPr lvl="1" eaLnBrk="1" hangingPunct="1">
              <a:spcBef>
                <a:spcPts val="1200"/>
              </a:spcBef>
            </a:pPr>
            <a:r>
              <a:rPr lang="zh-CN" altLang="en-US" dirty="0" smtClean="0"/>
              <a:t>指服务器</a:t>
            </a:r>
            <a:r>
              <a:rPr lang="en-US" altLang="zh-CN" dirty="0" smtClean="0"/>
              <a:t>(</a:t>
            </a:r>
            <a:r>
              <a:rPr lang="en-US" dirty="0" smtClean="0"/>
              <a:t>finger server)</a:t>
            </a:r>
            <a:r>
              <a:rPr lang="zh-CN" altLang="en-US" dirty="0" smtClean="0"/>
              <a:t>的早期版本用</a:t>
            </a:r>
            <a:r>
              <a:rPr lang="en-US" dirty="0" smtClean="0">
                <a:latin typeface="Courier New" pitchFamily="49" charset="0"/>
              </a:rPr>
              <a:t>gets()</a:t>
            </a:r>
            <a:r>
              <a:rPr lang="en-US" dirty="0" smtClean="0"/>
              <a:t> </a:t>
            </a:r>
            <a:r>
              <a:rPr lang="zh-CN" altLang="en-US" dirty="0" smtClean="0"/>
              <a:t>读取客户机发来的参数</a:t>
            </a:r>
            <a:r>
              <a:rPr lang="en-US" dirty="0" smtClean="0"/>
              <a:t>:</a:t>
            </a:r>
          </a:p>
          <a:p>
            <a:pPr lvl="2" eaLnBrk="1" hangingPunct="1">
              <a:spcBef>
                <a:spcPts val="1200"/>
              </a:spcBef>
            </a:pPr>
            <a:r>
              <a:rPr lang="en-US" b="1" dirty="0" smtClean="0">
                <a:latin typeface="Courier New" pitchFamily="49" charset="0"/>
              </a:rPr>
              <a:t>finger droh@cs.cmu.edu</a:t>
            </a:r>
          </a:p>
          <a:p>
            <a:pPr lvl="1" eaLnBrk="1" hangingPunct="1">
              <a:spcBef>
                <a:spcPts val="1200"/>
              </a:spcBef>
            </a:pPr>
            <a:r>
              <a:rPr lang="zh-CN" altLang="en-US" dirty="0" smtClean="0"/>
              <a:t>蠕虫利用发送假参数的方法攻击指服务器</a:t>
            </a:r>
            <a:r>
              <a:rPr lang="en-US" dirty="0" smtClean="0"/>
              <a:t>:</a:t>
            </a:r>
          </a:p>
          <a:p>
            <a:pPr lvl="2" eaLnBrk="1" hangingPunct="1">
              <a:spcBef>
                <a:spcPts val="1200"/>
              </a:spcBef>
            </a:pPr>
            <a:r>
              <a:rPr lang="en-US" b="1" dirty="0" smtClean="0">
                <a:latin typeface="Courier New" pitchFamily="49" charset="0"/>
              </a:rPr>
              <a:t>finger</a:t>
            </a:r>
            <a:r>
              <a:rPr lang="en-US" b="1" i="1" dirty="0" smtClean="0">
                <a:latin typeface="Courier New" pitchFamily="49" charset="0"/>
              </a:rPr>
              <a:t> “exploit-code  padding  new-return-address”</a:t>
            </a:r>
          </a:p>
          <a:p>
            <a:pPr lvl="2">
              <a:spcBef>
                <a:spcPts val="1200"/>
              </a:spcBef>
            </a:pPr>
            <a:r>
              <a:rPr lang="zh-CN" altLang="en-US" dirty="0" smtClean="0"/>
              <a:t>利用程序</a:t>
            </a:r>
            <a:r>
              <a:rPr lang="en-US" dirty="0" smtClean="0"/>
              <a:t>:</a:t>
            </a:r>
            <a:r>
              <a:rPr lang="zh-CN" altLang="en-US" dirty="0"/>
              <a:t>用直接和攻击者相连的</a:t>
            </a:r>
            <a:r>
              <a:rPr lang="en-US" altLang="zh-CN" dirty="0"/>
              <a:t>TCP</a:t>
            </a:r>
            <a:r>
              <a:rPr lang="zh-CN" altLang="en-US" dirty="0" smtClean="0"/>
              <a:t>链接，在受害者机器上执行</a:t>
            </a:r>
            <a:r>
              <a:rPr lang="zh-CN" altLang="en-US" dirty="0"/>
              <a:t>根用户</a:t>
            </a:r>
            <a:r>
              <a:rPr lang="en-US" altLang="zh-CN" dirty="0" smtClean="0"/>
              <a:t>shell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97230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r>
              <a:rPr lang="en-US" altLang="zh-CN" dirty="0"/>
              <a:t>: </a:t>
            </a:r>
            <a:r>
              <a:rPr lang="zh-CN" altLang="en-US" dirty="0"/>
              <a:t>原始互联网蠕虫</a:t>
            </a:r>
            <a:r>
              <a:rPr lang="en-US" altLang="zh-CN" dirty="0"/>
              <a:t> (1988)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一旦进到机器上，就扫描其他机器攻击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几小时内侵入了大概</a:t>
            </a:r>
            <a:r>
              <a:rPr lang="en-US" altLang="zh-CN" dirty="0"/>
              <a:t>6000</a:t>
            </a:r>
            <a:r>
              <a:rPr lang="zh-CN" altLang="en-US" dirty="0"/>
              <a:t>台 </a:t>
            </a:r>
            <a:r>
              <a:rPr lang="en-US" altLang="zh-CN" dirty="0"/>
              <a:t>(</a:t>
            </a:r>
            <a:r>
              <a:rPr lang="zh-CN" altLang="en-US" dirty="0"/>
              <a:t>互联网机器总数的</a:t>
            </a:r>
            <a:r>
              <a:rPr lang="en-US" altLang="zh-CN" dirty="0"/>
              <a:t>10% </a:t>
            </a:r>
            <a:r>
              <a:rPr lang="en-US" altLang="zh-CN" dirty="0" smtClean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zh-CN" altLang="en-US" dirty="0">
                <a:sym typeface="Wingdings"/>
              </a:rPr>
              <a:t>参考</a:t>
            </a:r>
            <a:r>
              <a:rPr lang="en-US" altLang="zh-CN" i="1" dirty="0">
                <a:sym typeface="Wingdings"/>
              </a:rPr>
              <a:t>Comm. of the ACM</a:t>
            </a:r>
            <a:r>
              <a:rPr lang="zh-CN" altLang="en-US" i="1" dirty="0">
                <a:sym typeface="Wingdings"/>
              </a:rPr>
              <a:t>在</a:t>
            </a:r>
            <a:r>
              <a:rPr lang="en-US" altLang="zh-CN" dirty="0">
                <a:sym typeface="Wingdings"/>
              </a:rPr>
              <a:t>1989</a:t>
            </a:r>
            <a:r>
              <a:rPr lang="zh-CN" altLang="en-US" dirty="0">
                <a:sym typeface="Wingdings"/>
              </a:rPr>
              <a:t>年</a:t>
            </a:r>
            <a:r>
              <a:rPr lang="en-US" altLang="zh-CN" dirty="0">
                <a:sym typeface="Wingdings"/>
              </a:rPr>
              <a:t>6</a:t>
            </a:r>
            <a:r>
              <a:rPr lang="zh-CN" altLang="en-US" dirty="0">
                <a:sym typeface="Wingdings"/>
              </a:rPr>
              <a:t>月的文章</a:t>
            </a:r>
            <a:endParaRPr lang="en-US" altLang="zh-CN" i="1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年轻的蠕虫作者被起诉</a:t>
            </a:r>
            <a:r>
              <a:rPr lang="en-US" altLang="zh-CN" dirty="0"/>
              <a:t>……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计算机安全应急响应组</a:t>
            </a:r>
            <a:r>
              <a:rPr lang="en-US" altLang="zh-CN" dirty="0"/>
              <a:t>(Computer Emergency Response Team)</a:t>
            </a:r>
            <a:r>
              <a:rPr lang="zh-CN" altLang="en-US" dirty="0"/>
              <a:t>成立，</a:t>
            </a:r>
            <a:r>
              <a:rPr lang="en-US" altLang="zh-CN" dirty="0"/>
              <a:t>…</a:t>
            </a:r>
            <a:r>
              <a:rPr lang="zh-CN" altLang="en-US" dirty="0"/>
              <a:t>现仍在</a:t>
            </a:r>
            <a:r>
              <a:rPr lang="en-US" altLang="zh-CN" dirty="0"/>
              <a:t>CMU</a:t>
            </a:r>
          </a:p>
          <a:p>
            <a:pPr>
              <a:lnSpc>
                <a:spcPct val="150000"/>
              </a:lnSpc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6382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858000" cy="573087"/>
          </a:xfrm>
        </p:spPr>
        <p:txBody>
          <a:bodyPr/>
          <a:lstStyle/>
          <a:p>
            <a:r>
              <a:rPr lang="zh-CN" altLang="en-US" dirty="0" smtClean="0"/>
              <a:t>例</a:t>
            </a:r>
            <a:r>
              <a:rPr lang="en-US" dirty="0" smtClean="0"/>
              <a:t>2:</a:t>
            </a:r>
            <a:r>
              <a:rPr lang="zh-CN" altLang="en-US" dirty="0"/>
              <a:t>即时通讯战争 </a:t>
            </a:r>
            <a:endParaRPr lang="en-US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307388" cy="2819400"/>
          </a:xfrm>
        </p:spPr>
        <p:txBody>
          <a:bodyPr/>
          <a:lstStyle/>
          <a:p>
            <a:pPr eaLnBrk="1" hangingPunct="1"/>
            <a:r>
              <a:rPr lang="en-US" dirty="0" smtClean="0"/>
              <a:t>1999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</a:t>
            </a:r>
            <a:endParaRPr lang="en-US" dirty="0" smtClean="0"/>
          </a:p>
          <a:p>
            <a:pPr lvl="1"/>
            <a:r>
              <a:rPr lang="zh-CN" altLang="en-US" dirty="0" smtClean="0"/>
              <a:t>微软发布</a:t>
            </a:r>
            <a:r>
              <a:rPr lang="zh-CN" altLang="en-US" dirty="0"/>
              <a:t>了即时通讯系统</a:t>
            </a:r>
            <a:r>
              <a:rPr lang="en-US" dirty="0" smtClean="0"/>
              <a:t>MSN Messenger </a:t>
            </a:r>
          </a:p>
          <a:p>
            <a:pPr lvl="1"/>
            <a:r>
              <a:rPr lang="en-US" dirty="0" smtClean="0"/>
              <a:t>Messenger </a:t>
            </a:r>
            <a:r>
              <a:rPr lang="zh-CN" altLang="en-US" dirty="0" smtClean="0"/>
              <a:t>的客户端能获取流行的</a:t>
            </a:r>
            <a:r>
              <a:rPr lang="zh-CN" altLang="en-US" kern="1200" dirty="0">
                <a:latin typeface="Times New Roman" pitchFamily="18" charset="0"/>
              </a:rPr>
              <a:t>美国</a:t>
            </a:r>
            <a:r>
              <a:rPr lang="zh-CN" altLang="en-US" kern="1200" dirty="0" smtClean="0">
                <a:latin typeface="Times New Roman" pitchFamily="18" charset="0"/>
              </a:rPr>
              <a:t>在线</a:t>
            </a:r>
            <a:r>
              <a:rPr lang="en-US" altLang="zh-CN" kern="1200" dirty="0" smtClean="0">
                <a:latin typeface="Times New Roman" pitchFamily="18" charset="0"/>
              </a:rPr>
              <a:t>(</a:t>
            </a:r>
            <a:r>
              <a:rPr lang="en-US" altLang="zh-CN" kern="1200" dirty="0">
                <a:latin typeface="Times New Roman" pitchFamily="18" charset="0"/>
              </a:rPr>
              <a:t>American Online </a:t>
            </a:r>
            <a:r>
              <a:rPr lang="zh-CN" altLang="en-US" kern="1200" dirty="0" smtClean="0">
                <a:latin typeface="Times New Roman" pitchFamily="18" charset="0"/>
              </a:rPr>
              <a:t>，</a:t>
            </a:r>
            <a:r>
              <a:rPr lang="en-US" altLang="zh-CN" dirty="0" smtClean="0"/>
              <a:t>AOL)</a:t>
            </a:r>
            <a:r>
              <a:rPr lang="zh-CN" altLang="en-US" dirty="0" smtClean="0"/>
              <a:t>即时</a:t>
            </a:r>
            <a:r>
              <a:rPr lang="zh-CN" altLang="en-US" dirty="0"/>
              <a:t>通讯服务（</a:t>
            </a:r>
            <a:r>
              <a:rPr lang="en-US" altLang="zh-CN" dirty="0"/>
              <a:t>AIM</a:t>
            </a:r>
            <a:r>
              <a:rPr lang="zh-CN" altLang="en-US" dirty="0"/>
              <a:t>）服务器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56356" name="Oval 4"/>
          <p:cNvSpPr>
            <a:spLocks noChangeArrowheads="1"/>
          </p:cNvSpPr>
          <p:nvPr/>
        </p:nvSpPr>
        <p:spPr bwMode="auto">
          <a:xfrm>
            <a:off x="5748337" y="3978275"/>
            <a:ext cx="1095375" cy="9096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AIM</a:t>
            </a:r>
          </a:p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server</a:t>
            </a:r>
          </a:p>
        </p:txBody>
      </p:sp>
      <p:sp>
        <p:nvSpPr>
          <p:cNvPr id="356357" name="Oval 5"/>
          <p:cNvSpPr>
            <a:spLocks noChangeArrowheads="1"/>
          </p:cNvSpPr>
          <p:nvPr/>
        </p:nvSpPr>
        <p:spPr bwMode="auto">
          <a:xfrm>
            <a:off x="4741862" y="2971800"/>
            <a:ext cx="998538" cy="9096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AIM</a:t>
            </a:r>
          </a:p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client</a:t>
            </a:r>
          </a:p>
        </p:txBody>
      </p:sp>
      <p:sp>
        <p:nvSpPr>
          <p:cNvPr id="356358" name="Oval 6"/>
          <p:cNvSpPr>
            <a:spLocks noChangeArrowheads="1"/>
          </p:cNvSpPr>
          <p:nvPr/>
        </p:nvSpPr>
        <p:spPr bwMode="auto">
          <a:xfrm>
            <a:off x="4808537" y="5029200"/>
            <a:ext cx="998538" cy="9096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AIM</a:t>
            </a:r>
          </a:p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client</a:t>
            </a:r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071937" y="3978275"/>
            <a:ext cx="998538" cy="909638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800">
                <a:latin typeface="Calibri" pitchFamily="34" charset="0"/>
              </a:rPr>
              <a:t>MSN</a:t>
            </a:r>
          </a:p>
          <a:p>
            <a:pPr algn="ctr" eaLnBrk="0" hangingPunct="0"/>
            <a:r>
              <a:rPr lang="en-US" sz="1800">
                <a:latin typeface="Calibri" pitchFamily="34" charset="0"/>
              </a:rPr>
              <a:t>client</a:t>
            </a:r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2286000" y="3978275"/>
            <a:ext cx="1095375" cy="909638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800">
                <a:latin typeface="Calibri" pitchFamily="34" charset="0"/>
              </a:rPr>
              <a:t>MSN</a:t>
            </a:r>
          </a:p>
          <a:p>
            <a:pPr algn="ctr" eaLnBrk="0" hangingPunct="0"/>
            <a:r>
              <a:rPr lang="en-US" sz="1800">
                <a:latin typeface="Calibri" pitchFamily="34" charset="0"/>
              </a:rPr>
              <a:t>server</a:t>
            </a: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3394075" y="4419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5072062" y="4419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5646737" y="3717925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 rot="5400000">
            <a:off x="5641975" y="4762500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8686800" cy="573087"/>
          </a:xfrm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2:</a:t>
            </a:r>
            <a:r>
              <a:rPr lang="zh-CN" altLang="en-US" dirty="0" smtClean="0"/>
              <a:t>即时</a:t>
            </a:r>
            <a:r>
              <a:rPr lang="zh-CN" altLang="en-US" dirty="0"/>
              <a:t>通讯战争 </a:t>
            </a:r>
            <a:r>
              <a:rPr lang="en-US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..</a:t>
            </a:r>
            <a:r>
              <a:rPr lang="en-US" dirty="0" smtClean="0"/>
              <a:t>.)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307388" cy="5454650"/>
          </a:xfrm>
        </p:spPr>
        <p:txBody>
          <a:bodyPr/>
          <a:lstStyle/>
          <a:p>
            <a:pPr eaLnBrk="1" hangingPunct="1"/>
            <a:r>
              <a:rPr lang="en-US" dirty="0" smtClean="0"/>
              <a:t>1999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8</a:t>
            </a:r>
            <a:r>
              <a:rPr lang="zh-CN" altLang="en-US" dirty="0" smtClean="0"/>
              <a:t>月</a:t>
            </a:r>
            <a:endParaRPr lang="en-US" dirty="0" smtClean="0"/>
          </a:p>
          <a:p>
            <a:pPr lvl="1" eaLnBrk="1" hangingPunct="1"/>
            <a:r>
              <a:rPr lang="zh-CN" altLang="en-US" dirty="0" smtClean="0"/>
              <a:t>很神秘</a:t>
            </a:r>
            <a:r>
              <a:rPr lang="en-US" dirty="0" smtClean="0"/>
              <a:t>, Messenger</a:t>
            </a:r>
            <a:r>
              <a:rPr lang="zh-CN" altLang="en-US" dirty="0" smtClean="0"/>
              <a:t>客户端无法再</a:t>
            </a:r>
            <a:r>
              <a:rPr lang="en-US" dirty="0" smtClean="0"/>
              <a:t>AIM</a:t>
            </a:r>
            <a:r>
              <a:rPr lang="zh-CN" altLang="en-US" dirty="0" smtClean="0"/>
              <a:t>服务器</a:t>
            </a:r>
            <a:endParaRPr lang="en-US" dirty="0" smtClean="0"/>
          </a:p>
          <a:p>
            <a:pPr lvl="1"/>
            <a:r>
              <a:rPr lang="zh-CN" altLang="en-US" dirty="0" smtClean="0"/>
              <a:t>微软和</a:t>
            </a:r>
            <a:r>
              <a:rPr lang="en-US" dirty="0" smtClean="0"/>
              <a:t>AOL </a:t>
            </a:r>
            <a:r>
              <a:rPr lang="zh-CN" altLang="en-US" dirty="0" smtClean="0"/>
              <a:t>开始了即时通讯战争 </a:t>
            </a:r>
            <a:endParaRPr lang="en-US" dirty="0" smtClean="0"/>
          </a:p>
          <a:p>
            <a:pPr lvl="2" eaLnBrk="1" hangingPunct="1"/>
            <a:r>
              <a:rPr lang="en-US" dirty="0" smtClean="0"/>
              <a:t>AOL </a:t>
            </a:r>
            <a:r>
              <a:rPr lang="zh-CN" altLang="en-US" dirty="0" smtClean="0"/>
              <a:t>变动服务器不允许</a:t>
            </a:r>
            <a:r>
              <a:rPr lang="en-US" dirty="0" smtClean="0"/>
              <a:t>Messenger</a:t>
            </a:r>
            <a:r>
              <a:rPr lang="zh-CN" altLang="en-US" dirty="0" smtClean="0"/>
              <a:t>客户端连接</a:t>
            </a:r>
            <a:endParaRPr lang="en-US" dirty="0" smtClean="0"/>
          </a:p>
          <a:p>
            <a:pPr lvl="2"/>
            <a:r>
              <a:rPr lang="zh-CN" altLang="en-US" dirty="0" smtClean="0"/>
              <a:t>微软</a:t>
            </a:r>
            <a:r>
              <a:rPr lang="zh-CN" altLang="en-US" dirty="0"/>
              <a:t>对客户进行更改以挫败</a:t>
            </a:r>
            <a:r>
              <a:rPr lang="en-US" altLang="zh-CN" dirty="0"/>
              <a:t>AOL</a:t>
            </a:r>
            <a:r>
              <a:rPr lang="zh-CN" altLang="en-US" dirty="0" smtClean="0"/>
              <a:t>的变动</a:t>
            </a:r>
            <a:endParaRPr lang="en-US" altLang="zh-CN" dirty="0" smtClean="0"/>
          </a:p>
          <a:p>
            <a:pPr lvl="2"/>
            <a:r>
              <a:rPr lang="zh-CN" altLang="en-US" dirty="0"/>
              <a:t>至少有</a:t>
            </a:r>
            <a:r>
              <a:rPr lang="en-US" altLang="zh-CN" dirty="0"/>
              <a:t>13</a:t>
            </a:r>
            <a:r>
              <a:rPr lang="zh-CN" altLang="en-US" dirty="0"/>
              <a:t>个这样的小冲突</a:t>
            </a:r>
            <a:endParaRPr lang="en-US" dirty="0" smtClean="0"/>
          </a:p>
          <a:p>
            <a:pPr lvl="1" eaLnBrk="1" hangingPunct="1"/>
            <a:r>
              <a:rPr lang="zh-CN" altLang="en-US" dirty="0" smtClean="0"/>
              <a:t>真正发生的到底是什么</a:t>
            </a:r>
            <a:r>
              <a:rPr lang="en-US" dirty="0" smtClean="0"/>
              <a:t>?</a:t>
            </a:r>
          </a:p>
          <a:p>
            <a:pPr lvl="2" eaLnBrk="1" hangingPunct="1"/>
            <a:r>
              <a:rPr lang="en-US" dirty="0" smtClean="0"/>
              <a:t>AOL </a:t>
            </a:r>
            <a:r>
              <a:rPr lang="zh-CN" altLang="en-US" dirty="0" smtClean="0"/>
              <a:t>在他们自己的</a:t>
            </a:r>
            <a:r>
              <a:rPr lang="en-US" altLang="zh-CN" dirty="0" smtClean="0"/>
              <a:t>AIM</a:t>
            </a:r>
            <a:r>
              <a:rPr lang="zh-CN" altLang="en-US" dirty="0" smtClean="0"/>
              <a:t>服务器中发现了缓冲区溢出的</a:t>
            </a:r>
            <a:r>
              <a:rPr lang="en-US" dirty="0" smtClean="0"/>
              <a:t> </a:t>
            </a:r>
            <a:r>
              <a:rPr lang="zh-CN" altLang="en-US" dirty="0" smtClean="0"/>
              <a:t>漏洞</a:t>
            </a:r>
            <a:endParaRPr lang="en-US" dirty="0"/>
          </a:p>
          <a:p>
            <a:pPr lvl="2" eaLnBrk="1" hangingPunct="1"/>
            <a:r>
              <a:rPr lang="zh-CN" altLang="en-US" dirty="0" smtClean="0"/>
              <a:t>他们利用这个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检测并阻塞微软</a:t>
            </a:r>
            <a:r>
              <a:rPr lang="en-US" dirty="0" smtClean="0"/>
              <a:t>: </a:t>
            </a:r>
            <a:r>
              <a:rPr lang="zh-CN" altLang="en-US" dirty="0" smtClean="0"/>
              <a:t>漏洞利用程序返回一个</a:t>
            </a:r>
            <a:r>
              <a:rPr lang="en-US" altLang="zh-CN" dirty="0" smtClean="0"/>
              <a:t>4</a:t>
            </a:r>
            <a:r>
              <a:rPr lang="zh-CN" altLang="en-US" dirty="0" smtClean="0"/>
              <a:t>字节的签名</a:t>
            </a:r>
            <a:r>
              <a:rPr lang="en-US" altLang="zh-CN" dirty="0" smtClean="0"/>
              <a:t>(</a:t>
            </a:r>
            <a:r>
              <a:rPr lang="zh-CN" altLang="en-US" dirty="0" smtClean="0"/>
              <a:t>在</a:t>
            </a:r>
            <a:r>
              <a:rPr lang="en-US" altLang="zh-CN" dirty="0" smtClean="0"/>
              <a:t>AIM</a:t>
            </a:r>
            <a:r>
              <a:rPr lang="zh-CN" altLang="en-US" dirty="0" smtClean="0"/>
              <a:t>客户端的某些位置存储的</a:t>
            </a:r>
            <a:r>
              <a:rPr lang="en-US" altLang="zh-CN" dirty="0" smtClean="0"/>
              <a:t>)</a:t>
            </a:r>
            <a:r>
              <a:rPr lang="zh-CN" altLang="en-US" dirty="0" smtClean="0"/>
              <a:t>到服务器</a:t>
            </a:r>
            <a:endParaRPr lang="en-US" dirty="0"/>
          </a:p>
          <a:p>
            <a:pPr lvl="2" eaLnBrk="1" hangingPunct="1"/>
            <a:r>
              <a:rPr lang="zh-CN" altLang="en-US" dirty="0" smtClean="0"/>
              <a:t>当微软改变签名匹配程序时，</a:t>
            </a:r>
            <a:r>
              <a:rPr lang="en-US" altLang="zh-CN" dirty="0" smtClean="0"/>
              <a:t>AOL</a:t>
            </a:r>
            <a:r>
              <a:rPr lang="zh-CN" altLang="en-US" dirty="0" smtClean="0"/>
              <a:t>改变签名的位置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304800"/>
            <a:ext cx="8991600" cy="5486400"/>
          </a:xfrm>
        </p:spPr>
        <p:txBody>
          <a:bodyPr/>
          <a:lstStyle/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 smtClean="0">
                <a:latin typeface="Courier New" pitchFamily="49" charset="0"/>
              </a:rPr>
              <a:t>Date: Wed, 11 Aug 1999 11:30:57 -0700 (PDT)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 smtClean="0">
                <a:latin typeface="Courier New" pitchFamily="49" charset="0"/>
              </a:rPr>
              <a:t>From: Phil Bucking &lt;philbucking@yahoo.com&gt;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 smtClean="0">
                <a:latin typeface="Courier New" pitchFamily="49" charset="0"/>
              </a:rPr>
              <a:t>Subject: AOL exploiting buffer overrun bug in their own software!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 smtClean="0">
                <a:latin typeface="Courier New" pitchFamily="49" charset="0"/>
              </a:rPr>
              <a:t>To: rms@pharlap.com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 dirty="0" smtClean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 smtClean="0">
                <a:latin typeface="Courier New" pitchFamily="49" charset="0"/>
              </a:rPr>
              <a:t>Mr. Smith,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 dirty="0" smtClean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 smtClean="0">
                <a:latin typeface="Courier New" pitchFamily="49" charset="0"/>
              </a:rPr>
              <a:t>I am writing you because I have discovered something that I think you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 smtClean="0">
                <a:latin typeface="Courier New" pitchFamily="49" charset="0"/>
              </a:rPr>
              <a:t>might find interesting because you are an Internet security expert with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 smtClean="0">
                <a:latin typeface="Courier New" pitchFamily="49" charset="0"/>
              </a:rPr>
              <a:t>experience in this area. I have also tried to contact AOL but received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 smtClean="0">
                <a:latin typeface="Courier New" pitchFamily="49" charset="0"/>
              </a:rPr>
              <a:t>no response.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 dirty="0" smtClean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 smtClean="0">
                <a:latin typeface="Courier New" pitchFamily="49" charset="0"/>
              </a:rPr>
              <a:t>I am a developer who has been working on a revolutionary new instant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 smtClean="0">
                <a:latin typeface="Courier New" pitchFamily="49" charset="0"/>
              </a:rPr>
              <a:t>messaging client that should be released later this year.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 smtClean="0">
                <a:latin typeface="Courier New" pitchFamily="49" charset="0"/>
              </a:rPr>
              <a:t>...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 smtClean="0">
                <a:latin typeface="Courier New" pitchFamily="49" charset="0"/>
              </a:rPr>
              <a:t>It appears that the AIM client has a buffer overrun bug. By itself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 smtClean="0">
                <a:latin typeface="Courier New" pitchFamily="49" charset="0"/>
              </a:rPr>
              <a:t>this might not be the end of the world, as MS surely has had its share.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 smtClean="0">
                <a:latin typeface="Courier New" pitchFamily="49" charset="0"/>
              </a:rPr>
              <a:t>But AOL is now *exploiting their own buffer overrun bug* to help in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 smtClean="0">
                <a:latin typeface="Courier New" pitchFamily="49" charset="0"/>
              </a:rPr>
              <a:t>its efforts to block MS Instant Messenger.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 smtClean="0">
                <a:latin typeface="Courier New" pitchFamily="49" charset="0"/>
              </a:rPr>
              <a:t>....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 smtClean="0">
                <a:latin typeface="Courier New" pitchFamily="49" charset="0"/>
              </a:rPr>
              <a:t>Since you have significant credibility with the press I hope that you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 smtClean="0">
                <a:latin typeface="Courier New" pitchFamily="49" charset="0"/>
              </a:rPr>
              <a:t>can use this information to help inform people that behind AOL's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 smtClean="0">
                <a:latin typeface="Courier New" pitchFamily="49" charset="0"/>
              </a:rPr>
              <a:t>friendly exterior they are nefariously compromising peoples' security.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 dirty="0" smtClean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 smtClean="0">
                <a:latin typeface="Courier New" pitchFamily="49" charset="0"/>
              </a:rPr>
              <a:t>Sincerely,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 smtClean="0">
                <a:latin typeface="Courier New" pitchFamily="49" charset="0"/>
              </a:rPr>
              <a:t>Phil Bucking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 smtClean="0">
                <a:latin typeface="Courier New" pitchFamily="49" charset="0"/>
              </a:rPr>
              <a:t>Founder, Bucking Consulting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 smtClean="0">
                <a:latin typeface="Courier New" pitchFamily="49" charset="0"/>
              </a:rPr>
              <a:t>philbucking@yahoo.com</a:t>
            </a:r>
          </a:p>
        </p:txBody>
      </p:sp>
      <p:sp>
        <p:nvSpPr>
          <p:cNvPr id="367620" name="Text Box 4"/>
          <p:cNvSpPr txBox="1">
            <a:spLocks noChangeArrowheads="1"/>
          </p:cNvSpPr>
          <p:nvPr/>
        </p:nvSpPr>
        <p:spPr bwMode="auto">
          <a:xfrm>
            <a:off x="4114800" y="5429250"/>
            <a:ext cx="4419600" cy="830997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i="1" dirty="0">
                <a:latin typeface="Calibri" pitchFamily="34" charset="0"/>
              </a:rPr>
              <a:t>后来确定这封电子邮件来源于微软内部！</a:t>
            </a:r>
            <a:endParaRPr lang="en-US" i="1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旁白：蠕虫和病毒</a:t>
            </a:r>
            <a:endParaRPr lang="en-US" dirty="0" smtClean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蠕虫</a:t>
            </a:r>
            <a:r>
              <a:rPr lang="en-US" altLang="zh-CN" dirty="0" smtClean="0"/>
              <a:t>(</a:t>
            </a:r>
            <a:r>
              <a:rPr lang="en-US" dirty="0" smtClean="0"/>
              <a:t>Worm):</a:t>
            </a:r>
            <a:r>
              <a:rPr lang="zh-CN" altLang="en-US" dirty="0" smtClean="0"/>
              <a:t>程序</a:t>
            </a:r>
            <a:endParaRPr lang="en-US" dirty="0" smtClean="0"/>
          </a:p>
          <a:p>
            <a:pPr lvl="1" eaLnBrk="1" hangingPunct="1"/>
            <a:r>
              <a:rPr lang="zh-CN" altLang="en-US" dirty="0" smtClean="0"/>
              <a:t>可以自行运行</a:t>
            </a:r>
            <a:endParaRPr lang="en-US" dirty="0" smtClean="0"/>
          </a:p>
          <a:p>
            <a:pPr lvl="1"/>
            <a:r>
              <a:rPr lang="zh-CN" altLang="en-US" dirty="0"/>
              <a:t>可以将</a:t>
            </a:r>
            <a:r>
              <a:rPr lang="zh-CN" altLang="en-US" dirty="0" smtClean="0"/>
              <a:t>自己的完整版本</a:t>
            </a:r>
            <a:r>
              <a:rPr lang="zh-CN" altLang="en-US" dirty="0"/>
              <a:t>传播到其他计算机上</a:t>
            </a:r>
            <a:endParaRPr lang="en-US" dirty="0" smtClean="0"/>
          </a:p>
          <a:p>
            <a:pPr eaLnBrk="1" hangingPunct="1"/>
            <a:r>
              <a:rPr lang="zh-CN" altLang="en-US" dirty="0" smtClean="0"/>
              <a:t>病毒</a:t>
            </a:r>
            <a:r>
              <a:rPr lang="en-US" altLang="zh-CN" dirty="0" smtClean="0"/>
              <a:t>(</a:t>
            </a:r>
            <a:r>
              <a:rPr lang="en-US" dirty="0" smtClean="0"/>
              <a:t>Virus): </a:t>
            </a:r>
            <a:r>
              <a:rPr lang="zh-CN" altLang="en-US" dirty="0" smtClean="0"/>
              <a:t>代码</a:t>
            </a:r>
            <a:endParaRPr lang="en-US" dirty="0" smtClean="0"/>
          </a:p>
          <a:p>
            <a:pPr lvl="1" eaLnBrk="1" hangingPunct="1"/>
            <a:r>
              <a:rPr lang="zh-CN" altLang="en-US" dirty="0" smtClean="0"/>
              <a:t>将自己添加到别的程序中</a:t>
            </a:r>
            <a:endParaRPr lang="en-US" dirty="0" smtClean="0"/>
          </a:p>
          <a:p>
            <a:pPr lvl="1"/>
            <a:r>
              <a:rPr lang="zh-CN" altLang="en-US" dirty="0" smtClean="0"/>
              <a:t>不独立运行</a:t>
            </a:r>
            <a:endParaRPr lang="en-US" dirty="0" smtClean="0"/>
          </a:p>
          <a:p>
            <a:pPr lvl="1" eaLnBrk="1" hangingPunct="1"/>
            <a:endParaRPr lang="en-US" dirty="0" smtClean="0"/>
          </a:p>
          <a:p>
            <a:r>
              <a:rPr lang="zh-CN" altLang="en-US" dirty="0"/>
              <a:t>两者</a:t>
            </a:r>
            <a:r>
              <a:rPr lang="zh-CN" altLang="en-US"/>
              <a:t>通常</a:t>
            </a:r>
            <a:r>
              <a:rPr lang="zh-CN" altLang="en-US" smtClean="0"/>
              <a:t>都能</a:t>
            </a:r>
            <a:r>
              <a:rPr lang="zh-CN" altLang="en-US" dirty="0" smtClean="0"/>
              <a:t>在</a:t>
            </a:r>
            <a:r>
              <a:rPr lang="zh-CN" altLang="en-US" dirty="0"/>
              <a:t>计算机之间传播并造成破坏。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763000" cy="573087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针对缓冲区溢出攻击，怎么做？</a:t>
            </a:r>
            <a:endParaRPr lang="en-US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04813" y="1327150"/>
            <a:ext cx="8281987" cy="5454650"/>
          </a:xfrm>
        </p:spPr>
        <p:txBody>
          <a:bodyPr/>
          <a:lstStyle/>
          <a:p>
            <a:pPr marL="342900" lvl="2" indent="-342900"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sz="2800" b="1" dirty="0"/>
              <a:t>避免溢出</a:t>
            </a:r>
            <a:r>
              <a:rPr lang="zh-CN" altLang="en-US" sz="2800" b="1" dirty="0" smtClean="0"/>
              <a:t>漏洞</a:t>
            </a:r>
            <a:endParaRPr lang="en-US" altLang="zh-CN" sz="2800" b="1" dirty="0" smtClean="0"/>
          </a:p>
          <a:p>
            <a:pPr marL="342900" lvl="2" indent="-342900"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endParaRPr lang="en-US" altLang="zh-CN" sz="2800" b="1" dirty="0"/>
          </a:p>
          <a:p>
            <a:pPr eaLnBrk="1" hangingPunct="1"/>
            <a:r>
              <a:rPr lang="zh-CN" altLang="en-US" dirty="0"/>
              <a:t>使用系统级的防护</a:t>
            </a:r>
            <a:endParaRPr lang="en-US" altLang="zh-CN" dirty="0"/>
          </a:p>
          <a:p>
            <a:pPr lvl="2" eaLnBrk="1" hangingPunct="1"/>
            <a:endParaRPr lang="en-US" sz="2800" b="1" dirty="0"/>
          </a:p>
          <a:p>
            <a:pPr eaLnBrk="1" hangingPunct="1"/>
            <a:r>
              <a:rPr lang="zh-CN" altLang="en-US" dirty="0"/>
              <a:t>编译器</a:t>
            </a:r>
            <a:r>
              <a:rPr lang="zh-CN" altLang="en-US" dirty="0" smtClean="0"/>
              <a:t>使用“栈金丝雀”</a:t>
            </a:r>
            <a:r>
              <a:rPr lang="en-US" altLang="zh-CN" dirty="0" smtClean="0"/>
              <a:t>(</a:t>
            </a:r>
            <a:r>
              <a:rPr lang="en-US" dirty="0" smtClean="0"/>
              <a:t>stack canaries)</a:t>
            </a:r>
          </a:p>
        </p:txBody>
      </p:sp>
    </p:spTree>
    <p:extLst>
      <p:ext uri="{BB962C8B-B14F-4D97-AF65-F5344CB8AC3E}">
        <p14:creationId xmlns:p14="http://schemas.microsoft.com/office/powerpoint/2010/main" val="13275954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457200"/>
            <a:ext cx="8658225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1. </a:t>
            </a:r>
            <a:r>
              <a:rPr lang="zh-CN" altLang="en-US" dirty="0" smtClean="0"/>
              <a:t>代码中避免溢出漏洞</a:t>
            </a:r>
            <a:r>
              <a:rPr lang="en-US" dirty="0" smtClean="0"/>
              <a:t>(!)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519113" y="4038600"/>
            <a:ext cx="8091487" cy="24828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zh-CN" altLang="en-US" dirty="0"/>
              <a:t>例如，使用限制字符串长度的库例程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>
                <a:latin typeface="Courier New" pitchFamily="49" charset="0"/>
              </a:rPr>
              <a:t>fgets</a:t>
            </a:r>
            <a:r>
              <a:rPr lang="en-US" dirty="0" smtClean="0"/>
              <a:t> </a:t>
            </a:r>
            <a:r>
              <a:rPr lang="zh-CN" altLang="en-US" dirty="0" smtClean="0"/>
              <a:t>代替</a:t>
            </a:r>
            <a:r>
              <a:rPr lang="en-US" dirty="0" smtClean="0">
                <a:latin typeface="Courier New" pitchFamily="49" charset="0"/>
              </a:rPr>
              <a:t>gets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strncpy</a:t>
            </a:r>
            <a:r>
              <a:rPr lang="en-US" dirty="0" smtClean="0"/>
              <a:t> </a:t>
            </a:r>
            <a:r>
              <a:rPr lang="zh-CN" altLang="en-US" dirty="0" smtClean="0"/>
              <a:t>代替</a:t>
            </a:r>
            <a:r>
              <a:rPr lang="en-US" dirty="0" err="1" smtClean="0">
                <a:latin typeface="Courier New" pitchFamily="49" charset="0"/>
              </a:rPr>
              <a:t>strcpy</a:t>
            </a:r>
            <a:endParaRPr lang="en-US" dirty="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latin typeface="Courier New" pitchFamily="49" charset="0"/>
              </a:rPr>
              <a:t>在</a:t>
            </a:r>
            <a:r>
              <a:rPr lang="en-US" dirty="0" err="1" smtClean="0">
                <a:latin typeface="Courier New" pitchFamily="49" charset="0"/>
              </a:rPr>
              <a:t>scanf</a:t>
            </a:r>
            <a:r>
              <a:rPr lang="zh-CN" altLang="en-US" dirty="0" smtClean="0">
                <a:latin typeface="Courier New" pitchFamily="49" charset="0"/>
              </a:rPr>
              <a:t>函数中别用</a:t>
            </a:r>
            <a:r>
              <a:rPr lang="en-US" dirty="0" smtClean="0">
                <a:latin typeface="Courier New" pitchFamily="49" charset="0"/>
              </a:rPr>
              <a:t>%s</a:t>
            </a:r>
            <a:endParaRPr lang="en-US" dirty="0" smtClean="0"/>
          </a:p>
          <a:p>
            <a:pPr lvl="2" eaLnBrk="1" hangingPunct="1">
              <a:lnSpc>
                <a:spcPct val="97000"/>
              </a:lnSpc>
            </a:pPr>
            <a:r>
              <a:rPr lang="zh-CN" altLang="en-US" dirty="0" smtClean="0">
                <a:latin typeface="Courier New" pitchFamily="49" charset="0"/>
              </a:rPr>
              <a:t>用</a:t>
            </a:r>
            <a:r>
              <a:rPr lang="en-US" dirty="0" err="1" smtClean="0">
                <a:latin typeface="Courier New" pitchFamily="49" charset="0"/>
              </a:rPr>
              <a:t>fgets</a:t>
            </a:r>
            <a:r>
              <a:rPr lang="zh-CN" altLang="en-US" dirty="0" smtClean="0">
                <a:latin typeface="Courier New" pitchFamily="49" charset="0"/>
              </a:rPr>
              <a:t>读入字符串</a:t>
            </a:r>
            <a:endParaRPr lang="en-US" dirty="0" smtClean="0"/>
          </a:p>
          <a:p>
            <a:pPr lvl="2" eaLnBrk="1" hangingPunct="1">
              <a:lnSpc>
                <a:spcPct val="97000"/>
              </a:lnSpc>
            </a:pPr>
            <a:r>
              <a:rPr lang="zh-CN" altLang="en-US" dirty="0" smtClean="0"/>
              <a:t>或用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</a:rPr>
              <a:t>%ns</a:t>
            </a:r>
            <a:r>
              <a:rPr lang="zh-CN" altLang="en-US" dirty="0" smtClean="0">
                <a:latin typeface="Courier New" pitchFamily="49" charset="0"/>
              </a:rPr>
              <a:t>代替</a:t>
            </a:r>
            <a:r>
              <a:rPr lang="en-US" altLang="zh-CN" dirty="0" smtClean="0">
                <a:latin typeface="Courier New" pitchFamily="49" charset="0"/>
              </a:rPr>
              <a:t>%s,</a:t>
            </a:r>
            <a:r>
              <a:rPr lang="zh-CN" altLang="en-US" dirty="0" smtClean="0">
                <a:latin typeface="Courier New" pitchFamily="49" charset="0"/>
              </a:rPr>
              <a:t>其中</a:t>
            </a:r>
            <a:r>
              <a:rPr lang="en-US" altLang="zh-CN" dirty="0" smtClean="0">
                <a:latin typeface="Courier New" pitchFamily="49" charset="0"/>
              </a:rPr>
              <a:t>n</a:t>
            </a:r>
            <a:r>
              <a:rPr lang="zh-CN" altLang="en-US" dirty="0" smtClean="0">
                <a:latin typeface="Courier New" pitchFamily="49" charset="0"/>
              </a:rPr>
              <a:t>是一个合适的整数</a:t>
            </a:r>
            <a:endParaRPr lang="en-US" dirty="0" smtClean="0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609600" y="1447800"/>
            <a:ext cx="8001000" cy="2305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dirty="0">
                <a:latin typeface="Courier New" pitchFamily="49" charset="0"/>
                <a:ea typeface="MS Mincho" pitchFamily="49" charset="-128"/>
              </a:rPr>
            </a:br>
            <a:r>
              <a:rPr lang="en-US" dirty="0">
                <a:latin typeface="Courier New" pitchFamily="49" charset="0"/>
                <a:ea typeface="MS Mincho" pitchFamily="49" charset="-128"/>
              </a:rPr>
              <a:t>void echo</a:t>
            </a:r>
            <a:r>
              <a:rPr lang="en-US" dirty="0" smtClean="0">
                <a:latin typeface="Courier New" pitchFamily="49" charset="0"/>
                <a:ea typeface="MS Mincho" pitchFamily="49" charset="-128"/>
              </a:rPr>
              <a:t>(){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/>
            </a:r>
            <a:br>
              <a:rPr lang="en-US" dirty="0">
                <a:latin typeface="Courier New" pitchFamily="49" charset="0"/>
                <a:ea typeface="MS Mincho" pitchFamily="49" charset="-128"/>
              </a:rPr>
            </a:br>
            <a:r>
              <a:rPr lang="en-US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dirty="0">
                <a:latin typeface="Courier New" pitchFamily="49" charset="0"/>
                <a:ea typeface="MS Mincho" pitchFamily="49" charset="-128"/>
              </a:rPr>
            </a:br>
            <a:r>
              <a:rPr lang="en-US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fgets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(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, 4,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stdin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dirty="0">
                <a:latin typeface="Courier New" pitchFamily="49" charset="0"/>
                <a:ea typeface="MS Mincho" pitchFamily="49" charset="-128"/>
              </a:rPr>
            </a:br>
            <a:r>
              <a:rPr lang="en-US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dirty="0">
                <a:latin typeface="Courier New" pitchFamily="49" charset="0"/>
                <a:ea typeface="MS Mincho" pitchFamily="49" charset="-128"/>
              </a:rPr>
            </a:br>
            <a:r>
              <a:rPr lang="en-US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77200" cy="533400"/>
          </a:xfrm>
        </p:spPr>
        <p:txBody>
          <a:bodyPr/>
          <a:lstStyle/>
          <a:p>
            <a:pPr eaLnBrk="1" hangingPunct="1"/>
            <a:r>
              <a:rPr lang="en-US" dirty="0" smtClean="0"/>
              <a:t>2. </a:t>
            </a:r>
            <a:r>
              <a:rPr lang="zh-CN" altLang="en-US" dirty="0"/>
              <a:t>系统级</a:t>
            </a:r>
            <a:r>
              <a:rPr lang="zh-CN" altLang="en-US" dirty="0" smtClean="0"/>
              <a:t>防护</a:t>
            </a:r>
            <a:endParaRPr lang="en-US" dirty="0" smtClean="0"/>
          </a:p>
        </p:txBody>
      </p:sp>
      <p:sp>
        <p:nvSpPr>
          <p:cNvPr id="38916" name="Rectangle 44"/>
          <p:cNvSpPr>
            <a:spLocks noGrp="1" noChangeArrowheads="1"/>
          </p:cNvSpPr>
          <p:nvPr>
            <p:ph idx="1"/>
          </p:nvPr>
        </p:nvSpPr>
        <p:spPr>
          <a:xfrm>
            <a:off x="366713" y="1328738"/>
            <a:ext cx="5119687" cy="4852472"/>
          </a:xfrm>
        </p:spPr>
        <p:txBody>
          <a:bodyPr/>
          <a:lstStyle/>
          <a:p>
            <a:r>
              <a:rPr lang="zh-CN" altLang="en-US" dirty="0" smtClean="0"/>
              <a:t>随机的栈偏移</a:t>
            </a:r>
            <a:endParaRPr lang="en-US" dirty="0" smtClean="0"/>
          </a:p>
          <a:p>
            <a:pPr lvl="1" eaLnBrk="1" hangingPunct="1"/>
            <a:r>
              <a:rPr lang="zh-CN" altLang="en-US" dirty="0" smtClean="0"/>
              <a:t>程序启动后，在栈中分配随机数量的空间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zh-CN" altLang="en-US" dirty="0"/>
              <a:t>移动</a:t>
            </a:r>
            <a:r>
              <a:rPr lang="zh-CN" altLang="en-US" dirty="0" smtClean="0"/>
              <a:t>整个程序使用的栈空间地址</a:t>
            </a:r>
            <a:endParaRPr lang="en-US" dirty="0" smtClean="0"/>
          </a:p>
          <a:p>
            <a:pPr lvl="1" eaLnBrk="1" hangingPunct="1"/>
            <a:r>
              <a:rPr lang="zh-CN" altLang="en-US" dirty="0" smtClean="0"/>
              <a:t>黑客很难预测插入代码的起始地址</a:t>
            </a:r>
            <a:endParaRPr lang="en-US" dirty="0" smtClean="0"/>
          </a:p>
          <a:p>
            <a:pPr lvl="1" eaLnBrk="1" hangingPunct="1"/>
            <a:r>
              <a:rPr lang="zh-CN" altLang="en-US" dirty="0" smtClean="0"/>
              <a:t>例如：执行</a:t>
            </a:r>
            <a:r>
              <a:rPr lang="en-US" altLang="zh-CN" dirty="0" smtClean="0"/>
              <a:t>5</a:t>
            </a:r>
            <a:r>
              <a:rPr lang="zh-CN" altLang="en-US" dirty="0" smtClean="0"/>
              <a:t>次内存申请代码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每次</a:t>
            </a:r>
            <a:r>
              <a:rPr lang="zh-CN" altLang="en-US" dirty="0"/>
              <a:t>程序</a:t>
            </a:r>
            <a:r>
              <a:rPr lang="zh-CN" altLang="en-US" dirty="0" smtClean="0"/>
              <a:t>执行，栈都重新</a:t>
            </a:r>
            <a:r>
              <a:rPr lang="zh-CN" altLang="en-US" dirty="0"/>
              <a:t>定位</a:t>
            </a:r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632303"/>
              </p:ext>
            </p:extLst>
          </p:nvPr>
        </p:nvGraphicFramePr>
        <p:xfrm>
          <a:off x="1143000" y="3425825"/>
          <a:ext cx="6858000" cy="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Worksheet" r:id="rId4" imgW="31750000" imgH="25400" progId="Excel.Sheet.12">
                  <p:embed/>
                </p:oleObj>
              </mc:Choice>
              <mc:Fallback>
                <p:oleObj name="Worksheet" r:id="rId4" imgW="31750000" imgH="25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3000" y="3425825"/>
                        <a:ext cx="6858000" cy="4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Group 51"/>
          <p:cNvGrpSpPr/>
          <p:nvPr/>
        </p:nvGrpSpPr>
        <p:grpSpPr>
          <a:xfrm>
            <a:off x="5554117" y="1328738"/>
            <a:ext cx="3114427" cy="4995713"/>
            <a:chOff x="5554117" y="1328738"/>
            <a:chExt cx="3114427" cy="4995713"/>
          </a:xfrm>
        </p:grpSpPr>
        <p:sp>
          <p:nvSpPr>
            <p:cNvPr id="53" name="Rectangle 4"/>
            <p:cNvSpPr>
              <a:spLocks/>
            </p:cNvSpPr>
            <p:nvPr/>
          </p:nvSpPr>
          <p:spPr bwMode="auto">
            <a:xfrm>
              <a:off x="7398544" y="3386138"/>
              <a:ext cx="1270000" cy="304800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Calibri Bold" charset="0"/>
                  <a:cs typeface="Courier New"/>
                  <a:sym typeface="Calibri Bold" charset="0"/>
                </a:rPr>
                <a:t>main</a:t>
              </a:r>
              <a:endParaRPr kumimoji="0" lang="en-US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alibri Bold" charset="0"/>
                <a:cs typeface="Courier New"/>
                <a:sym typeface="Calibri Bold" charset="0"/>
              </a:endParaRPr>
            </a:p>
          </p:txBody>
        </p:sp>
        <p:sp>
          <p:nvSpPr>
            <p:cNvPr id="54" name="Rectangle 5"/>
            <p:cNvSpPr>
              <a:spLocks/>
            </p:cNvSpPr>
            <p:nvPr/>
          </p:nvSpPr>
          <p:spPr bwMode="auto">
            <a:xfrm>
              <a:off x="7398544" y="3690938"/>
              <a:ext cx="1270000" cy="9572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Calibri Bold" charset="0"/>
                  <a:sym typeface="Calibri Bold" charset="0"/>
                </a:rPr>
                <a:t>应用代码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alibri Bold" charset="0"/>
                <a:sym typeface="Calibri Bold" charset="0"/>
              </a:endParaRPr>
            </a:p>
          </p:txBody>
        </p:sp>
        <p:sp>
          <p:nvSpPr>
            <p:cNvPr id="55" name="Rectangle 7"/>
            <p:cNvSpPr>
              <a:spLocks/>
            </p:cNvSpPr>
            <p:nvPr/>
          </p:nvSpPr>
          <p:spPr bwMode="auto">
            <a:xfrm>
              <a:off x="7398544" y="1404938"/>
              <a:ext cx="1270000" cy="304800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Rectangle 9"/>
            <p:cNvSpPr>
              <a:spLocks/>
            </p:cNvSpPr>
            <p:nvPr/>
          </p:nvSpPr>
          <p:spPr bwMode="auto">
            <a:xfrm>
              <a:off x="7398544" y="1709738"/>
              <a:ext cx="1270000" cy="1676400"/>
            </a:xfrm>
            <a:prstGeom prst="rect">
              <a:avLst/>
            </a:prstGeom>
            <a:solidFill>
              <a:srgbClr val="FF9999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57" name="Rectangle 10"/>
            <p:cNvSpPr>
              <a:spLocks/>
            </p:cNvSpPr>
            <p:nvPr/>
          </p:nvSpPr>
          <p:spPr bwMode="auto">
            <a:xfrm>
              <a:off x="5674490" y="2243138"/>
              <a:ext cx="1308050" cy="446276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Calibri Bold" charset="0"/>
                  <a:sym typeface="Calibri Bold" charset="0"/>
                </a:rPr>
                <a:t>随机分配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alibri Bold" charset="0"/>
                <a:sym typeface="Calibri Bold" charset="0"/>
              </a:endParaRPr>
            </a:p>
          </p:txBody>
        </p:sp>
        <p:sp>
          <p:nvSpPr>
            <p:cNvPr id="58" name="AutoShape 11"/>
            <p:cNvSpPr>
              <a:spLocks/>
            </p:cNvSpPr>
            <p:nvPr/>
          </p:nvSpPr>
          <p:spPr bwMode="auto">
            <a:xfrm>
              <a:off x="7150767" y="1704917"/>
              <a:ext cx="228600" cy="1681221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15635" y="21600"/>
                    <a:pt x="10800" y="20875"/>
                    <a:pt x="10800" y="19980"/>
                  </a:cubicBezTo>
                  <a:lnTo>
                    <a:pt x="10800" y="12420"/>
                  </a:lnTo>
                  <a:cubicBezTo>
                    <a:pt x="10800" y="11525"/>
                    <a:pt x="5965" y="10800"/>
                    <a:pt x="0" y="10800"/>
                  </a:cubicBezTo>
                  <a:cubicBezTo>
                    <a:pt x="5965" y="10800"/>
                    <a:pt x="10800" y="10075"/>
                    <a:pt x="10800" y="9180"/>
                  </a:cubicBezTo>
                  <a:lnTo>
                    <a:pt x="10800" y="1620"/>
                  </a:lnTo>
                  <a:cubicBezTo>
                    <a:pt x="10800" y="725"/>
                    <a:pt x="15635" y="0"/>
                    <a:pt x="2160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Rectangle 10"/>
            <p:cNvSpPr>
              <a:spLocks/>
            </p:cNvSpPr>
            <p:nvPr/>
          </p:nvSpPr>
          <p:spPr bwMode="auto">
            <a:xfrm>
              <a:off x="5554117" y="1328738"/>
              <a:ext cx="1615827" cy="446276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Calibri Bold" charset="0"/>
                  <a:sym typeface="Calibri Bold" charset="0"/>
                </a:rPr>
                <a:t>栈的基地址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alibri Bold" charset="0"/>
                <a:sym typeface="Calibri Bold" charset="0"/>
              </a:endParaRPr>
            </a:p>
          </p:txBody>
        </p:sp>
        <p:sp>
          <p:nvSpPr>
            <p:cNvPr id="60" name="Rectangle 7"/>
            <p:cNvSpPr>
              <a:spLocks noChangeArrowheads="1"/>
            </p:cNvSpPr>
            <p:nvPr/>
          </p:nvSpPr>
          <p:spPr bwMode="auto">
            <a:xfrm>
              <a:off x="7398544" y="4638842"/>
              <a:ext cx="12700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dirty="0" smtClean="0">
                  <a:latin typeface="Calibri" pitchFamily="34" charset="0"/>
                  <a:cs typeface="+mn-cs"/>
                </a:rPr>
                <a:t>B?</a:t>
              </a:r>
              <a:endParaRPr lang="en-US" dirty="0">
                <a:latin typeface="Calibri" pitchFamily="34" charset="0"/>
                <a:cs typeface="+mn-cs"/>
              </a:endParaRPr>
            </a:p>
          </p:txBody>
        </p:sp>
        <p:sp>
          <p:nvSpPr>
            <p:cNvPr id="61" name="Text Box 16"/>
            <p:cNvSpPr txBox="1">
              <a:spLocks noChangeArrowheads="1"/>
            </p:cNvSpPr>
            <p:nvPr/>
          </p:nvSpPr>
          <p:spPr bwMode="auto">
            <a:xfrm>
              <a:off x="6482082" y="5862786"/>
              <a:ext cx="500458" cy="4616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r" eaLnBrk="0" hangingPunct="0"/>
              <a:r>
                <a:rPr lang="en-US" dirty="0" smtClean="0">
                  <a:latin typeface="Calibri" pitchFamily="34" charset="0"/>
                </a:rPr>
                <a:t>B?</a:t>
              </a:r>
              <a:endParaRPr lang="en-US" dirty="0">
                <a:latin typeface="Calibri" pitchFamily="34" charset="0"/>
              </a:endParaRPr>
            </a:p>
          </p:txBody>
        </p:sp>
        <p:sp>
          <p:nvSpPr>
            <p:cNvPr id="62" name="Line 17"/>
            <p:cNvSpPr>
              <a:spLocks noChangeShapeType="1"/>
            </p:cNvSpPr>
            <p:nvPr/>
          </p:nvSpPr>
          <p:spPr bwMode="auto">
            <a:xfrm>
              <a:off x="6982540" y="6172200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Rectangle 18"/>
            <p:cNvSpPr>
              <a:spLocks noChangeArrowheads="1"/>
            </p:cNvSpPr>
            <p:nvPr/>
          </p:nvSpPr>
          <p:spPr bwMode="auto">
            <a:xfrm>
              <a:off x="7398544" y="5442656"/>
              <a:ext cx="1270000" cy="83099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  <a:cs typeface="+mn-cs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  <a:cs typeface="+mn-cs"/>
                </a:rPr>
                <a:t>code</a:t>
              </a:r>
            </a:p>
          </p:txBody>
        </p:sp>
        <p:sp>
          <p:nvSpPr>
            <p:cNvPr id="64" name="Rectangle 19"/>
            <p:cNvSpPr>
              <a:spLocks noChangeArrowheads="1"/>
            </p:cNvSpPr>
            <p:nvPr/>
          </p:nvSpPr>
          <p:spPr bwMode="auto">
            <a:xfrm>
              <a:off x="7398544" y="5016392"/>
              <a:ext cx="1270000" cy="51870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  <a:cs typeface="+mn-cs"/>
                </a:rPr>
                <a:t>pad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 smtClean="0"/>
              <a:t>x86-64 Linux </a:t>
            </a:r>
            <a:r>
              <a:rPr lang="zh-CN" altLang="en-US" dirty="0" smtClean="0"/>
              <a:t>内存布局</a:t>
            </a:r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栈</a:t>
            </a:r>
            <a:r>
              <a:rPr lang="en-US" altLang="zh-CN" dirty="0"/>
              <a:t>(</a:t>
            </a:r>
            <a:r>
              <a:rPr lang="en-US" dirty="0" smtClean="0"/>
              <a:t>Stack)</a:t>
            </a:r>
          </a:p>
          <a:p>
            <a:pPr lvl="1"/>
            <a:r>
              <a:rPr lang="zh-CN" altLang="en-US" dirty="0" smtClean="0"/>
              <a:t>运行时栈</a:t>
            </a:r>
            <a:r>
              <a:rPr lang="en-US" dirty="0" smtClean="0"/>
              <a:t> (8MB limit)</a:t>
            </a:r>
          </a:p>
          <a:p>
            <a:pPr lvl="1"/>
            <a:r>
              <a:rPr lang="zh-CN" altLang="en-US" dirty="0" smtClean="0"/>
              <a:t>涉及局部变量</a:t>
            </a:r>
            <a:endParaRPr lang="en-US" dirty="0" smtClean="0"/>
          </a:p>
          <a:p>
            <a:r>
              <a:rPr lang="zh-CN" altLang="en-US" dirty="0" smtClean="0"/>
              <a:t>堆</a:t>
            </a:r>
            <a:r>
              <a:rPr lang="en-US" dirty="0" smtClean="0"/>
              <a:t>(Heap)</a:t>
            </a:r>
          </a:p>
          <a:p>
            <a:pPr lvl="1"/>
            <a:r>
              <a:rPr lang="zh-CN" altLang="en-US" dirty="0" smtClean="0"/>
              <a:t>按需动态分配</a:t>
            </a:r>
            <a:endParaRPr lang="en-US" dirty="0" smtClean="0"/>
          </a:p>
          <a:p>
            <a:pPr lvl="1"/>
            <a:r>
              <a:rPr lang="zh-CN" altLang="en-US" dirty="0" smtClean="0"/>
              <a:t>时机</a:t>
            </a:r>
            <a:r>
              <a:rPr lang="en-US" altLang="zh-CN" dirty="0" smtClean="0"/>
              <a:t>:</a:t>
            </a:r>
            <a:r>
              <a:rPr lang="zh-CN" altLang="en-US" dirty="0" smtClean="0"/>
              <a:t>调用</a:t>
            </a:r>
            <a:r>
              <a:rPr lang="en-US" dirty="0" err="1" smtClean="0"/>
              <a:t>malloc</a:t>
            </a:r>
            <a:r>
              <a:rPr lang="en-US" dirty="0" smtClean="0"/>
              <a:t>(), </a:t>
            </a:r>
            <a:r>
              <a:rPr lang="en-US" dirty="0" err="1" smtClean="0"/>
              <a:t>calloc</a:t>
            </a:r>
            <a:r>
              <a:rPr lang="en-US" dirty="0" smtClean="0"/>
              <a:t>(), new()</a:t>
            </a:r>
            <a:r>
              <a:rPr lang="zh-CN" altLang="en-US" dirty="0"/>
              <a:t>时</a:t>
            </a:r>
            <a:endParaRPr lang="en-US" dirty="0" smtClean="0"/>
          </a:p>
          <a:p>
            <a:r>
              <a:rPr lang="zh-CN" altLang="en-US" dirty="0" smtClean="0"/>
              <a:t>数据</a:t>
            </a:r>
            <a:r>
              <a:rPr lang="en-US" altLang="zh-CN" dirty="0" smtClean="0"/>
              <a:t>(</a:t>
            </a:r>
            <a:r>
              <a:rPr lang="en-US" dirty="0" smtClean="0"/>
              <a:t>Data)</a:t>
            </a:r>
          </a:p>
          <a:p>
            <a:pPr lvl="1"/>
            <a:r>
              <a:rPr lang="zh-CN" altLang="en-US" dirty="0" smtClean="0"/>
              <a:t>静态分配的内存中保存的数据</a:t>
            </a:r>
            <a:endParaRPr lang="en-US" dirty="0" smtClean="0"/>
          </a:p>
          <a:p>
            <a:pPr lvl="1"/>
            <a:r>
              <a:rPr lang="zh-CN" altLang="en-US" dirty="0" smtClean="0"/>
              <a:t>全局变量、</a:t>
            </a:r>
            <a:r>
              <a:rPr lang="en-US" dirty="0" smtClean="0">
                <a:latin typeface="Courier New"/>
                <a:cs typeface="Courier New"/>
              </a:rPr>
              <a:t>static</a:t>
            </a:r>
            <a:r>
              <a:rPr lang="zh-CN" altLang="en-US" dirty="0" smtClean="0">
                <a:latin typeface="Courier New"/>
                <a:cs typeface="Courier New"/>
              </a:rPr>
              <a:t>变量、</a:t>
            </a:r>
            <a:r>
              <a:rPr lang="zh-CN" altLang="en-US" dirty="0" smtClean="0"/>
              <a:t>字符串常量</a:t>
            </a:r>
            <a:endParaRPr lang="en-US" dirty="0" smtClean="0"/>
          </a:p>
          <a:p>
            <a:r>
              <a:rPr lang="zh-CN" altLang="en-US" dirty="0" smtClean="0"/>
              <a:t>代码</a:t>
            </a:r>
            <a:r>
              <a:rPr lang="en-US" altLang="zh-CN" dirty="0" smtClean="0"/>
              <a:t>/</a:t>
            </a:r>
            <a:r>
              <a:rPr lang="zh-CN" altLang="en-US" dirty="0" smtClean="0"/>
              <a:t>共享库</a:t>
            </a:r>
            <a:r>
              <a:rPr lang="en-US" altLang="zh-CN" dirty="0" smtClean="0"/>
              <a:t>(</a:t>
            </a:r>
            <a:r>
              <a:rPr lang="en-US" dirty="0" smtClean="0"/>
              <a:t>Text  / Shared Libraries)</a:t>
            </a:r>
          </a:p>
          <a:p>
            <a:pPr lvl="1"/>
            <a:r>
              <a:rPr lang="zh-CN" altLang="en-US" dirty="0" smtClean="0"/>
              <a:t>只读的可执行的机器指令</a:t>
            </a:r>
            <a:endParaRPr lang="en-US" altLang="zh-CN" dirty="0" smtClean="0"/>
          </a:p>
        </p:txBody>
      </p:sp>
      <p:grpSp>
        <p:nvGrpSpPr>
          <p:cNvPr id="2" name="组合 1"/>
          <p:cNvGrpSpPr/>
          <p:nvPr/>
        </p:nvGrpSpPr>
        <p:grpSpPr>
          <a:xfrm>
            <a:off x="3996635" y="566950"/>
            <a:ext cx="5132126" cy="6307183"/>
            <a:chOff x="3518513" y="566950"/>
            <a:chExt cx="5132126" cy="6307183"/>
          </a:xfrm>
        </p:grpSpPr>
        <p:sp>
          <p:nvSpPr>
            <p:cNvPr id="10245" name="Text Box 12"/>
            <p:cNvSpPr txBox="1">
              <a:spLocks noChangeArrowheads="1"/>
            </p:cNvSpPr>
            <p:nvPr/>
          </p:nvSpPr>
          <p:spPr bwMode="auto">
            <a:xfrm>
              <a:off x="3518513" y="871750"/>
              <a:ext cx="3256021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00007FFFFFFFFFFF</a:t>
              </a:r>
              <a:r>
                <a:rPr lang="en-US" altLang="zh-CN" dirty="0" smtClean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46" name="Text Box 19"/>
            <p:cNvSpPr txBox="1">
              <a:spLocks noChangeArrowheads="1"/>
            </p:cNvSpPr>
            <p:nvPr/>
          </p:nvSpPr>
          <p:spPr bwMode="auto">
            <a:xfrm>
              <a:off x="5511156" y="6412468"/>
              <a:ext cx="1346844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r" eaLnBrk="0" hangingPunct="0">
                <a:defRPr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000000</a:t>
              </a:r>
              <a:r>
                <a:rPr lang="en-US" altLang="zh-CN" dirty="0"/>
                <a:t>H</a:t>
              </a:r>
              <a:endParaRPr lang="en-US" dirty="0"/>
            </a:p>
          </p:txBody>
        </p:sp>
        <p:sp>
          <p:nvSpPr>
            <p:cNvPr id="348180" name="Rectangle 20"/>
            <p:cNvSpPr>
              <a:spLocks noChangeArrowheads="1"/>
            </p:cNvSpPr>
            <p:nvPr/>
          </p:nvSpPr>
          <p:spPr bwMode="auto">
            <a:xfrm>
              <a:off x="6858000" y="1041955"/>
              <a:ext cx="1447800" cy="55848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+mn-cs"/>
              </a:endParaRPr>
            </a:p>
          </p:txBody>
        </p:sp>
        <p:sp>
          <p:nvSpPr>
            <p:cNvPr id="348181" name="Rectangle 21"/>
            <p:cNvSpPr>
              <a:spLocks noChangeArrowheads="1"/>
            </p:cNvSpPr>
            <p:nvPr/>
          </p:nvSpPr>
          <p:spPr bwMode="auto">
            <a:xfrm>
              <a:off x="6858000" y="1047750"/>
              <a:ext cx="1447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Stack</a:t>
              </a:r>
            </a:p>
          </p:txBody>
        </p:sp>
        <p:sp>
          <p:nvSpPr>
            <p:cNvPr id="10249" name="Rectangle 23"/>
            <p:cNvSpPr>
              <a:spLocks noChangeArrowheads="1"/>
            </p:cNvSpPr>
            <p:nvPr/>
          </p:nvSpPr>
          <p:spPr bwMode="auto">
            <a:xfrm>
              <a:off x="6858000" y="6017180"/>
              <a:ext cx="1447800" cy="3048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accent6">
                      <a:lumMod val="75000"/>
                    </a:schemeClr>
                  </a:solidFill>
                  <a:latin typeface="Calibri" pitchFamily="34" charset="0"/>
                </a:rPr>
                <a:t>Text</a:t>
              </a:r>
            </a:p>
          </p:txBody>
        </p:sp>
        <p:sp>
          <p:nvSpPr>
            <p:cNvPr id="10250" name="Rectangle 24"/>
            <p:cNvSpPr>
              <a:spLocks noChangeArrowheads="1"/>
            </p:cNvSpPr>
            <p:nvPr/>
          </p:nvSpPr>
          <p:spPr bwMode="auto">
            <a:xfrm>
              <a:off x="6858000" y="5712380"/>
              <a:ext cx="1447800" cy="304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Calibri" pitchFamily="34" charset="0"/>
                </a:rPr>
                <a:t>Data</a:t>
              </a:r>
            </a:p>
          </p:txBody>
        </p:sp>
        <p:sp>
          <p:nvSpPr>
            <p:cNvPr id="10251" name="Rectangle 25"/>
            <p:cNvSpPr>
              <a:spLocks noChangeArrowheads="1"/>
            </p:cNvSpPr>
            <p:nvPr/>
          </p:nvSpPr>
          <p:spPr bwMode="auto">
            <a:xfrm>
              <a:off x="6858000" y="5105400"/>
              <a:ext cx="1447800" cy="60698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Calibri" pitchFamily="34" charset="0"/>
                </a:rPr>
                <a:t>Heap</a:t>
              </a:r>
            </a:p>
          </p:txBody>
        </p:sp>
        <p:sp>
          <p:nvSpPr>
            <p:cNvPr id="10252" name="Text Box 27"/>
            <p:cNvSpPr txBox="1">
              <a:spLocks noChangeArrowheads="1"/>
            </p:cNvSpPr>
            <p:nvPr/>
          </p:nvSpPr>
          <p:spPr bwMode="auto">
            <a:xfrm>
              <a:off x="5511156" y="6086683"/>
              <a:ext cx="1346844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r" eaLnBrk="0" hangingPunct="0">
                <a:defRPr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400000</a:t>
              </a:r>
              <a:r>
                <a:rPr lang="en-US" altLang="zh-CN" dirty="0"/>
                <a:t>H</a:t>
              </a:r>
              <a:endParaRPr lang="en-US" dirty="0"/>
            </a:p>
          </p:txBody>
        </p:sp>
        <p:sp>
          <p:nvSpPr>
            <p:cNvPr id="10253" name="Line 34"/>
            <p:cNvSpPr>
              <a:spLocks noChangeShapeType="1"/>
            </p:cNvSpPr>
            <p:nvPr/>
          </p:nvSpPr>
          <p:spPr bwMode="auto">
            <a:xfrm>
              <a:off x="7581900" y="1428750"/>
              <a:ext cx="0" cy="457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254" name="Line 35"/>
            <p:cNvSpPr>
              <a:spLocks noChangeShapeType="1"/>
            </p:cNvSpPr>
            <p:nvPr/>
          </p:nvSpPr>
          <p:spPr bwMode="auto">
            <a:xfrm flipV="1">
              <a:off x="7581900" y="4876800"/>
              <a:ext cx="0" cy="2286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6858000" y="2189163"/>
              <a:ext cx="1447800" cy="1587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257" name="AutoShape 16"/>
            <p:cNvSpPr>
              <a:spLocks/>
            </p:cNvSpPr>
            <p:nvPr/>
          </p:nvSpPr>
          <p:spPr bwMode="auto">
            <a:xfrm>
              <a:off x="6619314" y="1047750"/>
              <a:ext cx="228600" cy="1141413"/>
            </a:xfrm>
            <a:prstGeom prst="leftBrace">
              <a:avLst>
                <a:gd name="adj1" fmla="val 7501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721731" y="1428750"/>
              <a:ext cx="833883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8MB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619314" y="566950"/>
              <a:ext cx="2031325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zh-CN" altLang="en-US" i="1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+mn-cs"/>
                </a:rPr>
                <a:t>未按</a:t>
              </a:r>
              <a:r>
                <a:rPr lang="zh-CN" altLang="en-US" i="1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+mn-cs"/>
                </a:rPr>
                <a:t>比例绘制</a:t>
              </a:r>
              <a:endParaRPr lang="en-US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+mn-cs"/>
              </a:endParaRPr>
            </a:p>
          </p:txBody>
        </p:sp>
        <p:sp>
          <p:nvSpPr>
            <p:cNvPr id="22" name="Rectangle 25"/>
            <p:cNvSpPr>
              <a:spLocks noChangeArrowheads="1"/>
            </p:cNvSpPr>
            <p:nvPr/>
          </p:nvSpPr>
          <p:spPr bwMode="auto">
            <a:xfrm>
              <a:off x="6858000" y="3733800"/>
              <a:ext cx="1447800" cy="6096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  <a:latin typeface="Calibri" pitchFamily="34" charset="0"/>
                </a:rPr>
                <a:t>Shared</a:t>
              </a:r>
            </a:p>
            <a:p>
              <a:pPr algn="ctr" eaLnBrk="0" hangingPunct="0"/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  <a:latin typeface="Calibri" pitchFamily="34" charset="0"/>
                </a:rPr>
                <a:t>Libraries</a:t>
              </a:r>
              <a:endParaRPr lang="en-US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77200" cy="533400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系统级防护</a:t>
            </a:r>
            <a:endParaRPr lang="en-US" dirty="0" smtClean="0"/>
          </a:p>
        </p:txBody>
      </p:sp>
      <p:sp>
        <p:nvSpPr>
          <p:cNvPr id="38916" name="Rectangle 44"/>
          <p:cNvSpPr>
            <a:spLocks noGrp="1" noChangeArrowheads="1"/>
          </p:cNvSpPr>
          <p:nvPr>
            <p:ph idx="1"/>
          </p:nvPr>
        </p:nvSpPr>
        <p:spPr>
          <a:xfrm>
            <a:off x="366713" y="1328738"/>
            <a:ext cx="3654425" cy="522446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非可执行代码段</a:t>
            </a:r>
            <a:endParaRPr lang="en-US" dirty="0" smtClean="0"/>
          </a:p>
          <a:p>
            <a:pPr lvl="1"/>
            <a:r>
              <a:rPr lang="zh-CN" altLang="en-US" dirty="0"/>
              <a:t>在传统的</a:t>
            </a:r>
            <a:r>
              <a:rPr lang="en-US" altLang="zh-CN" dirty="0"/>
              <a:t>x86</a:t>
            </a:r>
            <a:r>
              <a:rPr lang="zh-CN" altLang="en-US" dirty="0"/>
              <a:t>中，可以标记存储区为“只读”或“可写的”</a:t>
            </a:r>
          </a:p>
          <a:p>
            <a:pPr lvl="2"/>
            <a:r>
              <a:rPr lang="zh-CN" altLang="en-US" dirty="0"/>
              <a:t>可以执行任何可读的操作</a:t>
            </a:r>
          </a:p>
          <a:p>
            <a:pPr lvl="1"/>
            <a:r>
              <a:rPr lang="en-US" altLang="zh-CN" dirty="0"/>
              <a:t>x86-64</a:t>
            </a:r>
            <a:r>
              <a:rPr lang="zh-CN" altLang="en-US" dirty="0"/>
              <a:t>添加显式“执行”权限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将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标记为不可执行</a:t>
            </a: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179837"/>
              </p:ext>
            </p:extLst>
          </p:nvPr>
        </p:nvGraphicFramePr>
        <p:xfrm>
          <a:off x="1143000" y="3425825"/>
          <a:ext cx="6858000" cy="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Worksheet" r:id="rId4" imgW="31750000" imgH="25400" progId="Excel.Sheet.12">
                  <p:embed/>
                </p:oleObj>
              </mc:Choice>
              <mc:Fallback>
                <p:oleObj name="Worksheet" r:id="rId4" imgW="31750000" imgH="25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3000" y="3425825"/>
                        <a:ext cx="6858000" cy="4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4648201" y="1123336"/>
            <a:ext cx="4343399" cy="4234477"/>
            <a:chOff x="4098665" y="1123336"/>
            <a:chExt cx="4343399" cy="4234477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5139693" y="1123336"/>
              <a:ext cx="2547887" cy="4616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eaLnBrk="0" hangingPunct="0">
                <a:defRPr sz="2000" b="0">
                  <a:latin typeface="Calibri" pitchFamily="34" charset="0"/>
                </a:defRPr>
              </a:lvl1pPr>
            </a:lstStyle>
            <a:p>
              <a:r>
                <a:rPr lang="zh-CN" altLang="en-US" sz="2400" dirty="0">
                  <a:ea typeface="黑体" panose="02010609060101010101" pitchFamily="49" charset="-122"/>
                  <a:cs typeface="Calibri" panose="020F0502020204030204" pitchFamily="34" charset="0"/>
                </a:rPr>
                <a:t>调用</a:t>
              </a:r>
              <a:r>
                <a:rPr lang="en-US" sz="2400" dirty="0">
                  <a:ea typeface="黑体" panose="02010609060101010101" pitchFamily="49" charset="-122"/>
                  <a:cs typeface="Calibri" panose="020F0502020204030204" pitchFamily="34" charset="0"/>
                </a:rPr>
                <a:t>gets()</a:t>
              </a:r>
              <a:r>
                <a:rPr lang="zh-CN" altLang="en-US" sz="2400" dirty="0">
                  <a:ea typeface="黑体" panose="02010609060101010101" pitchFamily="49" charset="-122"/>
                  <a:cs typeface="Calibri" panose="020F0502020204030204" pitchFamily="34" charset="0"/>
                </a:rPr>
                <a:t>后的栈</a:t>
              </a:r>
              <a:endParaRPr lang="en-US" sz="2400" dirty="0"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5727700" y="2819400"/>
              <a:ext cx="1066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  <a:cs typeface="+mn-cs"/>
                </a:rPr>
                <a:t>B</a:t>
              </a: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5727700" y="1600200"/>
              <a:ext cx="1066800" cy="1219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>
                <a:latin typeface="Calibri" pitchFamily="34" charset="0"/>
                <a:cs typeface="+mn-cs"/>
              </a:endParaRPr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5727700" y="4724400"/>
              <a:ext cx="1066800" cy="622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>
                <a:latin typeface="Calibri" pitchFamily="34" charset="0"/>
                <a:cs typeface="+mn-cs"/>
              </a:endParaRPr>
            </a:p>
            <a:p>
              <a:pPr eaLnBrk="0" hangingPunct="0">
                <a:defRPr/>
              </a:pPr>
              <a:endParaRPr lang="en-US" dirty="0">
                <a:latin typeface="Calibri" pitchFamily="34" charset="0"/>
                <a:cs typeface="+mn-cs"/>
              </a:endParaRPr>
            </a:p>
          </p:txBody>
        </p:sp>
        <p:sp>
          <p:nvSpPr>
            <p:cNvPr id="21" name="Text Box 14"/>
            <p:cNvSpPr txBox="1">
              <a:spLocks noChangeArrowheads="1"/>
            </p:cNvSpPr>
            <p:nvPr/>
          </p:nvSpPr>
          <p:spPr bwMode="auto">
            <a:xfrm>
              <a:off x="7162800" y="1792715"/>
              <a:ext cx="1173697" cy="83099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eaLnBrk="0" hangingPunct="0"/>
              <a:r>
                <a:rPr lang="en-US" altLang="zh-CN" b="0" dirty="0" smtClean="0">
                  <a:latin typeface="Calibri" pitchFamily="34" charset="0"/>
                </a:rPr>
                <a:t>P</a:t>
              </a:r>
              <a:r>
                <a:rPr lang="zh-CN" altLang="en-US" b="0" dirty="0">
                  <a:latin typeface="黑体" panose="02010609060101010101" pitchFamily="49" charset="-122"/>
                  <a:ea typeface="黑体" panose="02010609060101010101" pitchFamily="49" charset="-122"/>
                </a:rPr>
                <a:t>的栈帧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7162800" y="3866783"/>
              <a:ext cx="1279264" cy="83099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eaLnBrk="0" hangingPunct="0"/>
              <a:r>
                <a:rPr lang="en-US" altLang="zh-CN" b="0" dirty="0" smtClean="0">
                  <a:latin typeface="Calibri" pitchFamily="34" charset="0"/>
                </a:rPr>
                <a:t>Q</a:t>
              </a:r>
              <a:r>
                <a:rPr lang="en-US" b="0" dirty="0" smtClean="0">
                  <a:latin typeface="Calibri" pitchFamily="34" charset="0"/>
                </a:rPr>
                <a:t> </a:t>
              </a:r>
              <a:r>
                <a:rPr lang="zh-CN" altLang="en-US" b="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的栈帧</a:t>
              </a:r>
              <a:endParaRPr lang="en-US" b="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" name="Text Box 16"/>
            <p:cNvSpPr txBox="1">
              <a:spLocks noChangeArrowheads="1"/>
            </p:cNvSpPr>
            <p:nvPr/>
          </p:nvSpPr>
          <p:spPr bwMode="auto">
            <a:xfrm>
              <a:off x="4975225" y="4432450"/>
              <a:ext cx="357790" cy="4616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>
                  <a:latin typeface="Calibri" pitchFamily="34" charset="0"/>
                </a:rPr>
                <a:t>B</a:t>
              </a:r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5267325" y="4724400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5727700" y="3985846"/>
              <a:ext cx="1066800" cy="83099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  <a:cs typeface="+mn-cs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  <a:cs typeface="+mn-cs"/>
                </a:rPr>
                <a:t>code</a:t>
              </a:r>
            </a:p>
          </p:txBody>
        </p:sp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>
              <a:off x="5727700" y="3159125"/>
              <a:ext cx="1065213" cy="9366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  <a:cs typeface="+mn-cs"/>
                </a:rPr>
                <a:t>pad</a:t>
              </a: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4098665" y="3174117"/>
              <a:ext cx="1375034" cy="120032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eaLnBrk="0" hangingPunct="0"/>
              <a:r>
                <a:rPr lang="en-US" dirty="0" smtClean="0">
                  <a:latin typeface="Courier New" pitchFamily="49" charset="0"/>
                </a:rPr>
                <a:t>gets()</a:t>
              </a:r>
              <a:r>
                <a:rPr lang="zh-CN" altLang="en-US" b="0" dirty="0">
                  <a:latin typeface="Calibri" pitchFamily="34" charset="0"/>
                  <a:ea typeface="黑体" panose="02010609060101010101" pitchFamily="49" charset="-122"/>
                  <a:cs typeface="Calibri" panose="020F0502020204030204" pitchFamily="34" charset="0"/>
                </a:rPr>
                <a:t>写入的数据</a:t>
              </a:r>
              <a:endParaRPr lang="en-US" b="0" dirty="0">
                <a:latin typeface="Calibri" pitchFamily="34" charset="0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28" name="AutoShape 16"/>
            <p:cNvSpPr>
              <a:spLocks/>
            </p:cNvSpPr>
            <p:nvPr/>
          </p:nvSpPr>
          <p:spPr bwMode="auto">
            <a:xfrm rot="10800000">
              <a:off x="6892925" y="1600200"/>
              <a:ext cx="228600" cy="1600200"/>
            </a:xfrm>
            <a:prstGeom prst="leftBrace">
              <a:avLst>
                <a:gd name="adj1" fmla="val 7499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libri" pitchFamily="34" charset="0"/>
              </a:endParaRPr>
            </a:p>
          </p:txBody>
        </p:sp>
        <p:sp>
          <p:nvSpPr>
            <p:cNvPr id="29" name="AutoShape 16"/>
            <p:cNvSpPr>
              <a:spLocks/>
            </p:cNvSpPr>
            <p:nvPr/>
          </p:nvSpPr>
          <p:spPr bwMode="auto">
            <a:xfrm rot="10800000">
              <a:off x="6892925" y="3200400"/>
              <a:ext cx="228600" cy="2157413"/>
            </a:xfrm>
            <a:prstGeom prst="leftBrace">
              <a:avLst>
                <a:gd name="adj1" fmla="val 74976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libri" pitchFamily="34" charset="0"/>
              </a:endParaRPr>
            </a:p>
          </p:txBody>
        </p:sp>
        <p:sp>
          <p:nvSpPr>
            <p:cNvPr id="30" name="AutoShape 16"/>
            <p:cNvSpPr>
              <a:spLocks/>
            </p:cNvSpPr>
            <p:nvPr/>
          </p:nvSpPr>
          <p:spPr bwMode="auto">
            <a:xfrm rot="10800000" flipH="1">
              <a:off x="5359400" y="2819400"/>
              <a:ext cx="228600" cy="19050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libri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155527" y="4894115"/>
            <a:ext cx="3797835" cy="1471366"/>
            <a:chOff x="2155527" y="4894115"/>
            <a:chExt cx="3797835" cy="1471366"/>
          </a:xfrm>
        </p:grpSpPr>
        <p:cxnSp>
          <p:nvCxnSpPr>
            <p:cNvPr id="5" name="Straight Arrow Connector 4"/>
            <p:cNvCxnSpPr>
              <a:endCxn id="23" idx="2"/>
            </p:cNvCxnSpPr>
            <p:nvPr/>
          </p:nvCxnSpPr>
          <p:spPr bwMode="auto">
            <a:xfrm flipV="1">
              <a:off x="4419600" y="4894115"/>
              <a:ext cx="1284056" cy="104948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2155527" y="5965371"/>
              <a:ext cx="3797835" cy="40011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000" dirty="0" smtClean="0">
                  <a:latin typeface="Calibri" pitchFamily="34" charset="0"/>
                </a:rPr>
                <a:t>所有执行</a:t>
              </a:r>
              <a:r>
                <a:rPr lang="zh-CN" altLang="en-US" sz="2000" dirty="0">
                  <a:latin typeface="Calibri" pitchFamily="34" charset="0"/>
                </a:rPr>
                <a:t>该</a:t>
              </a:r>
              <a:r>
                <a:rPr lang="zh-CN" altLang="en-US" sz="2000" dirty="0" smtClean="0">
                  <a:latin typeface="Calibri" pitchFamily="34" charset="0"/>
                </a:rPr>
                <a:t>代码的尝试</a:t>
              </a:r>
              <a:r>
                <a:rPr lang="zh-CN" altLang="en-US" sz="2000" dirty="0">
                  <a:latin typeface="Calibri" pitchFamily="34" charset="0"/>
                </a:rPr>
                <a:t>都</a:t>
              </a:r>
              <a:r>
                <a:rPr lang="zh-CN" altLang="en-US" sz="2000" dirty="0" smtClean="0">
                  <a:latin typeface="Calibri" pitchFamily="34" charset="0"/>
                </a:rPr>
                <a:t>将失败</a:t>
              </a:r>
              <a:endParaRPr lang="en-US" sz="2000" dirty="0" smtClean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9897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77200" cy="533400"/>
          </a:xfrm>
        </p:spPr>
        <p:txBody>
          <a:bodyPr/>
          <a:lstStyle/>
          <a:p>
            <a:pPr eaLnBrk="1" hangingPunct="1"/>
            <a:r>
              <a:rPr lang="en-US" dirty="0" smtClean="0"/>
              <a:t>3. </a:t>
            </a:r>
            <a:r>
              <a:rPr lang="zh-CN" altLang="en-US" dirty="0" smtClean="0"/>
              <a:t>栈金丝雀</a:t>
            </a:r>
            <a:r>
              <a:rPr lang="en-US" altLang="zh-CN" dirty="0" smtClean="0"/>
              <a:t>(</a:t>
            </a:r>
            <a:r>
              <a:rPr lang="en-US" dirty="0" smtClean="0"/>
              <a:t>Stack Canaries)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idx="1"/>
          </p:nvPr>
        </p:nvSpPr>
        <p:spPr>
          <a:xfrm>
            <a:off x="366713" y="1328738"/>
            <a:ext cx="7939087" cy="522446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想法</a:t>
            </a:r>
            <a:endParaRPr lang="en-US" dirty="0" smtClean="0"/>
          </a:p>
          <a:p>
            <a:pPr lvl="1" eaLnBrk="1" hangingPunct="1"/>
            <a:r>
              <a:rPr lang="zh-CN" altLang="en-US" dirty="0" smtClean="0"/>
              <a:t>在栈中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之后的位置放置特殊的值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金丝雀</a:t>
            </a:r>
            <a:r>
              <a:rPr lang="en-US" dirty="0" smtClean="0"/>
              <a:t>(“canary”)</a:t>
            </a:r>
          </a:p>
          <a:p>
            <a:pPr lvl="1" eaLnBrk="1" hangingPunct="1"/>
            <a:r>
              <a:rPr lang="zh-CN" altLang="en-US" dirty="0" smtClean="0"/>
              <a:t>退出函数之前，检查是否被破坏</a:t>
            </a:r>
            <a:endParaRPr lang="en-US" dirty="0" smtClean="0"/>
          </a:p>
          <a:p>
            <a:pPr eaLnBrk="1" hangingPunct="1"/>
            <a:r>
              <a:rPr lang="zh-CN" altLang="en-US" dirty="0" smtClean="0"/>
              <a:t>用</a:t>
            </a:r>
            <a:r>
              <a:rPr lang="en-US" dirty="0" smtClean="0"/>
              <a:t>GCC </a:t>
            </a:r>
            <a:r>
              <a:rPr lang="zh-CN" altLang="en-US" dirty="0" smtClean="0"/>
              <a:t>实现</a:t>
            </a:r>
            <a:endParaRPr lang="en-US" dirty="0" smtClean="0"/>
          </a:p>
          <a:p>
            <a:pPr lvl="1" eaLnBrk="1" hangingPunct="1"/>
            <a:r>
              <a:rPr lang="en-US" dirty="0" smtClean="0"/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fstack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-protector</a:t>
            </a:r>
          </a:p>
          <a:p>
            <a:pPr lvl="1"/>
            <a:r>
              <a:rPr lang="zh-CN" altLang="en-US" dirty="0"/>
              <a:t>该选项</a:t>
            </a:r>
            <a:r>
              <a:rPr lang="zh-CN" altLang="en-US" dirty="0" smtClean="0"/>
              <a:t>现在是默认开启的</a:t>
            </a:r>
            <a:r>
              <a:rPr lang="en-US" dirty="0" smtClean="0"/>
              <a:t>(</a:t>
            </a:r>
            <a:r>
              <a:rPr lang="zh-CN" altLang="en-US" dirty="0" smtClean="0"/>
              <a:t>早期默认关闭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0" y="4495800"/>
            <a:ext cx="6934200" cy="101309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20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20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20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2000" i="1" dirty="0" err="1" smtClean="0">
                <a:latin typeface="Courier New" pitchFamily="49" charset="0"/>
                <a:ea typeface="MS Mincho" pitchFamily="49" charset="-128"/>
                <a:cs typeface="+mn-cs"/>
              </a:rPr>
              <a:t>bufdemo-sp</a:t>
            </a:r>
            <a:endParaRPr lang="en-US" sz="20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2000" dirty="0">
                <a:latin typeface="Courier New" pitchFamily="49" charset="0"/>
                <a:ea typeface="MS Mincho" pitchFamily="49" charset="-128"/>
                <a:cs typeface="+mn-cs"/>
              </a:rPr>
              <a:t>Type a </a:t>
            </a:r>
            <a:r>
              <a:rPr lang="en-US" sz="2000" dirty="0" smtClean="0">
                <a:latin typeface="Courier New" pitchFamily="49" charset="0"/>
                <a:ea typeface="MS Mincho" pitchFamily="49" charset="-128"/>
                <a:cs typeface="+mn-cs"/>
              </a:rPr>
              <a:t>string:</a:t>
            </a:r>
            <a:r>
              <a:rPr lang="en-US" sz="2000" i="1" dirty="0" smtClean="0">
                <a:latin typeface="Courier New" pitchFamily="49" charset="0"/>
                <a:ea typeface="MS Mincho" pitchFamily="49" charset="-128"/>
                <a:cs typeface="+mn-cs"/>
              </a:rPr>
              <a:t>0123456</a:t>
            </a:r>
            <a:endParaRPr lang="en-US" sz="20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2000" dirty="0" smtClean="0">
                <a:latin typeface="Courier New" pitchFamily="49" charset="0"/>
                <a:ea typeface="MS Mincho" pitchFamily="49" charset="-128"/>
                <a:cs typeface="+mn-cs"/>
              </a:rPr>
              <a:t>0123456</a:t>
            </a:r>
            <a:endParaRPr lang="en-US" sz="20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0" y="5586535"/>
            <a:ext cx="6934200" cy="101309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20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2000" dirty="0">
                <a:latin typeface="Courier New" pitchFamily="49" charset="0"/>
                <a:ea typeface="MS Mincho" pitchFamily="49" charset="-128"/>
                <a:cs typeface="+mn-cs"/>
              </a:rPr>
              <a:t>&gt;./</a:t>
            </a:r>
            <a:r>
              <a:rPr lang="en-US" sz="2000" dirty="0" err="1" smtClean="0">
                <a:latin typeface="Courier New" pitchFamily="49" charset="0"/>
                <a:ea typeface="MS Mincho" pitchFamily="49" charset="-128"/>
                <a:cs typeface="+mn-cs"/>
              </a:rPr>
              <a:t>bufdemo-sp</a:t>
            </a:r>
            <a:endParaRPr lang="en-US" sz="20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2000" dirty="0">
                <a:latin typeface="Courier New" pitchFamily="49" charset="0"/>
                <a:ea typeface="MS Mincho" pitchFamily="49" charset="-128"/>
                <a:cs typeface="+mn-cs"/>
              </a:rPr>
              <a:t>Type a </a:t>
            </a:r>
            <a:r>
              <a:rPr lang="en-US" sz="2000" dirty="0" smtClean="0">
                <a:latin typeface="Courier New" pitchFamily="49" charset="0"/>
                <a:ea typeface="MS Mincho" pitchFamily="49" charset="-128"/>
                <a:cs typeface="+mn-cs"/>
              </a:rPr>
              <a:t>string:</a:t>
            </a:r>
            <a:r>
              <a:rPr lang="en-US" sz="2000" i="1" dirty="0" smtClean="0">
                <a:latin typeface="Courier New" pitchFamily="49" charset="0"/>
                <a:ea typeface="MS Mincho" pitchFamily="49" charset="-128"/>
                <a:cs typeface="+mn-cs"/>
              </a:rPr>
              <a:t>01234567</a:t>
            </a:r>
            <a:endParaRPr lang="en-US" sz="20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2000" dirty="0" smtClean="0">
                <a:latin typeface="Courier New" pitchFamily="49" charset="0"/>
                <a:ea typeface="MS Mincho" pitchFamily="49" charset="-128"/>
                <a:cs typeface="+mn-cs"/>
              </a:rPr>
              <a:t>*** stack smashing detected ***</a:t>
            </a:r>
            <a:endParaRPr lang="en-US" sz="20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417513"/>
            <a:ext cx="7099300" cy="573087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保护缓冲区反汇编</a:t>
            </a:r>
            <a:endParaRPr lang="en-US" dirty="0" smtClean="0"/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92075" y="1445186"/>
            <a:ext cx="8899526" cy="52604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</a:t>
            </a:r>
            <a:r>
              <a:rPr lang="sk-SK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40072f</a:t>
            </a:r>
            <a:r>
              <a:rPr lang="sk-SK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:	</a:t>
            </a:r>
            <a:r>
              <a:rPr lang="sk-SK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sub    </a:t>
            </a:r>
            <a:r>
              <a:rPr lang="sk-SK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solidFill>
                  <a:srgbClr val="FF0000"/>
                </a:solidFill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400733:	</a:t>
            </a:r>
            <a:r>
              <a:rPr lang="sk-SK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mov    </a:t>
            </a:r>
            <a:r>
              <a:rPr lang="sk-SK" dirty="0">
                <a:solidFill>
                  <a:srgbClr val="FF0000"/>
                </a:solidFill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%fs:0x28,%</a:t>
            </a:r>
            <a:r>
              <a:rPr lang="sk-SK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rax</a:t>
            </a:r>
            <a:endParaRPr lang="sk-SK" dirty="0">
              <a:solidFill>
                <a:srgbClr val="FF0000"/>
              </a:solidFill>
              <a:latin typeface="Times New Roman" panose="02020603050405020304" pitchFamily="18" charset="0"/>
              <a:ea typeface="MS Mincho" pitchFamily="49" charset="-128"/>
              <a:cs typeface="Times New Roman" panose="02020603050405020304" pitchFamily="18" charset="0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solidFill>
                  <a:srgbClr val="FF0000"/>
                </a:solidFill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40073c:	</a:t>
            </a:r>
            <a:r>
              <a:rPr lang="sk-SK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mov    </a:t>
            </a:r>
            <a:r>
              <a:rPr lang="sk-SK" dirty="0">
                <a:solidFill>
                  <a:srgbClr val="FF0000"/>
                </a:solidFill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%rax,0x8(%rsp)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400741:	</a:t>
            </a:r>
            <a:r>
              <a:rPr lang="sk-SK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xor    </a:t>
            </a:r>
            <a:r>
              <a:rPr lang="sk-SK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%eax,%eax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400743:	</a:t>
            </a:r>
            <a:r>
              <a:rPr lang="sk-SK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mov    </a:t>
            </a:r>
            <a:r>
              <a:rPr lang="sk-SK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%rsp,%rdi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400746:	</a:t>
            </a:r>
            <a:r>
              <a:rPr lang="sk-SK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callq  </a:t>
            </a:r>
            <a:r>
              <a:rPr lang="sk-SK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4006e0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40074b:	</a:t>
            </a:r>
            <a:r>
              <a:rPr lang="sk-SK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mov    </a:t>
            </a:r>
            <a:r>
              <a:rPr lang="sk-SK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%rsp,%rdi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40074e:	</a:t>
            </a:r>
            <a:r>
              <a:rPr lang="sk-SK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callq  </a:t>
            </a:r>
            <a:r>
              <a:rPr lang="sk-SK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400570 &lt;puts@plt&gt;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solidFill>
                  <a:srgbClr val="FF0000"/>
                </a:solidFill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400753:	</a:t>
            </a:r>
            <a:r>
              <a:rPr lang="sk-SK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mov    </a:t>
            </a:r>
            <a:r>
              <a:rPr lang="sk-SK" dirty="0">
                <a:solidFill>
                  <a:srgbClr val="FF0000"/>
                </a:solidFill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0x8(%rsp),%rax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solidFill>
                  <a:srgbClr val="FF0000"/>
                </a:solidFill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400758:	</a:t>
            </a:r>
            <a:r>
              <a:rPr lang="sk-SK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xor    </a:t>
            </a:r>
            <a:r>
              <a:rPr lang="sk-SK" dirty="0">
                <a:solidFill>
                  <a:srgbClr val="FF0000"/>
                </a:solidFill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%fs:0x28,%rax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400761</a:t>
            </a:r>
            <a:r>
              <a:rPr lang="sk-SK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:	</a:t>
            </a:r>
            <a:r>
              <a:rPr lang="sk-SK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je     </a:t>
            </a:r>
            <a:r>
              <a:rPr lang="sk-SK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400768 &lt;echo+0x39&gt;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solidFill>
                  <a:srgbClr val="FF0000"/>
                </a:solidFill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400763:	</a:t>
            </a:r>
            <a:r>
              <a:rPr lang="sk-SK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callq  </a:t>
            </a:r>
            <a:r>
              <a:rPr lang="sk-SK" dirty="0">
                <a:solidFill>
                  <a:srgbClr val="FF0000"/>
                </a:solidFill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400580 &lt;__stack_chk_fail@plt&gt;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400768:	</a:t>
            </a:r>
            <a:r>
              <a:rPr lang="sk-SK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add    </a:t>
            </a:r>
            <a:r>
              <a:rPr lang="sk-SK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40076c:	</a:t>
            </a:r>
            <a:r>
              <a:rPr lang="sk-SK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retq </a:t>
            </a:r>
            <a:endParaRPr lang="ro-RO" dirty="0">
              <a:latin typeface="Times New Roman" panose="02020603050405020304" pitchFamily="18" charset="0"/>
              <a:ea typeface="MS Mincho" pitchFamily="49" charset="-128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075" y="990149"/>
            <a:ext cx="1002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echo: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3"/>
          <p:cNvSpPr>
            <a:spLocks noChangeArrowheads="1"/>
          </p:cNvSpPr>
          <p:nvPr/>
        </p:nvSpPr>
        <p:spPr bwMode="auto">
          <a:xfrm>
            <a:off x="533400" y="438937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未用字节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设立金丝雀</a:t>
            </a:r>
            <a:r>
              <a:rPr lang="en-US" altLang="zh-CN" dirty="0" smtClean="0"/>
              <a:t>(</a:t>
            </a:r>
            <a:r>
              <a:rPr lang="en-US" dirty="0" smtClean="0"/>
              <a:t>Canary)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2653616" y="3476392"/>
            <a:ext cx="6406170" cy="23057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echo: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	. . .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movq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	%fs:40, %</a:t>
            </a:r>
            <a:r>
              <a:rPr lang="en-US" dirty="0" err="1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rax</a:t>
            </a: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# Get canary</a:t>
            </a:r>
            <a:endParaRPr lang="en-US" dirty="0">
              <a:latin typeface="Times New Roman" panose="02020603050405020304" pitchFamily="18" charset="0"/>
              <a:ea typeface="MS Mincho" pitchFamily="49" charset="-128"/>
              <a:cs typeface="Times New Roman" panose="02020603050405020304" pitchFamily="18" charset="0"/>
            </a:endParaRP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movq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	%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rax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, 8(%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rsp</a:t>
            </a: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) # Place on stack</a:t>
            </a:r>
            <a:endParaRPr lang="en-US" dirty="0">
              <a:latin typeface="Times New Roman" panose="02020603050405020304" pitchFamily="18" charset="0"/>
              <a:ea typeface="MS Mincho" pitchFamily="49" charset="-128"/>
              <a:cs typeface="Times New Roman" panose="02020603050405020304" pitchFamily="18" charset="0"/>
            </a:endParaRP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xorl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	%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eax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, %</a:t>
            </a:r>
            <a:r>
              <a:rPr lang="en-US" dirty="0" err="1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eax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 # Erase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	. 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2645600" y="1084114"/>
            <a:ext cx="6414185" cy="2305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/* Echo Line */</a:t>
            </a:r>
            <a:b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void echo</a:t>
            </a: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(){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  char 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buf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[4];  /* Way too small! */</a:t>
            </a:r>
            <a:b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  gets(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buf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);</a:t>
            </a:r>
            <a:b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  puts(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buf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);</a:t>
            </a:r>
            <a:b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533400" y="377977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返回地址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(8 bytes)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Line 29"/>
          <p:cNvSpPr>
            <a:spLocks noChangeShapeType="1"/>
          </p:cNvSpPr>
          <p:nvPr/>
        </p:nvSpPr>
        <p:spPr bwMode="auto">
          <a:xfrm flipH="1">
            <a:off x="2952750" y="6248400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3365500" y="5918068"/>
            <a:ext cx="9204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533400" y="263677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call_echo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的栈帧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33400" y="592449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982663" y="592449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431925" y="592449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881188" y="592449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[0]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330450" y="5924490"/>
            <a:ext cx="6303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50983" y="2175112"/>
            <a:ext cx="19618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i="1" dirty="0" smtClean="0">
                <a:solidFill>
                  <a:srgbClr val="C00000"/>
                </a:solidFill>
                <a:latin typeface="Calibri" pitchFamily="34" charset="0"/>
              </a:rPr>
              <a:t>调用</a:t>
            </a:r>
            <a:r>
              <a:rPr lang="en-US" i="1" dirty="0" smtClean="0">
                <a:solidFill>
                  <a:srgbClr val="C00000"/>
                </a:solidFill>
                <a:latin typeface="Calibri" pitchFamily="34" charset="0"/>
              </a:rPr>
              <a:t>gets</a:t>
            </a:r>
            <a:r>
              <a:rPr lang="zh-CN" altLang="en-US" i="1" dirty="0" smtClean="0">
                <a:solidFill>
                  <a:srgbClr val="C00000"/>
                </a:solidFill>
                <a:latin typeface="Calibri" pitchFamily="34" charset="0"/>
              </a:rPr>
              <a:t>之前</a:t>
            </a:r>
            <a:endParaRPr lang="en-US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533400" y="5011391"/>
            <a:ext cx="1797050" cy="6082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金丝雀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(8 bytes)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核对金丝雀</a:t>
            </a:r>
            <a:endParaRPr lang="en-US" dirty="0" smtClean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2209801" y="1066800"/>
            <a:ext cx="6632800" cy="2305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/* Echo Line */</a:t>
            </a:r>
            <a:b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void echo</a:t>
            </a: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(){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  char 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buf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[4];  /* Way too small! */</a:t>
            </a:r>
            <a:b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  gets(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buf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);</a:t>
            </a:r>
            <a:b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  puts(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buf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);</a:t>
            </a:r>
            <a:b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228645" y="4136923"/>
            <a:ext cx="179705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Address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228645" y="4441723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31"/>
          <p:cNvSpPr>
            <a:spLocks noChangeArrowheads="1"/>
          </p:cNvSpPr>
          <p:nvPr/>
        </p:nvSpPr>
        <p:spPr bwMode="auto">
          <a:xfrm>
            <a:off x="228645" y="2993923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Frame</a:t>
            </a:r>
          </a:p>
          <a:p>
            <a:pPr algn="ctr">
              <a:defRPr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28645" y="5660923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677908" y="5660923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1127170" y="5660923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1576433" y="5660923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[0]</a:t>
            </a:r>
          </a:p>
        </p:txBody>
      </p:sp>
      <p:sp>
        <p:nvSpPr>
          <p:cNvPr id="33" name="Rectangle 23"/>
          <p:cNvSpPr>
            <a:spLocks noChangeArrowheads="1"/>
          </p:cNvSpPr>
          <p:nvPr/>
        </p:nvSpPr>
        <p:spPr bwMode="auto">
          <a:xfrm>
            <a:off x="228645" y="4746523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ebx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23"/>
          <p:cNvSpPr>
            <a:spLocks noChangeArrowheads="1"/>
          </p:cNvSpPr>
          <p:nvPr/>
        </p:nvSpPr>
        <p:spPr bwMode="auto">
          <a:xfrm>
            <a:off x="228645" y="5356123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Canary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228645" y="3897209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返回地址</a:t>
            </a:r>
            <a:endParaRPr lang="en-US" altLang="zh-CN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(8 bytes)</a:t>
            </a:r>
            <a:endParaRPr lang="en-US" b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228645" y="2754210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call_echo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的栈帧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28645" y="6041923"/>
            <a:ext cx="1797050" cy="304800"/>
            <a:chOff x="533400" y="4648200"/>
            <a:chExt cx="1797050" cy="304800"/>
          </a:xfrm>
        </p:grpSpPr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33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32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31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152445" y="2289370"/>
            <a:ext cx="16525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i="1" dirty="0" smtClean="0">
                <a:solidFill>
                  <a:srgbClr val="C00000"/>
                </a:solidFill>
                <a:latin typeface="Calibri" pitchFamily="34" charset="0"/>
              </a:rPr>
              <a:t>调用</a:t>
            </a:r>
            <a:r>
              <a:rPr lang="en-US" i="1" dirty="0" smtClean="0">
                <a:solidFill>
                  <a:srgbClr val="C00000"/>
                </a:solidFill>
                <a:latin typeface="Calibri" pitchFamily="34" charset="0"/>
              </a:rPr>
              <a:t>gets</a:t>
            </a:r>
            <a:r>
              <a:rPr lang="zh-CN" altLang="en-US" i="1" dirty="0" smtClean="0">
                <a:solidFill>
                  <a:srgbClr val="C00000"/>
                </a:solidFill>
                <a:latin typeface="Calibri" pitchFamily="34" charset="0"/>
              </a:rPr>
              <a:t>后</a:t>
            </a:r>
            <a:endParaRPr lang="en-US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3" name="Rectangle 23"/>
          <p:cNvSpPr>
            <a:spLocks noChangeArrowheads="1"/>
          </p:cNvSpPr>
          <p:nvPr/>
        </p:nvSpPr>
        <p:spPr bwMode="auto">
          <a:xfrm>
            <a:off x="228645" y="4506810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未用字节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22"/>
          <p:cNvSpPr>
            <a:spLocks noChangeArrowheads="1"/>
          </p:cNvSpPr>
          <p:nvPr/>
        </p:nvSpPr>
        <p:spPr bwMode="auto">
          <a:xfrm>
            <a:off x="224074" y="5124918"/>
            <a:ext cx="1797050" cy="6082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金丝雀</a:t>
            </a:r>
            <a:endParaRPr lang="en-US" altLang="zh-CN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altLang="zh-CN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(8 bytes)</a:t>
            </a:r>
            <a:endParaRPr lang="en-US" b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228645" y="5737123"/>
            <a:ext cx="1797050" cy="304800"/>
            <a:chOff x="533400" y="4648200"/>
            <a:chExt cx="1797050" cy="304800"/>
          </a:xfrm>
        </p:grpSpPr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36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35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34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673465" y="6167306"/>
            <a:ext cx="2178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i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0123456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2209801" y="3415088"/>
            <a:ext cx="6934200" cy="26135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echo: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400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	. . .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movq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	8(%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rsp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), %</a:t>
            </a:r>
            <a:r>
              <a:rPr lang="en-US" dirty="0" err="1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rax</a:t>
            </a: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   # Retrieve from stack</a:t>
            </a:r>
            <a:endParaRPr lang="en-US" dirty="0">
              <a:latin typeface="Times New Roman" panose="02020603050405020304" pitchFamily="18" charset="0"/>
              <a:ea typeface="MS Mincho" pitchFamily="49" charset="-128"/>
              <a:cs typeface="Times New Roman" panose="02020603050405020304" pitchFamily="18" charset="0"/>
            </a:endParaRP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xorq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	%fs:40, %</a:t>
            </a:r>
            <a:r>
              <a:rPr lang="en-US" dirty="0" err="1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rax</a:t>
            </a: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    # Compare to canary</a:t>
            </a:r>
            <a:endParaRPr lang="en-US" dirty="0">
              <a:latin typeface="Times New Roman" panose="02020603050405020304" pitchFamily="18" charset="0"/>
              <a:ea typeface="MS Mincho" pitchFamily="49" charset="-128"/>
              <a:cs typeface="Times New Roman" panose="02020603050405020304" pitchFamily="18" charset="0"/>
            </a:endParaRP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	je	.</a:t>
            </a: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L6               # If same, OK</a:t>
            </a:r>
            <a:endParaRPr lang="en-US" dirty="0">
              <a:latin typeface="Times New Roman" panose="02020603050405020304" pitchFamily="18" charset="0"/>
              <a:ea typeface="MS Mincho" pitchFamily="49" charset="-128"/>
              <a:cs typeface="Times New Roman" panose="02020603050405020304" pitchFamily="18" charset="0"/>
            </a:endParaRP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	call	</a:t>
            </a: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__</a:t>
            </a:r>
            <a:r>
              <a:rPr lang="en-US" dirty="0" err="1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stack_chk_fail</a:t>
            </a: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# FAIL</a:t>
            </a:r>
            <a:endParaRPr lang="en-US" dirty="0">
              <a:latin typeface="Times New Roman" panose="02020603050405020304" pitchFamily="18" charset="0"/>
              <a:ea typeface="MS Mincho" pitchFamily="49" charset="-128"/>
              <a:cs typeface="Times New Roman" panose="02020603050405020304" pitchFamily="18" charset="0"/>
            </a:endParaRP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.L6:</a:t>
            </a: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	</a:t>
            </a:r>
            <a:r>
              <a:rPr lang="en-US" sz="1400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. . .</a:t>
            </a:r>
          </a:p>
        </p:txBody>
      </p:sp>
      <p:sp>
        <p:nvSpPr>
          <p:cNvPr id="50" name="Line 29"/>
          <p:cNvSpPr>
            <a:spLocks noChangeShapeType="1"/>
          </p:cNvSpPr>
          <p:nvPr/>
        </p:nvSpPr>
        <p:spPr bwMode="auto">
          <a:xfrm flipH="1">
            <a:off x="2673231" y="616730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30"/>
          <p:cNvSpPr>
            <a:spLocks noChangeArrowheads="1"/>
          </p:cNvSpPr>
          <p:nvPr/>
        </p:nvSpPr>
        <p:spPr bwMode="auto">
          <a:xfrm>
            <a:off x="3085981" y="5994268"/>
            <a:ext cx="9204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28"/>
          <p:cNvSpPr>
            <a:spLocks noChangeArrowheads="1"/>
          </p:cNvSpPr>
          <p:nvPr/>
        </p:nvSpPr>
        <p:spPr bwMode="auto">
          <a:xfrm>
            <a:off x="2050931" y="6000690"/>
            <a:ext cx="6303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面向返回的编程攻击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挑战</a:t>
            </a:r>
            <a:r>
              <a:rPr lang="en-US" dirty="0" smtClean="0"/>
              <a:t>(</a:t>
            </a:r>
            <a:r>
              <a:rPr lang="zh-CN" altLang="en-US" dirty="0" smtClean="0"/>
              <a:t>对黑客</a:t>
            </a:r>
            <a:r>
              <a:rPr lang="en-US" dirty="0" smtClean="0"/>
              <a:t>)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栈随机化使缓冲区位置难以预测</a:t>
            </a:r>
            <a:r>
              <a:rPr lang="zh-CN" altLang="en-US" dirty="0" smtClean="0"/>
              <a:t>。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标记栈为不可执行，</a:t>
            </a:r>
            <a:r>
              <a:rPr lang="zh-CN" altLang="en-US" dirty="0"/>
              <a:t>很难插入</a:t>
            </a:r>
            <a:r>
              <a:rPr lang="zh-CN" altLang="en-US" dirty="0" smtClean="0"/>
              <a:t>二进制代码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zh-CN" altLang="en-US" dirty="0"/>
              <a:t>替代策略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zh-CN" altLang="en-US" dirty="0"/>
              <a:t>使用已</a:t>
            </a:r>
            <a:r>
              <a:rPr lang="zh-CN" altLang="en-US" dirty="0" smtClean="0"/>
              <a:t>有代码</a:t>
            </a:r>
            <a:endParaRPr lang="en-US" dirty="0" smtClean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例如：</a:t>
            </a:r>
            <a:r>
              <a:rPr lang="en-US" dirty="0" err="1" smtClean="0"/>
              <a:t>stdlib</a:t>
            </a:r>
            <a:r>
              <a:rPr lang="zh-CN" altLang="en-US" dirty="0" smtClean="0"/>
              <a:t>的库代码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zh-CN" altLang="en-US" dirty="0"/>
              <a:t>将片段串在一起以获得总体期望的结果。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不用克服</a:t>
            </a:r>
            <a:r>
              <a:rPr lang="zh-CN" altLang="en-US" dirty="0"/>
              <a:t>栈金丝雀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zh-CN" altLang="en-US" dirty="0"/>
              <a:t>从小工具</a:t>
            </a:r>
            <a:r>
              <a:rPr lang="zh-CN" altLang="en-US" dirty="0" smtClean="0"/>
              <a:t>构建攻击程序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zh-CN" altLang="en-US" dirty="0"/>
              <a:t>以</a:t>
            </a:r>
            <a:r>
              <a:rPr lang="en-US" altLang="zh-CN" b="1" dirty="0" smtClean="0">
                <a:latin typeface="Courier New"/>
                <a:cs typeface="Courier New"/>
              </a:rPr>
              <a:t>r</a:t>
            </a:r>
            <a:r>
              <a:rPr lang="en-US" b="1" dirty="0" smtClean="0">
                <a:latin typeface="Courier New"/>
                <a:cs typeface="Courier New"/>
              </a:rPr>
              <a:t>et</a:t>
            </a:r>
            <a:r>
              <a:rPr lang="zh-CN" altLang="en-US" dirty="0" smtClean="0">
                <a:latin typeface="Courier New"/>
                <a:cs typeface="Courier New"/>
              </a:rPr>
              <a:t>结尾的指令序列</a:t>
            </a:r>
            <a:endParaRPr lang="en-US" dirty="0" smtClean="0">
              <a:latin typeface="Courier New"/>
              <a:cs typeface="Courier New"/>
            </a:endParaRPr>
          </a:p>
          <a:p>
            <a:pPr lvl="2">
              <a:spcBef>
                <a:spcPts val="0"/>
              </a:spcBef>
            </a:pPr>
            <a:r>
              <a:rPr lang="zh-CN" altLang="en-US" dirty="0" smtClean="0">
                <a:latin typeface="Courier New"/>
                <a:cs typeface="Courier New"/>
              </a:rPr>
              <a:t>单字节编码为</a:t>
            </a:r>
            <a:r>
              <a:rPr lang="en-US" dirty="0" smtClean="0">
                <a:latin typeface="Courier New"/>
                <a:cs typeface="Courier New"/>
              </a:rPr>
              <a:t>0xc3</a:t>
            </a:r>
          </a:p>
          <a:p>
            <a:pPr lvl="1">
              <a:spcBef>
                <a:spcPts val="0"/>
              </a:spcBef>
            </a:pPr>
            <a:r>
              <a:rPr lang="zh-CN" altLang="en-US" dirty="0" smtClean="0">
                <a:latin typeface="Calibri"/>
                <a:cs typeface="Calibri"/>
              </a:rPr>
              <a:t>每次运行，</a:t>
            </a:r>
            <a:r>
              <a:rPr lang="zh-CN" altLang="en-US" dirty="0" smtClean="0">
                <a:solidFill>
                  <a:srgbClr val="FF0000"/>
                </a:solidFill>
                <a:latin typeface="Calibri"/>
                <a:cs typeface="Calibri"/>
              </a:rPr>
              <a:t>代码的位置固定</a:t>
            </a:r>
            <a:endParaRPr lang="en-US" altLang="zh-CN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lvl="1">
              <a:spcBef>
                <a:spcPts val="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Calibri"/>
                <a:cs typeface="Calibri"/>
              </a:rPr>
              <a:t>代码可执行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830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小工具例子</a:t>
            </a:r>
            <a:r>
              <a:rPr lang="en-US" dirty="0" smtClean="0"/>
              <a:t> #1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6875" y="5410199"/>
            <a:ext cx="7896225" cy="923925"/>
          </a:xfrm>
        </p:spPr>
        <p:txBody>
          <a:bodyPr/>
          <a:lstStyle/>
          <a:p>
            <a:r>
              <a:rPr lang="zh-CN" altLang="en-US" dirty="0"/>
              <a:t>使用现有功能的尾部</a:t>
            </a:r>
            <a:endParaRPr lang="en-US" altLang="zh-CN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199" y="1447800"/>
            <a:ext cx="7086601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long </a:t>
            </a:r>
            <a:r>
              <a:rPr lang="en-US" dirty="0" err="1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ab_plus_c</a:t>
            </a: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(long 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a, long b, long c</a:t>
            </a: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)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{                                                             </a:t>
            </a:r>
            <a:endParaRPr lang="en-US" dirty="0">
              <a:latin typeface="Times New Roman" panose="02020603050405020304" pitchFamily="18" charset="0"/>
              <a:ea typeface="MS Mincho" pitchFamily="49" charset="-128"/>
              <a:cs typeface="Times New Roman" panose="02020603050405020304" pitchFamily="18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 return 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a*b + c;              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ea typeface="MS Mincho" pitchFamily="49" charset="-128"/>
              <a:cs typeface="Times New Roman" panose="02020603050405020304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10615" y="3211862"/>
            <a:ext cx="7924800" cy="1928036"/>
            <a:chOff x="915415" y="3073363"/>
            <a:chExt cx="7924800" cy="192803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915415" y="3073363"/>
              <a:ext cx="7924800" cy="1567096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0487" tIns="44450" rIns="90487" bIns="44450">
              <a:spAutoFit/>
            </a:bodyPr>
            <a:lstStyle/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dirty="0">
                  <a:latin typeface="Times New Roman" panose="02020603050405020304" pitchFamily="18" charset="0"/>
                  <a:ea typeface="MS Mincho" pitchFamily="49" charset="-128"/>
                  <a:cs typeface="Times New Roman" panose="02020603050405020304" pitchFamily="18" charset="0"/>
                </a:rPr>
                <a:t>00000000004004d0 &lt;ab_plus_c&gt;</a:t>
              </a:r>
              <a:r>
                <a:rPr lang="ro-RO" dirty="0" smtClean="0">
                  <a:latin typeface="Times New Roman" panose="02020603050405020304" pitchFamily="18" charset="0"/>
                  <a:ea typeface="MS Mincho" pitchFamily="49" charset="-128"/>
                  <a:cs typeface="Times New Roman" panose="02020603050405020304" pitchFamily="18" charset="0"/>
                </a:rPr>
                <a:t>:</a:t>
              </a:r>
              <a:endParaRPr lang="ro-RO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endParaRP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dirty="0">
                  <a:latin typeface="Times New Roman" panose="02020603050405020304" pitchFamily="18" charset="0"/>
                  <a:ea typeface="MS Mincho" pitchFamily="49" charset="-128"/>
                  <a:cs typeface="Times New Roman" panose="02020603050405020304" pitchFamily="18" charset="0"/>
                </a:rPr>
                <a:t>  4004d0</a:t>
              </a:r>
              <a:r>
                <a:rPr lang="ro-RO" dirty="0" smtClean="0">
                  <a:latin typeface="Times New Roman" panose="02020603050405020304" pitchFamily="18" charset="0"/>
                  <a:ea typeface="MS Mincho" pitchFamily="49" charset="-128"/>
                  <a:cs typeface="Times New Roman" panose="02020603050405020304" pitchFamily="18" charset="0"/>
                </a:rPr>
                <a:t>:  48 </a:t>
              </a:r>
              <a:r>
                <a:rPr lang="ro-RO" dirty="0">
                  <a:latin typeface="Times New Roman" panose="02020603050405020304" pitchFamily="18" charset="0"/>
                  <a:ea typeface="MS Mincho" pitchFamily="49" charset="-128"/>
                  <a:cs typeface="Times New Roman" panose="02020603050405020304" pitchFamily="18" charset="0"/>
                </a:rPr>
                <a:t>0f af fe  </a:t>
              </a:r>
              <a:r>
                <a:rPr lang="en-US" dirty="0" smtClean="0">
                  <a:latin typeface="Times New Roman" panose="02020603050405020304" pitchFamily="18" charset="0"/>
                  <a:ea typeface="MS Mincho" pitchFamily="49" charset="-128"/>
                  <a:cs typeface="Times New Roman" panose="02020603050405020304" pitchFamily="18" charset="0"/>
                </a:rPr>
                <a:t>        </a:t>
              </a:r>
              <a:r>
                <a:rPr lang="ro-RO" dirty="0" smtClean="0">
                  <a:latin typeface="Times New Roman" panose="02020603050405020304" pitchFamily="18" charset="0"/>
                  <a:ea typeface="MS Mincho" pitchFamily="49" charset="-128"/>
                  <a:cs typeface="Times New Roman" panose="02020603050405020304" pitchFamily="18" charset="0"/>
                </a:rPr>
                <a:t>imul %</a:t>
              </a:r>
              <a:r>
                <a:rPr lang="ro-RO" dirty="0">
                  <a:latin typeface="Times New Roman" panose="02020603050405020304" pitchFamily="18" charset="0"/>
                  <a:ea typeface="MS Mincho" pitchFamily="49" charset="-128"/>
                  <a:cs typeface="Times New Roman" panose="02020603050405020304" pitchFamily="18" charset="0"/>
                </a:rPr>
                <a:t>rsi,%rdi                                           </a:t>
              </a:r>
              <a:r>
                <a:rPr lang="ro-RO" dirty="0" smtClean="0">
                  <a:latin typeface="Times New Roman" panose="02020603050405020304" pitchFamily="18" charset="0"/>
                  <a:ea typeface="MS Mincho" pitchFamily="49" charset="-128"/>
                  <a:cs typeface="Times New Roman" panose="02020603050405020304" pitchFamily="18" charset="0"/>
                </a:rPr>
                <a:t>     </a:t>
              </a: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dirty="0">
                  <a:latin typeface="Times New Roman" panose="02020603050405020304" pitchFamily="18" charset="0"/>
                  <a:ea typeface="MS Mincho" pitchFamily="49" charset="-128"/>
                  <a:cs typeface="Times New Roman" panose="02020603050405020304" pitchFamily="18" charset="0"/>
                </a:rPr>
                <a:t> </a:t>
              </a:r>
              <a:r>
                <a:rPr lang="ro-RO" dirty="0" smtClean="0">
                  <a:latin typeface="Times New Roman" panose="02020603050405020304" pitchFamily="18" charset="0"/>
                  <a:ea typeface="MS Mincho" pitchFamily="49" charset="-128"/>
                  <a:cs typeface="Times New Roman" panose="02020603050405020304" pitchFamily="18" charset="0"/>
                </a:rPr>
                <a:t> 4004d4</a:t>
              </a:r>
              <a:r>
                <a:rPr lang="ro-RO" dirty="0">
                  <a:latin typeface="Times New Roman" panose="02020603050405020304" pitchFamily="18" charset="0"/>
                  <a:ea typeface="MS Mincho" pitchFamily="49" charset="-128"/>
                  <a:cs typeface="Times New Roman" panose="02020603050405020304" pitchFamily="18" charset="0"/>
                </a:rPr>
                <a:t>:  </a:t>
              </a:r>
              <a:r>
                <a:rPr lang="ro-RO" dirty="0" smtClean="0">
                  <a:latin typeface="Times New Roman" panose="02020603050405020304" pitchFamily="18" charset="0"/>
                  <a:ea typeface="MS Mincho" pitchFamily="49" charset="-128"/>
                  <a:cs typeface="Times New Roman" panose="02020603050405020304" pitchFamily="18" charset="0"/>
                </a:rPr>
                <a:t>48 </a:t>
              </a:r>
              <a:r>
                <a:rPr lang="ro-RO" dirty="0">
                  <a:latin typeface="Times New Roman" panose="02020603050405020304" pitchFamily="18" charset="0"/>
                  <a:ea typeface="MS Mincho" pitchFamily="49" charset="-128"/>
                  <a:cs typeface="Times New Roman" panose="02020603050405020304" pitchFamily="18" charset="0"/>
                </a:rPr>
                <a:t>8d 04 17  </a:t>
              </a:r>
              <a:r>
                <a:rPr lang="en-US" dirty="0" smtClean="0">
                  <a:latin typeface="Times New Roman" panose="02020603050405020304" pitchFamily="18" charset="0"/>
                  <a:ea typeface="MS Mincho" pitchFamily="49" charset="-128"/>
                  <a:cs typeface="Times New Roman" panose="02020603050405020304" pitchFamily="18" charset="0"/>
                </a:rPr>
                <a:t>      </a:t>
              </a:r>
              <a:r>
                <a:rPr lang="ro-RO" dirty="0" smtClean="0">
                  <a:latin typeface="Times New Roman" panose="02020603050405020304" pitchFamily="18" charset="0"/>
                  <a:ea typeface="MS Mincho" pitchFamily="49" charset="-128"/>
                  <a:cs typeface="Times New Roman" panose="02020603050405020304" pitchFamily="18" charset="0"/>
                </a:rPr>
                <a:t>lea (</a:t>
              </a:r>
              <a:r>
                <a:rPr lang="ro-RO" dirty="0">
                  <a:latin typeface="Times New Roman" panose="02020603050405020304" pitchFamily="18" charset="0"/>
                  <a:ea typeface="MS Mincho" pitchFamily="49" charset="-128"/>
                  <a:cs typeface="Times New Roman" panose="02020603050405020304" pitchFamily="18" charset="0"/>
                </a:rPr>
                <a:t>%rdi,%rdx,1),%rax                                  </a:t>
              </a:r>
              <a:r>
                <a:rPr lang="ro-RO" dirty="0" smtClean="0">
                  <a:latin typeface="Times New Roman" panose="02020603050405020304" pitchFamily="18" charset="0"/>
                  <a:ea typeface="MS Mincho" pitchFamily="49" charset="-128"/>
                  <a:cs typeface="Times New Roman" panose="02020603050405020304" pitchFamily="18" charset="0"/>
                </a:rPr>
                <a:t> </a:t>
              </a: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dirty="0">
                  <a:latin typeface="Times New Roman" panose="02020603050405020304" pitchFamily="18" charset="0"/>
                  <a:ea typeface="MS Mincho" pitchFamily="49" charset="-128"/>
                  <a:cs typeface="Times New Roman" panose="02020603050405020304" pitchFamily="18" charset="0"/>
                </a:rPr>
                <a:t> </a:t>
              </a:r>
              <a:r>
                <a:rPr lang="ro-RO" dirty="0" smtClean="0">
                  <a:latin typeface="Times New Roman" panose="02020603050405020304" pitchFamily="18" charset="0"/>
                  <a:ea typeface="MS Mincho" pitchFamily="49" charset="-128"/>
                  <a:cs typeface="Times New Roman" panose="02020603050405020304" pitchFamily="18" charset="0"/>
                </a:rPr>
                <a:t> 4004d8</a:t>
              </a:r>
              <a:r>
                <a:rPr lang="ro-RO" dirty="0">
                  <a:latin typeface="Times New Roman" panose="02020603050405020304" pitchFamily="18" charset="0"/>
                  <a:ea typeface="MS Mincho" pitchFamily="49" charset="-128"/>
                  <a:cs typeface="Times New Roman" panose="02020603050405020304" pitchFamily="18" charset="0"/>
                </a:rPr>
                <a:t>:  </a:t>
              </a:r>
              <a:r>
                <a:rPr lang="ro-RO" dirty="0" smtClean="0">
                  <a:latin typeface="Times New Roman" panose="02020603050405020304" pitchFamily="18" charset="0"/>
                  <a:ea typeface="MS Mincho" pitchFamily="49" charset="-128"/>
                  <a:cs typeface="Times New Roman" panose="02020603050405020304" pitchFamily="18" charset="0"/>
                </a:rPr>
                <a:t>c3           </a:t>
              </a:r>
              <a:r>
                <a:rPr lang="en-US" dirty="0" smtClean="0">
                  <a:latin typeface="Times New Roman" panose="02020603050405020304" pitchFamily="18" charset="0"/>
                  <a:ea typeface="MS Mincho" pitchFamily="49" charset="-128"/>
                  <a:cs typeface="Times New Roman" panose="02020603050405020304" pitchFamily="18" charset="0"/>
                </a:rPr>
                <a:t>            </a:t>
              </a:r>
              <a:r>
                <a:rPr lang="ro-RO" dirty="0" smtClean="0">
                  <a:latin typeface="Times New Roman" panose="02020603050405020304" pitchFamily="18" charset="0"/>
                  <a:ea typeface="MS Mincho" pitchFamily="49" charset="-128"/>
                  <a:cs typeface="Times New Roman" panose="02020603050405020304" pitchFamily="18" charset="0"/>
                </a:rPr>
                <a:t>retq </a:t>
              </a:r>
              <a:endPara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286000" y="3884081"/>
              <a:ext cx="1828800" cy="655653"/>
            </a:xfrm>
            <a:prstGeom prst="rect">
              <a:avLst/>
            </a:prstGeom>
            <a:noFill/>
            <a:ln w="381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Straight Arrow Connector 7"/>
            <p:cNvCxnSpPr>
              <a:stCxn id="9" idx="1"/>
            </p:cNvCxnSpPr>
            <p:nvPr/>
          </p:nvCxnSpPr>
          <p:spPr bwMode="auto">
            <a:xfrm flipH="1" flipV="1">
              <a:off x="4191000" y="4539735"/>
              <a:ext cx="826615" cy="230832"/>
            </a:xfrm>
            <a:prstGeom prst="straightConnector1">
              <a:avLst/>
            </a:prstGeom>
            <a:no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5017615" y="4539734"/>
              <a:ext cx="22669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rax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/>
                </a:rPr>
                <a:t>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/>
                </a:rPr>
                <a:t>rdi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/>
                </a:rPr>
                <a:t> +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/>
                </a:rPr>
                <a:t>rdx</a:t>
              </a:r>
              <a:endPara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809895" y="5139898"/>
            <a:ext cx="3498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Calibri" pitchFamily="34" charset="0"/>
              </a:rPr>
              <a:t>小</a:t>
            </a:r>
            <a:r>
              <a:rPr lang="zh-CN" altLang="en-US" dirty="0" smtClean="0">
                <a:latin typeface="Calibri" pitchFamily="34" charset="0"/>
              </a:rPr>
              <a:t>工具地址</a:t>
            </a:r>
            <a:r>
              <a:rPr lang="en-US" dirty="0" smtClean="0">
                <a:latin typeface="Calibri" pitchFamily="34" charset="0"/>
              </a:rPr>
              <a:t> = </a:t>
            </a:r>
            <a:r>
              <a:rPr lang="en-US" dirty="0" smtClean="0">
                <a:latin typeface="Courier New"/>
                <a:cs typeface="Courier New"/>
              </a:rPr>
              <a:t>0x4004d4</a:t>
            </a:r>
          </a:p>
        </p:txBody>
      </p:sp>
    </p:spTree>
    <p:extLst>
      <p:ext uri="{BB962C8B-B14F-4D97-AF65-F5344CB8AC3E}">
        <p14:creationId xmlns:p14="http://schemas.microsoft.com/office/powerpoint/2010/main" val="399989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小工具例子</a:t>
            </a:r>
            <a:r>
              <a:rPr lang="en-US" altLang="zh-CN" dirty="0"/>
              <a:t> </a:t>
            </a:r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396875" y="5562599"/>
            <a:ext cx="7896225" cy="771525"/>
          </a:xfrm>
        </p:spPr>
        <p:txBody>
          <a:bodyPr/>
          <a:lstStyle/>
          <a:p>
            <a:r>
              <a:rPr lang="zh-CN" altLang="en-US" dirty="0" smtClean="0"/>
              <a:t>改变字节码的用途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96875" y="1504213"/>
            <a:ext cx="4670425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setval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(unsigned *p) {            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  *p = 3347663060u;                 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ea typeface="MS Mincho" pitchFamily="49" charset="-128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6875" y="3200400"/>
            <a:ext cx="8594725" cy="1567096"/>
          </a:xfrm>
          <a:prstGeom prst="rect">
            <a:avLst/>
          </a:prstGeom>
          <a:solidFill>
            <a:srgbClr val="FF99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da-DK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&lt;</a:t>
            </a:r>
            <a:r>
              <a:rPr lang="da-DK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setval</a:t>
            </a:r>
            <a:r>
              <a:rPr lang="da-DK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&gt;: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da-DK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4004d9</a:t>
            </a:r>
            <a:r>
              <a:rPr lang="da-DK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:  c7 </a:t>
            </a:r>
            <a:r>
              <a:rPr lang="da-DK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07 d4 48 89 </a:t>
            </a:r>
            <a:r>
              <a:rPr lang="da-DK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c7  </a:t>
            </a:r>
            <a:r>
              <a:rPr lang="da-DK" dirty="0" err="1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movl</a:t>
            </a:r>
            <a:r>
              <a:rPr lang="da-DK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$</a:t>
            </a:r>
            <a:r>
              <a:rPr lang="da-DK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0xc78948d4,(%</a:t>
            </a:r>
            <a:r>
              <a:rPr lang="da-DK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rdi</a:t>
            </a:r>
            <a:r>
              <a:rPr lang="da-DK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)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da-DK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4004df</a:t>
            </a:r>
            <a:r>
              <a:rPr lang="da-DK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:  c3                 </a:t>
            </a:r>
            <a:r>
              <a:rPr lang="da-DK" dirty="0" err="1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retq</a:t>
            </a:r>
            <a:endParaRPr lang="da-DK" dirty="0">
              <a:latin typeface="Times New Roman" panose="02020603050405020304" pitchFamily="18" charset="0"/>
              <a:ea typeface="MS Mincho" pitchFamily="49" charset="-128"/>
              <a:cs typeface="Times New Roman" panose="02020603050405020304" pitchFamily="18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endParaRPr lang="en-US" dirty="0">
              <a:latin typeface="Times New Roman" panose="02020603050405020304" pitchFamily="18" charset="0"/>
              <a:ea typeface="MS Mincho" pitchFamily="49" charset="-128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676400" y="4013237"/>
            <a:ext cx="457200" cy="304800"/>
          </a:xfrm>
          <a:prstGeom prst="rect">
            <a:avLst/>
          </a:prstGeom>
          <a:noFill/>
          <a:ln w="38100" cap="flat" cmpd="sng" algn="ctr">
            <a:solidFill>
              <a:srgbClr val="00009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cxnSp>
        <p:nvCxnSpPr>
          <p:cNvPr id="8" name="Straight Arrow Connector 7"/>
          <p:cNvCxnSpPr>
            <a:stCxn id="9" idx="0"/>
            <a:endCxn id="5" idx="2"/>
          </p:cNvCxnSpPr>
          <p:nvPr/>
        </p:nvCxnSpPr>
        <p:spPr bwMode="auto">
          <a:xfrm flipH="1" flipV="1">
            <a:off x="4694238" y="4767496"/>
            <a:ext cx="1004525" cy="497507"/>
          </a:xfrm>
          <a:prstGeom prst="straightConnector1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5017615" y="5265003"/>
            <a:ext cx="1362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rdi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sym typeface="Wingdings"/>
              </a:rPr>
              <a:t> </a:t>
            </a:r>
            <a:r>
              <a:rPr lang="en-US" dirty="0" err="1" smtClean="0">
                <a:latin typeface="Calibri" pitchFamily="34" charset="0"/>
                <a:sym typeface="Wingdings"/>
              </a:rPr>
              <a:t>rax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895600" y="3586731"/>
            <a:ext cx="1195077" cy="380999"/>
          </a:xfrm>
          <a:prstGeom prst="rect">
            <a:avLst/>
          </a:prstGeom>
          <a:noFill/>
          <a:ln w="38100" cap="flat" cmpd="sng" algn="ctr">
            <a:solidFill>
              <a:srgbClr val="00009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46635" y="5634335"/>
            <a:ext cx="3498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Calibri" pitchFamily="34" charset="0"/>
              </a:rPr>
              <a:t>小工具地址</a:t>
            </a:r>
            <a:r>
              <a:rPr lang="en-US" altLang="zh-CN" dirty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= </a:t>
            </a:r>
            <a:r>
              <a:rPr lang="en-US" dirty="0" smtClean="0">
                <a:latin typeface="Courier New"/>
                <a:cs typeface="Courier New"/>
              </a:rPr>
              <a:t>0x4004dc</a:t>
            </a:r>
          </a:p>
        </p:txBody>
      </p:sp>
      <p:cxnSp>
        <p:nvCxnSpPr>
          <p:cNvPr id="13" name="Straight Arrow Connector 12"/>
          <p:cNvCxnSpPr>
            <a:stCxn id="7" idx="1"/>
          </p:cNvCxnSpPr>
          <p:nvPr/>
        </p:nvCxnSpPr>
        <p:spPr bwMode="auto">
          <a:xfrm flipH="1">
            <a:off x="3657600" y="2974033"/>
            <a:ext cx="1360015" cy="612698"/>
          </a:xfrm>
          <a:prstGeom prst="straightConnector1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5017615" y="274320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movq</a:t>
            </a:r>
            <a:r>
              <a:rPr lang="en-US" dirty="0" smtClean="0">
                <a:latin typeface="Courier New"/>
                <a:cs typeface="Courier New"/>
              </a:rPr>
              <a:t> %</a:t>
            </a:r>
            <a:r>
              <a:rPr lang="en-US" dirty="0" err="1" smtClean="0">
                <a:latin typeface="Courier New"/>
                <a:cs typeface="Courier New"/>
              </a:rPr>
              <a:t>rax</a:t>
            </a:r>
            <a:r>
              <a:rPr lang="en-US" dirty="0" smtClean="0">
                <a:latin typeface="Courier New"/>
                <a:cs typeface="Courier New"/>
              </a:rPr>
              <a:t>, %</a:t>
            </a:r>
            <a:r>
              <a:rPr lang="en-US" dirty="0" err="1" smtClean="0">
                <a:latin typeface="Courier New"/>
                <a:cs typeface="Courier New"/>
              </a:rPr>
              <a:t>rdi</a:t>
            </a:r>
            <a:r>
              <a:rPr lang="zh-CN" altLang="en-US" dirty="0" smtClean="0">
                <a:latin typeface="Courier New"/>
                <a:cs typeface="Courier New"/>
              </a:rPr>
              <a:t>的编码</a:t>
            </a: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9947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</a:t>
            </a:r>
            <a:r>
              <a:rPr lang="zh-CN" altLang="en-US" dirty="0" smtClean="0"/>
              <a:t>返回编程</a:t>
            </a:r>
            <a:r>
              <a:rPr lang="en-US" altLang="zh-CN" dirty="0" smtClean="0"/>
              <a:t>(</a:t>
            </a:r>
            <a:r>
              <a:rPr lang="en-US" dirty="0" smtClean="0"/>
              <a:t>ROP)</a:t>
            </a:r>
            <a:r>
              <a:rPr lang="zh-CN" altLang="en-US" dirty="0" smtClean="0"/>
              <a:t>的</a:t>
            </a:r>
            <a:r>
              <a:rPr lang="en-US" dirty="0" smtClean="0"/>
              <a:t> </a:t>
            </a:r>
            <a:r>
              <a:rPr lang="zh-CN" altLang="en-US" dirty="0" smtClean="0"/>
              <a:t>执行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61" y="4114800"/>
            <a:ext cx="7896225" cy="2209800"/>
          </a:xfrm>
        </p:spPr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ret</a:t>
            </a:r>
            <a:r>
              <a:rPr lang="en-US" dirty="0" smtClean="0"/>
              <a:t> </a:t>
            </a:r>
            <a:r>
              <a:rPr lang="zh-CN" altLang="en-US" dirty="0"/>
              <a:t>指令触发</a:t>
            </a:r>
            <a:endParaRPr lang="en-US" dirty="0" smtClean="0"/>
          </a:p>
          <a:p>
            <a:pPr lvl="1"/>
            <a:r>
              <a:rPr lang="zh-CN" altLang="en-US" dirty="0" smtClean="0"/>
              <a:t>将开始运行</a:t>
            </a:r>
            <a:r>
              <a:rPr lang="en-US" dirty="0" smtClean="0"/>
              <a:t> Gadget 1</a:t>
            </a:r>
          </a:p>
          <a:p>
            <a:r>
              <a:rPr lang="zh-CN" altLang="en-US" dirty="0" smtClean="0"/>
              <a:t>每个小工具最终的</a:t>
            </a:r>
            <a:r>
              <a:rPr lang="en-US" dirty="0" smtClean="0"/>
              <a:t> </a:t>
            </a:r>
            <a:r>
              <a:rPr lang="en-US" dirty="0" smtClean="0">
                <a:latin typeface="Courier New"/>
                <a:cs typeface="Courier New"/>
              </a:rPr>
              <a:t>ret</a:t>
            </a:r>
            <a:r>
              <a:rPr lang="zh-CN" altLang="en-US" dirty="0" smtClean="0">
                <a:latin typeface="Courier New"/>
                <a:cs typeface="Courier New"/>
              </a:rPr>
              <a:t>将启动下一个小工具</a:t>
            </a:r>
            <a:endParaRPr lang="en-US" altLang="zh-CN" dirty="0" smtClean="0">
              <a:latin typeface="Courier New"/>
              <a:cs typeface="Courier New"/>
            </a:endParaRPr>
          </a:p>
          <a:p>
            <a:r>
              <a:rPr lang="zh-CN" altLang="en-US" dirty="0" smtClean="0">
                <a:latin typeface="Courier New"/>
                <a:cs typeface="Courier New"/>
              </a:rPr>
              <a:t>通过小工具序列的运行，达到攻击目的。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2057400" y="1257300"/>
            <a:ext cx="5943600" cy="2286000"/>
            <a:chOff x="2362200" y="2133600"/>
            <a:chExt cx="4191000" cy="2286000"/>
          </a:xfrm>
        </p:grpSpPr>
        <p:sp>
          <p:nvSpPr>
            <p:cNvPr id="4" name="Rectangle 3"/>
            <p:cNvSpPr/>
            <p:nvPr/>
          </p:nvSpPr>
          <p:spPr>
            <a:xfrm>
              <a:off x="2895600" y="38100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95600" y="35052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95600" y="2895600"/>
              <a:ext cx="1066800" cy="6096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0" bIns="0" rtlCol="0" anchor="ctr" anchorCtr="1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Wingdings"/>
                  <a:cs typeface="Times New Roman" panose="02020603050405020304" pitchFamily="18" charset="0"/>
                  <a:sym typeface="Wingdings"/>
                </a:rPr>
                <a:t>...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895600" y="25908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248400" y="4038600"/>
              <a:ext cx="3048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urier New"/>
                  <a:cs typeface="Courier New"/>
                </a:rPr>
                <a:t>c</a:t>
              </a:r>
              <a:r>
                <a:rPr lang="en-US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3</a:t>
              </a:r>
              <a:endParaRPr lang="en-US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24400" y="40386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0000"/>
                  </a:solidFill>
                  <a:latin typeface="Calibri"/>
                  <a:cs typeface="Calibri"/>
                </a:rPr>
                <a:t>Gadget 1 code</a:t>
              </a:r>
              <a:endParaRPr lang="en-US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48400" y="3352800"/>
              <a:ext cx="3048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urier New"/>
                  <a:cs typeface="Courier New"/>
                </a:rPr>
                <a:t>c</a:t>
              </a:r>
              <a:r>
                <a:rPr lang="en-US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3</a:t>
              </a:r>
              <a:endParaRPr lang="en-US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24400" y="33528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0000"/>
                  </a:solidFill>
                  <a:latin typeface="Calibri"/>
                  <a:cs typeface="Calibri"/>
                </a:rPr>
                <a:t>Gadget 2 code</a:t>
              </a:r>
              <a:endParaRPr lang="en-US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8400" y="2362200"/>
              <a:ext cx="3048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urier New"/>
                  <a:cs typeface="Courier New"/>
                </a:rPr>
                <a:t>c</a:t>
              </a:r>
              <a:r>
                <a:rPr lang="en-US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3</a:t>
              </a:r>
              <a:endParaRPr lang="en-US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24400" y="23622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0000"/>
                  </a:solidFill>
                  <a:latin typeface="Calibri"/>
                  <a:cs typeface="Calibri"/>
                </a:rPr>
                <a:t>Gadget </a:t>
              </a:r>
              <a:r>
                <a:rPr lang="en-US" i="1" dirty="0" smtClean="0">
                  <a:solidFill>
                    <a:srgbClr val="000000"/>
                  </a:solidFill>
                  <a:latin typeface="Calibri"/>
                  <a:cs typeface="Calibri"/>
                </a:rPr>
                <a:t>n</a:t>
              </a:r>
              <a:r>
                <a:rPr lang="en-US" dirty="0" smtClean="0">
                  <a:solidFill>
                    <a:srgbClr val="000000"/>
                  </a:solidFill>
                  <a:latin typeface="Calibri"/>
                  <a:cs typeface="Calibri"/>
                </a:rPr>
                <a:t> code</a:t>
              </a:r>
              <a:endParaRPr lang="en-US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cxnSp>
          <p:nvCxnSpPr>
            <p:cNvPr id="17" name="Straight Arrow Connector 16"/>
            <p:cNvCxnSpPr>
              <a:endCxn id="10" idx="1"/>
            </p:cNvCxnSpPr>
            <p:nvPr/>
          </p:nvCxnSpPr>
          <p:spPr>
            <a:xfrm>
              <a:off x="3429000" y="3962400"/>
              <a:ext cx="1295400" cy="2667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13" idx="1"/>
            </p:cNvCxnSpPr>
            <p:nvPr/>
          </p:nvCxnSpPr>
          <p:spPr>
            <a:xfrm flipV="1">
              <a:off x="3429000" y="3543300"/>
              <a:ext cx="1295400" cy="1143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6" idx="1"/>
            </p:cNvCxnSpPr>
            <p:nvPr/>
          </p:nvCxnSpPr>
          <p:spPr>
            <a:xfrm flipV="1">
              <a:off x="3429000" y="2552700"/>
              <a:ext cx="1295400" cy="2286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4" idx="1"/>
            </p:cNvCxnSpPr>
            <p:nvPr/>
          </p:nvCxnSpPr>
          <p:spPr>
            <a:xfrm>
              <a:off x="2362200" y="3962400"/>
              <a:ext cx="533400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895600" y="2133600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libri"/>
                  <a:cs typeface="Calibri"/>
                </a:rPr>
                <a:t>Stack</a:t>
              </a:r>
              <a:endParaRPr lang="en-US" dirty="0">
                <a:latin typeface="Calibri"/>
                <a:cs typeface="Calibri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685800" y="2914650"/>
            <a:ext cx="1241367" cy="304800"/>
          </a:xfrm>
          <a:prstGeom prst="rect">
            <a:avLst/>
          </a:prstGeom>
          <a:noFill/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%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rsp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3374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itchFamily="-96" charset="0"/>
              </a:rPr>
              <a:t>主要内容</a:t>
            </a:r>
            <a:endParaRPr lang="en-US" dirty="0" smtClean="0">
              <a:latin typeface="Calibri" pitchFamily="-9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rgbClr val="7F7F7F"/>
                </a:solidFill>
              </a:rPr>
              <a:t>内存布局</a:t>
            </a:r>
            <a:endParaRPr lang="en-US" dirty="0" smtClean="0">
              <a:solidFill>
                <a:srgbClr val="7F7F7F"/>
              </a:solidFill>
            </a:endParaRPr>
          </a:p>
          <a:p>
            <a:pPr>
              <a:defRPr/>
            </a:pPr>
            <a:r>
              <a:rPr lang="zh-CN" altLang="en-US" dirty="0" smtClean="0">
                <a:solidFill>
                  <a:srgbClr val="7F7F7F"/>
                </a:solidFill>
              </a:rPr>
              <a:t>缓冲区溢出</a:t>
            </a:r>
            <a:endParaRPr lang="en-US" dirty="0" smtClean="0">
              <a:solidFill>
                <a:srgbClr val="7F7F7F"/>
              </a:solidFill>
            </a:endParaRPr>
          </a:p>
          <a:p>
            <a:pPr lvl="1">
              <a:defRPr/>
            </a:pPr>
            <a:r>
              <a:rPr lang="zh-CN" altLang="en-US" dirty="0" smtClean="0">
                <a:solidFill>
                  <a:srgbClr val="7F7F7F"/>
                </a:solidFill>
              </a:rPr>
              <a:t>安全隐患</a:t>
            </a:r>
            <a:endParaRPr lang="en-US" dirty="0" smtClean="0">
              <a:solidFill>
                <a:srgbClr val="7F7F7F"/>
              </a:solidFill>
            </a:endParaRPr>
          </a:p>
          <a:p>
            <a:pPr lvl="1">
              <a:defRPr/>
            </a:pPr>
            <a:r>
              <a:rPr lang="zh-CN" altLang="en-US" dirty="0" smtClean="0">
                <a:solidFill>
                  <a:srgbClr val="7F7F7F"/>
                </a:solidFill>
              </a:rPr>
              <a:t>防护</a:t>
            </a:r>
            <a:endParaRPr lang="en-US" dirty="0" smtClean="0">
              <a:solidFill>
                <a:srgbClr val="7F7F7F"/>
              </a:solidFill>
            </a:endParaRPr>
          </a:p>
          <a:p>
            <a:pPr>
              <a:defRPr/>
            </a:pPr>
            <a:r>
              <a:rPr lang="zh-CN" altLang="en-US" dirty="0" smtClean="0"/>
              <a:t>联合</a:t>
            </a:r>
            <a:endParaRPr lang="en-US" dirty="0" smtClean="0"/>
          </a:p>
          <a:p>
            <a:pPr>
              <a:buFont typeface="Wingdings" pitchFamily="2" charset="2"/>
              <a:buChar char="§"/>
              <a:defRPr/>
            </a:pPr>
            <a:endParaRPr lang="en-US" dirty="0" smtClean="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6845300" cy="573087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内存分配示例</a:t>
            </a:r>
            <a:endParaRPr lang="en-US" dirty="0" smtClean="0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04800" y="1041955"/>
            <a:ext cx="6096000" cy="562974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fi-FI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char</a:t>
            </a:r>
            <a:r>
              <a:rPr lang="fi-FI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big_array[1L&lt;&lt;24];  /* 16 MB */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fi-FI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char</a:t>
            </a:r>
            <a:r>
              <a:rPr lang="fi-FI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huge_array[1L&lt;&lt;31]; /*  2 GB */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endParaRPr lang="fi-FI" dirty="0" smtClean="0">
              <a:latin typeface="Times New Roman" panose="02020603050405020304" pitchFamily="18" charset="0"/>
              <a:ea typeface="MS Mincho" pitchFamily="49" charset="-128"/>
              <a:cs typeface="Times New Roman" panose="02020603050405020304" pitchFamily="18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fi-FI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int </a:t>
            </a:r>
            <a:r>
              <a:rPr lang="fi-FI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global = 0;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fi-FI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int </a:t>
            </a:r>
            <a:r>
              <a:rPr lang="fi-FI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useless() { return 0; }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fi-FI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int </a:t>
            </a:r>
            <a:r>
              <a:rPr lang="fi-FI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main ()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fi-FI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fi-FI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  </a:t>
            </a:r>
            <a:r>
              <a:rPr lang="fi-FI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void</a:t>
            </a:r>
            <a:r>
              <a:rPr lang="fi-FI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*p1, *p2, *p3, *p4;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fi-FI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  </a:t>
            </a:r>
            <a:r>
              <a:rPr lang="fi-FI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int</a:t>
            </a:r>
            <a:r>
              <a:rPr lang="fi-FI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local</a:t>
            </a:r>
            <a:r>
              <a:rPr lang="fi-FI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= 0;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fi-FI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  p1 = malloc(1L &lt;&lt; 28); /* 256 MB */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fi-FI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  p2 = malloc(1L &lt;&lt; 8);  /* 256  B */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fi-FI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  p3 = malloc(1L &lt;&lt; 32); /*   4 GB */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fi-FI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   p4 = malloc(1L &lt;&lt; 8);  /* 256  B */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 /* Some print statements ... */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05600" y="612130"/>
            <a:ext cx="203132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zh-CN" altLang="en-US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未按比例绘制</a:t>
            </a:r>
            <a:endParaRPr lang="en-US" altLang="zh-CN" i="1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600" y="6297351"/>
            <a:ext cx="373050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zh-CN" altLang="en-US" i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+mn-cs"/>
              </a:rPr>
              <a:t>程序中各个部分都在哪里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+mn-cs"/>
              </a:rPr>
              <a:t>?</a:t>
            </a:r>
            <a:endParaRPr lang="en-US" i="1" dirty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6858000" y="1041955"/>
            <a:ext cx="1447800" cy="55848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6858000" y="1171575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6858000" y="601718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pitchFamily="34" charset="0"/>
              </a:rPr>
              <a:t>Text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6858000" y="571238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pitchFamily="34" charset="0"/>
              </a:rPr>
              <a:t>Data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6858000" y="5105400"/>
            <a:ext cx="1447800" cy="60698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alibri" pitchFamily="34" charset="0"/>
              </a:rPr>
              <a:t>Heap</a:t>
            </a:r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>
            <a:off x="7581900" y="1552575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3" name="Line 35"/>
          <p:cNvSpPr>
            <a:spLocks noChangeShapeType="1"/>
          </p:cNvSpPr>
          <p:nvPr/>
        </p:nvSpPr>
        <p:spPr bwMode="auto">
          <a:xfrm flipV="1">
            <a:off x="7581900" y="48768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6858000" y="2312988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6858000" y="373380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dirty="0" smtClean="0">
                <a:latin typeface="Calibri" pitchFamily="34" charset="0"/>
              </a:rPr>
              <a:t>Libraries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联合的内存分配</a:t>
            </a: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382000" cy="825500"/>
          </a:xfrm>
          <a:ln/>
        </p:spPr>
        <p:txBody>
          <a:bodyPr/>
          <a:lstStyle/>
          <a:p>
            <a:r>
              <a:rPr lang="zh-CN" altLang="en-US" dirty="0" smtClean="0"/>
              <a:t>依据最大成员申请内存</a:t>
            </a:r>
            <a:endParaRPr lang="en-US" altLang="zh-CN" dirty="0" smtClean="0"/>
          </a:p>
          <a:p>
            <a:r>
              <a:rPr lang="zh-CN" altLang="en-US" dirty="0" smtClean="0"/>
              <a:t>同时只能使用一个成员</a:t>
            </a:r>
            <a:endParaRPr lang="en-US" dirty="0"/>
          </a:p>
        </p:txBody>
      </p:sp>
      <p:sp>
        <p:nvSpPr>
          <p:cNvPr id="31749" name="Rectangle 5"/>
          <p:cNvSpPr>
            <a:spLocks/>
          </p:cNvSpPr>
          <p:nvPr/>
        </p:nvSpPr>
        <p:spPr bwMode="auto">
          <a:xfrm>
            <a:off x="609600" y="2133600"/>
            <a:ext cx="2590800" cy="1905000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union U1 {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char c;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[2];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double v;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 *up;</a:t>
            </a:r>
          </a:p>
        </p:txBody>
      </p:sp>
      <p:sp>
        <p:nvSpPr>
          <p:cNvPr id="31750" name="Rectangle 6"/>
          <p:cNvSpPr>
            <a:spLocks/>
          </p:cNvSpPr>
          <p:nvPr/>
        </p:nvSpPr>
        <p:spPr bwMode="auto">
          <a:xfrm>
            <a:off x="1883664" y="3682685"/>
            <a:ext cx="2590800" cy="1916998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struct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S1 {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char c;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[2];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double v;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 *sp;</a:t>
            </a:r>
          </a:p>
        </p:txBody>
      </p:sp>
      <p:graphicFrame>
        <p:nvGraphicFramePr>
          <p:cNvPr id="31751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557785"/>
              </p:ext>
            </p:extLst>
          </p:nvPr>
        </p:nvGraphicFramePr>
        <p:xfrm>
          <a:off x="342900" y="5715000"/>
          <a:ext cx="864711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 Bold Italic" charset="0"/>
                          <a:cs typeface="Times New Roman" panose="02020603050405020304" pitchFamily="18" charset="0"/>
                          <a:sym typeface="Calibri Bold Italic" charset="0"/>
                        </a:rPr>
                        <a:t>3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i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i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 Bold Italic" charset="0"/>
                          <a:cs typeface="Times New Roman" panose="02020603050405020304" pitchFamily="18" charset="0"/>
                          <a:sym typeface="Calibri Bold Italic" charset="0"/>
                        </a:rPr>
                        <a:t>4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sp+0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sp+4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sp+8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sp+16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sp+24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855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040352"/>
              </p:ext>
            </p:extLst>
          </p:nvPr>
        </p:nvGraphicFramePr>
        <p:xfrm>
          <a:off x="4750509" y="2133600"/>
          <a:ext cx="3870960" cy="1549400"/>
        </p:xfrm>
        <a:graphic>
          <a:graphicData uri="http://schemas.openxmlformats.org/drawingml/2006/table">
            <a:tbl>
              <a:tblPr/>
              <a:tblGrid>
                <a:gridCol w="387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7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7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7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7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7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7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70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i[0]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i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up+0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up+4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up+8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1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animBg="1"/>
      <p:bldP spid="3175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/>
          </p:cNvSpPr>
          <p:nvPr/>
        </p:nvSpPr>
        <p:spPr bwMode="auto">
          <a:xfrm>
            <a:off x="284757" y="1495424"/>
            <a:ext cx="2771181" cy="1628776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typedef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union {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float f;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unsigned u;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bit_float_t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;</a:t>
            </a:r>
          </a:p>
        </p:txBody>
      </p:sp>
      <p:sp>
        <p:nvSpPr>
          <p:cNvPr id="32772" name="Rectangle 4"/>
          <p:cNvSpPr>
            <a:spLocks/>
          </p:cNvSpPr>
          <p:nvPr/>
        </p:nvSpPr>
        <p:spPr bwMode="auto">
          <a:xfrm>
            <a:off x="152400" y="3289300"/>
            <a:ext cx="4275138" cy="2234196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float bit2float(unsigned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) {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bit_float_t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arg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;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arg.u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;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return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arg.f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;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</a:t>
            </a:r>
          </a:p>
        </p:txBody>
      </p:sp>
      <p:sp>
        <p:nvSpPr>
          <p:cNvPr id="32773" name="Rectangle 5"/>
          <p:cNvSpPr>
            <a:spLocks/>
          </p:cNvSpPr>
          <p:nvPr/>
        </p:nvSpPr>
        <p:spPr bwMode="auto">
          <a:xfrm>
            <a:off x="4622800" y="3289300"/>
            <a:ext cx="4375151" cy="2230290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unsigned float2bit(float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f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) {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bit_float_t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arg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;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arg.f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f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;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return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arg.u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;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使用联合获取位模式</a:t>
            </a:r>
            <a:endParaRPr lang="en-US" dirty="0"/>
          </a:p>
        </p:txBody>
      </p:sp>
      <p:sp>
        <p:nvSpPr>
          <p:cNvPr id="32775" name="Rectangle 7"/>
          <p:cNvSpPr>
            <a:spLocks/>
          </p:cNvSpPr>
          <p:nvPr/>
        </p:nvSpPr>
        <p:spPr bwMode="auto">
          <a:xfrm>
            <a:off x="143256" y="5724144"/>
            <a:ext cx="3825875" cy="457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zh-CN" alt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 Bold" charset="0"/>
                <a:cs typeface="Times New Roman" panose="02020603050405020304" pitchFamily="18" charset="0"/>
                <a:sym typeface="Calibri Bold" charset="0"/>
              </a:rPr>
              <a:t>是否和</a:t>
            </a:r>
            <a:r>
              <a:rPr 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(float)u</a:t>
            </a:r>
            <a:r>
              <a:rPr 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 Bold" charset="0"/>
                <a:cs typeface="Times New Roman" panose="02020603050405020304" pitchFamily="18" charset="0"/>
                <a:sym typeface="Calibri Bold" charset="0"/>
              </a:rPr>
              <a:t> </a:t>
            </a:r>
            <a:r>
              <a:rPr lang="zh-CN" alt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 Bold" charset="0"/>
                <a:cs typeface="Times New Roman" panose="02020603050405020304" pitchFamily="18" charset="0"/>
                <a:sym typeface="Calibri Bold" charset="0"/>
              </a:rPr>
              <a:t>相同？</a:t>
            </a:r>
            <a:r>
              <a:rPr 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 Bold" charset="0"/>
                <a:cs typeface="Times New Roman" panose="02020603050405020304" pitchFamily="18" charset="0"/>
                <a:sym typeface="Calibri Bold" charset="0"/>
              </a:rPr>
              <a:t> </a:t>
            </a:r>
            <a:endParaRPr lang="en-US" sz="2400" b="0" dirty="0">
              <a:solidFill>
                <a:schemeClr val="tx1"/>
              </a:solidFill>
              <a:latin typeface="Times New Roman" panose="02020603050405020304" pitchFamily="18" charset="0"/>
              <a:ea typeface="Calibri Bold" charset="0"/>
              <a:cs typeface="Times New Roman" panose="02020603050405020304" pitchFamily="18" charset="0"/>
              <a:sym typeface="Calibri Bold" charset="0"/>
            </a:endParaRPr>
          </a:p>
        </p:txBody>
      </p:sp>
      <p:sp>
        <p:nvSpPr>
          <p:cNvPr id="32776" name="Rectangle 8"/>
          <p:cNvSpPr>
            <a:spLocks/>
          </p:cNvSpPr>
          <p:nvPr/>
        </p:nvSpPr>
        <p:spPr bwMode="auto">
          <a:xfrm>
            <a:off x="4653280" y="5715000"/>
            <a:ext cx="3886200" cy="457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zh-CN" alt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 Bold" charset="0"/>
                <a:cs typeface="Times New Roman" panose="02020603050405020304" pitchFamily="18" charset="0"/>
                <a:sym typeface="Calibri Bold" charset="0"/>
              </a:rPr>
              <a:t>是否和</a:t>
            </a:r>
            <a:r>
              <a:rPr 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(unsigned)f</a:t>
            </a:r>
            <a:r>
              <a:rPr 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 Bold" charset="0"/>
                <a:cs typeface="Times New Roman" panose="02020603050405020304" pitchFamily="18" charset="0"/>
                <a:sym typeface="Calibri Bold" charset="0"/>
              </a:rPr>
              <a:t> </a:t>
            </a:r>
            <a:r>
              <a:rPr lang="zh-CN" alt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 Bold" charset="0"/>
                <a:cs typeface="Times New Roman" panose="02020603050405020304" pitchFamily="18" charset="0"/>
                <a:sym typeface="Calibri Bold" charset="0"/>
              </a:rPr>
              <a:t>相同？</a:t>
            </a:r>
            <a:r>
              <a:rPr 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 Bold" charset="0"/>
                <a:cs typeface="Times New Roman" panose="02020603050405020304" pitchFamily="18" charset="0"/>
                <a:sym typeface="Calibri Bold" charset="0"/>
              </a:rPr>
              <a:t> </a:t>
            </a:r>
            <a:endParaRPr lang="en-US" sz="2400" b="0" dirty="0">
              <a:solidFill>
                <a:schemeClr val="tx1"/>
              </a:solidFill>
              <a:latin typeface="Times New Roman" panose="02020603050405020304" pitchFamily="18" charset="0"/>
              <a:ea typeface="Calibri Bold" charset="0"/>
              <a:cs typeface="Times New Roman" panose="02020603050405020304" pitchFamily="18" charset="0"/>
              <a:sym typeface="Calibri Bold" charset="0"/>
            </a:endParaRPr>
          </a:p>
        </p:txBody>
      </p:sp>
      <p:graphicFrame>
        <p:nvGraphicFramePr>
          <p:cNvPr id="32777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893027"/>
              </p:ext>
            </p:extLst>
          </p:nvPr>
        </p:nvGraphicFramePr>
        <p:xfrm>
          <a:off x="4622800" y="1498600"/>
          <a:ext cx="1905000" cy="149988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99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u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9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96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zh-CN" altLang="en-US" dirty="0" smtClean="0">
                <a:latin typeface="Calibri" charset="0"/>
                <a:ea typeface="Calibri" charset="0"/>
                <a:cs typeface="Calibri" charset="0"/>
                <a:sym typeface="Calibri" charset="0"/>
              </a:rPr>
              <a:t>字节序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3796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zh-CN" altLang="en-US" dirty="0" smtClean="0">
                <a:ea typeface="Calibri" charset="0"/>
                <a:cs typeface="Calibri" charset="0"/>
              </a:rPr>
              <a:t>想法</a:t>
            </a:r>
            <a:endParaRPr lang="en-US" dirty="0"/>
          </a:p>
          <a:p>
            <a:pPr lvl="1"/>
            <a:r>
              <a:rPr lang="en-US" altLang="zh-CN" dirty="0" smtClean="0"/>
              <a:t>s</a:t>
            </a:r>
            <a:r>
              <a:rPr lang="en-US" dirty="0" smtClean="0"/>
              <a:t>hort/long/quad </a:t>
            </a:r>
            <a:r>
              <a:rPr lang="en-US" dirty="0"/>
              <a:t>words </a:t>
            </a:r>
            <a:r>
              <a:rPr lang="zh-CN" altLang="en-US" dirty="0" smtClean="0"/>
              <a:t>在内存中用连续的</a:t>
            </a:r>
            <a:r>
              <a:rPr lang="en-US" dirty="0" smtClean="0"/>
              <a:t>2/4/8 </a:t>
            </a:r>
            <a:r>
              <a:rPr lang="zh-CN" altLang="en-US" dirty="0" smtClean="0"/>
              <a:t>字节存储</a:t>
            </a:r>
            <a:endParaRPr lang="en-US" dirty="0"/>
          </a:p>
          <a:p>
            <a:pPr lvl="1"/>
            <a:r>
              <a:rPr lang="zh-CN" altLang="en-US" dirty="0" smtClean="0"/>
              <a:t>哪个字节是最高</a:t>
            </a:r>
            <a:r>
              <a:rPr lang="en-US" altLang="zh-CN" dirty="0" smtClean="0"/>
              <a:t>/</a:t>
            </a:r>
            <a:r>
              <a:rPr lang="zh-CN" altLang="en-US" dirty="0" smtClean="0"/>
              <a:t>低位？</a:t>
            </a:r>
            <a:endParaRPr lang="en-US" dirty="0"/>
          </a:p>
          <a:p>
            <a:pPr lvl="1"/>
            <a:r>
              <a:rPr lang="zh-CN" altLang="en-US" dirty="0" smtClean="0"/>
              <a:t>在不同机器之间交换顺序，会有问题。</a:t>
            </a:r>
            <a:endParaRPr lang="en-US" dirty="0"/>
          </a:p>
          <a:p>
            <a:pPr marL="215900" indent="-215900"/>
            <a:r>
              <a:rPr lang="zh-CN" altLang="en-US" dirty="0" smtClean="0">
                <a:ea typeface="Calibri" charset="0"/>
                <a:cs typeface="Calibri" charset="0"/>
              </a:rPr>
              <a:t>大端序</a:t>
            </a:r>
            <a:r>
              <a:rPr lang="en-US" altLang="zh-CN" dirty="0" smtClean="0">
                <a:ea typeface="Calibri" charset="0"/>
                <a:cs typeface="Calibri" charset="0"/>
              </a:rPr>
              <a:t>(</a:t>
            </a:r>
            <a:r>
              <a:rPr lang="en-US" dirty="0" smtClean="0">
                <a:ea typeface="Calibri" charset="0"/>
                <a:cs typeface="Calibri" charset="0"/>
              </a:rPr>
              <a:t>Big Endian)</a:t>
            </a:r>
            <a:endParaRPr lang="en-US" dirty="0"/>
          </a:p>
          <a:p>
            <a:pPr lvl="1"/>
            <a:r>
              <a:rPr lang="zh-CN" altLang="en-US" dirty="0" smtClean="0"/>
              <a:t>最高有效位在低地址，如</a:t>
            </a:r>
            <a:r>
              <a:rPr lang="en-US" altLang="zh-CN" dirty="0" smtClean="0"/>
              <a:t>sun </a:t>
            </a:r>
            <a:r>
              <a:rPr lang="zh-CN" altLang="en-US" dirty="0" smtClean="0"/>
              <a:t>的工作站</a:t>
            </a:r>
            <a:r>
              <a:rPr lang="en-US" dirty="0" err="1" smtClean="0"/>
              <a:t>Sparc</a:t>
            </a:r>
            <a:endParaRPr lang="en-US" dirty="0"/>
          </a:p>
          <a:p>
            <a:pPr marL="215900" indent="-215900"/>
            <a:r>
              <a:rPr lang="zh-CN" altLang="en-US" dirty="0" smtClean="0">
                <a:ea typeface="Calibri" charset="0"/>
                <a:cs typeface="Calibri" charset="0"/>
              </a:rPr>
              <a:t>小端序</a:t>
            </a:r>
            <a:r>
              <a:rPr lang="en-US" altLang="zh-CN" dirty="0" smtClean="0">
                <a:ea typeface="Calibri" charset="0"/>
                <a:cs typeface="Calibri" charset="0"/>
              </a:rPr>
              <a:t>(</a:t>
            </a:r>
            <a:r>
              <a:rPr lang="en-US" dirty="0" smtClean="0">
                <a:ea typeface="Calibri" charset="0"/>
                <a:cs typeface="Calibri" charset="0"/>
              </a:rPr>
              <a:t>Little Endian)</a:t>
            </a:r>
            <a:endParaRPr lang="en-US" dirty="0"/>
          </a:p>
          <a:p>
            <a:pPr lvl="1"/>
            <a:r>
              <a:rPr lang="zh-CN" altLang="en-US" dirty="0" smtClean="0"/>
              <a:t>最低有效位在低地址，如</a:t>
            </a:r>
            <a:r>
              <a:rPr lang="en-US" dirty="0" smtClean="0"/>
              <a:t>Intel x86, ARM Android</a:t>
            </a:r>
            <a:r>
              <a:rPr lang="zh-CN" altLang="en-US" dirty="0" smtClean="0"/>
              <a:t>、</a:t>
            </a:r>
            <a:r>
              <a:rPr lang="en-US" dirty="0" smtClean="0"/>
              <a:t> IOS</a:t>
            </a:r>
          </a:p>
          <a:p>
            <a:r>
              <a:rPr lang="zh-CN" altLang="en-US" dirty="0"/>
              <a:t>双端</a:t>
            </a:r>
            <a:r>
              <a:rPr lang="zh-CN" altLang="en-US" dirty="0" smtClean="0"/>
              <a:t>序</a:t>
            </a:r>
            <a:r>
              <a:rPr lang="en-US" altLang="zh-CN" dirty="0" smtClean="0"/>
              <a:t>(</a:t>
            </a:r>
            <a:r>
              <a:rPr lang="en-US" dirty="0" smtClean="0"/>
              <a:t>Bi Endian)</a:t>
            </a:r>
          </a:p>
          <a:p>
            <a:pPr lvl="1"/>
            <a:r>
              <a:rPr lang="zh-CN" altLang="en-US" dirty="0" smtClean="0"/>
              <a:t>可配置成大</a:t>
            </a:r>
            <a:r>
              <a:rPr lang="en-US" altLang="zh-CN" dirty="0" smtClean="0"/>
              <a:t>/</a:t>
            </a:r>
            <a:r>
              <a:rPr lang="zh-CN" altLang="en-US" dirty="0" smtClean="0"/>
              <a:t>小端序，如</a:t>
            </a:r>
            <a:r>
              <a:rPr lang="en-US" dirty="0" smtClean="0"/>
              <a:t>ARM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字节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  <a:sym typeface="Calibri" charset="0"/>
              </a:rPr>
              <a:t>序的例子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4820" name="Rectangle 4"/>
          <p:cNvSpPr>
            <a:spLocks/>
          </p:cNvSpPr>
          <p:nvPr/>
        </p:nvSpPr>
        <p:spPr bwMode="auto">
          <a:xfrm>
            <a:off x="533400" y="1066799"/>
            <a:ext cx="6324600" cy="2290465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union {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  unsigned char c[8];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  unsigned short s[4];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  unsigned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[2];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  unsigned long l[1];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}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dw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;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520570"/>
              </p:ext>
            </p:extLst>
          </p:nvPr>
        </p:nvGraphicFramePr>
        <p:xfrm>
          <a:off x="1676400" y="3469640"/>
          <a:ext cx="6096000" cy="1584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c[0]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c[1]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c[2]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c[3]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c[4]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c[5]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c[6]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c[7]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s[0]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s[1]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s[2]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s[3]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[0]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[1]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l[0]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38323" y="3469640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latin typeface="Calibri" pitchFamily="34" charset="0"/>
              </a:rPr>
              <a:t>32-bit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521322"/>
              </p:ext>
            </p:extLst>
          </p:nvPr>
        </p:nvGraphicFramePr>
        <p:xfrm>
          <a:off x="1676400" y="5181600"/>
          <a:ext cx="6096000" cy="1584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c[0]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c[1]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c[2]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c[3]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c[4]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c[5]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c[6]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c[7]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s[0]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s[1]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s[2]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s[3]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[0]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[1]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l[0]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738323" y="5181600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latin typeface="Calibri" pitchFamily="34" charset="0"/>
              </a:rPr>
              <a:t>64-bit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字节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  <a:sym typeface="Calibri" charset="0"/>
              </a:rPr>
              <a:t>序的例子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Calibri" charset="0"/>
              </a:rPr>
              <a:t>(</a:t>
            </a:r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续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Calibri" charset="0"/>
              </a:rPr>
              <a:t>…)</a:t>
            </a:r>
            <a:endParaRPr lang="zh-CN" altLang="en-US" dirty="0"/>
          </a:p>
        </p:txBody>
      </p:sp>
      <p:sp>
        <p:nvSpPr>
          <p:cNvPr id="35844" name="Rectangle 4"/>
          <p:cNvSpPr>
            <a:spLocks/>
          </p:cNvSpPr>
          <p:nvPr/>
        </p:nvSpPr>
        <p:spPr bwMode="auto">
          <a:xfrm>
            <a:off x="228600" y="304800"/>
            <a:ext cx="8534400" cy="6286499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j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;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j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= 0;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j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&lt; 8;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j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++)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dw.c[j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] = 0xf0 +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j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;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Courier New Bold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printf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"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Characters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0-7 ==  [0x%x,0x%x,0x%x,0x%x,0x%x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,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"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                            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      "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0x%x,0x%x,0x%x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]\n",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dw.c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[0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], dw.c[1], dw.c[2], dw.c[3],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dw.c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[4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], dw.c[5], dw.c[6], dw.c[7]);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printf("Shorts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0-3 == [0x%x,0x%x,0x%x,0x%x]\n",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dw.s[0], dw.s[1], dw.s[2], dw.s[3]);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printf("Ints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0-1 == [0x%x,0x%x]\n",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dw.i[0], dw.i[1]);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printf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("Long 0 == [0x%lx]\n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",</a:t>
            </a:r>
            <a:endParaRPr lang="en-US" sz="3200" b="1" dirty="0" smtClean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" charset="0"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dw.l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[0]);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6273800" cy="1165225"/>
          </a:xfrm>
          <a:ln/>
        </p:spPr>
        <p:txBody>
          <a:bodyPr/>
          <a:lstStyle/>
          <a:p>
            <a:pPr marL="80963" indent="-80963"/>
            <a:r>
              <a:rPr lang="en-US" dirty="0" smtClean="0">
                <a:latin typeface="Calibri" charset="0"/>
                <a:ea typeface="Calibri" charset="0"/>
                <a:cs typeface="Calibri" charset="0"/>
                <a:sym typeface="Calibri" charset="0"/>
              </a:rPr>
              <a:t>IA32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  <a:sym typeface="Calibri" charset="0"/>
              </a:rPr>
              <a:t>的字节序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6868" name="Rectangle 4"/>
          <p:cNvSpPr>
            <a:spLocks/>
          </p:cNvSpPr>
          <p:nvPr/>
        </p:nvSpPr>
        <p:spPr bwMode="auto">
          <a:xfrm>
            <a:off x="838200" y="1384305"/>
            <a:ext cx="2235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zh-CN" altLang="en-US" sz="2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小端序</a:t>
            </a:r>
            <a:endParaRPr lang="en-US" sz="24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36869" name="Rectangle 5"/>
          <p:cNvSpPr>
            <a:spLocks/>
          </p:cNvSpPr>
          <p:nvPr/>
        </p:nvSpPr>
        <p:spPr bwMode="auto">
          <a:xfrm>
            <a:off x="228601" y="4876800"/>
            <a:ext cx="8458199" cy="144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charset="0"/>
              </a:rPr>
              <a:t>Characters 0-7 == [0xf0,0xf1,0xf2,0xf3,0xf4,0xf5,0xf6,0xf7]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charset="0"/>
              </a:rPr>
              <a:t>Shorts     0-3 == [0xf1f0,0xf3f2,0xf5f4,0xf7f6]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" charset="0"/>
            </a:endParaRPr>
          </a:p>
          <a:p>
            <a:pPr algn="l"/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charset="0"/>
              </a:rPr>
              <a:t>Ints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charset="0"/>
              </a:rPr>
              <a:t>   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charset="0"/>
              </a:rPr>
              <a:t>0-1 == [0xf3f2f1f0,0xf7f6f5f4]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charset="0"/>
              </a:rPr>
              <a:t>Long       0   == [0xf3f2f1f0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charset="0"/>
              </a:rPr>
              <a:t>]</a:t>
            </a:r>
          </a:p>
          <a:p>
            <a:pPr algn="l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" charset="0"/>
            </a:endParaRPr>
          </a:p>
        </p:txBody>
      </p:sp>
      <p:sp>
        <p:nvSpPr>
          <p:cNvPr id="36870" name="Rectangle 6"/>
          <p:cNvSpPr>
            <a:spLocks/>
          </p:cNvSpPr>
          <p:nvPr/>
        </p:nvSpPr>
        <p:spPr bwMode="auto">
          <a:xfrm>
            <a:off x="284163" y="4432300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zh-CN" altLang="en-US" sz="2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输出</a:t>
            </a:r>
            <a:r>
              <a:rPr lang="en-US" sz="2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:</a:t>
            </a:r>
            <a:endParaRPr lang="en-US" sz="24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46981"/>
              </p:ext>
            </p:extLst>
          </p:nvPr>
        </p:nvGraphicFramePr>
        <p:xfrm>
          <a:off x="1966913" y="1873905"/>
          <a:ext cx="6096000" cy="2286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f0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f2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f3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f4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f5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f6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f7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c[0]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c[1]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c[2]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c[3]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c[4]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c[5]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c[6]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c[7]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s[0]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s[1]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s[2]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s[3]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[0]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[1]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l[0]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2" name="Rectangle 12"/>
          <p:cNvSpPr>
            <a:spLocks/>
          </p:cNvSpPr>
          <p:nvPr/>
        </p:nvSpPr>
        <p:spPr bwMode="auto">
          <a:xfrm>
            <a:off x="1860363" y="4124762"/>
            <a:ext cx="525785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  <a:endParaRPr lang="en-US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3" name="Rectangle 12"/>
          <p:cNvSpPr>
            <a:spLocks/>
          </p:cNvSpPr>
          <p:nvPr/>
        </p:nvSpPr>
        <p:spPr bwMode="auto">
          <a:xfrm>
            <a:off x="4325989" y="4131112"/>
            <a:ext cx="665247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  <a:endParaRPr lang="en-US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4" name="Rectangle 12"/>
          <p:cNvSpPr>
            <a:spLocks/>
          </p:cNvSpPr>
          <p:nvPr/>
        </p:nvSpPr>
        <p:spPr bwMode="auto">
          <a:xfrm>
            <a:off x="5036815" y="4133632"/>
            <a:ext cx="525785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  <a:endParaRPr lang="en-US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5" name="Rectangle 12"/>
          <p:cNvSpPr>
            <a:spLocks/>
          </p:cNvSpPr>
          <p:nvPr/>
        </p:nvSpPr>
        <p:spPr bwMode="auto">
          <a:xfrm>
            <a:off x="7397667" y="4124762"/>
            <a:ext cx="665247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  <a:endParaRPr lang="en-US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6" name="Line 42"/>
          <p:cNvSpPr>
            <a:spLocks noChangeShapeType="1"/>
          </p:cNvSpPr>
          <p:nvPr/>
        </p:nvSpPr>
        <p:spPr bwMode="auto">
          <a:xfrm>
            <a:off x="2489426" y="4435545"/>
            <a:ext cx="1836563" cy="11112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" name="Rectangle 43"/>
          <p:cNvSpPr>
            <a:spLocks/>
          </p:cNvSpPr>
          <p:nvPr/>
        </p:nvSpPr>
        <p:spPr bwMode="auto">
          <a:xfrm>
            <a:off x="3224676" y="4446657"/>
            <a:ext cx="694421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Print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6223000" cy="1165225"/>
          </a:xfrm>
          <a:ln/>
        </p:spPr>
        <p:txBody>
          <a:bodyPr/>
          <a:lstStyle/>
          <a:p>
            <a:pPr marL="80963" indent="-80963"/>
            <a:r>
              <a:rPr lang="en-US" dirty="0" smtClean="0">
                <a:latin typeface="Calibri" charset="0"/>
                <a:ea typeface="Calibri" charset="0"/>
                <a:cs typeface="Calibri" charset="0"/>
                <a:sym typeface="Calibri" charset="0"/>
              </a:rPr>
              <a:t>Sun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  <a:sym typeface="Calibri" charset="0"/>
              </a:rPr>
              <a:t>的字节序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7892" name="Rectangle 4"/>
          <p:cNvSpPr>
            <a:spLocks/>
          </p:cNvSpPr>
          <p:nvPr/>
        </p:nvSpPr>
        <p:spPr bwMode="auto">
          <a:xfrm>
            <a:off x="457200" y="1143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zh-CN" altLang="en-US" sz="2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大端序</a:t>
            </a:r>
            <a:endParaRPr lang="en-US" sz="24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37893" name="Rectangle 5"/>
          <p:cNvSpPr>
            <a:spLocks/>
          </p:cNvSpPr>
          <p:nvPr/>
        </p:nvSpPr>
        <p:spPr bwMode="auto">
          <a:xfrm>
            <a:off x="228600" y="5029200"/>
            <a:ext cx="8686800" cy="160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charset="0"/>
              </a:rPr>
              <a:t>Characters 0-7 == [0xf0,0xf1,0xf2,0xf3,0xf4,0xf5,0xf6,0xf7]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charset="0"/>
              </a:rPr>
              <a:t>Shorts     0-3 == [0xf0f1,0xf2f3,0xf4f5,0xf6f7]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" charset="0"/>
            </a:endParaRPr>
          </a:p>
          <a:p>
            <a:pPr algn="l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charset="0"/>
              </a:rPr>
              <a:t>Ints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charset="0"/>
              </a:rPr>
              <a:t>       0-1 == [0xf0f1f2f3,0xf4f5f6f7]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charset="0"/>
              </a:rPr>
              <a:t>Long       0   == [0xf0f1f2f3]</a:t>
            </a:r>
          </a:p>
        </p:txBody>
      </p:sp>
      <p:sp>
        <p:nvSpPr>
          <p:cNvPr id="37894" name="Rectangle 6"/>
          <p:cNvSpPr>
            <a:spLocks/>
          </p:cNvSpPr>
          <p:nvPr/>
        </p:nvSpPr>
        <p:spPr bwMode="auto">
          <a:xfrm>
            <a:off x="304800" y="4660900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Sun</a:t>
            </a:r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机器的</a:t>
            </a:r>
            <a:r>
              <a:rPr lang="zh-CN" altLang="en-US" sz="2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输出</a:t>
            </a:r>
            <a:r>
              <a:rPr lang="en-US" sz="2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:</a:t>
            </a:r>
            <a:endParaRPr lang="en-US" sz="24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57355"/>
              </p:ext>
            </p:extLst>
          </p:nvPr>
        </p:nvGraphicFramePr>
        <p:xfrm>
          <a:off x="1966913" y="1524000"/>
          <a:ext cx="6096000" cy="1981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f0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f2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f3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f4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f5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f6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f7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c[0]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c[1]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c[2]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c[3]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c[4]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c[5]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c[6]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c[7]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s[0]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s[1]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s[2]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s[3]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[0]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[1]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l[0]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" name="Rectangle 12"/>
          <p:cNvSpPr>
            <a:spLocks/>
          </p:cNvSpPr>
          <p:nvPr/>
        </p:nvSpPr>
        <p:spPr bwMode="auto">
          <a:xfrm>
            <a:off x="1720902" y="3728105"/>
            <a:ext cx="665247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  <a:endParaRPr lang="en-US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0" name="Rectangle 12"/>
          <p:cNvSpPr>
            <a:spLocks/>
          </p:cNvSpPr>
          <p:nvPr/>
        </p:nvSpPr>
        <p:spPr bwMode="auto">
          <a:xfrm>
            <a:off x="4465451" y="3734455"/>
            <a:ext cx="525785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  <a:endParaRPr lang="en-US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1" name="Rectangle 12"/>
          <p:cNvSpPr>
            <a:spLocks/>
          </p:cNvSpPr>
          <p:nvPr/>
        </p:nvSpPr>
        <p:spPr bwMode="auto">
          <a:xfrm>
            <a:off x="5049753" y="3746500"/>
            <a:ext cx="665247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  <a:endParaRPr lang="en-US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2" name="Rectangle 12"/>
          <p:cNvSpPr>
            <a:spLocks/>
          </p:cNvSpPr>
          <p:nvPr/>
        </p:nvSpPr>
        <p:spPr bwMode="auto">
          <a:xfrm>
            <a:off x="7537129" y="3728105"/>
            <a:ext cx="525785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  <a:endParaRPr lang="en-US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3" name="Line 42"/>
          <p:cNvSpPr>
            <a:spLocks noChangeShapeType="1"/>
          </p:cNvSpPr>
          <p:nvPr/>
        </p:nvSpPr>
        <p:spPr bwMode="auto">
          <a:xfrm flipH="1">
            <a:off x="2489426" y="4038888"/>
            <a:ext cx="1976025" cy="0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" name="Rectangle 43"/>
          <p:cNvSpPr>
            <a:spLocks/>
          </p:cNvSpPr>
          <p:nvPr/>
        </p:nvSpPr>
        <p:spPr bwMode="auto">
          <a:xfrm>
            <a:off x="3224676" y="4050000"/>
            <a:ext cx="694421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Print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6477000" cy="1165225"/>
          </a:xfrm>
          <a:ln/>
        </p:spPr>
        <p:txBody>
          <a:bodyPr/>
          <a:lstStyle/>
          <a:p>
            <a:pPr marL="80963" indent="-80963"/>
            <a:r>
              <a:rPr lang="en-US" dirty="0" smtClean="0">
                <a:latin typeface="Calibri" charset="0"/>
                <a:ea typeface="Calibri" charset="0"/>
                <a:cs typeface="Calibri" charset="0"/>
                <a:sym typeface="Calibri" charset="0"/>
              </a:rPr>
              <a:t>x86-64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  <a:sym typeface="Calibri" charset="0"/>
              </a:rPr>
              <a:t>的字节序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8916" name="Rectangle 4"/>
          <p:cNvSpPr>
            <a:spLocks/>
          </p:cNvSpPr>
          <p:nvPr/>
        </p:nvSpPr>
        <p:spPr bwMode="auto">
          <a:xfrm>
            <a:off x="457200" y="1066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zh-CN" altLang="en-US" sz="2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小尾</a:t>
            </a:r>
            <a:endParaRPr lang="en-US" sz="24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38917" name="Rectangle 5"/>
          <p:cNvSpPr>
            <a:spLocks/>
          </p:cNvSpPr>
          <p:nvPr/>
        </p:nvSpPr>
        <p:spPr bwMode="auto">
          <a:xfrm>
            <a:off x="190500" y="4953000"/>
            <a:ext cx="8763000" cy="16764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charset="0"/>
              </a:rPr>
              <a:t>Characters 0-7 == [0xf0,0xf1,0xf2,0xf3,0xf4,0xf5,0xf6,0xf7]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charset="0"/>
              </a:rPr>
              <a:t>Shorts     0-3 == [0xf1f0,0xf3f2,0xf5f4,0xf7f6]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" charset="0"/>
            </a:endParaRPr>
          </a:p>
          <a:p>
            <a:pPr algn="l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charset="0"/>
              </a:rPr>
              <a:t>Ints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charset="0"/>
              </a:rPr>
              <a:t>       0-1 == [0xf3f2f1f0,0xf7f6f5f4]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charset="0"/>
              </a:rPr>
              <a:t>Long       0   ==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charset="0"/>
              </a:rPr>
              <a:t>[0xf7f6f5f4f3f2f1f0]</a:t>
            </a:r>
          </a:p>
        </p:txBody>
      </p:sp>
      <p:sp>
        <p:nvSpPr>
          <p:cNvPr id="38918" name="Rectangle 6"/>
          <p:cNvSpPr>
            <a:spLocks/>
          </p:cNvSpPr>
          <p:nvPr/>
        </p:nvSpPr>
        <p:spPr bwMode="auto">
          <a:xfrm>
            <a:off x="304800" y="4508500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x86-64</a:t>
            </a:r>
            <a:r>
              <a:rPr lang="zh-CN" altLang="en-US" sz="2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机器的输出</a:t>
            </a:r>
            <a:endParaRPr lang="en-US" sz="24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92788"/>
              </p:ext>
            </p:extLst>
          </p:nvPr>
        </p:nvGraphicFramePr>
        <p:xfrm>
          <a:off x="1966913" y="1676400"/>
          <a:ext cx="6096000" cy="1981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f0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f2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f3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f4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f5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f6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f7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c[0]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c[1]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c[2]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c[3]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c[4]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c[5]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c[6]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c[7]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s[0]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s[1]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s[2]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s[3]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[0]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[1]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l[0]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" name="Rectangle 12"/>
          <p:cNvSpPr>
            <a:spLocks/>
          </p:cNvSpPr>
          <p:nvPr/>
        </p:nvSpPr>
        <p:spPr bwMode="auto">
          <a:xfrm>
            <a:off x="1860363" y="3728105"/>
            <a:ext cx="525785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  <a:endParaRPr lang="en-US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0" name="Rectangle 12"/>
          <p:cNvSpPr>
            <a:spLocks/>
          </p:cNvSpPr>
          <p:nvPr/>
        </p:nvSpPr>
        <p:spPr bwMode="auto">
          <a:xfrm>
            <a:off x="7397666" y="3757612"/>
            <a:ext cx="665247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  <a:endParaRPr lang="en-US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3" name="Line 42"/>
          <p:cNvSpPr>
            <a:spLocks noChangeShapeType="1"/>
          </p:cNvSpPr>
          <p:nvPr/>
        </p:nvSpPr>
        <p:spPr bwMode="auto">
          <a:xfrm>
            <a:off x="2489426" y="4038887"/>
            <a:ext cx="4901974" cy="0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" name="Rectangle 43"/>
          <p:cNvSpPr>
            <a:spLocks/>
          </p:cNvSpPr>
          <p:nvPr/>
        </p:nvSpPr>
        <p:spPr bwMode="auto">
          <a:xfrm>
            <a:off x="4800600" y="4038887"/>
            <a:ext cx="694421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Print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altLang="zh-CN" dirty="0" smtClean="0"/>
              <a:t>C</a:t>
            </a:r>
            <a:r>
              <a:rPr lang="zh-CN" altLang="en-US" dirty="0" smtClean="0"/>
              <a:t>语言复合类型总结</a:t>
            </a:r>
            <a:endParaRPr lang="en-US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8289925" cy="4972050"/>
          </a:xfrm>
          <a:ln/>
        </p:spPr>
        <p:txBody>
          <a:bodyPr/>
          <a:lstStyle/>
          <a:p>
            <a:r>
              <a:rPr lang="zh-CN" altLang="en-US" dirty="0" smtClean="0"/>
              <a:t>数组</a:t>
            </a:r>
            <a:endParaRPr lang="en-US" dirty="0"/>
          </a:p>
          <a:p>
            <a:pPr marL="552450" lvl="1"/>
            <a:r>
              <a:rPr lang="zh-CN" altLang="en-US" dirty="0"/>
              <a:t>连续分配</a:t>
            </a:r>
            <a:r>
              <a:rPr lang="zh-CN" altLang="en-US" dirty="0" smtClean="0"/>
              <a:t>内存</a:t>
            </a:r>
            <a:endParaRPr lang="en-US" altLang="zh-CN" dirty="0" smtClean="0"/>
          </a:p>
          <a:p>
            <a:pPr marL="552450" lvl="1"/>
            <a:r>
              <a:rPr lang="zh-CN" altLang="en-US" dirty="0" smtClean="0"/>
              <a:t>对齐：满足每个元素对齐要求</a:t>
            </a:r>
            <a:endParaRPr lang="en-US" dirty="0" smtClean="0"/>
          </a:p>
          <a:p>
            <a:pPr marL="552450" lvl="1"/>
            <a:r>
              <a:rPr lang="zh-CN" altLang="en-US" dirty="0" smtClean="0"/>
              <a:t>数组名是首个元素的指针常量</a:t>
            </a:r>
            <a:endParaRPr lang="en-US" dirty="0"/>
          </a:p>
          <a:p>
            <a:pPr marL="552450" lvl="1"/>
            <a:r>
              <a:rPr lang="zh-CN" altLang="en-US" dirty="0" smtClean="0"/>
              <a:t>没有越界检查！</a:t>
            </a:r>
            <a:endParaRPr lang="en-US" dirty="0"/>
          </a:p>
          <a:p>
            <a:r>
              <a:rPr lang="zh-CN" altLang="en-US" dirty="0" smtClean="0"/>
              <a:t>结构体</a:t>
            </a:r>
            <a:endParaRPr lang="en-US" dirty="0"/>
          </a:p>
          <a:p>
            <a:pPr marL="552450" lvl="1"/>
            <a:r>
              <a:rPr lang="zh-CN" altLang="en-US" dirty="0" smtClean="0"/>
              <a:t>各成员按结构体定义中的顺序分配内容</a:t>
            </a:r>
            <a:endParaRPr lang="en-US" dirty="0"/>
          </a:p>
          <a:p>
            <a:pPr marL="552450" lvl="1"/>
            <a:r>
              <a:rPr lang="zh-CN" altLang="en-US" dirty="0" smtClean="0"/>
              <a:t>在中间、末尾填充字节，以满足对齐要求</a:t>
            </a:r>
            <a:endParaRPr lang="en-US" dirty="0"/>
          </a:p>
          <a:p>
            <a:r>
              <a:rPr lang="zh-CN" altLang="en-US" dirty="0" smtClean="0"/>
              <a:t>联合</a:t>
            </a:r>
            <a:endParaRPr lang="en-US" dirty="0"/>
          </a:p>
          <a:p>
            <a:pPr marL="552450" lvl="1"/>
            <a:r>
              <a:rPr lang="zh-CN" altLang="en-US" dirty="0" smtClean="0"/>
              <a:t>覆盖的声明</a:t>
            </a:r>
            <a:endParaRPr lang="en-US" dirty="0"/>
          </a:p>
          <a:p>
            <a:pPr marL="552450" lvl="1"/>
            <a:r>
              <a:rPr lang="zh-CN" altLang="en-US" dirty="0"/>
              <a:t>规避类型</a:t>
            </a:r>
            <a:r>
              <a:rPr lang="zh-CN" altLang="en-US" dirty="0" smtClean="0"/>
              <a:t>系统</a:t>
            </a:r>
            <a:r>
              <a:rPr lang="zh-CN" altLang="en-US" dirty="0" smtClean="0">
                <a:solidFill>
                  <a:srgbClr val="0000CC"/>
                </a:solidFill>
              </a:rPr>
              <a:t>对编程束缚</a:t>
            </a:r>
            <a:r>
              <a:rPr lang="zh-CN" altLang="en-US" dirty="0" smtClean="0"/>
              <a:t>的</a:t>
            </a:r>
            <a:r>
              <a:rPr lang="zh-CN" altLang="en-US" dirty="0"/>
              <a:t>方法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5"/>
          <p:cNvSpPr>
            <a:spLocks noChangeArrowheads="1"/>
          </p:cNvSpPr>
          <p:nvPr/>
        </p:nvSpPr>
        <p:spPr bwMode="auto">
          <a:xfrm>
            <a:off x="2667000" y="4648200"/>
            <a:ext cx="3352800" cy="627706"/>
          </a:xfrm>
          <a:prstGeom prst="rect">
            <a:avLst/>
          </a:prstGeom>
          <a:solidFill>
            <a:srgbClr val="F6F5BD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13315" name="Rectangle 25"/>
          <p:cNvSpPr>
            <a:spLocks noChangeArrowheads="1"/>
          </p:cNvSpPr>
          <p:nvPr/>
        </p:nvSpPr>
        <p:spPr bwMode="auto">
          <a:xfrm>
            <a:off x="2667000" y="3865377"/>
            <a:ext cx="3352800" cy="653763"/>
          </a:xfrm>
          <a:prstGeom prst="rect">
            <a:avLst/>
          </a:prstGeom>
          <a:solidFill>
            <a:srgbClr val="F1C7C7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13317" name="Rectangle 25"/>
          <p:cNvSpPr>
            <a:spLocks noChangeArrowheads="1"/>
          </p:cNvSpPr>
          <p:nvPr/>
        </p:nvSpPr>
        <p:spPr bwMode="auto">
          <a:xfrm>
            <a:off x="2667000" y="2438400"/>
            <a:ext cx="3352800" cy="1380652"/>
          </a:xfrm>
          <a:prstGeom prst="rect">
            <a:avLst/>
          </a:prstGeom>
          <a:solidFill>
            <a:srgbClr val="D5F1C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2667000" y="2073275"/>
            <a:ext cx="3352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533400"/>
            <a:ext cx="6578600" cy="573088"/>
          </a:xfrm>
        </p:spPr>
        <p:txBody>
          <a:bodyPr/>
          <a:lstStyle/>
          <a:p>
            <a:pPr eaLnBrk="1" hangingPunct="1"/>
            <a:r>
              <a:rPr lang="en-US" dirty="0" smtClean="0"/>
              <a:t>x86-64 </a:t>
            </a:r>
            <a:r>
              <a:rPr lang="zh-CN" altLang="en-US" dirty="0" smtClean="0"/>
              <a:t>例子的地址</a:t>
            </a:r>
            <a:endParaRPr lang="en-US" dirty="0" smtClean="0"/>
          </a:p>
        </p:txBody>
      </p:sp>
      <p:sp>
        <p:nvSpPr>
          <p:cNvPr id="438308" name="Text Box 36"/>
          <p:cNvSpPr txBox="1">
            <a:spLocks noChangeArrowheads="1"/>
          </p:cNvSpPr>
          <p:nvPr/>
        </p:nvSpPr>
        <p:spPr bwMode="auto">
          <a:xfrm>
            <a:off x="304800" y="1600200"/>
            <a:ext cx="1985480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eaLnBrk="0" hangingPunct="0">
              <a:defRPr/>
            </a:pPr>
            <a:r>
              <a:rPr lang="zh-CN" altLang="en-US" i="1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地址范围 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~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2</a:t>
            </a:r>
            <a:r>
              <a:rPr lang="en-US" i="1" baseline="300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47</a:t>
            </a:r>
          </a:p>
        </p:txBody>
      </p:sp>
      <p:sp>
        <p:nvSpPr>
          <p:cNvPr id="13321" name="Text Box 12"/>
          <p:cNvSpPr txBox="1">
            <a:spLocks noChangeArrowheads="1"/>
          </p:cNvSpPr>
          <p:nvPr/>
        </p:nvSpPr>
        <p:spPr bwMode="auto">
          <a:xfrm>
            <a:off x="5488732" y="735311"/>
            <a:ext cx="129073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>
                <a:latin typeface="Courier New" pitchFamily="49" charset="0"/>
              </a:rPr>
              <a:t>00007F</a:t>
            </a:r>
          </a:p>
        </p:txBody>
      </p:sp>
      <p:sp>
        <p:nvSpPr>
          <p:cNvPr id="13322" name="Text Box 19"/>
          <p:cNvSpPr txBox="1">
            <a:spLocks noChangeArrowheads="1"/>
          </p:cNvSpPr>
          <p:nvPr/>
        </p:nvSpPr>
        <p:spPr bwMode="auto">
          <a:xfrm>
            <a:off x="5488732" y="6246167"/>
            <a:ext cx="129073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>
                <a:latin typeface="Courier New" pitchFamily="49" charset="0"/>
              </a:rPr>
              <a:t>000000</a:t>
            </a: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6858000" y="892175"/>
            <a:ext cx="1447800" cy="55848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13325" name="Rectangle 23"/>
          <p:cNvSpPr>
            <a:spLocks noChangeArrowheads="1"/>
          </p:cNvSpPr>
          <p:nvPr/>
        </p:nvSpPr>
        <p:spPr bwMode="auto">
          <a:xfrm>
            <a:off x="6858000" y="586740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pitchFamily="34" charset="0"/>
              </a:rPr>
              <a:t>Text</a:t>
            </a:r>
          </a:p>
        </p:txBody>
      </p:sp>
      <p:sp>
        <p:nvSpPr>
          <p:cNvPr id="13326" name="Rectangle 24"/>
          <p:cNvSpPr>
            <a:spLocks noChangeArrowheads="1"/>
          </p:cNvSpPr>
          <p:nvPr/>
        </p:nvSpPr>
        <p:spPr bwMode="auto">
          <a:xfrm>
            <a:off x="6858000" y="556260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pitchFamily="34" charset="0"/>
              </a:rPr>
              <a:t>Data</a:t>
            </a:r>
          </a:p>
        </p:txBody>
      </p:sp>
      <p:sp>
        <p:nvSpPr>
          <p:cNvPr id="13327" name="Rectangle 25"/>
          <p:cNvSpPr>
            <a:spLocks noChangeArrowheads="1"/>
          </p:cNvSpPr>
          <p:nvPr/>
        </p:nvSpPr>
        <p:spPr bwMode="auto">
          <a:xfrm>
            <a:off x="6858000" y="4267200"/>
            <a:ext cx="1447800" cy="12954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latin typeface="Calibri" pitchFamily="34" charset="0"/>
              </a:rPr>
              <a:t>Heap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3328" name="Line 34"/>
          <p:cNvSpPr>
            <a:spLocks noChangeShapeType="1"/>
          </p:cNvSpPr>
          <p:nvPr/>
        </p:nvSpPr>
        <p:spPr bwMode="auto">
          <a:xfrm>
            <a:off x="7581900" y="1038225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3329" name="Line 35"/>
          <p:cNvSpPr>
            <a:spLocks noChangeShapeType="1"/>
          </p:cNvSpPr>
          <p:nvPr/>
        </p:nvSpPr>
        <p:spPr bwMode="auto">
          <a:xfrm flipV="1">
            <a:off x="7581900" y="40386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858000" y="489466"/>
            <a:ext cx="203132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zh-CN" altLang="en-US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未按比例绘制</a:t>
            </a:r>
            <a:endParaRPr lang="en-US" altLang="zh-CN" i="1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6858000" y="160020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latin typeface="Calibri" pitchFamily="34" charset="0"/>
              </a:rPr>
              <a:t>Heap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2" name="Line 35"/>
          <p:cNvSpPr>
            <a:spLocks noChangeShapeType="1"/>
          </p:cNvSpPr>
          <p:nvPr/>
        </p:nvSpPr>
        <p:spPr bwMode="auto">
          <a:xfrm>
            <a:off x="7581900" y="22098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6858000" y="885825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dirty="0">
                <a:latin typeface="Calibri" pitchFamily="34" charset="0"/>
                <a:cs typeface="+mn-cs"/>
              </a:rPr>
              <a:t>Stack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034690" y="1752600"/>
            <a:ext cx="744780" cy="3303759"/>
            <a:chOff x="6034690" y="1752600"/>
            <a:chExt cx="843948" cy="3303759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V="1">
              <a:off x="6034690" y="1752600"/>
              <a:ext cx="843948" cy="76200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 flipV="1">
              <a:off x="6034690" y="2073275"/>
              <a:ext cx="843948" cy="74612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>
              <a:off x="6034690" y="3293247"/>
              <a:ext cx="843948" cy="1431153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6034690" y="3682500"/>
              <a:ext cx="831765" cy="137385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135898" y="1975623"/>
            <a:ext cx="6858000" cy="34137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2511425" algn="l"/>
              </a:tabLst>
            </a:pPr>
            <a:r>
              <a:rPr lang="en-US" dirty="0" smtClean="0">
                <a:latin typeface="Courier New" pitchFamily="49" charset="0"/>
              </a:rPr>
              <a:t>local</a:t>
            </a:r>
            <a:r>
              <a:rPr lang="en-US" dirty="0">
                <a:latin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</a:rPr>
              <a:t>0x00007ffe4d3be87c </a:t>
            </a:r>
            <a:endParaRPr lang="en-US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dirty="0" smtClean="0">
                <a:latin typeface="Courier New" pitchFamily="49" charset="0"/>
              </a:rPr>
              <a:t>p1 </a:t>
            </a:r>
            <a:r>
              <a:rPr lang="en-US" dirty="0">
                <a:latin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</a:rPr>
              <a:t>0x00007f7262a1e010 </a:t>
            </a:r>
            <a:endParaRPr lang="en-US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dirty="0" smtClean="0">
                <a:latin typeface="Courier New" pitchFamily="49" charset="0"/>
              </a:rPr>
              <a:t>p3 </a:t>
            </a:r>
            <a:r>
              <a:rPr lang="en-US" dirty="0">
                <a:latin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</a:rPr>
              <a:t>0x00007f7162a1d010 </a:t>
            </a:r>
            <a:endParaRPr lang="en-US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dirty="0" smtClean="0">
                <a:latin typeface="Courier New" pitchFamily="49" charset="0"/>
              </a:rPr>
              <a:t>p4</a:t>
            </a:r>
            <a:r>
              <a:rPr lang="en-US" dirty="0">
                <a:latin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</a:rPr>
              <a:t>0x000000008359d120 </a:t>
            </a:r>
            <a:endParaRPr lang="en-US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dirty="0">
                <a:latin typeface="Courier New" pitchFamily="49" charset="0"/>
              </a:rPr>
              <a:t>p2	</a:t>
            </a:r>
            <a:r>
              <a:rPr lang="en-US" dirty="0" smtClean="0">
                <a:latin typeface="Courier New" pitchFamily="49" charset="0"/>
              </a:rPr>
              <a:t>0x000000008359d010 </a:t>
            </a:r>
            <a:endParaRPr lang="en-US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dirty="0" err="1" smtClean="0">
                <a:latin typeface="Courier New" pitchFamily="49" charset="0"/>
              </a:rPr>
              <a:t>big_array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</a:rPr>
              <a:t>0x0000000080601060 </a:t>
            </a:r>
            <a:endParaRPr lang="en-US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dirty="0" err="1">
                <a:latin typeface="Courier New" pitchFamily="49" charset="0"/>
              </a:rPr>
              <a:t>huge_array</a:t>
            </a:r>
            <a:r>
              <a:rPr lang="en-US" dirty="0">
                <a:latin typeface="Courier New" pitchFamily="49" charset="0"/>
              </a:rPr>
              <a:t> 	</a:t>
            </a:r>
            <a:r>
              <a:rPr lang="en-US" dirty="0" smtClean="0">
                <a:latin typeface="Courier New" pitchFamily="49" charset="0"/>
              </a:rPr>
              <a:t>0x0000000000601060 </a:t>
            </a:r>
            <a:endParaRPr lang="en-US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dirty="0">
                <a:latin typeface="Courier New" pitchFamily="49" charset="0"/>
              </a:rPr>
              <a:t>main()	</a:t>
            </a:r>
            <a:r>
              <a:rPr lang="en-US" dirty="0" smtClean="0">
                <a:latin typeface="Courier New" pitchFamily="49" charset="0"/>
              </a:rPr>
              <a:t>0x000000000040060c</a:t>
            </a:r>
            <a:endParaRPr lang="en-US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dirty="0">
                <a:latin typeface="Courier New" pitchFamily="49" charset="0"/>
              </a:rPr>
              <a:t>useless() 	</a:t>
            </a:r>
            <a:r>
              <a:rPr lang="en-US" dirty="0" smtClean="0">
                <a:latin typeface="Courier New" pitchFamily="49" charset="0"/>
              </a:rPr>
              <a:t>0x0000000000400590</a:t>
            </a:r>
            <a:endParaRPr lang="en-US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itchFamily="-96" charset="0"/>
              </a:rPr>
              <a:t>主要内容</a:t>
            </a:r>
            <a:endParaRPr lang="en-US" dirty="0" smtClean="0">
              <a:latin typeface="Calibri" pitchFamily="-9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rgbClr val="808080"/>
                </a:solidFill>
              </a:rPr>
              <a:t>内存布局</a:t>
            </a:r>
            <a:endParaRPr lang="en-US" dirty="0" smtClean="0">
              <a:solidFill>
                <a:srgbClr val="808080"/>
              </a:solidFill>
            </a:endParaRPr>
          </a:p>
          <a:p>
            <a:pPr>
              <a:defRPr/>
            </a:pPr>
            <a:r>
              <a:rPr lang="zh-CN" altLang="en-US" dirty="0" smtClean="0"/>
              <a:t>缓冲区溢出</a:t>
            </a:r>
            <a:endParaRPr lang="en-US" dirty="0" smtClean="0"/>
          </a:p>
          <a:p>
            <a:pPr lvl="1">
              <a:defRPr/>
            </a:pPr>
            <a:r>
              <a:rPr lang="zh-CN" altLang="en-US" dirty="0" smtClean="0"/>
              <a:t>安全隐患</a:t>
            </a:r>
            <a:endParaRPr lang="en-US" dirty="0" smtClean="0"/>
          </a:p>
          <a:p>
            <a:pPr lvl="1">
              <a:defRPr/>
            </a:pPr>
            <a:r>
              <a:rPr lang="zh-CN" altLang="en-US" dirty="0" smtClean="0"/>
              <a:t>防护</a:t>
            </a:r>
            <a:endParaRPr lang="en-US" dirty="0" smtClean="0"/>
          </a:p>
          <a:p>
            <a:pPr>
              <a:defRPr/>
            </a:pPr>
            <a:r>
              <a:rPr lang="zh-CN" altLang="en-US" dirty="0" smtClean="0">
                <a:solidFill>
                  <a:srgbClr val="7F7F7F"/>
                </a:solidFill>
              </a:rPr>
              <a:t>联合</a:t>
            </a:r>
            <a:endParaRPr lang="en-US" dirty="0" smtClean="0">
              <a:solidFill>
                <a:srgbClr val="7F7F7F"/>
              </a:solidFill>
            </a:endParaRPr>
          </a:p>
          <a:p>
            <a:pPr>
              <a:buFont typeface="Wingdings" pitchFamily="2" charset="2"/>
              <a:buChar char="§"/>
              <a:defRPr/>
            </a:pPr>
            <a:endParaRPr lang="en-US" dirty="0" smtClean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8562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357188" y="50800"/>
            <a:ext cx="8558212" cy="1549400"/>
          </a:xfrm>
          <a:ln/>
        </p:spPr>
        <p:txBody>
          <a:bodyPr/>
          <a:lstStyle/>
          <a:p>
            <a:pPr marL="119063" indent="-119063"/>
            <a:r>
              <a:rPr lang="zh-CN" altLang="en-US" b="1" dirty="0" smtClean="0"/>
              <a:t>回忆</a:t>
            </a:r>
            <a:r>
              <a:rPr lang="en-US" b="1" dirty="0" smtClean="0"/>
              <a:t>: </a:t>
            </a:r>
            <a:r>
              <a:rPr lang="zh-CN" altLang="en-US" b="1" dirty="0" smtClean="0"/>
              <a:t>内存引用的</a:t>
            </a:r>
            <a:r>
              <a:rPr lang="en-US" b="1" dirty="0" smtClean="0"/>
              <a:t>Bug</a:t>
            </a:r>
            <a:r>
              <a:rPr lang="zh-CN" altLang="en-US" b="1" dirty="0" smtClean="0"/>
              <a:t>示例</a:t>
            </a:r>
            <a:endParaRPr lang="en-US" b="1" dirty="0"/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825500" y="4488334"/>
            <a:ext cx="7327900" cy="221726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</a:t>
            </a: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ourier New" charset="0"/>
              </a:rPr>
              <a:t>)</a:t>
            </a:r>
            <a:r>
              <a:rPr 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ourier New" charset="0"/>
              </a:rPr>
              <a:t>   </a:t>
            </a:r>
            <a:r>
              <a:rPr lang="en-US" altLang="zh-CN" dirty="0" smtClean="0">
                <a:sym typeface="Wingdings"/>
              </a:rPr>
              <a:t> </a:t>
            </a:r>
            <a:r>
              <a:rPr lang="en-US" dirty="0" smtClean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3.14</a:t>
            </a:r>
            <a:endParaRPr lang="en-US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</a:t>
            </a:r>
            <a:r>
              <a:rPr lang="en-US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) </a:t>
            </a:r>
            <a:r>
              <a:rPr lang="en-US" altLang="zh-CN" dirty="0" smtClean="0">
                <a:sym typeface="Wingdings"/>
              </a:rPr>
              <a:t> </a:t>
            </a:r>
            <a:r>
              <a:rPr lang="en-US" dirty="0" smtClean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3.14</a:t>
            </a:r>
            <a:endParaRPr lang="en-US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</a:t>
            </a:r>
            <a:r>
              <a:rPr lang="en-US" altLang="zh-CN" dirty="0">
                <a:sym typeface="Wingdings"/>
              </a:rPr>
              <a:t> </a:t>
            </a:r>
            <a:r>
              <a:rPr lang="en-US" dirty="0" smtClean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3.1399998664856</a:t>
            </a:r>
            <a:endParaRPr lang="en-US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</a:t>
            </a:r>
            <a:r>
              <a:rPr lang="en-US" altLang="zh-CN" dirty="0">
                <a:sym typeface="Wingdings"/>
              </a:rPr>
              <a:t> </a:t>
            </a:r>
            <a:r>
              <a:rPr lang="en-US" dirty="0" smtClean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2.00000061035156</a:t>
            </a:r>
            <a:endParaRPr lang="en-US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fun(4) </a:t>
            </a:r>
            <a:r>
              <a:rPr lang="en-US" altLang="zh-CN" dirty="0">
                <a:sym typeface="Wingdings"/>
              </a:rPr>
              <a:t> </a:t>
            </a:r>
            <a:r>
              <a:rPr lang="en-US" dirty="0" smtClean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3.14</a:t>
            </a:r>
          </a:p>
          <a:p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</a:t>
            </a:r>
            <a:r>
              <a:rPr lang="en-US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(6) </a:t>
            </a:r>
            <a:r>
              <a:rPr lang="en-US" altLang="zh-CN" dirty="0">
                <a:sym typeface="Wingdings"/>
              </a:rPr>
              <a:t> </a:t>
            </a:r>
            <a:r>
              <a:rPr lang="en-US" dirty="0" smtClean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" charset="0"/>
              </a:rPr>
              <a:t>Segmentation fault</a:t>
            </a:r>
            <a:endParaRPr lang="en-US" dirty="0">
              <a:solidFill>
                <a:schemeClr val="tx1"/>
              </a:solidFill>
              <a:latin typeface="Courier New" charset="0"/>
              <a:ea typeface="Monaco" charset="0"/>
              <a:cs typeface="Monaco" charset="0"/>
              <a:sym typeface="Courier New" charset="0"/>
            </a:endParaRPr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838200" y="1143000"/>
            <a:ext cx="7010400" cy="378308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  <a:sym typeface="Monaco" charset="0"/>
              </a:rPr>
              <a:t>typedef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  <a:sym typeface="Monaco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  <a:sym typeface="Monaco" charset="0"/>
              </a:rPr>
              <a:t>struct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  <a:sym typeface="Monaco" charset="0"/>
              </a:rPr>
              <a:t>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  <a:sym typeface="Monaco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  <a:sym typeface="Monaco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  <a:sym typeface="Monaco" charset="0"/>
              </a:rPr>
              <a:t> a[2];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  <a:sym typeface="Monaco" charset="0"/>
              </a:rPr>
              <a:t>  double d;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  <a:sym typeface="Monaco" charset="0"/>
              </a:rPr>
              <a:t>} 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  <a:sym typeface="Monaco" charset="0"/>
              </a:rPr>
              <a:t>struct_t</a:t>
            </a:r>
            <a:r>
              <a:rPr 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  <a:sym typeface="Monaco" charset="0"/>
              </a:rPr>
              <a:t>;</a:t>
            </a:r>
            <a:endParaRPr lang="en-US" dirty="0">
              <a:latin typeface="Times New Roman" panose="02020603050405020304" pitchFamily="18" charset="0"/>
              <a:ea typeface="MS Mincho" pitchFamily="49" charset="-128"/>
              <a:cs typeface="Times New Roman" panose="02020603050405020304" pitchFamily="18" charset="0"/>
              <a:sym typeface="Monaco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  <a:sym typeface="Monaco" charset="0"/>
              </a:rPr>
              <a:t>double fun(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  <a:sym typeface="Monaco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  <a:sym typeface="Monaco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  <a:sym typeface="Monaco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  <a:sym typeface="Monaco" charset="0"/>
              </a:rPr>
              <a:t>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  <a:sym typeface="Monaco" charset="0"/>
              </a:rPr>
              <a:t>  volatile 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  <a:sym typeface="Monaco" charset="0"/>
              </a:rPr>
              <a:t>struct_t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  <a:sym typeface="Monaco" charset="0"/>
              </a:rPr>
              <a:t> s;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  <a:sym typeface="Monaco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  <a:sym typeface="Monaco" charset="0"/>
              </a:rPr>
              <a:t>s.d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  <a:sym typeface="Monaco" charset="0"/>
              </a:rPr>
              <a:t> = 3.14;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  <a:sym typeface="Monaco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  <a:sym typeface="Monaco" charset="0"/>
              </a:rPr>
              <a:t>s.a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  <a:sym typeface="Monaco" charset="0"/>
              </a:rPr>
              <a:t>[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  <a:sym typeface="Monaco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  <a:sym typeface="Monaco" charset="0"/>
              </a:rPr>
              <a:t>] = 1073741824; /* Possibly out of bounds */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  <a:sym typeface="Monaco" charset="0"/>
              </a:rPr>
              <a:t>  return 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  <a:sym typeface="Monaco" charset="0"/>
              </a:rPr>
              <a:t>s.d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  <a:sym typeface="Monaco" charset="0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  <a:sym typeface="Monaco" charset="0"/>
              </a:rPr>
              <a:t>}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5410200" y="5002231"/>
            <a:ext cx="3505200" cy="484169"/>
          </a:xfrm>
          <a:solidFill>
            <a:srgbClr val="FFFF00"/>
          </a:solidFill>
          <a:ln>
            <a:miter lim="800000"/>
            <a:headEnd/>
            <a:tailEnd/>
          </a:ln>
        </p:spPr>
        <p:txBody>
          <a:bodyPr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marL="400050" lvl="1" indent="0">
              <a:buNone/>
            </a:pPr>
            <a:r>
              <a:rPr lang="zh-CN" altLang="en-US" dirty="0" smtClean="0"/>
              <a:t>运行结果与系统有关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57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84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/>
      <p:bldP spid="18438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 dirty="0"/>
              <a:t>内存引用的</a:t>
            </a:r>
            <a:r>
              <a:rPr lang="en-US" altLang="zh-CN" dirty="0"/>
              <a:t>Bug</a:t>
            </a:r>
            <a:r>
              <a:rPr lang="zh-CN" altLang="en-US" dirty="0"/>
              <a:t>示例</a:t>
            </a:r>
            <a:endParaRPr lang="en-US" b="1" dirty="0"/>
          </a:p>
        </p:txBody>
      </p:sp>
      <p:sp>
        <p:nvSpPr>
          <p:cNvPr id="19460" name="Rectangle 4"/>
          <p:cNvSpPr>
            <a:spLocks/>
          </p:cNvSpPr>
          <p:nvPr/>
        </p:nvSpPr>
        <p:spPr bwMode="auto">
          <a:xfrm>
            <a:off x="457200" y="1270000"/>
            <a:ext cx="25146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  <a:sym typeface="Monaco" charset="0"/>
              </a:rPr>
              <a:t>typedef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  <a:sym typeface="Monaco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  <a:sym typeface="Monaco" charset="0"/>
              </a:rPr>
              <a:t>struct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  <a:sym typeface="Monaco" charset="0"/>
              </a:rPr>
              <a:t>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  <a:sym typeface="Monaco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  <a:sym typeface="Monaco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  <a:sym typeface="Monaco" charset="0"/>
              </a:rPr>
              <a:t> a[2];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  <a:sym typeface="Monaco" charset="0"/>
              </a:rPr>
              <a:t>  double d;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  <a:sym typeface="Monaco" charset="0"/>
              </a:rPr>
              <a:t>} </a:t>
            </a:r>
            <a:r>
              <a:rPr lang="en-US" dirty="0" err="1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  <a:sym typeface="Monaco" charset="0"/>
              </a:rPr>
              <a:t>struct_t</a:t>
            </a:r>
            <a:r>
              <a:rPr lang="en-US" dirty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  <a:sym typeface="Monaco" charset="0"/>
              </a:rPr>
              <a:t>;</a:t>
            </a: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3581400" y="1066800"/>
            <a:ext cx="4419600" cy="2274332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ea typeface="Zapf Dingbats" charset="2"/>
                <a:cs typeface="Calibri" panose="020F0502020204030204" pitchFamily="34" charset="0"/>
                <a:sym typeface="Courier New" charset="0"/>
              </a:rPr>
              <a:t>fun(0</a:t>
            </a:r>
            <a:r>
              <a:rPr lang="en-US" altLang="zh-CN" dirty="0" smtClean="0">
                <a:latin typeface="Calibri" panose="020F0502020204030204" pitchFamily="34" charset="0"/>
                <a:ea typeface="Arial Unicode MS" panose="020B0604020202020204" pitchFamily="34" charset="-122"/>
                <a:cs typeface="Calibri" panose="020F0502020204030204" pitchFamily="34" charset="0"/>
                <a:sym typeface="Courier New" charset="0"/>
              </a:rPr>
              <a:t>)  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  <a:sym typeface="Wingdings"/>
              </a:rPr>
              <a:t>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ea typeface="Zapf Dingbats" charset="2"/>
                <a:cs typeface="Calibri" panose="020F0502020204030204" pitchFamily="34" charset="0"/>
                <a:sym typeface="Courier New" charset="0"/>
              </a:rPr>
              <a:t>3.14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Lucida Grande" charset="0"/>
              <a:cs typeface="Calibri" panose="020F0502020204030204" pitchFamily="34" charset="0"/>
              <a:sym typeface="Arial Narrow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  <a:sym typeface="Courier New" charset="0"/>
              </a:rPr>
              <a:t>fun(1</a:t>
            </a:r>
            <a:r>
              <a:rPr lang="en-US" altLang="zh-CN" dirty="0" smtClean="0">
                <a:latin typeface="Calibri" panose="020F0502020204030204" pitchFamily="34" charset="0"/>
                <a:ea typeface="Arial Unicode MS" panose="020B0604020202020204" pitchFamily="34" charset="-122"/>
                <a:cs typeface="Calibri" panose="020F0502020204030204" pitchFamily="34" charset="0"/>
                <a:sym typeface="Courier New" charset="0"/>
              </a:rPr>
              <a:t>)  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  <a:sym typeface="Wingdings"/>
              </a:rPr>
              <a:t>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ea typeface="Monaco" charset="0"/>
                <a:cs typeface="Calibri" panose="020F0502020204030204" pitchFamily="34" charset="0"/>
                <a:sym typeface="Courier New" charset="0"/>
              </a:rPr>
              <a:t>3.14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Lucida Grande" charset="0"/>
              <a:cs typeface="Calibri" panose="020F0502020204030204" pitchFamily="34" charset="0"/>
              <a:sym typeface="Arial Narrow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  <a:sym typeface="Courier New" charset="0"/>
              </a:rPr>
              <a:t>fun(2</a:t>
            </a:r>
            <a:r>
              <a:rPr lang="en-US" altLang="zh-CN" dirty="0" smtClean="0">
                <a:latin typeface="Calibri" panose="020F0502020204030204" pitchFamily="34" charset="0"/>
                <a:ea typeface="Arial Unicode MS" panose="020B0604020202020204" pitchFamily="34" charset="-122"/>
                <a:cs typeface="Calibri" panose="020F0502020204030204" pitchFamily="34" charset="0"/>
                <a:sym typeface="Courier New" charset="0"/>
              </a:rPr>
              <a:t>)  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  <a:sym typeface="Wingdings"/>
              </a:rPr>
              <a:t>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ea typeface="Monaco" charset="0"/>
                <a:cs typeface="Calibri" panose="020F0502020204030204" pitchFamily="34" charset="0"/>
                <a:sym typeface="Courier New" charset="0"/>
              </a:rPr>
              <a:t>3.1399998664856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Lucida Grande" charset="0"/>
              <a:cs typeface="Calibri" panose="020F0502020204030204" pitchFamily="34" charset="0"/>
              <a:sym typeface="Arial Narrow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  <a:sym typeface="Courier New" charset="0"/>
              </a:rPr>
              <a:t>fun(3</a:t>
            </a:r>
            <a:r>
              <a:rPr lang="en-US" altLang="zh-CN" dirty="0" smtClean="0">
                <a:latin typeface="Calibri" panose="020F0502020204030204" pitchFamily="34" charset="0"/>
                <a:ea typeface="Arial Unicode MS" panose="020B0604020202020204" pitchFamily="34" charset="-122"/>
                <a:cs typeface="Calibri" panose="020F0502020204030204" pitchFamily="34" charset="0"/>
                <a:sym typeface="Courier New" charset="0"/>
              </a:rPr>
              <a:t>)  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  <a:sym typeface="Wingdings"/>
              </a:rPr>
              <a:t>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ea typeface="Monaco" charset="0"/>
                <a:cs typeface="Calibri" panose="020F0502020204030204" pitchFamily="34" charset="0"/>
                <a:sym typeface="Courier New" charset="0"/>
              </a:rPr>
              <a:t>2.00000061035156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Lucida Grande" charset="0"/>
              <a:cs typeface="Calibri" panose="020F0502020204030204" pitchFamily="34" charset="0"/>
              <a:sym typeface="Arial Narrow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  <a:sym typeface="Courier New" charset="0"/>
              </a:rPr>
              <a:t>fun(4</a:t>
            </a:r>
            <a:r>
              <a:rPr lang="en-US" altLang="zh-CN" dirty="0" smtClean="0">
                <a:latin typeface="Calibri" panose="020F0502020204030204" pitchFamily="34" charset="0"/>
                <a:ea typeface="Arial Unicode MS" panose="020B0604020202020204" pitchFamily="34" charset="-122"/>
                <a:cs typeface="Calibri" panose="020F0502020204030204" pitchFamily="34" charset="0"/>
                <a:sym typeface="Courier New" charset="0"/>
              </a:rPr>
              <a:t>)  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  <a:sym typeface="Wingdings"/>
              </a:rPr>
              <a:t>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ea typeface="Monaco" charset="0"/>
                <a:cs typeface="Calibri" panose="020F0502020204030204" pitchFamily="34" charset="0"/>
                <a:sym typeface="Courier New" charset="0"/>
              </a:rPr>
              <a:t>3.14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ea typeface="Monaco" charset="0"/>
                <a:cs typeface="Calibri" panose="020F0502020204030204" pitchFamily="34" charset="0"/>
                <a:sym typeface="Courier New" charset="0"/>
              </a:rPr>
              <a:t>fun(6</a:t>
            </a:r>
            <a:r>
              <a:rPr lang="en-US" altLang="zh-CN" dirty="0" smtClean="0">
                <a:latin typeface="Calibri" panose="020F0502020204030204" pitchFamily="34" charset="0"/>
                <a:ea typeface="Arial Unicode MS" panose="020B0604020202020204" pitchFamily="34" charset="-122"/>
                <a:cs typeface="Calibri" panose="020F0502020204030204" pitchFamily="34" charset="0"/>
                <a:sym typeface="Courier New" charset="0"/>
              </a:rPr>
              <a:t>)  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  <a:sym typeface="Wingdings"/>
              </a:rPr>
              <a:t>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ea typeface="Monaco" charset="0"/>
                <a:cs typeface="Calibri" panose="020F0502020204030204" pitchFamily="34" charset="0"/>
                <a:sym typeface="Courier New" charset="0"/>
              </a:rPr>
              <a:t>Segmentation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Monaco" charset="0"/>
                <a:cs typeface="Calibri" panose="020F0502020204030204" pitchFamily="34" charset="0"/>
                <a:sym typeface="Courier New" charset="0"/>
              </a:rPr>
              <a:t>fault</a:t>
            </a:r>
          </a:p>
        </p:txBody>
      </p:sp>
      <p:sp>
        <p:nvSpPr>
          <p:cNvPr id="19462" name="AutoShape 6"/>
          <p:cNvSpPr>
            <a:spLocks/>
          </p:cNvSpPr>
          <p:nvPr/>
        </p:nvSpPr>
        <p:spPr bwMode="auto">
          <a:xfrm>
            <a:off x="4648200" y="3429000"/>
            <a:ext cx="304800" cy="327152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3" name="Rectangle 7"/>
          <p:cNvSpPr>
            <a:spLocks/>
          </p:cNvSpPr>
          <p:nvPr/>
        </p:nvSpPr>
        <p:spPr bwMode="auto">
          <a:xfrm>
            <a:off x="5105400" y="4891130"/>
            <a:ext cx="2743200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>
              <a:lnSpc>
                <a:spcPct val="11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Courier New" charset="0"/>
                <a:cs typeface="Times New Roman" panose="02020603050405020304" pitchFamily="18" charset="0"/>
                <a:sym typeface="Courier New" charset="0"/>
              </a:rPr>
              <a:t>fun(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Courier New" charset="0"/>
                <a:cs typeface="Times New Roman" panose="02020603050405020304" pitchFamily="18" charset="0"/>
                <a:sym typeface="Courier New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Courier New" charset="0"/>
                <a:cs typeface="Times New Roman" panose="02020603050405020304" pitchFamily="18" charset="0"/>
                <a:sym typeface="Courier New" charset="0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ourier New" charset="0"/>
              </a:rPr>
              <a:t>访问的位置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ourier New" charset="0"/>
            </a:endParaRPr>
          </a:p>
        </p:txBody>
      </p:sp>
      <p:sp>
        <p:nvSpPr>
          <p:cNvPr id="19464" name="Rectangle 8"/>
          <p:cNvSpPr>
            <a:spLocks/>
          </p:cNvSpPr>
          <p:nvPr/>
        </p:nvSpPr>
        <p:spPr bwMode="auto">
          <a:xfrm>
            <a:off x="762000" y="3200400"/>
            <a:ext cx="774251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Calibri Bold" charset="0"/>
                <a:sym typeface="Calibri Bold" charset="0"/>
              </a:rPr>
              <a:t>解释</a:t>
            </a:r>
            <a:r>
              <a:rPr 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 Bold" charset="0"/>
                <a:sym typeface="Calibri Bold" charset="0"/>
              </a:rPr>
              <a:t>:</a:t>
            </a:r>
            <a:endParaRPr 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Calibri Bold" charset="0"/>
              <a:sym typeface="Calibri Bold" charset="0"/>
            </a:endParaRP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046962"/>
              </p:ext>
            </p:extLst>
          </p:nvPr>
        </p:nvGraphicFramePr>
        <p:xfrm>
          <a:off x="2514600" y="3429000"/>
          <a:ext cx="2070100" cy="327152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Monaco" charset="0"/>
                        </a:rPr>
                        <a:t>临界状态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Narrow" charset="0"/>
                          <a:cs typeface="Times New Roman" panose="02020603050405020304" pitchFamily="18" charset="0"/>
                          <a:sym typeface="Arial Narrow" charset="0"/>
                        </a:rPr>
                        <a:t>6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 Narrow" charset="0"/>
                        <a:cs typeface="Times New Roman" panose="02020603050405020304" pitchFamily="18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onaco" charset="0"/>
                          <a:cs typeface="Times New Roman" panose="02020603050405020304" pitchFamily="18" charset="0"/>
                          <a:sym typeface="Monaco" charset="0"/>
                        </a:rPr>
                        <a:t>?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onaco" charset="0"/>
                        <a:cs typeface="Times New Roman" panose="02020603050405020304" pitchFamily="18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Narrow" charset="0"/>
                          <a:cs typeface="Times New Roman" panose="02020603050405020304" pitchFamily="18" charset="0"/>
                          <a:sym typeface="Arial Narrow" charset="0"/>
                        </a:rPr>
                        <a:t>5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 Narrow" charset="0"/>
                        <a:cs typeface="Times New Roman" panose="02020603050405020304" pitchFamily="18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onaco" charset="0"/>
                          <a:cs typeface="Times New Roman" panose="02020603050405020304" pitchFamily="18" charset="0"/>
                          <a:sym typeface="Monaco" charset="0"/>
                        </a:rPr>
                        <a:t>?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onaco" charset="0"/>
                        <a:cs typeface="Times New Roman" panose="02020603050405020304" pitchFamily="18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Narrow" charset="0"/>
                          <a:cs typeface="Times New Roman" panose="02020603050405020304" pitchFamily="18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onaco" charset="0"/>
                          <a:cs typeface="Times New Roman" panose="02020603050405020304" pitchFamily="18" charset="0"/>
                          <a:sym typeface="Monaco" charset="0"/>
                        </a:rPr>
                        <a:t>d7 ... d4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Narrow" charset="0"/>
                          <a:cs typeface="Times New Roman" panose="02020603050405020304" pitchFamily="18" charset="0"/>
                          <a:sym typeface="Arial Narrow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onaco" charset="0"/>
                          <a:cs typeface="Times New Roman" panose="02020603050405020304" pitchFamily="18" charset="0"/>
                          <a:sym typeface="Monaco" charset="0"/>
                        </a:rPr>
                        <a:t>d3 ... d0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Narrow" charset="0"/>
                          <a:cs typeface="Times New Roman" panose="02020603050405020304" pitchFamily="18" charset="0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onaco" charset="0"/>
                          <a:cs typeface="Times New Roman" panose="02020603050405020304" pitchFamily="18" charset="0"/>
                          <a:sym typeface="Monaco" charset="0"/>
                        </a:rPr>
                        <a:t>a[1]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Narrow" charset="0"/>
                          <a:cs typeface="Times New Roman" panose="02020603050405020304" pitchFamily="18" charset="0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onaco" charset="0"/>
                          <a:cs typeface="Times New Roman" panose="02020603050405020304" pitchFamily="18" charset="0"/>
                          <a:sym typeface="Monaco" charset="0"/>
                        </a:rPr>
                        <a:t>a[0]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Narrow" charset="0"/>
                          <a:cs typeface="Times New Roman" panose="02020603050405020304" pitchFamily="18" charset="0"/>
                          <a:sym typeface="Arial Narrow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AutoShape 6"/>
          <p:cNvSpPr>
            <a:spLocks/>
          </p:cNvSpPr>
          <p:nvPr/>
        </p:nvSpPr>
        <p:spPr bwMode="auto">
          <a:xfrm flipH="1">
            <a:off x="2057400" y="4876800"/>
            <a:ext cx="304800" cy="182372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" y="5486400"/>
            <a:ext cx="12105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Courier New" charset="0"/>
                <a:cs typeface="Times New Roman" panose="02020603050405020304" pitchFamily="18" charset="0"/>
                <a:sym typeface="Courier New" charset="0"/>
              </a:rPr>
              <a:t>struct_t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16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858000" cy="573087"/>
          </a:xfrm>
        </p:spPr>
        <p:txBody>
          <a:bodyPr/>
          <a:lstStyle/>
          <a:p>
            <a:r>
              <a:rPr lang="zh-CN" altLang="en-US" dirty="0" smtClean="0"/>
              <a:t>这是</a:t>
            </a:r>
            <a:r>
              <a:rPr lang="zh-CN" altLang="en-US" dirty="0"/>
              <a:t>个</a:t>
            </a:r>
            <a:r>
              <a:rPr lang="zh-CN" altLang="en-US" sz="8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大</a:t>
            </a:r>
            <a:r>
              <a:rPr lang="zh-CN" altLang="en-US" dirty="0"/>
              <a:t>问题。</a:t>
            </a:r>
            <a:endParaRPr lang="en-US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307388" cy="48768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一般称为</a:t>
            </a:r>
            <a:r>
              <a:rPr lang="en-US" dirty="0" smtClean="0"/>
              <a:t>“</a:t>
            </a:r>
            <a:r>
              <a:rPr lang="zh-CN" altLang="en-US" dirty="0" smtClean="0"/>
              <a:t>缓冲区溢出</a:t>
            </a:r>
            <a:r>
              <a:rPr lang="en-US" dirty="0" smtClean="0"/>
              <a:t>”</a:t>
            </a:r>
          </a:p>
          <a:p>
            <a:pPr lvl="1" eaLnBrk="1" hangingPunct="1"/>
            <a:r>
              <a:rPr lang="zh-CN" altLang="en-US" dirty="0" smtClean="0"/>
              <a:t>当超出数组分配的内存大小（范围）</a:t>
            </a:r>
            <a:endParaRPr lang="en-US" dirty="0" smtClean="0"/>
          </a:p>
          <a:p>
            <a:pPr eaLnBrk="1" hangingPunct="1"/>
            <a:r>
              <a:rPr lang="zh-CN" altLang="en-US" dirty="0" smtClean="0"/>
              <a:t>为何是大问题</a:t>
            </a:r>
            <a:r>
              <a:rPr lang="en-US" dirty="0" smtClean="0"/>
              <a:t>?</a:t>
            </a:r>
          </a:p>
          <a:p>
            <a:pPr lvl="1" eaLnBrk="1" hangingPunct="1"/>
            <a:r>
              <a:rPr lang="zh-CN" altLang="en-US" dirty="0" smtClean="0"/>
              <a:t>示例</a:t>
            </a:r>
            <a:r>
              <a:rPr lang="en-US" dirty="0" smtClean="0"/>
              <a:t> #1</a:t>
            </a:r>
            <a:r>
              <a:rPr lang="zh-CN" altLang="en-US" dirty="0" smtClean="0"/>
              <a:t>安全隐患的技术原因</a:t>
            </a:r>
            <a:endParaRPr lang="en-US" dirty="0" smtClean="0"/>
          </a:p>
          <a:p>
            <a:pPr lvl="2"/>
            <a:r>
              <a:rPr lang="zh-CN" altLang="en-US" dirty="0"/>
              <a:t>示例</a:t>
            </a:r>
            <a:r>
              <a:rPr lang="en-US" dirty="0" smtClean="0"/>
              <a:t>#1</a:t>
            </a:r>
            <a:r>
              <a:rPr lang="zh-CN" altLang="en-US" dirty="0"/>
              <a:t>总的原因</a:t>
            </a:r>
            <a:r>
              <a:rPr lang="zh-CN" altLang="en-US" dirty="0" smtClean="0"/>
              <a:t>是用户无知</a:t>
            </a:r>
            <a:endParaRPr lang="en-US" dirty="0" smtClean="0"/>
          </a:p>
          <a:p>
            <a:pPr eaLnBrk="1" hangingPunct="1"/>
            <a:r>
              <a:rPr lang="zh-CN" altLang="en-US" dirty="0" smtClean="0"/>
              <a:t>更一般的形式</a:t>
            </a:r>
            <a:endParaRPr lang="en-US" dirty="0"/>
          </a:p>
          <a:p>
            <a:pPr lvl="1" eaLnBrk="1" hangingPunct="1"/>
            <a:r>
              <a:rPr lang="zh-CN" altLang="en-US" dirty="0" smtClean="0"/>
              <a:t>字符串输入不检查长度</a:t>
            </a:r>
            <a:endParaRPr lang="en-US" dirty="0" smtClean="0"/>
          </a:p>
          <a:p>
            <a:pPr lvl="1"/>
            <a:r>
              <a:rPr lang="zh-CN" altLang="en-US" dirty="0"/>
              <a:t>特别是堆栈上的有界字符</a:t>
            </a:r>
            <a:r>
              <a:rPr lang="zh-CN" altLang="en-US" dirty="0" smtClean="0"/>
              <a:t>数组</a:t>
            </a:r>
            <a:endParaRPr lang="en-US" dirty="0" smtClean="0"/>
          </a:p>
          <a:p>
            <a:pPr lvl="2"/>
            <a:r>
              <a:rPr lang="zh-CN" altLang="en-US" dirty="0"/>
              <a:t>有时称为堆栈</a:t>
            </a:r>
            <a:r>
              <a:rPr lang="zh-CN" altLang="en-US" dirty="0" smtClean="0"/>
              <a:t>粉碎</a:t>
            </a:r>
            <a:r>
              <a:rPr lang="en-US" altLang="zh-CN" dirty="0" smtClean="0"/>
              <a:t>(</a:t>
            </a:r>
            <a:r>
              <a:rPr lang="en-US" dirty="0" smtClean="0"/>
              <a:t>stack smashing)</a:t>
            </a:r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27980</TotalTime>
  <Words>3473</Words>
  <Application>Microsoft Office PowerPoint</Application>
  <PresentationFormat>全屏显示(4:3)</PresentationFormat>
  <Paragraphs>1022</Paragraphs>
  <Slides>48</Slides>
  <Notes>35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71" baseType="lpstr">
      <vt:lpstr>Arial Unicode MS</vt:lpstr>
      <vt:lpstr>Lucida Grande</vt:lpstr>
      <vt:lpstr>Monaco</vt:lpstr>
      <vt:lpstr>MS Mincho</vt:lpstr>
      <vt:lpstr>ＭＳ Ｐゴシック</vt:lpstr>
      <vt:lpstr>Zapf Dingbats</vt:lpstr>
      <vt:lpstr>ヒラギノ角ゴ ProN W3</vt:lpstr>
      <vt:lpstr>ヒラギノ角ゴ ProN W6</vt:lpstr>
      <vt:lpstr>黑体</vt:lpstr>
      <vt:lpstr>华文行楷</vt:lpstr>
      <vt:lpstr>宋体</vt:lpstr>
      <vt:lpstr>Arial</vt:lpstr>
      <vt:lpstr>Arial Narrow</vt:lpstr>
      <vt:lpstr>Calibri</vt:lpstr>
      <vt:lpstr>Calibri Bold</vt:lpstr>
      <vt:lpstr>Calibri Bold Italic</vt:lpstr>
      <vt:lpstr>Courier New</vt:lpstr>
      <vt:lpstr>Courier New Bold</vt:lpstr>
      <vt:lpstr>Times New Roman</vt:lpstr>
      <vt:lpstr>Wingdings</vt:lpstr>
      <vt:lpstr>Wingdings 2</vt:lpstr>
      <vt:lpstr>template2007</vt:lpstr>
      <vt:lpstr>Worksheet</vt:lpstr>
      <vt:lpstr>程序的机器级表示V：高级主题</vt:lpstr>
      <vt:lpstr>主要内容</vt:lpstr>
      <vt:lpstr>x86-64 Linux 内存布局</vt:lpstr>
      <vt:lpstr>内存分配示例</vt:lpstr>
      <vt:lpstr>x86-64 例子的地址</vt:lpstr>
      <vt:lpstr>主要内容</vt:lpstr>
      <vt:lpstr>回忆: 内存引用的Bug示例</vt:lpstr>
      <vt:lpstr>内存引用的Bug示例</vt:lpstr>
      <vt:lpstr>这是个大问题。</vt:lpstr>
      <vt:lpstr>字符串库的代码</vt:lpstr>
      <vt:lpstr>存在安全隐患的缓冲区代码</vt:lpstr>
      <vt:lpstr>缓冲区溢出的反汇编</vt:lpstr>
      <vt:lpstr>缓冲区溢出的栈示例</vt:lpstr>
      <vt:lpstr>缓冲区溢出的栈示例</vt:lpstr>
      <vt:lpstr>缓冲区溢出的栈示例 #1</vt:lpstr>
      <vt:lpstr>缓冲区溢出的栈示例 #2</vt:lpstr>
      <vt:lpstr>缓冲区溢出的栈示例 #3</vt:lpstr>
      <vt:lpstr>缓冲区溢出的栈示例 #3 ——解读</vt:lpstr>
      <vt:lpstr>代码注入攻击(Code Injection Attacks)</vt:lpstr>
      <vt:lpstr>基于缓冲区溢出的漏洞利用程序</vt:lpstr>
      <vt:lpstr>例子: 原始互联网蠕虫 (1988)</vt:lpstr>
      <vt:lpstr>例子: 原始互联网蠕虫 (1988)</vt:lpstr>
      <vt:lpstr>例2:即时通讯战争 </vt:lpstr>
      <vt:lpstr>例2:即时通讯战争 (续...)</vt:lpstr>
      <vt:lpstr>PowerPoint 演示文稿</vt:lpstr>
      <vt:lpstr>旁白：蠕虫和病毒</vt:lpstr>
      <vt:lpstr>针对缓冲区溢出攻击，怎么做？</vt:lpstr>
      <vt:lpstr>1. 代码中避免溢出漏洞(!)</vt:lpstr>
      <vt:lpstr>2. 系统级防护</vt:lpstr>
      <vt:lpstr>2. 系统级防护</vt:lpstr>
      <vt:lpstr>3. 栈金丝雀(Stack Canaries)</vt:lpstr>
      <vt:lpstr>保护缓冲区反汇编</vt:lpstr>
      <vt:lpstr>设立金丝雀(Canary)</vt:lpstr>
      <vt:lpstr>核对金丝雀</vt:lpstr>
      <vt:lpstr>面向返回的编程攻击</vt:lpstr>
      <vt:lpstr>小工具例子 #1</vt:lpstr>
      <vt:lpstr>小工具例子 #2</vt:lpstr>
      <vt:lpstr>面向返回编程(ROP)的 执行</vt:lpstr>
      <vt:lpstr>主要内容</vt:lpstr>
      <vt:lpstr>联合的内存分配</vt:lpstr>
      <vt:lpstr>使用联合获取位模式</vt:lpstr>
      <vt:lpstr>字节序</vt:lpstr>
      <vt:lpstr>字节序的例子</vt:lpstr>
      <vt:lpstr>字节序的例子(续…)</vt:lpstr>
      <vt:lpstr>IA32的字节序</vt:lpstr>
      <vt:lpstr>Sun的字节序</vt:lpstr>
      <vt:lpstr>x86-64的字节序</vt:lpstr>
      <vt:lpstr>C语言复合类型总结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xianjun shi</cp:lastModifiedBy>
  <cp:revision>497</cp:revision>
  <cp:lastPrinted>2014-09-23T07:19:34Z</cp:lastPrinted>
  <dcterms:created xsi:type="dcterms:W3CDTF">2012-10-15T22:47:51Z</dcterms:created>
  <dcterms:modified xsi:type="dcterms:W3CDTF">2017-10-31T15:16:58Z</dcterms:modified>
</cp:coreProperties>
</file>