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9"/>
  </p:notesMasterIdLst>
  <p:handoutMasterIdLst>
    <p:handoutMasterId r:id="rId40"/>
  </p:handoutMasterIdLst>
  <p:sldIdLst>
    <p:sldId id="591" r:id="rId2"/>
    <p:sldId id="817" r:id="rId3"/>
    <p:sldId id="633" r:id="rId4"/>
    <p:sldId id="634" r:id="rId5"/>
    <p:sldId id="635" r:id="rId6"/>
    <p:sldId id="636" r:id="rId7"/>
    <p:sldId id="637" r:id="rId8"/>
    <p:sldId id="638" r:id="rId9"/>
    <p:sldId id="639" r:id="rId10"/>
    <p:sldId id="640" r:id="rId11"/>
    <p:sldId id="641" r:id="rId12"/>
    <p:sldId id="642" r:id="rId13"/>
    <p:sldId id="643" r:id="rId14"/>
    <p:sldId id="644" r:id="rId15"/>
    <p:sldId id="645" r:id="rId16"/>
    <p:sldId id="646" r:id="rId17"/>
    <p:sldId id="647" r:id="rId18"/>
    <p:sldId id="648" r:id="rId19"/>
    <p:sldId id="649" r:id="rId20"/>
    <p:sldId id="818" r:id="rId21"/>
    <p:sldId id="651" r:id="rId22"/>
    <p:sldId id="820" r:id="rId23"/>
    <p:sldId id="821" r:id="rId24"/>
    <p:sldId id="822" r:id="rId25"/>
    <p:sldId id="823" r:id="rId26"/>
    <p:sldId id="824" r:id="rId27"/>
    <p:sldId id="825" r:id="rId28"/>
    <p:sldId id="826" r:id="rId29"/>
    <p:sldId id="827" r:id="rId30"/>
    <p:sldId id="828" r:id="rId31"/>
    <p:sldId id="819" r:id="rId32"/>
    <p:sldId id="653" r:id="rId33"/>
    <p:sldId id="654" r:id="rId34"/>
    <p:sldId id="655" r:id="rId35"/>
    <p:sldId id="656" r:id="rId36"/>
    <p:sldId id="829" r:id="rId37"/>
    <p:sldId id="657" r:id="rId38"/>
  </p:sldIdLst>
  <p:sldSz cx="9144000" cy="6858000" type="screen4x3"/>
  <p:notesSz cx="9874250" cy="6797675"/>
  <p:defaultTextStyle>
    <a:defPPr>
      <a:defRPr lang="zh-CN"/>
    </a:defPPr>
    <a:lvl1pPr marL="0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72" autoAdjust="0"/>
  </p:normalViewPr>
  <p:slideViewPr>
    <p:cSldViewPr>
      <p:cViewPr varScale="1">
        <p:scale>
          <a:sx n="69" d="100"/>
          <a:sy n="69" d="100"/>
        </p:scale>
        <p:origin x="2004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23DF-0548-488D-819E-5C501594E458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FBC89-90A7-4C40-A8BC-F2DD2CA0C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8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A7AB5-AD43-47CE-B9E1-6C31AB700D7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28895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3F0C2-635C-4938-87BC-0277CFCFC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43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8018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35443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37142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74465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37716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88042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8518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914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虚线：布尔信号结果（标量）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0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261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Latching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翻译成锁住？还是锁存（原来是锁存）</a:t>
            </a:r>
            <a:endParaRPr lang="en-US" altLang="zh-CN" b="1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615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Collection of edge-triggered latches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983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58602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95760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0105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83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7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63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6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178050"/>
          </a:xfrm>
        </p:spPr>
        <p:txBody>
          <a:bodyPr/>
          <a:lstStyle/>
          <a:p>
            <a:pPr marL="0" indent="0"/>
            <a:r>
              <a:rPr lang="zh-CN" altLang="en-US" dirty="0"/>
              <a:t>第四章  </a:t>
            </a:r>
            <a:r>
              <a:rPr lang="zh-CN" altLang="en-US" dirty="0" smtClean="0"/>
              <a:t>处理器体系结构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</a:t>
            </a:r>
            <a:endParaRPr lang="en-US" sz="2000" b="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r>
              <a:rPr lang="zh-CN" altLang="en-US" dirty="0"/>
              <a:t>教师</a:t>
            </a:r>
            <a:r>
              <a:rPr lang="zh-CN" altLang="en-US" dirty="0" smtClean="0"/>
              <a:t>：</a:t>
            </a:r>
            <a:r>
              <a:rPr lang="zh-CN" altLang="en-US" dirty="0"/>
              <a:t>史先俊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计算机科学与技术学院</a:t>
            </a:r>
            <a:endParaRPr lang="en-US" altLang="zh-CN" dirty="0"/>
          </a:p>
          <a:p>
            <a:r>
              <a:rPr lang="zh-CN" altLang="en-US" dirty="0"/>
              <a:t>哈尔滨工业大学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039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字多路复用器</a:t>
            </a:r>
          </a:p>
        </p:txBody>
      </p:sp>
      <p:grpSp>
        <p:nvGrpSpPr>
          <p:cNvPr id="301125" name="Group 69"/>
          <p:cNvGrpSpPr>
            <a:grpSpLocks/>
          </p:cNvGrpSpPr>
          <p:nvPr/>
        </p:nvGrpSpPr>
        <p:grpSpPr bwMode="auto">
          <a:xfrm>
            <a:off x="160296" y="908720"/>
            <a:ext cx="4123672" cy="5849657"/>
            <a:chOff x="267" y="720"/>
            <a:chExt cx="2949" cy="3678"/>
          </a:xfrm>
        </p:grpSpPr>
        <p:sp>
          <p:nvSpPr>
            <p:cNvPr id="301126" name="Rectangle 70"/>
            <p:cNvSpPr>
              <a:spLocks noChangeArrowheads="1"/>
            </p:cNvSpPr>
            <p:nvPr/>
          </p:nvSpPr>
          <p:spPr bwMode="auto">
            <a:xfrm>
              <a:off x="816" y="1248"/>
              <a:ext cx="1776" cy="76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>
              <a:noAutofit/>
            </a:bodyPr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27" name="Freeform 71"/>
            <p:cNvSpPr>
              <a:spLocks/>
            </p:cNvSpPr>
            <p:nvPr/>
          </p:nvSpPr>
          <p:spPr bwMode="auto">
            <a:xfrm flipV="1">
              <a:off x="1824" y="1440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28" name="Freeform 72"/>
            <p:cNvSpPr>
              <a:spLocks/>
            </p:cNvSpPr>
            <p:nvPr/>
          </p:nvSpPr>
          <p:spPr bwMode="auto">
            <a:xfrm>
              <a:off x="1824" y="1728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29" name="Line 73"/>
            <p:cNvSpPr>
              <a:spLocks noChangeShapeType="1"/>
            </p:cNvSpPr>
            <p:nvPr/>
          </p:nvSpPr>
          <p:spPr bwMode="auto">
            <a:xfrm>
              <a:off x="2489" y="1628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30" name="Freeform 74"/>
            <p:cNvSpPr>
              <a:spLocks/>
            </p:cNvSpPr>
            <p:nvPr/>
          </p:nvSpPr>
          <p:spPr bwMode="auto">
            <a:xfrm>
              <a:off x="2110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31" name="Freeform 75"/>
            <p:cNvSpPr>
              <a:spLocks/>
            </p:cNvSpPr>
            <p:nvPr/>
          </p:nvSpPr>
          <p:spPr bwMode="auto">
            <a:xfrm>
              <a:off x="2110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01132" name="Group 76"/>
            <p:cNvGrpSpPr>
              <a:grpSpLocks/>
            </p:cNvGrpSpPr>
            <p:nvPr/>
          </p:nvGrpSpPr>
          <p:grpSpPr bwMode="auto">
            <a:xfrm>
              <a:off x="1152" y="864"/>
              <a:ext cx="184" cy="384"/>
              <a:chOff x="960" y="1055"/>
              <a:chExt cx="184" cy="384"/>
            </a:xfrm>
          </p:grpSpPr>
          <p:sp>
            <p:nvSpPr>
              <p:cNvPr id="301133" name="Line 77"/>
              <p:cNvSpPr>
                <a:spLocks noChangeShapeType="1"/>
              </p:cNvSpPr>
              <p:nvPr/>
            </p:nvSpPr>
            <p:spPr bwMode="auto">
              <a:xfrm rot="5400000">
                <a:off x="1009" y="1391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134" name="Freeform 78"/>
              <p:cNvSpPr>
                <a:spLocks/>
              </p:cNvSpPr>
              <p:nvPr/>
            </p:nvSpPr>
            <p:spPr bwMode="auto">
              <a:xfrm rot="5400000">
                <a:off x="957" y="1154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135" name="Freeform 79"/>
              <p:cNvSpPr>
                <a:spLocks/>
              </p:cNvSpPr>
              <p:nvPr/>
            </p:nvSpPr>
            <p:spPr bwMode="auto">
              <a:xfrm rot="5400000">
                <a:off x="957" y="1154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136" name="Freeform 80"/>
              <p:cNvSpPr>
                <a:spLocks/>
              </p:cNvSpPr>
              <p:nvPr/>
            </p:nvSpPr>
            <p:spPr bwMode="auto">
              <a:xfrm rot="5400000">
                <a:off x="1028" y="1345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137" name="Freeform 81"/>
              <p:cNvSpPr>
                <a:spLocks/>
              </p:cNvSpPr>
              <p:nvPr/>
            </p:nvSpPr>
            <p:spPr bwMode="auto">
              <a:xfrm rot="5400000">
                <a:off x="1028" y="1345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138" name="Line 82"/>
              <p:cNvSpPr>
                <a:spLocks noChangeShapeType="1"/>
              </p:cNvSpPr>
              <p:nvPr/>
            </p:nvSpPr>
            <p:spPr bwMode="auto">
              <a:xfrm rot="5400000">
                <a:off x="1002" y="1102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1139" name="Line 83"/>
            <p:cNvSpPr>
              <a:spLocks noChangeShapeType="1"/>
            </p:cNvSpPr>
            <p:nvPr/>
          </p:nvSpPr>
          <p:spPr bwMode="auto">
            <a:xfrm>
              <a:off x="1344" y="1344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40" name="Line 84"/>
            <p:cNvSpPr>
              <a:spLocks noChangeShapeType="1"/>
            </p:cNvSpPr>
            <p:nvPr/>
          </p:nvSpPr>
          <p:spPr bwMode="auto">
            <a:xfrm>
              <a:off x="624" y="1536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41" name="Freeform 85"/>
            <p:cNvSpPr>
              <a:spLocks/>
            </p:cNvSpPr>
            <p:nvPr/>
          </p:nvSpPr>
          <p:spPr bwMode="auto">
            <a:xfrm>
              <a:off x="1439" y="129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42" name="Freeform 86"/>
            <p:cNvSpPr>
              <a:spLocks/>
            </p:cNvSpPr>
            <p:nvPr/>
          </p:nvSpPr>
          <p:spPr bwMode="auto">
            <a:xfrm>
              <a:off x="1439" y="129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43" name="Text Box 87"/>
            <p:cNvSpPr txBox="1">
              <a:spLocks noChangeArrowheads="1"/>
            </p:cNvSpPr>
            <p:nvPr/>
          </p:nvSpPr>
          <p:spPr bwMode="auto">
            <a:xfrm>
              <a:off x="267" y="1392"/>
              <a:ext cx="35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sz="24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63</a:t>
              </a:r>
            </a:p>
          </p:txBody>
        </p:sp>
        <p:sp>
          <p:nvSpPr>
            <p:cNvPr id="301144" name="Text Box 88"/>
            <p:cNvSpPr txBox="1">
              <a:spLocks noChangeArrowheads="1"/>
            </p:cNvSpPr>
            <p:nvPr/>
          </p:nvSpPr>
          <p:spPr bwMode="auto">
            <a:xfrm>
              <a:off x="336" y="720"/>
              <a:ext cx="192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01145" name="Line 89"/>
            <p:cNvSpPr>
              <a:spLocks noChangeShapeType="1"/>
            </p:cNvSpPr>
            <p:nvPr/>
          </p:nvSpPr>
          <p:spPr bwMode="auto">
            <a:xfrm>
              <a:off x="1008" y="1728"/>
              <a:ext cx="4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46" name="Line 90"/>
            <p:cNvSpPr>
              <a:spLocks noChangeShapeType="1"/>
            </p:cNvSpPr>
            <p:nvPr/>
          </p:nvSpPr>
          <p:spPr bwMode="auto">
            <a:xfrm flipV="1">
              <a:off x="624" y="1920"/>
              <a:ext cx="8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47" name="Freeform 91"/>
            <p:cNvSpPr>
              <a:spLocks/>
            </p:cNvSpPr>
            <p:nvPr/>
          </p:nvSpPr>
          <p:spPr bwMode="auto">
            <a:xfrm>
              <a:off x="1439" y="168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48" name="Freeform 92"/>
            <p:cNvSpPr>
              <a:spLocks/>
            </p:cNvSpPr>
            <p:nvPr/>
          </p:nvSpPr>
          <p:spPr bwMode="auto">
            <a:xfrm>
              <a:off x="1439" y="168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49" name="Text Box 93"/>
            <p:cNvSpPr txBox="1">
              <a:spLocks noChangeArrowheads="1"/>
            </p:cNvSpPr>
            <p:nvPr/>
          </p:nvSpPr>
          <p:spPr bwMode="auto">
            <a:xfrm>
              <a:off x="278" y="1804"/>
              <a:ext cx="342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sz="24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63</a:t>
              </a:r>
            </a:p>
          </p:txBody>
        </p:sp>
        <p:sp>
          <p:nvSpPr>
            <p:cNvPr id="301150" name="Line 94"/>
            <p:cNvSpPr>
              <a:spLocks noChangeShapeType="1"/>
            </p:cNvSpPr>
            <p:nvPr/>
          </p:nvSpPr>
          <p:spPr bwMode="auto">
            <a:xfrm>
              <a:off x="624" y="864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51" name="Freeform 95"/>
            <p:cNvSpPr>
              <a:spLocks/>
            </p:cNvSpPr>
            <p:nvPr/>
          </p:nvSpPr>
          <p:spPr bwMode="auto">
            <a:xfrm>
              <a:off x="1248" y="1248"/>
              <a:ext cx="96" cy="96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52" name="Rectangle 96"/>
            <p:cNvSpPr>
              <a:spLocks noChangeArrowheads="1"/>
            </p:cNvSpPr>
            <p:nvPr/>
          </p:nvSpPr>
          <p:spPr bwMode="auto">
            <a:xfrm>
              <a:off x="2562" y="1536"/>
              <a:ext cx="60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out</a:t>
              </a:r>
              <a:r>
                <a:rPr lang="en-US" sz="24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63</a:t>
              </a:r>
            </a:p>
          </p:txBody>
        </p:sp>
        <p:sp>
          <p:nvSpPr>
            <p:cNvPr id="301153" name="Rectangle 97"/>
            <p:cNvSpPr>
              <a:spLocks noChangeArrowheads="1"/>
            </p:cNvSpPr>
            <p:nvPr/>
          </p:nvSpPr>
          <p:spPr bwMode="auto">
            <a:xfrm>
              <a:off x="816" y="2016"/>
              <a:ext cx="1776" cy="76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>
              <a:noAutofit/>
            </a:bodyPr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54" name="Freeform 98"/>
            <p:cNvSpPr>
              <a:spLocks/>
            </p:cNvSpPr>
            <p:nvPr/>
          </p:nvSpPr>
          <p:spPr bwMode="auto">
            <a:xfrm flipV="1">
              <a:off x="1824" y="2208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55" name="Freeform 99"/>
            <p:cNvSpPr>
              <a:spLocks/>
            </p:cNvSpPr>
            <p:nvPr/>
          </p:nvSpPr>
          <p:spPr bwMode="auto">
            <a:xfrm>
              <a:off x="1824" y="2496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56" name="Line 100"/>
            <p:cNvSpPr>
              <a:spLocks noChangeShapeType="1"/>
            </p:cNvSpPr>
            <p:nvPr/>
          </p:nvSpPr>
          <p:spPr bwMode="auto">
            <a:xfrm>
              <a:off x="2489" y="2396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57" name="Freeform 101"/>
            <p:cNvSpPr>
              <a:spLocks/>
            </p:cNvSpPr>
            <p:nvPr/>
          </p:nvSpPr>
          <p:spPr bwMode="auto">
            <a:xfrm>
              <a:off x="2110" y="2256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58" name="Freeform 102"/>
            <p:cNvSpPr>
              <a:spLocks/>
            </p:cNvSpPr>
            <p:nvPr/>
          </p:nvSpPr>
          <p:spPr bwMode="auto">
            <a:xfrm>
              <a:off x="2110" y="2256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59" name="Line 103"/>
            <p:cNvSpPr>
              <a:spLocks noChangeShapeType="1"/>
            </p:cNvSpPr>
            <p:nvPr/>
          </p:nvSpPr>
          <p:spPr bwMode="auto">
            <a:xfrm>
              <a:off x="1344" y="2112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60" name="Line 104"/>
            <p:cNvSpPr>
              <a:spLocks noChangeShapeType="1"/>
            </p:cNvSpPr>
            <p:nvPr/>
          </p:nvSpPr>
          <p:spPr bwMode="auto">
            <a:xfrm>
              <a:off x="624" y="2304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61" name="Freeform 105"/>
            <p:cNvSpPr>
              <a:spLocks/>
            </p:cNvSpPr>
            <p:nvPr/>
          </p:nvSpPr>
          <p:spPr bwMode="auto">
            <a:xfrm>
              <a:off x="1439" y="2064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62" name="Freeform 106"/>
            <p:cNvSpPr>
              <a:spLocks/>
            </p:cNvSpPr>
            <p:nvPr/>
          </p:nvSpPr>
          <p:spPr bwMode="auto">
            <a:xfrm>
              <a:off x="1439" y="2064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63" name="Text Box 107"/>
            <p:cNvSpPr txBox="1">
              <a:spLocks noChangeArrowheads="1"/>
            </p:cNvSpPr>
            <p:nvPr/>
          </p:nvSpPr>
          <p:spPr bwMode="auto">
            <a:xfrm>
              <a:off x="267" y="2160"/>
              <a:ext cx="35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sz="24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301164" name="Line 108"/>
            <p:cNvSpPr>
              <a:spLocks noChangeShapeType="1"/>
            </p:cNvSpPr>
            <p:nvPr/>
          </p:nvSpPr>
          <p:spPr bwMode="auto">
            <a:xfrm>
              <a:off x="1008" y="2496"/>
              <a:ext cx="4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65" name="Line 109"/>
            <p:cNvSpPr>
              <a:spLocks noChangeShapeType="1"/>
            </p:cNvSpPr>
            <p:nvPr/>
          </p:nvSpPr>
          <p:spPr bwMode="auto">
            <a:xfrm flipV="1">
              <a:off x="624" y="2688"/>
              <a:ext cx="8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66" name="Freeform 110"/>
            <p:cNvSpPr>
              <a:spLocks/>
            </p:cNvSpPr>
            <p:nvPr/>
          </p:nvSpPr>
          <p:spPr bwMode="auto">
            <a:xfrm>
              <a:off x="1439" y="2448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67" name="Freeform 111"/>
            <p:cNvSpPr>
              <a:spLocks/>
            </p:cNvSpPr>
            <p:nvPr/>
          </p:nvSpPr>
          <p:spPr bwMode="auto">
            <a:xfrm>
              <a:off x="1439" y="2448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68" name="Text Box 112"/>
            <p:cNvSpPr txBox="1">
              <a:spLocks noChangeArrowheads="1"/>
            </p:cNvSpPr>
            <p:nvPr/>
          </p:nvSpPr>
          <p:spPr bwMode="auto">
            <a:xfrm>
              <a:off x="278" y="2572"/>
              <a:ext cx="342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sz="24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301169" name="Freeform 113"/>
            <p:cNvSpPr>
              <a:spLocks/>
            </p:cNvSpPr>
            <p:nvPr/>
          </p:nvSpPr>
          <p:spPr bwMode="auto">
            <a:xfrm>
              <a:off x="1248" y="2016"/>
              <a:ext cx="96" cy="96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70" name="Rectangle 114"/>
            <p:cNvSpPr>
              <a:spLocks noChangeArrowheads="1"/>
            </p:cNvSpPr>
            <p:nvPr/>
          </p:nvSpPr>
          <p:spPr bwMode="auto">
            <a:xfrm>
              <a:off x="2603" y="2304"/>
              <a:ext cx="61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out</a:t>
              </a:r>
              <a:r>
                <a:rPr lang="en-US" sz="24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301171" name="Rectangle 115"/>
            <p:cNvSpPr>
              <a:spLocks noChangeArrowheads="1"/>
            </p:cNvSpPr>
            <p:nvPr/>
          </p:nvSpPr>
          <p:spPr bwMode="auto">
            <a:xfrm>
              <a:off x="816" y="3552"/>
              <a:ext cx="1776" cy="76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>
              <a:noAutofit/>
            </a:bodyPr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72" name="Freeform 116"/>
            <p:cNvSpPr>
              <a:spLocks/>
            </p:cNvSpPr>
            <p:nvPr/>
          </p:nvSpPr>
          <p:spPr bwMode="auto">
            <a:xfrm flipV="1">
              <a:off x="1824" y="3744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73" name="Freeform 117"/>
            <p:cNvSpPr>
              <a:spLocks/>
            </p:cNvSpPr>
            <p:nvPr/>
          </p:nvSpPr>
          <p:spPr bwMode="auto">
            <a:xfrm>
              <a:off x="1824" y="4032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74" name="Line 118"/>
            <p:cNvSpPr>
              <a:spLocks noChangeShapeType="1"/>
            </p:cNvSpPr>
            <p:nvPr/>
          </p:nvSpPr>
          <p:spPr bwMode="auto">
            <a:xfrm>
              <a:off x="2489" y="3932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75" name="Freeform 119"/>
            <p:cNvSpPr>
              <a:spLocks/>
            </p:cNvSpPr>
            <p:nvPr/>
          </p:nvSpPr>
          <p:spPr bwMode="auto">
            <a:xfrm>
              <a:off x="2110" y="3792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76" name="Freeform 120"/>
            <p:cNvSpPr>
              <a:spLocks/>
            </p:cNvSpPr>
            <p:nvPr/>
          </p:nvSpPr>
          <p:spPr bwMode="auto">
            <a:xfrm>
              <a:off x="2110" y="3792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77" name="Line 121"/>
            <p:cNvSpPr>
              <a:spLocks noChangeShapeType="1"/>
            </p:cNvSpPr>
            <p:nvPr/>
          </p:nvSpPr>
          <p:spPr bwMode="auto">
            <a:xfrm>
              <a:off x="1344" y="364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78" name="Line 122"/>
            <p:cNvSpPr>
              <a:spLocks noChangeShapeType="1"/>
            </p:cNvSpPr>
            <p:nvPr/>
          </p:nvSpPr>
          <p:spPr bwMode="auto">
            <a:xfrm>
              <a:off x="624" y="3840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79" name="Freeform 123"/>
            <p:cNvSpPr>
              <a:spLocks/>
            </p:cNvSpPr>
            <p:nvPr/>
          </p:nvSpPr>
          <p:spPr bwMode="auto">
            <a:xfrm>
              <a:off x="1439" y="360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80" name="Freeform 124"/>
            <p:cNvSpPr>
              <a:spLocks/>
            </p:cNvSpPr>
            <p:nvPr/>
          </p:nvSpPr>
          <p:spPr bwMode="auto">
            <a:xfrm>
              <a:off x="1439" y="360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81" name="Text Box 125"/>
            <p:cNvSpPr txBox="1">
              <a:spLocks noChangeArrowheads="1"/>
            </p:cNvSpPr>
            <p:nvPr/>
          </p:nvSpPr>
          <p:spPr bwMode="auto">
            <a:xfrm>
              <a:off x="331" y="3696"/>
              <a:ext cx="289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sz="2400" b="1" baseline="-250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1182" name="Line 126"/>
            <p:cNvSpPr>
              <a:spLocks noChangeShapeType="1"/>
            </p:cNvSpPr>
            <p:nvPr/>
          </p:nvSpPr>
          <p:spPr bwMode="auto">
            <a:xfrm>
              <a:off x="1344" y="4032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83" name="Line 127"/>
            <p:cNvSpPr>
              <a:spLocks noChangeShapeType="1"/>
            </p:cNvSpPr>
            <p:nvPr/>
          </p:nvSpPr>
          <p:spPr bwMode="auto">
            <a:xfrm flipV="1">
              <a:off x="624" y="4224"/>
              <a:ext cx="8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84" name="Freeform 128"/>
            <p:cNvSpPr>
              <a:spLocks/>
            </p:cNvSpPr>
            <p:nvPr/>
          </p:nvSpPr>
          <p:spPr bwMode="auto">
            <a:xfrm>
              <a:off x="1439" y="3984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85" name="Freeform 129"/>
            <p:cNvSpPr>
              <a:spLocks/>
            </p:cNvSpPr>
            <p:nvPr/>
          </p:nvSpPr>
          <p:spPr bwMode="auto">
            <a:xfrm>
              <a:off x="1439" y="3984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86" name="Text Box 130"/>
            <p:cNvSpPr txBox="1">
              <a:spLocks noChangeArrowheads="1"/>
            </p:cNvSpPr>
            <p:nvPr/>
          </p:nvSpPr>
          <p:spPr bwMode="auto">
            <a:xfrm>
              <a:off x="342" y="4108"/>
              <a:ext cx="278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sz="2400" b="1" baseline="-250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1187" name="Freeform 131"/>
            <p:cNvSpPr>
              <a:spLocks/>
            </p:cNvSpPr>
            <p:nvPr/>
          </p:nvSpPr>
          <p:spPr bwMode="auto">
            <a:xfrm>
              <a:off x="1248" y="1344"/>
              <a:ext cx="144" cy="2304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88" name="Rectangle 132"/>
            <p:cNvSpPr>
              <a:spLocks noChangeArrowheads="1"/>
            </p:cNvSpPr>
            <p:nvPr/>
          </p:nvSpPr>
          <p:spPr bwMode="auto">
            <a:xfrm>
              <a:off x="2592" y="3840"/>
              <a:ext cx="62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out</a:t>
              </a:r>
              <a:r>
                <a:rPr lang="en-US" sz="24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1189" name="Freeform 133"/>
            <p:cNvSpPr>
              <a:spLocks/>
            </p:cNvSpPr>
            <p:nvPr/>
          </p:nvSpPr>
          <p:spPr bwMode="auto">
            <a:xfrm>
              <a:off x="1008" y="864"/>
              <a:ext cx="336" cy="3168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01190" name="Group 134"/>
            <p:cNvGrpSpPr>
              <a:grpSpLocks/>
            </p:cNvGrpSpPr>
            <p:nvPr/>
          </p:nvGrpSpPr>
          <p:grpSpPr bwMode="auto">
            <a:xfrm>
              <a:off x="1200" y="1296"/>
              <a:ext cx="96" cy="96"/>
              <a:chOff x="240" y="4176"/>
              <a:chExt cx="192" cy="192"/>
            </a:xfrm>
          </p:grpSpPr>
          <p:sp>
            <p:nvSpPr>
              <p:cNvPr id="301191" name="Oval 135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192" name="Rectangle 136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1193" name="Group 137"/>
            <p:cNvGrpSpPr>
              <a:grpSpLocks/>
            </p:cNvGrpSpPr>
            <p:nvPr/>
          </p:nvGrpSpPr>
          <p:grpSpPr bwMode="auto">
            <a:xfrm>
              <a:off x="1200" y="2064"/>
              <a:ext cx="96" cy="96"/>
              <a:chOff x="240" y="4176"/>
              <a:chExt cx="192" cy="192"/>
            </a:xfrm>
          </p:grpSpPr>
          <p:sp>
            <p:nvSpPr>
              <p:cNvPr id="301194" name="Oval 138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195" name="Rectangle 139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1196" name="Group 140"/>
            <p:cNvGrpSpPr>
              <a:grpSpLocks/>
            </p:cNvGrpSpPr>
            <p:nvPr/>
          </p:nvGrpSpPr>
          <p:grpSpPr bwMode="auto">
            <a:xfrm>
              <a:off x="960" y="1680"/>
              <a:ext cx="96" cy="96"/>
              <a:chOff x="240" y="4176"/>
              <a:chExt cx="192" cy="192"/>
            </a:xfrm>
          </p:grpSpPr>
          <p:sp>
            <p:nvSpPr>
              <p:cNvPr id="301197" name="Oval 14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198" name="Rectangle 14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1199" name="Group 143"/>
            <p:cNvGrpSpPr>
              <a:grpSpLocks/>
            </p:cNvGrpSpPr>
            <p:nvPr/>
          </p:nvGrpSpPr>
          <p:grpSpPr bwMode="auto">
            <a:xfrm>
              <a:off x="960" y="2448"/>
              <a:ext cx="96" cy="96"/>
              <a:chOff x="240" y="4176"/>
              <a:chExt cx="192" cy="192"/>
            </a:xfrm>
          </p:grpSpPr>
          <p:sp>
            <p:nvSpPr>
              <p:cNvPr id="301200" name="Oval 14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201" name="Rectangle 14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1202" name="Group 146"/>
            <p:cNvGrpSpPr>
              <a:grpSpLocks/>
            </p:cNvGrpSpPr>
            <p:nvPr/>
          </p:nvGrpSpPr>
          <p:grpSpPr bwMode="auto">
            <a:xfrm>
              <a:off x="1584" y="2976"/>
              <a:ext cx="96" cy="384"/>
              <a:chOff x="1584" y="2544"/>
              <a:chExt cx="96" cy="384"/>
            </a:xfrm>
          </p:grpSpPr>
          <p:grpSp>
            <p:nvGrpSpPr>
              <p:cNvPr id="301203" name="Group 147"/>
              <p:cNvGrpSpPr>
                <a:grpSpLocks/>
              </p:cNvGrpSpPr>
              <p:nvPr/>
            </p:nvGrpSpPr>
            <p:grpSpPr bwMode="auto">
              <a:xfrm>
                <a:off x="1584" y="2544"/>
                <a:ext cx="96" cy="96"/>
                <a:chOff x="240" y="4176"/>
                <a:chExt cx="192" cy="192"/>
              </a:xfrm>
            </p:grpSpPr>
            <p:sp>
              <p:nvSpPr>
                <p:cNvPr id="301204" name="Oval 148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noAutofit/>
                </a:bodyPr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205" name="Rectangle 149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noAutofit/>
                </a:bodyPr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06" name="Group 150"/>
              <p:cNvGrpSpPr>
                <a:grpSpLocks/>
              </p:cNvGrpSpPr>
              <p:nvPr/>
            </p:nvGrpSpPr>
            <p:grpSpPr bwMode="auto">
              <a:xfrm>
                <a:off x="1584" y="2688"/>
                <a:ext cx="96" cy="96"/>
                <a:chOff x="240" y="4176"/>
                <a:chExt cx="192" cy="192"/>
              </a:xfrm>
            </p:grpSpPr>
            <p:sp>
              <p:nvSpPr>
                <p:cNvPr id="301207" name="Oval 151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noAutofit/>
                </a:bodyPr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208" name="Rectangle 152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noAutofit/>
                </a:bodyPr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09" name="Group 153"/>
              <p:cNvGrpSpPr>
                <a:grpSpLocks/>
              </p:cNvGrpSpPr>
              <p:nvPr/>
            </p:nvGrpSpPr>
            <p:grpSpPr bwMode="auto">
              <a:xfrm>
                <a:off x="1584" y="2832"/>
                <a:ext cx="96" cy="96"/>
                <a:chOff x="240" y="4176"/>
                <a:chExt cx="192" cy="192"/>
              </a:xfrm>
            </p:grpSpPr>
            <p:sp>
              <p:nvSpPr>
                <p:cNvPr id="301210" name="Oval 154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noAutofit/>
                </a:bodyPr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211" name="Rectangle 155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noAutofit/>
                </a:bodyPr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1212" name="Group 156"/>
            <p:cNvGrpSpPr>
              <a:grpSpLocks/>
            </p:cNvGrpSpPr>
            <p:nvPr/>
          </p:nvGrpSpPr>
          <p:grpSpPr bwMode="auto">
            <a:xfrm>
              <a:off x="960" y="816"/>
              <a:ext cx="96" cy="96"/>
              <a:chOff x="240" y="4176"/>
              <a:chExt cx="192" cy="192"/>
            </a:xfrm>
          </p:grpSpPr>
          <p:sp>
            <p:nvSpPr>
              <p:cNvPr id="301213" name="Oval 15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214" name="Rectangle 15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4623465" y="2060848"/>
            <a:ext cx="2681688" cy="1930747"/>
            <a:chOff x="4865163" y="2505528"/>
            <a:chExt cx="2681688" cy="1930747"/>
          </a:xfrm>
        </p:grpSpPr>
        <p:sp>
          <p:nvSpPr>
            <p:cNvPr id="301124" name="Text Box 68"/>
            <p:cNvSpPr txBox="1">
              <a:spLocks noChangeArrowheads="1"/>
            </p:cNvSpPr>
            <p:nvPr/>
          </p:nvSpPr>
          <p:spPr bwMode="auto">
            <a:xfrm>
              <a:off x="5580517" y="2505528"/>
              <a:ext cx="1378032" cy="4248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65" tIns="45765" rIns="45765" bIns="45765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HCL</a:t>
              </a:r>
              <a:r>
                <a:rPr lang="zh-CN" altLang="en-US" sz="2400" b="1" dirty="0" smtClean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表示</a:t>
              </a:r>
              <a:endPara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221" name="Rectangle 165"/>
            <p:cNvSpPr>
              <a:spLocks noChangeArrowheads="1"/>
            </p:cNvSpPr>
            <p:nvPr/>
          </p:nvSpPr>
          <p:spPr bwMode="auto">
            <a:xfrm>
              <a:off x="4865163" y="2866524"/>
              <a:ext cx="2681688" cy="1569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521" tIns="45765" rIns="91521" bIns="45765">
              <a:sp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err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int</a:t>
              </a: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Out = [</a:t>
              </a:r>
            </a:p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s : A;</a:t>
              </a:r>
            </a:p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1 : B;</a:t>
              </a:r>
            </a:p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];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928026" y="313129"/>
            <a:ext cx="2402943" cy="1649230"/>
            <a:chOff x="4946002" y="789499"/>
            <a:chExt cx="2402943" cy="1649230"/>
          </a:xfrm>
        </p:grpSpPr>
        <p:sp>
          <p:nvSpPr>
            <p:cNvPr id="301122" name="Text Box 66"/>
            <p:cNvSpPr txBox="1">
              <a:spLocks noChangeArrowheads="1"/>
            </p:cNvSpPr>
            <p:nvPr/>
          </p:nvSpPr>
          <p:spPr bwMode="auto">
            <a:xfrm>
              <a:off x="4946002" y="789499"/>
              <a:ext cx="1323531" cy="4248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65" tIns="45765" rIns="45765" bIns="45765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字</a:t>
              </a:r>
              <a:r>
                <a:rPr lang="zh-CN" altLang="en-US" sz="2400" b="1" dirty="0" smtClean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级表示</a:t>
              </a:r>
              <a:endPara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01226" name="Group 170"/>
            <p:cNvGrpSpPr>
              <a:grpSpLocks/>
            </p:cNvGrpSpPr>
            <p:nvPr/>
          </p:nvGrpSpPr>
          <p:grpSpPr bwMode="auto">
            <a:xfrm>
              <a:off x="4972331" y="1061403"/>
              <a:ext cx="2376614" cy="1377326"/>
              <a:chOff x="3504" y="2064"/>
              <a:chExt cx="1495" cy="866"/>
            </a:xfrm>
          </p:grpSpPr>
          <p:sp>
            <p:nvSpPr>
              <p:cNvPr id="301222" name="Rectangle 166"/>
              <p:cNvSpPr>
                <a:spLocks noChangeArrowheads="1"/>
              </p:cNvSpPr>
              <p:nvPr/>
            </p:nvSpPr>
            <p:spPr bwMode="auto">
              <a:xfrm>
                <a:off x="3504" y="2064"/>
                <a:ext cx="192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301215" name="Line 159"/>
              <p:cNvSpPr>
                <a:spLocks noChangeShapeType="1"/>
              </p:cNvSpPr>
              <p:nvPr/>
            </p:nvSpPr>
            <p:spPr bwMode="auto">
              <a:xfrm>
                <a:off x="3696" y="249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216" name="Line 160"/>
              <p:cNvSpPr>
                <a:spLocks noChangeShapeType="1"/>
              </p:cNvSpPr>
              <p:nvPr/>
            </p:nvSpPr>
            <p:spPr bwMode="auto">
              <a:xfrm>
                <a:off x="3696" y="273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217" name="Rectangle 161"/>
              <p:cNvSpPr>
                <a:spLocks noChangeArrowheads="1"/>
              </p:cNvSpPr>
              <p:nvPr/>
            </p:nvSpPr>
            <p:spPr bwMode="auto">
              <a:xfrm>
                <a:off x="3504" y="2380"/>
                <a:ext cx="245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01218" name="Rectangle 162"/>
              <p:cNvSpPr>
                <a:spLocks noChangeArrowheads="1"/>
              </p:cNvSpPr>
              <p:nvPr/>
            </p:nvSpPr>
            <p:spPr bwMode="auto">
              <a:xfrm>
                <a:off x="3504" y="2640"/>
                <a:ext cx="256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01219" name="Line 163"/>
              <p:cNvSpPr>
                <a:spLocks noChangeShapeType="1"/>
              </p:cNvSpPr>
              <p:nvPr/>
            </p:nvSpPr>
            <p:spPr bwMode="auto">
              <a:xfrm>
                <a:off x="4382" y="259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220" name="Rectangle 164"/>
              <p:cNvSpPr>
                <a:spLocks noChangeArrowheads="1"/>
              </p:cNvSpPr>
              <p:nvPr/>
            </p:nvSpPr>
            <p:spPr bwMode="auto">
              <a:xfrm>
                <a:off x="4560" y="2486"/>
                <a:ext cx="439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Out</a:t>
                </a:r>
              </a:p>
            </p:txBody>
          </p:sp>
          <p:sp>
            <p:nvSpPr>
              <p:cNvPr id="301223" name="Freeform 167"/>
              <p:cNvSpPr>
                <a:spLocks/>
              </p:cNvSpPr>
              <p:nvPr/>
            </p:nvSpPr>
            <p:spPr bwMode="auto">
              <a:xfrm>
                <a:off x="3696" y="2208"/>
                <a:ext cx="432" cy="144"/>
              </a:xfrm>
              <a:custGeom>
                <a:avLst/>
                <a:gdLst/>
                <a:ahLst/>
                <a:cxnLst>
                  <a:cxn ang="0">
                    <a:pos x="432" y="144"/>
                  </a:cxn>
                  <a:cxn ang="0">
                    <a:pos x="432" y="0"/>
                  </a:cxn>
                  <a:cxn ang="0">
                    <a:pos x="0" y="0"/>
                  </a:cxn>
                </a:cxnLst>
                <a:rect l="0" t="0" r="r" b="b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224" name="AutoShape 168"/>
              <p:cNvSpPr>
                <a:spLocks noChangeArrowheads="1"/>
              </p:cNvSpPr>
              <p:nvPr/>
            </p:nvSpPr>
            <p:spPr bwMode="auto">
              <a:xfrm>
                <a:off x="3936" y="2328"/>
                <a:ext cx="540" cy="528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430" tIns="45715" rIns="91430" bIns="45715" anchor="ctr">
                <a:noAutofit/>
              </a:bodyPr>
              <a:lstStyle/>
              <a:p>
                <a:pPr algn="ctr"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MUX</a:t>
                </a:r>
              </a:p>
            </p:txBody>
          </p:sp>
        </p:grpSp>
      </p:grpSp>
      <p:sp>
        <p:nvSpPr>
          <p:cNvPr id="110" name="Rectangle 3"/>
          <p:cNvSpPr txBox="1">
            <a:spLocks noChangeArrowheads="1"/>
          </p:cNvSpPr>
          <p:nvPr/>
        </p:nvSpPr>
        <p:spPr bwMode="auto">
          <a:xfrm>
            <a:off x="3356456" y="3960861"/>
            <a:ext cx="5769383" cy="288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defTabSz="914400"/>
            <a:r>
              <a:rPr lang="zh-CN" altLang="en-US" kern="0" dirty="0" smtClean="0"/>
              <a:t>根据控制信号</a:t>
            </a:r>
            <a:r>
              <a:rPr lang="en-US" altLang="zh-CN" kern="0" dirty="0" smtClean="0"/>
              <a:t>s</a:t>
            </a:r>
            <a:r>
              <a:rPr lang="zh-CN" altLang="en-US" kern="0" dirty="0" smtClean="0"/>
              <a:t>来选择输入字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或</a:t>
            </a:r>
            <a:r>
              <a:rPr lang="en-US" altLang="zh-CN" kern="0" dirty="0" smtClean="0"/>
              <a:t>B</a:t>
            </a:r>
            <a:endParaRPr lang="en-US" kern="0" dirty="0" smtClean="0"/>
          </a:p>
          <a:p>
            <a:pPr lvl="1" defTabSz="914400"/>
            <a:r>
              <a:rPr lang="zh-CN" altLang="en-US" kern="0" dirty="0" smtClean="0"/>
              <a:t>硬件控制语言表示</a:t>
            </a:r>
            <a:endParaRPr lang="en-US" kern="0" dirty="0" smtClean="0"/>
          </a:p>
          <a:p>
            <a:pPr lvl="2" defTabSz="914400"/>
            <a:r>
              <a:rPr lang="zh-CN" altLang="en-US" kern="0" dirty="0" smtClean="0"/>
              <a:t>情况表达式</a:t>
            </a:r>
            <a:r>
              <a:rPr lang="en-US" altLang="zh-CN" kern="0" dirty="0" smtClean="0"/>
              <a:t>(case</a:t>
            </a:r>
            <a:r>
              <a:rPr lang="zh-CN" altLang="en-US" kern="0" dirty="0" smtClean="0"/>
              <a:t>语句</a:t>
            </a:r>
            <a:r>
              <a:rPr lang="en-US" altLang="zh-CN" kern="0" dirty="0" smtClean="0"/>
              <a:t>)</a:t>
            </a:r>
            <a:endParaRPr lang="en-US" kern="0" dirty="0" smtClean="0"/>
          </a:p>
          <a:p>
            <a:pPr lvl="2" defTabSz="914400"/>
            <a:r>
              <a:rPr lang="zh-CN" altLang="en-US" kern="0" dirty="0" smtClean="0"/>
              <a:t>一系列</a:t>
            </a:r>
            <a:r>
              <a:rPr lang="zh-CN" altLang="en-US" kern="0" dirty="0"/>
              <a:t>二</a:t>
            </a:r>
            <a:r>
              <a:rPr lang="zh-CN" altLang="en-US" kern="0" dirty="0" smtClean="0"/>
              <a:t>元组“布尔表达式</a:t>
            </a:r>
            <a:r>
              <a:rPr lang="en-US" altLang="zh-CN" kern="0" dirty="0" smtClean="0"/>
              <a:t>:</a:t>
            </a:r>
            <a:r>
              <a:rPr lang="zh-CN" altLang="en-US" kern="0" dirty="0" smtClean="0"/>
              <a:t>整数表达式”</a:t>
            </a:r>
            <a:endParaRPr lang="en-US" kern="0" dirty="0" smtClean="0"/>
          </a:p>
          <a:p>
            <a:pPr lvl="2" defTabSz="914400"/>
            <a:r>
              <a:rPr lang="zh-CN" altLang="en-US" kern="0" dirty="0" smtClean="0"/>
              <a:t>第一个求值为</a:t>
            </a:r>
            <a:r>
              <a:rPr lang="en-US" altLang="zh-CN" kern="0" dirty="0" smtClean="0"/>
              <a:t>1 </a:t>
            </a:r>
            <a:r>
              <a:rPr lang="zh-CN" altLang="en-US" kern="0" dirty="0" smtClean="0"/>
              <a:t>的情况会被选中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06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硬件控制语言</a:t>
            </a:r>
            <a:r>
              <a:rPr lang="en-US" altLang="zh-CN" dirty="0" smtClean="0"/>
              <a:t>(HCL)</a:t>
            </a:r>
            <a:r>
              <a:rPr lang="zh-CN" altLang="en-US" dirty="0" smtClean="0"/>
              <a:t>字级示例</a:t>
            </a:r>
            <a:endParaRPr lang="en-US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6955" y="1320699"/>
            <a:ext cx="3639542" cy="2290241"/>
          </a:xfrm>
        </p:spPr>
        <p:txBody>
          <a:bodyPr/>
          <a:lstStyle/>
          <a:p>
            <a:pPr lvl="1"/>
            <a:r>
              <a:rPr lang="zh-CN" altLang="en-US" dirty="0"/>
              <a:t>找到三位输入中最小的字</a:t>
            </a:r>
            <a:endParaRPr lang="en-US" dirty="0"/>
          </a:p>
          <a:p>
            <a:pPr lvl="1"/>
            <a:r>
              <a:rPr lang="en-US" altLang="zh-CN" dirty="0" smtClean="0"/>
              <a:t>HCL</a:t>
            </a:r>
            <a:r>
              <a:rPr lang="zh-CN" altLang="en-US" dirty="0" smtClean="0"/>
              <a:t>情况</a:t>
            </a:r>
            <a:r>
              <a:rPr lang="zh-CN" altLang="en-US" dirty="0"/>
              <a:t>表达式</a:t>
            </a:r>
            <a:endParaRPr lang="en-US" dirty="0"/>
          </a:p>
          <a:p>
            <a:pPr lvl="1"/>
            <a:r>
              <a:rPr lang="zh-CN" altLang="en-US" dirty="0"/>
              <a:t>最后</a:t>
            </a:r>
            <a:r>
              <a:rPr lang="zh-CN" altLang="en-US" dirty="0" smtClean="0"/>
              <a:t>的情况</a:t>
            </a:r>
            <a:r>
              <a:rPr lang="zh-CN" altLang="en-US" dirty="0"/>
              <a:t>：</a:t>
            </a:r>
            <a:r>
              <a:rPr lang="zh-CN" altLang="en-US" dirty="0" smtClean="0"/>
              <a:t>保证</a:t>
            </a:r>
            <a:r>
              <a:rPr lang="zh-CN" altLang="en-US" dirty="0"/>
              <a:t>有一个匹配值</a:t>
            </a:r>
            <a:endParaRPr lang="en-US" altLang="zh-CN" dirty="0"/>
          </a:p>
        </p:txBody>
      </p:sp>
      <p:sp>
        <p:nvSpPr>
          <p:cNvPr id="302094" name="Rectangle 14"/>
          <p:cNvSpPr>
            <a:spLocks noChangeArrowheads="1"/>
          </p:cNvSpPr>
          <p:nvPr/>
        </p:nvSpPr>
        <p:spPr bwMode="auto">
          <a:xfrm>
            <a:off x="2820447" y="1320699"/>
            <a:ext cx="3049075" cy="193908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521" tIns="45765" rIns="91521" bIns="45765">
            <a:spAutoFit/>
          </a:bodyPr>
          <a:lstStyle/>
          <a:p>
            <a:pPr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Min3 = [</a:t>
            </a:r>
          </a:p>
          <a:p>
            <a:pPr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A &lt; B &amp;&amp; A &lt; C : A;</a:t>
            </a:r>
          </a:p>
          <a:p>
            <a:pPr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B &lt; A &amp;&amp; B &lt; C : B;</a:t>
            </a:r>
          </a:p>
          <a:p>
            <a:pPr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1              : C;</a:t>
            </a:r>
          </a:p>
          <a:p>
            <a:pPr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];</a:t>
            </a:r>
          </a:p>
        </p:txBody>
      </p:sp>
      <p:sp>
        <p:nvSpPr>
          <p:cNvPr id="302112" name="Rectangle 32"/>
          <p:cNvSpPr>
            <a:spLocks noChangeArrowheads="1"/>
          </p:cNvSpPr>
          <p:nvPr/>
        </p:nvSpPr>
        <p:spPr bwMode="auto">
          <a:xfrm>
            <a:off x="5396955" y="3665975"/>
            <a:ext cx="3510075" cy="266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20" tIns="44422" rIns="90420" bIns="44422"/>
          <a:lstStyle/>
          <a:p>
            <a:pPr marL="743607" lvl="1" indent="-244691" defTabSz="913621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根据两个控制位，从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个输入中选择一个（字）</a:t>
            </a:r>
            <a:endParaRPr 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3607" lvl="1" indent="-244691" defTabSz="913621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HCL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情况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表达式</a:t>
            </a:r>
            <a:endParaRPr 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3607" lvl="1" indent="-244691" defTabSz="913621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通过假定顺序地匹配，简化测试</a:t>
            </a:r>
            <a:endParaRPr 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2113" name="Rectangle 33"/>
          <p:cNvSpPr>
            <a:spLocks noChangeArrowheads="1"/>
          </p:cNvSpPr>
          <p:nvPr/>
        </p:nvSpPr>
        <p:spPr bwMode="auto">
          <a:xfrm>
            <a:off x="2901642" y="3641957"/>
            <a:ext cx="2967880" cy="230841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521" tIns="45765" rIns="91521" bIns="45765">
            <a:spAutoFit/>
          </a:bodyPr>
          <a:lstStyle/>
          <a:p>
            <a:pPr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Out4 = [</a:t>
            </a:r>
          </a:p>
          <a:p>
            <a:pPr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!s1&amp;&amp;!s0: D0;</a:t>
            </a:r>
          </a:p>
          <a:p>
            <a:pPr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!s1     : D1;</a:t>
            </a:r>
          </a:p>
          <a:p>
            <a:pPr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!s0     : D2;</a:t>
            </a:r>
          </a:p>
          <a:p>
            <a:pPr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1       : D3;</a:t>
            </a:r>
          </a:p>
          <a:p>
            <a:pPr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];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37019" y="1356049"/>
            <a:ext cx="2301900" cy="1404966"/>
            <a:chOff x="337019" y="1356049"/>
            <a:chExt cx="2301900" cy="1404966"/>
          </a:xfrm>
        </p:grpSpPr>
        <p:grpSp>
          <p:nvGrpSpPr>
            <p:cNvPr id="302095" name="Group 15"/>
            <p:cNvGrpSpPr>
              <a:grpSpLocks/>
            </p:cNvGrpSpPr>
            <p:nvPr/>
          </p:nvGrpSpPr>
          <p:grpSpPr bwMode="auto">
            <a:xfrm>
              <a:off x="337019" y="1808336"/>
              <a:ext cx="2301900" cy="952679"/>
              <a:chOff x="2208" y="1089"/>
              <a:chExt cx="1448" cy="599"/>
            </a:xfrm>
          </p:grpSpPr>
          <p:sp>
            <p:nvSpPr>
              <p:cNvPr id="302084" name="Line 4"/>
              <p:cNvSpPr>
                <a:spLocks noChangeShapeType="1"/>
              </p:cNvSpPr>
              <p:nvPr/>
            </p:nvSpPr>
            <p:spPr bwMode="auto">
              <a:xfrm>
                <a:off x="2428" y="153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085" name="Rectangle 5"/>
              <p:cNvSpPr>
                <a:spLocks noChangeArrowheads="1"/>
              </p:cNvSpPr>
              <p:nvPr/>
            </p:nvSpPr>
            <p:spPr bwMode="auto">
              <a:xfrm>
                <a:off x="2215" y="1398"/>
                <a:ext cx="256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02086" name="Line 6"/>
              <p:cNvSpPr>
                <a:spLocks noChangeShapeType="1"/>
              </p:cNvSpPr>
              <p:nvPr/>
            </p:nvSpPr>
            <p:spPr bwMode="auto">
              <a:xfrm>
                <a:off x="3038" y="139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087" name="Rectangle 7"/>
              <p:cNvSpPr>
                <a:spLocks noChangeArrowheads="1"/>
              </p:cNvSpPr>
              <p:nvPr/>
            </p:nvSpPr>
            <p:spPr bwMode="auto">
              <a:xfrm>
                <a:off x="3099" y="1147"/>
                <a:ext cx="557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Min3</a:t>
                </a:r>
              </a:p>
            </p:txBody>
          </p:sp>
          <p:sp>
            <p:nvSpPr>
              <p:cNvPr id="302089" name="Line 9"/>
              <p:cNvSpPr>
                <a:spLocks noChangeShapeType="1"/>
              </p:cNvSpPr>
              <p:nvPr/>
            </p:nvSpPr>
            <p:spPr bwMode="auto">
              <a:xfrm>
                <a:off x="2428" y="139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090" name="Rectangle 10"/>
              <p:cNvSpPr>
                <a:spLocks noChangeArrowheads="1"/>
              </p:cNvSpPr>
              <p:nvPr/>
            </p:nvSpPr>
            <p:spPr bwMode="auto">
              <a:xfrm>
                <a:off x="2215" y="1240"/>
                <a:ext cx="245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02091" name="Line 11"/>
              <p:cNvSpPr>
                <a:spLocks noChangeShapeType="1"/>
              </p:cNvSpPr>
              <p:nvPr/>
            </p:nvSpPr>
            <p:spPr bwMode="auto">
              <a:xfrm>
                <a:off x="2428" y="1248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092" name="Rectangle 12"/>
              <p:cNvSpPr>
                <a:spLocks noChangeArrowheads="1"/>
              </p:cNvSpPr>
              <p:nvPr/>
            </p:nvSpPr>
            <p:spPr bwMode="auto">
              <a:xfrm>
                <a:off x="2208" y="1089"/>
                <a:ext cx="256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02088" name="AutoShape 8"/>
              <p:cNvSpPr>
                <a:spLocks noChangeArrowheads="1"/>
              </p:cNvSpPr>
              <p:nvPr/>
            </p:nvSpPr>
            <p:spPr bwMode="auto">
              <a:xfrm>
                <a:off x="2562" y="1104"/>
                <a:ext cx="568" cy="576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430" tIns="45715" rIns="91430" bIns="45715" anchor="ctr">
                <a:noAutofit/>
              </a:bodyPr>
              <a:lstStyle/>
              <a:p>
                <a:pPr algn="ctr"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MIN3</a:t>
                </a:r>
              </a:p>
            </p:txBody>
          </p:sp>
        </p:grpSp>
        <p:sp>
          <p:nvSpPr>
            <p:cNvPr id="302114" name="Text Box 34"/>
            <p:cNvSpPr txBox="1">
              <a:spLocks noChangeArrowheads="1"/>
            </p:cNvSpPr>
            <p:nvPr/>
          </p:nvSpPr>
          <p:spPr bwMode="auto">
            <a:xfrm>
              <a:off x="389129" y="1356049"/>
              <a:ext cx="2102590" cy="4248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65" tIns="45765" rIns="45765" bIns="45765">
              <a:no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 b="1" dirty="0" smtClean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个字的最小值</a:t>
              </a:r>
              <a:endPara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9645" y="3400380"/>
            <a:ext cx="2479944" cy="2337946"/>
            <a:chOff x="179645" y="3400380"/>
            <a:chExt cx="2479944" cy="2337946"/>
          </a:xfrm>
        </p:grpSpPr>
        <p:grpSp>
          <p:nvGrpSpPr>
            <p:cNvPr id="302117" name="Group 37"/>
            <p:cNvGrpSpPr>
              <a:grpSpLocks/>
            </p:cNvGrpSpPr>
            <p:nvPr/>
          </p:nvGrpSpPr>
          <p:grpSpPr bwMode="auto">
            <a:xfrm>
              <a:off x="179645" y="3817068"/>
              <a:ext cx="2479944" cy="1921258"/>
              <a:chOff x="113" y="2400"/>
              <a:chExt cx="1560" cy="1208"/>
            </a:xfrm>
          </p:grpSpPr>
          <p:sp>
            <p:nvSpPr>
              <p:cNvPr id="302096" name="Line 16"/>
              <p:cNvSpPr>
                <a:spLocks noChangeShapeType="1"/>
              </p:cNvSpPr>
              <p:nvPr/>
            </p:nvSpPr>
            <p:spPr bwMode="auto">
              <a:xfrm>
                <a:off x="432" y="299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097" name="Line 17"/>
              <p:cNvSpPr>
                <a:spLocks noChangeShapeType="1"/>
              </p:cNvSpPr>
              <p:nvPr/>
            </p:nvSpPr>
            <p:spPr bwMode="auto">
              <a:xfrm>
                <a:off x="432" y="3428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098" name="Rectangle 18"/>
              <p:cNvSpPr>
                <a:spLocks noChangeArrowheads="1"/>
              </p:cNvSpPr>
              <p:nvPr/>
            </p:nvSpPr>
            <p:spPr bwMode="auto">
              <a:xfrm>
                <a:off x="113" y="2835"/>
                <a:ext cx="353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D0</a:t>
                </a:r>
              </a:p>
            </p:txBody>
          </p:sp>
          <p:sp>
            <p:nvSpPr>
              <p:cNvPr id="302099" name="Rectangle 19"/>
              <p:cNvSpPr>
                <a:spLocks noChangeArrowheads="1"/>
              </p:cNvSpPr>
              <p:nvPr/>
            </p:nvSpPr>
            <p:spPr bwMode="auto">
              <a:xfrm>
                <a:off x="113" y="3318"/>
                <a:ext cx="353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D3</a:t>
                </a:r>
              </a:p>
            </p:txBody>
          </p:sp>
          <p:sp>
            <p:nvSpPr>
              <p:cNvPr id="302100" name="Line 20"/>
              <p:cNvSpPr>
                <a:spLocks noChangeShapeType="1"/>
              </p:cNvSpPr>
              <p:nvPr/>
            </p:nvSpPr>
            <p:spPr bwMode="auto">
              <a:xfrm>
                <a:off x="1056" y="3188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101" name="Rectangle 21"/>
              <p:cNvSpPr>
                <a:spLocks noChangeArrowheads="1"/>
              </p:cNvSpPr>
              <p:nvPr/>
            </p:nvSpPr>
            <p:spPr bwMode="auto">
              <a:xfrm>
                <a:off x="1137" y="2918"/>
                <a:ext cx="536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Out4</a:t>
                </a:r>
              </a:p>
            </p:txBody>
          </p:sp>
          <p:sp>
            <p:nvSpPr>
              <p:cNvPr id="302102" name="Rectangle 22"/>
              <p:cNvSpPr>
                <a:spLocks noChangeArrowheads="1"/>
              </p:cNvSpPr>
              <p:nvPr/>
            </p:nvSpPr>
            <p:spPr bwMode="auto">
              <a:xfrm>
                <a:off x="192" y="2564"/>
                <a:ext cx="289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s0</a:t>
                </a:r>
              </a:p>
            </p:txBody>
          </p:sp>
          <p:sp>
            <p:nvSpPr>
              <p:cNvPr id="302103" name="Freeform 23"/>
              <p:cNvSpPr>
                <a:spLocks/>
              </p:cNvSpPr>
              <p:nvPr/>
            </p:nvSpPr>
            <p:spPr bwMode="auto">
              <a:xfrm>
                <a:off x="432" y="2708"/>
                <a:ext cx="432" cy="144"/>
              </a:xfrm>
              <a:custGeom>
                <a:avLst/>
                <a:gdLst/>
                <a:ahLst/>
                <a:cxnLst>
                  <a:cxn ang="0">
                    <a:pos x="432" y="144"/>
                  </a:cxn>
                  <a:cxn ang="0">
                    <a:pos x="432" y="0"/>
                  </a:cxn>
                  <a:cxn ang="0">
                    <a:pos x="0" y="0"/>
                  </a:cxn>
                </a:cxnLst>
                <a:rect l="0" t="0" r="r" b="b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104" name="Rectangle 24"/>
              <p:cNvSpPr>
                <a:spLocks noChangeArrowheads="1"/>
              </p:cNvSpPr>
              <p:nvPr/>
            </p:nvSpPr>
            <p:spPr bwMode="auto">
              <a:xfrm>
                <a:off x="192" y="2400"/>
                <a:ext cx="289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302105" name="Freeform 25"/>
              <p:cNvSpPr>
                <a:spLocks/>
              </p:cNvSpPr>
              <p:nvPr/>
            </p:nvSpPr>
            <p:spPr bwMode="auto">
              <a:xfrm>
                <a:off x="432" y="2516"/>
                <a:ext cx="528" cy="336"/>
              </a:xfrm>
              <a:custGeom>
                <a:avLst/>
                <a:gdLst/>
                <a:ahLst/>
                <a:cxnLst>
                  <a:cxn ang="0">
                    <a:pos x="432" y="144"/>
                  </a:cxn>
                  <a:cxn ang="0">
                    <a:pos x="432" y="0"/>
                  </a:cxn>
                  <a:cxn ang="0">
                    <a:pos x="0" y="0"/>
                  </a:cxn>
                </a:cxnLst>
                <a:rect l="0" t="0" r="r" b="b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107" name="Line 27"/>
              <p:cNvSpPr>
                <a:spLocks noChangeShapeType="1"/>
              </p:cNvSpPr>
              <p:nvPr/>
            </p:nvSpPr>
            <p:spPr bwMode="auto">
              <a:xfrm>
                <a:off x="432" y="3284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108" name="Rectangle 28"/>
              <p:cNvSpPr>
                <a:spLocks noChangeArrowheads="1"/>
              </p:cNvSpPr>
              <p:nvPr/>
            </p:nvSpPr>
            <p:spPr bwMode="auto">
              <a:xfrm>
                <a:off x="113" y="3152"/>
                <a:ext cx="353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D2</a:t>
                </a:r>
              </a:p>
            </p:txBody>
          </p:sp>
          <p:sp>
            <p:nvSpPr>
              <p:cNvPr id="302109" name="Line 29"/>
              <p:cNvSpPr>
                <a:spLocks noChangeShapeType="1"/>
              </p:cNvSpPr>
              <p:nvPr/>
            </p:nvSpPr>
            <p:spPr bwMode="auto">
              <a:xfrm>
                <a:off x="432" y="314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110" name="Rectangle 30"/>
              <p:cNvSpPr>
                <a:spLocks noChangeArrowheads="1"/>
              </p:cNvSpPr>
              <p:nvPr/>
            </p:nvSpPr>
            <p:spPr bwMode="auto">
              <a:xfrm>
                <a:off x="113" y="2988"/>
                <a:ext cx="353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D1</a:t>
                </a:r>
              </a:p>
            </p:txBody>
          </p:sp>
          <p:sp>
            <p:nvSpPr>
              <p:cNvPr id="302106" name="AutoShape 26"/>
              <p:cNvSpPr>
                <a:spLocks noChangeArrowheads="1"/>
              </p:cNvSpPr>
              <p:nvPr/>
            </p:nvSpPr>
            <p:spPr bwMode="auto">
              <a:xfrm>
                <a:off x="566" y="2828"/>
                <a:ext cx="603" cy="744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430" tIns="45715" rIns="91430" bIns="45715" anchor="ctr">
                <a:noAutofit/>
              </a:bodyPr>
              <a:lstStyle/>
              <a:p>
                <a:pPr algn="ctr"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MUX4</a:t>
                </a:r>
              </a:p>
            </p:txBody>
          </p:sp>
        </p:grpSp>
        <p:sp>
          <p:nvSpPr>
            <p:cNvPr id="302115" name="Text Box 35"/>
            <p:cNvSpPr txBox="1">
              <a:spLocks noChangeArrowheads="1"/>
            </p:cNvSpPr>
            <p:nvPr/>
          </p:nvSpPr>
          <p:spPr bwMode="auto">
            <a:xfrm>
              <a:off x="403791" y="3400380"/>
              <a:ext cx="1483830" cy="4248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65" tIns="45765" rIns="45765" bIns="45765">
              <a:no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400" b="1" dirty="0" smtClean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路复用器</a:t>
              </a:r>
              <a:endPara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238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0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0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  <p:bldP spid="302094" grpId="0" animBg="1"/>
      <p:bldP spid="302112" grpId="0"/>
      <p:bldP spid="3021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</a:t>
            </a:r>
            <a:r>
              <a:rPr lang="en-US" altLang="zh-CN" dirty="0" smtClean="0"/>
              <a:t>/</a:t>
            </a:r>
            <a:r>
              <a:rPr lang="zh-CN" altLang="en-US" dirty="0" smtClean="0"/>
              <a:t>逻辑单元</a:t>
            </a:r>
            <a:r>
              <a:rPr lang="en-US" altLang="zh-CN" dirty="0" smtClean="0"/>
              <a:t>(ALU)</a:t>
            </a:r>
            <a:endParaRPr 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4" y="3969758"/>
            <a:ext cx="8306223" cy="2474733"/>
          </a:xfrm>
        </p:spPr>
        <p:txBody>
          <a:bodyPr/>
          <a:lstStyle/>
          <a:p>
            <a:pPr lvl="1"/>
            <a:r>
              <a:rPr lang="zh-CN" altLang="en-US" dirty="0" smtClean="0"/>
              <a:t>组合逻辑</a:t>
            </a:r>
            <a:endParaRPr lang="en-US" dirty="0"/>
          </a:p>
          <a:p>
            <a:pPr lvl="2"/>
            <a:r>
              <a:rPr lang="zh-CN" altLang="en-US" dirty="0" smtClean="0"/>
              <a:t>连续响应输入</a:t>
            </a:r>
            <a:endParaRPr lang="en-US" dirty="0"/>
          </a:p>
          <a:p>
            <a:pPr lvl="1"/>
            <a:r>
              <a:rPr lang="zh-CN" altLang="en-US" dirty="0" smtClean="0"/>
              <a:t>控制信号选择计算函数</a:t>
            </a:r>
            <a:endParaRPr lang="en-US" dirty="0"/>
          </a:p>
          <a:p>
            <a:pPr lvl="2"/>
            <a:r>
              <a:rPr lang="zh-CN" altLang="en-US" dirty="0" smtClean="0"/>
              <a:t>对应</a:t>
            </a:r>
            <a:r>
              <a:rPr lang="en-US" altLang="zh-CN" dirty="0" smtClean="0"/>
              <a:t>Y86-64</a:t>
            </a:r>
            <a:r>
              <a:rPr lang="zh-CN" altLang="en-US" dirty="0" smtClean="0"/>
              <a:t>中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种算数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逻辑操作，控制值和操作的功能码对应</a:t>
            </a:r>
            <a:endParaRPr lang="en-US" dirty="0" smtClean="0"/>
          </a:p>
          <a:p>
            <a:pPr lvl="2"/>
            <a:r>
              <a:rPr lang="zh-CN" altLang="en-US" dirty="0" smtClean="0"/>
              <a:t>也计算条件码的值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0743" y="1268760"/>
            <a:ext cx="2241547" cy="2464849"/>
            <a:chOff x="179513" y="1129205"/>
            <a:chExt cx="2241547" cy="2464849"/>
          </a:xfrm>
        </p:grpSpPr>
        <p:grpSp>
          <p:nvGrpSpPr>
            <p:cNvPr id="303178" name="Group 74"/>
            <p:cNvGrpSpPr>
              <a:grpSpLocks/>
            </p:cNvGrpSpPr>
            <p:nvPr/>
          </p:nvGrpSpPr>
          <p:grpSpPr bwMode="auto">
            <a:xfrm>
              <a:off x="971671" y="2593480"/>
              <a:ext cx="976000" cy="1000574"/>
              <a:chOff x="727" y="1764"/>
              <a:chExt cx="600" cy="506"/>
            </a:xfrm>
          </p:grpSpPr>
          <p:sp>
            <p:nvSpPr>
              <p:cNvPr id="303172" name="Freeform 68"/>
              <p:cNvSpPr>
                <a:spLocks/>
              </p:cNvSpPr>
              <p:nvPr/>
            </p:nvSpPr>
            <p:spPr bwMode="auto">
              <a:xfrm>
                <a:off x="908" y="1764"/>
                <a:ext cx="93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wrap="square" lIns="45720" rIns="45720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173" name="Freeform 69"/>
              <p:cNvSpPr>
                <a:spLocks/>
              </p:cNvSpPr>
              <p:nvPr/>
            </p:nvSpPr>
            <p:spPr bwMode="auto">
              <a:xfrm>
                <a:off x="816" y="1836"/>
                <a:ext cx="192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lIns="45720" rIns="45720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174" name="Freeform 70"/>
              <p:cNvSpPr>
                <a:spLocks/>
              </p:cNvSpPr>
              <p:nvPr/>
            </p:nvSpPr>
            <p:spPr bwMode="auto">
              <a:xfrm>
                <a:off x="727" y="1908"/>
                <a:ext cx="240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lIns="45720" rIns="45720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175" name="Text Box 71"/>
              <p:cNvSpPr txBox="1">
                <a:spLocks noChangeArrowheads="1"/>
              </p:cNvSpPr>
              <p:nvPr/>
            </p:nvSpPr>
            <p:spPr bwMode="auto">
              <a:xfrm>
                <a:off x="1008" y="1815"/>
                <a:ext cx="319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noAutofit/>
              </a:bodyPr>
              <a:lstStyle/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</a:p>
            </p:txBody>
          </p:sp>
          <p:sp>
            <p:nvSpPr>
              <p:cNvPr id="303176" name="Text Box 72"/>
              <p:cNvSpPr txBox="1">
                <a:spLocks noChangeArrowheads="1"/>
              </p:cNvSpPr>
              <p:nvPr/>
            </p:nvSpPr>
            <p:spPr bwMode="auto">
              <a:xfrm>
                <a:off x="1008" y="1935"/>
                <a:ext cx="298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noAutofit/>
              </a:bodyPr>
              <a:lstStyle/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ZF</a:t>
                </a:r>
              </a:p>
            </p:txBody>
          </p:sp>
          <p:sp>
            <p:nvSpPr>
              <p:cNvPr id="303177" name="Text Box 73"/>
              <p:cNvSpPr txBox="1">
                <a:spLocks noChangeArrowheads="1"/>
              </p:cNvSpPr>
              <p:nvPr/>
            </p:nvSpPr>
            <p:spPr bwMode="auto">
              <a:xfrm>
                <a:off x="1008" y="2055"/>
                <a:ext cx="309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noAutofit/>
              </a:bodyPr>
              <a:lstStyle/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</a:t>
                </a:r>
              </a:p>
            </p:txBody>
          </p:sp>
        </p:grpSp>
        <p:sp>
          <p:nvSpPr>
            <p:cNvPr id="303116" name="Line 12"/>
            <p:cNvSpPr>
              <a:spLocks noChangeShapeType="1"/>
            </p:cNvSpPr>
            <p:nvPr/>
          </p:nvSpPr>
          <p:spPr bwMode="auto">
            <a:xfrm rot="5400000" flipH="1" flipV="1">
              <a:off x="1654900" y="2080717"/>
              <a:ext cx="0" cy="361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110" name="Line 6"/>
            <p:cNvSpPr>
              <a:spLocks noChangeShapeType="1"/>
            </p:cNvSpPr>
            <p:nvPr/>
          </p:nvSpPr>
          <p:spPr bwMode="auto">
            <a:xfrm rot="5400000" flipV="1">
              <a:off x="647993" y="1606806"/>
              <a:ext cx="0" cy="312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111" name="Line 7"/>
            <p:cNvSpPr>
              <a:spLocks noChangeShapeType="1"/>
            </p:cNvSpPr>
            <p:nvPr/>
          </p:nvSpPr>
          <p:spPr bwMode="auto">
            <a:xfrm rot="5400000">
              <a:off x="990452" y="1478218"/>
              <a:ext cx="379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113" name="Freeform 9"/>
            <p:cNvSpPr>
              <a:spLocks/>
            </p:cNvSpPr>
            <p:nvPr/>
          </p:nvSpPr>
          <p:spPr bwMode="auto">
            <a:xfrm>
              <a:off x="804153" y="1478218"/>
              <a:ext cx="655547" cy="1613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192"/>
                </a:cxn>
                <a:cxn ang="0">
                  <a:pos x="288" y="624"/>
                </a:cxn>
                <a:cxn ang="0">
                  <a:pos x="0" y="816"/>
                </a:cxn>
                <a:cxn ang="0">
                  <a:pos x="0" y="0"/>
                </a:cxn>
              </a:cxnLst>
              <a:rect l="0" t="0" r="r" b="b"/>
              <a:pathLst>
                <a:path w="288" h="816">
                  <a:moveTo>
                    <a:pt x="0" y="0"/>
                  </a:moveTo>
                  <a:lnTo>
                    <a:pt x="288" y="192"/>
                  </a:lnTo>
                  <a:lnTo>
                    <a:pt x="288" y="624"/>
                  </a:lnTo>
                  <a:lnTo>
                    <a:pt x="0" y="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114" name="Text Box 10"/>
            <p:cNvSpPr txBox="1">
              <a:spLocks noChangeArrowheads="1"/>
            </p:cNvSpPr>
            <p:nvPr/>
          </p:nvSpPr>
          <p:spPr bwMode="auto">
            <a:xfrm>
              <a:off x="668934" y="1983446"/>
              <a:ext cx="801871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rIns="0">
              <a:no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</a:t>
              </a:r>
              <a:endPara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115" name="Line 11"/>
            <p:cNvSpPr>
              <a:spLocks noChangeShapeType="1"/>
            </p:cNvSpPr>
            <p:nvPr/>
          </p:nvSpPr>
          <p:spPr bwMode="auto">
            <a:xfrm rot="5400000" flipV="1">
              <a:off x="647993" y="2650885"/>
              <a:ext cx="0" cy="312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117" name="Rectangle 13"/>
            <p:cNvSpPr>
              <a:spLocks noChangeArrowheads="1"/>
            </p:cNvSpPr>
            <p:nvPr/>
          </p:nvSpPr>
          <p:spPr bwMode="auto">
            <a:xfrm>
              <a:off x="179513" y="1533585"/>
              <a:ext cx="408293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03118" name="Rectangle 14"/>
            <p:cNvSpPr>
              <a:spLocks noChangeArrowheads="1"/>
            </p:cNvSpPr>
            <p:nvPr/>
          </p:nvSpPr>
          <p:spPr bwMode="auto">
            <a:xfrm>
              <a:off x="179513" y="2617213"/>
              <a:ext cx="408293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03119" name="Rectangle 15"/>
            <p:cNvSpPr>
              <a:spLocks noChangeArrowheads="1"/>
            </p:cNvSpPr>
            <p:nvPr/>
          </p:nvSpPr>
          <p:spPr bwMode="auto">
            <a:xfrm>
              <a:off x="1474340" y="1783037"/>
              <a:ext cx="946720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+ Y</a:t>
              </a:r>
            </a:p>
          </p:txBody>
        </p:sp>
        <p:sp>
          <p:nvSpPr>
            <p:cNvPr id="303120" name="Rectangle 16"/>
            <p:cNvSpPr>
              <a:spLocks noChangeArrowheads="1"/>
            </p:cNvSpPr>
            <p:nvPr/>
          </p:nvSpPr>
          <p:spPr bwMode="auto">
            <a:xfrm>
              <a:off x="1195514" y="1129205"/>
              <a:ext cx="338347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grpSp>
          <p:nvGrpSpPr>
            <p:cNvPr id="303160" name="Group 56"/>
            <p:cNvGrpSpPr>
              <a:grpSpLocks/>
            </p:cNvGrpSpPr>
            <p:nvPr/>
          </p:nvGrpSpPr>
          <p:grpSpPr bwMode="auto">
            <a:xfrm>
              <a:off x="745546" y="1598843"/>
              <a:ext cx="409919" cy="1427698"/>
              <a:chOff x="492" y="925"/>
              <a:chExt cx="252" cy="722"/>
            </a:xfrm>
          </p:grpSpPr>
          <p:sp>
            <p:nvSpPr>
              <p:cNvPr id="303161" name="Rectangle 57"/>
              <p:cNvSpPr>
                <a:spLocks noChangeArrowheads="1"/>
              </p:cNvSpPr>
              <p:nvPr/>
            </p:nvSpPr>
            <p:spPr bwMode="auto">
              <a:xfrm>
                <a:off x="492" y="925"/>
                <a:ext cx="25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03162" name="Rectangle 58"/>
              <p:cNvSpPr>
                <a:spLocks noChangeArrowheads="1"/>
              </p:cNvSpPr>
              <p:nvPr/>
            </p:nvSpPr>
            <p:spPr bwMode="auto">
              <a:xfrm>
                <a:off x="504" y="1414"/>
                <a:ext cx="24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</p:grpSp>
      <p:grpSp>
        <p:nvGrpSpPr>
          <p:cNvPr id="98" name="组合 97"/>
          <p:cNvGrpSpPr/>
          <p:nvPr/>
        </p:nvGrpSpPr>
        <p:grpSpPr>
          <a:xfrm>
            <a:off x="2529014" y="1268760"/>
            <a:ext cx="2170195" cy="2464849"/>
            <a:chOff x="179513" y="1129205"/>
            <a:chExt cx="2170195" cy="2464849"/>
          </a:xfrm>
        </p:grpSpPr>
        <p:grpSp>
          <p:nvGrpSpPr>
            <p:cNvPr id="99" name="Group 74"/>
            <p:cNvGrpSpPr>
              <a:grpSpLocks/>
            </p:cNvGrpSpPr>
            <p:nvPr/>
          </p:nvGrpSpPr>
          <p:grpSpPr bwMode="auto">
            <a:xfrm>
              <a:off x="971671" y="2593480"/>
              <a:ext cx="976000" cy="1000574"/>
              <a:chOff x="727" y="1764"/>
              <a:chExt cx="600" cy="506"/>
            </a:xfrm>
          </p:grpSpPr>
          <p:sp>
            <p:nvSpPr>
              <p:cNvPr id="113" name="Freeform 68"/>
              <p:cNvSpPr>
                <a:spLocks/>
              </p:cNvSpPr>
              <p:nvPr/>
            </p:nvSpPr>
            <p:spPr bwMode="auto">
              <a:xfrm>
                <a:off x="908" y="1764"/>
                <a:ext cx="93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wrap="square" lIns="45720" rIns="45720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Freeform 69"/>
              <p:cNvSpPr>
                <a:spLocks/>
              </p:cNvSpPr>
              <p:nvPr/>
            </p:nvSpPr>
            <p:spPr bwMode="auto">
              <a:xfrm>
                <a:off x="816" y="1836"/>
                <a:ext cx="192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lIns="45720" rIns="45720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Freeform 70"/>
              <p:cNvSpPr>
                <a:spLocks/>
              </p:cNvSpPr>
              <p:nvPr/>
            </p:nvSpPr>
            <p:spPr bwMode="auto">
              <a:xfrm>
                <a:off x="727" y="1908"/>
                <a:ext cx="240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lIns="45720" rIns="45720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Text Box 71"/>
              <p:cNvSpPr txBox="1">
                <a:spLocks noChangeArrowheads="1"/>
              </p:cNvSpPr>
              <p:nvPr/>
            </p:nvSpPr>
            <p:spPr bwMode="auto">
              <a:xfrm>
                <a:off x="1008" y="1815"/>
                <a:ext cx="319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noAutofit/>
              </a:bodyPr>
              <a:lstStyle/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</a:p>
            </p:txBody>
          </p:sp>
          <p:sp>
            <p:nvSpPr>
              <p:cNvPr id="117" name="Text Box 72"/>
              <p:cNvSpPr txBox="1">
                <a:spLocks noChangeArrowheads="1"/>
              </p:cNvSpPr>
              <p:nvPr/>
            </p:nvSpPr>
            <p:spPr bwMode="auto">
              <a:xfrm>
                <a:off x="1008" y="1935"/>
                <a:ext cx="298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noAutofit/>
              </a:bodyPr>
              <a:lstStyle/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ZF</a:t>
                </a:r>
              </a:p>
            </p:txBody>
          </p:sp>
          <p:sp>
            <p:nvSpPr>
              <p:cNvPr id="118" name="Text Box 73"/>
              <p:cNvSpPr txBox="1">
                <a:spLocks noChangeArrowheads="1"/>
              </p:cNvSpPr>
              <p:nvPr/>
            </p:nvSpPr>
            <p:spPr bwMode="auto">
              <a:xfrm>
                <a:off x="1008" y="2055"/>
                <a:ext cx="309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noAutofit/>
              </a:bodyPr>
              <a:lstStyle/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</a:t>
                </a:r>
              </a:p>
            </p:txBody>
          </p:sp>
        </p:grpSp>
        <p:sp>
          <p:nvSpPr>
            <p:cNvPr id="100" name="Line 12"/>
            <p:cNvSpPr>
              <a:spLocks noChangeShapeType="1"/>
            </p:cNvSpPr>
            <p:nvPr/>
          </p:nvSpPr>
          <p:spPr bwMode="auto">
            <a:xfrm rot="5400000" flipH="1" flipV="1">
              <a:off x="1654900" y="2080717"/>
              <a:ext cx="0" cy="361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Line 6"/>
            <p:cNvSpPr>
              <a:spLocks noChangeShapeType="1"/>
            </p:cNvSpPr>
            <p:nvPr/>
          </p:nvSpPr>
          <p:spPr bwMode="auto">
            <a:xfrm rot="5400000" flipV="1">
              <a:off x="647993" y="1606806"/>
              <a:ext cx="0" cy="312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Line 7"/>
            <p:cNvSpPr>
              <a:spLocks noChangeShapeType="1"/>
            </p:cNvSpPr>
            <p:nvPr/>
          </p:nvSpPr>
          <p:spPr bwMode="auto">
            <a:xfrm rot="5400000">
              <a:off x="990452" y="1478218"/>
              <a:ext cx="379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Freeform 9"/>
            <p:cNvSpPr>
              <a:spLocks/>
            </p:cNvSpPr>
            <p:nvPr/>
          </p:nvSpPr>
          <p:spPr bwMode="auto">
            <a:xfrm>
              <a:off x="804153" y="1478218"/>
              <a:ext cx="655547" cy="1613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192"/>
                </a:cxn>
                <a:cxn ang="0">
                  <a:pos x="288" y="624"/>
                </a:cxn>
                <a:cxn ang="0">
                  <a:pos x="0" y="816"/>
                </a:cxn>
                <a:cxn ang="0">
                  <a:pos x="0" y="0"/>
                </a:cxn>
              </a:cxnLst>
              <a:rect l="0" t="0" r="r" b="b"/>
              <a:pathLst>
                <a:path w="288" h="816">
                  <a:moveTo>
                    <a:pt x="0" y="0"/>
                  </a:moveTo>
                  <a:lnTo>
                    <a:pt x="288" y="192"/>
                  </a:lnTo>
                  <a:lnTo>
                    <a:pt x="288" y="624"/>
                  </a:lnTo>
                  <a:lnTo>
                    <a:pt x="0" y="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10"/>
            <p:cNvSpPr txBox="1">
              <a:spLocks noChangeArrowheads="1"/>
            </p:cNvSpPr>
            <p:nvPr/>
          </p:nvSpPr>
          <p:spPr bwMode="auto">
            <a:xfrm>
              <a:off x="668934" y="1983446"/>
              <a:ext cx="801871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rIns="0">
              <a:no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</a:t>
              </a:r>
              <a:endPara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Line 11"/>
            <p:cNvSpPr>
              <a:spLocks noChangeShapeType="1"/>
            </p:cNvSpPr>
            <p:nvPr/>
          </p:nvSpPr>
          <p:spPr bwMode="auto">
            <a:xfrm rot="5400000" flipV="1">
              <a:off x="647993" y="2650885"/>
              <a:ext cx="0" cy="312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179513" y="1533585"/>
              <a:ext cx="408293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07" name="Rectangle 14"/>
            <p:cNvSpPr>
              <a:spLocks noChangeArrowheads="1"/>
            </p:cNvSpPr>
            <p:nvPr/>
          </p:nvSpPr>
          <p:spPr bwMode="auto">
            <a:xfrm>
              <a:off x="179513" y="2617213"/>
              <a:ext cx="408293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08" name="Rectangle 15"/>
            <p:cNvSpPr>
              <a:spLocks noChangeArrowheads="1"/>
            </p:cNvSpPr>
            <p:nvPr/>
          </p:nvSpPr>
          <p:spPr bwMode="auto">
            <a:xfrm>
              <a:off x="1474340" y="1783037"/>
              <a:ext cx="87536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 sz="2400" b="1" dirty="0" smtClean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1195514" y="1129205"/>
              <a:ext cx="338347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0" name="Group 56"/>
            <p:cNvGrpSpPr>
              <a:grpSpLocks/>
            </p:cNvGrpSpPr>
            <p:nvPr/>
          </p:nvGrpSpPr>
          <p:grpSpPr bwMode="auto">
            <a:xfrm>
              <a:off x="745546" y="1598843"/>
              <a:ext cx="409919" cy="1427698"/>
              <a:chOff x="492" y="925"/>
              <a:chExt cx="252" cy="722"/>
            </a:xfrm>
          </p:grpSpPr>
          <p:sp>
            <p:nvSpPr>
              <p:cNvPr id="111" name="Rectangle 57"/>
              <p:cNvSpPr>
                <a:spLocks noChangeArrowheads="1"/>
              </p:cNvSpPr>
              <p:nvPr/>
            </p:nvSpPr>
            <p:spPr bwMode="auto">
              <a:xfrm>
                <a:off x="492" y="925"/>
                <a:ext cx="25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12" name="Rectangle 58"/>
              <p:cNvSpPr>
                <a:spLocks noChangeArrowheads="1"/>
              </p:cNvSpPr>
              <p:nvPr/>
            </p:nvSpPr>
            <p:spPr bwMode="auto">
              <a:xfrm>
                <a:off x="504" y="1414"/>
                <a:ext cx="24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4752185" y="1268760"/>
            <a:ext cx="2324083" cy="2464849"/>
            <a:chOff x="179513" y="1129205"/>
            <a:chExt cx="2324083" cy="2464849"/>
          </a:xfrm>
        </p:grpSpPr>
        <p:grpSp>
          <p:nvGrpSpPr>
            <p:cNvPr id="120" name="Group 74"/>
            <p:cNvGrpSpPr>
              <a:grpSpLocks/>
            </p:cNvGrpSpPr>
            <p:nvPr/>
          </p:nvGrpSpPr>
          <p:grpSpPr bwMode="auto">
            <a:xfrm>
              <a:off x="971671" y="2593480"/>
              <a:ext cx="976000" cy="1000574"/>
              <a:chOff x="727" y="1764"/>
              <a:chExt cx="600" cy="506"/>
            </a:xfrm>
          </p:grpSpPr>
          <p:sp>
            <p:nvSpPr>
              <p:cNvPr id="134" name="Freeform 68"/>
              <p:cNvSpPr>
                <a:spLocks/>
              </p:cNvSpPr>
              <p:nvPr/>
            </p:nvSpPr>
            <p:spPr bwMode="auto">
              <a:xfrm>
                <a:off x="908" y="1764"/>
                <a:ext cx="93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wrap="square" lIns="45720" rIns="45720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Freeform 69"/>
              <p:cNvSpPr>
                <a:spLocks/>
              </p:cNvSpPr>
              <p:nvPr/>
            </p:nvSpPr>
            <p:spPr bwMode="auto">
              <a:xfrm>
                <a:off x="816" y="1836"/>
                <a:ext cx="192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lIns="45720" rIns="45720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Freeform 70"/>
              <p:cNvSpPr>
                <a:spLocks/>
              </p:cNvSpPr>
              <p:nvPr/>
            </p:nvSpPr>
            <p:spPr bwMode="auto">
              <a:xfrm>
                <a:off x="727" y="1908"/>
                <a:ext cx="240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lIns="45720" rIns="45720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Text Box 71"/>
              <p:cNvSpPr txBox="1">
                <a:spLocks noChangeArrowheads="1"/>
              </p:cNvSpPr>
              <p:nvPr/>
            </p:nvSpPr>
            <p:spPr bwMode="auto">
              <a:xfrm>
                <a:off x="1008" y="1815"/>
                <a:ext cx="319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noAutofit/>
              </a:bodyPr>
              <a:lstStyle/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</a:p>
            </p:txBody>
          </p:sp>
          <p:sp>
            <p:nvSpPr>
              <p:cNvPr id="138" name="Text Box 72"/>
              <p:cNvSpPr txBox="1">
                <a:spLocks noChangeArrowheads="1"/>
              </p:cNvSpPr>
              <p:nvPr/>
            </p:nvSpPr>
            <p:spPr bwMode="auto">
              <a:xfrm>
                <a:off x="1008" y="1935"/>
                <a:ext cx="298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noAutofit/>
              </a:bodyPr>
              <a:lstStyle/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ZF</a:t>
                </a:r>
              </a:p>
            </p:txBody>
          </p:sp>
          <p:sp>
            <p:nvSpPr>
              <p:cNvPr id="139" name="Text Box 73"/>
              <p:cNvSpPr txBox="1">
                <a:spLocks noChangeArrowheads="1"/>
              </p:cNvSpPr>
              <p:nvPr/>
            </p:nvSpPr>
            <p:spPr bwMode="auto">
              <a:xfrm>
                <a:off x="1008" y="2055"/>
                <a:ext cx="309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noAutofit/>
              </a:bodyPr>
              <a:lstStyle/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</a:t>
                </a:r>
              </a:p>
            </p:txBody>
          </p:sp>
        </p:grpSp>
        <p:sp>
          <p:nvSpPr>
            <p:cNvPr id="121" name="Line 12"/>
            <p:cNvSpPr>
              <a:spLocks noChangeShapeType="1"/>
            </p:cNvSpPr>
            <p:nvPr/>
          </p:nvSpPr>
          <p:spPr bwMode="auto">
            <a:xfrm rot="5400000" flipH="1" flipV="1">
              <a:off x="1654900" y="2080717"/>
              <a:ext cx="0" cy="361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Line 6"/>
            <p:cNvSpPr>
              <a:spLocks noChangeShapeType="1"/>
            </p:cNvSpPr>
            <p:nvPr/>
          </p:nvSpPr>
          <p:spPr bwMode="auto">
            <a:xfrm rot="5400000" flipV="1">
              <a:off x="647993" y="1606806"/>
              <a:ext cx="0" cy="312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Line 7"/>
            <p:cNvSpPr>
              <a:spLocks noChangeShapeType="1"/>
            </p:cNvSpPr>
            <p:nvPr/>
          </p:nvSpPr>
          <p:spPr bwMode="auto">
            <a:xfrm rot="5400000">
              <a:off x="990452" y="1478218"/>
              <a:ext cx="379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Freeform 9"/>
            <p:cNvSpPr>
              <a:spLocks/>
            </p:cNvSpPr>
            <p:nvPr/>
          </p:nvSpPr>
          <p:spPr bwMode="auto">
            <a:xfrm>
              <a:off x="804153" y="1478218"/>
              <a:ext cx="655547" cy="1613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192"/>
                </a:cxn>
                <a:cxn ang="0">
                  <a:pos x="288" y="624"/>
                </a:cxn>
                <a:cxn ang="0">
                  <a:pos x="0" y="816"/>
                </a:cxn>
                <a:cxn ang="0">
                  <a:pos x="0" y="0"/>
                </a:cxn>
              </a:cxnLst>
              <a:rect l="0" t="0" r="r" b="b"/>
              <a:pathLst>
                <a:path w="288" h="816">
                  <a:moveTo>
                    <a:pt x="0" y="0"/>
                  </a:moveTo>
                  <a:lnTo>
                    <a:pt x="288" y="192"/>
                  </a:lnTo>
                  <a:lnTo>
                    <a:pt x="288" y="624"/>
                  </a:lnTo>
                  <a:lnTo>
                    <a:pt x="0" y="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 Box 10"/>
            <p:cNvSpPr txBox="1">
              <a:spLocks noChangeArrowheads="1"/>
            </p:cNvSpPr>
            <p:nvPr/>
          </p:nvSpPr>
          <p:spPr bwMode="auto">
            <a:xfrm>
              <a:off x="668934" y="1983446"/>
              <a:ext cx="801871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rIns="0">
              <a:no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</a:t>
              </a:r>
              <a:endPara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Line 11"/>
            <p:cNvSpPr>
              <a:spLocks noChangeShapeType="1"/>
            </p:cNvSpPr>
            <p:nvPr/>
          </p:nvSpPr>
          <p:spPr bwMode="auto">
            <a:xfrm rot="5400000" flipV="1">
              <a:off x="647993" y="2650885"/>
              <a:ext cx="0" cy="312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179513" y="1533585"/>
              <a:ext cx="408293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28" name="Rectangle 14"/>
            <p:cNvSpPr>
              <a:spLocks noChangeArrowheads="1"/>
            </p:cNvSpPr>
            <p:nvPr/>
          </p:nvSpPr>
          <p:spPr bwMode="auto">
            <a:xfrm>
              <a:off x="179513" y="2617213"/>
              <a:ext cx="408293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29" name="Rectangle 15"/>
            <p:cNvSpPr>
              <a:spLocks noChangeArrowheads="1"/>
            </p:cNvSpPr>
            <p:nvPr/>
          </p:nvSpPr>
          <p:spPr bwMode="auto">
            <a:xfrm>
              <a:off x="1474340" y="1783037"/>
              <a:ext cx="102925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 altLang="zh-CN" sz="2400" b="1" dirty="0" smtClean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  <a:r>
                <a:rPr lang="en-US" sz="2400" b="1" dirty="0" smtClean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30" name="Rectangle 16"/>
            <p:cNvSpPr>
              <a:spLocks noChangeArrowheads="1"/>
            </p:cNvSpPr>
            <p:nvPr/>
          </p:nvSpPr>
          <p:spPr bwMode="auto">
            <a:xfrm>
              <a:off x="1195514" y="1129205"/>
              <a:ext cx="338347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1" name="Group 56"/>
            <p:cNvGrpSpPr>
              <a:grpSpLocks/>
            </p:cNvGrpSpPr>
            <p:nvPr/>
          </p:nvGrpSpPr>
          <p:grpSpPr bwMode="auto">
            <a:xfrm>
              <a:off x="745546" y="1598843"/>
              <a:ext cx="409919" cy="1427698"/>
              <a:chOff x="492" y="925"/>
              <a:chExt cx="252" cy="722"/>
            </a:xfrm>
          </p:grpSpPr>
          <p:sp>
            <p:nvSpPr>
              <p:cNvPr id="132" name="Rectangle 57"/>
              <p:cNvSpPr>
                <a:spLocks noChangeArrowheads="1"/>
              </p:cNvSpPr>
              <p:nvPr/>
            </p:nvSpPr>
            <p:spPr bwMode="auto">
              <a:xfrm>
                <a:off x="492" y="925"/>
                <a:ext cx="25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33" name="Rectangle 58"/>
              <p:cNvSpPr>
                <a:spLocks noChangeArrowheads="1"/>
              </p:cNvSpPr>
              <p:nvPr/>
            </p:nvSpPr>
            <p:spPr bwMode="auto">
              <a:xfrm>
                <a:off x="504" y="1414"/>
                <a:ext cx="24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</p:grpSp>
      <p:grpSp>
        <p:nvGrpSpPr>
          <p:cNvPr id="140" name="组合 139"/>
          <p:cNvGrpSpPr/>
          <p:nvPr/>
        </p:nvGrpSpPr>
        <p:grpSpPr>
          <a:xfrm>
            <a:off x="6866957" y="1268760"/>
            <a:ext cx="2241547" cy="2464844"/>
            <a:chOff x="179513" y="1129205"/>
            <a:chExt cx="2241547" cy="2464844"/>
          </a:xfrm>
        </p:grpSpPr>
        <p:grpSp>
          <p:nvGrpSpPr>
            <p:cNvPr id="141" name="Group 74"/>
            <p:cNvGrpSpPr>
              <a:grpSpLocks/>
            </p:cNvGrpSpPr>
            <p:nvPr/>
          </p:nvGrpSpPr>
          <p:grpSpPr bwMode="auto">
            <a:xfrm>
              <a:off x="971671" y="2593476"/>
              <a:ext cx="975999" cy="1000573"/>
              <a:chOff x="727" y="1764"/>
              <a:chExt cx="600" cy="506"/>
            </a:xfrm>
          </p:grpSpPr>
          <p:sp>
            <p:nvSpPr>
              <p:cNvPr id="155" name="Freeform 68"/>
              <p:cNvSpPr>
                <a:spLocks/>
              </p:cNvSpPr>
              <p:nvPr/>
            </p:nvSpPr>
            <p:spPr bwMode="auto">
              <a:xfrm>
                <a:off x="908" y="1764"/>
                <a:ext cx="93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wrap="square" lIns="45720" rIns="45720" anchor="ctr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Freeform 69"/>
              <p:cNvSpPr>
                <a:spLocks/>
              </p:cNvSpPr>
              <p:nvPr/>
            </p:nvSpPr>
            <p:spPr bwMode="auto">
              <a:xfrm>
                <a:off x="816" y="1836"/>
                <a:ext cx="192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lIns="45720" rIns="45720" anchor="ctr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Freeform 70"/>
              <p:cNvSpPr>
                <a:spLocks/>
              </p:cNvSpPr>
              <p:nvPr/>
            </p:nvSpPr>
            <p:spPr bwMode="auto">
              <a:xfrm>
                <a:off x="727" y="1908"/>
                <a:ext cx="240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lIns="45720" rIns="45720" anchor="ctr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Text Box 71"/>
              <p:cNvSpPr txBox="1">
                <a:spLocks noChangeArrowheads="1"/>
              </p:cNvSpPr>
              <p:nvPr/>
            </p:nvSpPr>
            <p:spPr bwMode="auto">
              <a:xfrm>
                <a:off x="1008" y="1815"/>
                <a:ext cx="319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</a:p>
            </p:txBody>
          </p:sp>
          <p:sp>
            <p:nvSpPr>
              <p:cNvPr id="159" name="Text Box 72"/>
              <p:cNvSpPr txBox="1">
                <a:spLocks noChangeArrowheads="1"/>
              </p:cNvSpPr>
              <p:nvPr/>
            </p:nvSpPr>
            <p:spPr bwMode="auto">
              <a:xfrm>
                <a:off x="1008" y="1935"/>
                <a:ext cx="298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ZF</a:t>
                </a:r>
              </a:p>
            </p:txBody>
          </p:sp>
          <p:sp>
            <p:nvSpPr>
              <p:cNvPr id="160" name="Text Box 73"/>
              <p:cNvSpPr txBox="1">
                <a:spLocks noChangeArrowheads="1"/>
              </p:cNvSpPr>
              <p:nvPr/>
            </p:nvSpPr>
            <p:spPr bwMode="auto">
              <a:xfrm>
                <a:off x="1008" y="2055"/>
                <a:ext cx="309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</a:t>
                </a:r>
              </a:p>
            </p:txBody>
          </p:sp>
        </p:grpSp>
        <p:sp>
          <p:nvSpPr>
            <p:cNvPr id="142" name="Line 12"/>
            <p:cNvSpPr>
              <a:spLocks noChangeShapeType="1"/>
            </p:cNvSpPr>
            <p:nvPr/>
          </p:nvSpPr>
          <p:spPr bwMode="auto">
            <a:xfrm rot="5400000" flipH="1" flipV="1">
              <a:off x="1654900" y="2080717"/>
              <a:ext cx="0" cy="361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Line 6"/>
            <p:cNvSpPr>
              <a:spLocks noChangeShapeType="1"/>
            </p:cNvSpPr>
            <p:nvPr/>
          </p:nvSpPr>
          <p:spPr bwMode="auto">
            <a:xfrm rot="5400000" flipV="1">
              <a:off x="647993" y="1606806"/>
              <a:ext cx="0" cy="312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Line 7"/>
            <p:cNvSpPr>
              <a:spLocks noChangeShapeType="1"/>
            </p:cNvSpPr>
            <p:nvPr/>
          </p:nvSpPr>
          <p:spPr bwMode="auto">
            <a:xfrm rot="5400000">
              <a:off x="990452" y="1478218"/>
              <a:ext cx="379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Freeform 9"/>
            <p:cNvSpPr>
              <a:spLocks/>
            </p:cNvSpPr>
            <p:nvPr/>
          </p:nvSpPr>
          <p:spPr bwMode="auto">
            <a:xfrm>
              <a:off x="804153" y="1478218"/>
              <a:ext cx="655547" cy="1613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192"/>
                </a:cxn>
                <a:cxn ang="0">
                  <a:pos x="288" y="624"/>
                </a:cxn>
                <a:cxn ang="0">
                  <a:pos x="0" y="816"/>
                </a:cxn>
                <a:cxn ang="0">
                  <a:pos x="0" y="0"/>
                </a:cxn>
              </a:cxnLst>
              <a:rect l="0" t="0" r="r" b="b"/>
              <a:pathLst>
                <a:path w="288" h="816">
                  <a:moveTo>
                    <a:pt x="0" y="0"/>
                  </a:moveTo>
                  <a:lnTo>
                    <a:pt x="288" y="192"/>
                  </a:lnTo>
                  <a:lnTo>
                    <a:pt x="288" y="624"/>
                  </a:lnTo>
                  <a:lnTo>
                    <a:pt x="0" y="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Text Box 10"/>
            <p:cNvSpPr txBox="1">
              <a:spLocks noChangeArrowheads="1"/>
            </p:cNvSpPr>
            <p:nvPr/>
          </p:nvSpPr>
          <p:spPr bwMode="auto">
            <a:xfrm>
              <a:off x="668934" y="1983446"/>
              <a:ext cx="801871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rIns="0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</a:t>
              </a:r>
              <a:endPara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Line 11"/>
            <p:cNvSpPr>
              <a:spLocks noChangeShapeType="1"/>
            </p:cNvSpPr>
            <p:nvPr/>
          </p:nvSpPr>
          <p:spPr bwMode="auto">
            <a:xfrm rot="5400000" flipV="1">
              <a:off x="647993" y="2650885"/>
              <a:ext cx="0" cy="312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Rectangle 13"/>
            <p:cNvSpPr>
              <a:spLocks noChangeArrowheads="1"/>
            </p:cNvSpPr>
            <p:nvPr/>
          </p:nvSpPr>
          <p:spPr bwMode="auto">
            <a:xfrm>
              <a:off x="179513" y="1533585"/>
              <a:ext cx="408293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49" name="Rectangle 14"/>
            <p:cNvSpPr>
              <a:spLocks noChangeArrowheads="1"/>
            </p:cNvSpPr>
            <p:nvPr/>
          </p:nvSpPr>
          <p:spPr bwMode="auto">
            <a:xfrm>
              <a:off x="179513" y="2617213"/>
              <a:ext cx="408293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50" name="Rectangle 15"/>
            <p:cNvSpPr>
              <a:spLocks noChangeArrowheads="1"/>
            </p:cNvSpPr>
            <p:nvPr/>
          </p:nvSpPr>
          <p:spPr bwMode="auto">
            <a:xfrm>
              <a:off x="1474340" y="1783037"/>
              <a:ext cx="946720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 sz="2400" b="1" dirty="0" smtClean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^ </a:t>
              </a: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51" name="Rectangle 16"/>
            <p:cNvSpPr>
              <a:spLocks noChangeArrowheads="1"/>
            </p:cNvSpPr>
            <p:nvPr/>
          </p:nvSpPr>
          <p:spPr bwMode="auto">
            <a:xfrm>
              <a:off x="1195514" y="1129205"/>
              <a:ext cx="338347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2" name="Group 56"/>
            <p:cNvGrpSpPr>
              <a:grpSpLocks/>
            </p:cNvGrpSpPr>
            <p:nvPr/>
          </p:nvGrpSpPr>
          <p:grpSpPr bwMode="auto">
            <a:xfrm>
              <a:off x="745546" y="1598843"/>
              <a:ext cx="409919" cy="1427698"/>
              <a:chOff x="492" y="925"/>
              <a:chExt cx="252" cy="722"/>
            </a:xfrm>
          </p:grpSpPr>
          <p:sp>
            <p:nvSpPr>
              <p:cNvPr id="153" name="Rectangle 57"/>
              <p:cNvSpPr>
                <a:spLocks noChangeArrowheads="1"/>
              </p:cNvSpPr>
              <p:nvPr/>
            </p:nvSpPr>
            <p:spPr bwMode="auto">
              <a:xfrm>
                <a:off x="492" y="925"/>
                <a:ext cx="25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54" name="Rectangle 58"/>
              <p:cNvSpPr>
                <a:spLocks noChangeArrowheads="1"/>
              </p:cNvSpPr>
              <p:nvPr/>
            </p:nvSpPr>
            <p:spPr bwMode="auto">
              <a:xfrm>
                <a:off x="504" y="1414"/>
                <a:ext cx="24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18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314" name="Object 1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739903"/>
              </p:ext>
            </p:extLst>
          </p:nvPr>
        </p:nvGraphicFramePr>
        <p:xfrm>
          <a:off x="3510101" y="3223833"/>
          <a:ext cx="3979039" cy="3494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Chart" r:id="rId3" imgW="8220611" imgH="6982123" progId="Excel.Chart.8">
                  <p:embed/>
                </p:oleObj>
              </mc:Choice>
              <mc:Fallback>
                <p:oleObj name="Chart" r:id="rId3" imgW="8220611" imgH="6982123" progId="Excel.Chart.8">
                  <p:embed/>
                  <p:pic>
                    <p:nvPicPr>
                      <p:cNvPr id="304314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0101" y="3223833"/>
                        <a:ext cx="3979039" cy="349420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2700000" algn="ctr" rotWithShape="0">
                                <a:schemeClr val="tx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</a:t>
            </a:r>
            <a:r>
              <a:rPr lang="en-US" dirty="0" smtClean="0"/>
              <a:t> </a:t>
            </a:r>
            <a:r>
              <a:rPr lang="en-US" dirty="0"/>
              <a:t>1 </a:t>
            </a:r>
            <a:r>
              <a:rPr lang="zh-CN" altLang="en-US" dirty="0"/>
              <a:t>位</a:t>
            </a:r>
            <a:endParaRPr lang="en-US" dirty="0"/>
          </a:p>
        </p:txBody>
      </p:sp>
      <p:graphicFrame>
        <p:nvGraphicFramePr>
          <p:cNvPr id="304299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849683"/>
              </p:ext>
            </p:extLst>
          </p:nvPr>
        </p:nvGraphicFramePr>
        <p:xfrm>
          <a:off x="3510101" y="3511711"/>
          <a:ext cx="3979039" cy="318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Chart" r:id="rId5" imgW="8611076" imgH="6915448" progId="Excel.Chart.8">
                  <p:embed/>
                </p:oleObj>
              </mc:Choice>
              <mc:Fallback>
                <p:oleObj name="Chart" r:id="rId5" imgW="8611076" imgH="6915448" progId="Excel.Chart.8">
                  <p:embed/>
                  <p:pic>
                    <p:nvPicPr>
                      <p:cNvPr id="304299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0101" y="3511711"/>
                        <a:ext cx="3979039" cy="318884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2700000" algn="ctr" rotWithShape="0">
                                <a:schemeClr val="tx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055565" y="4275165"/>
            <a:ext cx="1697807" cy="1722453"/>
            <a:chOff x="1055565" y="4275165"/>
            <a:chExt cx="1697807" cy="1722453"/>
          </a:xfrm>
        </p:grpSpPr>
        <p:sp>
          <p:nvSpPr>
            <p:cNvPr id="304214" name="Line 86"/>
            <p:cNvSpPr>
              <a:spLocks noChangeShapeType="1"/>
            </p:cNvSpPr>
            <p:nvPr/>
          </p:nvSpPr>
          <p:spPr bwMode="auto">
            <a:xfrm>
              <a:off x="2061849" y="4650510"/>
              <a:ext cx="691523" cy="6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304215" name="Group 87"/>
            <p:cNvGrpSpPr>
              <a:grpSpLocks/>
            </p:cNvGrpSpPr>
            <p:nvPr/>
          </p:nvGrpSpPr>
          <p:grpSpPr bwMode="auto">
            <a:xfrm>
              <a:off x="1759805" y="4504189"/>
              <a:ext cx="386299" cy="292642"/>
              <a:chOff x="2159" y="1440"/>
              <a:chExt cx="243" cy="184"/>
            </a:xfrm>
          </p:grpSpPr>
          <p:sp>
            <p:nvSpPr>
              <p:cNvPr id="304216" name="Freeform 88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4217" name="Freeform 89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4218" name="Freeform 90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4219" name="Freeform 91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304220" name="Line 92"/>
            <p:cNvSpPr>
              <a:spLocks noChangeShapeType="1"/>
            </p:cNvSpPr>
            <p:nvPr/>
          </p:nvSpPr>
          <p:spPr bwMode="auto">
            <a:xfrm>
              <a:off x="1532477" y="4656872"/>
              <a:ext cx="227328" cy="15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4226" name="Line 98"/>
            <p:cNvSpPr>
              <a:spLocks noChangeShapeType="1"/>
            </p:cNvSpPr>
            <p:nvPr/>
          </p:nvSpPr>
          <p:spPr bwMode="auto">
            <a:xfrm flipV="1">
              <a:off x="2061849" y="5572969"/>
              <a:ext cx="691523" cy="6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304227" name="Group 99"/>
            <p:cNvGrpSpPr>
              <a:grpSpLocks/>
            </p:cNvGrpSpPr>
            <p:nvPr/>
          </p:nvGrpSpPr>
          <p:grpSpPr bwMode="auto">
            <a:xfrm flipV="1">
              <a:off x="1759805" y="5433010"/>
              <a:ext cx="386299" cy="292642"/>
              <a:chOff x="2159" y="1440"/>
              <a:chExt cx="243" cy="184"/>
            </a:xfrm>
          </p:grpSpPr>
          <p:sp>
            <p:nvSpPr>
              <p:cNvPr id="304228" name="Freeform 100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4229" name="Freeform 101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4230" name="Freeform 102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4231" name="Freeform 103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304232" name="Line 104"/>
            <p:cNvSpPr>
              <a:spLocks noChangeShapeType="1"/>
            </p:cNvSpPr>
            <p:nvPr/>
          </p:nvSpPr>
          <p:spPr bwMode="auto">
            <a:xfrm flipV="1">
              <a:off x="1532477" y="5571378"/>
              <a:ext cx="227328" cy="15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4234" name="Freeform 106"/>
            <p:cNvSpPr>
              <a:spLocks/>
            </p:cNvSpPr>
            <p:nvPr/>
          </p:nvSpPr>
          <p:spPr bwMode="auto">
            <a:xfrm>
              <a:off x="1532469" y="4653136"/>
              <a:ext cx="1018289" cy="9367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04288" name="Text Box 160"/>
            <p:cNvSpPr txBox="1">
              <a:spLocks noChangeArrowheads="1"/>
            </p:cNvSpPr>
            <p:nvPr/>
          </p:nvSpPr>
          <p:spPr bwMode="auto">
            <a:xfrm>
              <a:off x="1055565" y="5420286"/>
              <a:ext cx="405375" cy="4246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V</a:t>
              </a:r>
              <a:r>
                <a:rPr lang="en-US" sz="2400" b="1" baseline="-25000">
                  <a:solidFill>
                    <a:srgbClr val="000066"/>
                  </a:solidFill>
                </a:rPr>
                <a:t>in</a:t>
              </a:r>
            </a:p>
          </p:txBody>
        </p:sp>
        <p:sp>
          <p:nvSpPr>
            <p:cNvPr id="304289" name="Text Box 161"/>
            <p:cNvSpPr txBox="1">
              <a:spLocks noChangeArrowheads="1"/>
            </p:cNvSpPr>
            <p:nvPr/>
          </p:nvSpPr>
          <p:spPr bwMode="auto">
            <a:xfrm>
              <a:off x="2149283" y="5572969"/>
              <a:ext cx="352915" cy="4246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V</a:t>
              </a:r>
              <a:r>
                <a:rPr lang="en-US" sz="2400" b="1" baseline="-25000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304290" name="Text Box 162"/>
            <p:cNvSpPr txBox="1">
              <a:spLocks noChangeArrowheads="1"/>
            </p:cNvSpPr>
            <p:nvPr/>
          </p:nvSpPr>
          <p:spPr bwMode="auto">
            <a:xfrm>
              <a:off x="2123848" y="4275165"/>
              <a:ext cx="352915" cy="4246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V</a:t>
              </a:r>
              <a:r>
                <a:rPr lang="en-US" sz="2400" b="1" baseline="-25000">
                  <a:solidFill>
                    <a:srgbClr val="000066"/>
                  </a:solidFill>
                </a:rPr>
                <a:t>2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877373" y="1097672"/>
            <a:ext cx="2134787" cy="2403336"/>
            <a:chOff x="3733357" y="922285"/>
            <a:chExt cx="2134787" cy="2403336"/>
          </a:xfrm>
        </p:grpSpPr>
        <p:sp>
          <p:nvSpPr>
            <p:cNvPr id="304242" name="Text Box 114"/>
            <p:cNvSpPr txBox="1">
              <a:spLocks noChangeArrowheads="1"/>
            </p:cNvSpPr>
            <p:nvPr/>
          </p:nvSpPr>
          <p:spPr bwMode="auto">
            <a:xfrm>
              <a:off x="3762706" y="922285"/>
              <a:ext cx="1631307" cy="4248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65" tIns="45765" rIns="45765" bIns="45765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000066"/>
                  </a:solidFill>
                </a:rPr>
                <a:t>双稳态元件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04249" name="Line 121"/>
            <p:cNvSpPr>
              <a:spLocks noChangeShapeType="1"/>
            </p:cNvSpPr>
            <p:nvPr/>
          </p:nvSpPr>
          <p:spPr bwMode="auto">
            <a:xfrm>
              <a:off x="4381210" y="1749489"/>
              <a:ext cx="838931" cy="6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250" name="Group 122"/>
            <p:cNvGrpSpPr>
              <a:grpSpLocks/>
            </p:cNvGrpSpPr>
            <p:nvPr/>
          </p:nvGrpSpPr>
          <p:grpSpPr bwMode="auto">
            <a:xfrm>
              <a:off x="4014781" y="1603169"/>
              <a:ext cx="468644" cy="292642"/>
              <a:chOff x="2159" y="1440"/>
              <a:chExt cx="243" cy="184"/>
            </a:xfrm>
          </p:grpSpPr>
          <p:sp>
            <p:nvSpPr>
              <p:cNvPr id="304251" name="Freeform 123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252" name="Freeform 124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253" name="Freeform 125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254" name="Freeform 126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4255" name="Line 127"/>
            <p:cNvSpPr>
              <a:spLocks noChangeShapeType="1"/>
            </p:cNvSpPr>
            <p:nvPr/>
          </p:nvSpPr>
          <p:spPr bwMode="auto">
            <a:xfrm>
              <a:off x="3738994" y="1755851"/>
              <a:ext cx="275787" cy="15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256" name="Line 128"/>
            <p:cNvSpPr>
              <a:spLocks noChangeShapeType="1"/>
            </p:cNvSpPr>
            <p:nvPr/>
          </p:nvSpPr>
          <p:spPr bwMode="auto">
            <a:xfrm flipV="1">
              <a:off x="4381210" y="2678310"/>
              <a:ext cx="83893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257" name="Group 129"/>
            <p:cNvGrpSpPr>
              <a:grpSpLocks/>
            </p:cNvGrpSpPr>
            <p:nvPr/>
          </p:nvGrpSpPr>
          <p:grpSpPr bwMode="auto">
            <a:xfrm flipV="1">
              <a:off x="4014781" y="2531989"/>
              <a:ext cx="468644" cy="292642"/>
              <a:chOff x="2159" y="1440"/>
              <a:chExt cx="243" cy="184"/>
            </a:xfrm>
          </p:grpSpPr>
          <p:sp>
            <p:nvSpPr>
              <p:cNvPr id="304258" name="Freeform 130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259" name="Freeform 131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260" name="Freeform 132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261" name="Freeform 133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4262" name="Line 134"/>
            <p:cNvSpPr>
              <a:spLocks noChangeShapeType="1"/>
            </p:cNvSpPr>
            <p:nvPr/>
          </p:nvSpPr>
          <p:spPr bwMode="auto">
            <a:xfrm flipV="1">
              <a:off x="3738994" y="2670357"/>
              <a:ext cx="275787" cy="15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263" name="Freeform 135"/>
            <p:cNvSpPr>
              <a:spLocks/>
            </p:cNvSpPr>
            <p:nvPr/>
          </p:nvSpPr>
          <p:spPr bwMode="auto">
            <a:xfrm>
              <a:off x="3738986" y="1744718"/>
              <a:ext cx="1018289" cy="9367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265" name="Text Box 137"/>
            <p:cNvSpPr txBox="1">
              <a:spLocks noChangeArrowheads="1"/>
            </p:cNvSpPr>
            <p:nvPr/>
          </p:nvSpPr>
          <p:spPr bwMode="auto">
            <a:xfrm>
              <a:off x="5312714" y="1603169"/>
              <a:ext cx="555430" cy="7570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Q+</a:t>
              </a:r>
            </a:p>
          </p:txBody>
        </p:sp>
        <p:sp>
          <p:nvSpPr>
            <p:cNvPr id="304266" name="Text Box 138"/>
            <p:cNvSpPr txBox="1">
              <a:spLocks noChangeArrowheads="1"/>
            </p:cNvSpPr>
            <p:nvPr/>
          </p:nvSpPr>
          <p:spPr bwMode="auto">
            <a:xfrm>
              <a:off x="5312714" y="2442924"/>
              <a:ext cx="555430" cy="7570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Q–</a:t>
              </a:r>
            </a:p>
          </p:txBody>
        </p:sp>
        <p:sp>
          <p:nvSpPr>
            <p:cNvPr id="304267" name="Text Box 139"/>
            <p:cNvSpPr txBox="1">
              <a:spLocks noChangeArrowheads="1"/>
            </p:cNvSpPr>
            <p:nvPr/>
          </p:nvSpPr>
          <p:spPr bwMode="auto">
            <a:xfrm>
              <a:off x="4757283" y="1340745"/>
              <a:ext cx="462859" cy="4246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000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304268" name="Text Box 140"/>
            <p:cNvSpPr txBox="1">
              <a:spLocks noChangeArrowheads="1"/>
            </p:cNvSpPr>
            <p:nvPr/>
          </p:nvSpPr>
          <p:spPr bwMode="auto">
            <a:xfrm>
              <a:off x="4757283" y="2277517"/>
              <a:ext cx="555430" cy="4246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000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!q</a:t>
              </a:r>
            </a:p>
          </p:txBody>
        </p:sp>
        <p:sp>
          <p:nvSpPr>
            <p:cNvPr id="304269" name="Text Box 141"/>
            <p:cNvSpPr txBox="1">
              <a:spLocks noChangeArrowheads="1"/>
            </p:cNvSpPr>
            <p:nvPr/>
          </p:nvSpPr>
          <p:spPr bwMode="auto">
            <a:xfrm>
              <a:off x="3916423" y="2900972"/>
              <a:ext cx="1944007" cy="4246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 </a:t>
              </a: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0 or 1</a:t>
              </a:r>
            </a:p>
          </p:txBody>
        </p:sp>
        <p:sp>
          <p:nvSpPr>
            <p:cNvPr id="47" name="Freeform 135"/>
            <p:cNvSpPr>
              <a:spLocks/>
            </p:cNvSpPr>
            <p:nvPr/>
          </p:nvSpPr>
          <p:spPr bwMode="auto">
            <a:xfrm flipH="1">
              <a:off x="3733357" y="1729610"/>
              <a:ext cx="1018289" cy="9367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square" lIns="45720" rIns="45720" anchor="ctr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98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304314" grpId="0"/>
      <p:bldOleChart spid="3042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634" name="Object 2"/>
          <p:cNvGraphicFramePr>
            <a:graphicFrameLocks noChangeAspect="1"/>
          </p:cNvGraphicFramePr>
          <p:nvPr/>
        </p:nvGraphicFramePr>
        <p:xfrm>
          <a:off x="3510101" y="3511711"/>
          <a:ext cx="3979039" cy="318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Chart" r:id="rId3" imgW="8620661" imgH="6905863" progId="Excel.Chart.8">
                  <p:embed/>
                </p:oleObj>
              </mc:Choice>
              <mc:Fallback>
                <p:oleObj name="Chart" r:id="rId3" imgW="8620661" imgH="6905863" progId="Excel.Chart.8">
                  <p:embed/>
                  <p:pic>
                    <p:nvPicPr>
                      <p:cNvPr id="3256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0101" y="3511711"/>
                        <a:ext cx="3979039" cy="3188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2700000" algn="ctr" rotWithShape="0">
                                <a:schemeClr val="tx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5" name="Object 3"/>
          <p:cNvGraphicFramePr>
            <a:graphicFrameLocks noChangeAspect="1"/>
          </p:cNvGraphicFramePr>
          <p:nvPr/>
        </p:nvGraphicFramePr>
        <p:xfrm>
          <a:off x="3498948" y="3422638"/>
          <a:ext cx="4207956" cy="3371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Chart" r:id="rId5" imgW="8620661" imgH="6905863" progId="Excel.Chart.8">
                  <p:embed/>
                </p:oleObj>
              </mc:Choice>
              <mc:Fallback>
                <p:oleObj name="Chart" r:id="rId5" imgW="8620661" imgH="6905863" progId="Excel.Chart.8">
                  <p:embed/>
                  <p:pic>
                    <p:nvPicPr>
                      <p:cNvPr id="3256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948" y="3422638"/>
                        <a:ext cx="4207956" cy="33717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2700000" algn="ctr" rotWithShape="0">
                                <a:schemeClr val="tx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 </a:t>
            </a:r>
            <a:r>
              <a:rPr lang="en-US" dirty="0" smtClean="0"/>
              <a:t>(</a:t>
            </a:r>
            <a:r>
              <a:rPr lang="en-US" dirty="0"/>
              <a:t>cont</a:t>
            </a:r>
            <a:r>
              <a:rPr lang="en-US" dirty="0" smtClean="0"/>
              <a:t>.)</a:t>
            </a:r>
            <a:endParaRPr lang="en-US" dirty="0"/>
          </a:p>
        </p:txBody>
      </p:sp>
      <p:grpSp>
        <p:nvGrpSpPr>
          <p:cNvPr id="325660" name="Group 28"/>
          <p:cNvGrpSpPr>
            <a:grpSpLocks/>
          </p:cNvGrpSpPr>
          <p:nvPr/>
        </p:nvGrpSpPr>
        <p:grpSpPr bwMode="auto">
          <a:xfrm>
            <a:off x="1020597" y="4275165"/>
            <a:ext cx="1732782" cy="1722452"/>
            <a:chOff x="3666" y="1008"/>
            <a:chExt cx="1090" cy="1083"/>
          </a:xfrm>
        </p:grpSpPr>
        <p:sp>
          <p:nvSpPr>
            <p:cNvPr id="325661" name="Line 29"/>
            <p:cNvSpPr>
              <a:spLocks noChangeShapeType="1"/>
            </p:cNvSpPr>
            <p:nvPr/>
          </p:nvSpPr>
          <p:spPr bwMode="auto">
            <a:xfrm>
              <a:off x="4321" y="124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5662" name="Group 30"/>
            <p:cNvGrpSpPr>
              <a:grpSpLocks/>
            </p:cNvGrpSpPr>
            <p:nvPr/>
          </p:nvGrpSpPr>
          <p:grpSpPr bwMode="auto">
            <a:xfrm>
              <a:off x="4131" y="1152"/>
              <a:ext cx="243" cy="184"/>
              <a:chOff x="2159" y="1440"/>
              <a:chExt cx="243" cy="184"/>
            </a:xfrm>
          </p:grpSpPr>
          <p:sp>
            <p:nvSpPr>
              <p:cNvPr id="325663" name="Freeform 31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64" name="Freeform 32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65" name="Freeform 33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66" name="Freeform 34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5667" name="Line 35"/>
            <p:cNvSpPr>
              <a:spLocks noChangeShapeType="1"/>
            </p:cNvSpPr>
            <p:nvPr/>
          </p:nvSpPr>
          <p:spPr bwMode="auto">
            <a:xfrm>
              <a:off x="3988" y="1248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668" name="Line 36"/>
            <p:cNvSpPr>
              <a:spLocks noChangeShapeType="1"/>
            </p:cNvSpPr>
            <p:nvPr/>
          </p:nvSpPr>
          <p:spPr bwMode="auto">
            <a:xfrm flipV="1">
              <a:off x="4321" y="182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5669" name="Group 37"/>
            <p:cNvGrpSpPr>
              <a:grpSpLocks/>
            </p:cNvGrpSpPr>
            <p:nvPr/>
          </p:nvGrpSpPr>
          <p:grpSpPr bwMode="auto">
            <a:xfrm flipV="1">
              <a:off x="4131" y="1736"/>
              <a:ext cx="243" cy="184"/>
              <a:chOff x="2159" y="1440"/>
              <a:chExt cx="243" cy="184"/>
            </a:xfrm>
          </p:grpSpPr>
          <p:sp>
            <p:nvSpPr>
              <p:cNvPr id="325670" name="Freeform 38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71" name="Freeform 39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72" name="Freeform 40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73" name="Freeform 41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5674" name="Line 42"/>
            <p:cNvSpPr>
              <a:spLocks noChangeShapeType="1"/>
            </p:cNvSpPr>
            <p:nvPr/>
          </p:nvSpPr>
          <p:spPr bwMode="auto">
            <a:xfrm flipV="1">
              <a:off x="3988" y="1823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675" name="Freeform 43"/>
            <p:cNvSpPr>
              <a:spLocks/>
            </p:cNvSpPr>
            <p:nvPr/>
          </p:nvSpPr>
          <p:spPr bwMode="auto">
            <a:xfrm>
              <a:off x="3988" y="1244"/>
              <a:ext cx="528" cy="5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676" name="Text Box 44"/>
            <p:cNvSpPr txBox="1">
              <a:spLocks noChangeArrowheads="1"/>
            </p:cNvSpPr>
            <p:nvPr/>
          </p:nvSpPr>
          <p:spPr bwMode="auto">
            <a:xfrm>
              <a:off x="3666" y="1728"/>
              <a:ext cx="299" cy="2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400" b="1" baseline="-25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</a:p>
          </p:txBody>
        </p:sp>
        <p:sp>
          <p:nvSpPr>
            <p:cNvPr id="325677" name="Text Box 45"/>
            <p:cNvSpPr txBox="1">
              <a:spLocks noChangeArrowheads="1"/>
            </p:cNvSpPr>
            <p:nvPr/>
          </p:nvSpPr>
          <p:spPr bwMode="auto">
            <a:xfrm>
              <a:off x="4356" y="1824"/>
              <a:ext cx="263" cy="2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400" b="1" baseline="-25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5678" name="Text Box 46"/>
            <p:cNvSpPr txBox="1">
              <a:spLocks noChangeArrowheads="1"/>
            </p:cNvSpPr>
            <p:nvPr/>
          </p:nvSpPr>
          <p:spPr bwMode="auto">
            <a:xfrm>
              <a:off x="4340" y="1008"/>
              <a:ext cx="263" cy="2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400" b="1" baseline="-25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25679" name="Group 47"/>
          <p:cNvGrpSpPr>
            <a:grpSpLocks/>
          </p:cNvGrpSpPr>
          <p:nvPr/>
        </p:nvGrpSpPr>
        <p:grpSpPr bwMode="auto">
          <a:xfrm>
            <a:off x="1020620" y="3788445"/>
            <a:ext cx="1728014" cy="2209127"/>
            <a:chOff x="786" y="2142"/>
            <a:chExt cx="1087" cy="1389"/>
          </a:xfrm>
        </p:grpSpPr>
        <p:sp>
          <p:nvSpPr>
            <p:cNvPr id="325680" name="Line 48"/>
            <p:cNvSpPr>
              <a:spLocks noChangeShapeType="1"/>
            </p:cNvSpPr>
            <p:nvPr/>
          </p:nvSpPr>
          <p:spPr bwMode="auto">
            <a:xfrm>
              <a:off x="1438" y="268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5681" name="Group 49"/>
            <p:cNvGrpSpPr>
              <a:grpSpLocks/>
            </p:cNvGrpSpPr>
            <p:nvPr/>
          </p:nvGrpSpPr>
          <p:grpSpPr bwMode="auto">
            <a:xfrm>
              <a:off x="1248" y="2592"/>
              <a:ext cx="243" cy="184"/>
              <a:chOff x="2159" y="1440"/>
              <a:chExt cx="243" cy="184"/>
            </a:xfrm>
          </p:grpSpPr>
          <p:sp>
            <p:nvSpPr>
              <p:cNvPr id="325682" name="Freeform 50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83" name="Freeform 51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84" name="Freeform 52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85" name="Freeform 53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5686" name="Line 54"/>
            <p:cNvSpPr>
              <a:spLocks noChangeShapeType="1"/>
            </p:cNvSpPr>
            <p:nvPr/>
          </p:nvSpPr>
          <p:spPr bwMode="auto">
            <a:xfrm>
              <a:off x="1105" y="2688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687" name="Line 55"/>
            <p:cNvSpPr>
              <a:spLocks noChangeShapeType="1"/>
            </p:cNvSpPr>
            <p:nvPr/>
          </p:nvSpPr>
          <p:spPr bwMode="auto">
            <a:xfrm flipV="1">
              <a:off x="1438" y="326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5688" name="Group 56"/>
            <p:cNvGrpSpPr>
              <a:grpSpLocks/>
            </p:cNvGrpSpPr>
            <p:nvPr/>
          </p:nvGrpSpPr>
          <p:grpSpPr bwMode="auto">
            <a:xfrm flipV="1">
              <a:off x="1248" y="3176"/>
              <a:ext cx="243" cy="184"/>
              <a:chOff x="2159" y="1440"/>
              <a:chExt cx="243" cy="184"/>
            </a:xfrm>
          </p:grpSpPr>
          <p:sp>
            <p:nvSpPr>
              <p:cNvPr id="325689" name="Freeform 57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90" name="Freeform 58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91" name="Freeform 59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92" name="Freeform 60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5693" name="Line 61"/>
            <p:cNvSpPr>
              <a:spLocks noChangeShapeType="1"/>
            </p:cNvSpPr>
            <p:nvPr/>
          </p:nvSpPr>
          <p:spPr bwMode="auto">
            <a:xfrm flipV="1">
              <a:off x="1105" y="3263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695" name="Freeform 63"/>
            <p:cNvSpPr>
              <a:spLocks/>
            </p:cNvSpPr>
            <p:nvPr/>
          </p:nvSpPr>
          <p:spPr bwMode="auto">
            <a:xfrm flipV="1">
              <a:off x="1105" y="2684"/>
              <a:ext cx="641" cy="5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696" name="Text Box 64"/>
            <p:cNvSpPr txBox="1">
              <a:spLocks noChangeArrowheads="1"/>
            </p:cNvSpPr>
            <p:nvPr/>
          </p:nvSpPr>
          <p:spPr bwMode="auto">
            <a:xfrm>
              <a:off x="786" y="3168"/>
              <a:ext cx="299" cy="2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400" b="1" baseline="-25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</a:p>
          </p:txBody>
        </p:sp>
        <p:sp>
          <p:nvSpPr>
            <p:cNvPr id="325697" name="Text Box 65"/>
            <p:cNvSpPr txBox="1">
              <a:spLocks noChangeArrowheads="1"/>
            </p:cNvSpPr>
            <p:nvPr/>
          </p:nvSpPr>
          <p:spPr bwMode="auto">
            <a:xfrm>
              <a:off x="1476" y="3264"/>
              <a:ext cx="263" cy="2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400" b="1" baseline="-25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5698" name="Text Box 66"/>
            <p:cNvSpPr txBox="1">
              <a:spLocks noChangeArrowheads="1"/>
            </p:cNvSpPr>
            <p:nvPr/>
          </p:nvSpPr>
          <p:spPr bwMode="auto">
            <a:xfrm>
              <a:off x="1460" y="2448"/>
              <a:ext cx="263" cy="2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400" b="1" baseline="-25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5699" name="Text Box 67"/>
            <p:cNvSpPr txBox="1">
              <a:spLocks noChangeArrowheads="1"/>
            </p:cNvSpPr>
            <p:nvPr/>
          </p:nvSpPr>
          <p:spPr bwMode="auto">
            <a:xfrm>
              <a:off x="1056" y="2142"/>
              <a:ext cx="798" cy="2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4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V</a:t>
              </a:r>
              <a:r>
                <a:rPr lang="en-US" sz="24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25700" name="Group 68"/>
          <p:cNvGrpSpPr>
            <a:grpSpLocks/>
          </p:cNvGrpSpPr>
          <p:nvPr/>
        </p:nvGrpSpPr>
        <p:grpSpPr bwMode="auto">
          <a:xfrm>
            <a:off x="2432298" y="6030978"/>
            <a:ext cx="1230436" cy="341946"/>
            <a:chOff x="1530" y="3792"/>
            <a:chExt cx="774" cy="215"/>
          </a:xfrm>
        </p:grpSpPr>
        <p:sp>
          <p:nvSpPr>
            <p:cNvPr id="325701" name="Line 69"/>
            <p:cNvSpPr>
              <a:spLocks noChangeShapeType="1"/>
            </p:cNvSpPr>
            <p:nvPr/>
          </p:nvSpPr>
          <p:spPr bwMode="auto">
            <a:xfrm>
              <a:off x="2016" y="3888"/>
              <a:ext cx="288" cy="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5702" name="Text Box 70"/>
            <p:cNvSpPr txBox="1">
              <a:spLocks noChangeArrowheads="1"/>
            </p:cNvSpPr>
            <p:nvPr/>
          </p:nvSpPr>
          <p:spPr bwMode="auto">
            <a:xfrm>
              <a:off x="1530" y="3792"/>
              <a:ext cx="472" cy="2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000066"/>
                  </a:solidFill>
                </a:rPr>
                <a:t>稳态 </a:t>
              </a:r>
              <a:r>
                <a:rPr lang="en-US" b="1" dirty="0" smtClean="0">
                  <a:solidFill>
                    <a:srgbClr val="000066"/>
                  </a:solidFill>
                </a:rPr>
                <a:t>0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25706" name="Group 74"/>
          <p:cNvGrpSpPr>
            <a:grpSpLocks/>
          </p:cNvGrpSpPr>
          <p:nvPr/>
        </p:nvGrpSpPr>
        <p:grpSpPr bwMode="auto">
          <a:xfrm>
            <a:off x="5341483" y="5038584"/>
            <a:ext cx="790085" cy="494629"/>
            <a:chOff x="3360" y="3168"/>
            <a:chExt cx="497" cy="311"/>
          </a:xfrm>
        </p:grpSpPr>
        <p:sp>
          <p:nvSpPr>
            <p:cNvPr id="325707" name="Line 75"/>
            <p:cNvSpPr>
              <a:spLocks noChangeShapeType="1"/>
            </p:cNvSpPr>
            <p:nvPr/>
          </p:nvSpPr>
          <p:spPr bwMode="auto">
            <a:xfrm flipH="1" flipV="1">
              <a:off x="3360" y="3168"/>
              <a:ext cx="144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5708" name="Text Box 76"/>
            <p:cNvSpPr txBox="1">
              <a:spLocks noChangeArrowheads="1"/>
            </p:cNvSpPr>
            <p:nvPr/>
          </p:nvSpPr>
          <p:spPr bwMode="auto">
            <a:xfrm>
              <a:off x="3360" y="3264"/>
              <a:ext cx="497" cy="215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000066"/>
                  </a:solidFill>
                </a:rPr>
                <a:t>亚稳态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3877373" y="1025664"/>
            <a:ext cx="2134787" cy="2403336"/>
            <a:chOff x="3733357" y="922285"/>
            <a:chExt cx="2134787" cy="2403336"/>
          </a:xfrm>
        </p:grpSpPr>
        <p:sp>
          <p:nvSpPr>
            <p:cNvPr id="100" name="Text Box 114"/>
            <p:cNvSpPr txBox="1">
              <a:spLocks noChangeArrowheads="1"/>
            </p:cNvSpPr>
            <p:nvPr/>
          </p:nvSpPr>
          <p:spPr bwMode="auto">
            <a:xfrm>
              <a:off x="3762706" y="922285"/>
              <a:ext cx="1631307" cy="4248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65" tIns="45765" rIns="45765" bIns="45765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000066"/>
                  </a:solidFill>
                </a:rPr>
                <a:t>双稳态元件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101" name="Line 121"/>
            <p:cNvSpPr>
              <a:spLocks noChangeShapeType="1"/>
            </p:cNvSpPr>
            <p:nvPr/>
          </p:nvSpPr>
          <p:spPr bwMode="auto">
            <a:xfrm>
              <a:off x="4381210" y="1749489"/>
              <a:ext cx="838931" cy="6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2" name="Group 122"/>
            <p:cNvGrpSpPr>
              <a:grpSpLocks/>
            </p:cNvGrpSpPr>
            <p:nvPr/>
          </p:nvGrpSpPr>
          <p:grpSpPr bwMode="auto">
            <a:xfrm>
              <a:off x="4014772" y="1603169"/>
              <a:ext cx="468643" cy="292642"/>
              <a:chOff x="2159" y="1440"/>
              <a:chExt cx="243" cy="184"/>
            </a:xfrm>
          </p:grpSpPr>
          <p:sp>
            <p:nvSpPr>
              <p:cNvPr id="118" name="Freeform 123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Freeform 124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Freeform 125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Freeform 126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3" name="Line 127"/>
            <p:cNvSpPr>
              <a:spLocks noChangeShapeType="1"/>
            </p:cNvSpPr>
            <p:nvPr/>
          </p:nvSpPr>
          <p:spPr bwMode="auto">
            <a:xfrm>
              <a:off x="3738994" y="1755851"/>
              <a:ext cx="275787" cy="15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Line 128"/>
            <p:cNvSpPr>
              <a:spLocks noChangeShapeType="1"/>
            </p:cNvSpPr>
            <p:nvPr/>
          </p:nvSpPr>
          <p:spPr bwMode="auto">
            <a:xfrm flipV="1">
              <a:off x="4381210" y="2678310"/>
              <a:ext cx="83893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5" name="Group 129"/>
            <p:cNvGrpSpPr>
              <a:grpSpLocks/>
            </p:cNvGrpSpPr>
            <p:nvPr/>
          </p:nvGrpSpPr>
          <p:grpSpPr bwMode="auto">
            <a:xfrm flipV="1">
              <a:off x="4014772" y="2531989"/>
              <a:ext cx="468643" cy="292642"/>
              <a:chOff x="2159" y="1440"/>
              <a:chExt cx="243" cy="184"/>
            </a:xfrm>
          </p:grpSpPr>
          <p:sp>
            <p:nvSpPr>
              <p:cNvPr id="114" name="Freeform 130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Freeform 131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Freeform 132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Freeform 133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6" name="Line 134"/>
            <p:cNvSpPr>
              <a:spLocks noChangeShapeType="1"/>
            </p:cNvSpPr>
            <p:nvPr/>
          </p:nvSpPr>
          <p:spPr bwMode="auto">
            <a:xfrm flipV="1">
              <a:off x="3738994" y="2670357"/>
              <a:ext cx="275787" cy="15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Freeform 135"/>
            <p:cNvSpPr>
              <a:spLocks/>
            </p:cNvSpPr>
            <p:nvPr/>
          </p:nvSpPr>
          <p:spPr bwMode="auto">
            <a:xfrm>
              <a:off x="3738986" y="1744718"/>
              <a:ext cx="1018289" cy="9367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Text Box 137"/>
            <p:cNvSpPr txBox="1">
              <a:spLocks noChangeArrowheads="1"/>
            </p:cNvSpPr>
            <p:nvPr/>
          </p:nvSpPr>
          <p:spPr bwMode="auto">
            <a:xfrm>
              <a:off x="5312714" y="1603169"/>
              <a:ext cx="555430" cy="7570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Q+</a:t>
              </a:r>
            </a:p>
          </p:txBody>
        </p:sp>
        <p:sp>
          <p:nvSpPr>
            <p:cNvPr id="109" name="Text Box 138"/>
            <p:cNvSpPr txBox="1">
              <a:spLocks noChangeArrowheads="1"/>
            </p:cNvSpPr>
            <p:nvPr/>
          </p:nvSpPr>
          <p:spPr bwMode="auto">
            <a:xfrm>
              <a:off x="5312714" y="2442924"/>
              <a:ext cx="555430" cy="7570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Q–</a:t>
              </a:r>
            </a:p>
          </p:txBody>
        </p:sp>
        <p:sp>
          <p:nvSpPr>
            <p:cNvPr id="110" name="Text Box 139"/>
            <p:cNvSpPr txBox="1">
              <a:spLocks noChangeArrowheads="1"/>
            </p:cNvSpPr>
            <p:nvPr/>
          </p:nvSpPr>
          <p:spPr bwMode="auto">
            <a:xfrm>
              <a:off x="4757283" y="1340745"/>
              <a:ext cx="462859" cy="4246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000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11" name="Text Box 140"/>
            <p:cNvSpPr txBox="1">
              <a:spLocks noChangeArrowheads="1"/>
            </p:cNvSpPr>
            <p:nvPr/>
          </p:nvSpPr>
          <p:spPr bwMode="auto">
            <a:xfrm>
              <a:off x="4757283" y="2277517"/>
              <a:ext cx="555430" cy="4246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000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!q</a:t>
              </a:r>
            </a:p>
          </p:txBody>
        </p:sp>
        <p:sp>
          <p:nvSpPr>
            <p:cNvPr id="112" name="Text Box 141"/>
            <p:cNvSpPr txBox="1">
              <a:spLocks noChangeArrowheads="1"/>
            </p:cNvSpPr>
            <p:nvPr/>
          </p:nvSpPr>
          <p:spPr bwMode="auto">
            <a:xfrm>
              <a:off x="3916423" y="2900972"/>
              <a:ext cx="1944007" cy="4246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 </a:t>
              </a: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0 or 1</a:t>
              </a:r>
            </a:p>
          </p:txBody>
        </p:sp>
        <p:sp>
          <p:nvSpPr>
            <p:cNvPr id="113" name="Freeform 135"/>
            <p:cNvSpPr>
              <a:spLocks/>
            </p:cNvSpPr>
            <p:nvPr/>
          </p:nvSpPr>
          <p:spPr bwMode="auto">
            <a:xfrm flipH="1">
              <a:off x="3733357" y="1729610"/>
              <a:ext cx="1018289" cy="9367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square" lIns="45720" rIns="45720" anchor="ctr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" name="Group 71"/>
          <p:cNvGrpSpPr>
            <a:grpSpLocks/>
          </p:cNvGrpSpPr>
          <p:nvPr/>
        </p:nvGrpSpPr>
        <p:grpSpPr bwMode="auto">
          <a:xfrm>
            <a:off x="6831378" y="3040387"/>
            <a:ext cx="1055568" cy="458048"/>
            <a:chOff x="4368" y="1920"/>
            <a:chExt cx="664" cy="288"/>
          </a:xfrm>
        </p:grpSpPr>
        <p:sp>
          <p:nvSpPr>
            <p:cNvPr id="74" name="Line 72"/>
            <p:cNvSpPr>
              <a:spLocks noChangeShapeType="1"/>
            </p:cNvSpPr>
            <p:nvPr/>
          </p:nvSpPr>
          <p:spPr bwMode="auto">
            <a:xfrm flipH="1">
              <a:off x="4368" y="2064"/>
              <a:ext cx="192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4560" y="1920"/>
              <a:ext cx="472" cy="2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000066"/>
                  </a:solidFill>
                </a:rPr>
                <a:t>稳态</a:t>
              </a:r>
              <a:r>
                <a:rPr lang="en-US" b="1" dirty="0" smtClean="0">
                  <a:solidFill>
                    <a:srgbClr val="000066"/>
                  </a:solidFill>
                </a:rPr>
                <a:t> </a:t>
              </a:r>
              <a:r>
                <a:rPr lang="en-US" b="1" dirty="0">
                  <a:solidFill>
                    <a:srgbClr val="000066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526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325634" grpId="0"/>
      <p:bldOleChart spid="3256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物理类比</a:t>
            </a:r>
            <a:endParaRPr lang="en-US" dirty="0"/>
          </a:p>
        </p:txBody>
      </p:sp>
      <p:graphicFrame>
        <p:nvGraphicFramePr>
          <p:cNvPr id="322626" name="Object 66"/>
          <p:cNvGraphicFramePr>
            <a:graphicFrameLocks noChangeAspect="1"/>
          </p:cNvGraphicFramePr>
          <p:nvPr/>
        </p:nvGraphicFramePr>
        <p:xfrm>
          <a:off x="2987062" y="1068787"/>
          <a:ext cx="3979038" cy="318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Chart" r:id="rId3" imgW="8620661" imgH="6905863" progId="Excel.Chart.8">
                  <p:embed/>
                </p:oleObj>
              </mc:Choice>
              <mc:Fallback>
                <p:oleObj name="Chart" r:id="rId3" imgW="8620661" imgH="6905863" progId="Excel.Chart.8">
                  <p:embed/>
                  <p:pic>
                    <p:nvPicPr>
                      <p:cNvPr id="322626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062" y="1068787"/>
                        <a:ext cx="3979038" cy="3188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2700000" algn="ctr" rotWithShape="0">
                                <a:schemeClr val="tx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627" name="Object 67"/>
          <p:cNvGraphicFramePr>
            <a:graphicFrameLocks noChangeAspect="1"/>
          </p:cNvGraphicFramePr>
          <p:nvPr/>
        </p:nvGraphicFramePr>
        <p:xfrm>
          <a:off x="2975942" y="979714"/>
          <a:ext cx="4207957" cy="3371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Chart" r:id="rId5" imgW="8620661" imgH="6905863" progId="Excel.Chart.8">
                  <p:embed/>
                </p:oleObj>
              </mc:Choice>
              <mc:Fallback>
                <p:oleObj name="Chart" r:id="rId5" imgW="8620661" imgH="6905863" progId="Excel.Chart.8">
                  <p:embed/>
                  <p:pic>
                    <p:nvPicPr>
                      <p:cNvPr id="322627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5942" y="979714"/>
                        <a:ext cx="4207957" cy="33717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2700000" algn="ctr" rotWithShape="0">
                                <a:schemeClr val="tx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2628" name="Group 68"/>
          <p:cNvGrpSpPr>
            <a:grpSpLocks/>
          </p:cNvGrpSpPr>
          <p:nvPr/>
        </p:nvGrpSpPr>
        <p:grpSpPr bwMode="auto">
          <a:xfrm>
            <a:off x="1791651" y="3588061"/>
            <a:ext cx="1348074" cy="368984"/>
            <a:chOff x="1456" y="3792"/>
            <a:chExt cx="848" cy="232"/>
          </a:xfrm>
        </p:grpSpPr>
        <p:sp>
          <p:nvSpPr>
            <p:cNvPr id="322629" name="Line 69"/>
            <p:cNvSpPr>
              <a:spLocks noChangeShapeType="1"/>
            </p:cNvSpPr>
            <p:nvPr/>
          </p:nvSpPr>
          <p:spPr bwMode="auto">
            <a:xfrm>
              <a:off x="2016" y="3888"/>
              <a:ext cx="288" cy="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2630" name="Text Box 70"/>
            <p:cNvSpPr txBox="1">
              <a:spLocks noChangeArrowheads="1"/>
            </p:cNvSpPr>
            <p:nvPr/>
          </p:nvSpPr>
          <p:spPr bwMode="auto">
            <a:xfrm>
              <a:off x="1456" y="3792"/>
              <a:ext cx="546" cy="2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稳态</a:t>
              </a:r>
              <a:r>
                <a:rPr lang="en-US" sz="2000" b="1" dirty="0" smtClean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</a:p>
          </p:txBody>
        </p:sp>
      </p:grpSp>
      <p:grpSp>
        <p:nvGrpSpPr>
          <p:cNvPr id="322631" name="Group 71"/>
          <p:cNvGrpSpPr>
            <a:grpSpLocks/>
          </p:cNvGrpSpPr>
          <p:nvPr/>
        </p:nvGrpSpPr>
        <p:grpSpPr bwMode="auto">
          <a:xfrm>
            <a:off x="6420817" y="610731"/>
            <a:ext cx="1055568" cy="458048"/>
            <a:chOff x="4368" y="1920"/>
            <a:chExt cx="664" cy="288"/>
          </a:xfrm>
        </p:grpSpPr>
        <p:sp>
          <p:nvSpPr>
            <p:cNvPr id="322632" name="Line 72"/>
            <p:cNvSpPr>
              <a:spLocks noChangeShapeType="1"/>
            </p:cNvSpPr>
            <p:nvPr/>
          </p:nvSpPr>
          <p:spPr bwMode="auto">
            <a:xfrm flipH="1">
              <a:off x="4368" y="2064"/>
              <a:ext cx="192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2633" name="Text Box 73"/>
            <p:cNvSpPr txBox="1">
              <a:spLocks noChangeArrowheads="1"/>
            </p:cNvSpPr>
            <p:nvPr/>
          </p:nvSpPr>
          <p:spPr bwMode="auto">
            <a:xfrm>
              <a:off x="4560" y="1920"/>
              <a:ext cx="472" cy="2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000066"/>
                  </a:solidFill>
                </a:rPr>
                <a:t>稳态</a:t>
              </a:r>
              <a:r>
                <a:rPr lang="en-US" b="1" dirty="0" smtClean="0">
                  <a:solidFill>
                    <a:srgbClr val="000066"/>
                  </a:solidFill>
                </a:rPr>
                <a:t> </a:t>
              </a:r>
              <a:r>
                <a:rPr lang="en-US" b="1" dirty="0">
                  <a:solidFill>
                    <a:srgbClr val="000066"/>
                  </a:solidFill>
                </a:rPr>
                <a:t>1</a:t>
              </a:r>
            </a:p>
          </p:txBody>
        </p:sp>
      </p:grpSp>
      <p:grpSp>
        <p:nvGrpSpPr>
          <p:cNvPr id="322634" name="Group 74"/>
          <p:cNvGrpSpPr>
            <a:grpSpLocks/>
          </p:cNvGrpSpPr>
          <p:nvPr/>
        </p:nvGrpSpPr>
        <p:grpSpPr bwMode="auto">
          <a:xfrm>
            <a:off x="4818457" y="2595664"/>
            <a:ext cx="866391" cy="521667"/>
            <a:chOff x="3360" y="3168"/>
            <a:chExt cx="545" cy="328"/>
          </a:xfrm>
        </p:grpSpPr>
        <p:sp>
          <p:nvSpPr>
            <p:cNvPr id="322635" name="Line 75"/>
            <p:cNvSpPr>
              <a:spLocks noChangeShapeType="1"/>
            </p:cNvSpPr>
            <p:nvPr/>
          </p:nvSpPr>
          <p:spPr bwMode="auto">
            <a:xfrm flipH="1" flipV="1">
              <a:off x="3360" y="3168"/>
              <a:ext cx="144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2636" name="Text Box 76"/>
            <p:cNvSpPr txBox="1">
              <a:spLocks noChangeArrowheads="1"/>
            </p:cNvSpPr>
            <p:nvPr/>
          </p:nvSpPr>
          <p:spPr bwMode="auto">
            <a:xfrm>
              <a:off x="3360" y="3264"/>
              <a:ext cx="545" cy="232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亚稳态</a:t>
              </a:r>
              <a:endParaRPr 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0" name="AutoShape 104"/>
          <p:cNvSpPr>
            <a:spLocks noChangeArrowheads="1"/>
          </p:cNvSpPr>
          <p:nvPr/>
        </p:nvSpPr>
        <p:spPr bwMode="auto">
          <a:xfrm>
            <a:off x="1918778" y="5740048"/>
            <a:ext cx="1068284" cy="839366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266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52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79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05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324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58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385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011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2">
              <a:latin typeface="Arial" charset="0"/>
            </a:endParaRPr>
          </a:p>
        </p:txBody>
      </p:sp>
      <p:grpSp>
        <p:nvGrpSpPr>
          <p:cNvPr id="61" name="Group 105"/>
          <p:cNvGrpSpPr>
            <a:grpSpLocks/>
          </p:cNvGrpSpPr>
          <p:nvPr/>
        </p:nvGrpSpPr>
        <p:grpSpPr bwMode="auto">
          <a:xfrm rot="20269944">
            <a:off x="796445" y="5765484"/>
            <a:ext cx="1809088" cy="534142"/>
            <a:chOff x="1104" y="2400"/>
            <a:chExt cx="1138" cy="336"/>
          </a:xfrm>
        </p:grpSpPr>
        <p:grpSp>
          <p:nvGrpSpPr>
            <p:cNvPr id="79" name="Group 106"/>
            <p:cNvGrpSpPr>
              <a:grpSpLocks/>
            </p:cNvGrpSpPr>
            <p:nvPr/>
          </p:nvGrpSpPr>
          <p:grpSpPr bwMode="auto">
            <a:xfrm>
              <a:off x="1104" y="2544"/>
              <a:ext cx="1104" cy="192"/>
              <a:chOff x="1104" y="2496"/>
              <a:chExt cx="1104" cy="192"/>
            </a:xfrm>
          </p:grpSpPr>
          <p:sp>
            <p:nvSpPr>
              <p:cNvPr id="81" name="AutoShape 107"/>
              <p:cNvSpPr>
                <a:spLocks noChangeArrowheads="1"/>
              </p:cNvSpPr>
              <p:nvPr/>
            </p:nvSpPr>
            <p:spPr bwMode="auto">
              <a:xfrm>
                <a:off x="1104" y="2544"/>
                <a:ext cx="1104" cy="96"/>
              </a:xfrm>
              <a:prstGeom prst="flowChartTerminator">
                <a:avLst/>
              </a:prstGeom>
              <a:solidFill>
                <a:srgbClr val="969696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3"/>
              </a:p>
            </p:txBody>
          </p:sp>
          <p:sp>
            <p:nvSpPr>
              <p:cNvPr id="82" name="Oval 108"/>
              <p:cNvSpPr>
                <a:spLocks noChangeArrowheads="1"/>
              </p:cNvSpPr>
              <p:nvPr/>
            </p:nvSpPr>
            <p:spPr bwMode="auto">
              <a:xfrm>
                <a:off x="1104" y="2496"/>
                <a:ext cx="192" cy="192"/>
              </a:xfrm>
              <a:prstGeom prst="ellipse">
                <a:avLst/>
              </a:prstGeom>
              <a:solidFill>
                <a:srgbClr val="969696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3"/>
              </a:p>
            </p:txBody>
          </p:sp>
        </p:grpSp>
        <p:sp>
          <p:nvSpPr>
            <p:cNvPr id="80" name="Text Box 109"/>
            <p:cNvSpPr txBox="1">
              <a:spLocks noChangeArrowheads="1"/>
            </p:cNvSpPr>
            <p:nvPr/>
          </p:nvSpPr>
          <p:spPr bwMode="auto">
            <a:xfrm>
              <a:off x="2064" y="2400"/>
              <a:ext cx="178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804">
                  <a:latin typeface="Arial" charset="0"/>
                </a:rPr>
                <a:t>.</a:t>
              </a:r>
            </a:p>
          </p:txBody>
        </p:sp>
      </p:grpSp>
      <p:sp>
        <p:nvSpPr>
          <p:cNvPr id="62" name="Line 110"/>
          <p:cNvSpPr>
            <a:spLocks noChangeShapeType="1"/>
          </p:cNvSpPr>
          <p:nvPr/>
        </p:nvSpPr>
        <p:spPr bwMode="auto">
          <a:xfrm>
            <a:off x="774189" y="6579414"/>
            <a:ext cx="61044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266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52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79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05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324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58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385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011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3"/>
          </a:p>
        </p:txBody>
      </p:sp>
      <p:sp>
        <p:nvSpPr>
          <p:cNvPr id="63" name="Text Box 126"/>
          <p:cNvSpPr txBox="1">
            <a:spLocks noChangeArrowheads="1"/>
          </p:cNvSpPr>
          <p:nvPr/>
        </p:nvSpPr>
        <p:spPr bwMode="auto">
          <a:xfrm>
            <a:off x="1009466" y="5403030"/>
            <a:ext cx="1088950" cy="3370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266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52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79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05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324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58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385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011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53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稳态 左</a:t>
            </a:r>
            <a:endParaRPr lang="en-US" altLang="zh-CN" sz="20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AutoShape 112"/>
          <p:cNvSpPr>
            <a:spLocks noChangeArrowheads="1"/>
          </p:cNvSpPr>
          <p:nvPr/>
        </p:nvSpPr>
        <p:spPr bwMode="auto">
          <a:xfrm flipH="1">
            <a:off x="6052019" y="5740048"/>
            <a:ext cx="1068284" cy="839366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266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52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79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05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324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58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385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011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2">
              <a:latin typeface="Arial" charset="0"/>
            </a:endParaRPr>
          </a:p>
        </p:txBody>
      </p:sp>
      <p:grpSp>
        <p:nvGrpSpPr>
          <p:cNvPr id="65" name="Group 113"/>
          <p:cNvGrpSpPr>
            <a:grpSpLocks/>
          </p:cNvGrpSpPr>
          <p:nvPr/>
        </p:nvGrpSpPr>
        <p:grpSpPr bwMode="auto">
          <a:xfrm rot="1330056" flipH="1">
            <a:off x="6433549" y="5765484"/>
            <a:ext cx="1809088" cy="534142"/>
            <a:chOff x="1104" y="2400"/>
            <a:chExt cx="1138" cy="336"/>
          </a:xfrm>
        </p:grpSpPr>
        <p:grpSp>
          <p:nvGrpSpPr>
            <p:cNvPr id="75" name="Group 114"/>
            <p:cNvGrpSpPr>
              <a:grpSpLocks/>
            </p:cNvGrpSpPr>
            <p:nvPr/>
          </p:nvGrpSpPr>
          <p:grpSpPr bwMode="auto">
            <a:xfrm>
              <a:off x="1104" y="2544"/>
              <a:ext cx="1104" cy="192"/>
              <a:chOff x="1104" y="2496"/>
              <a:chExt cx="1104" cy="192"/>
            </a:xfrm>
          </p:grpSpPr>
          <p:sp>
            <p:nvSpPr>
              <p:cNvPr id="77" name="AutoShape 115"/>
              <p:cNvSpPr>
                <a:spLocks noChangeArrowheads="1"/>
              </p:cNvSpPr>
              <p:nvPr/>
            </p:nvSpPr>
            <p:spPr bwMode="auto">
              <a:xfrm>
                <a:off x="1104" y="2544"/>
                <a:ext cx="1104" cy="96"/>
              </a:xfrm>
              <a:prstGeom prst="flowChartTerminator">
                <a:avLst/>
              </a:prstGeom>
              <a:solidFill>
                <a:srgbClr val="969696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3"/>
              </a:p>
            </p:txBody>
          </p:sp>
          <p:sp>
            <p:nvSpPr>
              <p:cNvPr id="78" name="Oval 116"/>
              <p:cNvSpPr>
                <a:spLocks noChangeArrowheads="1"/>
              </p:cNvSpPr>
              <p:nvPr/>
            </p:nvSpPr>
            <p:spPr bwMode="auto">
              <a:xfrm>
                <a:off x="1104" y="2496"/>
                <a:ext cx="192" cy="192"/>
              </a:xfrm>
              <a:prstGeom prst="ellipse">
                <a:avLst/>
              </a:prstGeom>
              <a:solidFill>
                <a:srgbClr val="969696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3"/>
              </a:p>
            </p:txBody>
          </p:sp>
        </p:grpSp>
        <p:sp>
          <p:nvSpPr>
            <p:cNvPr id="76" name="Text Box 117"/>
            <p:cNvSpPr txBox="1">
              <a:spLocks noChangeArrowheads="1"/>
            </p:cNvSpPr>
            <p:nvPr/>
          </p:nvSpPr>
          <p:spPr bwMode="auto">
            <a:xfrm>
              <a:off x="2064" y="2400"/>
              <a:ext cx="178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804">
                  <a:latin typeface="Arial" charset="0"/>
                </a:rPr>
                <a:t>.</a:t>
              </a:r>
            </a:p>
          </p:txBody>
        </p:sp>
      </p:grpSp>
      <p:sp>
        <p:nvSpPr>
          <p:cNvPr id="66" name="Line 118"/>
          <p:cNvSpPr>
            <a:spLocks noChangeShapeType="1"/>
          </p:cNvSpPr>
          <p:nvPr/>
        </p:nvSpPr>
        <p:spPr bwMode="auto">
          <a:xfrm flipH="1">
            <a:off x="7654445" y="6579414"/>
            <a:ext cx="61044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266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52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79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05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324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58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385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011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3"/>
          </a:p>
        </p:txBody>
      </p:sp>
      <p:sp>
        <p:nvSpPr>
          <p:cNvPr id="67" name="Text Box 127"/>
          <p:cNvSpPr txBox="1">
            <a:spLocks noChangeArrowheads="1"/>
          </p:cNvSpPr>
          <p:nvPr/>
        </p:nvSpPr>
        <p:spPr bwMode="auto">
          <a:xfrm>
            <a:off x="6862770" y="5406210"/>
            <a:ext cx="1212948" cy="3370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266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52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79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05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324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58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385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011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53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稳态</a:t>
            </a: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</a:t>
            </a:r>
            <a:endParaRPr lang="en-US" altLang="zh-CN" sz="20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AutoShape 120"/>
          <p:cNvSpPr>
            <a:spLocks noChangeArrowheads="1"/>
          </p:cNvSpPr>
          <p:nvPr/>
        </p:nvSpPr>
        <p:spPr bwMode="auto">
          <a:xfrm>
            <a:off x="3985399" y="5740048"/>
            <a:ext cx="1068284" cy="839366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266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52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79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05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324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58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385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011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2">
              <a:latin typeface="Arial" charset="0"/>
            </a:endParaRPr>
          </a:p>
        </p:txBody>
      </p:sp>
      <p:grpSp>
        <p:nvGrpSpPr>
          <p:cNvPr id="69" name="Group 121"/>
          <p:cNvGrpSpPr>
            <a:grpSpLocks/>
          </p:cNvGrpSpPr>
          <p:nvPr/>
        </p:nvGrpSpPr>
        <p:grpSpPr bwMode="auto">
          <a:xfrm rot="5389053">
            <a:off x="3737405" y="4811659"/>
            <a:ext cx="1809088" cy="534142"/>
            <a:chOff x="1104" y="2400"/>
            <a:chExt cx="1138" cy="336"/>
          </a:xfrm>
        </p:grpSpPr>
        <p:grpSp>
          <p:nvGrpSpPr>
            <p:cNvPr id="71" name="Group 122"/>
            <p:cNvGrpSpPr>
              <a:grpSpLocks/>
            </p:cNvGrpSpPr>
            <p:nvPr/>
          </p:nvGrpSpPr>
          <p:grpSpPr bwMode="auto">
            <a:xfrm>
              <a:off x="1104" y="2544"/>
              <a:ext cx="1104" cy="192"/>
              <a:chOff x="1104" y="2496"/>
              <a:chExt cx="1104" cy="192"/>
            </a:xfrm>
          </p:grpSpPr>
          <p:sp>
            <p:nvSpPr>
              <p:cNvPr id="73" name="AutoShape 123"/>
              <p:cNvSpPr>
                <a:spLocks noChangeArrowheads="1"/>
              </p:cNvSpPr>
              <p:nvPr/>
            </p:nvSpPr>
            <p:spPr bwMode="auto">
              <a:xfrm>
                <a:off x="1104" y="2544"/>
                <a:ext cx="1104" cy="96"/>
              </a:xfrm>
              <a:prstGeom prst="flowChartTerminator">
                <a:avLst/>
              </a:prstGeom>
              <a:solidFill>
                <a:srgbClr val="969696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 b="1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4" name="Oval 124"/>
              <p:cNvSpPr>
                <a:spLocks noChangeArrowheads="1"/>
              </p:cNvSpPr>
              <p:nvPr/>
            </p:nvSpPr>
            <p:spPr bwMode="auto">
              <a:xfrm>
                <a:off x="1104" y="2496"/>
                <a:ext cx="192" cy="192"/>
              </a:xfrm>
              <a:prstGeom prst="ellipse">
                <a:avLst/>
              </a:prstGeom>
              <a:solidFill>
                <a:srgbClr val="969696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 b="1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72" name="Text Box 125"/>
            <p:cNvSpPr txBox="1">
              <a:spLocks noChangeArrowheads="1"/>
            </p:cNvSpPr>
            <p:nvPr/>
          </p:nvSpPr>
          <p:spPr bwMode="auto">
            <a:xfrm>
              <a:off x="2064" y="2400"/>
              <a:ext cx="178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</a:p>
          </p:txBody>
        </p:sp>
      </p:grpSp>
      <p:sp>
        <p:nvSpPr>
          <p:cNvPr id="70" name="Text Box 128"/>
          <p:cNvSpPr txBox="1">
            <a:spLocks noChangeArrowheads="1"/>
          </p:cNvSpPr>
          <p:nvPr/>
        </p:nvSpPr>
        <p:spPr bwMode="auto">
          <a:xfrm>
            <a:off x="4665794" y="4593869"/>
            <a:ext cx="1179563" cy="3370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266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52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79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05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324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58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385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011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亚稳态</a:t>
            </a:r>
            <a:endParaRPr lang="en-US" altLang="zh-CN" sz="20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66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存储、访问</a:t>
            </a:r>
            <a:r>
              <a:rPr lang="en-US" dirty="0" smtClean="0"/>
              <a:t>1 </a:t>
            </a:r>
            <a:r>
              <a:rPr lang="zh-CN" altLang="en-US" dirty="0" smtClean="0"/>
              <a:t>位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883610" y="1417097"/>
            <a:ext cx="3815299" cy="1832195"/>
            <a:chOff x="4876800" y="1414462"/>
            <a:chExt cx="3810000" cy="1828802"/>
          </a:xfrm>
        </p:grpSpPr>
        <p:grpSp>
          <p:nvGrpSpPr>
            <p:cNvPr id="321539" name="Group 3"/>
            <p:cNvGrpSpPr>
              <a:grpSpLocks/>
            </p:cNvGrpSpPr>
            <p:nvPr/>
          </p:nvGrpSpPr>
          <p:grpSpPr bwMode="auto">
            <a:xfrm>
              <a:off x="4876800" y="1676401"/>
              <a:ext cx="3810000" cy="1566863"/>
              <a:chOff x="720" y="1322"/>
              <a:chExt cx="2400" cy="987"/>
            </a:xfrm>
          </p:grpSpPr>
          <p:grpSp>
            <p:nvGrpSpPr>
              <p:cNvPr id="321540" name="Group 4"/>
              <p:cNvGrpSpPr>
                <a:grpSpLocks/>
              </p:cNvGrpSpPr>
              <p:nvPr/>
            </p:nvGrpSpPr>
            <p:grpSpPr bwMode="auto">
              <a:xfrm>
                <a:off x="1008" y="1392"/>
                <a:ext cx="1776" cy="288"/>
                <a:chOff x="1008" y="1392"/>
                <a:chExt cx="1776" cy="288"/>
              </a:xfrm>
            </p:grpSpPr>
            <p:sp>
              <p:nvSpPr>
                <p:cNvPr id="321541" name="Line 5"/>
                <p:cNvSpPr>
                  <a:spLocks noChangeShapeType="1"/>
                </p:cNvSpPr>
                <p:nvPr/>
              </p:nvSpPr>
              <p:spPr bwMode="auto">
                <a:xfrm>
                  <a:off x="1392" y="1632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542" name="Line 6"/>
                <p:cNvSpPr>
                  <a:spLocks noChangeShapeType="1"/>
                </p:cNvSpPr>
                <p:nvPr/>
              </p:nvSpPr>
              <p:spPr bwMode="auto">
                <a:xfrm>
                  <a:off x="1008" y="1440"/>
                  <a:ext cx="671" cy="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543" name="Freeform 7"/>
                <p:cNvSpPr>
                  <a:spLocks/>
                </p:cNvSpPr>
                <p:nvPr/>
              </p:nvSpPr>
              <p:spPr bwMode="auto">
                <a:xfrm>
                  <a:off x="1630" y="1392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544" name="Line 8"/>
                <p:cNvSpPr>
                  <a:spLocks noChangeShapeType="1"/>
                </p:cNvSpPr>
                <p:nvPr/>
              </p:nvSpPr>
              <p:spPr bwMode="auto">
                <a:xfrm>
                  <a:off x="2349" y="1532"/>
                  <a:ext cx="43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grpSp>
              <p:nvGrpSpPr>
                <p:cNvPr id="321545" name="Group 9"/>
                <p:cNvGrpSpPr>
                  <a:grpSpLocks/>
                </p:cNvGrpSpPr>
                <p:nvPr/>
              </p:nvGrpSpPr>
              <p:grpSpPr bwMode="auto">
                <a:xfrm>
                  <a:off x="2159" y="1440"/>
                  <a:ext cx="243" cy="184"/>
                  <a:chOff x="2159" y="1440"/>
                  <a:chExt cx="243" cy="184"/>
                </a:xfrm>
              </p:grpSpPr>
              <p:sp>
                <p:nvSpPr>
                  <p:cNvPr id="321546" name="Freeform 10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defTabSz="915302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000066"/>
                      </a:solidFill>
                    </a:endParaRPr>
                  </a:p>
                </p:txBody>
              </p:sp>
              <p:sp>
                <p:nvSpPr>
                  <p:cNvPr id="321547" name="Freeform 11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defTabSz="915302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000066"/>
                      </a:solidFill>
                    </a:endParaRPr>
                  </a:p>
                </p:txBody>
              </p:sp>
              <p:sp>
                <p:nvSpPr>
                  <p:cNvPr id="321548" name="Freeform 12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defTabSz="915302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000066"/>
                      </a:solidFill>
                    </a:endParaRPr>
                  </a:p>
                </p:txBody>
              </p:sp>
              <p:sp>
                <p:nvSpPr>
                  <p:cNvPr id="321549" name="Freeform 13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defTabSz="915302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000066"/>
                      </a:solidFill>
                    </a:endParaRPr>
                  </a:p>
                </p:txBody>
              </p:sp>
            </p:grpSp>
            <p:sp>
              <p:nvSpPr>
                <p:cNvPr id="321550" name="Line 14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143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551" name="Freeform 15"/>
                <p:cNvSpPr>
                  <a:spLocks/>
                </p:cNvSpPr>
                <p:nvPr/>
              </p:nvSpPr>
              <p:spPr bwMode="auto">
                <a:xfrm>
                  <a:off x="1630" y="1403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</p:grpSp>
          <p:grpSp>
            <p:nvGrpSpPr>
              <p:cNvPr id="321552" name="Group 16"/>
              <p:cNvGrpSpPr>
                <a:grpSpLocks/>
              </p:cNvGrpSpPr>
              <p:nvPr/>
            </p:nvGrpSpPr>
            <p:grpSpPr bwMode="auto">
              <a:xfrm flipV="1">
                <a:off x="1008" y="1920"/>
                <a:ext cx="1776" cy="288"/>
                <a:chOff x="1008" y="1392"/>
                <a:chExt cx="1776" cy="288"/>
              </a:xfrm>
            </p:grpSpPr>
            <p:sp>
              <p:nvSpPr>
                <p:cNvPr id="321553" name="Line 17"/>
                <p:cNvSpPr>
                  <a:spLocks noChangeShapeType="1"/>
                </p:cNvSpPr>
                <p:nvPr/>
              </p:nvSpPr>
              <p:spPr bwMode="auto">
                <a:xfrm>
                  <a:off x="1392" y="1632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554" name="Line 18"/>
                <p:cNvSpPr>
                  <a:spLocks noChangeShapeType="1"/>
                </p:cNvSpPr>
                <p:nvPr/>
              </p:nvSpPr>
              <p:spPr bwMode="auto">
                <a:xfrm>
                  <a:off x="1008" y="1440"/>
                  <a:ext cx="671" cy="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555" name="Freeform 19"/>
                <p:cNvSpPr>
                  <a:spLocks/>
                </p:cNvSpPr>
                <p:nvPr/>
              </p:nvSpPr>
              <p:spPr bwMode="auto">
                <a:xfrm>
                  <a:off x="1630" y="1392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556" name="Line 20"/>
                <p:cNvSpPr>
                  <a:spLocks noChangeShapeType="1"/>
                </p:cNvSpPr>
                <p:nvPr/>
              </p:nvSpPr>
              <p:spPr bwMode="auto">
                <a:xfrm>
                  <a:off x="2349" y="1532"/>
                  <a:ext cx="435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grpSp>
              <p:nvGrpSpPr>
                <p:cNvPr id="321557" name="Group 21"/>
                <p:cNvGrpSpPr>
                  <a:grpSpLocks/>
                </p:cNvGrpSpPr>
                <p:nvPr/>
              </p:nvGrpSpPr>
              <p:grpSpPr bwMode="auto">
                <a:xfrm>
                  <a:off x="2159" y="1440"/>
                  <a:ext cx="243" cy="184"/>
                  <a:chOff x="2159" y="1440"/>
                  <a:chExt cx="243" cy="184"/>
                </a:xfrm>
              </p:grpSpPr>
              <p:sp>
                <p:nvSpPr>
                  <p:cNvPr id="321558" name="Freeform 22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defTabSz="915302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000066"/>
                      </a:solidFill>
                    </a:endParaRPr>
                  </a:p>
                </p:txBody>
              </p:sp>
              <p:sp>
                <p:nvSpPr>
                  <p:cNvPr id="321559" name="Freeform 23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defTabSz="915302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000066"/>
                      </a:solidFill>
                    </a:endParaRPr>
                  </a:p>
                </p:txBody>
              </p:sp>
              <p:sp>
                <p:nvSpPr>
                  <p:cNvPr id="321560" name="Freeform 24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defTabSz="915302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000066"/>
                      </a:solidFill>
                    </a:endParaRPr>
                  </a:p>
                </p:txBody>
              </p:sp>
              <p:sp>
                <p:nvSpPr>
                  <p:cNvPr id="321561" name="Freeform 25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defTabSz="915302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000066"/>
                      </a:solidFill>
                    </a:endParaRPr>
                  </a:p>
                </p:txBody>
              </p:sp>
            </p:grpSp>
            <p:sp>
              <p:nvSpPr>
                <p:cNvPr id="321562" name="Line 26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143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563" name="Freeform 27"/>
                <p:cNvSpPr>
                  <a:spLocks/>
                </p:cNvSpPr>
                <p:nvPr/>
              </p:nvSpPr>
              <p:spPr bwMode="auto">
                <a:xfrm>
                  <a:off x="1630" y="1403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321564" name="Freeform 28"/>
              <p:cNvSpPr>
                <a:spLocks/>
              </p:cNvSpPr>
              <p:nvPr/>
            </p:nvSpPr>
            <p:spPr bwMode="auto">
              <a:xfrm>
                <a:off x="1392" y="1624"/>
                <a:ext cx="1104" cy="4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21565" name="Freeform 29"/>
              <p:cNvSpPr>
                <a:spLocks/>
              </p:cNvSpPr>
              <p:nvPr/>
            </p:nvSpPr>
            <p:spPr bwMode="auto">
              <a:xfrm flipV="1">
                <a:off x="1392" y="1519"/>
                <a:ext cx="1104" cy="45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21566" name="Text Box 30"/>
              <p:cNvSpPr txBox="1">
                <a:spLocks noChangeArrowheads="1"/>
              </p:cNvSpPr>
              <p:nvPr/>
            </p:nvSpPr>
            <p:spPr bwMode="auto">
              <a:xfrm>
                <a:off x="2832" y="1418"/>
                <a:ext cx="288" cy="2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</a:rPr>
                  <a:t>Q+</a:t>
                </a:r>
              </a:p>
            </p:txBody>
          </p:sp>
          <p:sp>
            <p:nvSpPr>
              <p:cNvPr id="321567" name="Text Box 31"/>
              <p:cNvSpPr txBox="1">
                <a:spLocks noChangeArrowheads="1"/>
              </p:cNvSpPr>
              <p:nvPr/>
            </p:nvSpPr>
            <p:spPr bwMode="auto">
              <a:xfrm>
                <a:off x="2832" y="1946"/>
                <a:ext cx="288" cy="2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</a:rPr>
                  <a:t>Q–</a:t>
                </a:r>
              </a:p>
            </p:txBody>
          </p:sp>
          <p:sp>
            <p:nvSpPr>
              <p:cNvPr id="321568" name="Text Box 32"/>
              <p:cNvSpPr txBox="1">
                <a:spLocks noChangeArrowheads="1"/>
              </p:cNvSpPr>
              <p:nvPr/>
            </p:nvSpPr>
            <p:spPr bwMode="auto">
              <a:xfrm>
                <a:off x="720" y="1322"/>
                <a:ext cx="288" cy="2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</a:rPr>
                  <a:t>R</a:t>
                </a:r>
              </a:p>
            </p:txBody>
          </p:sp>
          <p:sp>
            <p:nvSpPr>
              <p:cNvPr id="321569" name="Text Box 33"/>
              <p:cNvSpPr txBox="1">
                <a:spLocks noChangeArrowheads="1"/>
              </p:cNvSpPr>
              <p:nvPr/>
            </p:nvSpPr>
            <p:spPr bwMode="auto">
              <a:xfrm>
                <a:off x="720" y="2042"/>
                <a:ext cx="288" cy="2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</a:rPr>
                  <a:t>S</a:t>
                </a:r>
              </a:p>
            </p:txBody>
          </p:sp>
        </p:grpSp>
        <p:sp>
          <p:nvSpPr>
            <p:cNvPr id="321570" name="Text Box 34"/>
            <p:cNvSpPr txBox="1">
              <a:spLocks noChangeArrowheads="1"/>
            </p:cNvSpPr>
            <p:nvPr/>
          </p:nvSpPr>
          <p:spPr bwMode="auto">
            <a:xfrm>
              <a:off x="5809135" y="1414462"/>
              <a:ext cx="1518497" cy="4239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</a:rPr>
                <a:t>R-S </a:t>
              </a:r>
              <a:r>
                <a:rPr lang="zh-CN" altLang="en-US" sz="2400" b="1" dirty="0" smtClean="0">
                  <a:solidFill>
                    <a:srgbClr val="000066"/>
                  </a:solidFill>
                </a:rPr>
                <a:t>锁存器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8883" y="4122434"/>
            <a:ext cx="2670709" cy="1570088"/>
            <a:chOff x="298450" y="4114800"/>
            <a:chExt cx="2667000" cy="156718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450" y="4641850"/>
              <a:ext cx="2667000" cy="1040130"/>
            </a:xfrm>
            <a:prstGeom prst="rect">
              <a:avLst/>
            </a:prstGeom>
          </p:spPr>
        </p:pic>
        <p:sp>
          <p:nvSpPr>
            <p:cNvPr id="321573" name="Text Box 37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020656" cy="3409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000066"/>
                  </a:solidFill>
                </a:rPr>
                <a:t>重新设置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21574" name="Text Box 38"/>
            <p:cNvSpPr txBox="1">
              <a:spLocks noChangeArrowheads="1"/>
            </p:cNvSpPr>
            <p:nvPr/>
          </p:nvSpPr>
          <p:spPr bwMode="auto">
            <a:xfrm>
              <a:off x="609600" y="44608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21575" name="Text Box 39"/>
            <p:cNvSpPr txBox="1">
              <a:spLocks noChangeArrowheads="1"/>
            </p:cNvSpPr>
            <p:nvPr/>
          </p:nvSpPr>
          <p:spPr bwMode="auto">
            <a:xfrm>
              <a:off x="609600" y="52228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76" name="Text Box 40"/>
            <p:cNvSpPr txBox="1">
              <a:spLocks noChangeArrowheads="1"/>
            </p:cNvSpPr>
            <p:nvPr/>
          </p:nvSpPr>
          <p:spPr bwMode="auto">
            <a:xfrm>
              <a:off x="1600200" y="44958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21577" name="Text Box 41"/>
            <p:cNvSpPr txBox="1">
              <a:spLocks noChangeArrowheads="1"/>
            </p:cNvSpPr>
            <p:nvPr/>
          </p:nvSpPr>
          <p:spPr bwMode="auto">
            <a:xfrm>
              <a:off x="2286000" y="45720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78" name="Text Box 42"/>
            <p:cNvSpPr txBox="1">
              <a:spLocks noChangeArrowheads="1"/>
            </p:cNvSpPr>
            <p:nvPr/>
          </p:nvSpPr>
          <p:spPr bwMode="auto">
            <a:xfrm>
              <a:off x="1600200" y="51816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79" name="Text Box 43"/>
            <p:cNvSpPr txBox="1">
              <a:spLocks noChangeArrowheads="1"/>
            </p:cNvSpPr>
            <p:nvPr/>
          </p:nvSpPr>
          <p:spPr bwMode="auto">
            <a:xfrm>
              <a:off x="2286000" y="51466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351110" y="4122434"/>
            <a:ext cx="2670709" cy="1570088"/>
            <a:chOff x="3346450" y="4114800"/>
            <a:chExt cx="2667000" cy="156718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6450" y="4641850"/>
              <a:ext cx="2667000" cy="1040130"/>
            </a:xfrm>
            <a:prstGeom prst="rect">
              <a:avLst/>
            </a:prstGeom>
          </p:spPr>
        </p:pic>
        <p:sp>
          <p:nvSpPr>
            <p:cNvPr id="321582" name="Text Box 46"/>
            <p:cNvSpPr txBox="1">
              <a:spLocks noChangeArrowheads="1"/>
            </p:cNvSpPr>
            <p:nvPr/>
          </p:nvSpPr>
          <p:spPr bwMode="auto">
            <a:xfrm>
              <a:off x="3438525" y="4114800"/>
              <a:ext cx="556430" cy="3409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000066"/>
                  </a:solidFill>
                </a:rPr>
                <a:t>设置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21583" name="Text Box 47"/>
            <p:cNvSpPr txBox="1">
              <a:spLocks noChangeArrowheads="1"/>
            </p:cNvSpPr>
            <p:nvPr/>
          </p:nvSpPr>
          <p:spPr bwMode="auto">
            <a:xfrm>
              <a:off x="3657600" y="44608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84" name="Text Box 48"/>
            <p:cNvSpPr txBox="1">
              <a:spLocks noChangeArrowheads="1"/>
            </p:cNvSpPr>
            <p:nvPr/>
          </p:nvSpPr>
          <p:spPr bwMode="auto">
            <a:xfrm>
              <a:off x="3657600" y="52228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21585" name="Text Box 49"/>
            <p:cNvSpPr txBox="1">
              <a:spLocks noChangeArrowheads="1"/>
            </p:cNvSpPr>
            <p:nvPr/>
          </p:nvSpPr>
          <p:spPr bwMode="auto">
            <a:xfrm>
              <a:off x="4648200" y="44958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86" name="Text Box 50"/>
            <p:cNvSpPr txBox="1">
              <a:spLocks noChangeArrowheads="1"/>
            </p:cNvSpPr>
            <p:nvPr/>
          </p:nvSpPr>
          <p:spPr bwMode="auto">
            <a:xfrm>
              <a:off x="5334000" y="45720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21587" name="Text Box 51"/>
            <p:cNvSpPr txBox="1">
              <a:spLocks noChangeArrowheads="1"/>
            </p:cNvSpPr>
            <p:nvPr/>
          </p:nvSpPr>
          <p:spPr bwMode="auto">
            <a:xfrm>
              <a:off x="4648200" y="51816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21588" name="Text Box 52"/>
            <p:cNvSpPr txBox="1">
              <a:spLocks noChangeArrowheads="1"/>
            </p:cNvSpPr>
            <p:nvPr/>
          </p:nvSpPr>
          <p:spPr bwMode="auto">
            <a:xfrm>
              <a:off x="5334000" y="51466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03371" y="4122434"/>
            <a:ext cx="2670709" cy="1570088"/>
            <a:chOff x="6394450" y="4114800"/>
            <a:chExt cx="2667000" cy="1567180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4450" y="4641850"/>
              <a:ext cx="2667000" cy="1040130"/>
            </a:xfrm>
            <a:prstGeom prst="rect">
              <a:avLst/>
            </a:prstGeom>
          </p:spPr>
        </p:pic>
        <p:sp>
          <p:nvSpPr>
            <p:cNvPr id="321591" name="Text Box 55"/>
            <p:cNvSpPr txBox="1">
              <a:spLocks noChangeArrowheads="1"/>
            </p:cNvSpPr>
            <p:nvPr/>
          </p:nvSpPr>
          <p:spPr bwMode="auto">
            <a:xfrm>
              <a:off x="6496050" y="4114800"/>
              <a:ext cx="556430" cy="3409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000066"/>
                  </a:solidFill>
                </a:rPr>
                <a:t>存储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21592" name="Text Box 56"/>
            <p:cNvSpPr txBox="1">
              <a:spLocks noChangeArrowheads="1"/>
            </p:cNvSpPr>
            <p:nvPr/>
          </p:nvSpPr>
          <p:spPr bwMode="auto">
            <a:xfrm>
              <a:off x="6705600" y="44608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93" name="Text Box 57"/>
            <p:cNvSpPr txBox="1">
              <a:spLocks noChangeArrowheads="1"/>
            </p:cNvSpPr>
            <p:nvPr/>
          </p:nvSpPr>
          <p:spPr bwMode="auto">
            <a:xfrm>
              <a:off x="6705600" y="52228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94" name="Text Box 58"/>
            <p:cNvSpPr txBox="1">
              <a:spLocks noChangeArrowheads="1"/>
            </p:cNvSpPr>
            <p:nvPr/>
          </p:nvSpPr>
          <p:spPr bwMode="auto">
            <a:xfrm>
              <a:off x="7546975" y="4495800"/>
              <a:ext cx="530225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2"/>
                  </a:solidFill>
                  <a:latin typeface="Courier New" pitchFamily="49" charset="0"/>
                </a:rPr>
                <a:t>!q</a:t>
              </a:r>
            </a:p>
          </p:txBody>
        </p:sp>
        <p:sp>
          <p:nvSpPr>
            <p:cNvPr id="321595" name="Text Box 59"/>
            <p:cNvSpPr txBox="1">
              <a:spLocks noChangeArrowheads="1"/>
            </p:cNvSpPr>
            <p:nvPr/>
          </p:nvSpPr>
          <p:spPr bwMode="auto">
            <a:xfrm>
              <a:off x="8382000" y="45720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q</a:t>
              </a:r>
            </a:p>
          </p:txBody>
        </p:sp>
        <p:sp>
          <p:nvSpPr>
            <p:cNvPr id="321596" name="Text Box 60"/>
            <p:cNvSpPr txBox="1">
              <a:spLocks noChangeArrowheads="1"/>
            </p:cNvSpPr>
            <p:nvPr/>
          </p:nvSpPr>
          <p:spPr bwMode="auto">
            <a:xfrm>
              <a:off x="7696200" y="51816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2"/>
                  </a:solidFill>
                  <a:latin typeface="Courier New" pitchFamily="49" charset="0"/>
                </a:rPr>
                <a:t>q</a:t>
              </a:r>
            </a:p>
          </p:txBody>
        </p:sp>
        <p:sp>
          <p:nvSpPr>
            <p:cNvPr id="321597" name="Text Box 61"/>
            <p:cNvSpPr txBox="1">
              <a:spLocks noChangeArrowheads="1"/>
            </p:cNvSpPr>
            <p:nvPr/>
          </p:nvSpPr>
          <p:spPr bwMode="auto">
            <a:xfrm>
              <a:off x="8381999" y="5146675"/>
              <a:ext cx="498102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2"/>
                  </a:solidFill>
                  <a:latin typeface="Courier New" pitchFamily="49" charset="0"/>
                </a:rPr>
                <a:t>!q</a:t>
              </a:r>
            </a:p>
          </p:txBody>
        </p:sp>
      </p:grpSp>
      <p:grpSp>
        <p:nvGrpSpPr>
          <p:cNvPr id="321621" name="Group 85"/>
          <p:cNvGrpSpPr>
            <a:grpSpLocks/>
          </p:cNvGrpSpPr>
          <p:nvPr/>
        </p:nvGrpSpPr>
        <p:grpSpPr bwMode="auto">
          <a:xfrm>
            <a:off x="2095236" y="1386870"/>
            <a:ext cx="1831344" cy="2112112"/>
            <a:chOff x="3940" y="872"/>
            <a:chExt cx="1152" cy="1328"/>
          </a:xfrm>
        </p:grpSpPr>
        <p:sp>
          <p:nvSpPr>
            <p:cNvPr id="321618" name="Text Box 82"/>
            <p:cNvSpPr txBox="1">
              <a:spLocks noChangeArrowheads="1"/>
            </p:cNvSpPr>
            <p:nvPr/>
          </p:nvSpPr>
          <p:spPr bwMode="auto">
            <a:xfrm>
              <a:off x="3940" y="872"/>
              <a:ext cx="1026" cy="2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双稳态元件</a:t>
              </a:r>
              <a:endParaRPr lang="en-US" altLang="zh-CN" sz="2400" b="1" dirty="0">
                <a:solidFill>
                  <a:srgbClr val="000066"/>
                </a:solidFill>
              </a:endParaRPr>
            </a:p>
          </p:txBody>
        </p:sp>
        <p:grpSp>
          <p:nvGrpSpPr>
            <p:cNvPr id="321620" name="Group 84"/>
            <p:cNvGrpSpPr>
              <a:grpSpLocks/>
            </p:cNvGrpSpPr>
            <p:nvPr/>
          </p:nvGrpSpPr>
          <p:grpSpPr bwMode="auto">
            <a:xfrm>
              <a:off x="3988" y="1056"/>
              <a:ext cx="1104" cy="1144"/>
              <a:chOff x="3988" y="1056"/>
              <a:chExt cx="1104" cy="1144"/>
            </a:xfrm>
          </p:grpSpPr>
          <p:sp>
            <p:nvSpPr>
              <p:cNvPr id="321598" name="Line 62"/>
              <p:cNvSpPr>
                <a:spLocks noChangeShapeType="1"/>
              </p:cNvSpPr>
              <p:nvPr/>
            </p:nvSpPr>
            <p:spPr bwMode="auto">
              <a:xfrm>
                <a:off x="4321" y="1244"/>
                <a:ext cx="435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321599" name="Group 63"/>
              <p:cNvGrpSpPr>
                <a:grpSpLocks/>
              </p:cNvGrpSpPr>
              <p:nvPr/>
            </p:nvGrpSpPr>
            <p:grpSpPr bwMode="auto">
              <a:xfrm>
                <a:off x="4131" y="1152"/>
                <a:ext cx="243" cy="184"/>
                <a:chOff x="2159" y="1440"/>
                <a:chExt cx="243" cy="184"/>
              </a:xfrm>
            </p:grpSpPr>
            <p:sp>
              <p:nvSpPr>
                <p:cNvPr id="321600" name="Freeform 64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601" name="Freeform 65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602" name="Freeform 66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603" name="Freeform 67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321604" name="Line 68"/>
              <p:cNvSpPr>
                <a:spLocks noChangeShapeType="1"/>
              </p:cNvSpPr>
              <p:nvPr/>
            </p:nvSpPr>
            <p:spPr bwMode="auto">
              <a:xfrm>
                <a:off x="3988" y="1248"/>
                <a:ext cx="14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21605" name="Line 69"/>
              <p:cNvSpPr>
                <a:spLocks noChangeShapeType="1"/>
              </p:cNvSpPr>
              <p:nvPr/>
            </p:nvSpPr>
            <p:spPr bwMode="auto">
              <a:xfrm flipV="1">
                <a:off x="4321" y="1824"/>
                <a:ext cx="435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321606" name="Group 70"/>
              <p:cNvGrpSpPr>
                <a:grpSpLocks/>
              </p:cNvGrpSpPr>
              <p:nvPr/>
            </p:nvGrpSpPr>
            <p:grpSpPr bwMode="auto">
              <a:xfrm flipV="1">
                <a:off x="4131" y="1736"/>
                <a:ext cx="243" cy="184"/>
                <a:chOff x="2159" y="1440"/>
                <a:chExt cx="243" cy="184"/>
              </a:xfrm>
            </p:grpSpPr>
            <p:sp>
              <p:nvSpPr>
                <p:cNvPr id="321607" name="Freeform 71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608" name="Freeform 72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609" name="Freeform 73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610" name="Freeform 74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321611" name="Line 75"/>
              <p:cNvSpPr>
                <a:spLocks noChangeShapeType="1"/>
              </p:cNvSpPr>
              <p:nvPr/>
            </p:nvSpPr>
            <p:spPr bwMode="auto">
              <a:xfrm flipV="1">
                <a:off x="3988" y="1823"/>
                <a:ext cx="14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21612" name="Freeform 76"/>
              <p:cNvSpPr>
                <a:spLocks/>
              </p:cNvSpPr>
              <p:nvPr/>
            </p:nvSpPr>
            <p:spPr bwMode="auto">
              <a:xfrm>
                <a:off x="3988" y="1243"/>
                <a:ext cx="528" cy="57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lIns="45720" rIns="45720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21613" name="Freeform 77"/>
              <p:cNvSpPr>
                <a:spLocks/>
              </p:cNvSpPr>
              <p:nvPr/>
            </p:nvSpPr>
            <p:spPr bwMode="auto">
              <a:xfrm flipV="1">
                <a:off x="3988" y="1240"/>
                <a:ext cx="528" cy="5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lIns="45720" rIns="45720" anchor="ctr"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21614" name="Text Box 78"/>
              <p:cNvSpPr txBox="1">
                <a:spLocks noChangeArrowheads="1"/>
              </p:cNvSpPr>
              <p:nvPr/>
            </p:nvSpPr>
            <p:spPr bwMode="auto">
              <a:xfrm>
                <a:off x="4804" y="1152"/>
                <a:ext cx="288" cy="2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66"/>
                    </a:solidFill>
                  </a:rPr>
                  <a:t>Q+</a:t>
                </a:r>
              </a:p>
            </p:txBody>
          </p:sp>
          <p:sp>
            <p:nvSpPr>
              <p:cNvPr id="321615" name="Text Box 79"/>
              <p:cNvSpPr txBox="1">
                <a:spLocks noChangeArrowheads="1"/>
              </p:cNvSpPr>
              <p:nvPr/>
            </p:nvSpPr>
            <p:spPr bwMode="auto">
              <a:xfrm>
                <a:off x="4804" y="1680"/>
                <a:ext cx="288" cy="2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</a:rPr>
                  <a:t>Q–</a:t>
                </a:r>
              </a:p>
            </p:txBody>
          </p:sp>
          <p:sp>
            <p:nvSpPr>
              <p:cNvPr id="321616" name="Text Box 80"/>
              <p:cNvSpPr txBox="1">
                <a:spLocks noChangeArrowheads="1"/>
              </p:cNvSpPr>
              <p:nvPr/>
            </p:nvSpPr>
            <p:spPr bwMode="auto">
              <a:xfrm>
                <a:off x="4516" y="1056"/>
                <a:ext cx="240" cy="2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0002"/>
                    </a:solidFill>
                    <a:latin typeface="Courier New" pitchFamily="49" charset="0"/>
                  </a:rPr>
                  <a:t>q</a:t>
                </a:r>
              </a:p>
            </p:txBody>
          </p:sp>
          <p:sp>
            <p:nvSpPr>
              <p:cNvPr id="321617" name="Text Box 81"/>
              <p:cNvSpPr txBox="1">
                <a:spLocks noChangeArrowheads="1"/>
              </p:cNvSpPr>
              <p:nvPr/>
            </p:nvSpPr>
            <p:spPr bwMode="auto">
              <a:xfrm>
                <a:off x="4516" y="1632"/>
                <a:ext cx="288" cy="2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square" lIns="45720" rIns="45720">
                <a:sp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0002"/>
                    </a:solidFill>
                    <a:latin typeface="Courier New" pitchFamily="49" charset="0"/>
                  </a:rPr>
                  <a:t>!q</a:t>
                </a:r>
              </a:p>
            </p:txBody>
          </p:sp>
          <p:sp>
            <p:nvSpPr>
              <p:cNvPr id="321619" name="Text Box 83"/>
              <p:cNvSpPr txBox="1">
                <a:spLocks noChangeArrowheads="1"/>
              </p:cNvSpPr>
              <p:nvPr/>
            </p:nvSpPr>
            <p:spPr bwMode="auto">
              <a:xfrm>
                <a:off x="4080" y="1968"/>
                <a:ext cx="1008" cy="2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0002"/>
                    </a:solidFill>
                    <a:latin typeface="Courier New" pitchFamily="49" charset="0"/>
                  </a:rPr>
                  <a:t>q </a:t>
                </a:r>
                <a:r>
                  <a:rPr lang="en-US" sz="2000" b="1">
                    <a:solidFill>
                      <a:srgbClr val="000066"/>
                    </a:solidFill>
                  </a:rPr>
                  <a:t>= 0 or 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30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318" name="Rectangle 142"/>
          <p:cNvSpPr>
            <a:spLocks noChangeArrowheads="1"/>
          </p:cNvSpPr>
          <p:nvPr/>
        </p:nvSpPr>
        <p:spPr bwMode="auto">
          <a:xfrm>
            <a:off x="4128170" y="1785950"/>
            <a:ext cx="2952915" cy="1894076"/>
          </a:xfrm>
          <a:prstGeom prst="rect">
            <a:avLst/>
          </a:prstGeom>
          <a:solidFill>
            <a:srgbClr val="FFCCFF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65" tIns="45765" rIns="45765" bIns="45765" anchor="ctr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</a:endParaRP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zh-CN" altLang="en-US" dirty="0" smtClean="0"/>
              <a:t>位锁存器</a:t>
            </a:r>
            <a:endParaRPr lang="en-US" dirty="0"/>
          </a:p>
        </p:txBody>
      </p:sp>
      <p:sp>
        <p:nvSpPr>
          <p:cNvPr id="306210" name="Text Box 34"/>
          <p:cNvSpPr txBox="1">
            <a:spLocks noChangeArrowheads="1"/>
          </p:cNvSpPr>
          <p:nvPr/>
        </p:nvSpPr>
        <p:spPr bwMode="auto">
          <a:xfrm>
            <a:off x="3181548" y="1342297"/>
            <a:ext cx="1071859" cy="36942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65" tIns="45765" rIns="45765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66"/>
                </a:solidFill>
              </a:rPr>
              <a:t>D 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锁存器</a:t>
            </a:r>
            <a:endParaRPr lang="en-US" sz="2800" b="1" dirty="0">
              <a:solidFill>
                <a:srgbClr val="000066"/>
              </a:solidFill>
            </a:endParaRPr>
          </a:p>
        </p:txBody>
      </p:sp>
      <p:grpSp>
        <p:nvGrpSpPr>
          <p:cNvPr id="306295" name="Group 119"/>
          <p:cNvGrpSpPr>
            <a:grpSpLocks/>
          </p:cNvGrpSpPr>
          <p:nvPr/>
        </p:nvGrpSpPr>
        <p:grpSpPr bwMode="auto">
          <a:xfrm>
            <a:off x="1763688" y="1647662"/>
            <a:ext cx="5191986" cy="1967380"/>
            <a:chOff x="528" y="816"/>
            <a:chExt cx="3266" cy="1237"/>
          </a:xfrm>
        </p:grpSpPr>
        <p:sp>
          <p:nvSpPr>
            <p:cNvPr id="306273" name="Line 97"/>
            <p:cNvSpPr>
              <a:spLocks noChangeShapeType="1"/>
            </p:cNvSpPr>
            <p:nvPr/>
          </p:nvSpPr>
          <p:spPr bwMode="auto">
            <a:xfrm>
              <a:off x="1056" y="1728"/>
              <a:ext cx="5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181" name="Line 5"/>
            <p:cNvSpPr>
              <a:spLocks noChangeShapeType="1"/>
            </p:cNvSpPr>
            <p:nvPr/>
          </p:nvSpPr>
          <p:spPr bwMode="auto">
            <a:xfrm>
              <a:off x="2066" y="1333"/>
              <a:ext cx="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182" name="Line 6"/>
            <p:cNvSpPr>
              <a:spLocks noChangeShapeType="1"/>
            </p:cNvSpPr>
            <p:nvPr/>
          </p:nvSpPr>
          <p:spPr bwMode="auto">
            <a:xfrm flipV="1">
              <a:off x="2018" y="1167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183" name="Freeform 7"/>
            <p:cNvSpPr>
              <a:spLocks/>
            </p:cNvSpPr>
            <p:nvPr/>
          </p:nvSpPr>
          <p:spPr bwMode="auto">
            <a:xfrm>
              <a:off x="2304" y="1093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184" name="Line 8"/>
            <p:cNvSpPr>
              <a:spLocks noChangeShapeType="1"/>
            </p:cNvSpPr>
            <p:nvPr/>
          </p:nvSpPr>
          <p:spPr bwMode="auto">
            <a:xfrm>
              <a:off x="3023" y="1233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306185" name="Group 9"/>
            <p:cNvGrpSpPr>
              <a:grpSpLocks/>
            </p:cNvGrpSpPr>
            <p:nvPr/>
          </p:nvGrpSpPr>
          <p:grpSpPr bwMode="auto">
            <a:xfrm>
              <a:off x="2833" y="1141"/>
              <a:ext cx="243" cy="184"/>
              <a:chOff x="2159" y="1440"/>
              <a:chExt cx="243" cy="184"/>
            </a:xfrm>
          </p:grpSpPr>
          <p:sp>
            <p:nvSpPr>
              <p:cNvPr id="306186" name="Freeform 10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6187" name="Freeform 11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6188" name="Freeform 12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6189" name="Freeform 13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306190" name="Line 14"/>
            <p:cNvSpPr>
              <a:spLocks noChangeShapeType="1"/>
            </p:cNvSpPr>
            <p:nvPr/>
          </p:nvSpPr>
          <p:spPr bwMode="auto">
            <a:xfrm>
              <a:off x="2690" y="1237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191" name="Freeform 15"/>
            <p:cNvSpPr>
              <a:spLocks/>
            </p:cNvSpPr>
            <p:nvPr/>
          </p:nvSpPr>
          <p:spPr bwMode="auto">
            <a:xfrm>
              <a:off x="2304" y="1104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193" name="Line 17"/>
            <p:cNvSpPr>
              <a:spLocks noChangeShapeType="1"/>
            </p:cNvSpPr>
            <p:nvPr/>
          </p:nvSpPr>
          <p:spPr bwMode="auto">
            <a:xfrm flipV="1">
              <a:off x="2066" y="1669"/>
              <a:ext cx="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194" name="Line 18"/>
            <p:cNvSpPr>
              <a:spLocks noChangeShapeType="1"/>
            </p:cNvSpPr>
            <p:nvPr/>
          </p:nvSpPr>
          <p:spPr bwMode="auto">
            <a:xfrm>
              <a:off x="2018" y="1839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195" name="Freeform 19"/>
            <p:cNvSpPr>
              <a:spLocks/>
            </p:cNvSpPr>
            <p:nvPr/>
          </p:nvSpPr>
          <p:spPr bwMode="auto">
            <a:xfrm flipV="1">
              <a:off x="2304" y="1632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196" name="Line 20"/>
            <p:cNvSpPr>
              <a:spLocks noChangeShapeType="1"/>
            </p:cNvSpPr>
            <p:nvPr/>
          </p:nvSpPr>
          <p:spPr bwMode="auto">
            <a:xfrm flipV="1">
              <a:off x="3023" y="1765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306197" name="Group 21"/>
            <p:cNvGrpSpPr>
              <a:grpSpLocks/>
            </p:cNvGrpSpPr>
            <p:nvPr/>
          </p:nvGrpSpPr>
          <p:grpSpPr bwMode="auto">
            <a:xfrm flipV="1">
              <a:off x="2833" y="1677"/>
              <a:ext cx="243" cy="184"/>
              <a:chOff x="2159" y="1440"/>
              <a:chExt cx="243" cy="184"/>
            </a:xfrm>
          </p:grpSpPr>
          <p:sp>
            <p:nvSpPr>
              <p:cNvPr id="306198" name="Freeform 22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6199" name="Freeform 23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6200" name="Freeform 24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6201" name="Freeform 25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306202" name="Line 26"/>
            <p:cNvSpPr>
              <a:spLocks noChangeShapeType="1"/>
            </p:cNvSpPr>
            <p:nvPr/>
          </p:nvSpPr>
          <p:spPr bwMode="auto">
            <a:xfrm flipV="1">
              <a:off x="2690" y="1764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03" name="Freeform 27"/>
            <p:cNvSpPr>
              <a:spLocks/>
            </p:cNvSpPr>
            <p:nvPr/>
          </p:nvSpPr>
          <p:spPr bwMode="auto">
            <a:xfrm flipV="1">
              <a:off x="2304" y="1621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04" name="Freeform 28"/>
            <p:cNvSpPr>
              <a:spLocks/>
            </p:cNvSpPr>
            <p:nvPr/>
          </p:nvSpPr>
          <p:spPr bwMode="auto">
            <a:xfrm>
              <a:off x="2067" y="1328"/>
              <a:ext cx="1168" cy="4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square" lIns="45720" rIns="45720" anchor="ctr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05" name="Freeform 29"/>
            <p:cNvSpPr>
              <a:spLocks/>
            </p:cNvSpPr>
            <p:nvPr/>
          </p:nvSpPr>
          <p:spPr bwMode="auto">
            <a:xfrm flipV="1">
              <a:off x="2066" y="1233"/>
              <a:ext cx="1169" cy="4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06" name="Text Box 30"/>
            <p:cNvSpPr txBox="1">
              <a:spLocks noChangeArrowheads="1"/>
            </p:cNvSpPr>
            <p:nvPr/>
          </p:nvSpPr>
          <p:spPr bwMode="auto">
            <a:xfrm>
              <a:off x="3506" y="1119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Q+</a:t>
              </a:r>
            </a:p>
          </p:txBody>
        </p:sp>
        <p:sp>
          <p:nvSpPr>
            <p:cNvPr id="306207" name="Text Box 31"/>
            <p:cNvSpPr txBox="1">
              <a:spLocks noChangeArrowheads="1"/>
            </p:cNvSpPr>
            <p:nvPr/>
          </p:nvSpPr>
          <p:spPr bwMode="auto">
            <a:xfrm>
              <a:off x="3506" y="1647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Q–</a:t>
              </a:r>
            </a:p>
          </p:txBody>
        </p:sp>
        <p:sp>
          <p:nvSpPr>
            <p:cNvPr id="306208" name="Text Box 32"/>
            <p:cNvSpPr txBox="1">
              <a:spLocks noChangeArrowheads="1"/>
            </p:cNvSpPr>
            <p:nvPr/>
          </p:nvSpPr>
          <p:spPr bwMode="auto">
            <a:xfrm>
              <a:off x="2018" y="927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R</a:t>
              </a:r>
            </a:p>
          </p:txBody>
        </p:sp>
        <p:sp>
          <p:nvSpPr>
            <p:cNvPr id="306209" name="Text Box 33"/>
            <p:cNvSpPr txBox="1">
              <a:spLocks noChangeArrowheads="1"/>
            </p:cNvSpPr>
            <p:nvPr/>
          </p:nvSpPr>
          <p:spPr bwMode="auto">
            <a:xfrm>
              <a:off x="2018" y="1839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S</a:t>
              </a:r>
            </a:p>
          </p:txBody>
        </p:sp>
        <p:sp>
          <p:nvSpPr>
            <p:cNvPr id="306268" name="Line 92"/>
            <p:cNvSpPr>
              <a:spLocks noChangeShapeType="1"/>
            </p:cNvSpPr>
            <p:nvPr/>
          </p:nvSpPr>
          <p:spPr bwMode="auto">
            <a:xfrm>
              <a:off x="672" y="1056"/>
              <a:ext cx="9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69" name="Line 93"/>
            <p:cNvSpPr>
              <a:spLocks noChangeShapeType="1"/>
            </p:cNvSpPr>
            <p:nvPr/>
          </p:nvSpPr>
          <p:spPr bwMode="auto">
            <a:xfrm>
              <a:off x="1536" y="124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71" name="Freeform 95"/>
            <p:cNvSpPr>
              <a:spLocks/>
            </p:cNvSpPr>
            <p:nvPr/>
          </p:nvSpPr>
          <p:spPr bwMode="auto">
            <a:xfrm>
              <a:off x="1633" y="1023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72" name="Freeform 96"/>
            <p:cNvSpPr>
              <a:spLocks/>
            </p:cNvSpPr>
            <p:nvPr/>
          </p:nvSpPr>
          <p:spPr bwMode="auto">
            <a:xfrm>
              <a:off x="1633" y="1023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74" name="Line 98"/>
            <p:cNvSpPr>
              <a:spLocks noChangeShapeType="1"/>
            </p:cNvSpPr>
            <p:nvPr/>
          </p:nvSpPr>
          <p:spPr bwMode="auto">
            <a:xfrm>
              <a:off x="672" y="1920"/>
              <a:ext cx="9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75" name="Freeform 99"/>
            <p:cNvSpPr>
              <a:spLocks/>
            </p:cNvSpPr>
            <p:nvPr/>
          </p:nvSpPr>
          <p:spPr bwMode="auto">
            <a:xfrm>
              <a:off x="1633" y="170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76" name="Freeform 100"/>
            <p:cNvSpPr>
              <a:spLocks/>
            </p:cNvSpPr>
            <p:nvPr/>
          </p:nvSpPr>
          <p:spPr bwMode="auto">
            <a:xfrm>
              <a:off x="1634" y="1695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77" name="Line 101"/>
            <p:cNvSpPr>
              <a:spLocks noChangeShapeType="1"/>
            </p:cNvSpPr>
            <p:nvPr/>
          </p:nvSpPr>
          <p:spPr bwMode="auto">
            <a:xfrm rot="16200000">
              <a:off x="1200" y="1584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78" name="Line 102"/>
            <p:cNvSpPr>
              <a:spLocks noChangeShapeType="1"/>
            </p:cNvSpPr>
            <p:nvPr/>
          </p:nvSpPr>
          <p:spPr bwMode="auto">
            <a:xfrm rot="16200000">
              <a:off x="720" y="1392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62" name="Freeform 86"/>
            <p:cNvSpPr>
              <a:spLocks/>
            </p:cNvSpPr>
            <p:nvPr/>
          </p:nvSpPr>
          <p:spPr bwMode="auto">
            <a:xfrm>
              <a:off x="1153" y="960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63" name="Freeform 87"/>
            <p:cNvSpPr>
              <a:spLocks/>
            </p:cNvSpPr>
            <p:nvPr/>
          </p:nvSpPr>
          <p:spPr bwMode="auto">
            <a:xfrm>
              <a:off x="1153" y="960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64" name="Freeform 88"/>
            <p:cNvSpPr>
              <a:spLocks/>
            </p:cNvSpPr>
            <p:nvPr/>
          </p:nvSpPr>
          <p:spPr bwMode="auto">
            <a:xfrm>
              <a:off x="1347" y="1026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65" name="Freeform 89"/>
            <p:cNvSpPr>
              <a:spLocks/>
            </p:cNvSpPr>
            <p:nvPr/>
          </p:nvSpPr>
          <p:spPr bwMode="auto">
            <a:xfrm>
              <a:off x="1347" y="1026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79" name="Rectangle 103"/>
            <p:cNvSpPr>
              <a:spLocks noChangeArrowheads="1"/>
            </p:cNvSpPr>
            <p:nvPr/>
          </p:nvSpPr>
          <p:spPr bwMode="auto">
            <a:xfrm>
              <a:off x="1507" y="1814"/>
              <a:ext cx="58" cy="2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83" name="Rectangle 107"/>
            <p:cNvSpPr>
              <a:spLocks noChangeArrowheads="1"/>
            </p:cNvSpPr>
            <p:nvPr/>
          </p:nvSpPr>
          <p:spPr bwMode="auto">
            <a:xfrm>
              <a:off x="1027" y="950"/>
              <a:ext cx="58" cy="2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86" name="Rectangle 110"/>
            <p:cNvSpPr>
              <a:spLocks noChangeArrowheads="1"/>
            </p:cNvSpPr>
            <p:nvPr/>
          </p:nvSpPr>
          <p:spPr bwMode="auto">
            <a:xfrm>
              <a:off x="3187" y="1142"/>
              <a:ext cx="58" cy="2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89" name="Rectangle 113"/>
            <p:cNvSpPr>
              <a:spLocks noChangeArrowheads="1"/>
            </p:cNvSpPr>
            <p:nvPr/>
          </p:nvSpPr>
          <p:spPr bwMode="auto">
            <a:xfrm>
              <a:off x="3187" y="1670"/>
              <a:ext cx="58" cy="2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06291" name="Text Box 115"/>
            <p:cNvSpPr txBox="1">
              <a:spLocks noChangeArrowheads="1"/>
            </p:cNvSpPr>
            <p:nvPr/>
          </p:nvSpPr>
          <p:spPr bwMode="auto">
            <a:xfrm>
              <a:off x="528" y="81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D</a:t>
              </a:r>
            </a:p>
          </p:txBody>
        </p:sp>
        <p:sp>
          <p:nvSpPr>
            <p:cNvPr id="306292" name="Text Box 116"/>
            <p:cNvSpPr txBox="1">
              <a:spLocks noChangeArrowheads="1"/>
            </p:cNvSpPr>
            <p:nvPr/>
          </p:nvSpPr>
          <p:spPr bwMode="auto">
            <a:xfrm>
              <a:off x="528" y="172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C</a:t>
              </a:r>
            </a:p>
          </p:txBody>
        </p:sp>
      </p:grpSp>
      <p:sp>
        <p:nvSpPr>
          <p:cNvPr id="306293" name="Text Box 117"/>
          <p:cNvSpPr txBox="1">
            <a:spLocks noChangeArrowheads="1"/>
          </p:cNvSpPr>
          <p:nvPr/>
        </p:nvSpPr>
        <p:spPr bwMode="auto">
          <a:xfrm>
            <a:off x="1763688" y="2029372"/>
            <a:ext cx="763060" cy="31402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65" tIns="45765" rIns="45765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FF"/>
                </a:solidFill>
              </a:rPr>
              <a:t>数据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06294" name="Text Box 118"/>
          <p:cNvSpPr txBox="1">
            <a:spLocks noChangeArrowheads="1"/>
          </p:cNvSpPr>
          <p:nvPr/>
        </p:nvSpPr>
        <p:spPr bwMode="auto">
          <a:xfrm>
            <a:off x="1763688" y="3403517"/>
            <a:ext cx="763060" cy="28469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65" tIns="45765" rIns="45765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FF"/>
                </a:solidFill>
              </a:rPr>
              <a:t>时钟</a:t>
            </a:r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540" y="4283845"/>
            <a:ext cx="4075715" cy="2180584"/>
            <a:chOff x="381000" y="4114800"/>
            <a:chExt cx="4070054" cy="217654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650" y="4794250"/>
              <a:ext cx="3695404" cy="1219200"/>
            </a:xfrm>
            <a:prstGeom prst="rect">
              <a:avLst/>
            </a:prstGeom>
          </p:spPr>
        </p:pic>
        <p:sp>
          <p:nvSpPr>
            <p:cNvPr id="306213" name="Text Box 37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952307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锁存</a:t>
              </a:r>
              <a:r>
                <a:rPr lang="en-US" altLang="zh-CN" sz="2400" b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Latching</a:t>
              </a:r>
              <a:endPara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6214" name="Text Box 38"/>
            <p:cNvSpPr txBox="1">
              <a:spLocks noChangeArrowheads="1"/>
            </p:cNvSpPr>
            <p:nvPr/>
          </p:nvSpPr>
          <p:spPr bwMode="auto">
            <a:xfrm>
              <a:off x="533400" y="5638800"/>
              <a:ext cx="381000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6298" name="Text Box 122"/>
            <p:cNvSpPr txBox="1">
              <a:spLocks noChangeArrowheads="1"/>
            </p:cNvSpPr>
            <p:nvPr/>
          </p:nvSpPr>
          <p:spPr bwMode="auto">
            <a:xfrm>
              <a:off x="533400" y="4648200"/>
              <a:ext cx="381000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06300" name="Text Box 124"/>
            <p:cNvSpPr txBox="1">
              <a:spLocks noChangeArrowheads="1"/>
            </p:cNvSpPr>
            <p:nvPr/>
          </p:nvSpPr>
          <p:spPr bwMode="auto">
            <a:xfrm>
              <a:off x="1524007" y="4555282"/>
              <a:ext cx="457193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!d</a:t>
              </a:r>
            </a:p>
          </p:txBody>
        </p:sp>
        <p:sp>
          <p:nvSpPr>
            <p:cNvPr id="306301" name="Text Box 125"/>
            <p:cNvSpPr txBox="1">
              <a:spLocks noChangeArrowheads="1"/>
            </p:cNvSpPr>
            <p:nvPr/>
          </p:nvSpPr>
          <p:spPr bwMode="auto">
            <a:xfrm>
              <a:off x="2304390" y="4648200"/>
              <a:ext cx="463550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!d</a:t>
              </a:r>
            </a:p>
          </p:txBody>
        </p:sp>
        <p:sp>
          <p:nvSpPr>
            <p:cNvPr id="306302" name="Text Box 126"/>
            <p:cNvSpPr txBox="1">
              <a:spLocks noChangeArrowheads="1"/>
            </p:cNvSpPr>
            <p:nvPr/>
          </p:nvSpPr>
          <p:spPr bwMode="auto">
            <a:xfrm>
              <a:off x="2957904" y="4648200"/>
              <a:ext cx="457208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!d</a:t>
              </a:r>
            </a:p>
          </p:txBody>
        </p:sp>
        <p:sp>
          <p:nvSpPr>
            <p:cNvPr id="306303" name="Text Box 127"/>
            <p:cNvSpPr txBox="1">
              <a:spLocks noChangeArrowheads="1"/>
            </p:cNvSpPr>
            <p:nvPr/>
          </p:nvSpPr>
          <p:spPr bwMode="auto">
            <a:xfrm>
              <a:off x="3505200" y="4648200"/>
              <a:ext cx="381000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06305" name="Text Box 129"/>
            <p:cNvSpPr txBox="1">
              <a:spLocks noChangeArrowheads="1"/>
            </p:cNvSpPr>
            <p:nvPr/>
          </p:nvSpPr>
          <p:spPr bwMode="auto">
            <a:xfrm>
              <a:off x="2286000" y="5867400"/>
              <a:ext cx="381000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06306" name="Text Box 130"/>
            <p:cNvSpPr txBox="1">
              <a:spLocks noChangeArrowheads="1"/>
            </p:cNvSpPr>
            <p:nvPr/>
          </p:nvSpPr>
          <p:spPr bwMode="auto">
            <a:xfrm>
              <a:off x="2971800" y="5867400"/>
              <a:ext cx="381000" cy="4239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06307" name="Text Box 131"/>
            <p:cNvSpPr txBox="1">
              <a:spLocks noChangeArrowheads="1"/>
            </p:cNvSpPr>
            <p:nvPr/>
          </p:nvSpPr>
          <p:spPr bwMode="auto">
            <a:xfrm>
              <a:off x="3505200" y="5867400"/>
              <a:ext cx="457192" cy="4239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!d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807279" y="4283843"/>
            <a:ext cx="3808940" cy="2180583"/>
            <a:chOff x="4800600" y="4114800"/>
            <a:chExt cx="3803650" cy="2176546"/>
          </a:xfrm>
        </p:grpSpPr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2850" y="4870450"/>
              <a:ext cx="3581400" cy="1181587"/>
            </a:xfrm>
            <a:prstGeom prst="rect">
              <a:avLst/>
            </a:prstGeom>
          </p:spPr>
        </p:pic>
        <p:sp>
          <p:nvSpPr>
            <p:cNvPr id="306215" name="Text Box 39"/>
            <p:cNvSpPr txBox="1">
              <a:spLocks noChangeArrowheads="1"/>
            </p:cNvSpPr>
            <p:nvPr/>
          </p:nvSpPr>
          <p:spPr bwMode="auto">
            <a:xfrm>
              <a:off x="4800600" y="5638800"/>
              <a:ext cx="381000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6231" name="Text Box 55"/>
            <p:cNvSpPr txBox="1">
              <a:spLocks noChangeArrowheads="1"/>
            </p:cNvSpPr>
            <p:nvPr/>
          </p:nvSpPr>
          <p:spPr bwMode="auto">
            <a:xfrm>
              <a:off x="4953000" y="4114800"/>
              <a:ext cx="809352" cy="4792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存储</a:t>
              </a:r>
              <a:endParaRPr 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6308" name="Text Box 132"/>
            <p:cNvSpPr txBox="1">
              <a:spLocks noChangeArrowheads="1"/>
            </p:cNvSpPr>
            <p:nvPr/>
          </p:nvSpPr>
          <p:spPr bwMode="auto">
            <a:xfrm>
              <a:off x="4800600" y="4716463"/>
              <a:ext cx="381000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06309" name="Text Box 133"/>
            <p:cNvSpPr txBox="1">
              <a:spLocks noChangeArrowheads="1"/>
            </p:cNvSpPr>
            <p:nvPr/>
          </p:nvSpPr>
          <p:spPr bwMode="auto">
            <a:xfrm>
              <a:off x="5746462" y="4634461"/>
              <a:ext cx="501939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!d</a:t>
              </a:r>
            </a:p>
          </p:txBody>
        </p:sp>
        <p:sp>
          <p:nvSpPr>
            <p:cNvPr id="306310" name="Text Box 134"/>
            <p:cNvSpPr txBox="1">
              <a:spLocks noChangeArrowheads="1"/>
            </p:cNvSpPr>
            <p:nvPr/>
          </p:nvSpPr>
          <p:spPr bwMode="auto">
            <a:xfrm>
              <a:off x="7696200" y="4800600"/>
              <a:ext cx="381000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306311" name="Text Box 135"/>
            <p:cNvSpPr txBox="1">
              <a:spLocks noChangeArrowheads="1"/>
            </p:cNvSpPr>
            <p:nvPr/>
          </p:nvSpPr>
          <p:spPr bwMode="auto">
            <a:xfrm>
              <a:off x="7696199" y="5784456"/>
              <a:ext cx="457199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!q</a:t>
              </a:r>
            </a:p>
          </p:txBody>
        </p:sp>
        <p:sp>
          <p:nvSpPr>
            <p:cNvPr id="306312" name="Text Box 136"/>
            <p:cNvSpPr txBox="1">
              <a:spLocks noChangeArrowheads="1"/>
            </p:cNvSpPr>
            <p:nvPr/>
          </p:nvSpPr>
          <p:spPr bwMode="auto">
            <a:xfrm>
              <a:off x="7154335" y="4699033"/>
              <a:ext cx="494892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!q</a:t>
              </a:r>
            </a:p>
          </p:txBody>
        </p:sp>
        <p:sp>
          <p:nvSpPr>
            <p:cNvPr id="306313" name="Text Box 137"/>
            <p:cNvSpPr txBox="1">
              <a:spLocks noChangeArrowheads="1"/>
            </p:cNvSpPr>
            <p:nvPr/>
          </p:nvSpPr>
          <p:spPr bwMode="auto">
            <a:xfrm>
              <a:off x="7162800" y="5783263"/>
              <a:ext cx="381000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306314" name="Text Box 138"/>
            <p:cNvSpPr txBox="1">
              <a:spLocks noChangeArrowheads="1"/>
            </p:cNvSpPr>
            <p:nvPr/>
          </p:nvSpPr>
          <p:spPr bwMode="auto">
            <a:xfrm>
              <a:off x="6477000" y="5867400"/>
              <a:ext cx="381000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6315" name="Text Box 139"/>
            <p:cNvSpPr txBox="1">
              <a:spLocks noChangeArrowheads="1"/>
            </p:cNvSpPr>
            <p:nvPr/>
          </p:nvSpPr>
          <p:spPr bwMode="auto">
            <a:xfrm>
              <a:off x="6477000" y="4724400"/>
              <a:ext cx="381000" cy="423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88" name="Oval 111"/>
          <p:cNvSpPr>
            <a:spLocks noChangeArrowheads="1"/>
          </p:cNvSpPr>
          <p:nvPr/>
        </p:nvSpPr>
        <p:spPr bwMode="auto">
          <a:xfrm>
            <a:off x="6029722" y="2280255"/>
            <a:ext cx="76200" cy="76200"/>
          </a:xfrm>
          <a:prstGeom prst="ellipse">
            <a:avLst/>
          </a:prstGeom>
          <a:solidFill>
            <a:schemeClr val="tx2"/>
          </a:solidFill>
          <a:ln w="19050">
            <a:noFill/>
            <a:round/>
            <a:headEnd/>
            <a:tailEnd type="none" w="sm" len="sm"/>
          </a:ln>
          <a:effectLst/>
        </p:spPr>
        <p:txBody>
          <a:bodyPr wrap="none" lIns="45720" rIns="45720" anchor="ctr">
            <a:noAutofit/>
          </a:bodyPr>
          <a:lstStyle/>
          <a:p>
            <a:endParaRPr lang="en-US" sz="2400"/>
          </a:p>
        </p:txBody>
      </p:sp>
      <p:sp>
        <p:nvSpPr>
          <p:cNvPr id="89" name="Oval 111"/>
          <p:cNvSpPr>
            <a:spLocks noChangeArrowheads="1"/>
          </p:cNvSpPr>
          <p:nvPr/>
        </p:nvSpPr>
        <p:spPr bwMode="auto">
          <a:xfrm>
            <a:off x="6030094" y="3126591"/>
            <a:ext cx="76200" cy="76200"/>
          </a:xfrm>
          <a:prstGeom prst="ellipse">
            <a:avLst/>
          </a:prstGeom>
          <a:solidFill>
            <a:schemeClr val="tx2"/>
          </a:solidFill>
          <a:ln w="19050">
            <a:noFill/>
            <a:round/>
            <a:headEnd/>
            <a:tailEnd type="none" w="sm" len="sm"/>
          </a:ln>
          <a:effectLst/>
        </p:spPr>
        <p:txBody>
          <a:bodyPr wrap="none" lIns="45720" rIns="45720" anchor="ctr">
            <a:no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90" name="Oval 111"/>
          <p:cNvSpPr>
            <a:spLocks noChangeArrowheads="1"/>
          </p:cNvSpPr>
          <p:nvPr/>
        </p:nvSpPr>
        <p:spPr bwMode="auto">
          <a:xfrm>
            <a:off x="2561227" y="2005582"/>
            <a:ext cx="76200" cy="76200"/>
          </a:xfrm>
          <a:prstGeom prst="ellipse">
            <a:avLst/>
          </a:prstGeom>
          <a:solidFill>
            <a:schemeClr val="tx2"/>
          </a:solidFill>
          <a:ln w="19050">
            <a:noFill/>
            <a:round/>
            <a:headEnd/>
            <a:tailEnd type="none" w="sm" len="sm"/>
          </a:ln>
          <a:effectLst/>
        </p:spPr>
        <p:txBody>
          <a:bodyPr wrap="none" lIns="45720" rIns="45720" anchor="ctr">
            <a:no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91" name="Oval 111"/>
          <p:cNvSpPr>
            <a:spLocks noChangeArrowheads="1"/>
          </p:cNvSpPr>
          <p:nvPr/>
        </p:nvSpPr>
        <p:spPr bwMode="auto">
          <a:xfrm>
            <a:off x="3331139" y="3365414"/>
            <a:ext cx="76200" cy="76200"/>
          </a:xfrm>
          <a:prstGeom prst="ellipse">
            <a:avLst/>
          </a:prstGeom>
          <a:solidFill>
            <a:schemeClr val="tx2"/>
          </a:solidFill>
          <a:ln w="19050">
            <a:noFill/>
            <a:round/>
            <a:headEnd/>
            <a:tailEnd type="none" w="sm" len="sm"/>
          </a:ln>
          <a:effectLst/>
        </p:spPr>
        <p:txBody>
          <a:bodyPr wrap="none" lIns="45720" rIns="45720" anchor="ctr">
            <a:noAutofit/>
          </a:bodyPr>
          <a:lstStyle>
            <a:defPPr>
              <a:defRPr lang="zh-CN"/>
            </a:defPPr>
            <a:lvl1pPr marL="0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266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52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79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05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324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58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385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011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1479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透明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位锁存器</a:t>
            </a:r>
            <a:endParaRPr lang="en-US" dirty="0"/>
          </a:p>
        </p:txBody>
      </p:sp>
      <p:sp>
        <p:nvSpPr>
          <p:cNvPr id="307313" name="Rectangle 113"/>
          <p:cNvSpPr>
            <a:spLocks noGrp="1" noChangeArrowheads="1"/>
          </p:cNvSpPr>
          <p:nvPr>
            <p:ph type="body" idx="1"/>
          </p:nvPr>
        </p:nvSpPr>
        <p:spPr>
          <a:xfrm>
            <a:off x="290924" y="4046096"/>
            <a:ext cx="8306223" cy="2398391"/>
          </a:xfrm>
        </p:spPr>
        <p:txBody>
          <a:bodyPr/>
          <a:lstStyle/>
          <a:p>
            <a:pPr lvl="1"/>
            <a:r>
              <a:rPr lang="zh-CN" altLang="en-US" dirty="0" smtClean="0"/>
              <a:t>当在锁存模式时，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的信号会传递给</a:t>
            </a:r>
            <a:r>
              <a:rPr lang="en-US" dirty="0" smtClean="0"/>
              <a:t>Q</a:t>
            </a:r>
            <a:r>
              <a:rPr lang="en-US" dirty="0"/>
              <a:t>+ </a:t>
            </a:r>
            <a:r>
              <a:rPr lang="zh-CN" altLang="en-US" dirty="0"/>
              <a:t>和</a:t>
            </a:r>
            <a:r>
              <a:rPr lang="en-US" dirty="0" smtClean="0"/>
              <a:t> </a:t>
            </a:r>
            <a:r>
              <a:rPr lang="en-US" dirty="0"/>
              <a:t>Q–</a:t>
            </a:r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C</a:t>
            </a:r>
            <a:r>
              <a:rPr lang="zh-CN" altLang="en-US" dirty="0" smtClean="0"/>
              <a:t>下降时，</a:t>
            </a:r>
            <a:r>
              <a:rPr lang="zh-CN" altLang="en-US" dirty="0"/>
              <a:t>锁</a:t>
            </a:r>
            <a:r>
              <a:rPr lang="zh-CN" altLang="en-US" dirty="0" smtClean="0"/>
              <a:t>存的值取决于</a:t>
            </a:r>
            <a:r>
              <a:rPr lang="en-US" altLang="zh-CN" dirty="0" smtClean="0"/>
              <a:t>D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98875" y="1630256"/>
            <a:ext cx="4075715" cy="2069170"/>
            <a:chOff x="381000" y="4114800"/>
            <a:chExt cx="4070054" cy="2065338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650" y="4794250"/>
              <a:ext cx="3695404" cy="1219200"/>
            </a:xfrm>
            <a:prstGeom prst="rect">
              <a:avLst/>
            </a:prstGeom>
          </p:spPr>
        </p:pic>
        <p:sp>
          <p:nvSpPr>
            <p:cNvPr id="33" name="Text Box 37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888276" cy="4239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锁存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Latching</a:t>
              </a:r>
              <a:endPara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8"/>
            <p:cNvSpPr txBox="1">
              <a:spLocks noChangeArrowheads="1"/>
            </p:cNvSpPr>
            <p:nvPr/>
          </p:nvSpPr>
          <p:spPr bwMode="auto">
            <a:xfrm>
              <a:off x="533400" y="56388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5" name="Text Box 122"/>
            <p:cNvSpPr txBox="1">
              <a:spLocks noChangeArrowheads="1"/>
            </p:cNvSpPr>
            <p:nvPr/>
          </p:nvSpPr>
          <p:spPr bwMode="auto">
            <a:xfrm>
              <a:off x="533400" y="46482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0002"/>
                  </a:solidFill>
                  <a:latin typeface="Courier New" pitchFamily="49" charset="0"/>
                </a:rPr>
                <a:t>d</a:t>
              </a:r>
            </a:p>
          </p:txBody>
        </p:sp>
        <p:sp>
          <p:nvSpPr>
            <p:cNvPr id="36" name="Text Box 124"/>
            <p:cNvSpPr txBox="1">
              <a:spLocks noChangeArrowheads="1"/>
            </p:cNvSpPr>
            <p:nvPr/>
          </p:nvSpPr>
          <p:spPr bwMode="auto">
            <a:xfrm>
              <a:off x="1600200" y="46482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0002"/>
                  </a:solidFill>
                  <a:latin typeface="Courier New" pitchFamily="49" charset="0"/>
                </a:rPr>
                <a:t>!d</a:t>
              </a:r>
            </a:p>
          </p:txBody>
        </p:sp>
        <p:sp>
          <p:nvSpPr>
            <p:cNvPr id="37" name="Text Box 125"/>
            <p:cNvSpPr txBox="1">
              <a:spLocks noChangeArrowheads="1"/>
            </p:cNvSpPr>
            <p:nvPr/>
          </p:nvSpPr>
          <p:spPr bwMode="auto">
            <a:xfrm>
              <a:off x="2286000" y="46482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0002"/>
                  </a:solidFill>
                  <a:latin typeface="Courier New" pitchFamily="49" charset="0"/>
                </a:rPr>
                <a:t>!d</a:t>
              </a:r>
            </a:p>
          </p:txBody>
        </p:sp>
        <p:sp>
          <p:nvSpPr>
            <p:cNvPr id="38" name="Text Box 126"/>
            <p:cNvSpPr txBox="1">
              <a:spLocks noChangeArrowheads="1"/>
            </p:cNvSpPr>
            <p:nvPr/>
          </p:nvSpPr>
          <p:spPr bwMode="auto">
            <a:xfrm>
              <a:off x="2971800" y="46482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0002"/>
                  </a:solidFill>
                  <a:latin typeface="Courier New" pitchFamily="49" charset="0"/>
                </a:rPr>
                <a:t>!d</a:t>
              </a:r>
            </a:p>
          </p:txBody>
        </p:sp>
        <p:sp>
          <p:nvSpPr>
            <p:cNvPr id="39" name="Text Box 127"/>
            <p:cNvSpPr txBox="1">
              <a:spLocks noChangeArrowheads="1"/>
            </p:cNvSpPr>
            <p:nvPr/>
          </p:nvSpPr>
          <p:spPr bwMode="auto">
            <a:xfrm>
              <a:off x="3505200" y="46482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0002"/>
                  </a:solidFill>
                  <a:latin typeface="Courier New" pitchFamily="49" charset="0"/>
                </a:rPr>
                <a:t>d</a:t>
              </a:r>
            </a:p>
          </p:txBody>
        </p:sp>
        <p:sp>
          <p:nvSpPr>
            <p:cNvPr id="40" name="Text Box 129"/>
            <p:cNvSpPr txBox="1">
              <a:spLocks noChangeArrowheads="1"/>
            </p:cNvSpPr>
            <p:nvPr/>
          </p:nvSpPr>
          <p:spPr bwMode="auto">
            <a:xfrm>
              <a:off x="2286000" y="58674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0002"/>
                  </a:solidFill>
                  <a:latin typeface="Courier New" pitchFamily="49" charset="0"/>
                </a:rPr>
                <a:t>d</a:t>
              </a:r>
            </a:p>
          </p:txBody>
        </p:sp>
        <p:sp>
          <p:nvSpPr>
            <p:cNvPr id="41" name="Text Box 130"/>
            <p:cNvSpPr txBox="1">
              <a:spLocks noChangeArrowheads="1"/>
            </p:cNvSpPr>
            <p:nvPr/>
          </p:nvSpPr>
          <p:spPr bwMode="auto">
            <a:xfrm>
              <a:off x="2971800" y="58674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0002"/>
                  </a:solidFill>
                  <a:latin typeface="Courier New" pitchFamily="49" charset="0"/>
                </a:rPr>
                <a:t>d</a:t>
              </a:r>
            </a:p>
          </p:txBody>
        </p:sp>
        <p:sp>
          <p:nvSpPr>
            <p:cNvPr id="42" name="Text Box 131"/>
            <p:cNvSpPr txBox="1">
              <a:spLocks noChangeArrowheads="1"/>
            </p:cNvSpPr>
            <p:nvPr/>
          </p:nvSpPr>
          <p:spPr bwMode="auto">
            <a:xfrm>
              <a:off x="3505200" y="58674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0002"/>
                  </a:solidFill>
                  <a:latin typeface="Courier New" pitchFamily="49" charset="0"/>
                </a:rPr>
                <a:t>!d</a:t>
              </a:r>
            </a:p>
          </p:txBody>
        </p:sp>
      </p:grpSp>
      <p:grpSp>
        <p:nvGrpSpPr>
          <p:cNvPr id="43" name="Group 117"/>
          <p:cNvGrpSpPr>
            <a:grpSpLocks/>
          </p:cNvGrpSpPr>
          <p:nvPr/>
        </p:nvGrpSpPr>
        <p:grpSpPr bwMode="auto">
          <a:xfrm>
            <a:off x="4724400" y="1616894"/>
            <a:ext cx="3962400" cy="2316162"/>
            <a:chOff x="2976" y="757"/>
            <a:chExt cx="2496" cy="1459"/>
          </a:xfrm>
        </p:grpSpPr>
        <p:grpSp>
          <p:nvGrpSpPr>
            <p:cNvPr id="44" name="Group 100"/>
            <p:cNvGrpSpPr>
              <a:grpSpLocks/>
            </p:cNvGrpSpPr>
            <p:nvPr/>
          </p:nvGrpSpPr>
          <p:grpSpPr bwMode="auto">
            <a:xfrm>
              <a:off x="2976" y="1200"/>
              <a:ext cx="2496" cy="807"/>
              <a:chOff x="2880" y="2654"/>
              <a:chExt cx="2496" cy="807"/>
            </a:xfrm>
          </p:grpSpPr>
          <p:sp>
            <p:nvSpPr>
              <p:cNvPr id="48" name="Freeform 88"/>
              <p:cNvSpPr>
                <a:spLocks/>
              </p:cNvSpPr>
              <p:nvPr/>
            </p:nvSpPr>
            <p:spPr bwMode="auto">
              <a:xfrm>
                <a:off x="3216" y="2688"/>
                <a:ext cx="2160" cy="144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336" y="144"/>
                  </a:cxn>
                  <a:cxn ang="0">
                    <a:pos x="336" y="0"/>
                  </a:cxn>
                  <a:cxn ang="0">
                    <a:pos x="1392" y="0"/>
                  </a:cxn>
                  <a:cxn ang="0">
                    <a:pos x="1392" y="144"/>
                  </a:cxn>
                  <a:cxn ang="0">
                    <a:pos x="2160" y="144"/>
                  </a:cxn>
                </a:cxnLst>
                <a:rect l="0" t="0" r="r" b="b"/>
                <a:pathLst>
                  <a:path w="2160" h="144">
                    <a:moveTo>
                      <a:pt x="0" y="144"/>
                    </a:moveTo>
                    <a:lnTo>
                      <a:pt x="336" y="144"/>
                    </a:lnTo>
                    <a:lnTo>
                      <a:pt x="336" y="0"/>
                    </a:lnTo>
                    <a:lnTo>
                      <a:pt x="1392" y="0"/>
                    </a:lnTo>
                    <a:lnTo>
                      <a:pt x="1392" y="144"/>
                    </a:lnTo>
                    <a:lnTo>
                      <a:pt x="2160" y="144"/>
                    </a:ln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Text Box 89"/>
              <p:cNvSpPr txBox="1">
                <a:spLocks noChangeArrowheads="1"/>
              </p:cNvSpPr>
              <p:nvPr/>
            </p:nvSpPr>
            <p:spPr bwMode="auto">
              <a:xfrm>
                <a:off x="2880" y="2654"/>
                <a:ext cx="336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noAutofit/>
              </a:bodyPr>
              <a:lstStyle/>
              <a:p>
                <a:pPr algn="r"/>
                <a:r>
                  <a:rPr lang="en-US" sz="1600"/>
                  <a:t>C</a:t>
                </a:r>
              </a:p>
            </p:txBody>
          </p:sp>
          <p:sp>
            <p:nvSpPr>
              <p:cNvPr id="50" name="Freeform 91"/>
              <p:cNvSpPr>
                <a:spLocks/>
              </p:cNvSpPr>
              <p:nvPr/>
            </p:nvSpPr>
            <p:spPr bwMode="auto">
              <a:xfrm>
                <a:off x="3216" y="2976"/>
                <a:ext cx="2160" cy="144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144" y="144"/>
                  </a:cxn>
                  <a:cxn ang="0">
                    <a:pos x="144" y="0"/>
                  </a:cxn>
                  <a:cxn ang="0">
                    <a:pos x="480" y="0"/>
                  </a:cxn>
                  <a:cxn ang="0">
                    <a:pos x="480" y="144"/>
                  </a:cxn>
                  <a:cxn ang="0">
                    <a:pos x="912" y="144"/>
                  </a:cxn>
                  <a:cxn ang="0">
                    <a:pos x="912" y="0"/>
                  </a:cxn>
                  <a:cxn ang="0">
                    <a:pos x="1248" y="0"/>
                  </a:cxn>
                  <a:cxn ang="0">
                    <a:pos x="1248" y="144"/>
                  </a:cxn>
                  <a:cxn ang="0">
                    <a:pos x="1584" y="144"/>
                  </a:cxn>
                  <a:cxn ang="0">
                    <a:pos x="1584" y="0"/>
                  </a:cxn>
                  <a:cxn ang="0">
                    <a:pos x="2160" y="0"/>
                  </a:cxn>
                </a:cxnLst>
                <a:rect l="0" t="0" r="r" b="b"/>
                <a:pathLst>
                  <a:path w="216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480" y="0"/>
                    </a:lnTo>
                    <a:lnTo>
                      <a:pt x="480" y="144"/>
                    </a:lnTo>
                    <a:lnTo>
                      <a:pt x="912" y="144"/>
                    </a:lnTo>
                    <a:lnTo>
                      <a:pt x="912" y="0"/>
                    </a:lnTo>
                    <a:lnTo>
                      <a:pt x="1248" y="0"/>
                    </a:lnTo>
                    <a:lnTo>
                      <a:pt x="1248" y="144"/>
                    </a:lnTo>
                    <a:lnTo>
                      <a:pt x="1584" y="144"/>
                    </a:lnTo>
                    <a:lnTo>
                      <a:pt x="1584" y="0"/>
                    </a:lnTo>
                    <a:lnTo>
                      <a:pt x="2160" y="0"/>
                    </a:ln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Text Box 92"/>
              <p:cNvSpPr txBox="1">
                <a:spLocks noChangeArrowheads="1"/>
              </p:cNvSpPr>
              <p:nvPr/>
            </p:nvSpPr>
            <p:spPr bwMode="auto">
              <a:xfrm>
                <a:off x="2880" y="2928"/>
                <a:ext cx="336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noAutofit/>
              </a:bodyPr>
              <a:lstStyle/>
              <a:p>
                <a:pPr algn="r"/>
                <a:r>
                  <a:rPr lang="en-US" sz="1600"/>
                  <a:t>D</a:t>
                </a:r>
              </a:p>
            </p:txBody>
          </p:sp>
          <p:sp>
            <p:nvSpPr>
              <p:cNvPr id="52" name="Freeform 93"/>
              <p:cNvSpPr>
                <a:spLocks/>
              </p:cNvSpPr>
              <p:nvPr/>
            </p:nvSpPr>
            <p:spPr bwMode="auto">
              <a:xfrm>
                <a:off x="3216" y="3312"/>
                <a:ext cx="2160" cy="144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432" y="144"/>
                  </a:cxn>
                  <a:cxn ang="0">
                    <a:pos x="432" y="0"/>
                  </a:cxn>
                  <a:cxn ang="0">
                    <a:pos x="576" y="0"/>
                  </a:cxn>
                  <a:cxn ang="0">
                    <a:pos x="576" y="144"/>
                  </a:cxn>
                  <a:cxn ang="0">
                    <a:pos x="960" y="144"/>
                  </a:cxn>
                  <a:cxn ang="0">
                    <a:pos x="960" y="0"/>
                  </a:cxn>
                  <a:cxn ang="0">
                    <a:pos x="1296" y="0"/>
                  </a:cxn>
                  <a:cxn ang="0">
                    <a:pos x="1296" y="144"/>
                  </a:cxn>
                  <a:cxn ang="0">
                    <a:pos x="2160" y="144"/>
                  </a:cxn>
                </a:cxnLst>
                <a:rect l="0" t="0" r="r" b="b"/>
                <a:pathLst>
                  <a:path w="2160" h="144">
                    <a:moveTo>
                      <a:pt x="0" y="144"/>
                    </a:moveTo>
                    <a:lnTo>
                      <a:pt x="432" y="144"/>
                    </a:lnTo>
                    <a:lnTo>
                      <a:pt x="432" y="0"/>
                    </a:lnTo>
                    <a:lnTo>
                      <a:pt x="576" y="0"/>
                    </a:lnTo>
                    <a:lnTo>
                      <a:pt x="576" y="144"/>
                    </a:lnTo>
                    <a:lnTo>
                      <a:pt x="960" y="144"/>
                    </a:lnTo>
                    <a:lnTo>
                      <a:pt x="960" y="0"/>
                    </a:lnTo>
                    <a:lnTo>
                      <a:pt x="1296" y="0"/>
                    </a:lnTo>
                    <a:lnTo>
                      <a:pt x="1296" y="144"/>
                    </a:lnTo>
                    <a:lnTo>
                      <a:pt x="2160" y="144"/>
                    </a:ln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Freeform 94"/>
              <p:cNvSpPr>
                <a:spLocks/>
              </p:cNvSpPr>
              <p:nvPr/>
            </p:nvSpPr>
            <p:spPr bwMode="auto">
              <a:xfrm>
                <a:off x="3522" y="2760"/>
                <a:ext cx="114" cy="63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84" y="42"/>
                  </a:cxn>
                  <a:cxn ang="0">
                    <a:pos x="96" y="78"/>
                  </a:cxn>
                  <a:cxn ang="0">
                    <a:pos x="102" y="96"/>
                  </a:cxn>
                  <a:cxn ang="0">
                    <a:pos x="96" y="228"/>
                  </a:cxn>
                  <a:cxn ang="0">
                    <a:pos x="36" y="336"/>
                  </a:cxn>
                  <a:cxn ang="0">
                    <a:pos x="12" y="408"/>
                  </a:cxn>
                  <a:cxn ang="0">
                    <a:pos x="0" y="444"/>
                  </a:cxn>
                  <a:cxn ang="0">
                    <a:pos x="114" y="636"/>
                  </a:cxn>
                </a:cxnLst>
                <a:rect l="0" t="0" r="r" b="b"/>
                <a:pathLst>
                  <a:path w="114" h="636">
                    <a:moveTo>
                      <a:pt x="36" y="0"/>
                    </a:moveTo>
                    <a:cubicBezTo>
                      <a:pt x="60" y="8"/>
                      <a:pt x="66" y="24"/>
                      <a:pt x="84" y="42"/>
                    </a:cubicBezTo>
                    <a:cubicBezTo>
                      <a:pt x="88" y="54"/>
                      <a:pt x="92" y="66"/>
                      <a:pt x="96" y="78"/>
                    </a:cubicBezTo>
                    <a:cubicBezTo>
                      <a:pt x="98" y="84"/>
                      <a:pt x="102" y="96"/>
                      <a:pt x="102" y="96"/>
                    </a:cubicBezTo>
                    <a:cubicBezTo>
                      <a:pt x="100" y="140"/>
                      <a:pt x="101" y="184"/>
                      <a:pt x="96" y="228"/>
                    </a:cubicBezTo>
                    <a:cubicBezTo>
                      <a:pt x="91" y="273"/>
                      <a:pt x="49" y="297"/>
                      <a:pt x="36" y="336"/>
                    </a:cubicBezTo>
                    <a:cubicBezTo>
                      <a:pt x="28" y="360"/>
                      <a:pt x="20" y="384"/>
                      <a:pt x="12" y="408"/>
                    </a:cubicBezTo>
                    <a:cubicBezTo>
                      <a:pt x="8" y="420"/>
                      <a:pt x="0" y="444"/>
                      <a:pt x="0" y="444"/>
                    </a:cubicBezTo>
                    <a:cubicBezTo>
                      <a:pt x="4" y="520"/>
                      <a:pt x="6" y="636"/>
                      <a:pt x="114" y="636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Freeform 96"/>
              <p:cNvSpPr>
                <a:spLocks/>
              </p:cNvSpPr>
              <p:nvPr/>
            </p:nvSpPr>
            <p:spPr bwMode="auto">
              <a:xfrm>
                <a:off x="3696" y="3036"/>
                <a:ext cx="84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36"/>
                  </a:cxn>
                  <a:cxn ang="0">
                    <a:pos x="60" y="72"/>
                  </a:cxn>
                  <a:cxn ang="0">
                    <a:pos x="6" y="282"/>
                  </a:cxn>
                  <a:cxn ang="0">
                    <a:pos x="84" y="384"/>
                  </a:cxn>
                </a:cxnLst>
                <a:rect l="0" t="0" r="r" b="b"/>
                <a:pathLst>
                  <a:path w="84" h="384">
                    <a:moveTo>
                      <a:pt x="0" y="0"/>
                    </a:moveTo>
                    <a:cubicBezTo>
                      <a:pt x="21" y="7"/>
                      <a:pt x="38" y="14"/>
                      <a:pt x="48" y="36"/>
                    </a:cubicBezTo>
                    <a:cubicBezTo>
                      <a:pt x="53" y="48"/>
                      <a:pt x="60" y="72"/>
                      <a:pt x="60" y="72"/>
                    </a:cubicBezTo>
                    <a:cubicBezTo>
                      <a:pt x="50" y="143"/>
                      <a:pt x="20" y="211"/>
                      <a:pt x="6" y="282"/>
                    </a:cubicBezTo>
                    <a:cubicBezTo>
                      <a:pt x="12" y="334"/>
                      <a:pt x="22" y="384"/>
                      <a:pt x="84" y="384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Freeform 97"/>
              <p:cNvSpPr>
                <a:spLocks/>
              </p:cNvSpPr>
              <p:nvPr/>
            </p:nvSpPr>
            <p:spPr bwMode="auto">
              <a:xfrm>
                <a:off x="4114" y="3024"/>
                <a:ext cx="74" cy="372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62" y="36"/>
                  </a:cxn>
                  <a:cxn ang="0">
                    <a:pos x="74" y="72"/>
                  </a:cxn>
                  <a:cxn ang="0">
                    <a:pos x="20" y="282"/>
                  </a:cxn>
                  <a:cxn ang="0">
                    <a:pos x="62" y="372"/>
                  </a:cxn>
                </a:cxnLst>
                <a:rect l="0" t="0" r="r" b="b"/>
                <a:pathLst>
                  <a:path w="74" h="372">
                    <a:moveTo>
                      <a:pt x="14" y="0"/>
                    </a:moveTo>
                    <a:cubicBezTo>
                      <a:pt x="35" y="7"/>
                      <a:pt x="52" y="14"/>
                      <a:pt x="62" y="36"/>
                    </a:cubicBezTo>
                    <a:cubicBezTo>
                      <a:pt x="67" y="48"/>
                      <a:pt x="74" y="72"/>
                      <a:pt x="74" y="72"/>
                    </a:cubicBezTo>
                    <a:cubicBezTo>
                      <a:pt x="64" y="143"/>
                      <a:pt x="34" y="211"/>
                      <a:pt x="20" y="282"/>
                    </a:cubicBezTo>
                    <a:cubicBezTo>
                      <a:pt x="26" y="334"/>
                      <a:pt x="0" y="372"/>
                      <a:pt x="62" y="372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Freeform 98"/>
              <p:cNvSpPr>
                <a:spLocks/>
              </p:cNvSpPr>
              <p:nvPr/>
            </p:nvSpPr>
            <p:spPr bwMode="auto">
              <a:xfrm>
                <a:off x="4450" y="3024"/>
                <a:ext cx="74" cy="372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62" y="36"/>
                  </a:cxn>
                  <a:cxn ang="0">
                    <a:pos x="74" y="72"/>
                  </a:cxn>
                  <a:cxn ang="0">
                    <a:pos x="20" y="282"/>
                  </a:cxn>
                  <a:cxn ang="0">
                    <a:pos x="62" y="372"/>
                  </a:cxn>
                </a:cxnLst>
                <a:rect l="0" t="0" r="r" b="b"/>
                <a:pathLst>
                  <a:path w="74" h="372">
                    <a:moveTo>
                      <a:pt x="14" y="0"/>
                    </a:moveTo>
                    <a:cubicBezTo>
                      <a:pt x="35" y="7"/>
                      <a:pt x="52" y="14"/>
                      <a:pt x="62" y="36"/>
                    </a:cubicBezTo>
                    <a:cubicBezTo>
                      <a:pt x="67" y="48"/>
                      <a:pt x="74" y="72"/>
                      <a:pt x="74" y="72"/>
                    </a:cubicBezTo>
                    <a:cubicBezTo>
                      <a:pt x="64" y="143"/>
                      <a:pt x="34" y="211"/>
                      <a:pt x="20" y="282"/>
                    </a:cubicBezTo>
                    <a:cubicBezTo>
                      <a:pt x="26" y="334"/>
                      <a:pt x="0" y="372"/>
                      <a:pt x="62" y="372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7" name="Text Box 99"/>
              <p:cNvSpPr txBox="1">
                <a:spLocks noChangeArrowheads="1"/>
              </p:cNvSpPr>
              <p:nvPr/>
            </p:nvSpPr>
            <p:spPr bwMode="auto">
              <a:xfrm>
                <a:off x="2880" y="3264"/>
                <a:ext cx="336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noAutofit/>
              </a:bodyPr>
              <a:lstStyle/>
              <a:p>
                <a:pPr algn="r"/>
                <a:r>
                  <a:rPr lang="en-US" sz="1600"/>
                  <a:t>Q+</a:t>
                </a:r>
              </a:p>
            </p:txBody>
          </p:sp>
        </p:grpSp>
        <p:sp>
          <p:nvSpPr>
            <p:cNvPr id="45" name="Text Box 114"/>
            <p:cNvSpPr txBox="1">
              <a:spLocks noChangeArrowheads="1"/>
            </p:cNvSpPr>
            <p:nvPr/>
          </p:nvSpPr>
          <p:spPr bwMode="auto">
            <a:xfrm>
              <a:off x="3667" y="2019"/>
              <a:ext cx="357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pPr algn="l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Line 115"/>
            <p:cNvSpPr>
              <a:spLocks noChangeShapeType="1"/>
            </p:cNvSpPr>
            <p:nvPr/>
          </p:nvSpPr>
          <p:spPr bwMode="auto">
            <a:xfrm>
              <a:off x="4032" y="2112"/>
              <a:ext cx="81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/>
            </a:p>
          </p:txBody>
        </p:sp>
        <p:sp>
          <p:nvSpPr>
            <p:cNvPr id="47" name="Text Box 116"/>
            <p:cNvSpPr txBox="1">
              <a:spLocks noChangeArrowheads="1"/>
            </p:cNvSpPr>
            <p:nvPr/>
          </p:nvSpPr>
          <p:spPr bwMode="auto">
            <a:xfrm>
              <a:off x="3283" y="757"/>
              <a:ext cx="866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pPr algn="l"/>
              <a:r>
                <a:rPr lang="zh-CN" altLang="en-US" sz="24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改变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endPara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78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边缘触发锁存器</a:t>
            </a:r>
            <a:endParaRPr lang="en-US" dirty="0"/>
          </a:p>
        </p:txBody>
      </p:sp>
      <p:sp>
        <p:nvSpPr>
          <p:cNvPr id="309388" name="Rectangle 140"/>
          <p:cNvSpPr>
            <a:spLocks noGrp="1" noChangeArrowheads="1"/>
          </p:cNvSpPr>
          <p:nvPr>
            <p:ph type="body" idx="1"/>
          </p:nvPr>
        </p:nvSpPr>
        <p:spPr>
          <a:xfrm>
            <a:off x="4654666" y="4046096"/>
            <a:ext cx="4489334" cy="2398391"/>
          </a:xfrm>
        </p:spPr>
        <p:txBody>
          <a:bodyPr/>
          <a:lstStyle/>
          <a:p>
            <a:r>
              <a:rPr lang="zh-CN" altLang="en-US" sz="2400" dirty="0" smtClean="0"/>
              <a:t>只在短暂的时间段处于锁存模式</a:t>
            </a:r>
            <a:endParaRPr lang="en-US" sz="2400" dirty="0"/>
          </a:p>
          <a:p>
            <a:pPr lvl="1"/>
            <a:r>
              <a:rPr lang="zh-CN" altLang="en-US" sz="2000" dirty="0" smtClean="0"/>
              <a:t>时钟上升沿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（下降沿？）</a:t>
            </a:r>
            <a:endParaRPr lang="en-US" sz="2000" dirty="0"/>
          </a:p>
          <a:p>
            <a:r>
              <a:rPr lang="zh-CN" altLang="en-US" sz="2400" dirty="0" smtClean="0"/>
              <a:t>当时钟上升的时候，锁存的值取决于数据</a:t>
            </a:r>
            <a:endParaRPr lang="en-US" sz="2400" dirty="0"/>
          </a:p>
          <a:p>
            <a:r>
              <a:rPr lang="zh-CN" altLang="en-US" sz="2400" dirty="0" smtClean="0"/>
              <a:t>在其他时候输出保持不变</a:t>
            </a:r>
            <a:endParaRPr lang="en-US" sz="2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790940" y="1340768"/>
            <a:ext cx="7667260" cy="2674937"/>
            <a:chOff x="790940" y="1340768"/>
            <a:chExt cx="7667260" cy="2674937"/>
          </a:xfrm>
        </p:grpSpPr>
        <p:sp>
          <p:nvSpPr>
            <p:cNvPr id="100" name="Rectangle 117"/>
            <p:cNvSpPr>
              <a:spLocks noChangeArrowheads="1"/>
            </p:cNvSpPr>
            <p:nvPr/>
          </p:nvSpPr>
          <p:spPr bwMode="auto">
            <a:xfrm>
              <a:off x="3733800" y="1340768"/>
              <a:ext cx="4724400" cy="2674937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400" b="1"/>
            </a:p>
          </p:txBody>
        </p:sp>
        <p:sp>
          <p:nvSpPr>
            <p:cNvPr id="101" name="Rectangle 2"/>
            <p:cNvSpPr>
              <a:spLocks noChangeArrowheads="1"/>
            </p:cNvSpPr>
            <p:nvPr/>
          </p:nvSpPr>
          <p:spPr bwMode="auto">
            <a:xfrm>
              <a:off x="5334000" y="1493169"/>
              <a:ext cx="2971800" cy="2209800"/>
            </a:xfrm>
            <a:prstGeom prst="rect">
              <a:avLst/>
            </a:prstGeom>
            <a:solidFill>
              <a:srgbClr val="FFCCFF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 b="1"/>
            </a:p>
          </p:txBody>
        </p:sp>
        <p:sp>
          <p:nvSpPr>
            <p:cNvPr id="102" name="Line 6"/>
            <p:cNvSpPr>
              <a:spLocks noChangeShapeType="1"/>
            </p:cNvSpPr>
            <p:nvPr/>
          </p:nvSpPr>
          <p:spPr bwMode="auto">
            <a:xfrm>
              <a:off x="3886200" y="2940969"/>
              <a:ext cx="914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03" name="Line 7"/>
            <p:cNvSpPr>
              <a:spLocks noChangeShapeType="1"/>
            </p:cNvSpPr>
            <p:nvPr/>
          </p:nvSpPr>
          <p:spPr bwMode="auto">
            <a:xfrm>
              <a:off x="5489575" y="2313907"/>
              <a:ext cx="4556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04" name="Line 8"/>
            <p:cNvSpPr>
              <a:spLocks noChangeShapeType="1"/>
            </p:cNvSpPr>
            <p:nvPr/>
          </p:nvSpPr>
          <p:spPr bwMode="auto">
            <a:xfrm flipV="1">
              <a:off x="5413375" y="2050382"/>
              <a:ext cx="533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05" name="Freeform 9"/>
            <p:cNvSpPr>
              <a:spLocks/>
            </p:cNvSpPr>
            <p:nvPr/>
          </p:nvSpPr>
          <p:spPr bwMode="auto">
            <a:xfrm>
              <a:off x="5867400" y="1932907"/>
              <a:ext cx="650875" cy="4397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06" name="Line 10"/>
            <p:cNvSpPr>
              <a:spLocks noChangeShapeType="1"/>
            </p:cNvSpPr>
            <p:nvPr/>
          </p:nvSpPr>
          <p:spPr bwMode="auto">
            <a:xfrm>
              <a:off x="7008813" y="2155157"/>
              <a:ext cx="690562" cy="6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grpSp>
          <p:nvGrpSpPr>
            <p:cNvPr id="107" name="Group 11"/>
            <p:cNvGrpSpPr>
              <a:grpSpLocks/>
            </p:cNvGrpSpPr>
            <p:nvPr/>
          </p:nvGrpSpPr>
          <p:grpSpPr bwMode="auto">
            <a:xfrm>
              <a:off x="6707188" y="2009107"/>
              <a:ext cx="385762" cy="292100"/>
              <a:chOff x="2159" y="1440"/>
              <a:chExt cx="243" cy="184"/>
            </a:xfrm>
          </p:grpSpPr>
          <p:sp>
            <p:nvSpPr>
              <p:cNvPr id="108" name="Freeform 12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en-US" sz="2400" b="1"/>
              </a:p>
            </p:txBody>
          </p:sp>
          <p:sp>
            <p:nvSpPr>
              <p:cNvPr id="109" name="Freeform 13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en-US" sz="2400" b="1"/>
              </a:p>
            </p:txBody>
          </p:sp>
          <p:sp>
            <p:nvSpPr>
              <p:cNvPr id="110" name="Freeform 14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en-US" sz="2400" b="1"/>
              </a:p>
            </p:txBody>
          </p:sp>
          <p:sp>
            <p:nvSpPr>
              <p:cNvPr id="111" name="Freeform 15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en-US" sz="2400" b="1"/>
              </a:p>
            </p:txBody>
          </p:sp>
        </p:grp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6480175" y="2161507"/>
              <a:ext cx="22701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13" name="Freeform 17"/>
            <p:cNvSpPr>
              <a:spLocks/>
            </p:cNvSpPr>
            <p:nvPr/>
          </p:nvSpPr>
          <p:spPr bwMode="auto">
            <a:xfrm>
              <a:off x="5867400" y="1950369"/>
              <a:ext cx="650875" cy="439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 flipV="1">
              <a:off x="5489575" y="2847307"/>
              <a:ext cx="4556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5413375" y="3117182"/>
              <a:ext cx="533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16" name="Freeform 20"/>
            <p:cNvSpPr>
              <a:spLocks/>
            </p:cNvSpPr>
            <p:nvPr/>
          </p:nvSpPr>
          <p:spPr bwMode="auto">
            <a:xfrm flipV="1">
              <a:off x="5867400" y="2788569"/>
              <a:ext cx="650875" cy="439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17" name="Line 21"/>
            <p:cNvSpPr>
              <a:spLocks noChangeShapeType="1"/>
            </p:cNvSpPr>
            <p:nvPr/>
          </p:nvSpPr>
          <p:spPr bwMode="auto">
            <a:xfrm flipV="1">
              <a:off x="7008813" y="2999707"/>
              <a:ext cx="690562" cy="6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grpSp>
          <p:nvGrpSpPr>
            <p:cNvPr id="118" name="Group 22"/>
            <p:cNvGrpSpPr>
              <a:grpSpLocks/>
            </p:cNvGrpSpPr>
            <p:nvPr/>
          </p:nvGrpSpPr>
          <p:grpSpPr bwMode="auto">
            <a:xfrm flipV="1">
              <a:off x="6707188" y="2860007"/>
              <a:ext cx="385762" cy="292100"/>
              <a:chOff x="2159" y="1440"/>
              <a:chExt cx="243" cy="184"/>
            </a:xfrm>
          </p:grpSpPr>
          <p:sp>
            <p:nvSpPr>
              <p:cNvPr id="119" name="Freeform 23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en-US" sz="2400" b="1"/>
              </a:p>
            </p:txBody>
          </p:sp>
          <p:sp>
            <p:nvSpPr>
              <p:cNvPr id="120" name="Freeform 24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en-US" sz="2400" b="1"/>
              </a:p>
            </p:txBody>
          </p:sp>
          <p:sp>
            <p:nvSpPr>
              <p:cNvPr id="121" name="Freeform 25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en-US" sz="2400" b="1"/>
              </a:p>
            </p:txBody>
          </p:sp>
          <p:sp>
            <p:nvSpPr>
              <p:cNvPr id="122" name="Freeform 26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en-US" sz="2400" b="1"/>
              </a:p>
            </p:txBody>
          </p:sp>
        </p:grpSp>
        <p:sp>
          <p:nvSpPr>
            <p:cNvPr id="123" name="Line 27"/>
            <p:cNvSpPr>
              <a:spLocks noChangeShapeType="1"/>
            </p:cNvSpPr>
            <p:nvPr/>
          </p:nvSpPr>
          <p:spPr bwMode="auto">
            <a:xfrm flipV="1">
              <a:off x="6480175" y="2998119"/>
              <a:ext cx="22701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24" name="Freeform 28"/>
            <p:cNvSpPr>
              <a:spLocks/>
            </p:cNvSpPr>
            <p:nvPr/>
          </p:nvSpPr>
          <p:spPr bwMode="auto">
            <a:xfrm flipV="1">
              <a:off x="5867400" y="2771107"/>
              <a:ext cx="650875" cy="4397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25" name="Freeform 29"/>
            <p:cNvSpPr>
              <a:spLocks/>
            </p:cNvSpPr>
            <p:nvPr/>
          </p:nvSpPr>
          <p:spPr bwMode="auto">
            <a:xfrm>
              <a:off x="5489575" y="2313907"/>
              <a:ext cx="1828800" cy="685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 b="1"/>
            </a:p>
          </p:txBody>
        </p:sp>
        <p:sp>
          <p:nvSpPr>
            <p:cNvPr id="126" name="Freeform 30"/>
            <p:cNvSpPr>
              <a:spLocks/>
            </p:cNvSpPr>
            <p:nvPr/>
          </p:nvSpPr>
          <p:spPr bwMode="auto">
            <a:xfrm flipV="1">
              <a:off x="5489575" y="2161507"/>
              <a:ext cx="1828800" cy="685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 b="1"/>
            </a:p>
          </p:txBody>
        </p:sp>
        <p:sp>
          <p:nvSpPr>
            <p:cNvPr id="127" name="Text Box 31"/>
            <p:cNvSpPr txBox="1">
              <a:spLocks noChangeArrowheads="1"/>
            </p:cNvSpPr>
            <p:nvPr/>
          </p:nvSpPr>
          <p:spPr bwMode="auto">
            <a:xfrm>
              <a:off x="7775575" y="1974182"/>
              <a:ext cx="457200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400" b="1"/>
                <a:t>Q+</a:t>
              </a:r>
            </a:p>
          </p:txBody>
        </p:sp>
        <p:sp>
          <p:nvSpPr>
            <p:cNvPr id="128" name="Text Box 32"/>
            <p:cNvSpPr txBox="1">
              <a:spLocks noChangeArrowheads="1"/>
            </p:cNvSpPr>
            <p:nvPr/>
          </p:nvSpPr>
          <p:spPr bwMode="auto">
            <a:xfrm>
              <a:off x="7775575" y="2812382"/>
              <a:ext cx="457200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400" b="1"/>
                <a:t>Q–</a:t>
              </a:r>
            </a:p>
          </p:txBody>
        </p:sp>
        <p:sp>
          <p:nvSpPr>
            <p:cNvPr id="129" name="Text Box 33"/>
            <p:cNvSpPr txBox="1">
              <a:spLocks noChangeArrowheads="1"/>
            </p:cNvSpPr>
            <p:nvPr/>
          </p:nvSpPr>
          <p:spPr bwMode="auto">
            <a:xfrm>
              <a:off x="5413375" y="1669382"/>
              <a:ext cx="457200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400" b="1"/>
                <a:t>R</a:t>
              </a:r>
            </a:p>
          </p:txBody>
        </p:sp>
        <p:sp>
          <p:nvSpPr>
            <p:cNvPr id="130" name="Text Box 34"/>
            <p:cNvSpPr txBox="1">
              <a:spLocks noChangeArrowheads="1"/>
            </p:cNvSpPr>
            <p:nvPr/>
          </p:nvSpPr>
          <p:spPr bwMode="auto">
            <a:xfrm>
              <a:off x="5413375" y="3117182"/>
              <a:ext cx="457200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400" b="1"/>
                <a:t>S</a:t>
              </a:r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1066800" y="1874169"/>
              <a:ext cx="3733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>
              <a:off x="4648200" y="2178969"/>
              <a:ext cx="15081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33" name="Freeform 37"/>
            <p:cNvSpPr>
              <a:spLocks/>
            </p:cNvSpPr>
            <p:nvPr/>
          </p:nvSpPr>
          <p:spPr bwMode="auto">
            <a:xfrm>
              <a:off x="4802188" y="1821782"/>
              <a:ext cx="606425" cy="43973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34" name="Freeform 38"/>
            <p:cNvSpPr>
              <a:spLocks/>
            </p:cNvSpPr>
            <p:nvPr/>
          </p:nvSpPr>
          <p:spPr bwMode="auto">
            <a:xfrm>
              <a:off x="4802188" y="1821782"/>
              <a:ext cx="606425" cy="43973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3733800" y="3245769"/>
              <a:ext cx="1066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36" name="Freeform 40"/>
            <p:cNvSpPr>
              <a:spLocks/>
            </p:cNvSpPr>
            <p:nvPr/>
          </p:nvSpPr>
          <p:spPr bwMode="auto">
            <a:xfrm>
              <a:off x="4802188" y="2906044"/>
              <a:ext cx="606425" cy="439738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37" name="Freeform 41"/>
            <p:cNvSpPr>
              <a:spLocks/>
            </p:cNvSpPr>
            <p:nvPr/>
          </p:nvSpPr>
          <p:spPr bwMode="auto">
            <a:xfrm>
              <a:off x="4803775" y="2888582"/>
              <a:ext cx="606425" cy="43973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38" name="Line 42"/>
            <p:cNvSpPr>
              <a:spLocks noChangeShapeType="1"/>
            </p:cNvSpPr>
            <p:nvPr/>
          </p:nvSpPr>
          <p:spPr bwMode="auto">
            <a:xfrm rot="16200000">
              <a:off x="4114800" y="2712369"/>
              <a:ext cx="1066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 rot="16200000">
              <a:off x="3352800" y="2407569"/>
              <a:ext cx="1066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40" name="Freeform 44"/>
            <p:cNvSpPr>
              <a:spLocks/>
            </p:cNvSpPr>
            <p:nvPr/>
          </p:nvSpPr>
          <p:spPr bwMode="auto">
            <a:xfrm>
              <a:off x="4040188" y="1721769"/>
              <a:ext cx="301625" cy="292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41" name="Freeform 45"/>
            <p:cNvSpPr>
              <a:spLocks/>
            </p:cNvSpPr>
            <p:nvPr/>
          </p:nvSpPr>
          <p:spPr bwMode="auto">
            <a:xfrm>
              <a:off x="4040188" y="1721769"/>
              <a:ext cx="301625" cy="292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42" name="Freeform 46"/>
            <p:cNvSpPr>
              <a:spLocks/>
            </p:cNvSpPr>
            <p:nvPr/>
          </p:nvSpPr>
          <p:spPr bwMode="auto">
            <a:xfrm>
              <a:off x="4348163" y="1826544"/>
              <a:ext cx="77787" cy="76200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43" name="Freeform 47"/>
            <p:cNvSpPr>
              <a:spLocks/>
            </p:cNvSpPr>
            <p:nvPr/>
          </p:nvSpPr>
          <p:spPr bwMode="auto">
            <a:xfrm>
              <a:off x="4348163" y="1826544"/>
              <a:ext cx="77787" cy="76200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grpSp>
          <p:nvGrpSpPr>
            <p:cNvPr id="144" name="Group 48"/>
            <p:cNvGrpSpPr>
              <a:grpSpLocks/>
            </p:cNvGrpSpPr>
            <p:nvPr/>
          </p:nvGrpSpPr>
          <p:grpSpPr bwMode="auto">
            <a:xfrm>
              <a:off x="4572000" y="3169569"/>
              <a:ext cx="152400" cy="152400"/>
              <a:chOff x="768" y="2256"/>
              <a:chExt cx="192" cy="192"/>
            </a:xfrm>
          </p:grpSpPr>
          <p:sp>
            <p:nvSpPr>
              <p:cNvPr id="145" name="Rectangle 49"/>
              <p:cNvSpPr>
                <a:spLocks noChangeArrowheads="1"/>
              </p:cNvSpPr>
              <p:nvPr/>
            </p:nvSpPr>
            <p:spPr bwMode="auto">
              <a:xfrm>
                <a:off x="768" y="2256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400" b="1"/>
              </a:p>
            </p:txBody>
          </p:sp>
          <p:sp>
            <p:nvSpPr>
              <p:cNvPr id="146" name="Oval 50"/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400" b="1"/>
              </a:p>
            </p:txBody>
          </p:sp>
        </p:grpSp>
        <p:grpSp>
          <p:nvGrpSpPr>
            <p:cNvPr id="147" name="Group 51"/>
            <p:cNvGrpSpPr>
              <a:grpSpLocks/>
            </p:cNvGrpSpPr>
            <p:nvPr/>
          </p:nvGrpSpPr>
          <p:grpSpPr bwMode="auto">
            <a:xfrm>
              <a:off x="3810000" y="1797969"/>
              <a:ext cx="152400" cy="152400"/>
              <a:chOff x="768" y="2256"/>
              <a:chExt cx="192" cy="192"/>
            </a:xfrm>
          </p:grpSpPr>
          <p:sp>
            <p:nvSpPr>
              <p:cNvPr id="148" name="Rectangle 52"/>
              <p:cNvSpPr>
                <a:spLocks noChangeArrowheads="1"/>
              </p:cNvSpPr>
              <p:nvPr/>
            </p:nvSpPr>
            <p:spPr bwMode="auto">
              <a:xfrm>
                <a:off x="768" y="2256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400" b="1"/>
              </a:p>
            </p:txBody>
          </p:sp>
          <p:sp>
            <p:nvSpPr>
              <p:cNvPr id="149" name="Oval 53"/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400" b="1"/>
              </a:p>
            </p:txBody>
          </p:sp>
        </p:grpSp>
        <p:grpSp>
          <p:nvGrpSpPr>
            <p:cNvPr id="150" name="Group 54"/>
            <p:cNvGrpSpPr>
              <a:grpSpLocks/>
            </p:cNvGrpSpPr>
            <p:nvPr/>
          </p:nvGrpSpPr>
          <p:grpSpPr bwMode="auto">
            <a:xfrm>
              <a:off x="7239000" y="2102769"/>
              <a:ext cx="152400" cy="152400"/>
              <a:chOff x="768" y="2256"/>
              <a:chExt cx="192" cy="192"/>
            </a:xfrm>
          </p:grpSpPr>
          <p:sp>
            <p:nvSpPr>
              <p:cNvPr id="151" name="Rectangle 55"/>
              <p:cNvSpPr>
                <a:spLocks noChangeArrowheads="1"/>
              </p:cNvSpPr>
              <p:nvPr/>
            </p:nvSpPr>
            <p:spPr bwMode="auto">
              <a:xfrm>
                <a:off x="768" y="2256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400" b="1"/>
              </a:p>
            </p:txBody>
          </p:sp>
          <p:sp>
            <p:nvSpPr>
              <p:cNvPr id="152" name="Oval 56"/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400" b="1"/>
              </a:p>
            </p:txBody>
          </p:sp>
        </p:grpSp>
        <p:grpSp>
          <p:nvGrpSpPr>
            <p:cNvPr id="153" name="Group 57"/>
            <p:cNvGrpSpPr>
              <a:grpSpLocks/>
            </p:cNvGrpSpPr>
            <p:nvPr/>
          </p:nvGrpSpPr>
          <p:grpSpPr bwMode="auto">
            <a:xfrm>
              <a:off x="7239000" y="2940969"/>
              <a:ext cx="152400" cy="152400"/>
              <a:chOff x="768" y="2256"/>
              <a:chExt cx="192" cy="192"/>
            </a:xfrm>
          </p:grpSpPr>
          <p:sp>
            <p:nvSpPr>
              <p:cNvPr id="154" name="Rectangle 58"/>
              <p:cNvSpPr>
                <a:spLocks noChangeArrowheads="1"/>
              </p:cNvSpPr>
              <p:nvPr/>
            </p:nvSpPr>
            <p:spPr bwMode="auto">
              <a:xfrm>
                <a:off x="768" y="2256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400" b="1"/>
              </a:p>
            </p:txBody>
          </p:sp>
          <p:sp>
            <p:nvSpPr>
              <p:cNvPr id="155" name="Oval 59"/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400" b="1"/>
              </a:p>
            </p:txBody>
          </p:sp>
        </p:grpSp>
        <p:sp>
          <p:nvSpPr>
            <p:cNvPr id="156" name="Text Box 60"/>
            <p:cNvSpPr txBox="1">
              <a:spLocks noChangeArrowheads="1"/>
            </p:cNvSpPr>
            <p:nvPr/>
          </p:nvSpPr>
          <p:spPr bwMode="auto">
            <a:xfrm>
              <a:off x="838200" y="1493169"/>
              <a:ext cx="457200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400" b="1"/>
                <a:t>D</a:t>
              </a:r>
            </a:p>
          </p:txBody>
        </p:sp>
        <p:sp>
          <p:nvSpPr>
            <p:cNvPr id="157" name="Text Box 61"/>
            <p:cNvSpPr txBox="1">
              <a:spLocks noChangeArrowheads="1"/>
            </p:cNvSpPr>
            <p:nvPr/>
          </p:nvSpPr>
          <p:spPr bwMode="auto">
            <a:xfrm>
              <a:off x="790940" y="2998119"/>
              <a:ext cx="457200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400" b="1" dirty="0"/>
                <a:t>C</a:t>
              </a:r>
            </a:p>
          </p:txBody>
        </p:sp>
        <p:sp>
          <p:nvSpPr>
            <p:cNvPr id="158" name="Text Box 62"/>
            <p:cNvSpPr txBox="1">
              <a:spLocks noChangeArrowheads="1"/>
            </p:cNvSpPr>
            <p:nvPr/>
          </p:nvSpPr>
          <p:spPr bwMode="auto">
            <a:xfrm>
              <a:off x="838200" y="1874169"/>
              <a:ext cx="762000" cy="4673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r>
                <a:rPr lang="zh-CN" altLang="en-US" sz="2400" b="1" dirty="0" smtClean="0">
                  <a:solidFill>
                    <a:srgbClr val="0000FF"/>
                  </a:solidFill>
                </a:rPr>
                <a:t>数据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159" name="Text Box 63"/>
            <p:cNvSpPr txBox="1">
              <a:spLocks noChangeArrowheads="1"/>
            </p:cNvSpPr>
            <p:nvPr/>
          </p:nvSpPr>
          <p:spPr bwMode="auto">
            <a:xfrm>
              <a:off x="838199" y="3398169"/>
              <a:ext cx="1069975" cy="5025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r>
                <a:rPr lang="zh-CN" altLang="en-US" sz="2400" b="1" dirty="0" smtClean="0">
                  <a:solidFill>
                    <a:srgbClr val="0000FF"/>
                  </a:solidFill>
                </a:rPr>
                <a:t>时钟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160" name="Line 89"/>
            <p:cNvSpPr>
              <a:spLocks noChangeShapeType="1"/>
            </p:cNvSpPr>
            <p:nvPr/>
          </p:nvSpPr>
          <p:spPr bwMode="auto">
            <a:xfrm>
              <a:off x="1824038" y="3098132"/>
              <a:ext cx="150812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61" name="Freeform 90"/>
            <p:cNvSpPr>
              <a:spLocks/>
            </p:cNvSpPr>
            <p:nvPr/>
          </p:nvSpPr>
          <p:spPr bwMode="auto">
            <a:xfrm>
              <a:off x="1522413" y="2952082"/>
              <a:ext cx="301625" cy="292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62" name="Freeform 91"/>
            <p:cNvSpPr>
              <a:spLocks/>
            </p:cNvSpPr>
            <p:nvPr/>
          </p:nvSpPr>
          <p:spPr bwMode="auto">
            <a:xfrm>
              <a:off x="1522413" y="2952082"/>
              <a:ext cx="301625" cy="292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63" name="Freeform 92"/>
            <p:cNvSpPr>
              <a:spLocks/>
            </p:cNvSpPr>
            <p:nvPr/>
          </p:nvSpPr>
          <p:spPr bwMode="auto">
            <a:xfrm>
              <a:off x="1830388" y="3056857"/>
              <a:ext cx="77787" cy="76200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64" name="Freeform 93"/>
            <p:cNvSpPr>
              <a:spLocks/>
            </p:cNvSpPr>
            <p:nvPr/>
          </p:nvSpPr>
          <p:spPr bwMode="auto">
            <a:xfrm>
              <a:off x="1830388" y="3056857"/>
              <a:ext cx="77787" cy="76200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65" name="Line 94"/>
            <p:cNvSpPr>
              <a:spLocks noChangeShapeType="1"/>
            </p:cNvSpPr>
            <p:nvPr/>
          </p:nvSpPr>
          <p:spPr bwMode="auto">
            <a:xfrm>
              <a:off x="1371600" y="3096544"/>
              <a:ext cx="15081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66" name="Line 96"/>
            <p:cNvSpPr>
              <a:spLocks noChangeShapeType="1"/>
            </p:cNvSpPr>
            <p:nvPr/>
          </p:nvSpPr>
          <p:spPr bwMode="auto">
            <a:xfrm>
              <a:off x="3048000" y="3110832"/>
              <a:ext cx="15081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67" name="Line 97"/>
            <p:cNvSpPr>
              <a:spLocks noChangeShapeType="1"/>
            </p:cNvSpPr>
            <p:nvPr/>
          </p:nvSpPr>
          <p:spPr bwMode="auto">
            <a:xfrm>
              <a:off x="1066800" y="3415632"/>
              <a:ext cx="21320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68" name="Freeform 99"/>
            <p:cNvSpPr>
              <a:spLocks/>
            </p:cNvSpPr>
            <p:nvPr/>
          </p:nvSpPr>
          <p:spPr bwMode="auto">
            <a:xfrm>
              <a:off x="3198813" y="3034632"/>
              <a:ext cx="606425" cy="43973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69" name="Freeform 100"/>
            <p:cNvSpPr>
              <a:spLocks/>
            </p:cNvSpPr>
            <p:nvPr/>
          </p:nvSpPr>
          <p:spPr bwMode="auto">
            <a:xfrm>
              <a:off x="3198813" y="3034632"/>
              <a:ext cx="606425" cy="43973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70" name="Freeform 103"/>
            <p:cNvSpPr>
              <a:spLocks/>
            </p:cNvSpPr>
            <p:nvPr/>
          </p:nvSpPr>
          <p:spPr bwMode="auto">
            <a:xfrm>
              <a:off x="2062163" y="2958432"/>
              <a:ext cx="301625" cy="292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71" name="Freeform 104"/>
            <p:cNvSpPr>
              <a:spLocks/>
            </p:cNvSpPr>
            <p:nvPr/>
          </p:nvSpPr>
          <p:spPr bwMode="auto">
            <a:xfrm>
              <a:off x="2062163" y="2958432"/>
              <a:ext cx="301625" cy="292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72" name="Freeform 105"/>
            <p:cNvSpPr>
              <a:spLocks/>
            </p:cNvSpPr>
            <p:nvPr/>
          </p:nvSpPr>
          <p:spPr bwMode="auto">
            <a:xfrm>
              <a:off x="2370138" y="3063207"/>
              <a:ext cx="77787" cy="76200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73" name="Freeform 106"/>
            <p:cNvSpPr>
              <a:spLocks/>
            </p:cNvSpPr>
            <p:nvPr/>
          </p:nvSpPr>
          <p:spPr bwMode="auto">
            <a:xfrm>
              <a:off x="2370138" y="3063207"/>
              <a:ext cx="77787" cy="76200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74" name="Line 107"/>
            <p:cNvSpPr>
              <a:spLocks noChangeShapeType="1"/>
            </p:cNvSpPr>
            <p:nvPr/>
          </p:nvSpPr>
          <p:spPr bwMode="auto">
            <a:xfrm>
              <a:off x="1911350" y="3102894"/>
              <a:ext cx="15081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75" name="Line 109"/>
            <p:cNvSpPr>
              <a:spLocks noChangeShapeType="1"/>
            </p:cNvSpPr>
            <p:nvPr/>
          </p:nvSpPr>
          <p:spPr bwMode="auto">
            <a:xfrm>
              <a:off x="2903538" y="3109244"/>
              <a:ext cx="150812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76" name="Freeform 110"/>
            <p:cNvSpPr>
              <a:spLocks/>
            </p:cNvSpPr>
            <p:nvPr/>
          </p:nvSpPr>
          <p:spPr bwMode="auto">
            <a:xfrm>
              <a:off x="2601913" y="2964782"/>
              <a:ext cx="301625" cy="292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77" name="Freeform 111"/>
            <p:cNvSpPr>
              <a:spLocks/>
            </p:cNvSpPr>
            <p:nvPr/>
          </p:nvSpPr>
          <p:spPr bwMode="auto">
            <a:xfrm>
              <a:off x="2601913" y="2964782"/>
              <a:ext cx="301625" cy="292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78" name="Freeform 112"/>
            <p:cNvSpPr>
              <a:spLocks/>
            </p:cNvSpPr>
            <p:nvPr/>
          </p:nvSpPr>
          <p:spPr bwMode="auto">
            <a:xfrm>
              <a:off x="2909888" y="3069557"/>
              <a:ext cx="77787" cy="76200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79" name="Freeform 113"/>
            <p:cNvSpPr>
              <a:spLocks/>
            </p:cNvSpPr>
            <p:nvPr/>
          </p:nvSpPr>
          <p:spPr bwMode="auto">
            <a:xfrm>
              <a:off x="2909888" y="3069557"/>
              <a:ext cx="77787" cy="76200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80" name="Line 114"/>
            <p:cNvSpPr>
              <a:spLocks noChangeShapeType="1"/>
            </p:cNvSpPr>
            <p:nvPr/>
          </p:nvSpPr>
          <p:spPr bwMode="auto">
            <a:xfrm>
              <a:off x="2451100" y="3109244"/>
              <a:ext cx="15081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81" name="Line 115"/>
            <p:cNvSpPr>
              <a:spLocks noChangeShapeType="1"/>
            </p:cNvSpPr>
            <p:nvPr/>
          </p:nvSpPr>
          <p:spPr bwMode="auto">
            <a:xfrm rot="5400000" flipH="1">
              <a:off x="1207293" y="3251326"/>
              <a:ext cx="322263" cy="6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400" b="1"/>
            </a:p>
          </p:txBody>
        </p:sp>
        <p:sp>
          <p:nvSpPr>
            <p:cNvPr id="182" name="Text Box 118"/>
            <p:cNvSpPr txBox="1">
              <a:spLocks noChangeArrowheads="1"/>
            </p:cNvSpPr>
            <p:nvPr/>
          </p:nvSpPr>
          <p:spPr bwMode="auto">
            <a:xfrm>
              <a:off x="3886200" y="3245769"/>
              <a:ext cx="457200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400" b="1"/>
                <a:t>T</a:t>
              </a:r>
            </a:p>
          </p:txBody>
        </p:sp>
        <p:sp>
          <p:nvSpPr>
            <p:cNvPr id="183" name="Text Box 137"/>
            <p:cNvSpPr txBox="1">
              <a:spLocks noChangeArrowheads="1"/>
            </p:cNvSpPr>
            <p:nvPr/>
          </p:nvSpPr>
          <p:spPr bwMode="auto">
            <a:xfrm>
              <a:off x="3886200" y="3550569"/>
              <a:ext cx="1189856" cy="4499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r>
                <a:rPr lang="zh-CN" altLang="en-US" sz="2400" b="1" dirty="0" smtClean="0">
                  <a:solidFill>
                    <a:srgbClr val="0000FF"/>
                  </a:solidFill>
                </a:rPr>
                <a:t>触发器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84" name="Group 139"/>
          <p:cNvGrpSpPr>
            <a:grpSpLocks/>
          </p:cNvGrpSpPr>
          <p:nvPr/>
        </p:nvGrpSpPr>
        <p:grpSpPr bwMode="auto">
          <a:xfrm>
            <a:off x="683568" y="4319736"/>
            <a:ext cx="3962400" cy="2133600"/>
            <a:chOff x="1584" y="2640"/>
            <a:chExt cx="2496" cy="1344"/>
          </a:xfrm>
        </p:grpSpPr>
        <p:sp>
          <p:nvSpPr>
            <p:cNvPr id="185" name="Text Box 121"/>
            <p:cNvSpPr txBox="1">
              <a:spLocks noChangeArrowheads="1"/>
            </p:cNvSpPr>
            <p:nvPr/>
          </p:nvSpPr>
          <p:spPr bwMode="auto">
            <a:xfrm>
              <a:off x="1584" y="2688"/>
              <a:ext cx="336" cy="1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400" b="1"/>
                <a:t>C</a:t>
              </a:r>
            </a:p>
          </p:txBody>
        </p:sp>
        <p:sp>
          <p:nvSpPr>
            <p:cNvPr id="186" name="Freeform 122"/>
            <p:cNvSpPr>
              <a:spLocks/>
            </p:cNvSpPr>
            <p:nvPr/>
          </p:nvSpPr>
          <p:spPr bwMode="auto">
            <a:xfrm>
              <a:off x="1920" y="3259"/>
              <a:ext cx="216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480" y="0"/>
                </a:cxn>
                <a:cxn ang="0">
                  <a:pos x="480" y="144"/>
                </a:cxn>
                <a:cxn ang="0">
                  <a:pos x="912" y="144"/>
                </a:cxn>
                <a:cxn ang="0">
                  <a:pos x="912" y="0"/>
                </a:cxn>
                <a:cxn ang="0">
                  <a:pos x="1248" y="0"/>
                </a:cxn>
                <a:cxn ang="0">
                  <a:pos x="1248" y="144"/>
                </a:cxn>
                <a:cxn ang="0">
                  <a:pos x="1584" y="144"/>
                </a:cxn>
                <a:cxn ang="0">
                  <a:pos x="1584" y="0"/>
                </a:cxn>
                <a:cxn ang="0">
                  <a:pos x="2160" y="0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480" y="0"/>
                  </a:lnTo>
                  <a:lnTo>
                    <a:pt x="480" y="144"/>
                  </a:lnTo>
                  <a:lnTo>
                    <a:pt x="912" y="144"/>
                  </a:lnTo>
                  <a:lnTo>
                    <a:pt x="912" y="0"/>
                  </a:lnTo>
                  <a:lnTo>
                    <a:pt x="1248" y="0"/>
                  </a:lnTo>
                  <a:lnTo>
                    <a:pt x="1248" y="144"/>
                  </a:lnTo>
                  <a:lnTo>
                    <a:pt x="1584" y="144"/>
                  </a:lnTo>
                  <a:lnTo>
                    <a:pt x="1584" y="0"/>
                  </a:lnTo>
                  <a:lnTo>
                    <a:pt x="2160" y="0"/>
                  </a:ln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 b="1"/>
            </a:p>
          </p:txBody>
        </p:sp>
        <p:sp>
          <p:nvSpPr>
            <p:cNvPr id="187" name="Text Box 123"/>
            <p:cNvSpPr txBox="1">
              <a:spLocks noChangeArrowheads="1"/>
            </p:cNvSpPr>
            <p:nvPr/>
          </p:nvSpPr>
          <p:spPr bwMode="auto">
            <a:xfrm>
              <a:off x="1584" y="3211"/>
              <a:ext cx="336" cy="1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400" b="1"/>
                <a:t>D</a:t>
              </a:r>
            </a:p>
          </p:txBody>
        </p:sp>
        <p:sp>
          <p:nvSpPr>
            <p:cNvPr id="188" name="Freeform 125"/>
            <p:cNvSpPr>
              <a:spLocks/>
            </p:cNvSpPr>
            <p:nvPr/>
          </p:nvSpPr>
          <p:spPr bwMode="auto">
            <a:xfrm>
              <a:off x="2226" y="3043"/>
              <a:ext cx="114" cy="63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84" y="42"/>
                </a:cxn>
                <a:cxn ang="0">
                  <a:pos x="96" y="78"/>
                </a:cxn>
                <a:cxn ang="0">
                  <a:pos x="102" y="96"/>
                </a:cxn>
                <a:cxn ang="0">
                  <a:pos x="96" y="228"/>
                </a:cxn>
                <a:cxn ang="0">
                  <a:pos x="36" y="336"/>
                </a:cxn>
                <a:cxn ang="0">
                  <a:pos x="12" y="408"/>
                </a:cxn>
                <a:cxn ang="0">
                  <a:pos x="0" y="444"/>
                </a:cxn>
                <a:cxn ang="0">
                  <a:pos x="114" y="636"/>
                </a:cxn>
              </a:cxnLst>
              <a:rect l="0" t="0" r="r" b="b"/>
              <a:pathLst>
                <a:path w="114" h="636">
                  <a:moveTo>
                    <a:pt x="36" y="0"/>
                  </a:moveTo>
                  <a:cubicBezTo>
                    <a:pt x="60" y="8"/>
                    <a:pt x="66" y="24"/>
                    <a:pt x="84" y="42"/>
                  </a:cubicBezTo>
                  <a:cubicBezTo>
                    <a:pt x="88" y="54"/>
                    <a:pt x="92" y="66"/>
                    <a:pt x="96" y="78"/>
                  </a:cubicBezTo>
                  <a:cubicBezTo>
                    <a:pt x="98" y="84"/>
                    <a:pt x="102" y="96"/>
                    <a:pt x="102" y="96"/>
                  </a:cubicBezTo>
                  <a:cubicBezTo>
                    <a:pt x="100" y="140"/>
                    <a:pt x="101" y="184"/>
                    <a:pt x="96" y="228"/>
                  </a:cubicBezTo>
                  <a:cubicBezTo>
                    <a:pt x="91" y="273"/>
                    <a:pt x="49" y="297"/>
                    <a:pt x="36" y="336"/>
                  </a:cubicBezTo>
                  <a:cubicBezTo>
                    <a:pt x="28" y="360"/>
                    <a:pt x="20" y="384"/>
                    <a:pt x="12" y="408"/>
                  </a:cubicBezTo>
                  <a:cubicBezTo>
                    <a:pt x="8" y="420"/>
                    <a:pt x="0" y="444"/>
                    <a:pt x="0" y="444"/>
                  </a:cubicBezTo>
                  <a:cubicBezTo>
                    <a:pt x="4" y="520"/>
                    <a:pt x="6" y="636"/>
                    <a:pt x="114" y="636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 b="1"/>
            </a:p>
          </p:txBody>
        </p:sp>
        <p:sp>
          <p:nvSpPr>
            <p:cNvPr id="189" name="Text Box 129"/>
            <p:cNvSpPr txBox="1">
              <a:spLocks noChangeArrowheads="1"/>
            </p:cNvSpPr>
            <p:nvPr/>
          </p:nvSpPr>
          <p:spPr bwMode="auto">
            <a:xfrm>
              <a:off x="1584" y="3547"/>
              <a:ext cx="336" cy="1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400" b="1"/>
                <a:t>Q+</a:t>
              </a:r>
            </a:p>
          </p:txBody>
        </p:sp>
        <p:sp>
          <p:nvSpPr>
            <p:cNvPr id="190" name="Text Box 130"/>
            <p:cNvSpPr txBox="1">
              <a:spLocks noChangeArrowheads="1"/>
            </p:cNvSpPr>
            <p:nvPr/>
          </p:nvSpPr>
          <p:spPr bwMode="auto">
            <a:xfrm>
              <a:off x="2275" y="3787"/>
              <a:ext cx="357" cy="1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pPr algn="l"/>
              <a:r>
                <a:rPr lang="zh-CN" altLang="en-US" sz="2400" b="1" dirty="0" smtClean="0"/>
                <a:t>时间</a:t>
              </a:r>
              <a:endParaRPr lang="en-US" sz="2400" b="1" dirty="0"/>
            </a:p>
          </p:txBody>
        </p:sp>
        <p:sp>
          <p:nvSpPr>
            <p:cNvPr id="191" name="Line 131"/>
            <p:cNvSpPr>
              <a:spLocks noChangeShapeType="1"/>
            </p:cNvSpPr>
            <p:nvPr/>
          </p:nvSpPr>
          <p:spPr bwMode="auto">
            <a:xfrm>
              <a:off x="2734" y="3963"/>
              <a:ext cx="81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 b="1"/>
            </a:p>
          </p:txBody>
        </p:sp>
        <p:sp>
          <p:nvSpPr>
            <p:cNvPr id="192" name="Freeform 132"/>
            <p:cNvSpPr>
              <a:spLocks/>
            </p:cNvSpPr>
            <p:nvPr/>
          </p:nvSpPr>
          <p:spPr bwMode="auto">
            <a:xfrm>
              <a:off x="1920" y="2640"/>
              <a:ext cx="216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88" y="144"/>
                </a:cxn>
                <a:cxn ang="0">
                  <a:pos x="288" y="0"/>
                </a:cxn>
                <a:cxn ang="0">
                  <a:pos x="1392" y="0"/>
                </a:cxn>
                <a:cxn ang="0">
                  <a:pos x="1392" y="144"/>
                </a:cxn>
                <a:cxn ang="0">
                  <a:pos x="2112" y="144"/>
                </a:cxn>
                <a:cxn ang="0">
                  <a:pos x="2160" y="144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288" y="144"/>
                  </a:lnTo>
                  <a:lnTo>
                    <a:pt x="288" y="0"/>
                  </a:lnTo>
                  <a:lnTo>
                    <a:pt x="1392" y="0"/>
                  </a:lnTo>
                  <a:lnTo>
                    <a:pt x="1392" y="144"/>
                  </a:lnTo>
                  <a:lnTo>
                    <a:pt x="2112" y="144"/>
                  </a:lnTo>
                  <a:lnTo>
                    <a:pt x="2160" y="144"/>
                  </a:ln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 b="1"/>
            </a:p>
          </p:txBody>
        </p:sp>
        <p:sp>
          <p:nvSpPr>
            <p:cNvPr id="193" name="Freeform 135"/>
            <p:cNvSpPr>
              <a:spLocks/>
            </p:cNvSpPr>
            <p:nvPr/>
          </p:nvSpPr>
          <p:spPr bwMode="auto">
            <a:xfrm>
              <a:off x="1920" y="2928"/>
              <a:ext cx="216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36" y="144"/>
                </a:cxn>
                <a:cxn ang="0">
                  <a:pos x="336" y="0"/>
                </a:cxn>
                <a:cxn ang="0">
                  <a:pos x="432" y="0"/>
                </a:cxn>
                <a:cxn ang="0">
                  <a:pos x="432" y="144"/>
                </a:cxn>
                <a:cxn ang="0">
                  <a:pos x="2160" y="144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336" y="144"/>
                  </a:lnTo>
                  <a:lnTo>
                    <a:pt x="336" y="0"/>
                  </a:lnTo>
                  <a:lnTo>
                    <a:pt x="432" y="0"/>
                  </a:lnTo>
                  <a:lnTo>
                    <a:pt x="432" y="144"/>
                  </a:lnTo>
                  <a:lnTo>
                    <a:pt x="2160" y="144"/>
                  </a:ln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 b="1"/>
            </a:p>
          </p:txBody>
        </p:sp>
        <p:sp>
          <p:nvSpPr>
            <p:cNvPr id="194" name="Text Box 136"/>
            <p:cNvSpPr txBox="1">
              <a:spLocks noChangeArrowheads="1"/>
            </p:cNvSpPr>
            <p:nvPr/>
          </p:nvSpPr>
          <p:spPr bwMode="auto">
            <a:xfrm>
              <a:off x="1584" y="2923"/>
              <a:ext cx="336" cy="1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400" b="1"/>
                <a:t>T</a:t>
              </a:r>
            </a:p>
          </p:txBody>
        </p:sp>
        <p:sp>
          <p:nvSpPr>
            <p:cNvPr id="195" name="Freeform 138"/>
            <p:cNvSpPr>
              <a:spLocks/>
            </p:cNvSpPr>
            <p:nvPr/>
          </p:nvSpPr>
          <p:spPr bwMode="auto">
            <a:xfrm>
              <a:off x="1920" y="3600"/>
              <a:ext cx="216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144"/>
                </a:cxn>
                <a:cxn ang="0">
                  <a:pos x="432" y="0"/>
                </a:cxn>
                <a:cxn ang="0">
                  <a:pos x="2160" y="0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432" y="144"/>
                  </a:lnTo>
                  <a:lnTo>
                    <a:pt x="432" y="0"/>
                  </a:lnTo>
                  <a:lnTo>
                    <a:pt x="2160" y="0"/>
                  </a:ln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145557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178050"/>
          </a:xfrm>
        </p:spPr>
        <p:txBody>
          <a:bodyPr/>
          <a:lstStyle/>
          <a:p>
            <a:pPr marL="0" indent="0"/>
            <a:r>
              <a:rPr lang="zh-CN" altLang="en-US" dirty="0"/>
              <a:t>第四章  </a:t>
            </a:r>
            <a:r>
              <a:rPr lang="zh-CN" altLang="en-US" dirty="0" smtClean="0"/>
              <a:t>处理器体系结构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                             ——</a:t>
            </a:r>
            <a:r>
              <a:rPr lang="zh-CN" altLang="en-US" dirty="0" smtClean="0"/>
              <a:t>逻辑设计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</a:t>
            </a:r>
            <a:endParaRPr lang="en-US" sz="2000" b="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r>
              <a:rPr lang="zh-CN" altLang="en-US" sz="2400" dirty="0" smtClean="0"/>
              <a:t>教   师：</a:t>
            </a:r>
            <a:r>
              <a:rPr lang="zh-CN" altLang="en-US" sz="2400" dirty="0"/>
              <a:t>史先俊</a:t>
            </a:r>
            <a:r>
              <a:rPr lang="zh-CN" altLang="en-US" sz="2400" dirty="0" smtClean="0"/>
              <a:t> </a:t>
            </a:r>
            <a:endParaRPr lang="en-US" altLang="zh-CN" sz="2400" dirty="0"/>
          </a:p>
          <a:p>
            <a:r>
              <a:rPr lang="zh-CN" altLang="en-US" sz="2400" dirty="0"/>
              <a:t>计算机科学与技术学院</a:t>
            </a:r>
            <a:endParaRPr lang="en-US" altLang="zh-CN" sz="2400" dirty="0"/>
          </a:p>
          <a:p>
            <a:r>
              <a:rPr lang="zh-CN" altLang="en-US" sz="2400" dirty="0"/>
              <a:t>哈尔滨工业大学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5908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</a:t>
            </a:r>
            <a:r>
              <a:rPr lang="en-US" altLang="zh-CN" dirty="0" smtClean="0"/>
              <a:t>—</a:t>
            </a:r>
            <a:r>
              <a:rPr lang="zh-CN" altLang="en-US" dirty="0"/>
              <a:t>时钟</a:t>
            </a:r>
            <a:r>
              <a:rPr lang="zh-CN" altLang="en-US" dirty="0" smtClean="0"/>
              <a:t>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grpSp>
        <p:nvGrpSpPr>
          <p:cNvPr id="4" name="Group 118"/>
          <p:cNvGrpSpPr>
            <a:grpSpLocks/>
          </p:cNvGrpSpPr>
          <p:nvPr/>
        </p:nvGrpSpPr>
        <p:grpSpPr bwMode="auto">
          <a:xfrm>
            <a:off x="4984245" y="1463182"/>
            <a:ext cx="3185864" cy="2437049"/>
            <a:chOff x="3504" y="1296"/>
            <a:chExt cx="1296" cy="1163"/>
          </a:xfrm>
        </p:grpSpPr>
        <p:sp>
          <p:nvSpPr>
            <p:cNvPr id="5" name="Rectangle 67"/>
            <p:cNvSpPr>
              <a:spLocks noChangeArrowheads="1"/>
            </p:cNvSpPr>
            <p:nvPr/>
          </p:nvSpPr>
          <p:spPr bwMode="auto">
            <a:xfrm>
              <a:off x="4080" y="1296"/>
              <a:ext cx="144" cy="8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AutoShape 68"/>
            <p:cNvSpPr>
              <a:spLocks noChangeArrowheads="1"/>
            </p:cNvSpPr>
            <p:nvPr/>
          </p:nvSpPr>
          <p:spPr bwMode="auto">
            <a:xfrm>
              <a:off x="3792" y="1632"/>
              <a:ext cx="288" cy="144"/>
            </a:xfrm>
            <a:prstGeom prst="rightArrow">
              <a:avLst>
                <a:gd name="adj1" fmla="val 16667"/>
                <a:gd name="adj2" fmla="val 6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AutoShape 69"/>
            <p:cNvSpPr>
              <a:spLocks noChangeArrowheads="1"/>
            </p:cNvSpPr>
            <p:nvPr/>
          </p:nvSpPr>
          <p:spPr bwMode="auto">
            <a:xfrm>
              <a:off x="4224" y="1632"/>
              <a:ext cx="288" cy="144"/>
            </a:xfrm>
            <a:prstGeom prst="rightArrow">
              <a:avLst>
                <a:gd name="adj1" fmla="val 16667"/>
                <a:gd name="adj2" fmla="val 6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111"/>
            <p:cNvSpPr txBox="1">
              <a:spLocks noChangeArrowheads="1"/>
            </p:cNvSpPr>
            <p:nvPr/>
          </p:nvSpPr>
          <p:spPr bwMode="auto">
            <a:xfrm>
              <a:off x="3504" y="1584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112"/>
            <p:cNvSpPr txBox="1">
              <a:spLocks noChangeArrowheads="1"/>
            </p:cNvSpPr>
            <p:nvPr/>
          </p:nvSpPr>
          <p:spPr bwMode="auto">
            <a:xfrm>
              <a:off x="4512" y="1584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113"/>
            <p:cNvSpPr>
              <a:spLocks noChangeShapeType="1"/>
            </p:cNvSpPr>
            <p:nvPr/>
          </p:nvSpPr>
          <p:spPr bwMode="auto">
            <a:xfrm>
              <a:off x="4128" y="2112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114"/>
            <p:cNvSpPr txBox="1">
              <a:spLocks noChangeArrowheads="1"/>
            </p:cNvSpPr>
            <p:nvPr/>
          </p:nvSpPr>
          <p:spPr bwMode="auto">
            <a:xfrm>
              <a:off x="3903" y="2245"/>
              <a:ext cx="45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时钟</a:t>
              </a:r>
              <a:endPara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6"/>
          <p:cNvGrpSpPr>
            <a:grpSpLocks/>
          </p:cNvGrpSpPr>
          <p:nvPr/>
        </p:nvGrpSpPr>
        <p:grpSpPr bwMode="auto">
          <a:xfrm>
            <a:off x="179512" y="1651248"/>
            <a:ext cx="4536504" cy="4977605"/>
            <a:chOff x="720" y="768"/>
            <a:chExt cx="1920" cy="2212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392" y="852"/>
              <a:ext cx="576" cy="22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1392" y="105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1392" y="129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1392" y="153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1392" y="177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1392" y="201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1392" y="225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1392" y="249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H="1">
              <a:off x="1008" y="86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 flipH="1">
              <a:off x="1008" y="110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 flipH="1">
              <a:off x="1008" y="134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H="1">
              <a:off x="1008" y="158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flipH="1">
              <a:off x="1008" y="182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 flipH="1">
              <a:off x="1008" y="206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 flipH="1">
              <a:off x="1008" y="230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 flipH="1">
              <a:off x="1008" y="254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H="1">
              <a:off x="1968" y="91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 flipH="1">
              <a:off x="1968" y="115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 flipH="1">
              <a:off x="1968" y="139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 flipH="1">
              <a:off x="1968" y="163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 flipH="1">
              <a:off x="1968" y="187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 flipH="1">
              <a:off x="1968" y="211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 flipH="1">
              <a:off x="1968" y="235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 flipH="1">
              <a:off x="1968" y="259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 flipH="1">
              <a:off x="1200" y="100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H="1">
              <a:off x="1200" y="124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 flipH="1">
              <a:off x="1200" y="148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 flipH="1">
              <a:off x="1200" y="172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 flipH="1">
              <a:off x="1200" y="196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H="1">
              <a:off x="1200" y="220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1200" y="244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H="1">
              <a:off x="1200" y="268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1200" y="1008"/>
              <a:ext cx="0" cy="187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6" name="Group 45"/>
            <p:cNvGrpSpPr>
              <a:grpSpLocks/>
            </p:cNvGrpSpPr>
            <p:nvPr/>
          </p:nvGrpSpPr>
          <p:grpSpPr bwMode="auto">
            <a:xfrm>
              <a:off x="1152" y="1200"/>
              <a:ext cx="96" cy="96"/>
              <a:chOff x="2880" y="2064"/>
              <a:chExt cx="96" cy="96"/>
            </a:xfrm>
          </p:grpSpPr>
          <p:sp>
            <p:nvSpPr>
              <p:cNvPr id="106" name="Rectangle 43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Oval 44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Group 46"/>
            <p:cNvGrpSpPr>
              <a:grpSpLocks/>
            </p:cNvGrpSpPr>
            <p:nvPr/>
          </p:nvGrpSpPr>
          <p:grpSpPr bwMode="auto">
            <a:xfrm>
              <a:off x="1152" y="1440"/>
              <a:ext cx="96" cy="96"/>
              <a:chOff x="2880" y="2064"/>
              <a:chExt cx="96" cy="96"/>
            </a:xfrm>
          </p:grpSpPr>
          <p:sp>
            <p:nvSpPr>
              <p:cNvPr id="104" name="Rectangle 47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Oval 48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Group 49"/>
            <p:cNvGrpSpPr>
              <a:grpSpLocks/>
            </p:cNvGrpSpPr>
            <p:nvPr/>
          </p:nvGrpSpPr>
          <p:grpSpPr bwMode="auto">
            <a:xfrm>
              <a:off x="1152" y="1680"/>
              <a:ext cx="96" cy="96"/>
              <a:chOff x="2880" y="2064"/>
              <a:chExt cx="96" cy="96"/>
            </a:xfrm>
          </p:grpSpPr>
          <p:sp>
            <p:nvSpPr>
              <p:cNvPr id="102" name="Rectangle 50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Oval 51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" name="Group 52"/>
            <p:cNvGrpSpPr>
              <a:grpSpLocks/>
            </p:cNvGrpSpPr>
            <p:nvPr/>
          </p:nvGrpSpPr>
          <p:grpSpPr bwMode="auto">
            <a:xfrm>
              <a:off x="1152" y="1920"/>
              <a:ext cx="96" cy="96"/>
              <a:chOff x="2880" y="2064"/>
              <a:chExt cx="96" cy="96"/>
            </a:xfrm>
          </p:grpSpPr>
          <p:sp>
            <p:nvSpPr>
              <p:cNvPr id="100" name="Rectangle 53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Oval 54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55"/>
            <p:cNvGrpSpPr>
              <a:grpSpLocks/>
            </p:cNvGrpSpPr>
            <p:nvPr/>
          </p:nvGrpSpPr>
          <p:grpSpPr bwMode="auto">
            <a:xfrm>
              <a:off x="1152" y="2160"/>
              <a:ext cx="96" cy="96"/>
              <a:chOff x="2880" y="2064"/>
              <a:chExt cx="96" cy="96"/>
            </a:xfrm>
          </p:grpSpPr>
          <p:sp>
            <p:nvSpPr>
              <p:cNvPr id="98" name="Rectangle 56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Oval 57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" name="Group 58"/>
            <p:cNvGrpSpPr>
              <a:grpSpLocks/>
            </p:cNvGrpSpPr>
            <p:nvPr/>
          </p:nvGrpSpPr>
          <p:grpSpPr bwMode="auto">
            <a:xfrm>
              <a:off x="1152" y="2400"/>
              <a:ext cx="96" cy="96"/>
              <a:chOff x="2880" y="2064"/>
              <a:chExt cx="96" cy="96"/>
            </a:xfrm>
          </p:grpSpPr>
          <p:sp>
            <p:nvSpPr>
              <p:cNvPr id="96" name="Rectangle 59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Oval 60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" name="Group 61"/>
            <p:cNvGrpSpPr>
              <a:grpSpLocks/>
            </p:cNvGrpSpPr>
            <p:nvPr/>
          </p:nvGrpSpPr>
          <p:grpSpPr bwMode="auto">
            <a:xfrm>
              <a:off x="1152" y="2640"/>
              <a:ext cx="96" cy="96"/>
              <a:chOff x="2880" y="2064"/>
              <a:chExt cx="96" cy="96"/>
            </a:xfrm>
          </p:grpSpPr>
          <p:sp>
            <p:nvSpPr>
              <p:cNvPr id="94" name="Rectangle 62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Oval 63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noAutofit/>
              </a:bodyPr>
              <a:lstStyle/>
              <a:p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" name="Text Box 70"/>
            <p:cNvSpPr txBox="1">
              <a:spLocks noChangeArrowheads="1"/>
            </p:cNvSpPr>
            <p:nvPr/>
          </p:nvSpPr>
          <p:spPr bwMode="auto">
            <a:xfrm>
              <a:off x="1392" y="81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4" name="Text Box 71"/>
            <p:cNvSpPr txBox="1">
              <a:spLocks noChangeArrowheads="1"/>
            </p:cNvSpPr>
            <p:nvPr/>
          </p:nvSpPr>
          <p:spPr bwMode="auto">
            <a:xfrm>
              <a:off x="1392" y="91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5" name="Text Box 72"/>
            <p:cNvSpPr txBox="1">
              <a:spLocks noChangeArrowheads="1"/>
            </p:cNvSpPr>
            <p:nvPr/>
          </p:nvSpPr>
          <p:spPr bwMode="auto">
            <a:xfrm>
              <a:off x="1728" y="86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Q+</a:t>
              </a:r>
            </a:p>
          </p:txBody>
        </p:sp>
        <p:sp>
          <p:nvSpPr>
            <p:cNvPr id="56" name="Text Box 73"/>
            <p:cNvSpPr txBox="1">
              <a:spLocks noChangeArrowheads="1"/>
            </p:cNvSpPr>
            <p:nvPr/>
          </p:nvSpPr>
          <p:spPr bwMode="auto">
            <a:xfrm>
              <a:off x="1392" y="105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7" name="Text Box 74"/>
            <p:cNvSpPr txBox="1">
              <a:spLocks noChangeArrowheads="1"/>
            </p:cNvSpPr>
            <p:nvPr/>
          </p:nvSpPr>
          <p:spPr bwMode="auto">
            <a:xfrm>
              <a:off x="1392" y="115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8" name="Text Box 75"/>
            <p:cNvSpPr txBox="1">
              <a:spLocks noChangeArrowheads="1"/>
            </p:cNvSpPr>
            <p:nvPr/>
          </p:nvSpPr>
          <p:spPr bwMode="auto">
            <a:xfrm>
              <a:off x="1728" y="110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Q+</a:t>
              </a:r>
            </a:p>
          </p:txBody>
        </p:sp>
        <p:sp>
          <p:nvSpPr>
            <p:cNvPr id="59" name="Text Box 76"/>
            <p:cNvSpPr txBox="1">
              <a:spLocks noChangeArrowheads="1"/>
            </p:cNvSpPr>
            <p:nvPr/>
          </p:nvSpPr>
          <p:spPr bwMode="auto">
            <a:xfrm>
              <a:off x="1392" y="129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0" name="Text Box 77"/>
            <p:cNvSpPr txBox="1">
              <a:spLocks noChangeArrowheads="1"/>
            </p:cNvSpPr>
            <p:nvPr/>
          </p:nvSpPr>
          <p:spPr bwMode="auto">
            <a:xfrm>
              <a:off x="1392" y="139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1" name="Text Box 78"/>
            <p:cNvSpPr txBox="1">
              <a:spLocks noChangeArrowheads="1"/>
            </p:cNvSpPr>
            <p:nvPr/>
          </p:nvSpPr>
          <p:spPr bwMode="auto">
            <a:xfrm>
              <a:off x="1728" y="134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Q+</a:t>
              </a:r>
            </a:p>
          </p:txBody>
        </p:sp>
        <p:sp>
          <p:nvSpPr>
            <p:cNvPr id="62" name="Text Box 79"/>
            <p:cNvSpPr txBox="1">
              <a:spLocks noChangeArrowheads="1"/>
            </p:cNvSpPr>
            <p:nvPr/>
          </p:nvSpPr>
          <p:spPr bwMode="auto">
            <a:xfrm>
              <a:off x="1392" y="153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3" name="Text Box 80"/>
            <p:cNvSpPr txBox="1">
              <a:spLocks noChangeArrowheads="1"/>
            </p:cNvSpPr>
            <p:nvPr/>
          </p:nvSpPr>
          <p:spPr bwMode="auto">
            <a:xfrm>
              <a:off x="1392" y="163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4" name="Text Box 81"/>
            <p:cNvSpPr txBox="1">
              <a:spLocks noChangeArrowheads="1"/>
            </p:cNvSpPr>
            <p:nvPr/>
          </p:nvSpPr>
          <p:spPr bwMode="auto">
            <a:xfrm>
              <a:off x="1728" y="158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Q+</a:t>
              </a:r>
            </a:p>
          </p:txBody>
        </p:sp>
        <p:sp>
          <p:nvSpPr>
            <p:cNvPr id="65" name="Text Box 82"/>
            <p:cNvSpPr txBox="1">
              <a:spLocks noChangeArrowheads="1"/>
            </p:cNvSpPr>
            <p:nvPr/>
          </p:nvSpPr>
          <p:spPr bwMode="auto">
            <a:xfrm>
              <a:off x="1392" y="177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6" name="Text Box 83"/>
            <p:cNvSpPr txBox="1">
              <a:spLocks noChangeArrowheads="1"/>
            </p:cNvSpPr>
            <p:nvPr/>
          </p:nvSpPr>
          <p:spPr bwMode="auto">
            <a:xfrm>
              <a:off x="1392" y="187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7" name="Text Box 84"/>
            <p:cNvSpPr txBox="1">
              <a:spLocks noChangeArrowheads="1"/>
            </p:cNvSpPr>
            <p:nvPr/>
          </p:nvSpPr>
          <p:spPr bwMode="auto">
            <a:xfrm>
              <a:off x="1728" y="182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Q+</a:t>
              </a:r>
            </a:p>
          </p:txBody>
        </p:sp>
        <p:sp>
          <p:nvSpPr>
            <p:cNvPr id="68" name="Text Box 85"/>
            <p:cNvSpPr txBox="1">
              <a:spLocks noChangeArrowheads="1"/>
            </p:cNvSpPr>
            <p:nvPr/>
          </p:nvSpPr>
          <p:spPr bwMode="auto">
            <a:xfrm>
              <a:off x="1392" y="201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9" name="Text Box 86"/>
            <p:cNvSpPr txBox="1">
              <a:spLocks noChangeArrowheads="1"/>
            </p:cNvSpPr>
            <p:nvPr/>
          </p:nvSpPr>
          <p:spPr bwMode="auto">
            <a:xfrm>
              <a:off x="1392" y="211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0" name="Text Box 87"/>
            <p:cNvSpPr txBox="1">
              <a:spLocks noChangeArrowheads="1"/>
            </p:cNvSpPr>
            <p:nvPr/>
          </p:nvSpPr>
          <p:spPr bwMode="auto">
            <a:xfrm>
              <a:off x="1728" y="206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Q+</a:t>
              </a:r>
            </a:p>
          </p:txBody>
        </p:sp>
        <p:sp>
          <p:nvSpPr>
            <p:cNvPr id="71" name="Text Box 88"/>
            <p:cNvSpPr txBox="1">
              <a:spLocks noChangeArrowheads="1"/>
            </p:cNvSpPr>
            <p:nvPr/>
          </p:nvSpPr>
          <p:spPr bwMode="auto">
            <a:xfrm>
              <a:off x="1392" y="225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2" name="Text Box 89"/>
            <p:cNvSpPr txBox="1">
              <a:spLocks noChangeArrowheads="1"/>
            </p:cNvSpPr>
            <p:nvPr/>
          </p:nvSpPr>
          <p:spPr bwMode="auto">
            <a:xfrm>
              <a:off x="1392" y="235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3" name="Text Box 90"/>
            <p:cNvSpPr txBox="1">
              <a:spLocks noChangeArrowheads="1"/>
            </p:cNvSpPr>
            <p:nvPr/>
          </p:nvSpPr>
          <p:spPr bwMode="auto">
            <a:xfrm>
              <a:off x="1728" y="230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Q+</a:t>
              </a:r>
            </a:p>
          </p:txBody>
        </p:sp>
        <p:sp>
          <p:nvSpPr>
            <p:cNvPr id="74" name="Text Box 91"/>
            <p:cNvSpPr txBox="1">
              <a:spLocks noChangeArrowheads="1"/>
            </p:cNvSpPr>
            <p:nvPr/>
          </p:nvSpPr>
          <p:spPr bwMode="auto">
            <a:xfrm>
              <a:off x="1392" y="249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5" name="Text Box 92"/>
            <p:cNvSpPr txBox="1">
              <a:spLocks noChangeArrowheads="1"/>
            </p:cNvSpPr>
            <p:nvPr/>
          </p:nvSpPr>
          <p:spPr bwMode="auto">
            <a:xfrm>
              <a:off x="1392" y="259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6" name="Text Box 93"/>
            <p:cNvSpPr txBox="1">
              <a:spLocks noChangeArrowheads="1"/>
            </p:cNvSpPr>
            <p:nvPr/>
          </p:nvSpPr>
          <p:spPr bwMode="auto">
            <a:xfrm>
              <a:off x="1728" y="254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Q+</a:t>
              </a:r>
            </a:p>
          </p:txBody>
        </p:sp>
        <p:sp>
          <p:nvSpPr>
            <p:cNvPr id="77" name="Text Box 95"/>
            <p:cNvSpPr txBox="1">
              <a:spLocks noChangeArrowheads="1"/>
            </p:cNvSpPr>
            <p:nvPr/>
          </p:nvSpPr>
          <p:spPr bwMode="auto">
            <a:xfrm>
              <a:off x="720" y="76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78" name="Text Box 96"/>
            <p:cNvSpPr txBox="1">
              <a:spLocks noChangeArrowheads="1"/>
            </p:cNvSpPr>
            <p:nvPr/>
          </p:nvSpPr>
          <p:spPr bwMode="auto">
            <a:xfrm>
              <a:off x="720" y="100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9" name="Text Box 97"/>
            <p:cNvSpPr txBox="1">
              <a:spLocks noChangeArrowheads="1"/>
            </p:cNvSpPr>
            <p:nvPr/>
          </p:nvSpPr>
          <p:spPr bwMode="auto">
            <a:xfrm>
              <a:off x="720" y="124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0" name="Text Box 98"/>
            <p:cNvSpPr txBox="1">
              <a:spLocks noChangeArrowheads="1"/>
            </p:cNvSpPr>
            <p:nvPr/>
          </p:nvSpPr>
          <p:spPr bwMode="auto">
            <a:xfrm>
              <a:off x="720" y="148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1" name="Text Box 99"/>
            <p:cNvSpPr txBox="1">
              <a:spLocks noChangeArrowheads="1"/>
            </p:cNvSpPr>
            <p:nvPr/>
          </p:nvSpPr>
          <p:spPr bwMode="auto">
            <a:xfrm>
              <a:off x="720" y="172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2" name="Text Box 100"/>
            <p:cNvSpPr txBox="1">
              <a:spLocks noChangeArrowheads="1"/>
            </p:cNvSpPr>
            <p:nvPr/>
          </p:nvSpPr>
          <p:spPr bwMode="auto">
            <a:xfrm>
              <a:off x="720" y="196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3" name="Text Box 101"/>
            <p:cNvSpPr txBox="1">
              <a:spLocks noChangeArrowheads="1"/>
            </p:cNvSpPr>
            <p:nvPr/>
          </p:nvSpPr>
          <p:spPr bwMode="auto">
            <a:xfrm>
              <a:off x="720" y="220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4" name="Text Box 102"/>
            <p:cNvSpPr txBox="1">
              <a:spLocks noChangeArrowheads="1"/>
            </p:cNvSpPr>
            <p:nvPr/>
          </p:nvSpPr>
          <p:spPr bwMode="auto">
            <a:xfrm>
              <a:off x="720" y="244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5" name="Text Box 103"/>
            <p:cNvSpPr txBox="1">
              <a:spLocks noChangeArrowheads="1"/>
            </p:cNvSpPr>
            <p:nvPr/>
          </p:nvSpPr>
          <p:spPr bwMode="auto">
            <a:xfrm>
              <a:off x="2352" y="81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6" name="Text Box 104"/>
            <p:cNvSpPr txBox="1">
              <a:spLocks noChangeArrowheads="1"/>
            </p:cNvSpPr>
            <p:nvPr/>
          </p:nvSpPr>
          <p:spPr bwMode="auto">
            <a:xfrm>
              <a:off x="2352" y="105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7" name="Text Box 105"/>
            <p:cNvSpPr txBox="1">
              <a:spLocks noChangeArrowheads="1"/>
            </p:cNvSpPr>
            <p:nvPr/>
          </p:nvSpPr>
          <p:spPr bwMode="auto">
            <a:xfrm>
              <a:off x="2352" y="129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8" name="Text Box 106"/>
            <p:cNvSpPr txBox="1">
              <a:spLocks noChangeArrowheads="1"/>
            </p:cNvSpPr>
            <p:nvPr/>
          </p:nvSpPr>
          <p:spPr bwMode="auto">
            <a:xfrm>
              <a:off x="2352" y="153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9" name="Text Box 107"/>
            <p:cNvSpPr txBox="1">
              <a:spLocks noChangeArrowheads="1"/>
            </p:cNvSpPr>
            <p:nvPr/>
          </p:nvSpPr>
          <p:spPr bwMode="auto">
            <a:xfrm>
              <a:off x="2352" y="177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0" name="Text Box 108"/>
            <p:cNvSpPr txBox="1">
              <a:spLocks noChangeArrowheads="1"/>
            </p:cNvSpPr>
            <p:nvPr/>
          </p:nvSpPr>
          <p:spPr bwMode="auto">
            <a:xfrm>
              <a:off x="2352" y="201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1" name="Text Box 109"/>
            <p:cNvSpPr txBox="1">
              <a:spLocks noChangeArrowheads="1"/>
            </p:cNvSpPr>
            <p:nvPr/>
          </p:nvSpPr>
          <p:spPr bwMode="auto">
            <a:xfrm>
              <a:off x="2352" y="225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" name="Text Box 110"/>
            <p:cNvSpPr txBox="1">
              <a:spLocks noChangeArrowheads="1"/>
            </p:cNvSpPr>
            <p:nvPr/>
          </p:nvSpPr>
          <p:spPr bwMode="auto">
            <a:xfrm>
              <a:off x="2352" y="249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3" name="Text Box 115"/>
            <p:cNvSpPr txBox="1">
              <a:spLocks noChangeArrowheads="1"/>
            </p:cNvSpPr>
            <p:nvPr/>
          </p:nvSpPr>
          <p:spPr bwMode="auto">
            <a:xfrm>
              <a:off x="864" y="2766"/>
              <a:ext cx="45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时钟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8" name="Text Box 117"/>
          <p:cNvSpPr txBox="1">
            <a:spLocks noChangeArrowheads="1"/>
          </p:cNvSpPr>
          <p:nvPr/>
        </p:nvSpPr>
        <p:spPr bwMode="auto">
          <a:xfrm>
            <a:off x="75253" y="1343775"/>
            <a:ext cx="1715843" cy="448434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no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结构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4499992" y="4183194"/>
            <a:ext cx="4352786" cy="2602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defTabSz="914400"/>
            <a:r>
              <a:rPr lang="zh-CN" altLang="en-US" kern="0" dirty="0" smtClean="0"/>
              <a:t>存储</a:t>
            </a:r>
            <a:r>
              <a:rPr lang="zh-CN" altLang="en-US" kern="0" dirty="0"/>
              <a:t>字</a:t>
            </a:r>
            <a:r>
              <a:rPr lang="zh-CN" altLang="en-US" kern="0" dirty="0" smtClean="0"/>
              <a:t>数据</a:t>
            </a:r>
            <a:endParaRPr lang="en-US" kern="0" dirty="0" smtClean="0"/>
          </a:p>
          <a:p>
            <a:pPr lvl="2" defTabSz="914400"/>
            <a:r>
              <a:rPr lang="zh-CN" altLang="en-US" kern="0" dirty="0" smtClean="0"/>
              <a:t>和在汇编代码中看到的</a:t>
            </a:r>
            <a:r>
              <a:rPr lang="zh-CN" altLang="en-US" i="1" kern="0" dirty="0" smtClean="0"/>
              <a:t>程序寄存器</a:t>
            </a:r>
            <a:r>
              <a:rPr lang="zh-CN" altLang="en-US" kern="0" dirty="0" smtClean="0"/>
              <a:t>不同</a:t>
            </a:r>
            <a:endParaRPr lang="en-US" kern="0" dirty="0" smtClean="0"/>
          </a:p>
          <a:p>
            <a:pPr lvl="1" defTabSz="914400"/>
            <a:r>
              <a:rPr lang="zh-CN" altLang="en-US" kern="0" dirty="0" smtClean="0"/>
              <a:t>边缘触发</a:t>
            </a:r>
            <a:r>
              <a:rPr lang="zh-CN" altLang="en-US" kern="0" dirty="0"/>
              <a:t>锁存</a:t>
            </a:r>
            <a:r>
              <a:rPr lang="zh-CN" altLang="en-US" kern="0" dirty="0" smtClean="0"/>
              <a:t>器的集合</a:t>
            </a:r>
            <a:endParaRPr lang="en-US" kern="0" dirty="0" smtClean="0"/>
          </a:p>
          <a:p>
            <a:pPr lvl="1" defTabSz="914400"/>
            <a:r>
              <a:rPr lang="zh-CN" altLang="en-US" kern="0" dirty="0" smtClean="0"/>
              <a:t>在时钟上升沿加载输入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80986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寄存器操作</a:t>
            </a:r>
            <a:endParaRPr lang="en-US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4" y="3893410"/>
            <a:ext cx="8306223" cy="2551074"/>
          </a:xfrm>
        </p:spPr>
        <p:txBody>
          <a:bodyPr/>
          <a:lstStyle/>
          <a:p>
            <a:pPr lvl="1"/>
            <a:r>
              <a:rPr lang="zh-CN" altLang="en-US" dirty="0" smtClean="0"/>
              <a:t>存储数据位</a:t>
            </a:r>
            <a:endParaRPr lang="en-US" dirty="0" smtClean="0"/>
          </a:p>
          <a:p>
            <a:pPr lvl="1"/>
            <a:r>
              <a:rPr lang="zh-CN" altLang="en-US" dirty="0" smtClean="0"/>
              <a:t>大多数时候作为输入和输出之间的栅栏（隔离）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当时钟上升的时候，加载输入</a:t>
            </a:r>
            <a:endParaRPr lang="en-US" dirty="0"/>
          </a:p>
        </p:txBody>
      </p:sp>
      <p:sp>
        <p:nvSpPr>
          <p:cNvPr id="312327" name="Rectangle 7"/>
          <p:cNvSpPr>
            <a:spLocks noChangeArrowheads="1"/>
          </p:cNvSpPr>
          <p:nvPr/>
        </p:nvSpPr>
        <p:spPr bwMode="auto">
          <a:xfrm>
            <a:off x="1368767" y="1526876"/>
            <a:ext cx="1090527" cy="46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521" tIns="45765" rIns="91521" bIns="45765">
            <a:spAutoFit/>
          </a:bodyPr>
          <a:lstStyle/>
          <a:p>
            <a:pPr defTabSz="91530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000066"/>
                </a:solidFill>
              </a:rPr>
              <a:t>状态</a:t>
            </a:r>
            <a:r>
              <a:rPr lang="en-US" sz="2000" b="1" dirty="0" smtClean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</a:rPr>
              <a:t>=</a:t>
            </a:r>
            <a:r>
              <a:rPr lang="en-US" sz="2400" b="1" dirty="0">
                <a:solidFill>
                  <a:srgbClr val="000066"/>
                </a:solidFill>
              </a:rPr>
              <a:t> x</a:t>
            </a:r>
          </a:p>
        </p:txBody>
      </p:sp>
      <p:grpSp>
        <p:nvGrpSpPr>
          <p:cNvPr id="312341" name="Group 21"/>
          <p:cNvGrpSpPr>
            <a:grpSpLocks/>
          </p:cNvGrpSpPr>
          <p:nvPr/>
        </p:nvGrpSpPr>
        <p:grpSpPr bwMode="auto">
          <a:xfrm>
            <a:off x="3500542" y="1401183"/>
            <a:ext cx="1675552" cy="1652473"/>
            <a:chOff x="2202" y="881"/>
            <a:chExt cx="1054" cy="1039"/>
          </a:xfrm>
        </p:grpSpPr>
        <p:grpSp>
          <p:nvGrpSpPr>
            <p:cNvPr id="312328" name="Group 8"/>
            <p:cNvGrpSpPr>
              <a:grpSpLocks/>
            </p:cNvGrpSpPr>
            <p:nvPr/>
          </p:nvGrpSpPr>
          <p:grpSpPr bwMode="auto">
            <a:xfrm>
              <a:off x="2690" y="881"/>
              <a:ext cx="566" cy="1039"/>
              <a:chOff x="2981" y="593"/>
              <a:chExt cx="566" cy="1039"/>
            </a:xfrm>
          </p:grpSpPr>
          <p:sp>
            <p:nvSpPr>
              <p:cNvPr id="312329" name="Freeform 9"/>
              <p:cNvSpPr>
                <a:spLocks/>
              </p:cNvSpPr>
              <p:nvPr/>
            </p:nvSpPr>
            <p:spPr bwMode="auto">
              <a:xfrm>
                <a:off x="3024" y="1344"/>
                <a:ext cx="432" cy="288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240" y="288"/>
                  </a:cxn>
                  <a:cxn ang="0">
                    <a:pos x="240" y="0"/>
                  </a:cxn>
                  <a:cxn ang="0">
                    <a:pos x="432" y="0"/>
                  </a:cxn>
                </a:cxnLst>
                <a:rect l="0" t="0" r="r" b="b"/>
                <a:pathLst>
                  <a:path w="432" h="288">
                    <a:moveTo>
                      <a:pt x="0" y="288"/>
                    </a:moveTo>
                    <a:lnTo>
                      <a:pt x="240" y="288"/>
                    </a:lnTo>
                    <a:lnTo>
                      <a:pt x="240" y="0"/>
                    </a:lnTo>
                    <a:lnTo>
                      <a:pt x="432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12330" name="Rectangle 10"/>
              <p:cNvSpPr>
                <a:spLocks noChangeArrowheads="1"/>
              </p:cNvSpPr>
              <p:nvPr/>
            </p:nvSpPr>
            <p:spPr bwMode="auto">
              <a:xfrm>
                <a:off x="2981" y="593"/>
                <a:ext cx="566" cy="6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时钟上升沿</a:t>
                </a:r>
                <a:endParaRPr lang="en-US" sz="2000" b="1" dirty="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312331" name="Rectangle 11"/>
            <p:cNvSpPr>
              <a:spLocks noChangeArrowheads="1"/>
            </p:cNvSpPr>
            <p:nvPr/>
          </p:nvSpPr>
          <p:spPr bwMode="auto">
            <a:xfrm>
              <a:off x="2202" y="1324"/>
              <a:ext cx="329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>
                  <a:solidFill>
                    <a:srgbClr val="000099"/>
                  </a:solidFill>
                  <a:latin typeface="Wingdings 3" pitchFamily="18" charset="2"/>
                  <a:sym typeface="Wingdings 3" pitchFamily="18" charset="2"/>
                </a:rPr>
                <a:t></a:t>
              </a:r>
            </a:p>
          </p:txBody>
        </p:sp>
      </p:grpSp>
      <p:sp>
        <p:nvSpPr>
          <p:cNvPr id="312333" name="Rectangle 13"/>
          <p:cNvSpPr>
            <a:spLocks noChangeArrowheads="1"/>
          </p:cNvSpPr>
          <p:nvPr/>
        </p:nvSpPr>
        <p:spPr bwMode="auto">
          <a:xfrm>
            <a:off x="2150191" y="2061222"/>
            <a:ext cx="1053657" cy="4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521" tIns="45765" rIns="91521" bIns="45765">
            <a:spAutoFit/>
          </a:bodyPr>
          <a:lstStyle/>
          <a:p>
            <a:pPr defTabSz="91530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000066"/>
                </a:solidFill>
              </a:rPr>
              <a:t>输出</a:t>
            </a:r>
            <a:r>
              <a:rPr lang="en-US" sz="2000" b="1" dirty="0" smtClean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</a:rPr>
              <a:t>= x</a:t>
            </a:r>
          </a:p>
        </p:txBody>
      </p:sp>
      <p:sp>
        <p:nvSpPr>
          <p:cNvPr id="312334" name="Rectangle 14"/>
          <p:cNvSpPr>
            <a:spLocks noChangeArrowheads="1"/>
          </p:cNvSpPr>
          <p:nvPr/>
        </p:nvSpPr>
        <p:spPr bwMode="auto">
          <a:xfrm>
            <a:off x="539552" y="2061222"/>
            <a:ext cx="1053658" cy="4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521" tIns="45765" rIns="91521" bIns="45765">
            <a:spAutoFit/>
          </a:bodyPr>
          <a:lstStyle/>
          <a:p>
            <a:pPr algn="r" defTabSz="91530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000066"/>
                </a:solidFill>
              </a:rPr>
              <a:t>输入</a:t>
            </a:r>
            <a:r>
              <a:rPr lang="en-US" sz="2000" b="1" dirty="0" smtClean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</a:rPr>
              <a:t>= y</a:t>
            </a:r>
          </a:p>
        </p:txBody>
      </p:sp>
      <p:sp>
        <p:nvSpPr>
          <p:cNvPr id="312337" name="AutoShape 17"/>
          <p:cNvSpPr>
            <a:spLocks noChangeArrowheads="1"/>
          </p:cNvSpPr>
          <p:nvPr/>
        </p:nvSpPr>
        <p:spPr bwMode="auto">
          <a:xfrm>
            <a:off x="1368739" y="2519265"/>
            <a:ext cx="457836" cy="229024"/>
          </a:xfrm>
          <a:prstGeom prst="rightArrow">
            <a:avLst>
              <a:gd name="adj1" fmla="val 16667"/>
              <a:gd name="adj2" fmla="val 66667"/>
            </a:avLst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521" tIns="45765" rIns="91521" bIns="45765" anchor="ctr"/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12338" name="AutoShape 18"/>
          <p:cNvSpPr>
            <a:spLocks noChangeArrowheads="1"/>
          </p:cNvSpPr>
          <p:nvPr/>
        </p:nvSpPr>
        <p:spPr bwMode="auto">
          <a:xfrm>
            <a:off x="2055493" y="2519265"/>
            <a:ext cx="457836" cy="229024"/>
          </a:xfrm>
          <a:prstGeom prst="rightArrow">
            <a:avLst>
              <a:gd name="adj1" fmla="val 16667"/>
              <a:gd name="adj2" fmla="val 6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521" tIns="45765" rIns="91521" bIns="45765" anchor="ctr"/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1826575" y="1984883"/>
            <a:ext cx="228918" cy="129780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521" tIns="45765" rIns="91521" bIns="45765" anchor="ctr"/>
          <a:lstStyle/>
          <a:p>
            <a:pPr algn="ctr"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</a:rPr>
              <a:t>x</a:t>
            </a:r>
          </a:p>
        </p:txBody>
      </p:sp>
      <p:grpSp>
        <p:nvGrpSpPr>
          <p:cNvPr id="312343" name="Group 23"/>
          <p:cNvGrpSpPr>
            <a:grpSpLocks/>
          </p:cNvGrpSpPr>
          <p:nvPr/>
        </p:nvGrpSpPr>
        <p:grpSpPr bwMode="auto">
          <a:xfrm>
            <a:off x="5408228" y="1526827"/>
            <a:ext cx="2559430" cy="1755852"/>
            <a:chOff x="3402" y="960"/>
            <a:chExt cx="1610" cy="1104"/>
          </a:xfrm>
        </p:grpSpPr>
        <p:sp>
          <p:nvSpPr>
            <p:cNvPr id="312332" name="Rectangle 12"/>
            <p:cNvSpPr>
              <a:spLocks noChangeArrowheads="1"/>
            </p:cNvSpPr>
            <p:nvPr/>
          </p:nvSpPr>
          <p:spPr bwMode="auto">
            <a:xfrm>
              <a:off x="3402" y="1324"/>
              <a:ext cx="329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>
                  <a:solidFill>
                    <a:srgbClr val="000099"/>
                  </a:solidFill>
                  <a:latin typeface="Wingdings 3" pitchFamily="18" charset="2"/>
                  <a:sym typeface="Wingdings 3" pitchFamily="18" charset="2"/>
                </a:rPr>
                <a:t></a:t>
              </a:r>
            </a:p>
          </p:txBody>
        </p:sp>
        <p:grpSp>
          <p:nvGrpSpPr>
            <p:cNvPr id="312342" name="Group 22"/>
            <p:cNvGrpSpPr>
              <a:grpSpLocks/>
            </p:cNvGrpSpPr>
            <p:nvPr/>
          </p:nvGrpSpPr>
          <p:grpSpPr bwMode="auto">
            <a:xfrm>
              <a:off x="3885" y="960"/>
              <a:ext cx="1127" cy="1104"/>
              <a:chOff x="3885" y="960"/>
              <a:chExt cx="1127" cy="1104"/>
            </a:xfrm>
          </p:grpSpPr>
          <p:sp>
            <p:nvSpPr>
              <p:cNvPr id="312335" name="Rectangle 15"/>
              <p:cNvSpPr>
                <a:spLocks noChangeArrowheads="1"/>
              </p:cNvSpPr>
              <p:nvPr/>
            </p:nvSpPr>
            <p:spPr bwMode="auto">
              <a:xfrm>
                <a:off x="3885" y="960"/>
                <a:ext cx="678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状态</a:t>
                </a:r>
                <a:r>
                  <a:rPr lang="en-US" sz="2000" b="1" dirty="0" smtClean="0">
                    <a:solidFill>
                      <a:srgbClr val="000066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0066"/>
                    </a:solidFill>
                  </a:rPr>
                  <a:t>= </a:t>
                </a:r>
                <a:r>
                  <a:rPr lang="en-US" sz="2400" b="1" dirty="0">
                    <a:solidFill>
                      <a:srgbClr val="000066"/>
                    </a:solidFill>
                  </a:rPr>
                  <a:t>y</a:t>
                </a:r>
                <a:endParaRPr lang="en-US" sz="20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12336" name="Rectangle 16"/>
              <p:cNvSpPr>
                <a:spLocks noChangeArrowheads="1"/>
              </p:cNvSpPr>
              <p:nvPr/>
            </p:nvSpPr>
            <p:spPr bwMode="auto">
              <a:xfrm>
                <a:off x="4349" y="1296"/>
                <a:ext cx="66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输出</a:t>
                </a:r>
                <a:r>
                  <a:rPr lang="en-US" sz="2000" b="1" dirty="0" smtClean="0">
                    <a:solidFill>
                      <a:srgbClr val="000066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0066"/>
                    </a:solidFill>
                  </a:rPr>
                  <a:t>= y</a:t>
                </a:r>
              </a:p>
            </p:txBody>
          </p:sp>
          <p:sp>
            <p:nvSpPr>
              <p:cNvPr id="312339" name="AutoShape 19"/>
              <p:cNvSpPr>
                <a:spLocks noChangeArrowheads="1"/>
              </p:cNvSpPr>
              <p:nvPr/>
            </p:nvSpPr>
            <p:spPr bwMode="auto">
              <a:xfrm>
                <a:off x="3885" y="1584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12340" name="AutoShape 20"/>
              <p:cNvSpPr>
                <a:spLocks noChangeArrowheads="1"/>
              </p:cNvSpPr>
              <p:nvPr/>
            </p:nvSpPr>
            <p:spPr bwMode="auto">
              <a:xfrm>
                <a:off x="4317" y="1584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12326" name="Rectangle 6"/>
              <p:cNvSpPr>
                <a:spLocks noChangeArrowheads="1"/>
              </p:cNvSpPr>
              <p:nvPr/>
            </p:nvSpPr>
            <p:spPr bwMode="auto">
              <a:xfrm>
                <a:off x="4173" y="1248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3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66"/>
                    </a:solidFill>
                  </a:rPr>
                  <a:t>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908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矩形 25"/>
          <p:cNvSpPr>
            <a:spLocks noChangeArrowheads="1"/>
          </p:cNvSpPr>
          <p:nvPr/>
        </p:nvSpPr>
        <p:spPr bwMode="auto">
          <a:xfrm>
            <a:off x="2174875" y="-211138"/>
            <a:ext cx="301625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500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72708" name="Group 27"/>
          <p:cNvGrpSpPr>
            <a:grpSpLocks/>
          </p:cNvGrpSpPr>
          <p:nvPr/>
        </p:nvGrpSpPr>
        <p:grpSpPr bwMode="auto"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72740" name="Freeform 28"/>
            <p:cNvSpPr>
              <a:spLocks/>
            </p:cNvSpPr>
            <p:nvPr/>
          </p:nvSpPr>
          <p:spPr bwMode="auto">
            <a:xfrm>
              <a:off x="196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41" name="Freeform 29"/>
            <p:cNvSpPr>
              <a:spLocks/>
            </p:cNvSpPr>
            <p:nvPr/>
          </p:nvSpPr>
          <p:spPr bwMode="auto">
            <a:xfrm>
              <a:off x="244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42" name="Freeform 30"/>
            <p:cNvSpPr>
              <a:spLocks/>
            </p:cNvSpPr>
            <p:nvPr/>
          </p:nvSpPr>
          <p:spPr bwMode="auto">
            <a:xfrm>
              <a:off x="292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43" name="Freeform 31"/>
            <p:cNvSpPr>
              <a:spLocks/>
            </p:cNvSpPr>
            <p:nvPr/>
          </p:nvSpPr>
          <p:spPr bwMode="auto">
            <a:xfrm>
              <a:off x="340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44" name="Freeform 32"/>
            <p:cNvSpPr>
              <a:spLocks/>
            </p:cNvSpPr>
            <p:nvPr/>
          </p:nvSpPr>
          <p:spPr bwMode="auto">
            <a:xfrm>
              <a:off x="388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45" name="Freeform 33"/>
            <p:cNvSpPr>
              <a:spLocks/>
            </p:cNvSpPr>
            <p:nvPr/>
          </p:nvSpPr>
          <p:spPr bwMode="auto">
            <a:xfrm>
              <a:off x="1968" y="2928"/>
              <a:ext cx="2646" cy="144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46" name="Rectangle 34"/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/>
            </a:p>
          </p:txBody>
        </p:sp>
        <p:sp>
          <p:nvSpPr>
            <p:cNvPr id="72747" name="Rectangle 35"/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2748" name="Rectangle 36"/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2749" name="Rectangle 37"/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2750" name="Rectangle 38"/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2751" name="Rectangle 39"/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2752" name="Rectangle 40"/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/>
            </a:p>
          </p:txBody>
        </p:sp>
        <p:sp>
          <p:nvSpPr>
            <p:cNvPr id="72753" name="Rectangle 41"/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2754" name="Rectangle 42"/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2755" name="Rectangle 43"/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2756" name="Rectangle 44"/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2757" name="Rectangle 45"/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2758" name="Rectangle 46"/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/>
                <a:t>Clock</a:t>
              </a:r>
            </a:p>
          </p:txBody>
        </p:sp>
        <p:sp>
          <p:nvSpPr>
            <p:cNvPr id="72759" name="Rectangle 47"/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b="1" dirty="0" smtClean="0"/>
                <a:t>加载</a:t>
              </a:r>
              <a:endParaRPr lang="en-US" altLang="zh-CN" sz="2000" b="1" dirty="0"/>
            </a:p>
          </p:txBody>
        </p:sp>
        <p:sp>
          <p:nvSpPr>
            <p:cNvPr id="72760" name="Rectangle 48"/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b="1" dirty="0" smtClean="0"/>
                <a:t>输入</a:t>
              </a:r>
              <a:endParaRPr lang="en-US" altLang="zh-CN" sz="2000" b="1" dirty="0"/>
            </a:p>
          </p:txBody>
        </p:sp>
        <p:sp>
          <p:nvSpPr>
            <p:cNvPr id="72761" name="Rectangle 49"/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b="1" dirty="0" smtClean="0"/>
                <a:t>输出</a:t>
              </a:r>
              <a:endParaRPr lang="en-US" altLang="zh-CN" sz="1700" b="1" dirty="0"/>
            </a:p>
          </p:txBody>
        </p:sp>
        <p:sp>
          <p:nvSpPr>
            <p:cNvPr id="72762" name="Line 50"/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63" name="Line 51"/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64" name="Line 52"/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65" name="Line 53"/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66" name="Line 54"/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67" name="Line 55"/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2709" name="Text Box 62"/>
          <p:cNvSpPr txBox="1">
            <a:spLocks noChangeArrowheads="1"/>
          </p:cNvSpPr>
          <p:nvPr/>
        </p:nvSpPr>
        <p:spPr bwMode="auto">
          <a:xfrm>
            <a:off x="2362200" y="4424363"/>
            <a:ext cx="217488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</p:txBody>
      </p:sp>
      <p:grpSp>
        <p:nvGrpSpPr>
          <p:cNvPr id="72710" name="Group 57"/>
          <p:cNvGrpSpPr>
            <a:grpSpLocks/>
          </p:cNvGrpSpPr>
          <p:nvPr/>
        </p:nvGrpSpPr>
        <p:grpSpPr bwMode="auto">
          <a:xfrm>
            <a:off x="914400" y="1600200"/>
            <a:ext cx="5307095" cy="2892425"/>
            <a:chOff x="914400" y="1600200"/>
            <a:chExt cx="5306806" cy="2892425"/>
          </a:xfrm>
        </p:grpSpPr>
        <p:grpSp>
          <p:nvGrpSpPr>
            <p:cNvPr id="72712" name="Group 4"/>
            <p:cNvGrpSpPr>
              <a:grpSpLocks/>
            </p:cNvGrpSpPr>
            <p:nvPr/>
          </p:nvGrpSpPr>
          <p:grpSpPr bwMode="auto">
            <a:xfrm>
              <a:off x="914400" y="1600200"/>
              <a:ext cx="5306806" cy="2892425"/>
              <a:chOff x="-1" y="1104"/>
              <a:chExt cx="3339" cy="1818"/>
            </a:xfrm>
          </p:grpSpPr>
          <p:sp>
            <p:nvSpPr>
              <p:cNvPr id="72718" name="Rectangle 5"/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zh-CN" altLang="en-US" sz="2000" dirty="0" smtClean="0"/>
                  <a:t>组合逻辑</a:t>
                </a:r>
                <a:endParaRPr lang="en-US" altLang="zh-CN" sz="2000" dirty="0"/>
              </a:p>
            </p:txBody>
          </p:sp>
          <p:sp>
            <p:nvSpPr>
              <p:cNvPr id="72719" name="Line 6"/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0" name="Line 7"/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2721" name="Group 8"/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72738" name="Freeform 9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3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U</a:t>
                  </a:r>
                </a:p>
              </p:txBody>
            </p:sp>
          </p:grpSp>
          <p:sp>
            <p:nvSpPr>
              <p:cNvPr id="72722" name="Line 11"/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3" name="Line 12"/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Rectangle 13"/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24" cy="2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  <a:endParaRPr lang="en-US" altLang="zh-CN" sz="1700" smtClean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2725" name="Line 14"/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6" name="Rectangle 15"/>
              <p:cNvSpPr>
                <a:spLocks noChangeArrowheads="1"/>
              </p:cNvSpPr>
              <p:nvPr/>
            </p:nvSpPr>
            <p:spPr bwMode="auto">
              <a:xfrm>
                <a:off x="2829" y="1856"/>
                <a:ext cx="509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zh-CN" altLang="en-US" sz="2400" dirty="0" smtClean="0"/>
                  <a:t>输出</a:t>
                </a:r>
                <a:endParaRPr lang="en-US" altLang="zh-CN" sz="2400" dirty="0"/>
              </a:p>
            </p:txBody>
          </p:sp>
          <p:sp>
            <p:nvSpPr>
              <p:cNvPr id="72727" name="Freeform 16"/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8" name="AutoShape 17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/>
                  <a:t>MUX</a:t>
                </a:r>
              </a:p>
            </p:txBody>
          </p:sp>
          <p:sp>
            <p:nvSpPr>
              <p:cNvPr id="72729" name="Freeform 18"/>
              <p:cNvSpPr>
                <a:spLocks/>
              </p:cNvSpPr>
              <p:nvPr/>
            </p:nvSpPr>
            <p:spPr bwMode="auto">
              <a:xfrm>
                <a:off x="1017" y="2109"/>
                <a:ext cx="133" cy="290"/>
              </a:xfrm>
              <a:custGeom>
                <a:avLst/>
                <a:gdLst>
                  <a:gd name="T0" fmla="*/ 0 w 192"/>
                  <a:gd name="T1" fmla="*/ 733534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30" name="Rectangle 19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0</a:t>
                </a:r>
                <a:endParaRPr lang="en-US" altLang="zh-CN" sz="1500"/>
              </a:p>
            </p:txBody>
          </p:sp>
          <p:sp>
            <p:nvSpPr>
              <p:cNvPr id="72731" name="Rectangle 20"/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1</a:t>
                </a:r>
              </a:p>
            </p:txBody>
          </p:sp>
          <p:sp>
            <p:nvSpPr>
              <p:cNvPr id="72732" name="Rectangle 21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endParaRPr lang="en-US" altLang="zh-CN" sz="2100"/>
              </a:p>
            </p:txBody>
          </p:sp>
          <p:sp>
            <p:nvSpPr>
              <p:cNvPr id="72733" name="Line 22"/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34" name="Text Box 23"/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53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 dirty="0"/>
                  <a:t>Clock</a:t>
                </a:r>
              </a:p>
            </p:txBody>
          </p:sp>
          <p:sp>
            <p:nvSpPr>
              <p:cNvPr id="72735" name="Freeform 24"/>
              <p:cNvSpPr>
                <a:spLocks/>
              </p:cNvSpPr>
              <p:nvPr/>
            </p:nvSpPr>
            <p:spPr bwMode="auto">
              <a:xfrm>
                <a:off x="958" y="1501"/>
                <a:ext cx="1822" cy="611"/>
              </a:xfrm>
              <a:custGeom>
                <a:avLst/>
                <a:gdLst>
                  <a:gd name="T0" fmla="*/ 7542 w 1680"/>
                  <a:gd name="T1" fmla="*/ 1 h 1104"/>
                  <a:gd name="T2" fmla="*/ 8515 w 1680"/>
                  <a:gd name="T3" fmla="*/ 1 h 1104"/>
                  <a:gd name="T4" fmla="*/ 8515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976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36" name="Rectangle 25"/>
              <p:cNvSpPr>
                <a:spLocks noChangeArrowheads="1"/>
              </p:cNvSpPr>
              <p:nvPr/>
            </p:nvSpPr>
            <p:spPr bwMode="auto">
              <a:xfrm>
                <a:off x="138" y="2256"/>
                <a:ext cx="534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b="1" dirty="0"/>
                  <a:t>输入</a:t>
                </a:r>
                <a:endParaRPr lang="en-US" altLang="zh-CN" sz="2400" b="1" dirty="0"/>
              </a:p>
            </p:txBody>
          </p:sp>
          <p:sp>
            <p:nvSpPr>
              <p:cNvPr id="72737" name="Rectangle 26"/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b="1" dirty="0" smtClean="0"/>
                  <a:t>加载</a:t>
                </a:r>
                <a:endParaRPr lang="en-US" altLang="zh-CN" sz="2400" b="1" dirty="0"/>
              </a:p>
            </p:txBody>
          </p:sp>
        </p:grpSp>
        <p:sp>
          <p:nvSpPr>
            <p:cNvPr id="72713" name="Text Box 60"/>
            <p:cNvSpPr txBox="1">
              <a:spLocks noChangeArrowheads="1"/>
            </p:cNvSpPr>
            <p:nvPr/>
          </p:nvSpPr>
          <p:spPr bwMode="auto">
            <a:xfrm>
              <a:off x="2438400" y="2527783"/>
              <a:ext cx="2221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/>
                <a:t>?</a:t>
              </a:r>
            </a:p>
          </p:txBody>
        </p: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3125668" y="3276600"/>
              <a:ext cx="455587" cy="3746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1700" baseline="-25000" smtClean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4190822" y="2895600"/>
              <a:ext cx="455588" cy="3746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1700" baseline="-25000" smtClean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716" name="Text Box 60"/>
            <p:cNvSpPr txBox="1">
              <a:spLocks noChangeArrowheads="1"/>
            </p:cNvSpPr>
            <p:nvPr/>
          </p:nvSpPr>
          <p:spPr bwMode="auto">
            <a:xfrm>
              <a:off x="4959423" y="2895600"/>
              <a:ext cx="2221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/>
                <a:t>?</a:t>
              </a: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196839" cy="3698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</p:grp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287588" y="5492750"/>
            <a:ext cx="455612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5" name="Rectangle 83"/>
          <p:cNvSpPr txBox="1">
            <a:spLocks noChangeArrowheads="1"/>
          </p:cNvSpPr>
          <p:nvPr/>
        </p:nvSpPr>
        <p:spPr bwMode="auto">
          <a:xfrm>
            <a:off x="5912451" y="1260155"/>
            <a:ext cx="3026804" cy="259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defTabSz="914400"/>
            <a:r>
              <a:rPr lang="zh-CN" altLang="en-US" kern="0" smtClean="0"/>
              <a:t>累加器示例</a:t>
            </a:r>
            <a:endParaRPr lang="en-US" altLang="zh-CN" kern="0" smtClean="0"/>
          </a:p>
          <a:p>
            <a:pPr lvl="1" defTabSz="914400"/>
            <a:r>
              <a:rPr lang="zh-CN" altLang="en-US" kern="0" smtClean="0"/>
              <a:t>在每个时钟加载或累加</a:t>
            </a:r>
            <a:endParaRPr lang="en-US" kern="0" dirty="0"/>
          </a:p>
        </p:txBody>
      </p:sp>
      <p:sp>
        <p:nvSpPr>
          <p:cNvPr id="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状态机示例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74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矩形 25"/>
          <p:cNvSpPr>
            <a:spLocks noChangeArrowheads="1"/>
          </p:cNvSpPr>
          <p:nvPr/>
        </p:nvSpPr>
        <p:spPr bwMode="auto">
          <a:xfrm>
            <a:off x="2174875" y="-211138"/>
            <a:ext cx="301625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500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74756" name="Group 27"/>
          <p:cNvGrpSpPr>
            <a:grpSpLocks/>
          </p:cNvGrpSpPr>
          <p:nvPr/>
        </p:nvGrpSpPr>
        <p:grpSpPr bwMode="auto"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74789" name="Freeform 28"/>
            <p:cNvSpPr>
              <a:spLocks/>
            </p:cNvSpPr>
            <p:nvPr/>
          </p:nvSpPr>
          <p:spPr bwMode="auto">
            <a:xfrm>
              <a:off x="196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90" name="Freeform 29"/>
            <p:cNvSpPr>
              <a:spLocks/>
            </p:cNvSpPr>
            <p:nvPr/>
          </p:nvSpPr>
          <p:spPr bwMode="auto">
            <a:xfrm>
              <a:off x="244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91" name="Freeform 30"/>
            <p:cNvSpPr>
              <a:spLocks/>
            </p:cNvSpPr>
            <p:nvPr/>
          </p:nvSpPr>
          <p:spPr bwMode="auto">
            <a:xfrm>
              <a:off x="292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92" name="Freeform 31"/>
            <p:cNvSpPr>
              <a:spLocks/>
            </p:cNvSpPr>
            <p:nvPr/>
          </p:nvSpPr>
          <p:spPr bwMode="auto">
            <a:xfrm>
              <a:off x="340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93" name="Freeform 32"/>
            <p:cNvSpPr>
              <a:spLocks/>
            </p:cNvSpPr>
            <p:nvPr/>
          </p:nvSpPr>
          <p:spPr bwMode="auto">
            <a:xfrm>
              <a:off x="388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94" name="Freeform 33"/>
            <p:cNvSpPr>
              <a:spLocks/>
            </p:cNvSpPr>
            <p:nvPr/>
          </p:nvSpPr>
          <p:spPr bwMode="auto">
            <a:xfrm>
              <a:off x="1968" y="2928"/>
              <a:ext cx="2646" cy="144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95" name="Rectangle 34"/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/>
            </a:p>
          </p:txBody>
        </p:sp>
        <p:sp>
          <p:nvSpPr>
            <p:cNvPr id="74796" name="Rectangle 35"/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4797" name="Rectangle 36"/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4798" name="Rectangle 37"/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4799" name="Rectangle 38"/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4800" name="Rectangle 39"/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4801" name="Rectangle 40"/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/>
            </a:p>
          </p:txBody>
        </p:sp>
        <p:sp>
          <p:nvSpPr>
            <p:cNvPr id="74802" name="Rectangle 41"/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4803" name="Rectangle 42"/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4804" name="Rectangle 43"/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4805" name="Rectangle 44"/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4806" name="Rectangle 45"/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4807" name="Rectangle 46"/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Clock</a:t>
              </a:r>
            </a:p>
          </p:txBody>
        </p:sp>
        <p:sp>
          <p:nvSpPr>
            <p:cNvPr id="74808" name="Rectangle 47"/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 smtClean="0"/>
                <a:t>加载</a:t>
              </a:r>
              <a:endParaRPr lang="en-US" altLang="zh-CN" sz="2000" dirty="0"/>
            </a:p>
          </p:txBody>
        </p:sp>
        <p:sp>
          <p:nvSpPr>
            <p:cNvPr id="74809" name="Rectangle 48"/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 smtClean="0"/>
                <a:t>输入</a:t>
              </a:r>
              <a:endParaRPr lang="en-US" altLang="zh-CN" sz="2000" dirty="0"/>
            </a:p>
          </p:txBody>
        </p:sp>
        <p:sp>
          <p:nvSpPr>
            <p:cNvPr id="74810" name="Rectangle 49"/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 smtClean="0"/>
                <a:t>输出</a:t>
              </a:r>
              <a:endParaRPr lang="en-US" altLang="zh-CN" sz="1700" dirty="0"/>
            </a:p>
          </p:txBody>
        </p:sp>
        <p:sp>
          <p:nvSpPr>
            <p:cNvPr id="74811" name="Line 50"/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812" name="Line 51"/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813" name="Line 52"/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814" name="Line 53"/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815" name="Line 54"/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816" name="Line 55"/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4757" name="Text Box 62"/>
          <p:cNvSpPr txBox="1">
            <a:spLocks noChangeArrowheads="1"/>
          </p:cNvSpPr>
          <p:nvPr/>
        </p:nvSpPr>
        <p:spPr bwMode="auto">
          <a:xfrm>
            <a:off x="2830513" y="4424363"/>
            <a:ext cx="217487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</p:txBody>
      </p:sp>
      <p:grpSp>
        <p:nvGrpSpPr>
          <p:cNvPr id="74758" name="Group 57"/>
          <p:cNvGrpSpPr>
            <a:grpSpLocks/>
          </p:cNvGrpSpPr>
          <p:nvPr/>
        </p:nvGrpSpPr>
        <p:grpSpPr bwMode="auto">
          <a:xfrm>
            <a:off x="914400" y="1600200"/>
            <a:ext cx="5305505" cy="2892425"/>
            <a:chOff x="914400" y="1600200"/>
            <a:chExt cx="5305216" cy="2892425"/>
          </a:xfrm>
        </p:grpSpPr>
        <p:grpSp>
          <p:nvGrpSpPr>
            <p:cNvPr id="74763" name="Group 4"/>
            <p:cNvGrpSpPr>
              <a:grpSpLocks/>
            </p:cNvGrpSpPr>
            <p:nvPr/>
          </p:nvGrpSpPr>
          <p:grpSpPr bwMode="auto">
            <a:xfrm>
              <a:off x="914400" y="1600200"/>
              <a:ext cx="5305216" cy="2892425"/>
              <a:chOff x="-1" y="1104"/>
              <a:chExt cx="3338" cy="1818"/>
            </a:xfrm>
          </p:grpSpPr>
          <p:sp>
            <p:nvSpPr>
              <p:cNvPr id="74767" name="Rectangle 5"/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zh-CN" altLang="en-US" sz="2000" dirty="0" smtClean="0"/>
                  <a:t>组合逻辑</a:t>
                </a:r>
                <a:endParaRPr lang="en-US" altLang="zh-CN" sz="2000" dirty="0"/>
              </a:p>
            </p:txBody>
          </p:sp>
          <p:sp>
            <p:nvSpPr>
              <p:cNvPr id="74768" name="Line 6"/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9" name="Line 7"/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4770" name="Group 8"/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74787" name="Freeform 9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78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U</a:t>
                  </a:r>
                </a:p>
              </p:txBody>
            </p:sp>
          </p:grpSp>
          <p:sp>
            <p:nvSpPr>
              <p:cNvPr id="74771" name="Line 11"/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2" name="Line 12"/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Rectangle 13"/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24" cy="2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  <a:endParaRPr lang="en-US" altLang="zh-CN" sz="1700" smtClean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4774" name="Line 14"/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5" name="Rectangle 15"/>
              <p:cNvSpPr>
                <a:spLocks noChangeArrowheads="1"/>
              </p:cNvSpPr>
              <p:nvPr/>
            </p:nvSpPr>
            <p:spPr bwMode="auto">
              <a:xfrm>
                <a:off x="2828" y="1856"/>
                <a:ext cx="509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zh-CN" altLang="en-US" sz="2400" dirty="0" smtClean="0"/>
                  <a:t>输出</a:t>
                </a:r>
                <a:endParaRPr lang="en-US" altLang="zh-CN" sz="2400" dirty="0"/>
              </a:p>
            </p:txBody>
          </p:sp>
          <p:sp>
            <p:nvSpPr>
              <p:cNvPr id="74776" name="Freeform 16"/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7" name="AutoShape 17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/>
                  <a:t>MUX</a:t>
                </a:r>
              </a:p>
            </p:txBody>
          </p:sp>
          <p:sp>
            <p:nvSpPr>
              <p:cNvPr id="74778" name="Freeform 18"/>
              <p:cNvSpPr>
                <a:spLocks/>
              </p:cNvSpPr>
              <p:nvPr/>
            </p:nvSpPr>
            <p:spPr bwMode="auto">
              <a:xfrm>
                <a:off x="1017" y="2109"/>
                <a:ext cx="133" cy="290"/>
              </a:xfrm>
              <a:custGeom>
                <a:avLst/>
                <a:gdLst>
                  <a:gd name="T0" fmla="*/ 0 w 192"/>
                  <a:gd name="T1" fmla="*/ 733534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779" name="Rectangle 19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0</a:t>
                </a:r>
                <a:endParaRPr lang="en-US" altLang="zh-CN" sz="1500"/>
              </a:p>
            </p:txBody>
          </p:sp>
          <p:sp>
            <p:nvSpPr>
              <p:cNvPr id="74780" name="Rectangle 20"/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1</a:t>
                </a:r>
              </a:p>
            </p:txBody>
          </p:sp>
          <p:sp>
            <p:nvSpPr>
              <p:cNvPr id="74781" name="Rectangle 21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endParaRPr lang="en-US" altLang="zh-CN" sz="2100"/>
              </a:p>
            </p:txBody>
          </p:sp>
          <p:sp>
            <p:nvSpPr>
              <p:cNvPr id="74782" name="Line 22"/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783" name="Text Box 23"/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53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/>
                  <a:t>Clock</a:t>
                </a:r>
              </a:p>
            </p:txBody>
          </p:sp>
          <p:sp>
            <p:nvSpPr>
              <p:cNvPr id="74784" name="Freeform 24"/>
              <p:cNvSpPr>
                <a:spLocks/>
              </p:cNvSpPr>
              <p:nvPr/>
            </p:nvSpPr>
            <p:spPr bwMode="auto">
              <a:xfrm>
                <a:off x="958" y="1501"/>
                <a:ext cx="1822" cy="611"/>
              </a:xfrm>
              <a:custGeom>
                <a:avLst/>
                <a:gdLst>
                  <a:gd name="T0" fmla="*/ 7542 w 1680"/>
                  <a:gd name="T1" fmla="*/ 1 h 1104"/>
                  <a:gd name="T2" fmla="*/ 8515 w 1680"/>
                  <a:gd name="T3" fmla="*/ 1 h 1104"/>
                  <a:gd name="T4" fmla="*/ 8515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976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785" name="Rectangle 25"/>
              <p:cNvSpPr>
                <a:spLocks noChangeArrowheads="1"/>
              </p:cNvSpPr>
              <p:nvPr/>
            </p:nvSpPr>
            <p:spPr bwMode="auto">
              <a:xfrm>
                <a:off x="96" y="2256"/>
                <a:ext cx="576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dirty="0" smtClean="0"/>
                  <a:t>输入</a:t>
                </a:r>
                <a:endParaRPr lang="en-US" altLang="zh-CN" sz="2400" dirty="0"/>
              </a:p>
            </p:txBody>
          </p:sp>
          <p:sp>
            <p:nvSpPr>
              <p:cNvPr id="74786" name="Rectangle 26"/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dirty="0" smtClean="0"/>
                  <a:t>输出</a:t>
                </a:r>
                <a:endParaRPr lang="en-US" altLang="zh-CN" sz="2400" dirty="0"/>
              </a:p>
            </p:txBody>
          </p:sp>
        </p:grp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3125668" y="3276600"/>
              <a:ext cx="455587" cy="3746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1700" baseline="-25000" smtClean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4038430" y="2895600"/>
              <a:ext cx="827043" cy="3746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180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+X</a:t>
              </a:r>
              <a:r>
                <a:rPr lang="en-US" altLang="zh-CN" sz="1800" baseline="-2500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17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233350" cy="3698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</p:grp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592388" y="6019800"/>
            <a:ext cx="455612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" name="Rectangle 13"/>
          <p:cNvSpPr>
            <a:spLocks noChangeArrowheads="1"/>
          </p:cNvSpPr>
          <p:nvPr/>
        </p:nvSpPr>
        <p:spPr bwMode="auto">
          <a:xfrm>
            <a:off x="2287588" y="5492750"/>
            <a:ext cx="455612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9" name="Rectangle 13"/>
          <p:cNvSpPr>
            <a:spLocks noChangeArrowheads="1"/>
          </p:cNvSpPr>
          <p:nvPr/>
        </p:nvSpPr>
        <p:spPr bwMode="auto">
          <a:xfrm>
            <a:off x="2362200" y="2514600"/>
            <a:ext cx="455613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0600" y="2895600"/>
            <a:ext cx="446088" cy="369888"/>
          </a:xfrm>
          <a:prstGeom prst="rect">
            <a:avLst/>
          </a:prstGeom>
        </p:spPr>
        <p:txBody>
          <a:bodyPr wrap="none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dirty="0" smtClean="0"/>
              <a:t>状态机示例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24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矩形 25"/>
          <p:cNvSpPr>
            <a:spLocks noChangeArrowheads="1"/>
          </p:cNvSpPr>
          <p:nvPr/>
        </p:nvSpPr>
        <p:spPr bwMode="auto">
          <a:xfrm>
            <a:off x="2174875" y="-211138"/>
            <a:ext cx="301625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500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76804" name="Group 27"/>
          <p:cNvGrpSpPr>
            <a:grpSpLocks/>
          </p:cNvGrpSpPr>
          <p:nvPr/>
        </p:nvGrpSpPr>
        <p:grpSpPr bwMode="auto"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76838" name="Freeform 28"/>
            <p:cNvSpPr>
              <a:spLocks/>
            </p:cNvSpPr>
            <p:nvPr/>
          </p:nvSpPr>
          <p:spPr bwMode="auto">
            <a:xfrm>
              <a:off x="196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39" name="Freeform 29"/>
            <p:cNvSpPr>
              <a:spLocks/>
            </p:cNvSpPr>
            <p:nvPr/>
          </p:nvSpPr>
          <p:spPr bwMode="auto">
            <a:xfrm>
              <a:off x="244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40" name="Freeform 30"/>
            <p:cNvSpPr>
              <a:spLocks/>
            </p:cNvSpPr>
            <p:nvPr/>
          </p:nvSpPr>
          <p:spPr bwMode="auto">
            <a:xfrm>
              <a:off x="292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41" name="Freeform 31"/>
            <p:cNvSpPr>
              <a:spLocks/>
            </p:cNvSpPr>
            <p:nvPr/>
          </p:nvSpPr>
          <p:spPr bwMode="auto">
            <a:xfrm>
              <a:off x="340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42" name="Freeform 32"/>
            <p:cNvSpPr>
              <a:spLocks/>
            </p:cNvSpPr>
            <p:nvPr/>
          </p:nvSpPr>
          <p:spPr bwMode="auto">
            <a:xfrm>
              <a:off x="388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43" name="Freeform 33"/>
            <p:cNvSpPr>
              <a:spLocks/>
            </p:cNvSpPr>
            <p:nvPr/>
          </p:nvSpPr>
          <p:spPr bwMode="auto">
            <a:xfrm>
              <a:off x="1968" y="2928"/>
              <a:ext cx="2646" cy="144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44" name="Rectangle 34"/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/>
            </a:p>
          </p:txBody>
        </p:sp>
        <p:sp>
          <p:nvSpPr>
            <p:cNvPr id="76845" name="Rectangle 35"/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6846" name="Rectangle 36"/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6847" name="Rectangle 37"/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6848" name="Rectangle 38"/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6849" name="Rectangle 39"/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6850" name="Rectangle 40"/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/>
            </a:p>
          </p:txBody>
        </p:sp>
        <p:sp>
          <p:nvSpPr>
            <p:cNvPr id="76851" name="Rectangle 41"/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6852" name="Rectangle 42"/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6853" name="Rectangle 43"/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6854" name="Rectangle 44"/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6855" name="Rectangle 45"/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6856" name="Rectangle 46"/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Clock</a:t>
              </a:r>
            </a:p>
          </p:txBody>
        </p:sp>
        <p:sp>
          <p:nvSpPr>
            <p:cNvPr id="76857" name="Rectangle 47"/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 smtClean="0"/>
                <a:t>加载</a:t>
              </a:r>
              <a:endParaRPr lang="en-US" altLang="zh-CN" sz="2000" dirty="0"/>
            </a:p>
          </p:txBody>
        </p:sp>
        <p:sp>
          <p:nvSpPr>
            <p:cNvPr id="76858" name="Rectangle 48"/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 smtClean="0"/>
                <a:t>输入</a:t>
              </a:r>
              <a:endParaRPr lang="en-US" altLang="zh-CN" sz="2000" dirty="0"/>
            </a:p>
          </p:txBody>
        </p:sp>
        <p:sp>
          <p:nvSpPr>
            <p:cNvPr id="76859" name="Rectangle 49"/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 smtClean="0"/>
                <a:t>输出</a:t>
              </a:r>
              <a:endParaRPr lang="en-US" altLang="zh-CN" sz="1700" dirty="0"/>
            </a:p>
          </p:txBody>
        </p:sp>
        <p:sp>
          <p:nvSpPr>
            <p:cNvPr id="76860" name="Line 50"/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61" name="Line 51"/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62" name="Line 52"/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63" name="Line 53"/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64" name="Line 54"/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65" name="Line 55"/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6805" name="Text Box 62"/>
          <p:cNvSpPr txBox="1">
            <a:spLocks noChangeArrowheads="1"/>
          </p:cNvSpPr>
          <p:nvPr/>
        </p:nvSpPr>
        <p:spPr bwMode="auto">
          <a:xfrm>
            <a:off x="3211513" y="4424363"/>
            <a:ext cx="217487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</p:txBody>
      </p:sp>
      <p:grpSp>
        <p:nvGrpSpPr>
          <p:cNvPr id="76806" name="Group 57"/>
          <p:cNvGrpSpPr>
            <a:grpSpLocks/>
          </p:cNvGrpSpPr>
          <p:nvPr/>
        </p:nvGrpSpPr>
        <p:grpSpPr bwMode="auto">
          <a:xfrm>
            <a:off x="914400" y="1600200"/>
            <a:ext cx="5305506" cy="2892425"/>
            <a:chOff x="914400" y="1600200"/>
            <a:chExt cx="5305217" cy="2892425"/>
          </a:xfrm>
        </p:grpSpPr>
        <p:grpSp>
          <p:nvGrpSpPr>
            <p:cNvPr id="76812" name="Group 4"/>
            <p:cNvGrpSpPr>
              <a:grpSpLocks/>
            </p:cNvGrpSpPr>
            <p:nvPr/>
          </p:nvGrpSpPr>
          <p:grpSpPr bwMode="auto">
            <a:xfrm>
              <a:off x="914400" y="1600200"/>
              <a:ext cx="5305217" cy="2892425"/>
              <a:chOff x="-1" y="1104"/>
              <a:chExt cx="3338" cy="1818"/>
            </a:xfrm>
          </p:grpSpPr>
          <p:sp>
            <p:nvSpPr>
              <p:cNvPr id="76816" name="Rectangle 5"/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zh-CN" altLang="en-US" sz="2000" dirty="0" smtClean="0"/>
                  <a:t>组合逻辑</a:t>
                </a:r>
                <a:endParaRPr lang="en-US" altLang="zh-CN" sz="2000" dirty="0"/>
              </a:p>
            </p:txBody>
          </p:sp>
          <p:sp>
            <p:nvSpPr>
              <p:cNvPr id="76817" name="Line 6"/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18" name="Line 7"/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6819" name="Group 8"/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76836" name="Freeform 9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83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U</a:t>
                  </a:r>
                </a:p>
              </p:txBody>
            </p:sp>
          </p:grpSp>
          <p:sp>
            <p:nvSpPr>
              <p:cNvPr id="76820" name="Line 11"/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21" name="Line 12"/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Rectangle 13"/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24" cy="2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  <a:endParaRPr lang="en-US" altLang="zh-CN" sz="1700" smtClean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6823" name="Line 14"/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24" name="Rectangle 15"/>
              <p:cNvSpPr>
                <a:spLocks noChangeArrowheads="1"/>
              </p:cNvSpPr>
              <p:nvPr/>
            </p:nvSpPr>
            <p:spPr bwMode="auto">
              <a:xfrm>
                <a:off x="2828" y="1856"/>
                <a:ext cx="509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zh-CN" altLang="en-US" sz="2400" dirty="0" smtClean="0"/>
                  <a:t>输出</a:t>
                </a:r>
                <a:endParaRPr lang="en-US" altLang="zh-CN" sz="2400" dirty="0"/>
              </a:p>
            </p:txBody>
          </p:sp>
          <p:sp>
            <p:nvSpPr>
              <p:cNvPr id="76825" name="Freeform 16"/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26" name="AutoShape 17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/>
                  <a:t>MUX</a:t>
                </a:r>
              </a:p>
            </p:txBody>
          </p:sp>
          <p:sp>
            <p:nvSpPr>
              <p:cNvPr id="76827" name="Freeform 18"/>
              <p:cNvSpPr>
                <a:spLocks/>
              </p:cNvSpPr>
              <p:nvPr/>
            </p:nvSpPr>
            <p:spPr bwMode="auto">
              <a:xfrm>
                <a:off x="1017" y="2109"/>
                <a:ext cx="133" cy="290"/>
              </a:xfrm>
              <a:custGeom>
                <a:avLst/>
                <a:gdLst>
                  <a:gd name="T0" fmla="*/ 0 w 192"/>
                  <a:gd name="T1" fmla="*/ 733534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828" name="Rectangle 19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0</a:t>
                </a:r>
                <a:endParaRPr lang="en-US" altLang="zh-CN" sz="1500"/>
              </a:p>
            </p:txBody>
          </p:sp>
          <p:sp>
            <p:nvSpPr>
              <p:cNvPr id="76829" name="Rectangle 20"/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1</a:t>
                </a:r>
              </a:p>
            </p:txBody>
          </p:sp>
          <p:sp>
            <p:nvSpPr>
              <p:cNvPr id="76830" name="Rectangle 21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endParaRPr lang="en-US" altLang="zh-CN" sz="2100"/>
              </a:p>
            </p:txBody>
          </p:sp>
          <p:sp>
            <p:nvSpPr>
              <p:cNvPr id="76831" name="Line 22"/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832" name="Text Box 23"/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53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/>
                  <a:t>Clock</a:t>
                </a:r>
              </a:p>
            </p:txBody>
          </p:sp>
          <p:sp>
            <p:nvSpPr>
              <p:cNvPr id="76833" name="Freeform 24"/>
              <p:cNvSpPr>
                <a:spLocks/>
              </p:cNvSpPr>
              <p:nvPr/>
            </p:nvSpPr>
            <p:spPr bwMode="auto">
              <a:xfrm>
                <a:off x="958" y="1501"/>
                <a:ext cx="1822" cy="611"/>
              </a:xfrm>
              <a:custGeom>
                <a:avLst/>
                <a:gdLst>
                  <a:gd name="T0" fmla="*/ 7542 w 1680"/>
                  <a:gd name="T1" fmla="*/ 1 h 1104"/>
                  <a:gd name="T2" fmla="*/ 8515 w 1680"/>
                  <a:gd name="T3" fmla="*/ 1 h 1104"/>
                  <a:gd name="T4" fmla="*/ 8515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976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834" name="Rectangle 25"/>
              <p:cNvSpPr>
                <a:spLocks noChangeArrowheads="1"/>
              </p:cNvSpPr>
              <p:nvPr/>
            </p:nvSpPr>
            <p:spPr bwMode="auto">
              <a:xfrm>
                <a:off x="96" y="2256"/>
                <a:ext cx="576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dirty="0" smtClean="0"/>
                  <a:t>输入</a:t>
                </a:r>
                <a:endParaRPr lang="en-US" altLang="zh-CN" sz="2400" dirty="0"/>
              </a:p>
            </p:txBody>
          </p:sp>
          <p:sp>
            <p:nvSpPr>
              <p:cNvPr id="76835" name="Rectangle 26"/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dirty="0" smtClean="0"/>
                  <a:t>加载</a:t>
                </a:r>
                <a:endParaRPr lang="en-US" altLang="zh-CN" sz="2400" dirty="0"/>
              </a:p>
            </p:txBody>
          </p:sp>
        </p:grp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3125668" y="3276600"/>
              <a:ext cx="430189" cy="3746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1700" baseline="-25000" smtClean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4038430" y="2895600"/>
              <a:ext cx="801644" cy="3746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180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+X</a:t>
              </a:r>
              <a:r>
                <a:rPr lang="en-US" altLang="zh-CN" sz="1800" baseline="-2500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17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233350" cy="3698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</p:grp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592388" y="6019800"/>
            <a:ext cx="455612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" name="Rectangle 13"/>
          <p:cNvSpPr>
            <a:spLocks noChangeArrowheads="1"/>
          </p:cNvSpPr>
          <p:nvPr/>
        </p:nvSpPr>
        <p:spPr bwMode="auto">
          <a:xfrm>
            <a:off x="2287588" y="5492750"/>
            <a:ext cx="455612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9" name="Rectangle 13"/>
          <p:cNvSpPr>
            <a:spLocks noChangeArrowheads="1"/>
          </p:cNvSpPr>
          <p:nvPr/>
        </p:nvSpPr>
        <p:spPr bwMode="auto">
          <a:xfrm>
            <a:off x="2362200" y="2514600"/>
            <a:ext cx="455613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0600" y="2895600"/>
            <a:ext cx="446088" cy="369888"/>
          </a:xfrm>
          <a:prstGeom prst="rect">
            <a:avLst/>
          </a:prstGeom>
        </p:spPr>
        <p:txBody>
          <a:bodyPr wrap="none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" name="Rectangle 13"/>
          <p:cNvSpPr>
            <a:spLocks noChangeArrowheads="1"/>
          </p:cNvSpPr>
          <p:nvPr/>
        </p:nvSpPr>
        <p:spPr bwMode="auto">
          <a:xfrm>
            <a:off x="3124200" y="5486400"/>
            <a:ext cx="428625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7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dirty="0" smtClean="0"/>
              <a:t>状态机示例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80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矩形 25"/>
          <p:cNvSpPr>
            <a:spLocks noChangeArrowheads="1"/>
          </p:cNvSpPr>
          <p:nvPr/>
        </p:nvSpPr>
        <p:spPr bwMode="auto">
          <a:xfrm>
            <a:off x="2174875" y="-211138"/>
            <a:ext cx="301625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500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78852" name="Group 27"/>
          <p:cNvGrpSpPr>
            <a:grpSpLocks/>
          </p:cNvGrpSpPr>
          <p:nvPr/>
        </p:nvGrpSpPr>
        <p:grpSpPr bwMode="auto"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78887" name="Freeform 28"/>
            <p:cNvSpPr>
              <a:spLocks/>
            </p:cNvSpPr>
            <p:nvPr/>
          </p:nvSpPr>
          <p:spPr bwMode="auto">
            <a:xfrm>
              <a:off x="196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88" name="Freeform 29"/>
            <p:cNvSpPr>
              <a:spLocks/>
            </p:cNvSpPr>
            <p:nvPr/>
          </p:nvSpPr>
          <p:spPr bwMode="auto">
            <a:xfrm>
              <a:off x="244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89" name="Freeform 30"/>
            <p:cNvSpPr>
              <a:spLocks/>
            </p:cNvSpPr>
            <p:nvPr/>
          </p:nvSpPr>
          <p:spPr bwMode="auto">
            <a:xfrm>
              <a:off x="292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90" name="Freeform 31"/>
            <p:cNvSpPr>
              <a:spLocks/>
            </p:cNvSpPr>
            <p:nvPr/>
          </p:nvSpPr>
          <p:spPr bwMode="auto">
            <a:xfrm>
              <a:off x="340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91" name="Freeform 32"/>
            <p:cNvSpPr>
              <a:spLocks/>
            </p:cNvSpPr>
            <p:nvPr/>
          </p:nvSpPr>
          <p:spPr bwMode="auto">
            <a:xfrm>
              <a:off x="388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92" name="Freeform 33"/>
            <p:cNvSpPr>
              <a:spLocks/>
            </p:cNvSpPr>
            <p:nvPr/>
          </p:nvSpPr>
          <p:spPr bwMode="auto">
            <a:xfrm>
              <a:off x="1968" y="2928"/>
              <a:ext cx="2646" cy="144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93" name="Rectangle 34"/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/>
            </a:p>
          </p:txBody>
        </p:sp>
        <p:sp>
          <p:nvSpPr>
            <p:cNvPr id="78894" name="Rectangle 35"/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8895" name="Rectangle 36"/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8896" name="Rectangle 37"/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8897" name="Rectangle 38"/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8898" name="Rectangle 39"/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8899" name="Rectangle 40"/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/>
            </a:p>
          </p:txBody>
        </p:sp>
        <p:sp>
          <p:nvSpPr>
            <p:cNvPr id="78900" name="Rectangle 41"/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8901" name="Rectangle 42"/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8902" name="Rectangle 43"/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8903" name="Rectangle 44"/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8904" name="Rectangle 45"/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78905" name="Rectangle 46"/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Clock</a:t>
              </a:r>
            </a:p>
          </p:txBody>
        </p:sp>
        <p:sp>
          <p:nvSpPr>
            <p:cNvPr id="78906" name="Rectangle 47"/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 smtClean="0"/>
                <a:t>加载</a:t>
              </a:r>
              <a:endParaRPr lang="en-US" altLang="zh-CN" sz="2000" dirty="0"/>
            </a:p>
          </p:txBody>
        </p:sp>
        <p:sp>
          <p:nvSpPr>
            <p:cNvPr id="78907" name="Rectangle 48"/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 smtClean="0"/>
                <a:t>输入</a:t>
              </a:r>
              <a:endParaRPr lang="en-US" altLang="zh-CN" sz="2000" dirty="0"/>
            </a:p>
          </p:txBody>
        </p:sp>
        <p:sp>
          <p:nvSpPr>
            <p:cNvPr id="78908" name="Rectangle 49"/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 smtClean="0"/>
                <a:t>输出</a:t>
              </a:r>
              <a:endParaRPr lang="en-US" altLang="zh-CN" sz="1700" dirty="0"/>
            </a:p>
          </p:txBody>
        </p:sp>
        <p:sp>
          <p:nvSpPr>
            <p:cNvPr id="78909" name="Line 50"/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10" name="Line 51"/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11" name="Line 52"/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12" name="Line 53"/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13" name="Line 54"/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14" name="Line 55"/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8853" name="Group 57"/>
          <p:cNvGrpSpPr>
            <a:grpSpLocks/>
          </p:cNvGrpSpPr>
          <p:nvPr/>
        </p:nvGrpSpPr>
        <p:grpSpPr bwMode="auto">
          <a:xfrm>
            <a:off x="914400" y="1600200"/>
            <a:ext cx="5305506" cy="2892425"/>
            <a:chOff x="914400" y="1600200"/>
            <a:chExt cx="5305217" cy="2892425"/>
          </a:xfrm>
        </p:grpSpPr>
        <p:grpSp>
          <p:nvGrpSpPr>
            <p:cNvPr id="78861" name="Group 4"/>
            <p:cNvGrpSpPr>
              <a:grpSpLocks/>
            </p:cNvGrpSpPr>
            <p:nvPr/>
          </p:nvGrpSpPr>
          <p:grpSpPr bwMode="auto">
            <a:xfrm>
              <a:off x="914400" y="1600200"/>
              <a:ext cx="5305217" cy="2892425"/>
              <a:chOff x="-1" y="1104"/>
              <a:chExt cx="3338" cy="1818"/>
            </a:xfrm>
          </p:grpSpPr>
          <p:sp>
            <p:nvSpPr>
              <p:cNvPr id="78865" name="Rectangle 5"/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zh-CN" alt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组合逻辑</a:t>
                </a:r>
                <a:endParaRPr lang="en-US" altLang="zh-CN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866" name="Line 6"/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867" name="Line 7"/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grpSp>
            <p:nvGrpSpPr>
              <p:cNvPr id="78868" name="Group 8"/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78885" name="Freeform 9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888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U</a:t>
                  </a:r>
                </a:p>
              </p:txBody>
            </p:sp>
          </p:grpSp>
          <p:sp>
            <p:nvSpPr>
              <p:cNvPr id="78869" name="Line 11"/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870" name="Line 12"/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Rectangle 13"/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09" cy="2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US" altLang="zh-CN" sz="17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872" name="Line 14"/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873" name="Rectangle 15"/>
              <p:cNvSpPr>
                <a:spLocks noChangeArrowheads="1"/>
              </p:cNvSpPr>
              <p:nvPr/>
            </p:nvSpPr>
            <p:spPr bwMode="auto">
              <a:xfrm>
                <a:off x="2828" y="1856"/>
                <a:ext cx="509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zh-CN" altLang="en-US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输出</a:t>
                </a:r>
                <a:endParaRPr lang="en-US" altLang="zh-CN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874" name="Freeform 16"/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875" name="AutoShape 17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MUX</a:t>
                </a:r>
              </a:p>
            </p:txBody>
          </p:sp>
          <p:sp>
            <p:nvSpPr>
              <p:cNvPr id="78876" name="Freeform 18"/>
              <p:cNvSpPr>
                <a:spLocks/>
              </p:cNvSpPr>
              <p:nvPr/>
            </p:nvSpPr>
            <p:spPr bwMode="auto">
              <a:xfrm>
                <a:off x="1017" y="2138"/>
                <a:ext cx="58" cy="232"/>
              </a:xfrm>
              <a:custGeom>
                <a:avLst/>
                <a:gdLst>
                  <a:gd name="T0" fmla="*/ 0 w 192"/>
                  <a:gd name="T1" fmla="*/ 733534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877" name="Rectangle 19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US" altLang="zh-CN" sz="15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878" name="Rectangle 20"/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78879" name="Rectangle 21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endParaRPr lang="en-US" altLang="zh-CN" sz="21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880" name="Line 22"/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881" name="Text Box 23"/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641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>
                    <a:latin typeface="Courier New" panose="02070309020205020404" pitchFamily="49" charset="0"/>
                    <a:cs typeface="Courier New" panose="02070309020205020404" pitchFamily="49" charset="0"/>
                  </a:rPr>
                  <a:t>Clock</a:t>
                </a:r>
              </a:p>
            </p:txBody>
          </p:sp>
          <p:sp>
            <p:nvSpPr>
              <p:cNvPr id="78882" name="Freeform 24"/>
              <p:cNvSpPr>
                <a:spLocks/>
              </p:cNvSpPr>
              <p:nvPr/>
            </p:nvSpPr>
            <p:spPr bwMode="auto">
              <a:xfrm>
                <a:off x="958" y="1690"/>
                <a:ext cx="1822" cy="232"/>
              </a:xfrm>
              <a:custGeom>
                <a:avLst/>
                <a:gdLst>
                  <a:gd name="T0" fmla="*/ 7542 w 1680"/>
                  <a:gd name="T1" fmla="*/ 1 h 1104"/>
                  <a:gd name="T2" fmla="*/ 8515 w 1680"/>
                  <a:gd name="T3" fmla="*/ 1 h 1104"/>
                  <a:gd name="T4" fmla="*/ 8515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976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883" name="Rectangle 25"/>
              <p:cNvSpPr>
                <a:spLocks noChangeArrowheads="1"/>
              </p:cNvSpPr>
              <p:nvPr/>
            </p:nvSpPr>
            <p:spPr bwMode="auto">
              <a:xfrm>
                <a:off x="96" y="2256"/>
                <a:ext cx="576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输入</a:t>
                </a:r>
                <a:endParaRPr lang="en-US" altLang="zh-CN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884" name="Rectangle 26"/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加载</a:t>
                </a:r>
                <a:endParaRPr lang="en-US" altLang="zh-CN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3125668" y="3276600"/>
              <a:ext cx="430189" cy="3746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altLang="zh-CN" sz="1800" baseline="-25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altLang="zh-CN" sz="1700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4038430" y="2895600"/>
              <a:ext cx="798470" cy="6508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  <a:defRPr/>
              </a:pPr>
              <a:r>
                <a:rPr lang="en-US" altLang="zh-CN" sz="18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altLang="zh-CN" sz="1800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1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+X</a:t>
              </a:r>
              <a:r>
                <a:rPr lang="en-US" altLang="zh-CN" sz="1800" baseline="-25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altLang="zh-CN" sz="1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+X</a:t>
              </a:r>
              <a:r>
                <a:rPr lang="en-US" altLang="zh-CN" sz="1800" baseline="-25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altLang="zh-CN" sz="1700" baseline="-25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233350" cy="3698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592388" y="6019800"/>
            <a:ext cx="455612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" name="Rectangle 13"/>
          <p:cNvSpPr>
            <a:spLocks noChangeArrowheads="1"/>
          </p:cNvSpPr>
          <p:nvPr/>
        </p:nvSpPr>
        <p:spPr bwMode="auto">
          <a:xfrm>
            <a:off x="2287588" y="5492750"/>
            <a:ext cx="455612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" name="Rectangle 13"/>
          <p:cNvSpPr>
            <a:spLocks noChangeArrowheads="1"/>
          </p:cNvSpPr>
          <p:nvPr/>
        </p:nvSpPr>
        <p:spPr bwMode="auto">
          <a:xfrm>
            <a:off x="3124200" y="5486400"/>
            <a:ext cx="428625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6" name="Rectangle 13"/>
          <p:cNvSpPr>
            <a:spLocks noChangeArrowheads="1"/>
          </p:cNvSpPr>
          <p:nvPr/>
        </p:nvSpPr>
        <p:spPr bwMode="auto">
          <a:xfrm>
            <a:off x="3354388" y="6019800"/>
            <a:ext cx="801687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8858" name="Text Box 62"/>
          <p:cNvSpPr txBox="1">
            <a:spLocks noChangeArrowheads="1"/>
          </p:cNvSpPr>
          <p:nvPr/>
        </p:nvSpPr>
        <p:spPr bwMode="auto">
          <a:xfrm>
            <a:off x="3668713" y="4424363"/>
            <a:ext cx="217487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4837113" y="2895600"/>
            <a:ext cx="801687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" name="Rectangle 13"/>
          <p:cNvSpPr>
            <a:spLocks noChangeArrowheads="1"/>
          </p:cNvSpPr>
          <p:nvPr/>
        </p:nvSpPr>
        <p:spPr bwMode="auto">
          <a:xfrm>
            <a:off x="2057400" y="2514600"/>
            <a:ext cx="801688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dirty="0" smtClean="0"/>
              <a:t>状态机示例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08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矩形 25"/>
          <p:cNvSpPr>
            <a:spLocks noChangeArrowheads="1"/>
          </p:cNvSpPr>
          <p:nvPr/>
        </p:nvSpPr>
        <p:spPr bwMode="auto">
          <a:xfrm>
            <a:off x="2174875" y="-211138"/>
            <a:ext cx="301625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500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80900" name="Group 27"/>
          <p:cNvGrpSpPr>
            <a:grpSpLocks/>
          </p:cNvGrpSpPr>
          <p:nvPr/>
        </p:nvGrpSpPr>
        <p:grpSpPr bwMode="auto"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80936" name="Freeform 28"/>
            <p:cNvSpPr>
              <a:spLocks/>
            </p:cNvSpPr>
            <p:nvPr/>
          </p:nvSpPr>
          <p:spPr bwMode="auto">
            <a:xfrm>
              <a:off x="196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37" name="Freeform 29"/>
            <p:cNvSpPr>
              <a:spLocks/>
            </p:cNvSpPr>
            <p:nvPr/>
          </p:nvSpPr>
          <p:spPr bwMode="auto">
            <a:xfrm>
              <a:off x="244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38" name="Freeform 30"/>
            <p:cNvSpPr>
              <a:spLocks/>
            </p:cNvSpPr>
            <p:nvPr/>
          </p:nvSpPr>
          <p:spPr bwMode="auto">
            <a:xfrm>
              <a:off x="292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39" name="Freeform 31"/>
            <p:cNvSpPr>
              <a:spLocks/>
            </p:cNvSpPr>
            <p:nvPr/>
          </p:nvSpPr>
          <p:spPr bwMode="auto">
            <a:xfrm>
              <a:off x="340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40" name="Freeform 32"/>
            <p:cNvSpPr>
              <a:spLocks/>
            </p:cNvSpPr>
            <p:nvPr/>
          </p:nvSpPr>
          <p:spPr bwMode="auto">
            <a:xfrm>
              <a:off x="388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41" name="Freeform 33"/>
            <p:cNvSpPr>
              <a:spLocks/>
            </p:cNvSpPr>
            <p:nvPr/>
          </p:nvSpPr>
          <p:spPr bwMode="auto">
            <a:xfrm>
              <a:off x="1968" y="2928"/>
              <a:ext cx="2646" cy="144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42" name="Rectangle 34"/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/>
            </a:p>
          </p:txBody>
        </p:sp>
        <p:sp>
          <p:nvSpPr>
            <p:cNvPr id="80943" name="Rectangle 35"/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0944" name="Rectangle 36"/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0945" name="Rectangle 37"/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0946" name="Rectangle 38"/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0947" name="Rectangle 39"/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0948" name="Rectangle 40"/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/>
            </a:p>
          </p:txBody>
        </p:sp>
        <p:sp>
          <p:nvSpPr>
            <p:cNvPr id="80949" name="Rectangle 41"/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0950" name="Rectangle 42"/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0951" name="Rectangle 43"/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0952" name="Rectangle 44"/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0953" name="Rectangle 45"/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0954" name="Rectangle 46"/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Clock</a:t>
              </a:r>
            </a:p>
          </p:txBody>
        </p:sp>
        <p:sp>
          <p:nvSpPr>
            <p:cNvPr id="80955" name="Rectangle 47"/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 smtClean="0"/>
                <a:t>加载</a:t>
              </a:r>
              <a:endParaRPr lang="en-US" altLang="zh-CN" sz="2000" dirty="0"/>
            </a:p>
          </p:txBody>
        </p:sp>
        <p:sp>
          <p:nvSpPr>
            <p:cNvPr id="80956" name="Rectangle 48"/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 smtClean="0"/>
                <a:t>输入</a:t>
              </a:r>
              <a:endParaRPr lang="en-US" altLang="zh-CN" sz="2000" dirty="0"/>
            </a:p>
          </p:txBody>
        </p:sp>
        <p:sp>
          <p:nvSpPr>
            <p:cNvPr id="80957" name="Rectangle 49"/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 smtClean="0"/>
                <a:t>输出</a:t>
              </a:r>
              <a:endParaRPr lang="en-US" altLang="zh-CN" sz="1700" dirty="0"/>
            </a:p>
          </p:txBody>
        </p:sp>
        <p:sp>
          <p:nvSpPr>
            <p:cNvPr id="80958" name="Line 50"/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59" name="Line 51"/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60" name="Line 52"/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61" name="Line 53"/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62" name="Line 54"/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63" name="Line 55"/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0901" name="Group 57"/>
          <p:cNvGrpSpPr>
            <a:grpSpLocks/>
          </p:cNvGrpSpPr>
          <p:nvPr/>
        </p:nvGrpSpPr>
        <p:grpSpPr bwMode="auto">
          <a:xfrm>
            <a:off x="914400" y="1600200"/>
            <a:ext cx="5305506" cy="2892425"/>
            <a:chOff x="914400" y="1600200"/>
            <a:chExt cx="5305217" cy="2892425"/>
          </a:xfrm>
        </p:grpSpPr>
        <p:grpSp>
          <p:nvGrpSpPr>
            <p:cNvPr id="80910" name="Group 4"/>
            <p:cNvGrpSpPr>
              <a:grpSpLocks/>
            </p:cNvGrpSpPr>
            <p:nvPr/>
          </p:nvGrpSpPr>
          <p:grpSpPr bwMode="auto">
            <a:xfrm>
              <a:off x="914400" y="1600200"/>
              <a:ext cx="5305217" cy="2892425"/>
              <a:chOff x="-1" y="1104"/>
              <a:chExt cx="3338" cy="1818"/>
            </a:xfrm>
          </p:grpSpPr>
          <p:sp>
            <p:nvSpPr>
              <p:cNvPr id="80914" name="Rectangle 5"/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zh-CN" alt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组合逻辑</a:t>
                </a:r>
                <a:endParaRPr lang="en-US" altLang="zh-CN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915" name="Line 6"/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916" name="Line 7"/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grpSp>
            <p:nvGrpSpPr>
              <p:cNvPr id="80917" name="Group 8"/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80934" name="Freeform 9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8093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U</a:t>
                  </a:r>
                </a:p>
              </p:txBody>
            </p:sp>
          </p:grpSp>
          <p:sp>
            <p:nvSpPr>
              <p:cNvPr id="80918" name="Line 11"/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919" name="Line 12"/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Rectangle 13"/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09" cy="2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US" altLang="zh-CN" sz="17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921" name="Line 14"/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922" name="Rectangle 15"/>
              <p:cNvSpPr>
                <a:spLocks noChangeArrowheads="1"/>
              </p:cNvSpPr>
              <p:nvPr/>
            </p:nvSpPr>
            <p:spPr bwMode="auto">
              <a:xfrm>
                <a:off x="2828" y="1856"/>
                <a:ext cx="509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zh-CN" altLang="en-US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输出</a:t>
                </a:r>
                <a:endParaRPr lang="en-US" altLang="zh-CN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923" name="Freeform 16"/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924" name="AutoShape 17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MUX</a:t>
                </a:r>
              </a:p>
            </p:txBody>
          </p:sp>
          <p:sp>
            <p:nvSpPr>
              <p:cNvPr id="80925" name="Freeform 18"/>
              <p:cNvSpPr>
                <a:spLocks/>
              </p:cNvSpPr>
              <p:nvPr/>
            </p:nvSpPr>
            <p:spPr bwMode="auto">
              <a:xfrm>
                <a:off x="1017" y="2138"/>
                <a:ext cx="58" cy="232"/>
              </a:xfrm>
              <a:custGeom>
                <a:avLst/>
                <a:gdLst>
                  <a:gd name="T0" fmla="*/ 0 w 192"/>
                  <a:gd name="T1" fmla="*/ 733534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926" name="Rectangle 19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US" altLang="zh-CN" sz="15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927" name="Rectangle 20"/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80928" name="Rectangle 21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endParaRPr lang="en-US" altLang="zh-CN" sz="21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929" name="Line 22"/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930" name="Text Box 23"/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641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>
                    <a:latin typeface="Courier New" panose="02070309020205020404" pitchFamily="49" charset="0"/>
                    <a:cs typeface="Courier New" panose="02070309020205020404" pitchFamily="49" charset="0"/>
                  </a:rPr>
                  <a:t>Clock</a:t>
                </a:r>
              </a:p>
            </p:txBody>
          </p:sp>
          <p:sp>
            <p:nvSpPr>
              <p:cNvPr id="80931" name="Freeform 24"/>
              <p:cNvSpPr>
                <a:spLocks/>
              </p:cNvSpPr>
              <p:nvPr/>
            </p:nvSpPr>
            <p:spPr bwMode="auto">
              <a:xfrm>
                <a:off x="958" y="1690"/>
                <a:ext cx="1822" cy="232"/>
              </a:xfrm>
              <a:custGeom>
                <a:avLst/>
                <a:gdLst>
                  <a:gd name="T0" fmla="*/ 7542 w 1680"/>
                  <a:gd name="T1" fmla="*/ 1 h 1104"/>
                  <a:gd name="T2" fmla="*/ 8515 w 1680"/>
                  <a:gd name="T3" fmla="*/ 1 h 1104"/>
                  <a:gd name="T4" fmla="*/ 8515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976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CN" alt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932" name="Rectangle 25"/>
              <p:cNvSpPr>
                <a:spLocks noChangeArrowheads="1"/>
              </p:cNvSpPr>
              <p:nvPr/>
            </p:nvSpPr>
            <p:spPr bwMode="auto">
              <a:xfrm>
                <a:off x="138" y="2256"/>
                <a:ext cx="534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输入</a:t>
                </a:r>
                <a:endParaRPr lang="en-US" altLang="zh-CN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933" name="Rectangle 26"/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加载</a:t>
                </a:r>
                <a:endParaRPr lang="en-US" altLang="zh-CN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3125668" y="3276600"/>
              <a:ext cx="424539" cy="37386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altLang="zh-CN" sz="1800" baseline="-250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altLang="zh-CN" sz="1700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4038430" y="2895600"/>
              <a:ext cx="798470" cy="6508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  <a:defRPr/>
              </a:pPr>
              <a:r>
                <a:rPr lang="en-US" altLang="zh-CN" sz="18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altLang="zh-CN" sz="1800" baseline="-25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1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+X</a:t>
              </a:r>
              <a:r>
                <a:rPr lang="en-US" altLang="zh-CN" sz="1800" baseline="-25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altLang="zh-CN" sz="1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+X</a:t>
              </a:r>
              <a:r>
                <a:rPr lang="en-US" altLang="zh-CN" sz="1800" baseline="-25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altLang="zh-CN" sz="1700" baseline="-25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233350" cy="3698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592388" y="6019800"/>
            <a:ext cx="455612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" name="Rectangle 13"/>
          <p:cNvSpPr>
            <a:spLocks noChangeArrowheads="1"/>
          </p:cNvSpPr>
          <p:nvPr/>
        </p:nvSpPr>
        <p:spPr bwMode="auto">
          <a:xfrm>
            <a:off x="2287588" y="5492750"/>
            <a:ext cx="455612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" name="Rectangle 13"/>
          <p:cNvSpPr>
            <a:spLocks noChangeArrowheads="1"/>
          </p:cNvSpPr>
          <p:nvPr/>
        </p:nvSpPr>
        <p:spPr bwMode="auto">
          <a:xfrm>
            <a:off x="3124200" y="5486400"/>
            <a:ext cx="428625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6" name="Rectangle 13"/>
          <p:cNvSpPr>
            <a:spLocks noChangeArrowheads="1"/>
          </p:cNvSpPr>
          <p:nvPr/>
        </p:nvSpPr>
        <p:spPr bwMode="auto">
          <a:xfrm>
            <a:off x="3354388" y="6019800"/>
            <a:ext cx="801687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0906" name="Text Box 62"/>
          <p:cNvSpPr txBox="1">
            <a:spLocks noChangeArrowheads="1"/>
          </p:cNvSpPr>
          <p:nvPr/>
        </p:nvSpPr>
        <p:spPr bwMode="auto">
          <a:xfrm>
            <a:off x="4049713" y="4424363"/>
            <a:ext cx="217487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4837113" y="2895600"/>
            <a:ext cx="801687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" name="Rectangle 13"/>
          <p:cNvSpPr>
            <a:spLocks noChangeArrowheads="1"/>
          </p:cNvSpPr>
          <p:nvPr/>
        </p:nvSpPr>
        <p:spPr bwMode="auto">
          <a:xfrm>
            <a:off x="2057400" y="2514600"/>
            <a:ext cx="801688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9" name="Rectangle 13"/>
          <p:cNvSpPr>
            <a:spLocks noChangeArrowheads="1"/>
          </p:cNvSpPr>
          <p:nvPr/>
        </p:nvSpPr>
        <p:spPr bwMode="auto">
          <a:xfrm>
            <a:off x="3962400" y="5486400"/>
            <a:ext cx="455613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dirty="0" smtClean="0"/>
              <a:t>状态机示例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61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矩形 25"/>
          <p:cNvSpPr>
            <a:spLocks noChangeArrowheads="1"/>
          </p:cNvSpPr>
          <p:nvPr/>
        </p:nvSpPr>
        <p:spPr bwMode="auto">
          <a:xfrm>
            <a:off x="2174875" y="-211138"/>
            <a:ext cx="301625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500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82948" name="Group 27"/>
          <p:cNvGrpSpPr>
            <a:grpSpLocks/>
          </p:cNvGrpSpPr>
          <p:nvPr/>
        </p:nvGrpSpPr>
        <p:grpSpPr bwMode="auto"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82985" name="Freeform 28"/>
            <p:cNvSpPr>
              <a:spLocks/>
            </p:cNvSpPr>
            <p:nvPr/>
          </p:nvSpPr>
          <p:spPr bwMode="auto">
            <a:xfrm>
              <a:off x="196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86" name="Freeform 29"/>
            <p:cNvSpPr>
              <a:spLocks/>
            </p:cNvSpPr>
            <p:nvPr/>
          </p:nvSpPr>
          <p:spPr bwMode="auto">
            <a:xfrm>
              <a:off x="244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87" name="Freeform 30"/>
            <p:cNvSpPr>
              <a:spLocks/>
            </p:cNvSpPr>
            <p:nvPr/>
          </p:nvSpPr>
          <p:spPr bwMode="auto">
            <a:xfrm>
              <a:off x="292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88" name="Freeform 31"/>
            <p:cNvSpPr>
              <a:spLocks/>
            </p:cNvSpPr>
            <p:nvPr/>
          </p:nvSpPr>
          <p:spPr bwMode="auto">
            <a:xfrm>
              <a:off x="340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89" name="Freeform 32"/>
            <p:cNvSpPr>
              <a:spLocks/>
            </p:cNvSpPr>
            <p:nvPr/>
          </p:nvSpPr>
          <p:spPr bwMode="auto">
            <a:xfrm>
              <a:off x="388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90" name="Freeform 33"/>
            <p:cNvSpPr>
              <a:spLocks/>
            </p:cNvSpPr>
            <p:nvPr/>
          </p:nvSpPr>
          <p:spPr bwMode="auto">
            <a:xfrm>
              <a:off x="1968" y="2928"/>
              <a:ext cx="2646" cy="144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91" name="Rectangle 34"/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/>
            </a:p>
          </p:txBody>
        </p:sp>
        <p:sp>
          <p:nvSpPr>
            <p:cNvPr id="82992" name="Rectangle 35"/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2993" name="Rectangle 36"/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2994" name="Rectangle 37"/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2995" name="Rectangle 38"/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2996" name="Rectangle 39"/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2997" name="Rectangle 40"/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/>
            </a:p>
          </p:txBody>
        </p:sp>
        <p:sp>
          <p:nvSpPr>
            <p:cNvPr id="82998" name="Rectangle 41"/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2999" name="Rectangle 42"/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3000" name="Rectangle 43"/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3001" name="Rectangle 44"/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3002" name="Rectangle 45"/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3003" name="Rectangle 46"/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Clock</a:t>
              </a:r>
            </a:p>
          </p:txBody>
        </p:sp>
        <p:sp>
          <p:nvSpPr>
            <p:cNvPr id="83004" name="Rectangle 47"/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 smtClean="0"/>
                <a:t>加载</a:t>
              </a:r>
              <a:endParaRPr lang="en-US" altLang="zh-CN" sz="2000" dirty="0"/>
            </a:p>
          </p:txBody>
        </p:sp>
        <p:sp>
          <p:nvSpPr>
            <p:cNvPr id="83005" name="Rectangle 48"/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 smtClean="0"/>
                <a:t>输入</a:t>
              </a:r>
              <a:endParaRPr lang="en-US" altLang="zh-CN" sz="2000" dirty="0"/>
            </a:p>
          </p:txBody>
        </p:sp>
        <p:sp>
          <p:nvSpPr>
            <p:cNvPr id="83006" name="Rectangle 49"/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 smtClean="0"/>
                <a:t>输出</a:t>
              </a:r>
              <a:endParaRPr lang="en-US" altLang="zh-CN" sz="1700" dirty="0"/>
            </a:p>
          </p:txBody>
        </p:sp>
        <p:sp>
          <p:nvSpPr>
            <p:cNvPr id="83007" name="Line 50"/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08" name="Line 51"/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09" name="Line 52"/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10" name="Line 53"/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11" name="Line 54"/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12" name="Line 55"/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2949" name="Group 57"/>
          <p:cNvGrpSpPr>
            <a:grpSpLocks/>
          </p:cNvGrpSpPr>
          <p:nvPr/>
        </p:nvGrpSpPr>
        <p:grpSpPr bwMode="auto">
          <a:xfrm>
            <a:off x="914400" y="1600200"/>
            <a:ext cx="5305505" cy="2892425"/>
            <a:chOff x="914400" y="1600200"/>
            <a:chExt cx="5305216" cy="2892425"/>
          </a:xfrm>
        </p:grpSpPr>
        <p:grpSp>
          <p:nvGrpSpPr>
            <p:cNvPr id="82959" name="Group 4"/>
            <p:cNvGrpSpPr>
              <a:grpSpLocks/>
            </p:cNvGrpSpPr>
            <p:nvPr/>
          </p:nvGrpSpPr>
          <p:grpSpPr bwMode="auto">
            <a:xfrm>
              <a:off x="914400" y="1600200"/>
              <a:ext cx="5305216" cy="2892425"/>
              <a:chOff x="-1" y="1104"/>
              <a:chExt cx="3338" cy="1818"/>
            </a:xfrm>
          </p:grpSpPr>
          <p:sp>
            <p:nvSpPr>
              <p:cNvPr id="82963" name="Rectangle 5"/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zh-CN" altLang="en-US" sz="2000" dirty="0" smtClean="0"/>
                  <a:t>组合逻辑</a:t>
                </a:r>
                <a:endParaRPr lang="en-US" altLang="zh-CN" sz="2000" dirty="0"/>
              </a:p>
            </p:txBody>
          </p:sp>
          <p:sp>
            <p:nvSpPr>
              <p:cNvPr id="82964" name="Line 6"/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65" name="Line 7"/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2966" name="Group 8"/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82983" name="Freeform 9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98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U</a:t>
                  </a:r>
                </a:p>
              </p:txBody>
            </p:sp>
          </p:grpSp>
          <p:sp>
            <p:nvSpPr>
              <p:cNvPr id="82967" name="Line 11"/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68" name="Line 12"/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Rectangle 13"/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24" cy="2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  <a:endParaRPr lang="en-US" altLang="zh-CN" sz="1700" smtClean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82970" name="Line 14"/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71" name="Rectangle 15"/>
              <p:cNvSpPr>
                <a:spLocks noChangeArrowheads="1"/>
              </p:cNvSpPr>
              <p:nvPr/>
            </p:nvSpPr>
            <p:spPr bwMode="auto">
              <a:xfrm>
                <a:off x="2828" y="1856"/>
                <a:ext cx="509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zh-CN" altLang="en-US" sz="2400" dirty="0" smtClean="0"/>
                  <a:t>输出</a:t>
                </a:r>
                <a:endParaRPr lang="en-US" altLang="zh-CN" sz="2400" dirty="0"/>
              </a:p>
            </p:txBody>
          </p:sp>
          <p:sp>
            <p:nvSpPr>
              <p:cNvPr id="82972" name="Freeform 16"/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73" name="AutoShape 17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/>
                  <a:t>MUX</a:t>
                </a:r>
              </a:p>
            </p:txBody>
          </p:sp>
          <p:sp>
            <p:nvSpPr>
              <p:cNvPr id="82974" name="Freeform 18"/>
              <p:cNvSpPr>
                <a:spLocks/>
              </p:cNvSpPr>
              <p:nvPr/>
            </p:nvSpPr>
            <p:spPr bwMode="auto">
              <a:xfrm>
                <a:off x="1017" y="2109"/>
                <a:ext cx="133" cy="290"/>
              </a:xfrm>
              <a:custGeom>
                <a:avLst/>
                <a:gdLst>
                  <a:gd name="T0" fmla="*/ 0 w 192"/>
                  <a:gd name="T1" fmla="*/ 733534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975" name="Rectangle 19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0</a:t>
                </a:r>
                <a:endParaRPr lang="en-US" altLang="zh-CN" sz="1500"/>
              </a:p>
            </p:txBody>
          </p:sp>
          <p:sp>
            <p:nvSpPr>
              <p:cNvPr id="82976" name="Rectangle 20"/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1</a:t>
                </a:r>
              </a:p>
            </p:txBody>
          </p:sp>
          <p:sp>
            <p:nvSpPr>
              <p:cNvPr id="82977" name="Rectangle 21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endParaRPr lang="en-US" altLang="zh-CN" sz="2100"/>
              </a:p>
            </p:txBody>
          </p:sp>
          <p:sp>
            <p:nvSpPr>
              <p:cNvPr id="82978" name="Line 22"/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979" name="Text Box 23"/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53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/>
                  <a:t>Clock</a:t>
                </a:r>
              </a:p>
            </p:txBody>
          </p:sp>
          <p:sp>
            <p:nvSpPr>
              <p:cNvPr id="82980" name="Freeform 24"/>
              <p:cNvSpPr>
                <a:spLocks/>
              </p:cNvSpPr>
              <p:nvPr/>
            </p:nvSpPr>
            <p:spPr bwMode="auto">
              <a:xfrm>
                <a:off x="958" y="1501"/>
                <a:ext cx="1822" cy="611"/>
              </a:xfrm>
              <a:custGeom>
                <a:avLst/>
                <a:gdLst>
                  <a:gd name="T0" fmla="*/ 7542 w 1680"/>
                  <a:gd name="T1" fmla="*/ 1 h 1104"/>
                  <a:gd name="T2" fmla="*/ 8515 w 1680"/>
                  <a:gd name="T3" fmla="*/ 1 h 1104"/>
                  <a:gd name="T4" fmla="*/ 8515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976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981" name="Rectangle 25"/>
              <p:cNvSpPr>
                <a:spLocks noChangeArrowheads="1"/>
              </p:cNvSpPr>
              <p:nvPr/>
            </p:nvSpPr>
            <p:spPr bwMode="auto">
              <a:xfrm>
                <a:off x="96" y="2256"/>
                <a:ext cx="576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dirty="0" smtClean="0"/>
                  <a:t>输入</a:t>
                </a:r>
                <a:endParaRPr lang="en-US" altLang="zh-CN" sz="2400" dirty="0"/>
              </a:p>
            </p:txBody>
          </p:sp>
          <p:sp>
            <p:nvSpPr>
              <p:cNvPr id="82982" name="Rectangle 26"/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dirty="0" smtClean="0"/>
                  <a:t>加载</a:t>
                </a:r>
                <a:endParaRPr lang="en-US" altLang="zh-CN" sz="2400" dirty="0"/>
              </a:p>
            </p:txBody>
          </p:sp>
        </p:grp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3125668" y="3276600"/>
              <a:ext cx="455587" cy="3746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1700" baseline="-25000" smtClean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3886038" y="2895600"/>
              <a:ext cx="914350" cy="6508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  <a:defRPr/>
              </a:pPr>
              <a:r>
                <a:rPr lang="en-US" altLang="zh-CN" sz="180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180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…X</a:t>
              </a:r>
              <a:r>
                <a:rPr lang="en-US" altLang="zh-CN" sz="1800" baseline="-2500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altLang="zh-CN" sz="180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+X</a:t>
              </a:r>
              <a:r>
                <a:rPr lang="en-US" altLang="zh-CN" sz="1800" baseline="-2500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17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233350" cy="3698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</p:grp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592388" y="6019800"/>
            <a:ext cx="455612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" name="Rectangle 13"/>
          <p:cNvSpPr>
            <a:spLocks noChangeArrowheads="1"/>
          </p:cNvSpPr>
          <p:nvPr/>
        </p:nvSpPr>
        <p:spPr bwMode="auto">
          <a:xfrm>
            <a:off x="2287588" y="5492750"/>
            <a:ext cx="455612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" name="Rectangle 13"/>
          <p:cNvSpPr>
            <a:spLocks noChangeArrowheads="1"/>
          </p:cNvSpPr>
          <p:nvPr/>
        </p:nvSpPr>
        <p:spPr bwMode="auto">
          <a:xfrm>
            <a:off x="3124200" y="5486400"/>
            <a:ext cx="428625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6" name="Rectangle 13"/>
          <p:cNvSpPr>
            <a:spLocks noChangeArrowheads="1"/>
          </p:cNvSpPr>
          <p:nvPr/>
        </p:nvSpPr>
        <p:spPr bwMode="auto">
          <a:xfrm>
            <a:off x="3354388" y="6019800"/>
            <a:ext cx="801687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54" name="Text Box 62"/>
          <p:cNvSpPr txBox="1">
            <a:spLocks noChangeArrowheads="1"/>
          </p:cNvSpPr>
          <p:nvPr/>
        </p:nvSpPr>
        <p:spPr bwMode="auto">
          <a:xfrm>
            <a:off x="4430713" y="4424363"/>
            <a:ext cx="217487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4767263" y="2895600"/>
            <a:ext cx="871537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…X</a:t>
            </a:r>
            <a:r>
              <a:rPr lang="en-US" altLang="zh-CN" sz="18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" name="Rectangle 13"/>
          <p:cNvSpPr>
            <a:spLocks noChangeArrowheads="1"/>
          </p:cNvSpPr>
          <p:nvPr/>
        </p:nvSpPr>
        <p:spPr bwMode="auto">
          <a:xfrm>
            <a:off x="2057400" y="2514600"/>
            <a:ext cx="871538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…X</a:t>
            </a:r>
            <a:r>
              <a:rPr lang="en-US" altLang="zh-CN" sz="18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9" name="Rectangle 13"/>
          <p:cNvSpPr>
            <a:spLocks noChangeArrowheads="1"/>
          </p:cNvSpPr>
          <p:nvPr/>
        </p:nvSpPr>
        <p:spPr bwMode="auto">
          <a:xfrm>
            <a:off x="3962400" y="5486400"/>
            <a:ext cx="455613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" name="Rectangle 13"/>
          <p:cNvSpPr>
            <a:spLocks noChangeArrowheads="1"/>
          </p:cNvSpPr>
          <p:nvPr/>
        </p:nvSpPr>
        <p:spPr bwMode="auto">
          <a:xfrm>
            <a:off x="4191000" y="6019800"/>
            <a:ext cx="871538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…X</a:t>
            </a:r>
            <a:r>
              <a:rPr lang="en-US" altLang="zh-CN" sz="18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dirty="0" smtClean="0"/>
              <a:t>状态机示例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69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矩形 25"/>
          <p:cNvSpPr>
            <a:spLocks noChangeArrowheads="1"/>
          </p:cNvSpPr>
          <p:nvPr/>
        </p:nvSpPr>
        <p:spPr bwMode="auto">
          <a:xfrm>
            <a:off x="2174875" y="-211138"/>
            <a:ext cx="301625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500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84996" name="Group 27"/>
          <p:cNvGrpSpPr>
            <a:grpSpLocks/>
          </p:cNvGrpSpPr>
          <p:nvPr/>
        </p:nvGrpSpPr>
        <p:grpSpPr bwMode="auto"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85034" name="Freeform 28"/>
            <p:cNvSpPr>
              <a:spLocks/>
            </p:cNvSpPr>
            <p:nvPr/>
          </p:nvSpPr>
          <p:spPr bwMode="auto">
            <a:xfrm>
              <a:off x="196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35" name="Freeform 29"/>
            <p:cNvSpPr>
              <a:spLocks/>
            </p:cNvSpPr>
            <p:nvPr/>
          </p:nvSpPr>
          <p:spPr bwMode="auto">
            <a:xfrm>
              <a:off x="244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36" name="Freeform 30"/>
            <p:cNvSpPr>
              <a:spLocks/>
            </p:cNvSpPr>
            <p:nvPr/>
          </p:nvSpPr>
          <p:spPr bwMode="auto">
            <a:xfrm>
              <a:off x="292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37" name="Freeform 31"/>
            <p:cNvSpPr>
              <a:spLocks/>
            </p:cNvSpPr>
            <p:nvPr/>
          </p:nvSpPr>
          <p:spPr bwMode="auto">
            <a:xfrm>
              <a:off x="340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38" name="Freeform 32"/>
            <p:cNvSpPr>
              <a:spLocks/>
            </p:cNvSpPr>
            <p:nvPr/>
          </p:nvSpPr>
          <p:spPr bwMode="auto">
            <a:xfrm>
              <a:off x="388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39" name="Freeform 33"/>
            <p:cNvSpPr>
              <a:spLocks/>
            </p:cNvSpPr>
            <p:nvPr/>
          </p:nvSpPr>
          <p:spPr bwMode="auto">
            <a:xfrm>
              <a:off x="1968" y="2928"/>
              <a:ext cx="2646" cy="144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40" name="Rectangle 34"/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/>
            </a:p>
          </p:txBody>
        </p:sp>
        <p:sp>
          <p:nvSpPr>
            <p:cNvPr id="85041" name="Rectangle 35"/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5042" name="Rectangle 36"/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5043" name="Rectangle 37"/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5044" name="Rectangle 38"/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5045" name="Rectangle 39"/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5046" name="Rectangle 40"/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/>
            </a:p>
          </p:txBody>
        </p:sp>
        <p:sp>
          <p:nvSpPr>
            <p:cNvPr id="85047" name="Rectangle 41"/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5048" name="Rectangle 42"/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5049" name="Rectangle 43"/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5050" name="Rectangle 44"/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5051" name="Rectangle 45"/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5052" name="Rectangle 46"/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Clock</a:t>
              </a:r>
            </a:p>
          </p:txBody>
        </p:sp>
        <p:sp>
          <p:nvSpPr>
            <p:cNvPr id="85053" name="Rectangle 47"/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 smtClean="0"/>
                <a:t>加载</a:t>
              </a:r>
              <a:endParaRPr lang="en-US" altLang="zh-CN" sz="2000" dirty="0"/>
            </a:p>
          </p:txBody>
        </p:sp>
        <p:sp>
          <p:nvSpPr>
            <p:cNvPr id="85054" name="Rectangle 48"/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 smtClean="0"/>
                <a:t>输入</a:t>
              </a:r>
              <a:endParaRPr lang="en-US" altLang="zh-CN" sz="2000" dirty="0"/>
            </a:p>
          </p:txBody>
        </p:sp>
        <p:sp>
          <p:nvSpPr>
            <p:cNvPr id="85055" name="Rectangle 49"/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 smtClean="0"/>
                <a:t>输出</a:t>
              </a:r>
              <a:endParaRPr lang="en-US" altLang="zh-CN" sz="1700" dirty="0"/>
            </a:p>
          </p:txBody>
        </p:sp>
        <p:sp>
          <p:nvSpPr>
            <p:cNvPr id="85056" name="Line 50"/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57" name="Line 51"/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58" name="Line 52"/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59" name="Line 53"/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60" name="Line 54"/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61" name="Line 55"/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4997" name="Group 57"/>
          <p:cNvGrpSpPr>
            <a:grpSpLocks/>
          </p:cNvGrpSpPr>
          <p:nvPr/>
        </p:nvGrpSpPr>
        <p:grpSpPr bwMode="auto">
          <a:xfrm>
            <a:off x="914400" y="1600200"/>
            <a:ext cx="5305505" cy="2892425"/>
            <a:chOff x="914400" y="1600200"/>
            <a:chExt cx="5305216" cy="2892425"/>
          </a:xfrm>
        </p:grpSpPr>
        <p:grpSp>
          <p:nvGrpSpPr>
            <p:cNvPr id="85008" name="Group 4"/>
            <p:cNvGrpSpPr>
              <a:grpSpLocks/>
            </p:cNvGrpSpPr>
            <p:nvPr/>
          </p:nvGrpSpPr>
          <p:grpSpPr bwMode="auto">
            <a:xfrm>
              <a:off x="914400" y="1600200"/>
              <a:ext cx="5305216" cy="2892425"/>
              <a:chOff x="-1" y="1104"/>
              <a:chExt cx="3338" cy="1818"/>
            </a:xfrm>
          </p:grpSpPr>
          <p:sp>
            <p:nvSpPr>
              <p:cNvPr id="85012" name="Rectangle 5"/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zh-CN" altLang="en-US" sz="2000" dirty="0" smtClean="0"/>
                  <a:t>组合逻辑</a:t>
                </a:r>
                <a:endParaRPr lang="en-US" altLang="zh-CN" sz="2000" dirty="0"/>
              </a:p>
            </p:txBody>
          </p:sp>
          <p:sp>
            <p:nvSpPr>
              <p:cNvPr id="85013" name="Line 6"/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14" name="Line 7"/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5015" name="Group 8"/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85032" name="Freeform 9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3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U</a:t>
                  </a:r>
                </a:p>
              </p:txBody>
            </p:sp>
          </p:grpSp>
          <p:sp>
            <p:nvSpPr>
              <p:cNvPr id="85016" name="Line 11"/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17" name="Line 12"/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Rectangle 13"/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24" cy="2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  <a:endParaRPr lang="en-US" altLang="zh-CN" sz="1700" smtClean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85019" name="Line 14"/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20" name="Rectangle 15"/>
              <p:cNvSpPr>
                <a:spLocks noChangeArrowheads="1"/>
              </p:cNvSpPr>
              <p:nvPr/>
            </p:nvSpPr>
            <p:spPr bwMode="auto">
              <a:xfrm>
                <a:off x="2828" y="1856"/>
                <a:ext cx="509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zh-CN" altLang="en-US" sz="2400" dirty="0" smtClean="0"/>
                  <a:t>输出</a:t>
                </a:r>
                <a:endParaRPr lang="en-US" altLang="zh-CN" sz="2400" dirty="0"/>
              </a:p>
            </p:txBody>
          </p:sp>
          <p:sp>
            <p:nvSpPr>
              <p:cNvPr id="85021" name="Freeform 16"/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22" name="AutoShape 17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/>
                  <a:t>MUX</a:t>
                </a:r>
              </a:p>
            </p:txBody>
          </p:sp>
          <p:sp>
            <p:nvSpPr>
              <p:cNvPr id="85023" name="Freeform 18"/>
              <p:cNvSpPr>
                <a:spLocks/>
              </p:cNvSpPr>
              <p:nvPr/>
            </p:nvSpPr>
            <p:spPr bwMode="auto">
              <a:xfrm>
                <a:off x="1017" y="2109"/>
                <a:ext cx="133" cy="290"/>
              </a:xfrm>
              <a:custGeom>
                <a:avLst/>
                <a:gdLst>
                  <a:gd name="T0" fmla="*/ 0 w 192"/>
                  <a:gd name="T1" fmla="*/ 733534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5024" name="Rectangle 19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0</a:t>
                </a:r>
                <a:endParaRPr lang="en-US" altLang="zh-CN" sz="1500"/>
              </a:p>
            </p:txBody>
          </p:sp>
          <p:sp>
            <p:nvSpPr>
              <p:cNvPr id="85025" name="Rectangle 20"/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1</a:t>
                </a:r>
              </a:p>
            </p:txBody>
          </p:sp>
          <p:sp>
            <p:nvSpPr>
              <p:cNvPr id="85026" name="Rectangle 21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endParaRPr lang="en-US" altLang="zh-CN" sz="2100"/>
              </a:p>
            </p:txBody>
          </p:sp>
          <p:sp>
            <p:nvSpPr>
              <p:cNvPr id="85027" name="Line 22"/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5028" name="Text Box 23"/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53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/>
                  <a:t>Clock</a:t>
                </a:r>
              </a:p>
            </p:txBody>
          </p:sp>
          <p:sp>
            <p:nvSpPr>
              <p:cNvPr id="85029" name="Freeform 24"/>
              <p:cNvSpPr>
                <a:spLocks/>
              </p:cNvSpPr>
              <p:nvPr/>
            </p:nvSpPr>
            <p:spPr bwMode="auto">
              <a:xfrm>
                <a:off x="958" y="1501"/>
                <a:ext cx="1822" cy="611"/>
              </a:xfrm>
              <a:custGeom>
                <a:avLst/>
                <a:gdLst>
                  <a:gd name="T0" fmla="*/ 7542 w 1680"/>
                  <a:gd name="T1" fmla="*/ 1 h 1104"/>
                  <a:gd name="T2" fmla="*/ 8515 w 1680"/>
                  <a:gd name="T3" fmla="*/ 1 h 1104"/>
                  <a:gd name="T4" fmla="*/ 8515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976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5030" name="Rectangle 25"/>
              <p:cNvSpPr>
                <a:spLocks noChangeArrowheads="1"/>
              </p:cNvSpPr>
              <p:nvPr/>
            </p:nvSpPr>
            <p:spPr bwMode="auto">
              <a:xfrm>
                <a:off x="80" y="2256"/>
                <a:ext cx="592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dirty="0" smtClean="0"/>
                  <a:t>输入</a:t>
                </a:r>
                <a:endParaRPr lang="en-US" altLang="zh-CN" sz="2400" dirty="0"/>
              </a:p>
            </p:txBody>
          </p:sp>
          <p:sp>
            <p:nvSpPr>
              <p:cNvPr id="85031" name="Rectangle 26"/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dirty="0" smtClean="0"/>
                  <a:t>加载</a:t>
                </a:r>
                <a:endParaRPr lang="en-US" altLang="zh-CN" sz="2400" dirty="0"/>
              </a:p>
            </p:txBody>
          </p:sp>
        </p:grp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3125668" y="3276600"/>
              <a:ext cx="455587" cy="3746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1700" baseline="-25000" smtClean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4106689" y="2895600"/>
              <a:ext cx="541308" cy="3746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  <a:defRPr/>
              </a:pPr>
              <a:r>
                <a:rPr lang="en-US" altLang="zh-CN" sz="180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17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196839" cy="3698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</p:grp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592388" y="6019800"/>
            <a:ext cx="455612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" name="Rectangle 13"/>
          <p:cNvSpPr>
            <a:spLocks noChangeArrowheads="1"/>
          </p:cNvSpPr>
          <p:nvPr/>
        </p:nvSpPr>
        <p:spPr bwMode="auto">
          <a:xfrm>
            <a:off x="2287588" y="5492750"/>
            <a:ext cx="455612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" name="Rectangle 13"/>
          <p:cNvSpPr>
            <a:spLocks noChangeArrowheads="1"/>
          </p:cNvSpPr>
          <p:nvPr/>
        </p:nvSpPr>
        <p:spPr bwMode="auto">
          <a:xfrm>
            <a:off x="3124200" y="5486400"/>
            <a:ext cx="428625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6" name="Rectangle 13"/>
          <p:cNvSpPr>
            <a:spLocks noChangeArrowheads="1"/>
          </p:cNvSpPr>
          <p:nvPr/>
        </p:nvSpPr>
        <p:spPr bwMode="auto">
          <a:xfrm>
            <a:off x="3354388" y="6019800"/>
            <a:ext cx="801687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5002" name="Text Box 62"/>
          <p:cNvSpPr txBox="1">
            <a:spLocks noChangeArrowheads="1"/>
          </p:cNvSpPr>
          <p:nvPr/>
        </p:nvSpPr>
        <p:spPr bwMode="auto">
          <a:xfrm>
            <a:off x="4876800" y="4424363"/>
            <a:ext cx="217488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4767263" y="2895600"/>
            <a:ext cx="871537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…X</a:t>
            </a:r>
            <a:r>
              <a:rPr lang="en-US" altLang="zh-CN" sz="18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" name="Rectangle 13"/>
          <p:cNvSpPr>
            <a:spLocks noChangeArrowheads="1"/>
          </p:cNvSpPr>
          <p:nvPr/>
        </p:nvSpPr>
        <p:spPr bwMode="auto">
          <a:xfrm>
            <a:off x="2057400" y="2514600"/>
            <a:ext cx="871538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…X</a:t>
            </a:r>
            <a:r>
              <a:rPr lang="en-US" altLang="zh-CN" sz="18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9" name="Rectangle 13"/>
          <p:cNvSpPr>
            <a:spLocks noChangeArrowheads="1"/>
          </p:cNvSpPr>
          <p:nvPr/>
        </p:nvSpPr>
        <p:spPr bwMode="auto">
          <a:xfrm>
            <a:off x="3962400" y="5486400"/>
            <a:ext cx="455613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" name="Rectangle 13"/>
          <p:cNvSpPr>
            <a:spLocks noChangeArrowheads="1"/>
          </p:cNvSpPr>
          <p:nvPr/>
        </p:nvSpPr>
        <p:spPr bwMode="auto">
          <a:xfrm>
            <a:off x="4191000" y="6019800"/>
            <a:ext cx="871538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…X</a:t>
            </a:r>
            <a:r>
              <a:rPr lang="en-US" altLang="zh-CN" sz="18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" name="Rectangle 13"/>
          <p:cNvSpPr>
            <a:spLocks noChangeArrowheads="1"/>
          </p:cNvSpPr>
          <p:nvPr/>
        </p:nvSpPr>
        <p:spPr bwMode="auto">
          <a:xfrm>
            <a:off x="4802188" y="5486400"/>
            <a:ext cx="455612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dirty="0" smtClean="0"/>
              <a:t>状态机示例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93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矩形 25"/>
          <p:cNvSpPr>
            <a:spLocks noChangeArrowheads="1"/>
          </p:cNvSpPr>
          <p:nvPr/>
        </p:nvSpPr>
        <p:spPr bwMode="auto">
          <a:xfrm>
            <a:off x="2174875" y="-211138"/>
            <a:ext cx="301625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500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87044" name="Group 27"/>
          <p:cNvGrpSpPr>
            <a:grpSpLocks/>
          </p:cNvGrpSpPr>
          <p:nvPr/>
        </p:nvGrpSpPr>
        <p:grpSpPr bwMode="auto"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87083" name="Freeform 28"/>
            <p:cNvSpPr>
              <a:spLocks/>
            </p:cNvSpPr>
            <p:nvPr/>
          </p:nvSpPr>
          <p:spPr bwMode="auto">
            <a:xfrm>
              <a:off x="196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84" name="Freeform 29"/>
            <p:cNvSpPr>
              <a:spLocks/>
            </p:cNvSpPr>
            <p:nvPr/>
          </p:nvSpPr>
          <p:spPr bwMode="auto">
            <a:xfrm>
              <a:off x="244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85" name="Freeform 30"/>
            <p:cNvSpPr>
              <a:spLocks/>
            </p:cNvSpPr>
            <p:nvPr/>
          </p:nvSpPr>
          <p:spPr bwMode="auto">
            <a:xfrm>
              <a:off x="292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86" name="Freeform 31"/>
            <p:cNvSpPr>
              <a:spLocks/>
            </p:cNvSpPr>
            <p:nvPr/>
          </p:nvSpPr>
          <p:spPr bwMode="auto">
            <a:xfrm>
              <a:off x="340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87" name="Freeform 32"/>
            <p:cNvSpPr>
              <a:spLocks/>
            </p:cNvSpPr>
            <p:nvPr/>
          </p:nvSpPr>
          <p:spPr bwMode="auto">
            <a:xfrm>
              <a:off x="388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88" name="Freeform 33"/>
            <p:cNvSpPr>
              <a:spLocks/>
            </p:cNvSpPr>
            <p:nvPr/>
          </p:nvSpPr>
          <p:spPr bwMode="auto">
            <a:xfrm>
              <a:off x="1968" y="2928"/>
              <a:ext cx="2646" cy="144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89" name="Rectangle 34"/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/>
            </a:p>
          </p:txBody>
        </p:sp>
        <p:sp>
          <p:nvSpPr>
            <p:cNvPr id="87090" name="Rectangle 35"/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7091" name="Rectangle 36"/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7092" name="Rectangle 37"/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7093" name="Rectangle 38"/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7094" name="Rectangle 39"/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7095" name="Rectangle 40"/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/>
            </a:p>
          </p:txBody>
        </p:sp>
        <p:sp>
          <p:nvSpPr>
            <p:cNvPr id="87096" name="Rectangle 41"/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7097" name="Rectangle 42"/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7098" name="Rectangle 43"/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7099" name="Rectangle 44"/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7100" name="Rectangle 45"/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7101" name="Rectangle 46"/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Clock</a:t>
              </a:r>
            </a:p>
          </p:txBody>
        </p:sp>
        <p:sp>
          <p:nvSpPr>
            <p:cNvPr id="87102" name="Rectangle 47"/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 smtClean="0"/>
                <a:t>加载</a:t>
              </a:r>
              <a:endParaRPr lang="en-US" altLang="zh-CN" sz="2000" dirty="0"/>
            </a:p>
          </p:txBody>
        </p:sp>
        <p:sp>
          <p:nvSpPr>
            <p:cNvPr id="87103" name="Rectangle 48"/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 smtClean="0"/>
                <a:t>输入</a:t>
              </a:r>
              <a:endParaRPr lang="en-US" altLang="zh-CN" sz="2000" dirty="0"/>
            </a:p>
          </p:txBody>
        </p:sp>
        <p:sp>
          <p:nvSpPr>
            <p:cNvPr id="87104" name="Rectangle 49"/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 smtClean="0"/>
                <a:t>输出</a:t>
              </a:r>
              <a:endParaRPr lang="en-US" altLang="zh-CN" sz="1700" dirty="0"/>
            </a:p>
          </p:txBody>
        </p:sp>
        <p:sp>
          <p:nvSpPr>
            <p:cNvPr id="87105" name="Line 50"/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06" name="Line 51"/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07" name="Line 52"/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08" name="Line 53"/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09" name="Line 54"/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10" name="Line 55"/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7045" name="Group 57"/>
          <p:cNvGrpSpPr>
            <a:grpSpLocks/>
          </p:cNvGrpSpPr>
          <p:nvPr/>
        </p:nvGrpSpPr>
        <p:grpSpPr bwMode="auto">
          <a:xfrm>
            <a:off x="914400" y="1600200"/>
            <a:ext cx="5305506" cy="2892425"/>
            <a:chOff x="914400" y="1600200"/>
            <a:chExt cx="5305217" cy="2892425"/>
          </a:xfrm>
        </p:grpSpPr>
        <p:grpSp>
          <p:nvGrpSpPr>
            <p:cNvPr id="87057" name="Group 4"/>
            <p:cNvGrpSpPr>
              <a:grpSpLocks/>
            </p:cNvGrpSpPr>
            <p:nvPr/>
          </p:nvGrpSpPr>
          <p:grpSpPr bwMode="auto">
            <a:xfrm>
              <a:off x="914400" y="1600200"/>
              <a:ext cx="5305217" cy="2892425"/>
              <a:chOff x="-1" y="1104"/>
              <a:chExt cx="3338" cy="1818"/>
            </a:xfrm>
          </p:grpSpPr>
          <p:sp>
            <p:nvSpPr>
              <p:cNvPr id="87061" name="Rectangle 5"/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zh-CN" altLang="en-US" sz="2000" dirty="0" smtClean="0"/>
                  <a:t>组合逻辑</a:t>
                </a:r>
                <a:endParaRPr lang="en-US" altLang="zh-CN" sz="2000" dirty="0"/>
              </a:p>
            </p:txBody>
          </p:sp>
          <p:sp>
            <p:nvSpPr>
              <p:cNvPr id="87062" name="Line 6"/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3" name="Line 7"/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7064" name="Group 8"/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87081" name="Freeform 9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08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/>
                    <a:t>U</a:t>
                  </a:r>
                </a:p>
              </p:txBody>
            </p:sp>
          </p:grpSp>
          <p:sp>
            <p:nvSpPr>
              <p:cNvPr id="87065" name="Line 11"/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6" name="Line 12"/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Rectangle 13"/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24" cy="2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  <a:endParaRPr lang="en-US" altLang="zh-CN" sz="1700" smtClean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87068" name="Line 14"/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9" name="Rectangle 15"/>
              <p:cNvSpPr>
                <a:spLocks noChangeArrowheads="1"/>
              </p:cNvSpPr>
              <p:nvPr/>
            </p:nvSpPr>
            <p:spPr bwMode="auto">
              <a:xfrm>
                <a:off x="2828" y="1856"/>
                <a:ext cx="509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zh-CN" altLang="en-US" sz="2400" dirty="0" smtClean="0"/>
                  <a:t>输出</a:t>
                </a:r>
                <a:endParaRPr lang="en-US" altLang="zh-CN" sz="2400" dirty="0"/>
              </a:p>
            </p:txBody>
          </p:sp>
          <p:sp>
            <p:nvSpPr>
              <p:cNvPr id="87070" name="Freeform 16"/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71" name="AutoShape 17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/>
                  <a:t>MUX</a:t>
                </a:r>
              </a:p>
            </p:txBody>
          </p:sp>
          <p:sp>
            <p:nvSpPr>
              <p:cNvPr id="87072" name="Freeform 18"/>
              <p:cNvSpPr>
                <a:spLocks/>
              </p:cNvSpPr>
              <p:nvPr/>
            </p:nvSpPr>
            <p:spPr bwMode="auto">
              <a:xfrm>
                <a:off x="1017" y="2109"/>
                <a:ext cx="133" cy="290"/>
              </a:xfrm>
              <a:custGeom>
                <a:avLst/>
                <a:gdLst>
                  <a:gd name="T0" fmla="*/ 0 w 192"/>
                  <a:gd name="T1" fmla="*/ 733534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7073" name="Rectangle 19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0</a:t>
                </a:r>
                <a:endParaRPr lang="en-US" altLang="zh-CN" sz="1500"/>
              </a:p>
            </p:txBody>
          </p:sp>
          <p:sp>
            <p:nvSpPr>
              <p:cNvPr id="87074" name="Rectangle 20"/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/>
                  <a:t>1</a:t>
                </a:r>
              </a:p>
            </p:txBody>
          </p:sp>
          <p:sp>
            <p:nvSpPr>
              <p:cNvPr id="87075" name="Rectangle 21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endParaRPr lang="en-US" altLang="zh-CN" sz="2100"/>
              </a:p>
            </p:txBody>
          </p:sp>
          <p:sp>
            <p:nvSpPr>
              <p:cNvPr id="87076" name="Line 22"/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7077" name="Text Box 23"/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53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/>
                  <a:t>Clock</a:t>
                </a:r>
              </a:p>
            </p:txBody>
          </p:sp>
          <p:sp>
            <p:nvSpPr>
              <p:cNvPr id="87078" name="Freeform 24"/>
              <p:cNvSpPr>
                <a:spLocks/>
              </p:cNvSpPr>
              <p:nvPr/>
            </p:nvSpPr>
            <p:spPr bwMode="auto">
              <a:xfrm>
                <a:off x="958" y="1501"/>
                <a:ext cx="1822" cy="611"/>
              </a:xfrm>
              <a:custGeom>
                <a:avLst/>
                <a:gdLst>
                  <a:gd name="T0" fmla="*/ 7542 w 1680"/>
                  <a:gd name="T1" fmla="*/ 1 h 1104"/>
                  <a:gd name="T2" fmla="*/ 8515 w 1680"/>
                  <a:gd name="T3" fmla="*/ 1 h 1104"/>
                  <a:gd name="T4" fmla="*/ 8515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976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7079" name="Rectangle 25"/>
              <p:cNvSpPr>
                <a:spLocks noChangeArrowheads="1"/>
              </p:cNvSpPr>
              <p:nvPr/>
            </p:nvSpPr>
            <p:spPr bwMode="auto">
              <a:xfrm>
                <a:off x="144" y="2256"/>
                <a:ext cx="52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dirty="0"/>
                  <a:t>输入</a:t>
                </a:r>
                <a:endParaRPr lang="en-US" altLang="zh-CN" sz="2400" dirty="0"/>
              </a:p>
            </p:txBody>
          </p:sp>
          <p:sp>
            <p:nvSpPr>
              <p:cNvPr id="87080" name="Rectangle 26"/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zh-CN" altLang="en-US" sz="2400" dirty="0" smtClean="0"/>
                  <a:t>加载</a:t>
                </a:r>
                <a:endParaRPr lang="en-US" altLang="zh-CN" sz="2400" dirty="0"/>
              </a:p>
            </p:txBody>
          </p:sp>
        </p:grp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3125668" y="3276600"/>
              <a:ext cx="455587" cy="3746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1700" baseline="-25000" smtClean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4106689" y="2895600"/>
              <a:ext cx="541308" cy="3746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  <a:defRPr/>
              </a:pPr>
              <a:r>
                <a:rPr lang="en-US" altLang="zh-CN" sz="180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sz="1800" baseline="-2500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17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196839" cy="3698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</p:grp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592388" y="6019800"/>
            <a:ext cx="455612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" name="Rectangle 13"/>
          <p:cNvSpPr>
            <a:spLocks noChangeArrowheads="1"/>
          </p:cNvSpPr>
          <p:nvPr/>
        </p:nvSpPr>
        <p:spPr bwMode="auto">
          <a:xfrm>
            <a:off x="2287588" y="5492750"/>
            <a:ext cx="455612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" name="Rectangle 13"/>
          <p:cNvSpPr>
            <a:spLocks noChangeArrowheads="1"/>
          </p:cNvSpPr>
          <p:nvPr/>
        </p:nvSpPr>
        <p:spPr bwMode="auto">
          <a:xfrm>
            <a:off x="3124200" y="5486400"/>
            <a:ext cx="428625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6" name="Rectangle 13"/>
          <p:cNvSpPr>
            <a:spLocks noChangeArrowheads="1"/>
          </p:cNvSpPr>
          <p:nvPr/>
        </p:nvSpPr>
        <p:spPr bwMode="auto">
          <a:xfrm>
            <a:off x="3354388" y="6019800"/>
            <a:ext cx="801687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7050" name="Text Box 62"/>
          <p:cNvSpPr txBox="1">
            <a:spLocks noChangeArrowheads="1"/>
          </p:cNvSpPr>
          <p:nvPr/>
        </p:nvSpPr>
        <p:spPr bwMode="auto">
          <a:xfrm>
            <a:off x="5116513" y="4424363"/>
            <a:ext cx="217487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4767263" y="2895600"/>
            <a:ext cx="454025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altLang="zh-CN" sz="1700" baseline="-2500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" name="Rectangle 13"/>
          <p:cNvSpPr>
            <a:spLocks noChangeArrowheads="1"/>
          </p:cNvSpPr>
          <p:nvPr/>
        </p:nvSpPr>
        <p:spPr bwMode="auto">
          <a:xfrm>
            <a:off x="2362200" y="2514600"/>
            <a:ext cx="455613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altLang="zh-CN" sz="1700" baseline="-2500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9" name="Rectangle 13"/>
          <p:cNvSpPr>
            <a:spLocks noChangeArrowheads="1"/>
          </p:cNvSpPr>
          <p:nvPr/>
        </p:nvSpPr>
        <p:spPr bwMode="auto">
          <a:xfrm>
            <a:off x="3962400" y="5486400"/>
            <a:ext cx="455613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" name="Rectangle 13"/>
          <p:cNvSpPr>
            <a:spLocks noChangeArrowheads="1"/>
          </p:cNvSpPr>
          <p:nvPr/>
        </p:nvSpPr>
        <p:spPr bwMode="auto">
          <a:xfrm>
            <a:off x="4191000" y="6019800"/>
            <a:ext cx="871538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…X</a:t>
            </a:r>
            <a:r>
              <a:rPr lang="en-US" altLang="zh-CN" sz="18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" name="Rectangle 13"/>
          <p:cNvSpPr>
            <a:spLocks noChangeArrowheads="1"/>
          </p:cNvSpPr>
          <p:nvPr/>
        </p:nvSpPr>
        <p:spPr bwMode="auto">
          <a:xfrm>
            <a:off x="4802188" y="5486400"/>
            <a:ext cx="455612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3" name="Rectangle 13"/>
          <p:cNvSpPr>
            <a:spLocks noChangeArrowheads="1"/>
          </p:cNvSpPr>
          <p:nvPr/>
        </p:nvSpPr>
        <p:spPr bwMode="auto">
          <a:xfrm>
            <a:off x="5029200" y="6019800"/>
            <a:ext cx="455613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dirty="0" smtClean="0"/>
              <a:t>状态机示例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06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逻辑设计概述</a:t>
            </a:r>
            <a:endParaRPr lang="en-US" dirty="0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基本的硬件需求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通讯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如何将值从一个地方移动到另外一个地方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计算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存储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比特是我们的朋友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全部用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通讯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电线上的低或高电压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计算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计算布尔函数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zh-CN" altLang="en-US" dirty="0"/>
              <a:t>存储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存储信息位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矩形 25"/>
          <p:cNvSpPr>
            <a:spLocks noChangeArrowheads="1"/>
          </p:cNvSpPr>
          <p:nvPr/>
        </p:nvSpPr>
        <p:spPr bwMode="auto">
          <a:xfrm>
            <a:off x="2174875" y="-211138"/>
            <a:ext cx="301625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500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89092" name="Group 27"/>
          <p:cNvGrpSpPr>
            <a:grpSpLocks/>
          </p:cNvGrpSpPr>
          <p:nvPr/>
        </p:nvGrpSpPr>
        <p:grpSpPr bwMode="auto"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89129" name="Freeform 28"/>
            <p:cNvSpPr>
              <a:spLocks/>
            </p:cNvSpPr>
            <p:nvPr/>
          </p:nvSpPr>
          <p:spPr bwMode="auto">
            <a:xfrm>
              <a:off x="196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30" name="Freeform 29"/>
            <p:cNvSpPr>
              <a:spLocks/>
            </p:cNvSpPr>
            <p:nvPr/>
          </p:nvSpPr>
          <p:spPr bwMode="auto">
            <a:xfrm>
              <a:off x="244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31" name="Freeform 30"/>
            <p:cNvSpPr>
              <a:spLocks/>
            </p:cNvSpPr>
            <p:nvPr/>
          </p:nvSpPr>
          <p:spPr bwMode="auto">
            <a:xfrm>
              <a:off x="292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32" name="Freeform 31"/>
            <p:cNvSpPr>
              <a:spLocks/>
            </p:cNvSpPr>
            <p:nvPr/>
          </p:nvSpPr>
          <p:spPr bwMode="auto">
            <a:xfrm>
              <a:off x="340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33" name="Freeform 32"/>
            <p:cNvSpPr>
              <a:spLocks/>
            </p:cNvSpPr>
            <p:nvPr/>
          </p:nvSpPr>
          <p:spPr bwMode="auto">
            <a:xfrm>
              <a:off x="3888" y="2640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34" name="Freeform 33"/>
            <p:cNvSpPr>
              <a:spLocks/>
            </p:cNvSpPr>
            <p:nvPr/>
          </p:nvSpPr>
          <p:spPr bwMode="auto">
            <a:xfrm>
              <a:off x="1968" y="2928"/>
              <a:ext cx="2646" cy="144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35" name="Rectangle 34"/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/>
            </a:p>
          </p:txBody>
        </p:sp>
        <p:sp>
          <p:nvSpPr>
            <p:cNvPr id="89136" name="Rectangle 35"/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9137" name="Rectangle 36"/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9138" name="Rectangle 37"/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9139" name="Rectangle 38"/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9140" name="Rectangle 39"/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9141" name="Rectangle 40"/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/>
            </a:p>
          </p:txBody>
        </p:sp>
        <p:sp>
          <p:nvSpPr>
            <p:cNvPr id="89142" name="Rectangle 41"/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9143" name="Rectangle 42"/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9144" name="Rectangle 43"/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9145" name="Rectangle 44"/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9146" name="Rectangle 45"/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zh-CN" sz="1500" baseline="-25000"/>
            </a:p>
          </p:txBody>
        </p:sp>
        <p:sp>
          <p:nvSpPr>
            <p:cNvPr id="89147" name="Rectangle 46"/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/>
                <a:t>Clock</a:t>
              </a:r>
            </a:p>
          </p:txBody>
        </p:sp>
        <p:sp>
          <p:nvSpPr>
            <p:cNvPr id="89148" name="Rectangle 47"/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 smtClean="0"/>
                <a:t>加载</a:t>
              </a:r>
              <a:endParaRPr lang="en-US" altLang="zh-CN" sz="2000" dirty="0"/>
            </a:p>
          </p:txBody>
        </p:sp>
        <p:sp>
          <p:nvSpPr>
            <p:cNvPr id="89149" name="Rectangle 48"/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 smtClean="0"/>
                <a:t>输入</a:t>
              </a:r>
              <a:endParaRPr lang="en-US" altLang="zh-CN" sz="2000" dirty="0"/>
            </a:p>
          </p:txBody>
        </p:sp>
        <p:sp>
          <p:nvSpPr>
            <p:cNvPr id="89150" name="Rectangle 49"/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zh-CN" altLang="en-US" sz="2000" dirty="0" smtClean="0"/>
                <a:t>输出</a:t>
              </a:r>
              <a:endParaRPr lang="en-US" altLang="zh-CN" sz="1700" dirty="0"/>
            </a:p>
          </p:txBody>
        </p:sp>
        <p:sp>
          <p:nvSpPr>
            <p:cNvPr id="89151" name="Line 50"/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52" name="Line 51"/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53" name="Line 52"/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54" name="Line 53"/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55" name="Line 54"/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56" name="Line 55"/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9093" name="Group 4"/>
          <p:cNvGrpSpPr>
            <a:grpSpLocks/>
          </p:cNvGrpSpPr>
          <p:nvPr/>
        </p:nvGrpSpPr>
        <p:grpSpPr bwMode="auto">
          <a:xfrm>
            <a:off x="914400" y="1600200"/>
            <a:ext cx="5305505" cy="2892425"/>
            <a:chOff x="-1" y="1104"/>
            <a:chExt cx="3338" cy="1818"/>
          </a:xfrm>
        </p:grpSpPr>
        <p:sp>
          <p:nvSpPr>
            <p:cNvPr id="89107" name="Rectangle 5"/>
            <p:cNvSpPr>
              <a:spLocks noChangeArrowheads="1"/>
            </p:cNvSpPr>
            <p:nvPr/>
          </p:nvSpPr>
          <p:spPr bwMode="auto">
            <a:xfrm>
              <a:off x="816" y="1104"/>
              <a:ext cx="1344" cy="14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zh-CN" altLang="en-US" sz="2000" dirty="0" smtClean="0"/>
                <a:t>组合逻辑</a:t>
              </a:r>
              <a:endParaRPr lang="en-US" altLang="zh-CN" sz="2000" dirty="0"/>
            </a:p>
          </p:txBody>
        </p:sp>
        <p:sp>
          <p:nvSpPr>
            <p:cNvPr id="89108" name="Line 6"/>
            <p:cNvSpPr>
              <a:spLocks noChangeShapeType="1"/>
            </p:cNvSpPr>
            <p:nvPr/>
          </p:nvSpPr>
          <p:spPr bwMode="auto">
            <a:xfrm rot="5400000" flipV="1">
              <a:off x="2688" y="187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9" name="Line 7"/>
            <p:cNvSpPr>
              <a:spLocks noChangeShapeType="1"/>
            </p:cNvSpPr>
            <p:nvPr/>
          </p:nvSpPr>
          <p:spPr bwMode="auto">
            <a:xfrm rot="5400000">
              <a:off x="1200" y="153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9110" name="Group 8"/>
            <p:cNvGrpSpPr>
              <a:grpSpLocks/>
            </p:cNvGrpSpPr>
            <p:nvPr/>
          </p:nvGrpSpPr>
          <p:grpSpPr bwMode="auto">
            <a:xfrm>
              <a:off x="1152" y="1536"/>
              <a:ext cx="288" cy="816"/>
              <a:chOff x="3984" y="2832"/>
              <a:chExt cx="288" cy="816"/>
            </a:xfrm>
          </p:grpSpPr>
          <p:sp>
            <p:nvSpPr>
              <p:cNvPr id="89127" name="Freeform 9"/>
              <p:cNvSpPr>
                <a:spLocks/>
              </p:cNvSpPr>
              <p:nvPr/>
            </p:nvSpPr>
            <p:spPr bwMode="auto">
              <a:xfrm>
                <a:off x="3984" y="2832"/>
                <a:ext cx="288" cy="816"/>
              </a:xfrm>
              <a:custGeom>
                <a:avLst/>
                <a:gdLst>
                  <a:gd name="T0" fmla="*/ 0 w 288"/>
                  <a:gd name="T1" fmla="*/ 0 h 816"/>
                  <a:gd name="T2" fmla="*/ 288 w 288"/>
                  <a:gd name="T3" fmla="*/ 192 h 816"/>
                  <a:gd name="T4" fmla="*/ 288 w 288"/>
                  <a:gd name="T5" fmla="*/ 624 h 816"/>
                  <a:gd name="T6" fmla="*/ 0 w 288"/>
                  <a:gd name="T7" fmla="*/ 816 h 816"/>
                  <a:gd name="T8" fmla="*/ 0 w 288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816"/>
                  <a:gd name="T17" fmla="*/ 288 w 288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816">
                    <a:moveTo>
                      <a:pt x="0" y="0"/>
                    </a:moveTo>
                    <a:lnTo>
                      <a:pt x="288" y="192"/>
                    </a:lnTo>
                    <a:lnTo>
                      <a:pt x="288" y="624"/>
                    </a:lnTo>
                    <a:lnTo>
                      <a:pt x="0" y="8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28" name="Text Box 10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240" cy="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CN" sz="1800"/>
                  <a:t>A</a:t>
                </a:r>
              </a:p>
              <a:p>
                <a:pPr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CN" sz="1800"/>
                  <a:t>L</a:t>
                </a:r>
              </a:p>
              <a:p>
                <a:pPr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CN" sz="1800"/>
                  <a:t>U</a:t>
                </a:r>
              </a:p>
            </p:txBody>
          </p:sp>
        </p:grpSp>
        <p:sp>
          <p:nvSpPr>
            <p:cNvPr id="89111" name="Line 11"/>
            <p:cNvSpPr>
              <a:spLocks noChangeShapeType="1"/>
            </p:cNvSpPr>
            <p:nvPr/>
          </p:nvSpPr>
          <p:spPr bwMode="auto">
            <a:xfrm rot="5400000" flipV="1">
              <a:off x="1152" y="192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2" name="Line 12"/>
            <p:cNvSpPr>
              <a:spLocks noChangeShapeType="1"/>
            </p:cNvSpPr>
            <p:nvPr/>
          </p:nvSpPr>
          <p:spPr bwMode="auto">
            <a:xfrm rot="5400000" flipV="1">
              <a:off x="1536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Rectangle 13"/>
            <p:cNvSpPr>
              <a:spLocks noChangeArrowheads="1"/>
            </p:cNvSpPr>
            <p:nvPr/>
          </p:nvSpPr>
          <p:spPr bwMode="auto">
            <a:xfrm>
              <a:off x="1200" y="1300"/>
              <a:ext cx="224" cy="2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1700" smtClean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9114" name="Line 14"/>
            <p:cNvSpPr>
              <a:spLocks noChangeShapeType="1"/>
            </p:cNvSpPr>
            <p:nvPr/>
          </p:nvSpPr>
          <p:spPr bwMode="auto">
            <a:xfrm>
              <a:off x="2016" y="2112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5" name="Rectangle 15"/>
            <p:cNvSpPr>
              <a:spLocks noChangeArrowheads="1"/>
            </p:cNvSpPr>
            <p:nvPr/>
          </p:nvSpPr>
          <p:spPr bwMode="auto">
            <a:xfrm>
              <a:off x="2828" y="1856"/>
              <a:ext cx="509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400" dirty="0" smtClean="0"/>
                <a:t>输出</a:t>
              </a:r>
              <a:endParaRPr lang="en-US" altLang="zh-CN" sz="2400" dirty="0"/>
            </a:p>
          </p:txBody>
        </p:sp>
        <p:sp>
          <p:nvSpPr>
            <p:cNvPr id="89116" name="Freeform 16"/>
            <p:cNvSpPr>
              <a:spLocks/>
            </p:cNvSpPr>
            <p:nvPr/>
          </p:nvSpPr>
          <p:spPr bwMode="auto">
            <a:xfrm flipV="1">
              <a:off x="672" y="2496"/>
              <a:ext cx="1152" cy="144"/>
            </a:xfrm>
            <a:custGeom>
              <a:avLst/>
              <a:gdLst>
                <a:gd name="T0" fmla="*/ 2147483646 w 432"/>
                <a:gd name="T1" fmla="*/ 144 h 144"/>
                <a:gd name="T2" fmla="*/ 2147483646 w 432"/>
                <a:gd name="T3" fmla="*/ 0 h 144"/>
                <a:gd name="T4" fmla="*/ 0 w 432"/>
                <a:gd name="T5" fmla="*/ 0 h 144"/>
                <a:gd name="T6" fmla="*/ 0 60000 65536"/>
                <a:gd name="T7" fmla="*/ 0 60000 65536"/>
                <a:gd name="T8" fmla="*/ 0 60000 65536"/>
                <a:gd name="T9" fmla="*/ 0 w 432"/>
                <a:gd name="T10" fmla="*/ 0 h 144"/>
                <a:gd name="T11" fmla="*/ 432 w 4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44">
                  <a:moveTo>
                    <a:pt x="432" y="144"/>
                  </a:move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7" name="AutoShape 17"/>
            <p:cNvSpPr>
              <a:spLocks noChangeArrowheads="1"/>
            </p:cNvSpPr>
            <p:nvPr/>
          </p:nvSpPr>
          <p:spPr bwMode="auto">
            <a:xfrm>
              <a:off x="1632" y="1824"/>
              <a:ext cx="423" cy="67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600"/>
                <a:t>MUX</a:t>
              </a:r>
            </a:p>
          </p:txBody>
        </p:sp>
        <p:sp>
          <p:nvSpPr>
            <p:cNvPr id="89118" name="Freeform 18"/>
            <p:cNvSpPr>
              <a:spLocks/>
            </p:cNvSpPr>
            <p:nvPr/>
          </p:nvSpPr>
          <p:spPr bwMode="auto">
            <a:xfrm>
              <a:off x="1017" y="2109"/>
              <a:ext cx="133" cy="290"/>
            </a:xfrm>
            <a:custGeom>
              <a:avLst/>
              <a:gdLst>
                <a:gd name="T0" fmla="*/ 0 w 192"/>
                <a:gd name="T1" fmla="*/ 733534 h 192"/>
                <a:gd name="T2" fmla="*/ 0 w 192"/>
                <a:gd name="T3" fmla="*/ 0 h 192"/>
                <a:gd name="T4" fmla="*/ 1 w 192"/>
                <a:gd name="T5" fmla="*/ 0 h 192"/>
                <a:gd name="T6" fmla="*/ 0 60000 65536"/>
                <a:gd name="T7" fmla="*/ 0 60000 65536"/>
                <a:gd name="T8" fmla="*/ 0 60000 65536"/>
                <a:gd name="T9" fmla="*/ 0 w 192"/>
                <a:gd name="T10" fmla="*/ 0 h 192"/>
                <a:gd name="T11" fmla="*/ 192 w 19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19" name="Rectangle 19"/>
            <p:cNvSpPr>
              <a:spLocks noChangeArrowheads="1"/>
            </p:cNvSpPr>
            <p:nvPr/>
          </p:nvSpPr>
          <p:spPr bwMode="auto">
            <a:xfrm>
              <a:off x="1632" y="1824"/>
              <a:ext cx="28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600"/>
                <a:t>0</a:t>
              </a:r>
              <a:endParaRPr lang="en-US" altLang="zh-CN" sz="1500"/>
            </a:p>
          </p:txBody>
        </p:sp>
        <p:sp>
          <p:nvSpPr>
            <p:cNvPr id="89120" name="Rectangle 20"/>
            <p:cNvSpPr>
              <a:spLocks noChangeArrowheads="1"/>
            </p:cNvSpPr>
            <p:nvPr/>
          </p:nvSpPr>
          <p:spPr bwMode="auto">
            <a:xfrm>
              <a:off x="1632" y="2304"/>
              <a:ext cx="28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600"/>
                <a:t>1</a:t>
              </a:r>
            </a:p>
          </p:txBody>
        </p:sp>
        <p:sp>
          <p:nvSpPr>
            <p:cNvPr id="89121" name="Rectangle 21"/>
            <p:cNvSpPr>
              <a:spLocks noChangeArrowheads="1"/>
            </p:cNvSpPr>
            <p:nvPr/>
          </p:nvSpPr>
          <p:spPr bwMode="auto">
            <a:xfrm>
              <a:off x="2304" y="1680"/>
              <a:ext cx="144" cy="81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28" tIns="47965" rIns="95928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zh-CN" sz="2100"/>
            </a:p>
          </p:txBody>
        </p:sp>
        <p:sp>
          <p:nvSpPr>
            <p:cNvPr id="89122" name="Line 22"/>
            <p:cNvSpPr>
              <a:spLocks noChangeShapeType="1"/>
            </p:cNvSpPr>
            <p:nvPr/>
          </p:nvSpPr>
          <p:spPr bwMode="auto">
            <a:xfrm>
              <a:off x="2352" y="2496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23" name="Text Box 23"/>
            <p:cNvSpPr txBox="1">
              <a:spLocks noChangeArrowheads="1"/>
            </p:cNvSpPr>
            <p:nvPr/>
          </p:nvSpPr>
          <p:spPr bwMode="auto">
            <a:xfrm>
              <a:off x="2112" y="2629"/>
              <a:ext cx="53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/>
                <a:t>Clock</a:t>
              </a:r>
            </a:p>
          </p:txBody>
        </p:sp>
        <p:sp>
          <p:nvSpPr>
            <p:cNvPr id="89124" name="Freeform 24"/>
            <p:cNvSpPr>
              <a:spLocks/>
            </p:cNvSpPr>
            <p:nvPr/>
          </p:nvSpPr>
          <p:spPr bwMode="auto">
            <a:xfrm>
              <a:off x="958" y="1501"/>
              <a:ext cx="1822" cy="611"/>
            </a:xfrm>
            <a:custGeom>
              <a:avLst/>
              <a:gdLst>
                <a:gd name="T0" fmla="*/ 7542 w 1680"/>
                <a:gd name="T1" fmla="*/ 1 h 1104"/>
                <a:gd name="T2" fmla="*/ 8515 w 1680"/>
                <a:gd name="T3" fmla="*/ 1 h 1104"/>
                <a:gd name="T4" fmla="*/ 8515 w 1680"/>
                <a:gd name="T5" fmla="*/ 0 h 1104"/>
                <a:gd name="T6" fmla="*/ 0 w 1680"/>
                <a:gd name="T7" fmla="*/ 0 h 1104"/>
                <a:gd name="T8" fmla="*/ 0 w 1680"/>
                <a:gd name="T9" fmla="*/ 1 h 1104"/>
                <a:gd name="T10" fmla="*/ 976 w 1680"/>
                <a:gd name="T11" fmla="*/ 1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0"/>
                <a:gd name="T19" fmla="*/ 0 h 1104"/>
                <a:gd name="T20" fmla="*/ 1680 w 1680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0" h="1104">
                  <a:moveTo>
                    <a:pt x="1488" y="1104"/>
                  </a:moveTo>
                  <a:lnTo>
                    <a:pt x="1680" y="1104"/>
                  </a:lnTo>
                  <a:lnTo>
                    <a:pt x="1680" y="0"/>
                  </a:lnTo>
                  <a:lnTo>
                    <a:pt x="0" y="0"/>
                  </a:lnTo>
                  <a:lnTo>
                    <a:pt x="0" y="672"/>
                  </a:lnTo>
                  <a:lnTo>
                    <a:pt x="192" y="67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25" name="Rectangle 25"/>
            <p:cNvSpPr>
              <a:spLocks noChangeArrowheads="1"/>
            </p:cNvSpPr>
            <p:nvPr/>
          </p:nvSpPr>
          <p:spPr bwMode="auto">
            <a:xfrm>
              <a:off x="96" y="2256"/>
              <a:ext cx="576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zh-CN" altLang="en-US" sz="2400" dirty="0" smtClean="0"/>
                <a:t>输入</a:t>
              </a:r>
              <a:endParaRPr lang="en-US" altLang="zh-CN" sz="2400" dirty="0"/>
            </a:p>
          </p:txBody>
        </p:sp>
        <p:sp>
          <p:nvSpPr>
            <p:cNvPr id="89126" name="Rectangle 26"/>
            <p:cNvSpPr>
              <a:spLocks noChangeArrowheads="1"/>
            </p:cNvSpPr>
            <p:nvPr/>
          </p:nvSpPr>
          <p:spPr bwMode="auto">
            <a:xfrm>
              <a:off x="-1" y="2505"/>
              <a:ext cx="673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zh-CN" altLang="en-US" sz="2400" dirty="0" smtClean="0"/>
                <a:t>加载</a:t>
              </a:r>
              <a:endParaRPr lang="en-US" altLang="zh-CN" sz="2400" dirty="0"/>
            </a:p>
          </p:txBody>
        </p:sp>
      </p:grp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592388" y="6019800"/>
            <a:ext cx="455612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" name="Rectangle 13"/>
          <p:cNvSpPr>
            <a:spLocks noChangeArrowheads="1"/>
          </p:cNvSpPr>
          <p:nvPr/>
        </p:nvSpPr>
        <p:spPr bwMode="auto">
          <a:xfrm>
            <a:off x="2287588" y="5492750"/>
            <a:ext cx="455612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1700" baseline="-25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" name="Rectangle 13"/>
          <p:cNvSpPr>
            <a:spLocks noChangeArrowheads="1"/>
          </p:cNvSpPr>
          <p:nvPr/>
        </p:nvSpPr>
        <p:spPr bwMode="auto">
          <a:xfrm>
            <a:off x="3124200" y="5486400"/>
            <a:ext cx="428625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" name="Rectangle 13"/>
          <p:cNvSpPr>
            <a:spLocks noChangeArrowheads="1"/>
          </p:cNvSpPr>
          <p:nvPr/>
        </p:nvSpPr>
        <p:spPr bwMode="auto">
          <a:xfrm>
            <a:off x="3962400" y="5486400"/>
            <a:ext cx="455613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3" name="Rectangle 13"/>
          <p:cNvSpPr>
            <a:spLocks noChangeArrowheads="1"/>
          </p:cNvSpPr>
          <p:nvPr/>
        </p:nvSpPr>
        <p:spPr bwMode="auto">
          <a:xfrm>
            <a:off x="4800600" y="5486400"/>
            <a:ext cx="455613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4" name="Rectangle 13"/>
          <p:cNvSpPr>
            <a:spLocks noChangeArrowheads="1"/>
          </p:cNvSpPr>
          <p:nvPr/>
        </p:nvSpPr>
        <p:spPr bwMode="auto">
          <a:xfrm>
            <a:off x="5610225" y="5486400"/>
            <a:ext cx="455613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5" name="Rectangle 13"/>
          <p:cNvSpPr>
            <a:spLocks noChangeArrowheads="1"/>
          </p:cNvSpPr>
          <p:nvPr/>
        </p:nvSpPr>
        <p:spPr bwMode="auto">
          <a:xfrm>
            <a:off x="6448425" y="5486400"/>
            <a:ext cx="455613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6" name="Rectangle 13"/>
          <p:cNvSpPr>
            <a:spLocks noChangeArrowheads="1"/>
          </p:cNvSpPr>
          <p:nvPr/>
        </p:nvSpPr>
        <p:spPr bwMode="auto">
          <a:xfrm>
            <a:off x="3354388" y="6019800"/>
            <a:ext cx="801687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" name="Rectangle 13"/>
          <p:cNvSpPr>
            <a:spLocks noChangeArrowheads="1"/>
          </p:cNvSpPr>
          <p:nvPr/>
        </p:nvSpPr>
        <p:spPr bwMode="auto">
          <a:xfrm>
            <a:off x="4191000" y="6019800"/>
            <a:ext cx="889000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…X</a:t>
            </a:r>
            <a:r>
              <a:rPr lang="en-US" altLang="zh-CN" sz="18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8" name="Rectangle 13"/>
          <p:cNvSpPr>
            <a:spLocks noChangeArrowheads="1"/>
          </p:cNvSpPr>
          <p:nvPr/>
        </p:nvSpPr>
        <p:spPr bwMode="auto">
          <a:xfrm>
            <a:off x="5029200" y="6019800"/>
            <a:ext cx="455613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9" name="Rectangle 13"/>
          <p:cNvSpPr>
            <a:spLocks noChangeArrowheads="1"/>
          </p:cNvSpPr>
          <p:nvPr/>
        </p:nvSpPr>
        <p:spPr bwMode="auto">
          <a:xfrm>
            <a:off x="5868988" y="6019800"/>
            <a:ext cx="827087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zh-CN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+X</a:t>
            </a:r>
            <a:r>
              <a:rPr lang="en-US" altLang="zh-CN" sz="18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" name="Rectangle 13"/>
          <p:cNvSpPr>
            <a:spLocks noChangeArrowheads="1"/>
          </p:cNvSpPr>
          <p:nvPr/>
        </p:nvSpPr>
        <p:spPr bwMode="auto">
          <a:xfrm>
            <a:off x="6707188" y="6019800"/>
            <a:ext cx="873125" cy="374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1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zh-CN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…X</a:t>
            </a:r>
            <a:r>
              <a:rPr lang="en-US" altLang="zh-CN" sz="18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endParaRPr lang="en-US" altLang="zh-CN" sz="1700" baseline="-25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dirty="0" smtClean="0"/>
              <a:t>状态机示例</a:t>
            </a:r>
            <a:endParaRPr lang="en-US" dirty="0"/>
          </a:p>
        </p:txBody>
      </p:sp>
      <p:sp>
        <p:nvSpPr>
          <p:cNvPr id="72" name="Rectangle 83"/>
          <p:cNvSpPr txBox="1">
            <a:spLocks noChangeArrowheads="1"/>
          </p:cNvSpPr>
          <p:nvPr/>
        </p:nvSpPr>
        <p:spPr bwMode="auto">
          <a:xfrm>
            <a:off x="5570338" y="1603175"/>
            <a:ext cx="3026804" cy="259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defTabSz="914400"/>
            <a:r>
              <a:rPr lang="zh-CN" altLang="en-US" kern="0" smtClean="0"/>
              <a:t>累加器示例</a:t>
            </a:r>
            <a:endParaRPr lang="en-US" altLang="zh-CN" kern="0" smtClean="0"/>
          </a:p>
          <a:p>
            <a:pPr lvl="1" defTabSz="914400"/>
            <a:r>
              <a:rPr lang="zh-CN" altLang="en-US" kern="0" smtClean="0"/>
              <a:t>在每个时钟加载或累加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36171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状态机示例</a:t>
            </a:r>
          </a:p>
        </p:txBody>
      </p:sp>
      <p:sp>
        <p:nvSpPr>
          <p:cNvPr id="57" name="Rectangle 83"/>
          <p:cNvSpPr txBox="1">
            <a:spLocks noChangeArrowheads="1"/>
          </p:cNvSpPr>
          <p:nvPr/>
        </p:nvSpPr>
        <p:spPr bwMode="auto">
          <a:xfrm>
            <a:off x="5562600" y="1846312"/>
            <a:ext cx="3022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zh-CN" altLang="en-US" dirty="0" smtClean="0"/>
              <a:t>累加器</a:t>
            </a:r>
            <a:r>
              <a:rPr lang="zh-CN" altLang="en-US" dirty="0"/>
              <a:t>电路</a:t>
            </a:r>
            <a:endParaRPr lang="en-US" altLang="zh-CN" dirty="0"/>
          </a:p>
          <a:p>
            <a:pPr lvl="1"/>
            <a:r>
              <a:rPr lang="zh-CN" altLang="en-US" dirty="0"/>
              <a:t>在每个时钟加载或累加</a:t>
            </a:r>
            <a:endParaRPr lang="en-US" altLang="zh-CN" dirty="0"/>
          </a:p>
        </p:txBody>
      </p:sp>
      <p:grpSp>
        <p:nvGrpSpPr>
          <p:cNvPr id="58" name="Group 42"/>
          <p:cNvGrpSpPr>
            <a:grpSpLocks/>
          </p:cNvGrpSpPr>
          <p:nvPr/>
        </p:nvGrpSpPr>
        <p:grpSpPr bwMode="auto">
          <a:xfrm>
            <a:off x="1219200" y="1312912"/>
            <a:ext cx="4540250" cy="2913063"/>
            <a:chOff x="192" y="1008"/>
            <a:chExt cx="2860" cy="1835"/>
          </a:xfrm>
        </p:grpSpPr>
        <p:sp>
          <p:nvSpPr>
            <p:cNvPr id="59" name="Rectangle 39"/>
            <p:cNvSpPr>
              <a:spLocks noChangeArrowheads="1"/>
            </p:cNvSpPr>
            <p:nvPr/>
          </p:nvSpPr>
          <p:spPr bwMode="auto">
            <a:xfrm>
              <a:off x="816" y="1068"/>
              <a:ext cx="1344" cy="1476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pPr algn="ctr"/>
              <a:r>
                <a:rPr lang="zh-CN" altLang="en-US" sz="2400" b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组合逻辑</a:t>
              </a:r>
              <a:endParaRPr 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Line 14"/>
            <p:cNvSpPr>
              <a:spLocks noChangeShapeType="1"/>
            </p:cNvSpPr>
            <p:nvPr/>
          </p:nvSpPr>
          <p:spPr bwMode="auto">
            <a:xfrm rot="5400000" flipV="1">
              <a:off x="2688" y="187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>
              <a:noAutofit/>
            </a:bodyPr>
            <a:lstStyle/>
            <a:p>
              <a:endParaRPr 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 rot="5400000">
              <a:off x="1200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>
              <a:noAutofit/>
            </a:bodyPr>
            <a:lstStyle/>
            <a:p>
              <a:endParaRPr 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2" name="Group 16"/>
            <p:cNvGrpSpPr>
              <a:grpSpLocks/>
            </p:cNvGrpSpPr>
            <p:nvPr/>
          </p:nvGrpSpPr>
          <p:grpSpPr bwMode="auto">
            <a:xfrm>
              <a:off x="1115" y="1536"/>
              <a:ext cx="325" cy="816"/>
              <a:chOff x="3947" y="2832"/>
              <a:chExt cx="325" cy="816"/>
            </a:xfrm>
          </p:grpSpPr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3984" y="2832"/>
                <a:ext cx="288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8" y="192"/>
                  </a:cxn>
                  <a:cxn ang="0">
                    <a:pos x="288" y="624"/>
                  </a:cxn>
                  <a:cxn ang="0">
                    <a:pos x="0" y="816"/>
                  </a:cxn>
                  <a:cxn ang="0">
                    <a:pos x="0" y="0"/>
                  </a:cxn>
                </a:cxnLst>
                <a:rect l="0" t="0" r="r" b="b"/>
                <a:pathLst>
                  <a:path w="288" h="816">
                    <a:moveTo>
                      <a:pt x="0" y="0"/>
                    </a:moveTo>
                    <a:lnTo>
                      <a:pt x="288" y="192"/>
                    </a:lnTo>
                    <a:lnTo>
                      <a:pt x="288" y="624"/>
                    </a:lnTo>
                    <a:lnTo>
                      <a:pt x="0" y="8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endPara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Text Box 18"/>
              <p:cNvSpPr txBox="1">
                <a:spLocks noChangeArrowheads="1"/>
              </p:cNvSpPr>
              <p:nvPr/>
            </p:nvSpPr>
            <p:spPr bwMode="auto">
              <a:xfrm>
                <a:off x="3947" y="2976"/>
                <a:ext cx="325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pPr algn="l" eaLnBrk="1" hangingPunct="1">
                  <a:lnSpc>
                    <a:spcPts val="2400"/>
                  </a:lnSpc>
                </a:pPr>
                <a:r>
                  <a:rPr lang="en-US" sz="2000" b="1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AL</a:t>
                </a:r>
              </a:p>
              <a:p>
                <a:pPr algn="l" eaLnBrk="1" hangingPunct="1">
                  <a:lnSpc>
                    <a:spcPts val="2400"/>
                  </a:lnSpc>
                </a:pPr>
                <a:r>
                  <a:rPr lang="en-US" sz="2000" b="1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endParaRPr lang="en-US" sz="20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 rot="5400000" flipV="1">
              <a:off x="1152" y="192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>
              <a:noAutofit/>
            </a:bodyPr>
            <a:lstStyle/>
            <a:p>
              <a:endParaRPr 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 rot="5400000" flipV="1">
              <a:off x="1536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>
              <a:noAutofit/>
            </a:bodyPr>
            <a:lstStyle/>
            <a:p>
              <a:endParaRPr 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24"/>
            <p:cNvSpPr>
              <a:spLocks noChangeArrowheads="1"/>
            </p:cNvSpPr>
            <p:nvPr/>
          </p:nvSpPr>
          <p:spPr bwMode="auto">
            <a:xfrm>
              <a:off x="1200" y="124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6" name="Line 31"/>
            <p:cNvSpPr>
              <a:spLocks noChangeShapeType="1"/>
            </p:cNvSpPr>
            <p:nvPr/>
          </p:nvSpPr>
          <p:spPr bwMode="auto">
            <a:xfrm>
              <a:off x="2016" y="2112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>
              <a:noAutofit/>
            </a:bodyPr>
            <a:lstStyle/>
            <a:p>
              <a:endParaRPr 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32"/>
            <p:cNvSpPr>
              <a:spLocks noChangeArrowheads="1"/>
            </p:cNvSpPr>
            <p:nvPr/>
          </p:nvSpPr>
          <p:spPr bwMode="auto">
            <a:xfrm>
              <a:off x="2688" y="1856"/>
              <a:ext cx="3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68" name="Freeform 33"/>
            <p:cNvSpPr>
              <a:spLocks/>
            </p:cNvSpPr>
            <p:nvPr/>
          </p:nvSpPr>
          <p:spPr bwMode="auto">
            <a:xfrm flipV="1">
              <a:off x="762" y="2496"/>
              <a:ext cx="1062" cy="144"/>
            </a:xfrm>
            <a:custGeom>
              <a:avLst/>
              <a:gdLst/>
              <a:ahLst/>
              <a:cxnLst>
                <a:cxn ang="0">
                  <a:pos x="432" y="144"/>
                </a:cxn>
                <a:cxn ang="0">
                  <a:pos x="432" y="0"/>
                </a:cxn>
                <a:cxn ang="0">
                  <a:pos x="0" y="0"/>
                </a:cxn>
              </a:cxnLst>
              <a:rect l="0" t="0" r="r" b="b"/>
              <a:pathLst>
                <a:path w="432" h="144">
                  <a:moveTo>
                    <a:pt x="432" y="144"/>
                  </a:move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endParaRPr 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AutoShape 34"/>
            <p:cNvSpPr>
              <a:spLocks noChangeArrowheads="1"/>
            </p:cNvSpPr>
            <p:nvPr/>
          </p:nvSpPr>
          <p:spPr bwMode="auto">
            <a:xfrm>
              <a:off x="1632" y="1824"/>
              <a:ext cx="423" cy="67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0" tIns="45715" rIns="91430" bIns="45715" anchor="ctr">
              <a:no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70" name="Freeform 36"/>
            <p:cNvSpPr>
              <a:spLocks/>
            </p:cNvSpPr>
            <p:nvPr/>
          </p:nvSpPr>
          <p:spPr bwMode="auto">
            <a:xfrm>
              <a:off x="960" y="2208"/>
              <a:ext cx="192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92" y="0"/>
                </a:cxn>
              </a:cxnLst>
              <a:rect l="0" t="0" r="r" b="b"/>
              <a:pathLst>
                <a:path w="192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632" y="182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2" name="Rectangle 37"/>
            <p:cNvSpPr>
              <a:spLocks noChangeArrowheads="1"/>
            </p:cNvSpPr>
            <p:nvPr/>
          </p:nvSpPr>
          <p:spPr bwMode="auto">
            <a:xfrm>
              <a:off x="1632" y="230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3" name="Rectangle 5"/>
            <p:cNvSpPr>
              <a:spLocks noChangeArrowheads="1"/>
            </p:cNvSpPr>
            <p:nvPr/>
          </p:nvSpPr>
          <p:spPr bwMode="auto">
            <a:xfrm>
              <a:off x="2304" y="1680"/>
              <a:ext cx="144" cy="8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eaLnBrk="1" hangingPunct="1">
                <a:lnSpc>
                  <a:spcPct val="100000"/>
                </a:lnSpc>
              </a:pPr>
              <a:endParaRPr 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>
              <a:off x="2352" y="2496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Text Box 11"/>
            <p:cNvSpPr txBox="1">
              <a:spLocks noChangeArrowheads="1"/>
            </p:cNvSpPr>
            <p:nvPr/>
          </p:nvSpPr>
          <p:spPr bwMode="auto">
            <a:xfrm>
              <a:off x="2112" y="2629"/>
              <a:ext cx="45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Clock</a:t>
              </a:r>
            </a:p>
          </p:txBody>
        </p:sp>
        <p:sp>
          <p:nvSpPr>
            <p:cNvPr id="76" name="Freeform 38"/>
            <p:cNvSpPr>
              <a:spLocks/>
            </p:cNvSpPr>
            <p:nvPr/>
          </p:nvSpPr>
          <p:spPr bwMode="auto">
            <a:xfrm>
              <a:off x="960" y="1008"/>
              <a:ext cx="1680" cy="1104"/>
            </a:xfrm>
            <a:custGeom>
              <a:avLst/>
              <a:gdLst/>
              <a:ahLst/>
              <a:cxnLst>
                <a:cxn ang="0">
                  <a:pos x="1488" y="1104"/>
                </a:cxn>
                <a:cxn ang="0">
                  <a:pos x="1680" y="1104"/>
                </a:cxn>
                <a:cxn ang="0">
                  <a:pos x="1680" y="0"/>
                </a:cxn>
                <a:cxn ang="0">
                  <a:pos x="0" y="0"/>
                </a:cxn>
                <a:cxn ang="0">
                  <a:pos x="0" y="672"/>
                </a:cxn>
                <a:cxn ang="0">
                  <a:pos x="192" y="672"/>
                </a:cxn>
              </a:cxnLst>
              <a:rect l="0" t="0" r="r" b="b"/>
              <a:pathLst>
                <a:path w="1680" h="1104">
                  <a:moveTo>
                    <a:pt x="1488" y="1104"/>
                  </a:moveTo>
                  <a:lnTo>
                    <a:pt x="1680" y="1104"/>
                  </a:lnTo>
                  <a:lnTo>
                    <a:pt x="1680" y="0"/>
                  </a:lnTo>
                  <a:lnTo>
                    <a:pt x="0" y="0"/>
                  </a:lnTo>
                  <a:lnTo>
                    <a:pt x="0" y="672"/>
                  </a:lnTo>
                  <a:lnTo>
                    <a:pt x="192" y="67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40"/>
            <p:cNvSpPr>
              <a:spLocks noChangeArrowheads="1"/>
            </p:cNvSpPr>
            <p:nvPr/>
          </p:nvSpPr>
          <p:spPr bwMode="auto">
            <a:xfrm>
              <a:off x="288" y="225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In</a:t>
              </a:r>
            </a:p>
          </p:txBody>
        </p:sp>
        <p:sp>
          <p:nvSpPr>
            <p:cNvPr id="78" name="Rectangle 41"/>
            <p:cNvSpPr>
              <a:spLocks noChangeArrowheads="1"/>
            </p:cNvSpPr>
            <p:nvPr/>
          </p:nvSpPr>
          <p:spPr bwMode="auto">
            <a:xfrm>
              <a:off x="192" y="2505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Load</a:t>
              </a: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57018" y="4419600"/>
            <a:ext cx="8463454" cy="1981200"/>
            <a:chOff x="357018" y="4419600"/>
            <a:chExt cx="8463454" cy="1981200"/>
          </a:xfrm>
        </p:grpSpPr>
        <p:sp>
          <p:nvSpPr>
            <p:cNvPr id="82" name="Freeform 43"/>
            <p:cNvSpPr>
              <a:spLocks/>
            </p:cNvSpPr>
            <p:nvPr/>
          </p:nvSpPr>
          <p:spPr bwMode="auto">
            <a:xfrm>
              <a:off x="1527611" y="4495800"/>
              <a:ext cx="1736395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0" t="0" r="r" b="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Freeform 44"/>
            <p:cNvSpPr>
              <a:spLocks/>
            </p:cNvSpPr>
            <p:nvPr/>
          </p:nvSpPr>
          <p:spPr bwMode="auto">
            <a:xfrm>
              <a:off x="2685208" y="4495800"/>
              <a:ext cx="1736395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0" t="0" r="r" b="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Freeform 45"/>
            <p:cNvSpPr>
              <a:spLocks/>
            </p:cNvSpPr>
            <p:nvPr/>
          </p:nvSpPr>
          <p:spPr bwMode="auto">
            <a:xfrm>
              <a:off x="3842805" y="4495800"/>
              <a:ext cx="1736395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0" t="0" r="r" b="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Freeform 46"/>
            <p:cNvSpPr>
              <a:spLocks/>
            </p:cNvSpPr>
            <p:nvPr/>
          </p:nvSpPr>
          <p:spPr bwMode="auto">
            <a:xfrm>
              <a:off x="5000402" y="4495800"/>
              <a:ext cx="1736395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0" t="0" r="r" b="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Freeform 47"/>
            <p:cNvSpPr>
              <a:spLocks/>
            </p:cNvSpPr>
            <p:nvPr/>
          </p:nvSpPr>
          <p:spPr bwMode="auto">
            <a:xfrm>
              <a:off x="6157999" y="4495800"/>
              <a:ext cx="1736395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0" t="0" r="r" b="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Freeform 49"/>
            <p:cNvSpPr>
              <a:spLocks/>
            </p:cNvSpPr>
            <p:nvPr/>
          </p:nvSpPr>
          <p:spPr bwMode="auto">
            <a:xfrm>
              <a:off x="1527611" y="4953000"/>
              <a:ext cx="6381253" cy="228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288" y="144"/>
                </a:cxn>
                <a:cxn ang="0">
                  <a:pos x="1488" y="144"/>
                </a:cxn>
                <a:cxn ang="0">
                  <a:pos x="1488" y="0"/>
                </a:cxn>
                <a:cxn ang="0">
                  <a:pos x="1680" y="0"/>
                </a:cxn>
                <a:cxn ang="0">
                  <a:pos x="1680" y="144"/>
                </a:cxn>
                <a:cxn ang="0">
                  <a:pos x="2646" y="140"/>
                </a:cxn>
              </a:cxnLst>
              <a:rect l="0" t="0" r="r" b="b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52"/>
            <p:cNvSpPr>
              <a:spLocks noChangeArrowheads="1"/>
            </p:cNvSpPr>
            <p:nvPr/>
          </p:nvSpPr>
          <p:spPr bwMode="auto">
            <a:xfrm>
              <a:off x="1527611" y="5410200"/>
              <a:ext cx="1157597" cy="3048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sz="2400" b="1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9" name="Rectangle 53"/>
            <p:cNvSpPr>
              <a:spLocks noChangeArrowheads="1"/>
            </p:cNvSpPr>
            <p:nvPr/>
          </p:nvSpPr>
          <p:spPr bwMode="auto">
            <a:xfrm>
              <a:off x="2685208" y="5410200"/>
              <a:ext cx="1157597" cy="3048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0" name="Rectangle 54"/>
            <p:cNvSpPr>
              <a:spLocks noChangeArrowheads="1"/>
            </p:cNvSpPr>
            <p:nvPr/>
          </p:nvSpPr>
          <p:spPr bwMode="auto">
            <a:xfrm>
              <a:off x="3842805" y="5410200"/>
              <a:ext cx="1157597" cy="3048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1" name="Rectangle 55"/>
            <p:cNvSpPr>
              <a:spLocks noChangeArrowheads="1"/>
            </p:cNvSpPr>
            <p:nvPr/>
          </p:nvSpPr>
          <p:spPr bwMode="auto">
            <a:xfrm>
              <a:off x="5000402" y="5410200"/>
              <a:ext cx="1157597" cy="3048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2" name="Rectangle 56"/>
            <p:cNvSpPr>
              <a:spLocks noChangeArrowheads="1"/>
            </p:cNvSpPr>
            <p:nvPr/>
          </p:nvSpPr>
          <p:spPr bwMode="auto">
            <a:xfrm>
              <a:off x="6157999" y="5410200"/>
              <a:ext cx="1157597" cy="3048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3" name="Rectangle 57"/>
            <p:cNvSpPr>
              <a:spLocks noChangeArrowheads="1"/>
            </p:cNvSpPr>
            <p:nvPr/>
          </p:nvSpPr>
          <p:spPr bwMode="auto">
            <a:xfrm>
              <a:off x="7315596" y="5410200"/>
              <a:ext cx="1157597" cy="3048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4" name="Rectangle 58"/>
            <p:cNvSpPr>
              <a:spLocks noChangeArrowheads="1"/>
            </p:cNvSpPr>
            <p:nvPr/>
          </p:nvSpPr>
          <p:spPr bwMode="auto">
            <a:xfrm>
              <a:off x="1874890" y="5943600"/>
              <a:ext cx="1157597" cy="304800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5" name="Rectangle 59"/>
            <p:cNvSpPr>
              <a:spLocks noChangeArrowheads="1"/>
            </p:cNvSpPr>
            <p:nvPr/>
          </p:nvSpPr>
          <p:spPr bwMode="auto">
            <a:xfrm>
              <a:off x="3032487" y="5943600"/>
              <a:ext cx="1157597" cy="304800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+x</a:t>
              </a:r>
              <a:r>
                <a:rPr lang="en-US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6" name="Rectangle 60"/>
            <p:cNvSpPr>
              <a:spLocks noChangeArrowheads="1"/>
            </p:cNvSpPr>
            <p:nvPr/>
          </p:nvSpPr>
          <p:spPr bwMode="auto">
            <a:xfrm>
              <a:off x="4190084" y="5943600"/>
              <a:ext cx="1157597" cy="304800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+x</a:t>
              </a:r>
              <a:r>
                <a:rPr lang="en-US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+x</a:t>
              </a:r>
              <a:r>
                <a:rPr lang="en-US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7" name="Rectangle 61"/>
            <p:cNvSpPr>
              <a:spLocks noChangeArrowheads="1"/>
            </p:cNvSpPr>
            <p:nvPr/>
          </p:nvSpPr>
          <p:spPr bwMode="auto">
            <a:xfrm>
              <a:off x="5347681" y="5943600"/>
              <a:ext cx="1157597" cy="304800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8" name="Rectangle 62"/>
            <p:cNvSpPr>
              <a:spLocks noChangeArrowheads="1"/>
            </p:cNvSpPr>
            <p:nvPr/>
          </p:nvSpPr>
          <p:spPr bwMode="auto">
            <a:xfrm>
              <a:off x="6505278" y="5943600"/>
              <a:ext cx="1157597" cy="304800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+x</a:t>
              </a:r>
              <a:r>
                <a:rPr lang="en-US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9" name="Rectangle 63"/>
            <p:cNvSpPr>
              <a:spLocks noChangeArrowheads="1"/>
            </p:cNvSpPr>
            <p:nvPr/>
          </p:nvSpPr>
          <p:spPr bwMode="auto">
            <a:xfrm>
              <a:off x="7662875" y="5943600"/>
              <a:ext cx="1157597" cy="304800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sz="2400" b="1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+x</a:t>
              </a:r>
              <a:r>
                <a:rPr lang="en-US" sz="2400" b="1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+x</a:t>
              </a:r>
              <a:r>
                <a:rPr lang="en-US" sz="2400" b="1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00" name="Rectangle 72"/>
            <p:cNvSpPr>
              <a:spLocks noChangeArrowheads="1"/>
            </p:cNvSpPr>
            <p:nvPr/>
          </p:nvSpPr>
          <p:spPr bwMode="auto">
            <a:xfrm>
              <a:off x="357018" y="4441825"/>
              <a:ext cx="1170593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Clock</a:t>
              </a:r>
            </a:p>
          </p:txBody>
        </p:sp>
        <p:sp>
          <p:nvSpPr>
            <p:cNvPr id="101" name="Rectangle 73"/>
            <p:cNvSpPr>
              <a:spLocks noChangeArrowheads="1"/>
            </p:cNvSpPr>
            <p:nvPr/>
          </p:nvSpPr>
          <p:spPr bwMode="auto">
            <a:xfrm>
              <a:off x="477429" y="4945063"/>
              <a:ext cx="1050181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Load</a:t>
              </a:r>
            </a:p>
          </p:txBody>
        </p:sp>
        <p:sp>
          <p:nvSpPr>
            <p:cNvPr id="102" name="Rectangle 74"/>
            <p:cNvSpPr>
              <a:spLocks noChangeArrowheads="1"/>
            </p:cNvSpPr>
            <p:nvPr/>
          </p:nvSpPr>
          <p:spPr bwMode="auto">
            <a:xfrm>
              <a:off x="576503" y="5448300"/>
              <a:ext cx="951107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In</a:t>
              </a:r>
            </a:p>
          </p:txBody>
        </p:sp>
        <p:sp>
          <p:nvSpPr>
            <p:cNvPr id="103" name="Rectangle 75"/>
            <p:cNvSpPr>
              <a:spLocks noChangeArrowheads="1"/>
            </p:cNvSpPr>
            <p:nvPr/>
          </p:nvSpPr>
          <p:spPr bwMode="auto">
            <a:xfrm>
              <a:off x="576503" y="5951538"/>
              <a:ext cx="951107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104" name="Line 76"/>
            <p:cNvSpPr>
              <a:spLocks noChangeShapeType="1"/>
            </p:cNvSpPr>
            <p:nvPr/>
          </p:nvSpPr>
          <p:spPr bwMode="auto">
            <a:xfrm>
              <a:off x="1874890" y="4419600"/>
              <a:ext cx="0" cy="1981200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Line 77"/>
            <p:cNvSpPr>
              <a:spLocks noChangeShapeType="1"/>
            </p:cNvSpPr>
            <p:nvPr/>
          </p:nvSpPr>
          <p:spPr bwMode="auto">
            <a:xfrm>
              <a:off x="3032487" y="4419600"/>
              <a:ext cx="0" cy="1981200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Line 78"/>
            <p:cNvSpPr>
              <a:spLocks noChangeShapeType="1"/>
            </p:cNvSpPr>
            <p:nvPr/>
          </p:nvSpPr>
          <p:spPr bwMode="auto">
            <a:xfrm>
              <a:off x="4190084" y="4419600"/>
              <a:ext cx="0" cy="1981200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Line 79"/>
            <p:cNvSpPr>
              <a:spLocks noChangeShapeType="1"/>
            </p:cNvSpPr>
            <p:nvPr/>
          </p:nvSpPr>
          <p:spPr bwMode="auto">
            <a:xfrm>
              <a:off x="5347681" y="4419600"/>
              <a:ext cx="0" cy="1981200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Line 80"/>
            <p:cNvSpPr>
              <a:spLocks noChangeShapeType="1"/>
            </p:cNvSpPr>
            <p:nvPr/>
          </p:nvSpPr>
          <p:spPr bwMode="auto">
            <a:xfrm>
              <a:off x="6505278" y="4419600"/>
              <a:ext cx="0" cy="1981200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Line 81"/>
            <p:cNvSpPr>
              <a:spLocks noChangeShapeType="1"/>
            </p:cNvSpPr>
            <p:nvPr/>
          </p:nvSpPr>
          <p:spPr bwMode="auto">
            <a:xfrm>
              <a:off x="7662875" y="4419600"/>
              <a:ext cx="0" cy="1981200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3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9" y="260649"/>
            <a:ext cx="3906141" cy="2199694"/>
          </a:xfrm>
          <a:prstGeom prst="rect">
            <a:avLst/>
          </a:prstGeom>
        </p:spPr>
      </p:pic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711135"/>
            <a:ext cx="683568" cy="4433482"/>
          </a:xfrm>
        </p:spPr>
        <p:txBody>
          <a:bodyPr/>
          <a:lstStyle/>
          <a:p>
            <a:r>
              <a:rPr lang="zh-CN" altLang="en-US" dirty="0" smtClean="0"/>
              <a:t> 随机存取存储器</a:t>
            </a:r>
            <a:endParaRPr lang="en-US" dirty="0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260" y="2078389"/>
            <a:ext cx="8560471" cy="4590971"/>
          </a:xfrm>
        </p:spPr>
        <p:txBody>
          <a:bodyPr/>
          <a:lstStyle/>
          <a:p>
            <a:pPr lvl="1"/>
            <a:r>
              <a:rPr lang="en-US" altLang="zh-CN" dirty="0" smtClean="0"/>
              <a:t>   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RAM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存储内存中的多个字</a:t>
            </a:r>
            <a:endParaRPr lang="en-US" dirty="0"/>
          </a:p>
          <a:p>
            <a:pPr lvl="2"/>
            <a:r>
              <a:rPr lang="zh-CN" altLang="en-US" dirty="0" smtClean="0"/>
              <a:t>通过输入的地址来决定读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写哪个字，写由</a:t>
            </a:r>
            <a:r>
              <a:rPr lang="en-US" altLang="zh-CN" dirty="0" err="1" smtClean="0"/>
              <a:t>clk</a:t>
            </a:r>
            <a:r>
              <a:rPr lang="zh-CN" altLang="en-US" dirty="0" smtClean="0"/>
              <a:t>控制。</a:t>
            </a:r>
            <a:endParaRPr lang="en-US" dirty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RF</a:t>
            </a:r>
            <a:r>
              <a:rPr lang="zh-CN" altLang="en-US" dirty="0" smtClean="0">
                <a:solidFill>
                  <a:srgbClr val="FF0000"/>
                </a:solidFill>
              </a:rPr>
              <a:t>：寄存器文件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00B050"/>
                </a:solidFill>
              </a:rPr>
              <a:t>硬件寄存器：</a:t>
            </a:r>
            <a:r>
              <a:rPr lang="zh-CN" altLang="en-US" dirty="0" smtClean="0"/>
              <a:t>稳态、组合逻辑的屏障，</a:t>
            </a:r>
            <a:r>
              <a:rPr lang="en-US" altLang="zh-CN" dirty="0" smtClean="0"/>
              <a:t>CLK</a:t>
            </a:r>
            <a:r>
              <a:rPr lang="zh-CN" altLang="en-US" dirty="0" smtClean="0"/>
              <a:t>边沿触发。如：</a:t>
            </a:r>
            <a:r>
              <a:rPr lang="en-US" altLang="zh-CN" dirty="0" smtClean="0"/>
              <a:t>PC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Stat 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00B050"/>
                </a:solidFill>
              </a:rPr>
              <a:t>程序寄存器：</a:t>
            </a:r>
            <a:r>
              <a:rPr lang="zh-CN" altLang="en-US" dirty="0" smtClean="0"/>
              <a:t>存储数据，可按</a:t>
            </a:r>
            <a:r>
              <a:rPr lang="en-US" altLang="zh-CN" dirty="0" smtClean="0"/>
              <a:t>ID</a:t>
            </a:r>
            <a:r>
              <a:rPr lang="zh-CN" altLang="en-US" dirty="0" smtClean="0"/>
              <a:t>读、写的存储单元。汇编级用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</a:rPr>
              <a:t>rax</a:t>
            </a:r>
            <a:r>
              <a:rPr lang="en-US" dirty="0"/>
              <a:t>, </a:t>
            </a:r>
            <a:r>
              <a:rPr lang="en-US" dirty="0" smtClean="0">
                <a:latin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</a:rPr>
              <a:t>rsp</a:t>
            </a:r>
            <a:r>
              <a:rPr lang="en-US" dirty="0"/>
              <a:t>, </a:t>
            </a:r>
            <a:r>
              <a:rPr lang="en-US" dirty="0" smtClean="0">
                <a:latin typeface="Courier New" pitchFamily="49" charset="0"/>
              </a:rPr>
              <a:t>%r14</a:t>
            </a:r>
            <a:r>
              <a:rPr lang="zh-CN" altLang="en-US" dirty="0" smtClean="0"/>
              <a:t>等，机器级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寄存器</a:t>
            </a:r>
            <a:r>
              <a:rPr lang="en-US" altLang="zh-CN" dirty="0" smtClean="0"/>
              <a:t>ID</a:t>
            </a:r>
            <a:r>
              <a:rPr lang="zh-CN" altLang="en-US" dirty="0" smtClean="0"/>
              <a:t>标识符作为地址（</a:t>
            </a:r>
            <a:r>
              <a:rPr lang="en-US" altLang="zh-CN" dirty="0" smtClean="0"/>
              <a:t>0000-1110</a:t>
            </a:r>
            <a:r>
              <a:rPr lang="zh-CN" altLang="en-US" dirty="0" smtClean="0"/>
              <a:t>）</a:t>
            </a:r>
            <a:r>
              <a:rPr lang="en-US" dirty="0" smtClean="0"/>
              <a:t> 15 (0xF) </a:t>
            </a:r>
            <a:r>
              <a:rPr lang="zh-CN" altLang="en-US" dirty="0" smtClean="0"/>
              <a:t>表示不执行读写</a:t>
            </a:r>
            <a:endParaRPr lang="en-US" dirty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PORTS</a:t>
            </a:r>
            <a:r>
              <a:rPr lang="zh-CN" altLang="en-US" dirty="0" smtClean="0">
                <a:solidFill>
                  <a:srgbClr val="FF0000"/>
                </a:solidFill>
              </a:rPr>
              <a:t>：多端口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在每个周期可以同时读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写多个字</a:t>
            </a:r>
            <a:endParaRPr lang="en-US" dirty="0"/>
          </a:p>
          <a:p>
            <a:pPr lvl="3"/>
            <a:r>
              <a:rPr lang="zh-CN" altLang="en-US" dirty="0" smtClean="0"/>
              <a:t>每个端口有单独的地址和数据输入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</a:t>
            </a:r>
            <a:endParaRPr lang="en-US" dirty="0"/>
          </a:p>
        </p:txBody>
      </p:sp>
      <p:grpSp>
        <p:nvGrpSpPr>
          <p:cNvPr id="316440" name="Group 24"/>
          <p:cNvGrpSpPr>
            <a:grpSpLocks/>
          </p:cNvGrpSpPr>
          <p:nvPr/>
        </p:nvGrpSpPr>
        <p:grpSpPr bwMode="auto">
          <a:xfrm>
            <a:off x="4738604" y="260648"/>
            <a:ext cx="3969815" cy="2277519"/>
            <a:chOff x="1773" y="672"/>
            <a:chExt cx="2267" cy="1432"/>
          </a:xfrm>
        </p:grpSpPr>
        <p:sp>
          <p:nvSpPr>
            <p:cNvPr id="316420" name="Rectangle 4"/>
            <p:cNvSpPr>
              <a:spLocks noChangeArrowheads="1"/>
            </p:cNvSpPr>
            <p:nvPr/>
          </p:nvSpPr>
          <p:spPr bwMode="auto">
            <a:xfrm>
              <a:off x="2448" y="720"/>
              <a:ext cx="960" cy="9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000066"/>
                  </a:solidFill>
                </a:rPr>
                <a:t>寄存器</a:t>
              </a:r>
              <a:endParaRPr lang="en-US" altLang="zh-CN" sz="2000" dirty="0" smtClean="0">
                <a:solidFill>
                  <a:srgbClr val="000066"/>
                </a:solidFill>
              </a:endParaRPr>
            </a:p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000066"/>
                  </a:solidFill>
                </a:rPr>
                <a:t>文件</a:t>
              </a:r>
              <a:endParaRPr lang="en-US" sz="2000" dirty="0">
                <a:solidFill>
                  <a:srgbClr val="000066"/>
                </a:solidFill>
              </a:endParaRPr>
            </a:p>
          </p:txBody>
        </p:sp>
        <p:sp>
          <p:nvSpPr>
            <p:cNvPr id="316421" name="Text Box 5"/>
            <p:cNvSpPr txBox="1">
              <a:spLocks noChangeArrowheads="1"/>
            </p:cNvSpPr>
            <p:nvPr/>
          </p:nvSpPr>
          <p:spPr bwMode="auto">
            <a:xfrm>
              <a:off x="2448" y="864"/>
              <a:ext cx="19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316422" name="Text Box 6"/>
            <p:cNvSpPr txBox="1">
              <a:spLocks noChangeArrowheads="1"/>
            </p:cNvSpPr>
            <p:nvPr/>
          </p:nvSpPr>
          <p:spPr bwMode="auto">
            <a:xfrm>
              <a:off x="2448" y="1392"/>
              <a:ext cx="19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66"/>
                  </a:solidFill>
                </a:rPr>
                <a:t>B</a:t>
              </a:r>
            </a:p>
          </p:txBody>
        </p:sp>
        <p:sp>
          <p:nvSpPr>
            <p:cNvPr id="316423" name="Text Box 7"/>
            <p:cNvSpPr txBox="1">
              <a:spLocks noChangeArrowheads="1"/>
            </p:cNvSpPr>
            <p:nvPr/>
          </p:nvSpPr>
          <p:spPr bwMode="auto">
            <a:xfrm>
              <a:off x="3216" y="1104"/>
              <a:ext cx="19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66"/>
                  </a:solidFill>
                </a:rPr>
                <a:t>W</a:t>
              </a:r>
            </a:p>
          </p:txBody>
        </p:sp>
        <p:sp>
          <p:nvSpPr>
            <p:cNvPr id="316424" name="Oval 8"/>
            <p:cNvSpPr>
              <a:spLocks noChangeArrowheads="1"/>
            </p:cNvSpPr>
            <p:nvPr/>
          </p:nvSpPr>
          <p:spPr bwMode="auto">
            <a:xfrm>
              <a:off x="3408" y="1247"/>
              <a:ext cx="44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000066"/>
                  </a:solidFill>
                </a:rPr>
                <a:t>dstW</a:t>
              </a:r>
              <a:endParaRPr lang="en-US" sz="2000" dirty="0">
                <a:solidFill>
                  <a:srgbClr val="000066"/>
                </a:solidFill>
              </a:endParaRPr>
            </a:p>
          </p:txBody>
        </p:sp>
        <p:sp>
          <p:nvSpPr>
            <p:cNvPr id="316425" name="Oval 9"/>
            <p:cNvSpPr>
              <a:spLocks noChangeArrowheads="1"/>
            </p:cNvSpPr>
            <p:nvPr/>
          </p:nvSpPr>
          <p:spPr bwMode="auto">
            <a:xfrm>
              <a:off x="2160" y="864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66"/>
                  </a:solidFill>
                </a:rPr>
                <a:t>srcA</a:t>
              </a:r>
            </a:p>
          </p:txBody>
        </p:sp>
        <p:sp>
          <p:nvSpPr>
            <p:cNvPr id="316426" name="Line 10"/>
            <p:cNvSpPr>
              <a:spLocks noChangeShapeType="1"/>
            </p:cNvSpPr>
            <p:nvPr/>
          </p:nvSpPr>
          <p:spPr bwMode="auto">
            <a:xfrm rot="16200000" flipV="1">
              <a:off x="2304" y="7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16427" name="Line 11"/>
            <p:cNvSpPr>
              <a:spLocks noChangeShapeType="1"/>
            </p:cNvSpPr>
            <p:nvPr/>
          </p:nvSpPr>
          <p:spPr bwMode="auto">
            <a:xfrm rot="5400000" flipH="1" flipV="1">
              <a:off x="2303" y="913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16428" name="Line 12"/>
            <p:cNvSpPr>
              <a:spLocks noChangeShapeType="1"/>
            </p:cNvSpPr>
            <p:nvPr/>
          </p:nvSpPr>
          <p:spPr bwMode="auto">
            <a:xfrm rot="16200000" flipV="1">
              <a:off x="2304" y="124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16429" name="Line 13"/>
            <p:cNvSpPr>
              <a:spLocks noChangeShapeType="1"/>
            </p:cNvSpPr>
            <p:nvPr/>
          </p:nvSpPr>
          <p:spPr bwMode="auto">
            <a:xfrm rot="5400000" flipH="1" flipV="1">
              <a:off x="2303" y="1441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16430" name="Line 14"/>
            <p:cNvSpPr>
              <a:spLocks noChangeShapeType="1"/>
            </p:cNvSpPr>
            <p:nvPr/>
          </p:nvSpPr>
          <p:spPr bwMode="auto">
            <a:xfrm rot="16200000" flipV="1">
              <a:off x="3552" y="85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16431" name="Line 15"/>
            <p:cNvSpPr>
              <a:spLocks noChangeShapeType="1"/>
            </p:cNvSpPr>
            <p:nvPr/>
          </p:nvSpPr>
          <p:spPr bwMode="auto">
            <a:xfrm rot="16200000" flipV="1">
              <a:off x="3571" y="1296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16432" name="Oval 16"/>
            <p:cNvSpPr>
              <a:spLocks noChangeArrowheads="1"/>
            </p:cNvSpPr>
            <p:nvPr/>
          </p:nvSpPr>
          <p:spPr bwMode="auto">
            <a:xfrm>
              <a:off x="2160" y="672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66"/>
                  </a:solidFill>
                </a:rPr>
                <a:t>valA</a:t>
              </a:r>
            </a:p>
          </p:txBody>
        </p:sp>
        <p:sp>
          <p:nvSpPr>
            <p:cNvPr id="316433" name="Oval 17"/>
            <p:cNvSpPr>
              <a:spLocks noChangeArrowheads="1"/>
            </p:cNvSpPr>
            <p:nvPr/>
          </p:nvSpPr>
          <p:spPr bwMode="auto">
            <a:xfrm>
              <a:off x="2160" y="1392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66"/>
                  </a:solidFill>
                </a:rPr>
                <a:t>srcB</a:t>
              </a:r>
            </a:p>
          </p:txBody>
        </p:sp>
        <p:sp>
          <p:nvSpPr>
            <p:cNvPr id="316434" name="Oval 18"/>
            <p:cNvSpPr>
              <a:spLocks noChangeArrowheads="1"/>
            </p:cNvSpPr>
            <p:nvPr/>
          </p:nvSpPr>
          <p:spPr bwMode="auto">
            <a:xfrm>
              <a:off x="2160" y="1200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66"/>
                  </a:solidFill>
                </a:rPr>
                <a:t>valB</a:t>
              </a:r>
            </a:p>
          </p:txBody>
        </p:sp>
        <p:sp>
          <p:nvSpPr>
            <p:cNvPr id="316435" name="Oval 19"/>
            <p:cNvSpPr>
              <a:spLocks noChangeArrowheads="1"/>
            </p:cNvSpPr>
            <p:nvPr/>
          </p:nvSpPr>
          <p:spPr bwMode="auto">
            <a:xfrm>
              <a:off x="3504" y="808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000066"/>
                  </a:solidFill>
                </a:rPr>
                <a:t>valW</a:t>
              </a:r>
              <a:endParaRPr lang="en-US" sz="2000" dirty="0">
                <a:solidFill>
                  <a:srgbClr val="000066"/>
                </a:solidFill>
              </a:endParaRPr>
            </a:p>
          </p:txBody>
        </p:sp>
        <p:sp>
          <p:nvSpPr>
            <p:cNvPr id="316436" name="Text Box 20"/>
            <p:cNvSpPr txBox="1">
              <a:spLocks noChangeArrowheads="1"/>
            </p:cNvSpPr>
            <p:nvPr/>
          </p:nvSpPr>
          <p:spPr bwMode="auto">
            <a:xfrm>
              <a:off x="1773" y="873"/>
              <a:ext cx="235" cy="63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000066"/>
                  </a:solidFill>
                </a:rPr>
                <a:t>读</a:t>
              </a:r>
              <a:endParaRPr lang="en-US" altLang="zh-CN" sz="2000" dirty="0" smtClean="0">
                <a:solidFill>
                  <a:srgbClr val="000066"/>
                </a:solidFill>
              </a:endParaRPr>
            </a:p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000066"/>
                  </a:solidFill>
                </a:rPr>
                <a:t>端</a:t>
              </a:r>
              <a:endParaRPr lang="en-US" altLang="zh-CN" sz="2000" dirty="0" smtClean="0">
                <a:solidFill>
                  <a:srgbClr val="000066"/>
                </a:solidFill>
              </a:endParaRPr>
            </a:p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000066"/>
                  </a:solidFill>
                </a:rPr>
                <a:t>口</a:t>
              </a:r>
              <a:endParaRPr lang="en-US" altLang="zh-CN" sz="2000" dirty="0">
                <a:solidFill>
                  <a:srgbClr val="000066"/>
                </a:solidFill>
              </a:endParaRPr>
            </a:p>
          </p:txBody>
        </p:sp>
        <p:sp>
          <p:nvSpPr>
            <p:cNvPr id="316437" name="Text Box 21"/>
            <p:cNvSpPr txBox="1">
              <a:spLocks noChangeArrowheads="1"/>
            </p:cNvSpPr>
            <p:nvPr/>
          </p:nvSpPr>
          <p:spPr bwMode="auto">
            <a:xfrm>
              <a:off x="3788" y="873"/>
              <a:ext cx="252" cy="63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000066"/>
                  </a:solidFill>
                </a:rPr>
                <a:t>写</a:t>
              </a:r>
              <a:endParaRPr lang="en-US" altLang="zh-CN" sz="2000" dirty="0" smtClean="0">
                <a:solidFill>
                  <a:srgbClr val="000066"/>
                </a:solidFill>
              </a:endParaRPr>
            </a:p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000066"/>
                  </a:solidFill>
                </a:rPr>
                <a:t>端</a:t>
              </a:r>
              <a:endParaRPr lang="en-US" altLang="zh-CN" sz="2000" dirty="0" smtClean="0">
                <a:solidFill>
                  <a:srgbClr val="000066"/>
                </a:solidFill>
              </a:endParaRPr>
            </a:p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000066"/>
                  </a:solidFill>
                </a:rPr>
                <a:t>口</a:t>
              </a:r>
              <a:endParaRPr lang="en-US" sz="2000" dirty="0">
                <a:solidFill>
                  <a:srgbClr val="000066"/>
                </a:solidFill>
              </a:endParaRPr>
            </a:p>
          </p:txBody>
        </p:sp>
        <p:sp>
          <p:nvSpPr>
            <p:cNvPr id="316438" name="Line 22"/>
            <p:cNvSpPr>
              <a:spLocks noChangeShapeType="1"/>
            </p:cNvSpPr>
            <p:nvPr/>
          </p:nvSpPr>
          <p:spPr bwMode="auto">
            <a:xfrm flipH="1" flipV="1">
              <a:off x="3216" y="17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16439" name="Rectangle 23"/>
            <p:cNvSpPr>
              <a:spLocks noChangeArrowheads="1"/>
            </p:cNvSpPr>
            <p:nvPr/>
          </p:nvSpPr>
          <p:spPr bwMode="auto">
            <a:xfrm>
              <a:off x="3022" y="1872"/>
              <a:ext cx="381" cy="2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000066"/>
                  </a:solidFill>
                </a:rPr>
                <a:t>时钟</a:t>
              </a:r>
              <a:endParaRPr lang="en-US" sz="2000" dirty="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78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寄存器文件时序</a:t>
            </a:r>
            <a:endParaRPr lang="en-US" dirty="0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925" y="832693"/>
            <a:ext cx="5162547" cy="3380404"/>
          </a:xfrm>
        </p:spPr>
        <p:txBody>
          <a:bodyPr/>
          <a:lstStyle/>
          <a:p>
            <a:r>
              <a:rPr lang="zh-CN" altLang="en-US" dirty="0"/>
              <a:t>读</a:t>
            </a:r>
            <a:endParaRPr lang="en-US" dirty="0"/>
          </a:p>
          <a:p>
            <a:pPr lvl="1"/>
            <a:r>
              <a:rPr lang="zh-CN" altLang="en-US" dirty="0" smtClean="0"/>
              <a:t>类似组合逻辑</a:t>
            </a:r>
            <a:endParaRPr lang="en-US" dirty="0"/>
          </a:p>
          <a:p>
            <a:pPr lvl="1"/>
            <a:r>
              <a:rPr lang="zh-CN" altLang="en-US" dirty="0"/>
              <a:t>根据输入</a:t>
            </a:r>
            <a:r>
              <a:rPr lang="zh-CN" altLang="en-US" dirty="0" smtClean="0"/>
              <a:t>地址产生输出数据，</a:t>
            </a:r>
            <a:endParaRPr lang="en-US" dirty="0" smtClean="0"/>
          </a:p>
          <a:p>
            <a:pPr lvl="2"/>
            <a:r>
              <a:rPr lang="zh-CN" altLang="en-US" sz="2000" dirty="0" smtClean="0"/>
              <a:t>有延迟</a:t>
            </a:r>
            <a:endParaRPr lang="en-US" sz="2000" dirty="0" smtClean="0"/>
          </a:p>
          <a:p>
            <a:r>
              <a:rPr lang="zh-CN" altLang="en-US" dirty="0" smtClean="0"/>
              <a:t>写</a:t>
            </a:r>
            <a:endParaRPr lang="en-US" dirty="0"/>
          </a:p>
          <a:p>
            <a:pPr lvl="1"/>
            <a:r>
              <a:rPr lang="zh-CN" altLang="en-US" dirty="0"/>
              <a:t>类似寄存器</a:t>
            </a:r>
            <a:endParaRPr lang="en-US" dirty="0"/>
          </a:p>
          <a:p>
            <a:pPr lvl="1"/>
            <a:r>
              <a:rPr lang="zh-CN" altLang="en-US" dirty="0"/>
              <a:t>只在时钟上升沿更新</a:t>
            </a:r>
            <a:endParaRPr lang="en-US" dirty="0"/>
          </a:p>
        </p:txBody>
      </p:sp>
      <p:grpSp>
        <p:nvGrpSpPr>
          <p:cNvPr id="317466" name="Group 26"/>
          <p:cNvGrpSpPr>
            <a:grpSpLocks/>
          </p:cNvGrpSpPr>
          <p:nvPr/>
        </p:nvGrpSpPr>
        <p:grpSpPr bwMode="auto">
          <a:xfrm>
            <a:off x="992003" y="1246919"/>
            <a:ext cx="1983955" cy="1730404"/>
            <a:chOff x="771" y="1408"/>
            <a:chExt cx="1248" cy="1088"/>
          </a:xfrm>
        </p:grpSpPr>
        <p:sp>
          <p:nvSpPr>
            <p:cNvPr id="317445" name="Rectangle 5"/>
            <p:cNvSpPr>
              <a:spLocks noChangeArrowheads="1"/>
            </p:cNvSpPr>
            <p:nvPr/>
          </p:nvSpPr>
          <p:spPr bwMode="auto">
            <a:xfrm>
              <a:off x="1059" y="1536"/>
              <a:ext cx="960" cy="9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302" fontAlgn="base">
                <a:lnSpc>
                  <a:spcPct val="150000"/>
                </a:lnSpc>
                <a:spcBef>
                  <a:spcPts val="600"/>
                </a:spcBef>
                <a:spcAft>
                  <a:spcPct val="0"/>
                </a:spcAft>
              </a:pPr>
              <a:endParaRPr lang="en-US" altLang="zh-CN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915302" fontAlgn="base">
                <a:spcBef>
                  <a:spcPts val="60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寄存器</a:t>
              </a:r>
              <a:endParaRPr lang="en-US" altLang="zh-CN" sz="20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</a:t>
              </a:r>
              <a:endPara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446" name="Text Box 6"/>
            <p:cNvSpPr txBox="1">
              <a:spLocks noChangeArrowheads="1"/>
            </p:cNvSpPr>
            <p:nvPr/>
          </p:nvSpPr>
          <p:spPr bwMode="auto">
            <a:xfrm>
              <a:off x="1059" y="1680"/>
              <a:ext cx="19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7447" name="Text Box 7"/>
            <p:cNvSpPr txBox="1">
              <a:spLocks noChangeArrowheads="1"/>
            </p:cNvSpPr>
            <p:nvPr/>
          </p:nvSpPr>
          <p:spPr bwMode="auto">
            <a:xfrm>
              <a:off x="1059" y="2208"/>
              <a:ext cx="19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17450" name="Oval 10"/>
            <p:cNvSpPr>
              <a:spLocks noChangeArrowheads="1"/>
            </p:cNvSpPr>
            <p:nvPr/>
          </p:nvSpPr>
          <p:spPr bwMode="auto">
            <a:xfrm>
              <a:off x="771" y="1680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srcA</a:t>
              </a:r>
            </a:p>
          </p:txBody>
        </p:sp>
        <p:sp>
          <p:nvSpPr>
            <p:cNvPr id="317451" name="Line 11"/>
            <p:cNvSpPr>
              <a:spLocks noChangeShapeType="1"/>
            </p:cNvSpPr>
            <p:nvPr/>
          </p:nvSpPr>
          <p:spPr bwMode="auto">
            <a:xfrm rot="16200000" flipV="1">
              <a:off x="915" y="1536"/>
              <a:ext cx="0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452" name="Line 12"/>
            <p:cNvSpPr>
              <a:spLocks noChangeShapeType="1"/>
            </p:cNvSpPr>
            <p:nvPr/>
          </p:nvSpPr>
          <p:spPr bwMode="auto">
            <a:xfrm rot="5400000" flipH="1" flipV="1">
              <a:off x="914" y="1729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453" name="Line 13"/>
            <p:cNvSpPr>
              <a:spLocks noChangeShapeType="1"/>
            </p:cNvSpPr>
            <p:nvPr/>
          </p:nvSpPr>
          <p:spPr bwMode="auto">
            <a:xfrm rot="16200000" flipV="1">
              <a:off x="915" y="2064"/>
              <a:ext cx="0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454" name="Line 14"/>
            <p:cNvSpPr>
              <a:spLocks noChangeShapeType="1"/>
            </p:cNvSpPr>
            <p:nvPr/>
          </p:nvSpPr>
          <p:spPr bwMode="auto">
            <a:xfrm rot="5400000" flipH="1" flipV="1">
              <a:off x="914" y="2257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457" name="Oval 17"/>
            <p:cNvSpPr>
              <a:spLocks noChangeArrowheads="1"/>
            </p:cNvSpPr>
            <p:nvPr/>
          </p:nvSpPr>
          <p:spPr bwMode="auto">
            <a:xfrm>
              <a:off x="771" y="1408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valA</a:t>
              </a:r>
              <a:endPara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458" name="Oval 18"/>
            <p:cNvSpPr>
              <a:spLocks noChangeArrowheads="1"/>
            </p:cNvSpPr>
            <p:nvPr/>
          </p:nvSpPr>
          <p:spPr bwMode="auto">
            <a:xfrm>
              <a:off x="771" y="2208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srcB</a:t>
              </a:r>
            </a:p>
          </p:txBody>
        </p:sp>
        <p:sp>
          <p:nvSpPr>
            <p:cNvPr id="317459" name="Oval 19"/>
            <p:cNvSpPr>
              <a:spLocks noChangeArrowheads="1"/>
            </p:cNvSpPr>
            <p:nvPr/>
          </p:nvSpPr>
          <p:spPr bwMode="auto">
            <a:xfrm>
              <a:off x="771" y="1965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valB</a:t>
              </a:r>
              <a:endPara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7528" name="Group 88"/>
          <p:cNvGrpSpPr>
            <a:grpSpLocks/>
          </p:cNvGrpSpPr>
          <p:nvPr/>
        </p:nvGrpSpPr>
        <p:grpSpPr bwMode="auto">
          <a:xfrm>
            <a:off x="1068290" y="4198777"/>
            <a:ext cx="2459279" cy="2201177"/>
            <a:chOff x="672" y="2640"/>
            <a:chExt cx="1547" cy="1384"/>
          </a:xfrm>
        </p:grpSpPr>
        <p:sp>
          <p:nvSpPr>
            <p:cNvPr id="317494" name="Text Box 54"/>
            <p:cNvSpPr txBox="1">
              <a:spLocks noChangeArrowheads="1"/>
            </p:cNvSpPr>
            <p:nvPr/>
          </p:nvSpPr>
          <p:spPr bwMode="auto">
            <a:xfrm>
              <a:off x="1944" y="2906"/>
              <a:ext cx="261" cy="2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17495" name="Text Box 55"/>
            <p:cNvSpPr txBox="1">
              <a:spLocks noChangeArrowheads="1"/>
            </p:cNvSpPr>
            <p:nvPr/>
          </p:nvSpPr>
          <p:spPr bwMode="auto">
            <a:xfrm>
              <a:off x="1958" y="3276"/>
              <a:ext cx="261" cy="2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grpSp>
          <p:nvGrpSpPr>
            <p:cNvPr id="317525" name="Group 85"/>
            <p:cNvGrpSpPr>
              <a:grpSpLocks/>
            </p:cNvGrpSpPr>
            <p:nvPr/>
          </p:nvGrpSpPr>
          <p:grpSpPr bwMode="auto">
            <a:xfrm>
              <a:off x="672" y="2640"/>
              <a:ext cx="1525" cy="1384"/>
              <a:chOff x="672" y="2640"/>
              <a:chExt cx="1525" cy="1384"/>
            </a:xfrm>
          </p:grpSpPr>
          <p:grpSp>
            <p:nvGrpSpPr>
              <p:cNvPr id="317492" name="Group 52"/>
              <p:cNvGrpSpPr>
                <a:grpSpLocks/>
              </p:cNvGrpSpPr>
              <p:nvPr/>
            </p:nvGrpSpPr>
            <p:grpSpPr bwMode="auto">
              <a:xfrm>
                <a:off x="672" y="2640"/>
                <a:ext cx="1525" cy="1384"/>
                <a:chOff x="3219" y="768"/>
                <a:chExt cx="1525" cy="1384"/>
              </a:xfrm>
            </p:grpSpPr>
            <p:sp>
              <p:nvSpPr>
                <p:cNvPr id="3174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9" y="768"/>
                  <a:ext cx="960" cy="96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tx1"/>
                  </a:outerShdw>
                </a:effectLst>
              </p:spPr>
              <p:txBody>
                <a:bodyPr wrap="none" lIns="91430" tIns="45715" rIns="91430" bIns="45715" anchor="ctr"/>
                <a:lstStyle/>
                <a:p>
                  <a:pPr algn="ctr" defTabSz="91530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000" b="1" dirty="0" smtClean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 defTabSz="91530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000" b="1" dirty="0" smtClean="0">
                      <a:solidFill>
                        <a:srgbClr val="0000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寄存器</a:t>
                  </a:r>
                  <a:endParaRPr lang="en-US" altLang="zh-CN" sz="2000" b="1" dirty="0" smtClean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 defTabSz="91530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000" b="1" dirty="0" smtClean="0">
                      <a:solidFill>
                        <a:srgbClr val="0000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文件</a:t>
                  </a:r>
                  <a:endParaRPr lang="en-US" sz="20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47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987" y="1152"/>
                  <a:ext cx="192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defTabSz="91530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>
                      <a:solidFill>
                        <a:srgbClr val="0000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</a:p>
              </p:txBody>
            </p:sp>
            <p:sp>
              <p:nvSpPr>
                <p:cNvPr id="317476" name="Oval 36"/>
                <p:cNvSpPr>
                  <a:spLocks noChangeArrowheads="1"/>
                </p:cNvSpPr>
                <p:nvPr/>
              </p:nvSpPr>
              <p:spPr bwMode="auto">
                <a:xfrm>
                  <a:off x="4206" y="1261"/>
                  <a:ext cx="538" cy="240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1430" tIns="45715" rIns="91430" bIns="45715" anchor="ctr"/>
                <a:lstStyle/>
                <a:p>
                  <a:pPr algn="r" defTabSz="91530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 dirty="0" err="1">
                      <a:solidFill>
                        <a:srgbClr val="0000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dstW</a:t>
                  </a:r>
                  <a:endParaRPr lang="en-US" sz="20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482" name="Line 42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323" y="1008"/>
                  <a:ext cx="0" cy="288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483" name="Line 4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323" y="1331"/>
                  <a:ext cx="0" cy="28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487" name="Oval 47"/>
                <p:cNvSpPr>
                  <a:spLocks noChangeArrowheads="1"/>
                </p:cNvSpPr>
                <p:nvPr/>
              </p:nvSpPr>
              <p:spPr bwMode="auto">
                <a:xfrm>
                  <a:off x="4203" y="842"/>
                  <a:ext cx="538" cy="240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1430" tIns="45715" rIns="91430" bIns="45715" anchor="ctr"/>
                <a:lstStyle/>
                <a:p>
                  <a:pPr algn="r" defTabSz="91530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 dirty="0" err="1">
                      <a:solidFill>
                        <a:srgbClr val="0000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valW</a:t>
                  </a:r>
                  <a:endParaRPr lang="en-US" sz="20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490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3987" y="172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491" name="Rectangle 51"/>
                <p:cNvSpPr>
                  <a:spLocks noChangeArrowheads="1"/>
                </p:cNvSpPr>
                <p:nvPr/>
              </p:nvSpPr>
              <p:spPr bwMode="auto">
                <a:xfrm>
                  <a:off x="3795" y="1920"/>
                  <a:ext cx="381" cy="23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 type="none" w="sm" len="sm"/>
                </a:ln>
                <a:effectLst/>
              </p:spPr>
              <p:txBody>
                <a:bodyPr wrap="none" lIns="45720" rIns="45720">
                  <a:spAutoFit/>
                </a:bodyPr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000" b="1" dirty="0">
                      <a:solidFill>
                        <a:srgbClr val="0000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时钟</a:t>
                  </a:r>
                  <a:endParaRPr lang="en-US" sz="20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17493" name="Rectangle 53"/>
              <p:cNvSpPr>
                <a:spLocks noChangeArrowheads="1"/>
              </p:cNvSpPr>
              <p:nvPr/>
            </p:nvSpPr>
            <p:spPr bwMode="auto">
              <a:xfrm>
                <a:off x="1041" y="2688"/>
                <a:ext cx="334" cy="2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8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317496" name="Rectangle 56"/>
              <p:cNvSpPr>
                <a:spLocks noChangeArrowheads="1"/>
              </p:cNvSpPr>
              <p:nvPr/>
            </p:nvSpPr>
            <p:spPr bwMode="auto">
              <a:xfrm>
                <a:off x="910" y="2688"/>
                <a:ext cx="139" cy="2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8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</p:grpSp>
      <p:grpSp>
        <p:nvGrpSpPr>
          <p:cNvPr id="317526" name="Group 86"/>
          <p:cNvGrpSpPr>
            <a:grpSpLocks/>
          </p:cNvGrpSpPr>
          <p:nvPr/>
        </p:nvGrpSpPr>
        <p:grpSpPr bwMode="auto">
          <a:xfrm>
            <a:off x="3357470" y="4580524"/>
            <a:ext cx="1912419" cy="1145121"/>
            <a:chOff x="2112" y="2880"/>
            <a:chExt cx="1203" cy="720"/>
          </a:xfrm>
        </p:grpSpPr>
        <p:sp>
          <p:nvSpPr>
            <p:cNvPr id="317499" name="Freeform 59"/>
            <p:cNvSpPr>
              <a:spLocks/>
            </p:cNvSpPr>
            <p:nvPr/>
          </p:nvSpPr>
          <p:spPr bwMode="auto">
            <a:xfrm>
              <a:off x="2643" y="3312"/>
              <a:ext cx="432" cy="288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240" y="288"/>
                </a:cxn>
                <a:cxn ang="0">
                  <a:pos x="240" y="0"/>
                </a:cxn>
                <a:cxn ang="0">
                  <a:pos x="432" y="0"/>
                </a:cxn>
              </a:cxnLst>
              <a:rect l="0" t="0" r="r" b="b"/>
              <a:pathLst>
                <a:path w="432" h="288">
                  <a:moveTo>
                    <a:pt x="0" y="288"/>
                  </a:moveTo>
                  <a:lnTo>
                    <a:pt x="240" y="288"/>
                  </a:lnTo>
                  <a:lnTo>
                    <a:pt x="240" y="0"/>
                  </a:lnTo>
                  <a:lnTo>
                    <a:pt x="43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500" name="Rectangle 60"/>
            <p:cNvSpPr>
              <a:spLocks noChangeArrowheads="1"/>
            </p:cNvSpPr>
            <p:nvPr/>
          </p:nvSpPr>
          <p:spPr bwMode="auto">
            <a:xfrm>
              <a:off x="2451" y="2880"/>
              <a:ext cx="864" cy="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时钟上升沿</a:t>
              </a:r>
              <a:endPara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501" name="Rectangle 61"/>
            <p:cNvSpPr>
              <a:spLocks noChangeArrowheads="1"/>
            </p:cNvSpPr>
            <p:nvPr/>
          </p:nvSpPr>
          <p:spPr bwMode="auto">
            <a:xfrm>
              <a:off x="2112" y="3004"/>
              <a:ext cx="35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b="1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 3" pitchFamily="18" charset="2"/>
                </a:rPr>
                <a:t></a:t>
              </a:r>
            </a:p>
          </p:txBody>
        </p:sp>
      </p:grpSp>
      <p:grpSp>
        <p:nvGrpSpPr>
          <p:cNvPr id="317527" name="Group 87"/>
          <p:cNvGrpSpPr>
            <a:grpSpLocks/>
          </p:cNvGrpSpPr>
          <p:nvPr/>
        </p:nvGrpSpPr>
        <p:grpSpPr bwMode="auto">
          <a:xfrm>
            <a:off x="5265133" y="4221049"/>
            <a:ext cx="3429001" cy="2331593"/>
            <a:chOff x="3312" y="2654"/>
            <a:chExt cx="2157" cy="1466"/>
          </a:xfrm>
        </p:grpSpPr>
        <p:sp>
          <p:nvSpPr>
            <p:cNvPr id="317502" name="Rectangle 62"/>
            <p:cNvSpPr>
              <a:spLocks noChangeArrowheads="1"/>
            </p:cNvSpPr>
            <p:nvPr/>
          </p:nvSpPr>
          <p:spPr bwMode="auto">
            <a:xfrm>
              <a:off x="3312" y="3004"/>
              <a:ext cx="35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 3" pitchFamily="18" charset="2"/>
                </a:rPr>
                <a:t></a:t>
              </a:r>
            </a:p>
          </p:txBody>
        </p:sp>
        <p:grpSp>
          <p:nvGrpSpPr>
            <p:cNvPr id="317503" name="Group 63"/>
            <p:cNvGrpSpPr>
              <a:grpSpLocks/>
            </p:cNvGrpSpPr>
            <p:nvPr/>
          </p:nvGrpSpPr>
          <p:grpSpPr bwMode="auto">
            <a:xfrm>
              <a:off x="3936" y="2654"/>
              <a:ext cx="1533" cy="1466"/>
              <a:chOff x="3219" y="686"/>
              <a:chExt cx="1533" cy="1466"/>
            </a:xfrm>
          </p:grpSpPr>
          <p:grpSp>
            <p:nvGrpSpPr>
              <p:cNvPr id="317504" name="Group 64"/>
              <p:cNvGrpSpPr>
                <a:grpSpLocks/>
              </p:cNvGrpSpPr>
              <p:nvPr/>
            </p:nvGrpSpPr>
            <p:grpSpPr bwMode="auto">
              <a:xfrm>
                <a:off x="3219" y="686"/>
                <a:ext cx="1533" cy="1466"/>
                <a:chOff x="3219" y="686"/>
                <a:chExt cx="1533" cy="1466"/>
              </a:xfrm>
            </p:grpSpPr>
            <p:sp>
              <p:nvSpPr>
                <p:cNvPr id="317505" name="Rectangle 65"/>
                <p:cNvSpPr>
                  <a:spLocks noChangeArrowheads="1"/>
                </p:cNvSpPr>
                <p:nvPr/>
              </p:nvSpPr>
              <p:spPr bwMode="auto">
                <a:xfrm>
                  <a:off x="3219" y="768"/>
                  <a:ext cx="960" cy="96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tx1"/>
                  </a:outerShdw>
                </a:effectLst>
              </p:spPr>
              <p:txBody>
                <a:bodyPr wrap="none" lIns="91430" tIns="45715" rIns="91430" bIns="45715" anchor="ctr"/>
                <a:lstStyle/>
                <a:p>
                  <a:pPr algn="ctr" defTabSz="91530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000" b="1" dirty="0" smtClean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 defTabSz="91530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000" b="1" dirty="0" smtClean="0">
                      <a:solidFill>
                        <a:srgbClr val="0000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寄存器</a:t>
                  </a:r>
                  <a:endParaRPr lang="en-US" altLang="zh-CN" sz="2000" b="1" dirty="0" smtClean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 defTabSz="91530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000" b="1" dirty="0" smtClean="0">
                      <a:solidFill>
                        <a:srgbClr val="0000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文件</a:t>
                  </a:r>
                  <a:endParaRPr lang="en-US" sz="20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506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987" y="1152"/>
                  <a:ext cx="192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defTabSz="91530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>
                      <a:solidFill>
                        <a:srgbClr val="0000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</a:p>
              </p:txBody>
            </p:sp>
            <p:sp>
              <p:nvSpPr>
                <p:cNvPr id="317507" name="Oval 67"/>
                <p:cNvSpPr>
                  <a:spLocks noChangeArrowheads="1"/>
                </p:cNvSpPr>
                <p:nvPr/>
              </p:nvSpPr>
              <p:spPr bwMode="auto">
                <a:xfrm>
                  <a:off x="4213" y="1184"/>
                  <a:ext cx="539" cy="240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1430" tIns="45715" rIns="91430" bIns="45715" anchor="ctr"/>
                <a:lstStyle/>
                <a:p>
                  <a:pPr algn="r" defTabSz="91530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 dirty="0" err="1">
                      <a:solidFill>
                        <a:srgbClr val="0000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dstW</a:t>
                  </a:r>
                  <a:endParaRPr lang="en-US" sz="20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508" name="Line 68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323" y="904"/>
                  <a:ext cx="0" cy="288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509" name="Line 69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346" y="1315"/>
                  <a:ext cx="0" cy="28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510" name="Oval 70"/>
                <p:cNvSpPr>
                  <a:spLocks noChangeArrowheads="1"/>
                </p:cNvSpPr>
                <p:nvPr/>
              </p:nvSpPr>
              <p:spPr bwMode="auto">
                <a:xfrm>
                  <a:off x="4179" y="686"/>
                  <a:ext cx="538" cy="372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1430" tIns="45715" rIns="91430" bIns="45715" anchor="ctr"/>
                <a:lstStyle/>
                <a:p>
                  <a:pPr algn="r" defTabSz="91530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 dirty="0" err="1">
                      <a:solidFill>
                        <a:srgbClr val="0000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valW</a:t>
                  </a:r>
                  <a:endParaRPr lang="en-US" sz="20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511" name="Line 71"/>
                <p:cNvSpPr>
                  <a:spLocks noChangeShapeType="1"/>
                </p:cNvSpPr>
                <p:nvPr/>
              </p:nvSpPr>
              <p:spPr bwMode="auto">
                <a:xfrm flipH="1" flipV="1">
                  <a:off x="3987" y="1762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512" name="Rectangle 72"/>
                <p:cNvSpPr>
                  <a:spLocks noChangeArrowheads="1"/>
                </p:cNvSpPr>
                <p:nvPr/>
              </p:nvSpPr>
              <p:spPr bwMode="auto">
                <a:xfrm>
                  <a:off x="3795" y="1920"/>
                  <a:ext cx="381" cy="23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 type="none" w="sm" len="sm"/>
                </a:ln>
                <a:effectLst/>
              </p:spPr>
              <p:txBody>
                <a:bodyPr wrap="none" lIns="45720" rIns="45720">
                  <a:spAutoFit/>
                </a:bodyPr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000" b="1" dirty="0">
                      <a:solidFill>
                        <a:srgbClr val="0000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时钟</a:t>
                  </a:r>
                  <a:endParaRPr lang="en-US" sz="2000" b="1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17513" name="Rectangle 73"/>
              <p:cNvSpPr>
                <a:spLocks noChangeArrowheads="1"/>
              </p:cNvSpPr>
              <p:nvPr/>
            </p:nvSpPr>
            <p:spPr bwMode="auto">
              <a:xfrm>
                <a:off x="3602" y="807"/>
                <a:ext cx="334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/>
              <a:lstStyle/>
              <a:p>
                <a:pPr algn="ctr" defTabSz="91530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8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317514" name="Text Box 74"/>
              <p:cNvSpPr txBox="1">
                <a:spLocks noChangeArrowheads="1"/>
              </p:cNvSpPr>
              <p:nvPr/>
            </p:nvSpPr>
            <p:spPr bwMode="auto">
              <a:xfrm>
                <a:off x="4491" y="1034"/>
                <a:ext cx="261" cy="2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515" name="Text Box 75"/>
              <p:cNvSpPr txBox="1">
                <a:spLocks noChangeArrowheads="1"/>
              </p:cNvSpPr>
              <p:nvPr/>
            </p:nvSpPr>
            <p:spPr bwMode="auto">
              <a:xfrm>
                <a:off x="4491" y="1226"/>
                <a:ext cx="261" cy="2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516" name="Rectangle 76"/>
              <p:cNvSpPr>
                <a:spLocks noChangeArrowheads="1"/>
              </p:cNvSpPr>
              <p:nvPr/>
            </p:nvSpPr>
            <p:spPr bwMode="auto">
              <a:xfrm>
                <a:off x="3457" y="816"/>
                <a:ext cx="139" cy="2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8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</p:grpSp>
      <p:sp>
        <p:nvSpPr>
          <p:cNvPr id="317518" name="Rectangle 78"/>
          <p:cNvSpPr>
            <a:spLocks noChangeArrowheads="1"/>
          </p:cNvSpPr>
          <p:nvPr/>
        </p:nvSpPr>
        <p:spPr bwMode="auto">
          <a:xfrm>
            <a:off x="1983957" y="1526827"/>
            <a:ext cx="530962" cy="3324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65" tIns="45765" rIns="45765" bIns="45765" anchor="ctr"/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17519" name="Rectangle 79"/>
          <p:cNvSpPr>
            <a:spLocks noChangeArrowheads="1"/>
          </p:cNvSpPr>
          <p:nvPr/>
        </p:nvSpPr>
        <p:spPr bwMode="auto">
          <a:xfrm>
            <a:off x="1751236" y="1541191"/>
            <a:ext cx="220665" cy="36942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65" tIns="45765" rIns="45765" bIns="45765">
            <a:sp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304" y="2661647"/>
            <a:ext cx="834355" cy="424732"/>
            <a:chOff x="612304" y="2661647"/>
            <a:chExt cx="834355" cy="424732"/>
          </a:xfrm>
        </p:grpSpPr>
        <p:sp>
          <p:nvSpPr>
            <p:cNvPr id="317520" name="Rectangle 80"/>
            <p:cNvSpPr>
              <a:spLocks noChangeArrowheads="1"/>
            </p:cNvSpPr>
            <p:nvPr/>
          </p:nvSpPr>
          <p:spPr bwMode="auto">
            <a:xfrm>
              <a:off x="612304" y="2661647"/>
              <a:ext cx="246222" cy="4247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>
              <a:off x="852114" y="2824641"/>
              <a:ext cx="594545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" name="组合 6"/>
          <p:cNvGrpSpPr/>
          <p:nvPr/>
        </p:nvGrpSpPr>
        <p:grpSpPr>
          <a:xfrm>
            <a:off x="637091" y="2197086"/>
            <a:ext cx="812748" cy="424732"/>
            <a:chOff x="590674" y="2213948"/>
            <a:chExt cx="812748" cy="424732"/>
          </a:xfrm>
        </p:grpSpPr>
        <p:sp>
          <p:nvSpPr>
            <p:cNvPr id="317521" name="Rectangle 81"/>
            <p:cNvSpPr>
              <a:spLocks noChangeArrowheads="1"/>
            </p:cNvSpPr>
            <p:nvPr/>
          </p:nvSpPr>
          <p:spPr bwMode="auto">
            <a:xfrm>
              <a:off x="590674" y="2213948"/>
              <a:ext cx="246222" cy="42473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cxnSp>
          <p:nvCxnSpPr>
            <p:cNvPr id="61" name="直接箭头连接符 60"/>
            <p:cNvCxnSpPr>
              <a:stCxn id="317453" idx="0"/>
            </p:cNvCxnSpPr>
            <p:nvPr/>
          </p:nvCxnSpPr>
          <p:spPr bwMode="auto">
            <a:xfrm flipH="1">
              <a:off x="818264" y="2536137"/>
              <a:ext cx="585158" cy="0"/>
            </a:xfrm>
            <a:prstGeom prst="straightConnector1">
              <a:avLst/>
            </a:prstGeom>
            <a:noFill/>
            <a:ln w="762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791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硬件控制语言</a:t>
            </a:r>
            <a:r>
              <a:rPr lang="en-US" altLang="zh-CN" dirty="0" smtClean="0"/>
              <a:t>(HCL)</a:t>
            </a:r>
            <a:endParaRPr lang="en-US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非常简单的硬件描述语言，仅可描述硬件操作的一部分：我们将要研究和修改的部分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布尔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b, c, …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C, …</a:t>
            </a:r>
          </a:p>
          <a:p>
            <a:pPr lvl="2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不指定字大小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64-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声明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= </a:t>
            </a:r>
            <a:r>
              <a:rPr lang="zh-CN" altLang="en-US" b="1" i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布尔表达式</a:t>
            </a:r>
            <a:r>
              <a:rPr lang="en-US" b="1" i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= </a:t>
            </a:r>
            <a:r>
              <a:rPr lang="zh-CN" altLang="en-US" b="1" i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整数表达式</a:t>
            </a:r>
            <a:r>
              <a:rPr lang="en-US" b="1" i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6827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HCL</a:t>
            </a:r>
            <a:r>
              <a:rPr lang="zh-CN" altLang="en-US" dirty="0" smtClean="0"/>
              <a:t>操作</a:t>
            </a:r>
            <a:endParaRPr lang="en-US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spcBef>
                <a:spcPts val="0"/>
              </a:spcBef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通过返回值的类型分类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布尔表达式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逻辑操作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&amp;&amp; b, a || b, !a</a:t>
            </a:r>
          </a:p>
          <a:p>
            <a:pPr lvl="1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字比较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== B, A != B, A &lt; B, A &lt;= B, A &gt;= B, A &gt; B</a:t>
            </a:r>
          </a:p>
          <a:p>
            <a:pPr lvl="1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集合成员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in { B, C, D }</a:t>
            </a:r>
          </a:p>
          <a:p>
            <a:pPr lvl="3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B || A == C || A ==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一样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字表达式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情况表达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a : A; b : B; c : C ]</a:t>
            </a:r>
          </a:p>
          <a:p>
            <a:pPr lvl="2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按顺序评估测试表达式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返回和首次成功测试对应的字表达式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B, C,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40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542574" cy="5513602"/>
          </a:xfrm>
        </p:spPr>
        <p:txBody>
          <a:bodyPr/>
          <a:lstStyle/>
          <a:p>
            <a:pPr algn="ctr"/>
            <a:r>
              <a:rPr lang="en-US" altLang="zh-CN" dirty="0" smtClean="0"/>
              <a:t> H</a:t>
            </a:r>
            <a:br>
              <a:rPr lang="en-US" altLang="zh-CN" dirty="0" smtClean="0"/>
            </a:br>
            <a:r>
              <a:rPr lang="en-US" altLang="zh-CN" dirty="0" smtClean="0"/>
              <a:t>C</a:t>
            </a:r>
            <a:br>
              <a:rPr lang="en-US" altLang="zh-CN" dirty="0" smtClean="0"/>
            </a:br>
            <a:r>
              <a:rPr lang="en-US" altLang="zh-CN" dirty="0" smtClean="0"/>
              <a:t>L</a:t>
            </a:r>
            <a:br>
              <a:rPr lang="en-US" altLang="zh-CN" dirty="0" smtClean="0"/>
            </a:br>
            <a:r>
              <a:rPr lang="zh-CN" altLang="en-US" dirty="0" smtClean="0"/>
              <a:t>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序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60647"/>
            <a:ext cx="7812360" cy="659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6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计算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通过组合逻辑实现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计算布尔函数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连续地对输入变化响应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存储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寄存器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存储单字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当时钟上升时加载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随机存取存储器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zh-CN" altLang="en-US" dirty="0"/>
              <a:t>存储多字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可能有多个读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写端口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当输入地址变化时读取字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当时钟上升时写入字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0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数字信号</a:t>
            </a:r>
            <a:endParaRPr lang="en-US" dirty="0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4" y="3740735"/>
            <a:ext cx="8306223" cy="2703757"/>
          </a:xfrm>
        </p:spPr>
        <p:txBody>
          <a:bodyPr/>
          <a:lstStyle/>
          <a:p>
            <a:pPr lvl="1"/>
            <a:r>
              <a:rPr lang="zh-CN" altLang="en-US" dirty="0" smtClean="0"/>
              <a:t>用电压阈值从连续信号中提取离散值</a:t>
            </a:r>
            <a:endParaRPr lang="en-US" dirty="0"/>
          </a:p>
          <a:p>
            <a:pPr lvl="1"/>
            <a:r>
              <a:rPr lang="zh-CN" altLang="en-US" dirty="0" smtClean="0"/>
              <a:t>最简单版本：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位信号</a:t>
            </a:r>
            <a:endParaRPr lang="en-US" dirty="0"/>
          </a:p>
          <a:p>
            <a:pPr lvl="2"/>
            <a:r>
              <a:rPr lang="zh-CN" altLang="en-US" dirty="0" smtClean="0"/>
              <a:t>或者是高位，或者是低位</a:t>
            </a:r>
            <a:endParaRPr lang="en-US" altLang="zh-CN" dirty="0" smtClean="0"/>
          </a:p>
          <a:p>
            <a:pPr lvl="2"/>
            <a:r>
              <a:rPr lang="zh-CN" altLang="en-US" dirty="0"/>
              <a:t>在高位和低位</a:t>
            </a:r>
            <a:r>
              <a:rPr lang="zh-CN" altLang="en-US" dirty="0" smtClean="0"/>
              <a:t>之间有保护范围</a:t>
            </a:r>
            <a:endParaRPr lang="en-US" dirty="0"/>
          </a:p>
          <a:p>
            <a:pPr lvl="1"/>
            <a:r>
              <a:rPr lang="zh-CN" altLang="en-US" dirty="0" smtClean="0"/>
              <a:t>不会收到噪音或者低质量的电路因素影响</a:t>
            </a:r>
            <a:endParaRPr lang="en-US" dirty="0"/>
          </a:p>
          <a:p>
            <a:pPr lvl="2"/>
            <a:r>
              <a:rPr lang="zh-CN" altLang="en-US" dirty="0" smtClean="0"/>
              <a:t>可以使得电路简单、规模小、速度快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200150" y="1484375"/>
            <a:ext cx="5810250" cy="2260538"/>
            <a:chOff x="1200150" y="1484375"/>
            <a:chExt cx="5810250" cy="2260538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1905000" y="1862138"/>
              <a:ext cx="5105400" cy="461963"/>
            </a:xfrm>
            <a:prstGeom prst="rect">
              <a:avLst/>
            </a:prstGeom>
            <a:solidFill>
              <a:srgbClr val="FFFF66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1905000" y="2724822"/>
              <a:ext cx="5105400" cy="461963"/>
            </a:xfrm>
            <a:prstGeom prst="rect">
              <a:avLst/>
            </a:prstGeom>
            <a:solidFill>
              <a:srgbClr val="FFFF66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 flipV="1">
              <a:off x="1905000" y="1911350"/>
              <a:ext cx="0" cy="12954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 flipV="1">
              <a:off x="1905000" y="3206750"/>
              <a:ext cx="51054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1200150" y="2368550"/>
              <a:ext cx="708025" cy="461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pPr algn="r"/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电压</a:t>
              </a:r>
              <a:endParaRPr 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3879850" y="3282950"/>
              <a:ext cx="728663" cy="461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/>
            <a:p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时间</a:t>
              </a:r>
              <a:endParaRPr 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1914525" y="1989138"/>
              <a:ext cx="5075238" cy="1008063"/>
            </a:xfrm>
            <a:custGeom>
              <a:avLst/>
              <a:gdLst/>
              <a:ahLst/>
              <a:cxnLst>
                <a:cxn ang="0">
                  <a:pos x="0" y="606"/>
                </a:cxn>
                <a:cxn ang="0">
                  <a:pos x="102" y="588"/>
                </a:cxn>
                <a:cxn ang="0">
                  <a:pos x="258" y="630"/>
                </a:cxn>
                <a:cxn ang="0">
                  <a:pos x="390" y="618"/>
                </a:cxn>
                <a:cxn ang="0">
                  <a:pos x="450" y="594"/>
                </a:cxn>
                <a:cxn ang="0">
                  <a:pos x="564" y="624"/>
                </a:cxn>
                <a:cxn ang="0">
                  <a:pos x="750" y="600"/>
                </a:cxn>
                <a:cxn ang="0">
                  <a:pos x="768" y="582"/>
                </a:cxn>
                <a:cxn ang="0">
                  <a:pos x="792" y="570"/>
                </a:cxn>
                <a:cxn ang="0">
                  <a:pos x="870" y="498"/>
                </a:cxn>
                <a:cxn ang="0">
                  <a:pos x="948" y="426"/>
                </a:cxn>
                <a:cxn ang="0">
                  <a:pos x="1080" y="294"/>
                </a:cxn>
                <a:cxn ang="0">
                  <a:pos x="1272" y="132"/>
                </a:cxn>
                <a:cxn ang="0">
                  <a:pos x="1332" y="60"/>
                </a:cxn>
                <a:cxn ang="0">
                  <a:pos x="1368" y="42"/>
                </a:cxn>
                <a:cxn ang="0">
                  <a:pos x="1674" y="54"/>
                </a:cxn>
                <a:cxn ang="0">
                  <a:pos x="1890" y="0"/>
                </a:cxn>
                <a:cxn ang="0">
                  <a:pos x="2106" y="60"/>
                </a:cxn>
                <a:cxn ang="0">
                  <a:pos x="2208" y="204"/>
                </a:cxn>
                <a:cxn ang="0">
                  <a:pos x="2376" y="420"/>
                </a:cxn>
                <a:cxn ang="0">
                  <a:pos x="2508" y="534"/>
                </a:cxn>
                <a:cxn ang="0">
                  <a:pos x="2526" y="552"/>
                </a:cxn>
                <a:cxn ang="0">
                  <a:pos x="2616" y="570"/>
                </a:cxn>
                <a:cxn ang="0">
                  <a:pos x="2814" y="582"/>
                </a:cxn>
                <a:cxn ang="0">
                  <a:pos x="2832" y="600"/>
                </a:cxn>
                <a:cxn ang="0">
                  <a:pos x="2886" y="618"/>
                </a:cxn>
                <a:cxn ang="0">
                  <a:pos x="3210" y="594"/>
                </a:cxn>
              </a:cxnLst>
              <a:rect l="0" t="0" r="r" b="b"/>
              <a:pathLst>
                <a:path w="3210" h="635">
                  <a:moveTo>
                    <a:pt x="0" y="606"/>
                  </a:moveTo>
                  <a:cubicBezTo>
                    <a:pt x="34" y="601"/>
                    <a:pt x="68" y="596"/>
                    <a:pt x="102" y="588"/>
                  </a:cubicBezTo>
                  <a:cubicBezTo>
                    <a:pt x="159" y="595"/>
                    <a:pt x="204" y="619"/>
                    <a:pt x="258" y="630"/>
                  </a:cubicBezTo>
                  <a:cubicBezTo>
                    <a:pt x="296" y="628"/>
                    <a:pt x="350" y="635"/>
                    <a:pt x="390" y="618"/>
                  </a:cubicBezTo>
                  <a:cubicBezTo>
                    <a:pt x="410" y="610"/>
                    <a:pt x="450" y="594"/>
                    <a:pt x="450" y="594"/>
                  </a:cubicBezTo>
                  <a:cubicBezTo>
                    <a:pt x="495" y="598"/>
                    <a:pt x="528" y="600"/>
                    <a:pt x="564" y="624"/>
                  </a:cubicBezTo>
                  <a:cubicBezTo>
                    <a:pt x="707" y="618"/>
                    <a:pt x="670" y="627"/>
                    <a:pt x="750" y="600"/>
                  </a:cubicBezTo>
                  <a:cubicBezTo>
                    <a:pt x="756" y="594"/>
                    <a:pt x="761" y="587"/>
                    <a:pt x="768" y="582"/>
                  </a:cubicBezTo>
                  <a:cubicBezTo>
                    <a:pt x="775" y="577"/>
                    <a:pt x="785" y="576"/>
                    <a:pt x="792" y="570"/>
                  </a:cubicBezTo>
                  <a:cubicBezTo>
                    <a:pt x="818" y="548"/>
                    <a:pt x="837" y="509"/>
                    <a:pt x="870" y="498"/>
                  </a:cubicBezTo>
                  <a:cubicBezTo>
                    <a:pt x="894" y="474"/>
                    <a:pt x="920" y="445"/>
                    <a:pt x="948" y="426"/>
                  </a:cubicBezTo>
                  <a:cubicBezTo>
                    <a:pt x="982" y="375"/>
                    <a:pt x="1029" y="328"/>
                    <a:pt x="1080" y="294"/>
                  </a:cubicBezTo>
                  <a:cubicBezTo>
                    <a:pt x="1126" y="217"/>
                    <a:pt x="1203" y="184"/>
                    <a:pt x="1272" y="132"/>
                  </a:cubicBezTo>
                  <a:cubicBezTo>
                    <a:pt x="1297" y="113"/>
                    <a:pt x="1308" y="79"/>
                    <a:pt x="1332" y="60"/>
                  </a:cubicBezTo>
                  <a:cubicBezTo>
                    <a:pt x="1342" y="52"/>
                    <a:pt x="1357" y="49"/>
                    <a:pt x="1368" y="42"/>
                  </a:cubicBezTo>
                  <a:cubicBezTo>
                    <a:pt x="1490" y="50"/>
                    <a:pt x="1538" y="59"/>
                    <a:pt x="1674" y="54"/>
                  </a:cubicBezTo>
                  <a:cubicBezTo>
                    <a:pt x="1746" y="40"/>
                    <a:pt x="1820" y="23"/>
                    <a:pt x="1890" y="0"/>
                  </a:cubicBezTo>
                  <a:cubicBezTo>
                    <a:pt x="2003" y="6"/>
                    <a:pt x="2022" y="4"/>
                    <a:pt x="2106" y="60"/>
                  </a:cubicBezTo>
                  <a:cubicBezTo>
                    <a:pt x="2138" y="108"/>
                    <a:pt x="2168" y="164"/>
                    <a:pt x="2208" y="204"/>
                  </a:cubicBezTo>
                  <a:cubicBezTo>
                    <a:pt x="2233" y="278"/>
                    <a:pt x="2315" y="374"/>
                    <a:pt x="2376" y="420"/>
                  </a:cubicBezTo>
                  <a:cubicBezTo>
                    <a:pt x="2405" y="478"/>
                    <a:pt x="2462" y="495"/>
                    <a:pt x="2508" y="534"/>
                  </a:cubicBezTo>
                  <a:cubicBezTo>
                    <a:pt x="2515" y="539"/>
                    <a:pt x="2519" y="548"/>
                    <a:pt x="2526" y="552"/>
                  </a:cubicBezTo>
                  <a:cubicBezTo>
                    <a:pt x="2547" y="564"/>
                    <a:pt x="2595" y="567"/>
                    <a:pt x="2616" y="570"/>
                  </a:cubicBezTo>
                  <a:cubicBezTo>
                    <a:pt x="2688" y="564"/>
                    <a:pt x="2743" y="568"/>
                    <a:pt x="2814" y="582"/>
                  </a:cubicBezTo>
                  <a:cubicBezTo>
                    <a:pt x="2820" y="588"/>
                    <a:pt x="2824" y="596"/>
                    <a:pt x="2832" y="600"/>
                  </a:cubicBezTo>
                  <a:cubicBezTo>
                    <a:pt x="2849" y="608"/>
                    <a:pt x="2886" y="618"/>
                    <a:pt x="2886" y="618"/>
                  </a:cubicBezTo>
                  <a:cubicBezTo>
                    <a:pt x="2997" y="613"/>
                    <a:pt x="3100" y="594"/>
                    <a:pt x="3210" y="594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square" lIns="45720" rIns="45720" anchor="ctr"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>
              <a:off x="1905000" y="1540247"/>
              <a:ext cx="0" cy="3048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3200400" y="1540247"/>
              <a:ext cx="0" cy="3048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3886200" y="1540247"/>
              <a:ext cx="0" cy="3048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14"/>
            <p:cNvSpPr>
              <a:spLocks noChangeShapeType="1"/>
            </p:cNvSpPr>
            <p:nvPr/>
          </p:nvSpPr>
          <p:spPr bwMode="auto">
            <a:xfrm>
              <a:off x="5334000" y="1540247"/>
              <a:ext cx="0" cy="3048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15"/>
            <p:cNvSpPr>
              <a:spLocks noChangeShapeType="1"/>
            </p:cNvSpPr>
            <p:nvPr/>
          </p:nvSpPr>
          <p:spPr bwMode="auto">
            <a:xfrm>
              <a:off x="5791200" y="1540247"/>
              <a:ext cx="0" cy="3048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>
              <a:off x="7010400" y="1540247"/>
              <a:ext cx="0" cy="3048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17"/>
            <p:cNvSpPr>
              <a:spLocks noChangeShapeType="1"/>
            </p:cNvSpPr>
            <p:nvPr/>
          </p:nvSpPr>
          <p:spPr bwMode="auto">
            <a:xfrm>
              <a:off x="1905000" y="1692647"/>
              <a:ext cx="12954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>
              <a:off x="3886200" y="1692647"/>
              <a:ext cx="14478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19"/>
            <p:cNvSpPr>
              <a:spLocks noChangeShapeType="1"/>
            </p:cNvSpPr>
            <p:nvPr/>
          </p:nvSpPr>
          <p:spPr bwMode="auto">
            <a:xfrm>
              <a:off x="5791200" y="1692647"/>
              <a:ext cx="12192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45720" rIns="45720" anchor="ctr"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2265363" y="1484375"/>
              <a:ext cx="40163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4419600" y="1484375"/>
              <a:ext cx="40163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6227763" y="1484375"/>
              <a:ext cx="40163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774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通过逻辑门进行计算</a:t>
            </a:r>
            <a:endParaRPr lang="en-US" dirty="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4" y="3206338"/>
            <a:ext cx="8306223" cy="1221462"/>
          </a:xfrm>
        </p:spPr>
        <p:txBody>
          <a:bodyPr/>
          <a:lstStyle/>
          <a:p>
            <a:pPr lvl="1"/>
            <a:r>
              <a:rPr lang="zh-CN" altLang="en-US" dirty="0" smtClean="0"/>
              <a:t>输出是输入的布尔函数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连续响应</a:t>
            </a:r>
            <a:r>
              <a:rPr lang="zh-CN" altLang="en-US" dirty="0"/>
              <a:t>输入的变化</a:t>
            </a:r>
            <a:endParaRPr lang="en-US" dirty="0"/>
          </a:p>
          <a:p>
            <a:pPr lvl="2"/>
            <a:r>
              <a:rPr lang="zh-CN" altLang="en-US" dirty="0" smtClean="0"/>
              <a:t>有较小的延迟</a:t>
            </a:r>
            <a:endParaRPr lang="en-US" dirty="0"/>
          </a:p>
        </p:txBody>
      </p:sp>
      <p:pic>
        <p:nvPicPr>
          <p:cNvPr id="295973" name="Picture 3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754" y="1145121"/>
            <a:ext cx="7293580" cy="1798794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</p:pic>
      <p:grpSp>
        <p:nvGrpSpPr>
          <p:cNvPr id="6" name="组合 5"/>
          <p:cNvGrpSpPr/>
          <p:nvPr/>
        </p:nvGrpSpPr>
        <p:grpSpPr>
          <a:xfrm>
            <a:off x="1066315" y="4865194"/>
            <a:ext cx="6438861" cy="1948182"/>
            <a:chOff x="1066315" y="4865194"/>
            <a:chExt cx="6438861" cy="1948182"/>
          </a:xfrm>
        </p:grpSpPr>
        <p:sp>
          <p:nvSpPr>
            <p:cNvPr id="28" name="Rectangle 41"/>
            <p:cNvSpPr>
              <a:spLocks noChangeArrowheads="1"/>
            </p:cNvSpPr>
            <p:nvPr/>
          </p:nvSpPr>
          <p:spPr bwMode="auto">
            <a:xfrm>
              <a:off x="1617138" y="5111257"/>
              <a:ext cx="5105400" cy="339725"/>
            </a:xfrm>
            <a:prstGeom prst="rect">
              <a:avLst/>
            </a:prstGeom>
            <a:solidFill>
              <a:srgbClr val="FFFF66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29" name="Rectangle 42"/>
            <p:cNvSpPr>
              <a:spLocks noChangeArrowheads="1"/>
            </p:cNvSpPr>
            <p:nvPr/>
          </p:nvSpPr>
          <p:spPr bwMode="auto">
            <a:xfrm>
              <a:off x="1617138" y="6035182"/>
              <a:ext cx="5105400" cy="339725"/>
            </a:xfrm>
            <a:prstGeom prst="rect">
              <a:avLst/>
            </a:prstGeom>
            <a:solidFill>
              <a:srgbClr val="FFFF66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30" name="Line 43"/>
            <p:cNvSpPr>
              <a:spLocks noChangeShapeType="1"/>
            </p:cNvSpPr>
            <p:nvPr/>
          </p:nvSpPr>
          <p:spPr bwMode="auto">
            <a:xfrm flipV="1">
              <a:off x="1617138" y="5100144"/>
              <a:ext cx="0" cy="12954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Line 44"/>
            <p:cNvSpPr>
              <a:spLocks noChangeShapeType="1"/>
            </p:cNvSpPr>
            <p:nvPr/>
          </p:nvSpPr>
          <p:spPr bwMode="auto">
            <a:xfrm flipV="1">
              <a:off x="1617138" y="6395544"/>
              <a:ext cx="51054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Text Box 45"/>
            <p:cNvSpPr txBox="1">
              <a:spLocks noChangeArrowheads="1"/>
            </p:cNvSpPr>
            <p:nvPr/>
          </p:nvSpPr>
          <p:spPr bwMode="auto">
            <a:xfrm>
              <a:off x="1066315" y="5557344"/>
              <a:ext cx="553998" cy="3416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dirty="0" smtClean="0"/>
                <a:t>电压</a:t>
              </a:r>
              <a:endParaRPr lang="en-US" dirty="0"/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3627726" y="6471744"/>
              <a:ext cx="553998" cy="3416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r>
                <a:rPr lang="zh-CN" altLang="en-US" dirty="0" smtClean="0"/>
                <a:t>时间</a:t>
              </a:r>
              <a:endParaRPr lang="en-US" dirty="0"/>
            </a:p>
          </p:txBody>
        </p:sp>
        <p:sp>
          <p:nvSpPr>
            <p:cNvPr id="34" name="Freeform 60"/>
            <p:cNvSpPr>
              <a:spLocks/>
            </p:cNvSpPr>
            <p:nvPr/>
          </p:nvSpPr>
          <p:spPr bwMode="auto">
            <a:xfrm>
              <a:off x="1617138" y="5246194"/>
              <a:ext cx="5105400" cy="990600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912" y="624"/>
                </a:cxn>
                <a:cxn ang="0">
                  <a:pos x="1008" y="0"/>
                </a:cxn>
                <a:cxn ang="0">
                  <a:pos x="2448" y="0"/>
                </a:cxn>
                <a:cxn ang="0">
                  <a:pos x="2592" y="624"/>
                </a:cxn>
                <a:cxn ang="0">
                  <a:pos x="3216" y="624"/>
                </a:cxn>
              </a:cxnLst>
              <a:rect l="0" t="0" r="r" b="b"/>
              <a:pathLst>
                <a:path w="3216" h="624">
                  <a:moveTo>
                    <a:pt x="0" y="624"/>
                  </a:moveTo>
                  <a:lnTo>
                    <a:pt x="912" y="624"/>
                  </a:lnTo>
                  <a:lnTo>
                    <a:pt x="1008" y="0"/>
                  </a:lnTo>
                  <a:lnTo>
                    <a:pt x="2448" y="0"/>
                  </a:lnTo>
                  <a:lnTo>
                    <a:pt x="2592" y="624"/>
                  </a:lnTo>
                  <a:lnTo>
                    <a:pt x="3216" y="624"/>
                  </a:lnTo>
                </a:path>
              </a:pathLst>
            </a:custGeom>
            <a:noFill/>
            <a:ln w="28575" cap="rnd" cmpd="sng">
              <a:solidFill>
                <a:srgbClr val="C00000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Text Box 61"/>
            <p:cNvSpPr txBox="1">
              <a:spLocks noChangeArrowheads="1"/>
            </p:cNvSpPr>
            <p:nvPr/>
          </p:nvSpPr>
          <p:spPr bwMode="auto">
            <a:xfrm>
              <a:off x="7103538" y="5779594"/>
              <a:ext cx="401638" cy="4247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6" name="Freeform 62"/>
            <p:cNvSpPr>
              <a:spLocks/>
            </p:cNvSpPr>
            <p:nvPr/>
          </p:nvSpPr>
          <p:spPr bwMode="auto">
            <a:xfrm>
              <a:off x="1617138" y="5169994"/>
              <a:ext cx="5105400" cy="990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0"/>
                </a:cxn>
                <a:cxn ang="0">
                  <a:pos x="624" y="624"/>
                </a:cxn>
                <a:cxn ang="0">
                  <a:pos x="1440" y="624"/>
                </a:cxn>
                <a:cxn ang="0">
                  <a:pos x="1488" y="96"/>
                </a:cxn>
                <a:cxn ang="0">
                  <a:pos x="2160" y="96"/>
                </a:cxn>
                <a:cxn ang="0">
                  <a:pos x="3216" y="96"/>
                </a:cxn>
              </a:cxnLst>
              <a:rect l="0" t="0" r="r" b="b"/>
              <a:pathLst>
                <a:path w="3216" h="624">
                  <a:moveTo>
                    <a:pt x="0" y="0"/>
                  </a:moveTo>
                  <a:lnTo>
                    <a:pt x="480" y="0"/>
                  </a:lnTo>
                  <a:lnTo>
                    <a:pt x="624" y="624"/>
                  </a:lnTo>
                  <a:lnTo>
                    <a:pt x="1440" y="624"/>
                  </a:lnTo>
                  <a:lnTo>
                    <a:pt x="1488" y="96"/>
                  </a:lnTo>
                  <a:lnTo>
                    <a:pt x="2160" y="96"/>
                  </a:lnTo>
                  <a:lnTo>
                    <a:pt x="3216" y="96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Text Box 63"/>
            <p:cNvSpPr txBox="1">
              <a:spLocks noChangeArrowheads="1"/>
            </p:cNvSpPr>
            <p:nvPr/>
          </p:nvSpPr>
          <p:spPr bwMode="auto">
            <a:xfrm>
              <a:off x="7027338" y="4865194"/>
              <a:ext cx="401638" cy="4247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8" name="Line 66"/>
            <p:cNvSpPr>
              <a:spLocks noChangeShapeType="1"/>
            </p:cNvSpPr>
            <p:nvPr/>
          </p:nvSpPr>
          <p:spPr bwMode="auto">
            <a:xfrm flipH="1">
              <a:off x="6493938" y="5093794"/>
              <a:ext cx="533400" cy="22860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lIns="45720" rIns="45720" anchor="ctr">
              <a:no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Helvetica" pitchFamily="34" charset="0"/>
              </a:endParaRPr>
            </a:p>
          </p:txBody>
        </p:sp>
        <p:sp>
          <p:nvSpPr>
            <p:cNvPr id="39" name="Line 67"/>
            <p:cNvSpPr>
              <a:spLocks noChangeShapeType="1"/>
            </p:cNvSpPr>
            <p:nvPr/>
          </p:nvSpPr>
          <p:spPr bwMode="auto">
            <a:xfrm flipH="1">
              <a:off x="6570138" y="6008194"/>
              <a:ext cx="533400" cy="22860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lIns="45720" rIns="45720" anchor="ctr">
              <a:no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Helvetica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617138" y="4437815"/>
            <a:ext cx="6172201" cy="1852614"/>
            <a:chOff x="1617138" y="4437815"/>
            <a:chExt cx="6172201" cy="1852614"/>
          </a:xfrm>
        </p:grpSpPr>
        <p:sp>
          <p:nvSpPr>
            <p:cNvPr id="45" name="Freeform 65"/>
            <p:cNvSpPr>
              <a:spLocks/>
            </p:cNvSpPr>
            <p:nvPr/>
          </p:nvSpPr>
          <p:spPr bwMode="auto">
            <a:xfrm>
              <a:off x="1617138" y="5147428"/>
              <a:ext cx="5105401" cy="1143001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1584" y="720"/>
                </a:cxn>
                <a:cxn ang="0">
                  <a:pos x="1680" y="0"/>
                </a:cxn>
                <a:cxn ang="0">
                  <a:pos x="2688" y="0"/>
                </a:cxn>
                <a:cxn ang="0">
                  <a:pos x="2784" y="720"/>
                </a:cxn>
                <a:cxn ang="0">
                  <a:pos x="3216" y="720"/>
                </a:cxn>
              </a:cxnLst>
              <a:rect l="0" t="0" r="r" b="b"/>
              <a:pathLst>
                <a:path w="3216" h="720">
                  <a:moveTo>
                    <a:pt x="0" y="720"/>
                  </a:moveTo>
                  <a:lnTo>
                    <a:pt x="1584" y="720"/>
                  </a:lnTo>
                  <a:lnTo>
                    <a:pt x="1680" y="0"/>
                  </a:lnTo>
                  <a:lnTo>
                    <a:pt x="2688" y="0"/>
                  </a:lnTo>
                  <a:lnTo>
                    <a:pt x="2784" y="720"/>
                  </a:lnTo>
                  <a:lnTo>
                    <a:pt x="3216" y="72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Line 68"/>
            <p:cNvSpPr>
              <a:spLocks noChangeShapeType="1"/>
            </p:cNvSpPr>
            <p:nvPr/>
          </p:nvSpPr>
          <p:spPr bwMode="auto">
            <a:xfrm flipH="1">
              <a:off x="5731939" y="4796590"/>
              <a:ext cx="762000" cy="304800"/>
            </a:xfrm>
            <a:prstGeom prst="lin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lIns="45720" rIns="45720" anchor="ctr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Text Box 69"/>
            <p:cNvSpPr txBox="1">
              <a:spLocks noChangeArrowheads="1"/>
            </p:cNvSpPr>
            <p:nvPr/>
          </p:nvSpPr>
          <p:spPr bwMode="auto">
            <a:xfrm>
              <a:off x="6493939" y="4437815"/>
              <a:ext cx="1295400" cy="4254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a&amp;&amp;b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423981" y="4394991"/>
            <a:ext cx="3045877" cy="441327"/>
            <a:chOff x="3423981" y="4394991"/>
            <a:chExt cx="3045877" cy="441327"/>
          </a:xfrm>
        </p:grpSpPr>
        <p:sp>
          <p:nvSpPr>
            <p:cNvPr id="41" name="Line 70"/>
            <p:cNvSpPr>
              <a:spLocks noChangeShapeType="1"/>
            </p:cNvSpPr>
            <p:nvPr/>
          </p:nvSpPr>
          <p:spPr bwMode="auto">
            <a:xfrm>
              <a:off x="3979168" y="4788994"/>
              <a:ext cx="304800" cy="0"/>
            </a:xfrm>
            <a:prstGeom prst="lin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lIns="45720" rIns="45720" anchor="ctr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Line 71"/>
            <p:cNvSpPr>
              <a:spLocks noChangeShapeType="1"/>
            </p:cNvSpPr>
            <p:nvPr/>
          </p:nvSpPr>
          <p:spPr bwMode="auto">
            <a:xfrm>
              <a:off x="5503338" y="4836318"/>
              <a:ext cx="304800" cy="0"/>
            </a:xfrm>
            <a:prstGeom prst="lin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lIns="45720" rIns="45720" anchor="ctr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Text Box 72"/>
            <p:cNvSpPr txBox="1">
              <a:spLocks noChangeArrowheads="1"/>
            </p:cNvSpPr>
            <p:nvPr/>
          </p:nvSpPr>
          <p:spPr bwMode="auto">
            <a:xfrm>
              <a:off x="3423981" y="4394991"/>
              <a:ext cx="1323440" cy="4247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defTabSz="915302"/>
              <a:r>
                <a:rPr lang="zh-CN" altLang="en-US" sz="2400" dirty="0">
                  <a:solidFill>
                    <a:srgbClr val="000066"/>
                  </a:solidFill>
                </a:rPr>
                <a:t>上升延迟</a:t>
              </a:r>
              <a:endParaRPr lang="en-US" altLang="zh-CN" sz="2400" dirty="0">
                <a:solidFill>
                  <a:srgbClr val="000066"/>
                </a:solidFill>
              </a:endParaRPr>
            </a:p>
          </p:txBody>
        </p:sp>
        <p:sp>
          <p:nvSpPr>
            <p:cNvPr id="44" name="Text Box 73"/>
            <p:cNvSpPr txBox="1">
              <a:spLocks noChangeArrowheads="1"/>
            </p:cNvSpPr>
            <p:nvPr/>
          </p:nvSpPr>
          <p:spPr bwMode="auto">
            <a:xfrm>
              <a:off x="5146418" y="4394991"/>
              <a:ext cx="1323440" cy="4247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defTabSz="915302"/>
              <a:r>
                <a:rPr lang="zh-CN" altLang="en-US" sz="2400" dirty="0">
                  <a:solidFill>
                    <a:srgbClr val="000066"/>
                  </a:solidFill>
                </a:rPr>
                <a:t>下降延迟</a:t>
              </a:r>
              <a:endParaRPr lang="en-US" altLang="zh-CN" sz="2400" dirty="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06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混合电路</a:t>
            </a:r>
            <a:endParaRPr lang="en-US" dirty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36" y="4504183"/>
            <a:ext cx="8026435" cy="1940343"/>
          </a:xfrm>
        </p:spPr>
        <p:txBody>
          <a:bodyPr/>
          <a:lstStyle/>
          <a:p>
            <a:r>
              <a:rPr lang="zh-CN" altLang="en-US" dirty="0" smtClean="0"/>
              <a:t>逻辑门无环网络</a:t>
            </a:r>
            <a:endParaRPr lang="en-US" dirty="0" smtClean="0"/>
          </a:p>
          <a:p>
            <a:pPr lvl="1"/>
            <a:r>
              <a:rPr lang="zh-CN" altLang="en-US" dirty="0" smtClean="0"/>
              <a:t>连续响应主输入的变化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主输出是主输入的布尔函数（有延迟</a:t>
            </a:r>
            <a:r>
              <a:rPr lang="en-US" altLang="zh-CN" dirty="0" smtClean="0"/>
              <a:t>)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257460" y="1145121"/>
            <a:ext cx="6554369" cy="2867613"/>
            <a:chOff x="1257460" y="1145121"/>
            <a:chExt cx="6554369" cy="2867613"/>
          </a:xfrm>
        </p:grpSpPr>
        <p:sp>
          <p:nvSpPr>
            <p:cNvPr id="296964" name="Rectangle 4"/>
            <p:cNvSpPr>
              <a:spLocks noChangeArrowheads="1"/>
            </p:cNvSpPr>
            <p:nvPr/>
          </p:nvSpPr>
          <p:spPr bwMode="auto">
            <a:xfrm>
              <a:off x="3281159" y="1569769"/>
              <a:ext cx="2518099" cy="2442965"/>
            </a:xfrm>
            <a:prstGeom prst="rect">
              <a:avLst/>
            </a:prstGeom>
            <a:solidFill>
              <a:srgbClr val="FCFEB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squar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pic>
          <p:nvPicPr>
            <p:cNvPr id="296984" name="Picture 2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38995" y="1755852"/>
              <a:ext cx="619986" cy="3085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86" name="Picture 2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86383" y="3664386"/>
              <a:ext cx="488041" cy="2465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87" name="Picture 2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349443" y="3359021"/>
              <a:ext cx="619986" cy="3085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88" name="Picture 2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59892" y="2366583"/>
              <a:ext cx="619986" cy="3085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89" name="Picture 2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86383" y="2442924"/>
              <a:ext cx="557988" cy="303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90" name="Picture 3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20525" y="2900972"/>
              <a:ext cx="557988" cy="303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91" name="Picture 3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36198" y="3129996"/>
              <a:ext cx="488041" cy="2465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92" name="Picture 3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83586" y="1832193"/>
              <a:ext cx="488041" cy="2465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sp>
          <p:nvSpPr>
            <p:cNvPr id="296994" name="Line 34"/>
            <p:cNvSpPr>
              <a:spLocks noChangeShapeType="1"/>
            </p:cNvSpPr>
            <p:nvPr/>
          </p:nvSpPr>
          <p:spPr bwMode="auto">
            <a:xfrm>
              <a:off x="2441793" y="1755852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6995" name="Line 35"/>
            <p:cNvSpPr>
              <a:spLocks noChangeShapeType="1"/>
            </p:cNvSpPr>
            <p:nvPr/>
          </p:nvSpPr>
          <p:spPr bwMode="auto">
            <a:xfrm>
              <a:off x="2441793" y="2061217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6996" name="Line 36"/>
            <p:cNvSpPr>
              <a:spLocks noChangeShapeType="1"/>
            </p:cNvSpPr>
            <p:nvPr/>
          </p:nvSpPr>
          <p:spPr bwMode="auto">
            <a:xfrm>
              <a:off x="2441793" y="2366583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6997" name="Line 37"/>
            <p:cNvSpPr>
              <a:spLocks noChangeShapeType="1"/>
            </p:cNvSpPr>
            <p:nvPr/>
          </p:nvSpPr>
          <p:spPr bwMode="auto">
            <a:xfrm>
              <a:off x="2441793" y="2671948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6998" name="Line 38"/>
            <p:cNvSpPr>
              <a:spLocks noChangeShapeType="1"/>
            </p:cNvSpPr>
            <p:nvPr/>
          </p:nvSpPr>
          <p:spPr bwMode="auto">
            <a:xfrm>
              <a:off x="2441793" y="2977314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6999" name="Line 39"/>
            <p:cNvSpPr>
              <a:spLocks noChangeShapeType="1"/>
            </p:cNvSpPr>
            <p:nvPr/>
          </p:nvSpPr>
          <p:spPr bwMode="auto">
            <a:xfrm>
              <a:off x="2441793" y="3282679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7000" name="Line 40"/>
            <p:cNvSpPr>
              <a:spLocks noChangeShapeType="1"/>
            </p:cNvSpPr>
            <p:nvPr/>
          </p:nvSpPr>
          <p:spPr bwMode="auto">
            <a:xfrm>
              <a:off x="2441793" y="3588045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7001" name="Line 41"/>
            <p:cNvSpPr>
              <a:spLocks noChangeShapeType="1"/>
            </p:cNvSpPr>
            <p:nvPr/>
          </p:nvSpPr>
          <p:spPr bwMode="auto">
            <a:xfrm>
              <a:off x="2441793" y="3893410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7002" name="Line 42"/>
            <p:cNvSpPr>
              <a:spLocks noChangeShapeType="1"/>
            </p:cNvSpPr>
            <p:nvPr/>
          </p:nvSpPr>
          <p:spPr bwMode="auto">
            <a:xfrm>
              <a:off x="5799258" y="1755852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7003" name="Line 43"/>
            <p:cNvSpPr>
              <a:spLocks noChangeShapeType="1"/>
            </p:cNvSpPr>
            <p:nvPr/>
          </p:nvSpPr>
          <p:spPr bwMode="auto">
            <a:xfrm>
              <a:off x="5799258" y="2061217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7004" name="Line 44"/>
            <p:cNvSpPr>
              <a:spLocks noChangeShapeType="1"/>
            </p:cNvSpPr>
            <p:nvPr/>
          </p:nvSpPr>
          <p:spPr bwMode="auto">
            <a:xfrm>
              <a:off x="5799258" y="2366583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7005" name="Line 45"/>
            <p:cNvSpPr>
              <a:spLocks noChangeShapeType="1"/>
            </p:cNvSpPr>
            <p:nvPr/>
          </p:nvSpPr>
          <p:spPr bwMode="auto">
            <a:xfrm>
              <a:off x="5799258" y="2671948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7006" name="Line 46"/>
            <p:cNvSpPr>
              <a:spLocks noChangeShapeType="1"/>
            </p:cNvSpPr>
            <p:nvPr/>
          </p:nvSpPr>
          <p:spPr bwMode="auto">
            <a:xfrm>
              <a:off x="5799258" y="2977314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7007" name="Line 47"/>
            <p:cNvSpPr>
              <a:spLocks noChangeShapeType="1"/>
            </p:cNvSpPr>
            <p:nvPr/>
          </p:nvSpPr>
          <p:spPr bwMode="auto">
            <a:xfrm>
              <a:off x="5799258" y="3282679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7008" name="Line 48"/>
            <p:cNvSpPr>
              <a:spLocks noChangeShapeType="1"/>
            </p:cNvSpPr>
            <p:nvPr/>
          </p:nvSpPr>
          <p:spPr bwMode="auto">
            <a:xfrm>
              <a:off x="5799258" y="3588045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7009" name="Line 49"/>
            <p:cNvSpPr>
              <a:spLocks noChangeShapeType="1"/>
            </p:cNvSpPr>
            <p:nvPr/>
          </p:nvSpPr>
          <p:spPr bwMode="auto">
            <a:xfrm>
              <a:off x="5799258" y="3893410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97010" name="Text Box 50"/>
            <p:cNvSpPr txBox="1">
              <a:spLocks noChangeArrowheads="1"/>
            </p:cNvSpPr>
            <p:nvPr/>
          </p:nvSpPr>
          <p:spPr bwMode="auto">
            <a:xfrm>
              <a:off x="3851464" y="1145121"/>
              <a:ext cx="1323440" cy="4247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000066"/>
                  </a:solidFill>
                </a:rPr>
                <a:t>无环网络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297011" name="Text Box 51"/>
            <p:cNvSpPr txBox="1">
              <a:spLocks noChangeArrowheads="1"/>
            </p:cNvSpPr>
            <p:nvPr/>
          </p:nvSpPr>
          <p:spPr bwMode="auto">
            <a:xfrm>
              <a:off x="1257460" y="2442924"/>
              <a:ext cx="1015824" cy="4246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主</a:t>
              </a:r>
              <a:r>
                <a:rPr lang="zh-CN" altLang="en-US" sz="2400" b="1" dirty="0" smtClean="0">
                  <a:solidFill>
                    <a:srgbClr val="000066"/>
                  </a:solidFill>
                </a:rPr>
                <a:t>输入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297012" name="Text Box 52"/>
            <p:cNvSpPr txBox="1">
              <a:spLocks noChangeArrowheads="1"/>
            </p:cNvSpPr>
            <p:nvPr/>
          </p:nvSpPr>
          <p:spPr bwMode="auto">
            <a:xfrm>
              <a:off x="6796005" y="2442924"/>
              <a:ext cx="1015824" cy="4246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000066"/>
                  </a:solidFill>
                </a:rPr>
                <a:t>主输出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73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位相等</a:t>
            </a:r>
            <a:endParaRPr lang="en-US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4" y="3588044"/>
            <a:ext cx="8306223" cy="2856440"/>
          </a:xfrm>
        </p:spPr>
        <p:txBody>
          <a:bodyPr/>
          <a:lstStyle/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相等就生成</a:t>
            </a:r>
            <a:r>
              <a:rPr lang="en-US" altLang="zh-CN" dirty="0" smtClean="0"/>
              <a:t>1</a:t>
            </a:r>
            <a:endParaRPr lang="en-US" dirty="0" smtClean="0"/>
          </a:p>
          <a:p>
            <a:r>
              <a:rPr lang="zh-CN" altLang="en-US" dirty="0" smtClean="0"/>
              <a:t>硬件控制语言</a:t>
            </a:r>
            <a:r>
              <a:rPr lang="en-US" dirty="0" smtClean="0"/>
              <a:t>(HCL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Hardware Control Language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非常简单的硬件描述语言</a:t>
            </a:r>
            <a:endParaRPr lang="en-US" dirty="0"/>
          </a:p>
          <a:p>
            <a:pPr lvl="2"/>
            <a:r>
              <a:rPr lang="zh-CN" altLang="en-US" dirty="0" smtClean="0"/>
              <a:t>布尔操作的语法和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语言逻辑运算相似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将用</a:t>
            </a:r>
            <a:r>
              <a:rPr lang="en-US" altLang="zh-CN" dirty="0" smtClean="0"/>
              <a:t>HCL</a:t>
            </a:r>
            <a:r>
              <a:rPr lang="zh-CN" altLang="en-US" dirty="0" smtClean="0"/>
              <a:t>描述处理器的控制逻辑</a:t>
            </a:r>
            <a:endParaRPr lang="en-US" dirty="0"/>
          </a:p>
        </p:txBody>
      </p:sp>
      <p:grpSp>
        <p:nvGrpSpPr>
          <p:cNvPr id="298027" name="Group 43"/>
          <p:cNvGrpSpPr>
            <a:grpSpLocks/>
          </p:cNvGrpSpPr>
          <p:nvPr/>
        </p:nvGrpSpPr>
        <p:grpSpPr bwMode="auto">
          <a:xfrm>
            <a:off x="705840" y="1221462"/>
            <a:ext cx="4317647" cy="1984876"/>
            <a:chOff x="350" y="960"/>
            <a:chExt cx="2716" cy="1248"/>
          </a:xfrm>
        </p:grpSpPr>
        <p:sp>
          <p:nvSpPr>
            <p:cNvPr id="297988" name="Rectangle 4"/>
            <p:cNvSpPr>
              <a:spLocks noChangeArrowheads="1"/>
            </p:cNvSpPr>
            <p:nvPr/>
          </p:nvSpPr>
          <p:spPr bwMode="auto">
            <a:xfrm>
              <a:off x="768" y="960"/>
              <a:ext cx="1776" cy="124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Bit equal</a:t>
              </a:r>
            </a:p>
          </p:txBody>
        </p:sp>
        <p:sp>
          <p:nvSpPr>
            <p:cNvPr id="297989" name="Freeform 5"/>
            <p:cNvSpPr>
              <a:spLocks/>
            </p:cNvSpPr>
            <p:nvPr/>
          </p:nvSpPr>
          <p:spPr bwMode="auto">
            <a:xfrm flipV="1">
              <a:off x="1777" y="1344"/>
              <a:ext cx="336" cy="192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90" name="Freeform 6"/>
            <p:cNvSpPr>
              <a:spLocks/>
            </p:cNvSpPr>
            <p:nvPr/>
          </p:nvSpPr>
          <p:spPr bwMode="auto">
            <a:xfrm>
              <a:off x="1777" y="1728"/>
              <a:ext cx="336" cy="192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91" name="Line 7"/>
            <p:cNvSpPr>
              <a:spLocks noChangeShapeType="1"/>
            </p:cNvSpPr>
            <p:nvPr/>
          </p:nvSpPr>
          <p:spPr bwMode="auto">
            <a:xfrm>
              <a:off x="2442" y="1628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92" name="Freeform 8"/>
            <p:cNvSpPr>
              <a:spLocks/>
            </p:cNvSpPr>
            <p:nvPr/>
          </p:nvSpPr>
          <p:spPr bwMode="auto">
            <a:xfrm>
              <a:off x="2065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93" name="Freeform 9"/>
            <p:cNvSpPr>
              <a:spLocks/>
            </p:cNvSpPr>
            <p:nvPr/>
          </p:nvSpPr>
          <p:spPr bwMode="auto">
            <a:xfrm>
              <a:off x="2065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94" name="Line 10"/>
            <p:cNvSpPr>
              <a:spLocks noChangeShapeType="1"/>
            </p:cNvSpPr>
            <p:nvPr/>
          </p:nvSpPr>
          <p:spPr bwMode="auto">
            <a:xfrm rot="5400000">
              <a:off x="1202" y="1776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95" name="Freeform 11"/>
            <p:cNvSpPr>
              <a:spLocks/>
            </p:cNvSpPr>
            <p:nvPr/>
          </p:nvSpPr>
          <p:spPr bwMode="auto">
            <a:xfrm rot="5400000">
              <a:off x="1150" y="1541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96" name="Freeform 12"/>
            <p:cNvSpPr>
              <a:spLocks/>
            </p:cNvSpPr>
            <p:nvPr/>
          </p:nvSpPr>
          <p:spPr bwMode="auto">
            <a:xfrm rot="5400000">
              <a:off x="1150" y="1539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97" name="Freeform 13"/>
            <p:cNvSpPr>
              <a:spLocks/>
            </p:cNvSpPr>
            <p:nvPr/>
          </p:nvSpPr>
          <p:spPr bwMode="auto">
            <a:xfrm rot="5400000">
              <a:off x="1221" y="1730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98" name="Freeform 14"/>
            <p:cNvSpPr>
              <a:spLocks/>
            </p:cNvSpPr>
            <p:nvPr/>
          </p:nvSpPr>
          <p:spPr bwMode="auto">
            <a:xfrm rot="5400000">
              <a:off x="1221" y="1730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99" name="Line 15"/>
            <p:cNvSpPr>
              <a:spLocks noChangeShapeType="1"/>
            </p:cNvSpPr>
            <p:nvPr/>
          </p:nvSpPr>
          <p:spPr bwMode="auto">
            <a:xfrm rot="5400000">
              <a:off x="1202" y="1487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00" name="Line 16"/>
            <p:cNvSpPr>
              <a:spLocks noChangeShapeType="1"/>
            </p:cNvSpPr>
            <p:nvPr/>
          </p:nvSpPr>
          <p:spPr bwMode="auto">
            <a:xfrm>
              <a:off x="1297" y="124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01" name="Line 17"/>
            <p:cNvSpPr>
              <a:spLocks noChangeShapeType="1"/>
            </p:cNvSpPr>
            <p:nvPr/>
          </p:nvSpPr>
          <p:spPr bwMode="auto">
            <a:xfrm>
              <a:off x="577" y="1248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02" name="Freeform 18"/>
            <p:cNvSpPr>
              <a:spLocks/>
            </p:cNvSpPr>
            <p:nvPr/>
          </p:nvSpPr>
          <p:spPr bwMode="auto">
            <a:xfrm>
              <a:off x="1392" y="120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03" name="Freeform 19"/>
            <p:cNvSpPr>
              <a:spLocks/>
            </p:cNvSpPr>
            <p:nvPr/>
          </p:nvSpPr>
          <p:spPr bwMode="auto">
            <a:xfrm>
              <a:off x="1392" y="120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04" name="Text Box 20"/>
            <p:cNvSpPr txBox="1">
              <a:spLocks noChangeArrowheads="1"/>
            </p:cNvSpPr>
            <p:nvPr/>
          </p:nvSpPr>
          <p:spPr bwMode="auto">
            <a:xfrm>
              <a:off x="360" y="1104"/>
              <a:ext cx="21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400" b="1" baseline="-25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05" name="Line 21"/>
            <p:cNvSpPr>
              <a:spLocks noChangeShapeType="1"/>
            </p:cNvSpPr>
            <p:nvPr/>
          </p:nvSpPr>
          <p:spPr bwMode="auto">
            <a:xfrm>
              <a:off x="1009" y="1440"/>
              <a:ext cx="38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06" name="Line 22"/>
            <p:cNvSpPr>
              <a:spLocks noChangeShapeType="1"/>
            </p:cNvSpPr>
            <p:nvPr/>
          </p:nvSpPr>
          <p:spPr bwMode="auto">
            <a:xfrm flipV="1">
              <a:off x="578" y="2009"/>
              <a:ext cx="815" cy="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07" name="Freeform 23"/>
            <p:cNvSpPr>
              <a:spLocks/>
            </p:cNvSpPr>
            <p:nvPr/>
          </p:nvSpPr>
          <p:spPr bwMode="auto">
            <a:xfrm>
              <a:off x="1393" y="177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08" name="Freeform 24"/>
            <p:cNvSpPr>
              <a:spLocks/>
            </p:cNvSpPr>
            <p:nvPr/>
          </p:nvSpPr>
          <p:spPr bwMode="auto">
            <a:xfrm>
              <a:off x="1393" y="177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09" name="Text Box 25"/>
            <p:cNvSpPr txBox="1">
              <a:spLocks noChangeArrowheads="1"/>
            </p:cNvSpPr>
            <p:nvPr/>
          </p:nvSpPr>
          <p:spPr bwMode="auto">
            <a:xfrm>
              <a:off x="350" y="1900"/>
              <a:ext cx="22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400" b="1" baseline="-25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10" name="Line 26"/>
            <p:cNvSpPr>
              <a:spLocks noChangeShapeType="1"/>
            </p:cNvSpPr>
            <p:nvPr/>
          </p:nvSpPr>
          <p:spPr bwMode="auto">
            <a:xfrm rot="-5400000">
              <a:off x="721" y="172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11" name="Rectangle 27"/>
            <p:cNvSpPr>
              <a:spLocks noChangeArrowheads="1"/>
            </p:cNvSpPr>
            <p:nvPr/>
          </p:nvSpPr>
          <p:spPr bwMode="auto">
            <a:xfrm>
              <a:off x="2688" y="1536"/>
              <a:ext cx="378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</a:t>
              </a:r>
            </a:p>
          </p:txBody>
        </p:sp>
        <p:grpSp>
          <p:nvGrpSpPr>
            <p:cNvPr id="298012" name="Group 28"/>
            <p:cNvGrpSpPr>
              <a:grpSpLocks/>
            </p:cNvGrpSpPr>
            <p:nvPr/>
          </p:nvGrpSpPr>
          <p:grpSpPr bwMode="auto">
            <a:xfrm rot="5400000">
              <a:off x="1109" y="1820"/>
              <a:ext cx="184" cy="383"/>
              <a:chOff x="912" y="1776"/>
              <a:chExt cx="184" cy="383"/>
            </a:xfrm>
          </p:grpSpPr>
          <p:sp>
            <p:nvSpPr>
              <p:cNvPr id="298013" name="Line 29"/>
              <p:cNvSpPr>
                <a:spLocks noChangeShapeType="1"/>
              </p:cNvSpPr>
              <p:nvPr/>
            </p:nvSpPr>
            <p:spPr bwMode="auto">
              <a:xfrm rot="16200000" flipV="1">
                <a:off x="961" y="1823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014" name="Freeform 30"/>
              <p:cNvSpPr>
                <a:spLocks/>
              </p:cNvSpPr>
              <p:nvPr/>
            </p:nvSpPr>
            <p:spPr bwMode="auto">
              <a:xfrm rot="16200000" flipV="1">
                <a:off x="909" y="1877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015" name="Freeform 31"/>
              <p:cNvSpPr>
                <a:spLocks/>
              </p:cNvSpPr>
              <p:nvPr/>
            </p:nvSpPr>
            <p:spPr bwMode="auto">
              <a:xfrm rot="16200000" flipV="1">
                <a:off x="909" y="1877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016" name="Freeform 32"/>
              <p:cNvSpPr>
                <a:spLocks/>
              </p:cNvSpPr>
              <p:nvPr/>
            </p:nvSpPr>
            <p:spPr bwMode="auto">
              <a:xfrm rot="16200000" flipV="1">
                <a:off x="980" y="1823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017" name="Freeform 33"/>
              <p:cNvSpPr>
                <a:spLocks/>
              </p:cNvSpPr>
              <p:nvPr/>
            </p:nvSpPr>
            <p:spPr bwMode="auto">
              <a:xfrm rot="16200000" flipV="1">
                <a:off x="980" y="1823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018" name="Line 34"/>
              <p:cNvSpPr>
                <a:spLocks noChangeShapeType="1"/>
              </p:cNvSpPr>
              <p:nvPr/>
            </p:nvSpPr>
            <p:spPr bwMode="auto">
              <a:xfrm rot="16200000" flipV="1">
                <a:off x="961" y="2111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8019" name="Line 35"/>
            <p:cNvSpPr>
              <a:spLocks noChangeShapeType="1"/>
            </p:cNvSpPr>
            <p:nvPr/>
          </p:nvSpPr>
          <p:spPr bwMode="auto">
            <a:xfrm>
              <a:off x="1249" y="1824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20" name="Line 36"/>
            <p:cNvSpPr>
              <a:spLocks noChangeShapeType="1"/>
            </p:cNvSpPr>
            <p:nvPr/>
          </p:nvSpPr>
          <p:spPr bwMode="auto">
            <a:xfrm rot="5400000">
              <a:off x="1153" y="1344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8021" name="Group 37"/>
            <p:cNvGrpSpPr>
              <a:grpSpLocks/>
            </p:cNvGrpSpPr>
            <p:nvPr/>
          </p:nvGrpSpPr>
          <p:grpSpPr bwMode="auto">
            <a:xfrm>
              <a:off x="1201" y="1200"/>
              <a:ext cx="96" cy="96"/>
              <a:chOff x="240" y="4176"/>
              <a:chExt cx="192" cy="192"/>
            </a:xfrm>
          </p:grpSpPr>
          <p:sp>
            <p:nvSpPr>
              <p:cNvPr id="298022" name="Oval 38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023" name="Rectangle 39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8024" name="Group 40"/>
            <p:cNvGrpSpPr>
              <a:grpSpLocks/>
            </p:cNvGrpSpPr>
            <p:nvPr/>
          </p:nvGrpSpPr>
          <p:grpSpPr bwMode="auto">
            <a:xfrm>
              <a:off x="961" y="1968"/>
              <a:ext cx="96" cy="96"/>
              <a:chOff x="240" y="4176"/>
              <a:chExt cx="192" cy="192"/>
            </a:xfrm>
          </p:grpSpPr>
          <p:sp>
            <p:nvSpPr>
              <p:cNvPr id="298025" name="Oval 4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026" name="Rectangle 4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30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8028" name="Text Box 44"/>
          <p:cNvSpPr txBox="1">
            <a:spLocks noChangeArrowheads="1"/>
          </p:cNvSpPr>
          <p:nvPr/>
        </p:nvSpPr>
        <p:spPr bwMode="auto">
          <a:xfrm>
            <a:off x="4821890" y="1541676"/>
            <a:ext cx="3796964" cy="42482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65" tIns="45765" rIns="45765" bIns="45765">
            <a:sp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24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(a&amp;&amp;</a:t>
            </a:r>
            <a:r>
              <a:rPr 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b)||(!</a:t>
            </a: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a&amp;&amp;!</a:t>
            </a:r>
            <a:r>
              <a:rPr 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en-US" sz="24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029" name="Text Box 45"/>
          <p:cNvSpPr txBox="1">
            <a:spLocks noChangeArrowheads="1"/>
          </p:cNvSpPr>
          <p:nvPr/>
        </p:nvSpPr>
        <p:spPr bwMode="auto">
          <a:xfrm>
            <a:off x="4841247" y="1121399"/>
            <a:ext cx="3548498" cy="42482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65" tIns="45765" rIns="45765" bIns="45765">
            <a:sp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66"/>
                </a:solidFill>
              </a:rPr>
              <a:t>硬件控制语言</a:t>
            </a:r>
            <a:r>
              <a:rPr lang="en-US" altLang="zh-CN" sz="2400" b="1" dirty="0" smtClean="0">
                <a:solidFill>
                  <a:srgbClr val="000066"/>
                </a:solidFill>
              </a:rPr>
              <a:t>(HCL)</a:t>
            </a:r>
            <a:r>
              <a:rPr lang="zh-CN" altLang="en-US" sz="2400" b="1" dirty="0" smtClean="0">
                <a:solidFill>
                  <a:srgbClr val="000066"/>
                </a:solidFill>
              </a:rPr>
              <a:t>表达式</a:t>
            </a:r>
            <a:endParaRPr lang="en-US" sz="2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55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字相等</a:t>
            </a:r>
            <a:endParaRPr lang="en-US" dirty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744" y="4504183"/>
            <a:ext cx="4162751" cy="1940343"/>
          </a:xfrm>
        </p:spPr>
        <p:txBody>
          <a:bodyPr/>
          <a:lstStyle/>
          <a:p>
            <a:pPr lvl="1"/>
            <a:r>
              <a:rPr lang="en-US" dirty="0" smtClean="0"/>
              <a:t>64 </a:t>
            </a:r>
            <a:r>
              <a:rPr lang="zh-CN" altLang="en-US" dirty="0" smtClean="0"/>
              <a:t>位</a:t>
            </a:r>
            <a:r>
              <a:rPr lang="en-US" dirty="0" smtClean="0"/>
              <a:t> </a:t>
            </a:r>
            <a:r>
              <a:rPr lang="zh-CN" altLang="en-US" dirty="0" smtClean="0"/>
              <a:t>字的大小</a:t>
            </a:r>
            <a:endParaRPr lang="en-US" dirty="0"/>
          </a:p>
          <a:p>
            <a:pPr lvl="1"/>
            <a:r>
              <a:rPr lang="en-US" altLang="zh-CN" dirty="0" smtClean="0"/>
              <a:t>HCL</a:t>
            </a:r>
            <a:r>
              <a:rPr lang="zh-CN" altLang="en-US" dirty="0" smtClean="0"/>
              <a:t>表示</a:t>
            </a:r>
            <a:endParaRPr lang="en-US" dirty="0"/>
          </a:p>
          <a:p>
            <a:pPr lvl="2"/>
            <a:r>
              <a:rPr lang="zh-CN" altLang="en-US" dirty="0" smtClean="0"/>
              <a:t>相等操作</a:t>
            </a:r>
            <a:endParaRPr lang="en-US" dirty="0"/>
          </a:p>
          <a:p>
            <a:pPr lvl="2"/>
            <a:r>
              <a:rPr lang="zh-CN" altLang="en-US" dirty="0" smtClean="0"/>
              <a:t>产生布尔值</a:t>
            </a:r>
            <a:endParaRPr lang="en-US" dirty="0"/>
          </a:p>
        </p:txBody>
      </p:sp>
      <p:grpSp>
        <p:nvGrpSpPr>
          <p:cNvPr id="299012" name="Group 4"/>
          <p:cNvGrpSpPr>
            <a:grpSpLocks/>
          </p:cNvGrpSpPr>
          <p:nvPr/>
        </p:nvGrpSpPr>
        <p:grpSpPr bwMode="auto">
          <a:xfrm>
            <a:off x="395536" y="1444123"/>
            <a:ext cx="4616514" cy="4205136"/>
            <a:chOff x="1026" y="332"/>
            <a:chExt cx="2904" cy="2644"/>
          </a:xfrm>
        </p:grpSpPr>
        <p:sp>
          <p:nvSpPr>
            <p:cNvPr id="299013" name="Freeform 5"/>
            <p:cNvSpPr>
              <a:spLocks/>
            </p:cNvSpPr>
            <p:nvPr/>
          </p:nvSpPr>
          <p:spPr bwMode="auto">
            <a:xfrm>
              <a:off x="2160" y="1776"/>
              <a:ext cx="864" cy="960"/>
            </a:xfrm>
            <a:custGeom>
              <a:avLst/>
              <a:gdLst/>
              <a:ahLst/>
              <a:cxnLst>
                <a:cxn ang="0">
                  <a:pos x="0" y="960"/>
                </a:cxn>
                <a:cxn ang="0">
                  <a:pos x="672" y="960"/>
                </a:cxn>
                <a:cxn ang="0">
                  <a:pos x="672" y="0"/>
                </a:cxn>
                <a:cxn ang="0">
                  <a:pos x="864" y="0"/>
                </a:cxn>
              </a:cxnLst>
              <a:rect l="0" t="0" r="r" b="b"/>
              <a:pathLst>
                <a:path w="864" h="960">
                  <a:moveTo>
                    <a:pt x="0" y="960"/>
                  </a:moveTo>
                  <a:lnTo>
                    <a:pt x="672" y="960"/>
                  </a:lnTo>
                  <a:lnTo>
                    <a:pt x="672" y="0"/>
                  </a:lnTo>
                  <a:lnTo>
                    <a:pt x="864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14" name="Text Box 6"/>
            <p:cNvSpPr txBox="1">
              <a:spLocks noChangeArrowheads="1"/>
            </p:cNvSpPr>
            <p:nvPr/>
          </p:nvSpPr>
          <p:spPr bwMode="auto">
            <a:xfrm>
              <a:off x="1026" y="332"/>
              <a:ext cx="31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63</a:t>
              </a:r>
            </a:p>
          </p:txBody>
        </p:sp>
        <p:sp>
          <p:nvSpPr>
            <p:cNvPr id="299015" name="Rectangle 7"/>
            <p:cNvSpPr>
              <a:spLocks noChangeArrowheads="1"/>
            </p:cNvSpPr>
            <p:nvPr/>
          </p:nvSpPr>
          <p:spPr bwMode="auto">
            <a:xfrm>
              <a:off x="1536" y="384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Bit equal</a:t>
              </a:r>
            </a:p>
          </p:txBody>
        </p:sp>
        <p:sp>
          <p:nvSpPr>
            <p:cNvPr id="299016" name="Line 8"/>
            <p:cNvSpPr>
              <a:spLocks noChangeShapeType="1"/>
            </p:cNvSpPr>
            <p:nvPr/>
          </p:nvSpPr>
          <p:spPr bwMode="auto">
            <a:xfrm>
              <a:off x="1344" y="480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17" name="Line 9"/>
            <p:cNvSpPr>
              <a:spLocks noChangeShapeType="1"/>
            </p:cNvSpPr>
            <p:nvPr/>
          </p:nvSpPr>
          <p:spPr bwMode="auto">
            <a:xfrm flipV="1">
              <a:off x="1344" y="768"/>
              <a:ext cx="1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18" name="Text Box 10"/>
            <p:cNvSpPr txBox="1">
              <a:spLocks noChangeArrowheads="1"/>
            </p:cNvSpPr>
            <p:nvPr/>
          </p:nvSpPr>
          <p:spPr bwMode="auto">
            <a:xfrm>
              <a:off x="1035" y="584"/>
              <a:ext cx="3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63</a:t>
              </a:r>
            </a:p>
          </p:txBody>
        </p:sp>
        <p:sp>
          <p:nvSpPr>
            <p:cNvPr id="299019" name="Rectangle 11"/>
            <p:cNvSpPr>
              <a:spLocks noChangeArrowheads="1"/>
            </p:cNvSpPr>
            <p:nvPr/>
          </p:nvSpPr>
          <p:spPr bwMode="auto">
            <a:xfrm>
              <a:off x="2208" y="384"/>
              <a:ext cx="47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</a:t>
              </a:r>
              <a:r>
                <a:rPr lang="en-US" sz="20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63</a:t>
              </a:r>
            </a:p>
          </p:txBody>
        </p:sp>
        <p:sp>
          <p:nvSpPr>
            <p:cNvPr id="299020" name="Text Box 12"/>
            <p:cNvSpPr txBox="1">
              <a:spLocks noChangeArrowheads="1"/>
            </p:cNvSpPr>
            <p:nvPr/>
          </p:nvSpPr>
          <p:spPr bwMode="auto">
            <a:xfrm>
              <a:off x="1028" y="856"/>
              <a:ext cx="31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299021" name="Rectangle 13"/>
            <p:cNvSpPr>
              <a:spLocks noChangeArrowheads="1"/>
            </p:cNvSpPr>
            <p:nvPr/>
          </p:nvSpPr>
          <p:spPr bwMode="auto">
            <a:xfrm>
              <a:off x="1536" y="864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Bit equal</a:t>
              </a:r>
            </a:p>
          </p:txBody>
        </p:sp>
        <p:sp>
          <p:nvSpPr>
            <p:cNvPr id="299022" name="Line 14"/>
            <p:cNvSpPr>
              <a:spLocks noChangeShapeType="1"/>
            </p:cNvSpPr>
            <p:nvPr/>
          </p:nvSpPr>
          <p:spPr bwMode="auto">
            <a:xfrm>
              <a:off x="1344" y="960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23" name="Line 15"/>
            <p:cNvSpPr>
              <a:spLocks noChangeShapeType="1"/>
            </p:cNvSpPr>
            <p:nvPr/>
          </p:nvSpPr>
          <p:spPr bwMode="auto">
            <a:xfrm flipV="1">
              <a:off x="1344" y="1248"/>
              <a:ext cx="1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24" name="Text Box 16"/>
            <p:cNvSpPr txBox="1">
              <a:spLocks noChangeArrowheads="1"/>
            </p:cNvSpPr>
            <p:nvPr/>
          </p:nvSpPr>
          <p:spPr bwMode="auto">
            <a:xfrm>
              <a:off x="1037" y="1127"/>
              <a:ext cx="3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299025" name="Rectangle 17"/>
            <p:cNvSpPr>
              <a:spLocks noChangeArrowheads="1"/>
            </p:cNvSpPr>
            <p:nvPr/>
          </p:nvSpPr>
          <p:spPr bwMode="auto">
            <a:xfrm>
              <a:off x="2210" y="864"/>
              <a:ext cx="52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</a:t>
              </a:r>
              <a:r>
                <a:rPr lang="en-US" sz="20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299026" name="Text Box 18"/>
            <p:cNvSpPr txBox="1">
              <a:spLocks noChangeArrowheads="1"/>
            </p:cNvSpPr>
            <p:nvPr/>
          </p:nvSpPr>
          <p:spPr bwMode="auto">
            <a:xfrm>
              <a:off x="1082" y="1942"/>
              <a:ext cx="25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b="1" baseline="-25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9027" name="Rectangle 19"/>
            <p:cNvSpPr>
              <a:spLocks noChangeArrowheads="1"/>
            </p:cNvSpPr>
            <p:nvPr/>
          </p:nvSpPr>
          <p:spPr bwMode="auto">
            <a:xfrm>
              <a:off x="1536" y="2016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Bit equal</a:t>
              </a:r>
            </a:p>
          </p:txBody>
        </p:sp>
        <p:sp>
          <p:nvSpPr>
            <p:cNvPr id="299028" name="Line 20"/>
            <p:cNvSpPr>
              <a:spLocks noChangeShapeType="1"/>
            </p:cNvSpPr>
            <p:nvPr/>
          </p:nvSpPr>
          <p:spPr bwMode="auto">
            <a:xfrm>
              <a:off x="1344" y="2112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29" name="Line 21"/>
            <p:cNvSpPr>
              <a:spLocks noChangeShapeType="1"/>
            </p:cNvSpPr>
            <p:nvPr/>
          </p:nvSpPr>
          <p:spPr bwMode="auto">
            <a:xfrm flipV="1">
              <a:off x="1344" y="2400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30" name="Text Box 22"/>
            <p:cNvSpPr txBox="1">
              <a:spLocks noChangeArrowheads="1"/>
            </p:cNvSpPr>
            <p:nvPr/>
          </p:nvSpPr>
          <p:spPr bwMode="auto">
            <a:xfrm>
              <a:off x="1091" y="2214"/>
              <a:ext cx="25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9031" name="Rectangle 23"/>
            <p:cNvSpPr>
              <a:spLocks noChangeArrowheads="1"/>
            </p:cNvSpPr>
            <p:nvPr/>
          </p:nvSpPr>
          <p:spPr bwMode="auto">
            <a:xfrm>
              <a:off x="2210" y="2016"/>
              <a:ext cx="43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</a:t>
              </a:r>
              <a:r>
                <a:rPr lang="en-US" sz="20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9032" name="Text Box 24"/>
            <p:cNvSpPr txBox="1">
              <a:spLocks noChangeArrowheads="1"/>
            </p:cNvSpPr>
            <p:nvPr/>
          </p:nvSpPr>
          <p:spPr bwMode="auto">
            <a:xfrm>
              <a:off x="1082" y="2440"/>
              <a:ext cx="25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9033" name="Rectangle 25"/>
            <p:cNvSpPr>
              <a:spLocks noChangeArrowheads="1"/>
            </p:cNvSpPr>
            <p:nvPr/>
          </p:nvSpPr>
          <p:spPr bwMode="auto">
            <a:xfrm>
              <a:off x="1536" y="2496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Bit equal</a:t>
              </a:r>
            </a:p>
          </p:txBody>
        </p:sp>
        <p:sp>
          <p:nvSpPr>
            <p:cNvPr id="299034" name="Line 26"/>
            <p:cNvSpPr>
              <a:spLocks noChangeShapeType="1"/>
            </p:cNvSpPr>
            <p:nvPr/>
          </p:nvSpPr>
          <p:spPr bwMode="auto">
            <a:xfrm>
              <a:off x="1344" y="2592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35" name="Line 27"/>
            <p:cNvSpPr>
              <a:spLocks noChangeShapeType="1"/>
            </p:cNvSpPr>
            <p:nvPr/>
          </p:nvSpPr>
          <p:spPr bwMode="auto">
            <a:xfrm flipV="1">
              <a:off x="1344" y="2880"/>
              <a:ext cx="1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36" name="Text Box 28"/>
            <p:cNvSpPr txBox="1">
              <a:spLocks noChangeArrowheads="1"/>
            </p:cNvSpPr>
            <p:nvPr/>
          </p:nvSpPr>
          <p:spPr bwMode="auto">
            <a:xfrm>
              <a:off x="1091" y="2712"/>
              <a:ext cx="25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9037" name="Rectangle 29"/>
            <p:cNvSpPr>
              <a:spLocks noChangeArrowheads="1"/>
            </p:cNvSpPr>
            <p:nvPr/>
          </p:nvSpPr>
          <p:spPr bwMode="auto">
            <a:xfrm>
              <a:off x="2210" y="2496"/>
              <a:ext cx="43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</a:t>
              </a:r>
              <a:r>
                <a:rPr lang="en-US" sz="2000" b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grpSp>
          <p:nvGrpSpPr>
            <p:cNvPr id="299038" name="Group 30"/>
            <p:cNvGrpSpPr>
              <a:grpSpLocks/>
            </p:cNvGrpSpPr>
            <p:nvPr/>
          </p:nvGrpSpPr>
          <p:grpSpPr bwMode="auto">
            <a:xfrm>
              <a:off x="1776" y="1488"/>
              <a:ext cx="96" cy="384"/>
              <a:chOff x="1776" y="1440"/>
              <a:chExt cx="96" cy="384"/>
            </a:xfrm>
          </p:grpSpPr>
          <p:grpSp>
            <p:nvGrpSpPr>
              <p:cNvPr id="299039" name="Group 31"/>
              <p:cNvGrpSpPr>
                <a:grpSpLocks/>
              </p:cNvGrpSpPr>
              <p:nvPr/>
            </p:nvGrpSpPr>
            <p:grpSpPr bwMode="auto">
              <a:xfrm>
                <a:off x="1776" y="1440"/>
                <a:ext cx="96" cy="96"/>
                <a:chOff x="240" y="4176"/>
                <a:chExt cx="192" cy="192"/>
              </a:xfrm>
            </p:grpSpPr>
            <p:sp>
              <p:nvSpPr>
                <p:cNvPr id="299040" name="Oval 32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041" name="Rectangle 33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042" name="Group 34"/>
              <p:cNvGrpSpPr>
                <a:grpSpLocks/>
              </p:cNvGrpSpPr>
              <p:nvPr/>
            </p:nvGrpSpPr>
            <p:grpSpPr bwMode="auto">
              <a:xfrm>
                <a:off x="1776" y="1584"/>
                <a:ext cx="96" cy="96"/>
                <a:chOff x="240" y="4176"/>
                <a:chExt cx="192" cy="192"/>
              </a:xfrm>
            </p:grpSpPr>
            <p:sp>
              <p:nvSpPr>
                <p:cNvPr id="299043" name="Oval 35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044" name="Rectangle 36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045" name="Group 37"/>
              <p:cNvGrpSpPr>
                <a:grpSpLocks/>
              </p:cNvGrpSpPr>
              <p:nvPr/>
            </p:nvGrpSpPr>
            <p:grpSpPr bwMode="auto">
              <a:xfrm>
                <a:off x="1776" y="1728"/>
                <a:ext cx="96" cy="96"/>
                <a:chOff x="240" y="4176"/>
                <a:chExt cx="192" cy="192"/>
              </a:xfrm>
            </p:grpSpPr>
            <p:sp>
              <p:nvSpPr>
                <p:cNvPr id="299046" name="Oval 38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047" name="Rectangle 39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99048" name="Line 40"/>
            <p:cNvSpPr>
              <a:spLocks noChangeShapeType="1"/>
            </p:cNvSpPr>
            <p:nvPr/>
          </p:nvSpPr>
          <p:spPr bwMode="auto">
            <a:xfrm>
              <a:off x="3409" y="1676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49" name="Freeform 41"/>
            <p:cNvSpPr>
              <a:spLocks/>
            </p:cNvSpPr>
            <p:nvPr/>
          </p:nvSpPr>
          <p:spPr bwMode="auto">
            <a:xfrm>
              <a:off x="3027" y="153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50" name="Freeform 42"/>
            <p:cNvSpPr>
              <a:spLocks/>
            </p:cNvSpPr>
            <p:nvPr/>
          </p:nvSpPr>
          <p:spPr bwMode="auto">
            <a:xfrm>
              <a:off x="3027" y="153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51" name="Freeform 43"/>
            <p:cNvSpPr>
              <a:spLocks/>
            </p:cNvSpPr>
            <p:nvPr/>
          </p:nvSpPr>
          <p:spPr bwMode="auto">
            <a:xfrm>
              <a:off x="2400" y="624"/>
              <a:ext cx="528" cy="9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0"/>
                </a:cxn>
                <a:cxn ang="0">
                  <a:pos x="432" y="960"/>
                </a:cxn>
                <a:cxn ang="0">
                  <a:pos x="528" y="960"/>
                </a:cxn>
              </a:cxnLst>
              <a:rect l="0" t="0" r="r" b="b"/>
              <a:pathLst>
                <a:path w="528" h="960">
                  <a:moveTo>
                    <a:pt x="0" y="0"/>
                  </a:moveTo>
                  <a:lnTo>
                    <a:pt x="432" y="0"/>
                  </a:lnTo>
                  <a:lnTo>
                    <a:pt x="432" y="960"/>
                  </a:lnTo>
                  <a:lnTo>
                    <a:pt x="528" y="96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52" name="Freeform 44"/>
            <p:cNvSpPr>
              <a:spLocks/>
            </p:cNvSpPr>
            <p:nvPr/>
          </p:nvSpPr>
          <p:spPr bwMode="auto">
            <a:xfrm flipV="1">
              <a:off x="2160" y="624"/>
              <a:ext cx="864" cy="960"/>
            </a:xfrm>
            <a:custGeom>
              <a:avLst/>
              <a:gdLst/>
              <a:ahLst/>
              <a:cxnLst>
                <a:cxn ang="0">
                  <a:pos x="0" y="960"/>
                </a:cxn>
                <a:cxn ang="0">
                  <a:pos x="672" y="960"/>
                </a:cxn>
                <a:cxn ang="0">
                  <a:pos x="672" y="0"/>
                </a:cxn>
                <a:cxn ang="0">
                  <a:pos x="864" y="0"/>
                </a:cxn>
              </a:cxnLst>
              <a:rect l="0" t="0" r="r" b="b"/>
              <a:pathLst>
                <a:path w="864" h="960">
                  <a:moveTo>
                    <a:pt x="0" y="960"/>
                  </a:moveTo>
                  <a:lnTo>
                    <a:pt x="672" y="960"/>
                  </a:lnTo>
                  <a:lnTo>
                    <a:pt x="672" y="0"/>
                  </a:lnTo>
                  <a:lnTo>
                    <a:pt x="864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53" name="Freeform 45"/>
            <p:cNvSpPr>
              <a:spLocks/>
            </p:cNvSpPr>
            <p:nvPr/>
          </p:nvSpPr>
          <p:spPr bwMode="auto">
            <a:xfrm>
              <a:off x="2160" y="1104"/>
              <a:ext cx="864" cy="5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" y="0"/>
                </a:cxn>
                <a:cxn ang="0">
                  <a:pos x="576" y="528"/>
                </a:cxn>
                <a:cxn ang="0">
                  <a:pos x="864" y="528"/>
                </a:cxn>
              </a:cxnLst>
              <a:rect l="0" t="0" r="r" b="b"/>
              <a:pathLst>
                <a:path w="864" h="528">
                  <a:moveTo>
                    <a:pt x="0" y="0"/>
                  </a:moveTo>
                  <a:lnTo>
                    <a:pt x="576" y="0"/>
                  </a:lnTo>
                  <a:lnTo>
                    <a:pt x="576" y="528"/>
                  </a:lnTo>
                  <a:lnTo>
                    <a:pt x="864" y="52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54" name="Freeform 46"/>
            <p:cNvSpPr>
              <a:spLocks/>
            </p:cNvSpPr>
            <p:nvPr/>
          </p:nvSpPr>
          <p:spPr bwMode="auto">
            <a:xfrm flipV="1">
              <a:off x="2160" y="1728"/>
              <a:ext cx="864" cy="5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" y="0"/>
                </a:cxn>
                <a:cxn ang="0">
                  <a:pos x="576" y="528"/>
                </a:cxn>
                <a:cxn ang="0">
                  <a:pos x="864" y="528"/>
                </a:cxn>
              </a:cxnLst>
              <a:rect l="0" t="0" r="r" b="b"/>
              <a:pathLst>
                <a:path w="864" h="528">
                  <a:moveTo>
                    <a:pt x="0" y="0"/>
                  </a:moveTo>
                  <a:lnTo>
                    <a:pt x="576" y="0"/>
                  </a:lnTo>
                  <a:lnTo>
                    <a:pt x="576" y="528"/>
                  </a:lnTo>
                  <a:lnTo>
                    <a:pt x="864" y="52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9055" name="Group 47"/>
            <p:cNvGrpSpPr>
              <a:grpSpLocks/>
            </p:cNvGrpSpPr>
            <p:nvPr/>
          </p:nvGrpSpPr>
          <p:grpSpPr bwMode="auto">
            <a:xfrm>
              <a:off x="2544" y="1488"/>
              <a:ext cx="96" cy="384"/>
              <a:chOff x="1776" y="1440"/>
              <a:chExt cx="96" cy="384"/>
            </a:xfrm>
          </p:grpSpPr>
          <p:grpSp>
            <p:nvGrpSpPr>
              <p:cNvPr id="299056" name="Group 48"/>
              <p:cNvGrpSpPr>
                <a:grpSpLocks/>
              </p:cNvGrpSpPr>
              <p:nvPr/>
            </p:nvGrpSpPr>
            <p:grpSpPr bwMode="auto">
              <a:xfrm>
                <a:off x="1776" y="1440"/>
                <a:ext cx="96" cy="96"/>
                <a:chOff x="240" y="4176"/>
                <a:chExt cx="192" cy="192"/>
              </a:xfrm>
            </p:grpSpPr>
            <p:sp>
              <p:nvSpPr>
                <p:cNvPr id="299057" name="Oval 49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058" name="Rectangle 50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059" name="Group 51"/>
              <p:cNvGrpSpPr>
                <a:grpSpLocks/>
              </p:cNvGrpSpPr>
              <p:nvPr/>
            </p:nvGrpSpPr>
            <p:grpSpPr bwMode="auto">
              <a:xfrm>
                <a:off x="1776" y="1584"/>
                <a:ext cx="96" cy="96"/>
                <a:chOff x="240" y="4176"/>
                <a:chExt cx="192" cy="192"/>
              </a:xfrm>
            </p:grpSpPr>
            <p:sp>
              <p:nvSpPr>
                <p:cNvPr id="299060" name="Oval 52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061" name="Rectangle 53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062" name="Group 54"/>
              <p:cNvGrpSpPr>
                <a:grpSpLocks/>
              </p:cNvGrpSpPr>
              <p:nvPr/>
            </p:nvGrpSpPr>
            <p:grpSpPr bwMode="auto">
              <a:xfrm>
                <a:off x="1776" y="1728"/>
                <a:ext cx="96" cy="96"/>
                <a:chOff x="240" y="4176"/>
                <a:chExt cx="192" cy="192"/>
              </a:xfrm>
            </p:grpSpPr>
            <p:sp>
              <p:nvSpPr>
                <p:cNvPr id="299063" name="Oval 55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064" name="Rectangle 56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30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99065" name="Rectangle 57"/>
            <p:cNvSpPr>
              <a:spLocks noChangeArrowheads="1"/>
            </p:cNvSpPr>
            <p:nvPr/>
          </p:nvSpPr>
          <p:spPr bwMode="auto">
            <a:xfrm>
              <a:off x="3552" y="1584"/>
              <a:ext cx="3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</a:t>
              </a:r>
              <a:endParaRPr lang="en-US" sz="2000" b="1" baseline="-25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9066" name="Group 58"/>
          <p:cNvGrpSpPr>
            <a:grpSpLocks/>
          </p:cNvGrpSpPr>
          <p:nvPr/>
        </p:nvGrpSpPr>
        <p:grpSpPr bwMode="auto">
          <a:xfrm>
            <a:off x="5341405" y="1197264"/>
            <a:ext cx="2678657" cy="1036971"/>
            <a:chOff x="3926" y="1773"/>
            <a:chExt cx="1685" cy="652"/>
          </a:xfrm>
        </p:grpSpPr>
        <p:sp>
          <p:nvSpPr>
            <p:cNvPr id="299067" name="Rectangle 59"/>
            <p:cNvSpPr>
              <a:spLocks noChangeArrowheads="1"/>
            </p:cNvSpPr>
            <p:nvPr/>
          </p:nvSpPr>
          <p:spPr bwMode="auto">
            <a:xfrm>
              <a:off x="4416" y="1824"/>
              <a:ext cx="720" cy="57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299068" name="Line 60"/>
            <p:cNvSpPr>
              <a:spLocks noChangeShapeType="1"/>
            </p:cNvSpPr>
            <p:nvPr/>
          </p:nvSpPr>
          <p:spPr bwMode="auto">
            <a:xfrm>
              <a:off x="4128" y="192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9069" name="Line 61"/>
            <p:cNvSpPr>
              <a:spLocks noChangeShapeType="1"/>
            </p:cNvSpPr>
            <p:nvPr/>
          </p:nvSpPr>
          <p:spPr bwMode="auto">
            <a:xfrm>
              <a:off x="4128" y="230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9070" name="Line 62"/>
            <p:cNvSpPr>
              <a:spLocks noChangeShapeType="1"/>
            </p:cNvSpPr>
            <p:nvPr/>
          </p:nvSpPr>
          <p:spPr bwMode="auto">
            <a:xfrm>
              <a:off x="5136" y="211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9071" name="Text Box 63"/>
            <p:cNvSpPr txBox="1">
              <a:spLocks noChangeArrowheads="1"/>
            </p:cNvSpPr>
            <p:nvPr/>
          </p:nvSpPr>
          <p:spPr bwMode="auto">
            <a:xfrm>
              <a:off x="3926" y="1773"/>
              <a:ext cx="245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99072" name="Text Box 64"/>
            <p:cNvSpPr txBox="1">
              <a:spLocks noChangeArrowheads="1"/>
            </p:cNvSpPr>
            <p:nvPr/>
          </p:nvSpPr>
          <p:spPr bwMode="auto">
            <a:xfrm>
              <a:off x="3936" y="2135"/>
              <a:ext cx="256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99073" name="Text Box 65"/>
            <p:cNvSpPr txBox="1">
              <a:spLocks noChangeArrowheads="1"/>
            </p:cNvSpPr>
            <p:nvPr/>
          </p:nvSpPr>
          <p:spPr bwMode="auto">
            <a:xfrm>
              <a:off x="5280" y="1872"/>
              <a:ext cx="331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9153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Eq</a:t>
              </a:r>
            </a:p>
          </p:txBody>
        </p:sp>
      </p:grpSp>
      <p:sp>
        <p:nvSpPr>
          <p:cNvPr id="299074" name="Text Box 66"/>
          <p:cNvSpPr txBox="1">
            <a:spLocks noChangeArrowheads="1"/>
          </p:cNvSpPr>
          <p:nvPr/>
        </p:nvSpPr>
        <p:spPr bwMode="auto">
          <a:xfrm>
            <a:off x="5976854" y="764704"/>
            <a:ext cx="1323531" cy="42482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65" tIns="45765" rIns="45765" bIns="45765">
            <a:sp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字级表示</a:t>
            </a:r>
            <a:endParaRPr 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9075" name="Text Box 67"/>
          <p:cNvSpPr txBox="1">
            <a:spLocks noChangeArrowheads="1"/>
          </p:cNvSpPr>
          <p:nvPr/>
        </p:nvSpPr>
        <p:spPr bwMode="auto">
          <a:xfrm>
            <a:off x="5378471" y="3148747"/>
            <a:ext cx="2558484" cy="42482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65" tIns="45765" rIns="45765" bIns="45765">
            <a:sp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bool </a:t>
            </a:r>
            <a:r>
              <a:rPr lang="en-US" sz="2400" b="1" dirty="0" err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Eq</a:t>
            </a: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(A == </a:t>
            </a:r>
            <a:r>
              <a:rPr 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B)</a:t>
            </a:r>
            <a:endParaRPr 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9076" name="Text Box 68"/>
          <p:cNvSpPr txBox="1">
            <a:spLocks noChangeArrowheads="1"/>
          </p:cNvSpPr>
          <p:nvPr/>
        </p:nvSpPr>
        <p:spPr bwMode="auto">
          <a:xfrm>
            <a:off x="6032308" y="2690732"/>
            <a:ext cx="1378032" cy="42482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65" tIns="45765" rIns="45765" bIns="45765">
            <a:sp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HCL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</a:t>
            </a:r>
            <a:endParaRPr 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8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位多路复用器</a:t>
            </a:r>
            <a:endParaRPr 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4" y="4351458"/>
            <a:ext cx="8306223" cy="2093026"/>
          </a:xfrm>
        </p:spPr>
        <p:txBody>
          <a:bodyPr/>
          <a:lstStyle/>
          <a:p>
            <a:pPr lvl="1"/>
            <a:r>
              <a:rPr lang="zh-CN" altLang="en-US" dirty="0" smtClean="0"/>
              <a:t>控制信号 </a:t>
            </a:r>
            <a:r>
              <a:rPr lang="en-US" dirty="0" smtClean="0"/>
              <a:t>s</a:t>
            </a:r>
            <a:endParaRPr lang="en-US" dirty="0"/>
          </a:p>
          <a:p>
            <a:pPr lvl="1"/>
            <a:r>
              <a:rPr lang="zh-CN" altLang="en-US" dirty="0" smtClean="0"/>
              <a:t>数据信号 </a:t>
            </a:r>
            <a:r>
              <a:rPr lang="en-US" dirty="0" smtClean="0"/>
              <a:t>a </a:t>
            </a:r>
            <a:r>
              <a:rPr lang="zh-CN" altLang="en-US" dirty="0" smtClean="0"/>
              <a:t>和</a:t>
            </a:r>
            <a:r>
              <a:rPr lang="en-US" dirty="0" smtClean="0"/>
              <a:t> </a:t>
            </a:r>
            <a:r>
              <a:rPr lang="en-US" dirty="0"/>
              <a:t>b</a:t>
            </a:r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s=1</a:t>
            </a:r>
            <a:r>
              <a:rPr lang="zh-CN" altLang="en-US" dirty="0" smtClean="0"/>
              <a:t>时输出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 当</a:t>
            </a:r>
            <a:r>
              <a:rPr lang="en-US" altLang="zh-CN" dirty="0" smtClean="0"/>
              <a:t>s=0</a:t>
            </a:r>
            <a:r>
              <a:rPr lang="zh-CN" altLang="en-US" dirty="0" smtClean="0"/>
              <a:t>时输出</a:t>
            </a:r>
            <a:r>
              <a:rPr lang="en-US" altLang="zh-CN" dirty="0" smtClean="0"/>
              <a:t>b</a:t>
            </a:r>
            <a:endParaRPr lang="en-US" dirty="0"/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auto">
          <a:xfrm>
            <a:off x="1220903" y="1603169"/>
            <a:ext cx="2823321" cy="213755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521" tIns="45765" rIns="91521" bIns="45765" anchorCtr="1">
            <a:noAutofit/>
          </a:bodyPr>
          <a:lstStyle/>
          <a:p>
            <a:pPr algn="ctr"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Bit MUX</a:t>
            </a:r>
          </a:p>
        </p:txBody>
      </p:sp>
      <p:sp>
        <p:nvSpPr>
          <p:cNvPr id="300037" name="Freeform 5"/>
          <p:cNvSpPr>
            <a:spLocks/>
          </p:cNvSpPr>
          <p:nvPr/>
        </p:nvSpPr>
        <p:spPr bwMode="auto">
          <a:xfrm flipV="1">
            <a:off x="2823321" y="2671996"/>
            <a:ext cx="534142" cy="152683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44" y="96"/>
              </a:cxn>
              <a:cxn ang="0">
                <a:pos x="144" y="0"/>
              </a:cxn>
              <a:cxn ang="0">
                <a:pos x="336" y="0"/>
              </a:cxn>
            </a:cxnLst>
            <a:rect l="0" t="0" r="r" b="b"/>
            <a:pathLst>
              <a:path w="336" h="96">
                <a:moveTo>
                  <a:pt x="0" y="96"/>
                </a:moveTo>
                <a:lnTo>
                  <a:pt x="144" y="96"/>
                </a:lnTo>
                <a:lnTo>
                  <a:pt x="144" y="0"/>
                </a:lnTo>
                <a:lnTo>
                  <a:pt x="336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38" name="Freeform 6"/>
          <p:cNvSpPr>
            <a:spLocks/>
          </p:cNvSpPr>
          <p:nvPr/>
        </p:nvSpPr>
        <p:spPr bwMode="auto">
          <a:xfrm>
            <a:off x="2823321" y="3130038"/>
            <a:ext cx="534142" cy="152683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44" y="96"/>
              </a:cxn>
              <a:cxn ang="0">
                <a:pos x="144" y="0"/>
              </a:cxn>
              <a:cxn ang="0">
                <a:pos x="336" y="0"/>
              </a:cxn>
            </a:cxnLst>
            <a:rect l="0" t="0" r="r" b="b"/>
            <a:pathLst>
              <a:path w="336" h="96">
                <a:moveTo>
                  <a:pt x="0" y="96"/>
                </a:moveTo>
                <a:lnTo>
                  <a:pt x="144" y="96"/>
                </a:lnTo>
                <a:lnTo>
                  <a:pt x="144" y="0"/>
                </a:lnTo>
                <a:lnTo>
                  <a:pt x="336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39" name="Line 7"/>
          <p:cNvSpPr>
            <a:spLocks noChangeShapeType="1"/>
          </p:cNvSpPr>
          <p:nvPr/>
        </p:nvSpPr>
        <p:spPr bwMode="auto">
          <a:xfrm>
            <a:off x="3880505" y="2970952"/>
            <a:ext cx="392657" cy="63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40" name="Freeform 8"/>
          <p:cNvSpPr>
            <a:spLocks/>
          </p:cNvSpPr>
          <p:nvPr/>
        </p:nvSpPr>
        <p:spPr bwMode="auto">
          <a:xfrm>
            <a:off x="3277978" y="2748289"/>
            <a:ext cx="651780" cy="4405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0"/>
              </a:cxn>
              <a:cxn ang="0">
                <a:pos x="190" y="0"/>
              </a:cxn>
              <a:cxn ang="0">
                <a:pos x="227" y="3"/>
              </a:cxn>
              <a:cxn ang="0">
                <a:pos x="262" y="11"/>
              </a:cxn>
              <a:cxn ang="0">
                <a:pos x="292" y="22"/>
              </a:cxn>
              <a:cxn ang="0">
                <a:pos x="322" y="40"/>
              </a:cxn>
              <a:cxn ang="0">
                <a:pos x="372" y="81"/>
              </a:cxn>
              <a:cxn ang="0">
                <a:pos x="410" y="140"/>
              </a:cxn>
              <a:cxn ang="0">
                <a:pos x="410" y="140"/>
              </a:cxn>
              <a:cxn ang="0">
                <a:pos x="372" y="195"/>
              </a:cxn>
              <a:cxn ang="0">
                <a:pos x="322" y="240"/>
              </a:cxn>
              <a:cxn ang="0">
                <a:pos x="292" y="254"/>
              </a:cxn>
              <a:cxn ang="0">
                <a:pos x="262" y="266"/>
              </a:cxn>
              <a:cxn ang="0">
                <a:pos x="227" y="273"/>
              </a:cxn>
              <a:cxn ang="0">
                <a:pos x="190" y="277"/>
              </a:cxn>
              <a:cxn ang="0">
                <a:pos x="19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22" y="247"/>
              </a:cxn>
              <a:cxn ang="0">
                <a:pos x="38" y="214"/>
              </a:cxn>
              <a:cxn ang="0">
                <a:pos x="45" y="177"/>
              </a:cxn>
              <a:cxn ang="0">
                <a:pos x="49" y="140"/>
              </a:cxn>
              <a:cxn ang="0">
                <a:pos x="49" y="140"/>
              </a:cxn>
              <a:cxn ang="0">
                <a:pos x="45" y="99"/>
              </a:cxn>
              <a:cxn ang="0">
                <a:pos x="38" y="66"/>
              </a:cxn>
              <a:cxn ang="0">
                <a:pos x="22" y="33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41" name="Freeform 9"/>
          <p:cNvSpPr>
            <a:spLocks/>
          </p:cNvSpPr>
          <p:nvPr/>
        </p:nvSpPr>
        <p:spPr bwMode="auto">
          <a:xfrm>
            <a:off x="3277978" y="2748289"/>
            <a:ext cx="651780" cy="4405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0"/>
              </a:cxn>
              <a:cxn ang="0">
                <a:pos x="190" y="0"/>
              </a:cxn>
              <a:cxn ang="0">
                <a:pos x="227" y="3"/>
              </a:cxn>
              <a:cxn ang="0">
                <a:pos x="262" y="11"/>
              </a:cxn>
              <a:cxn ang="0">
                <a:pos x="292" y="22"/>
              </a:cxn>
              <a:cxn ang="0">
                <a:pos x="322" y="40"/>
              </a:cxn>
              <a:cxn ang="0">
                <a:pos x="372" y="81"/>
              </a:cxn>
              <a:cxn ang="0">
                <a:pos x="410" y="140"/>
              </a:cxn>
              <a:cxn ang="0">
                <a:pos x="410" y="140"/>
              </a:cxn>
              <a:cxn ang="0">
                <a:pos x="372" y="195"/>
              </a:cxn>
              <a:cxn ang="0">
                <a:pos x="322" y="240"/>
              </a:cxn>
              <a:cxn ang="0">
                <a:pos x="292" y="254"/>
              </a:cxn>
              <a:cxn ang="0">
                <a:pos x="262" y="266"/>
              </a:cxn>
              <a:cxn ang="0">
                <a:pos x="227" y="273"/>
              </a:cxn>
              <a:cxn ang="0">
                <a:pos x="190" y="277"/>
              </a:cxn>
              <a:cxn ang="0">
                <a:pos x="19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22" y="247"/>
              </a:cxn>
              <a:cxn ang="0">
                <a:pos x="38" y="214"/>
              </a:cxn>
              <a:cxn ang="0">
                <a:pos x="45" y="177"/>
              </a:cxn>
              <a:cxn ang="0">
                <a:pos x="49" y="140"/>
              </a:cxn>
              <a:cxn ang="0">
                <a:pos x="49" y="140"/>
              </a:cxn>
              <a:cxn ang="0">
                <a:pos x="45" y="99"/>
              </a:cxn>
              <a:cxn ang="0">
                <a:pos x="38" y="66"/>
              </a:cxn>
              <a:cxn ang="0">
                <a:pos x="22" y="33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00042" name="Group 10"/>
          <p:cNvGrpSpPr>
            <a:grpSpLocks/>
          </p:cNvGrpSpPr>
          <p:nvPr/>
        </p:nvGrpSpPr>
        <p:grpSpPr bwMode="auto">
          <a:xfrm>
            <a:off x="1755038" y="1755858"/>
            <a:ext cx="292506" cy="610731"/>
            <a:chOff x="960" y="1055"/>
            <a:chExt cx="184" cy="384"/>
          </a:xfrm>
        </p:grpSpPr>
        <p:sp>
          <p:nvSpPr>
            <p:cNvPr id="300043" name="Line 11"/>
            <p:cNvSpPr>
              <a:spLocks noChangeShapeType="1"/>
            </p:cNvSpPr>
            <p:nvPr/>
          </p:nvSpPr>
          <p:spPr bwMode="auto">
            <a:xfrm rot="5400000">
              <a:off x="1009" y="1391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044" name="Freeform 12"/>
            <p:cNvSpPr>
              <a:spLocks/>
            </p:cNvSpPr>
            <p:nvPr/>
          </p:nvSpPr>
          <p:spPr bwMode="auto">
            <a:xfrm rot="5400000">
              <a:off x="957" y="1154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045" name="Freeform 13"/>
            <p:cNvSpPr>
              <a:spLocks/>
            </p:cNvSpPr>
            <p:nvPr/>
          </p:nvSpPr>
          <p:spPr bwMode="auto">
            <a:xfrm rot="5400000">
              <a:off x="957" y="1154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046" name="Freeform 14"/>
            <p:cNvSpPr>
              <a:spLocks/>
            </p:cNvSpPr>
            <p:nvPr/>
          </p:nvSpPr>
          <p:spPr bwMode="auto">
            <a:xfrm rot="5400000">
              <a:off x="1028" y="1345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047" name="Freeform 15"/>
            <p:cNvSpPr>
              <a:spLocks/>
            </p:cNvSpPr>
            <p:nvPr/>
          </p:nvSpPr>
          <p:spPr bwMode="auto">
            <a:xfrm rot="5400000">
              <a:off x="1028" y="1345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048" name="Line 16"/>
            <p:cNvSpPr>
              <a:spLocks noChangeShapeType="1"/>
            </p:cNvSpPr>
            <p:nvPr/>
          </p:nvSpPr>
          <p:spPr bwMode="auto">
            <a:xfrm rot="5400000">
              <a:off x="1002" y="1102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0049" name="Line 17"/>
          <p:cNvSpPr>
            <a:spLocks noChangeShapeType="1"/>
          </p:cNvSpPr>
          <p:nvPr/>
        </p:nvSpPr>
        <p:spPr bwMode="auto">
          <a:xfrm>
            <a:off x="2060270" y="2519307"/>
            <a:ext cx="151023" cy="159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50" name="Line 18"/>
          <p:cNvSpPr>
            <a:spLocks noChangeShapeType="1"/>
          </p:cNvSpPr>
          <p:nvPr/>
        </p:nvSpPr>
        <p:spPr bwMode="auto">
          <a:xfrm>
            <a:off x="915673" y="2824679"/>
            <a:ext cx="1295612" cy="159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51" name="Freeform 19"/>
          <p:cNvSpPr>
            <a:spLocks/>
          </p:cNvSpPr>
          <p:nvPr/>
        </p:nvSpPr>
        <p:spPr bwMode="auto">
          <a:xfrm>
            <a:off x="2211292" y="2442924"/>
            <a:ext cx="607268" cy="440554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52" name="Freeform 20"/>
          <p:cNvSpPr>
            <a:spLocks/>
          </p:cNvSpPr>
          <p:nvPr/>
        </p:nvSpPr>
        <p:spPr bwMode="auto">
          <a:xfrm>
            <a:off x="2211292" y="2442924"/>
            <a:ext cx="607268" cy="440554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53" name="Text Box 21"/>
          <p:cNvSpPr txBox="1">
            <a:spLocks noChangeArrowheads="1"/>
          </p:cNvSpPr>
          <p:nvPr/>
        </p:nvSpPr>
        <p:spPr bwMode="auto">
          <a:xfrm>
            <a:off x="552988" y="2595648"/>
            <a:ext cx="356351" cy="46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521" tIns="45765" rIns="91521" bIns="45765">
            <a:noAutofit/>
          </a:bodyPr>
          <a:lstStyle/>
          <a:p>
            <a:pPr algn="r"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en-US" sz="2400" b="1" baseline="-2500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54" name="Text Box 22"/>
          <p:cNvSpPr txBox="1">
            <a:spLocks noChangeArrowheads="1"/>
          </p:cNvSpPr>
          <p:nvPr/>
        </p:nvSpPr>
        <p:spPr bwMode="auto">
          <a:xfrm>
            <a:off x="610449" y="1603173"/>
            <a:ext cx="305055" cy="46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521" tIns="45765" rIns="91521" bIns="45765">
            <a:noAutofit/>
          </a:bodyPr>
          <a:lstStyle/>
          <a:p>
            <a:pPr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00055" name="Line 23"/>
          <p:cNvSpPr>
            <a:spLocks noChangeShapeType="1"/>
          </p:cNvSpPr>
          <p:nvPr/>
        </p:nvSpPr>
        <p:spPr bwMode="auto">
          <a:xfrm>
            <a:off x="2060270" y="3130038"/>
            <a:ext cx="151023" cy="159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56" name="Line 24"/>
          <p:cNvSpPr>
            <a:spLocks noChangeShapeType="1"/>
          </p:cNvSpPr>
          <p:nvPr/>
        </p:nvSpPr>
        <p:spPr bwMode="auto">
          <a:xfrm flipV="1">
            <a:off x="915673" y="3424243"/>
            <a:ext cx="1295612" cy="1113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57" name="Freeform 25"/>
          <p:cNvSpPr>
            <a:spLocks/>
          </p:cNvSpPr>
          <p:nvPr/>
        </p:nvSpPr>
        <p:spPr bwMode="auto">
          <a:xfrm>
            <a:off x="2211292" y="3053655"/>
            <a:ext cx="607268" cy="440554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58" name="Freeform 26"/>
          <p:cNvSpPr>
            <a:spLocks/>
          </p:cNvSpPr>
          <p:nvPr/>
        </p:nvSpPr>
        <p:spPr bwMode="auto">
          <a:xfrm>
            <a:off x="2211292" y="3053655"/>
            <a:ext cx="607268" cy="440554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59" name="Text Box 27"/>
          <p:cNvSpPr txBox="1">
            <a:spLocks noChangeArrowheads="1"/>
          </p:cNvSpPr>
          <p:nvPr/>
        </p:nvSpPr>
        <p:spPr bwMode="auto">
          <a:xfrm>
            <a:off x="570621" y="3250911"/>
            <a:ext cx="338718" cy="46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521" tIns="45765" rIns="91521" bIns="45765">
            <a:noAutofit/>
          </a:bodyPr>
          <a:lstStyle/>
          <a:p>
            <a:pPr algn="r"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sz="2400" b="1" baseline="-2500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60" name="Freeform 28"/>
          <p:cNvSpPr>
            <a:spLocks/>
          </p:cNvSpPr>
          <p:nvPr/>
        </p:nvSpPr>
        <p:spPr bwMode="auto">
          <a:xfrm>
            <a:off x="1526121" y="1755851"/>
            <a:ext cx="534142" cy="1374145"/>
          </a:xfrm>
          <a:custGeom>
            <a:avLst/>
            <a:gdLst/>
            <a:ahLst/>
            <a:cxnLst>
              <a:cxn ang="0">
                <a:pos x="336" y="1056"/>
              </a:cxn>
              <a:cxn ang="0">
                <a:pos x="0" y="1056"/>
              </a:cxn>
              <a:cxn ang="0">
                <a:pos x="0" y="0"/>
              </a:cxn>
            </a:cxnLst>
            <a:rect l="0" t="0" r="r" b="b"/>
            <a:pathLst>
              <a:path w="336" h="1056">
                <a:moveTo>
                  <a:pt x="336" y="1056"/>
                </a:moveTo>
                <a:lnTo>
                  <a:pt x="0" y="1056"/>
                </a:lnTo>
                <a:lnTo>
                  <a:pt x="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61" name="Line 29"/>
          <p:cNvSpPr>
            <a:spLocks noChangeShapeType="1"/>
          </p:cNvSpPr>
          <p:nvPr/>
        </p:nvSpPr>
        <p:spPr bwMode="auto">
          <a:xfrm>
            <a:off x="915672" y="1755852"/>
            <a:ext cx="9919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62" name="Freeform 30"/>
          <p:cNvSpPr>
            <a:spLocks/>
          </p:cNvSpPr>
          <p:nvPr/>
        </p:nvSpPr>
        <p:spPr bwMode="auto">
          <a:xfrm>
            <a:off x="1907650" y="2366624"/>
            <a:ext cx="152612" cy="152683"/>
          </a:xfrm>
          <a:custGeom>
            <a:avLst/>
            <a:gdLst/>
            <a:ahLst/>
            <a:cxnLst>
              <a:cxn ang="0">
                <a:pos x="336" y="1056"/>
              </a:cxn>
              <a:cxn ang="0">
                <a:pos x="0" y="1056"/>
              </a:cxn>
              <a:cxn ang="0">
                <a:pos x="0" y="0"/>
              </a:cxn>
            </a:cxnLst>
            <a:rect l="0" t="0" r="r" b="b"/>
            <a:pathLst>
              <a:path w="336" h="1056">
                <a:moveTo>
                  <a:pt x="336" y="1056"/>
                </a:moveTo>
                <a:lnTo>
                  <a:pt x="0" y="1056"/>
                </a:lnTo>
                <a:lnTo>
                  <a:pt x="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lIns="91521" tIns="45765" rIns="91521" bIns="45765">
            <a:no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63" name="Rectangle 31"/>
          <p:cNvSpPr>
            <a:spLocks noChangeArrowheads="1"/>
          </p:cNvSpPr>
          <p:nvPr/>
        </p:nvSpPr>
        <p:spPr bwMode="auto">
          <a:xfrm>
            <a:off x="4349441" y="2824631"/>
            <a:ext cx="798031" cy="46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521" tIns="45765" rIns="91521" bIns="45765">
            <a:noAutofit/>
          </a:bodyPr>
          <a:lstStyle/>
          <a:p>
            <a:pPr defTabSz="91530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</a:t>
            </a:r>
          </a:p>
        </p:txBody>
      </p:sp>
      <p:grpSp>
        <p:nvGrpSpPr>
          <p:cNvPr id="300064" name="Group 32"/>
          <p:cNvGrpSpPr>
            <a:grpSpLocks/>
          </p:cNvGrpSpPr>
          <p:nvPr/>
        </p:nvGrpSpPr>
        <p:grpSpPr bwMode="auto">
          <a:xfrm>
            <a:off x="1449814" y="1679510"/>
            <a:ext cx="152612" cy="152683"/>
            <a:chOff x="240" y="4176"/>
            <a:chExt cx="192" cy="192"/>
          </a:xfrm>
        </p:grpSpPr>
        <p:sp>
          <p:nvSpPr>
            <p:cNvPr id="300065" name="Oval 33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066" name="Rectangle 34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algn="ctr" defTabSz="91530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0067" name="Text Box 35"/>
          <p:cNvSpPr txBox="1">
            <a:spLocks noChangeArrowheads="1"/>
          </p:cNvSpPr>
          <p:nvPr/>
        </p:nvSpPr>
        <p:spPr bwMode="auto">
          <a:xfrm>
            <a:off x="4805597" y="2036714"/>
            <a:ext cx="3729638" cy="42482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65" tIns="45765" rIns="45765" bIns="45765">
            <a:sp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bool out = (s&amp;&amp;</a:t>
            </a:r>
            <a:r>
              <a:rPr 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a)||(!</a:t>
            </a: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s&amp;&amp;</a:t>
            </a:r>
            <a:r>
              <a:rPr 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b)</a:t>
            </a:r>
            <a:endParaRPr 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68" name="Text Box 36"/>
          <p:cNvSpPr txBox="1">
            <a:spLocks noChangeArrowheads="1"/>
          </p:cNvSpPr>
          <p:nvPr/>
        </p:nvSpPr>
        <p:spPr bwMode="auto">
          <a:xfrm>
            <a:off x="5797032" y="1484784"/>
            <a:ext cx="1378032" cy="42482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65" tIns="45765" rIns="45765" bIns="45765">
            <a:spAutoFit/>
          </a:bodyPr>
          <a:lstStyle/>
          <a:p>
            <a:pPr algn="ctr" defTabSz="91530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HCL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</a:t>
            </a:r>
            <a:endParaRPr 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6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1843</Words>
  <Application>Microsoft Office PowerPoint</Application>
  <PresentationFormat>全屏显示(4:3)</PresentationFormat>
  <Paragraphs>845</Paragraphs>
  <Slides>37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ＭＳ Ｐゴシック</vt:lpstr>
      <vt:lpstr>黑体</vt:lpstr>
      <vt:lpstr>宋体</vt:lpstr>
      <vt:lpstr>Arial</vt:lpstr>
      <vt:lpstr>Arial Narrow</vt:lpstr>
      <vt:lpstr>Calibri</vt:lpstr>
      <vt:lpstr>Comic Sans MS</vt:lpstr>
      <vt:lpstr>Courier New</vt:lpstr>
      <vt:lpstr>Helvetica</vt:lpstr>
      <vt:lpstr>Times New Roman</vt:lpstr>
      <vt:lpstr>Wingdings</vt:lpstr>
      <vt:lpstr>Wingdings 2</vt:lpstr>
      <vt:lpstr>Wingdings 3</vt:lpstr>
      <vt:lpstr>template2007</vt:lpstr>
      <vt:lpstr>Chart</vt:lpstr>
      <vt:lpstr>第四章  处理器体系结构                           </vt:lpstr>
      <vt:lpstr>第四章  处理器体系结构                                ——逻辑设计                           </vt:lpstr>
      <vt:lpstr>逻辑设计概述</vt:lpstr>
      <vt:lpstr>数字信号</vt:lpstr>
      <vt:lpstr>通过逻辑门进行计算</vt:lpstr>
      <vt:lpstr>混合电路</vt:lpstr>
      <vt:lpstr>位相等</vt:lpstr>
      <vt:lpstr>字相等</vt:lpstr>
      <vt:lpstr>位多路复用器</vt:lpstr>
      <vt:lpstr>字多路复用器</vt:lpstr>
      <vt:lpstr>硬件控制语言(HCL)字级示例</vt:lpstr>
      <vt:lpstr>算术/逻辑单元(ALU)</vt:lpstr>
      <vt:lpstr>存储 1 位</vt:lpstr>
      <vt:lpstr>存储1位 (cont.)</vt:lpstr>
      <vt:lpstr>物理类比</vt:lpstr>
      <vt:lpstr>存储、访问1 位</vt:lpstr>
      <vt:lpstr>1位锁存器</vt:lpstr>
      <vt:lpstr>透明1位锁存器</vt:lpstr>
      <vt:lpstr>边缘触发锁存器</vt:lpstr>
      <vt:lpstr>寄存器—时钟寄存器</vt:lpstr>
      <vt:lpstr>寄存器操作</vt:lpstr>
      <vt:lpstr>状态机示例</vt:lpstr>
      <vt:lpstr>状态机示例</vt:lpstr>
      <vt:lpstr>状态机示例</vt:lpstr>
      <vt:lpstr>状态机示例</vt:lpstr>
      <vt:lpstr>状态机示例</vt:lpstr>
      <vt:lpstr>状态机示例</vt:lpstr>
      <vt:lpstr>状态机示例</vt:lpstr>
      <vt:lpstr>状态机示例</vt:lpstr>
      <vt:lpstr>状态机示例</vt:lpstr>
      <vt:lpstr>状态机示例</vt:lpstr>
      <vt:lpstr> 随机存取存储器</vt:lpstr>
      <vt:lpstr>寄存器文件时序</vt:lpstr>
      <vt:lpstr>硬件控制语言(HCL)</vt:lpstr>
      <vt:lpstr>HCL操作</vt:lpstr>
      <vt:lpstr> H C L 程 序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YAN</dc:creator>
  <cp:lastModifiedBy>xianjun shi</cp:lastModifiedBy>
  <cp:revision>104</cp:revision>
  <cp:lastPrinted>2017-08-25T07:45:03Z</cp:lastPrinted>
  <dcterms:created xsi:type="dcterms:W3CDTF">2017-08-25T07:02:09Z</dcterms:created>
  <dcterms:modified xsi:type="dcterms:W3CDTF">2017-11-02T01:28:09Z</dcterms:modified>
</cp:coreProperties>
</file>