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9"/>
  </p:notesMasterIdLst>
  <p:handoutMasterIdLst>
    <p:handoutMasterId r:id="rId60"/>
  </p:handoutMasterIdLst>
  <p:sldIdLst>
    <p:sldId id="823" r:id="rId2"/>
    <p:sldId id="818" r:id="rId3"/>
    <p:sldId id="819" r:id="rId4"/>
    <p:sldId id="820" r:id="rId5"/>
    <p:sldId id="821" r:id="rId6"/>
    <p:sldId id="663" r:id="rId7"/>
    <p:sldId id="664" r:id="rId8"/>
    <p:sldId id="665" r:id="rId9"/>
    <p:sldId id="824" r:id="rId10"/>
    <p:sldId id="666" r:id="rId11"/>
    <p:sldId id="667" r:id="rId12"/>
    <p:sldId id="668" r:id="rId13"/>
    <p:sldId id="669" r:id="rId14"/>
    <p:sldId id="670" r:id="rId15"/>
    <p:sldId id="671" r:id="rId16"/>
    <p:sldId id="672" r:id="rId17"/>
    <p:sldId id="673" r:id="rId18"/>
    <p:sldId id="674" r:id="rId19"/>
    <p:sldId id="675" r:id="rId20"/>
    <p:sldId id="676" r:id="rId21"/>
    <p:sldId id="677" r:id="rId22"/>
    <p:sldId id="678" r:id="rId23"/>
    <p:sldId id="679" r:id="rId24"/>
    <p:sldId id="680" r:id="rId25"/>
    <p:sldId id="681" r:id="rId26"/>
    <p:sldId id="682" r:id="rId27"/>
    <p:sldId id="683" r:id="rId28"/>
    <p:sldId id="684" r:id="rId29"/>
    <p:sldId id="685" r:id="rId30"/>
    <p:sldId id="830" r:id="rId31"/>
    <p:sldId id="686" r:id="rId32"/>
    <p:sldId id="687" r:id="rId33"/>
    <p:sldId id="688" r:id="rId34"/>
    <p:sldId id="689" r:id="rId35"/>
    <p:sldId id="690" r:id="rId36"/>
    <p:sldId id="822" r:id="rId37"/>
    <p:sldId id="691" r:id="rId38"/>
    <p:sldId id="692" r:id="rId39"/>
    <p:sldId id="693" r:id="rId40"/>
    <p:sldId id="827" r:id="rId41"/>
    <p:sldId id="694" r:id="rId42"/>
    <p:sldId id="695" r:id="rId43"/>
    <p:sldId id="696" r:id="rId44"/>
    <p:sldId id="828" r:id="rId45"/>
    <p:sldId id="697" r:id="rId46"/>
    <p:sldId id="698" r:id="rId47"/>
    <p:sldId id="699" r:id="rId48"/>
    <p:sldId id="700" r:id="rId49"/>
    <p:sldId id="829" r:id="rId50"/>
    <p:sldId id="701" r:id="rId51"/>
    <p:sldId id="702" r:id="rId52"/>
    <p:sldId id="703" r:id="rId53"/>
    <p:sldId id="704" r:id="rId54"/>
    <p:sldId id="705" r:id="rId55"/>
    <p:sldId id="706" r:id="rId56"/>
    <p:sldId id="707" r:id="rId57"/>
    <p:sldId id="708" r:id="rId58"/>
  </p:sldIdLst>
  <p:sldSz cx="9144000" cy="6858000" type="screen4x3"/>
  <p:notesSz cx="9874250" cy="6797675"/>
  <p:defaultTextStyle>
    <a:defPPr>
      <a:defRPr lang="zh-CN"/>
    </a:defPPr>
    <a:lvl1pPr marL="0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B992ED"/>
    <a:srgbClr val="FFDDEC"/>
    <a:srgbClr val="FF00FF"/>
    <a:srgbClr val="FF99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45" autoAdjust="0"/>
  </p:normalViewPr>
  <p:slideViewPr>
    <p:cSldViewPr>
      <p:cViewPr>
        <p:scale>
          <a:sx n="73" d="100"/>
          <a:sy n="73" d="100"/>
        </p:scale>
        <p:origin x="180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23DF-0548-488D-819E-5C501594E458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FBC89-90A7-4C40-A8BC-F2DD2CA0C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A7AB5-AD43-47CE-B9E1-6C31AB700D77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3F0C2-635C-4938-87BC-0277CFCFC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43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7633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Set CC</a:t>
            </a:r>
            <a:r>
              <a:rPr lang="zh-CN" altLang="en-US" dirty="0" smtClean="0"/>
              <a:t>信号表示</a:t>
            </a:r>
            <a:r>
              <a:rPr lang="en-US" altLang="zh-CN" dirty="0" smtClean="0"/>
              <a:t>CC</a:t>
            </a:r>
            <a:r>
              <a:rPr lang="zh-CN" altLang="en-US" dirty="0" smtClean="0"/>
              <a:t>寄存器是否需要被更新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445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Mem read</a:t>
            </a:r>
            <a:r>
              <a:rPr lang="zh-CN" altLang="en-US" dirty="0" smtClean="0"/>
              <a:t>信号和</a:t>
            </a:r>
            <a:r>
              <a:rPr lang="en-US" altLang="zh-CN" dirty="0" smtClean="0"/>
              <a:t>Mem write</a:t>
            </a:r>
            <a:r>
              <a:rPr lang="zh-CN" altLang="en-US" dirty="0" smtClean="0"/>
              <a:t>信号不会同时为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29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注意：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中的运算是</a:t>
            </a:r>
            <a:r>
              <a:rPr lang="en-US" altLang="zh-CN" dirty="0" err="1" smtClean="0"/>
              <a:t>valB</a:t>
            </a:r>
            <a:r>
              <a:rPr lang="en-US" altLang="zh-CN" dirty="0" smtClean="0"/>
              <a:t> OP </a:t>
            </a:r>
            <a:r>
              <a:rPr lang="en-US" altLang="zh-CN" dirty="0" err="1" smtClean="0"/>
              <a:t>valA</a:t>
            </a:r>
            <a:r>
              <a:rPr lang="zh-CN" altLang="en-US" dirty="0" smtClean="0"/>
              <a:t>，而不是</a:t>
            </a:r>
            <a:r>
              <a:rPr lang="en-US" altLang="zh-CN" dirty="0" err="1" smtClean="0"/>
              <a:t>valA</a:t>
            </a:r>
            <a:r>
              <a:rPr lang="en-US" altLang="zh-CN" dirty="0" smtClean="0"/>
              <a:t> OP </a:t>
            </a:r>
            <a:r>
              <a:rPr lang="en-US" altLang="zh-CN" dirty="0" err="1" smtClean="0"/>
              <a:t>valB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M1[PC] </a:t>
            </a:r>
            <a:r>
              <a:rPr lang="zh-CN" altLang="en-US" dirty="0" smtClean="0"/>
              <a:t>表示从</a:t>
            </a:r>
            <a:r>
              <a:rPr lang="en-US" altLang="zh-CN" dirty="0" smtClean="0"/>
              <a:t>PC</a:t>
            </a:r>
            <a:r>
              <a:rPr lang="zh-CN" altLang="en-US" dirty="0" smtClean="0"/>
              <a:t>开始的内存中读取一个字节的数据。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95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在写回阶段要写两个寄存器，这两个写是有先后次序的。必须按照上面的方法进行，因为</a:t>
            </a:r>
            <a:r>
              <a:rPr lang="en-US" altLang="zh-CN" dirty="0" err="1" smtClean="0"/>
              <a:t>rA</a:t>
            </a:r>
            <a:r>
              <a:rPr lang="zh-CN" altLang="en-US" dirty="0" smtClean="0"/>
              <a:t>可能就是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rsp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627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比较奇特的地方是在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阶段，同时计算</a:t>
            </a:r>
            <a:r>
              <a:rPr lang="en-US" altLang="zh-CN" dirty="0" err="1" smtClean="0"/>
              <a:t>valA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valB</a:t>
            </a:r>
            <a:r>
              <a:rPr lang="zh-CN" altLang="en-US" dirty="0" smtClean="0"/>
              <a:t>，而这两个值是一样的，这样做显然是冗余的。</a:t>
            </a:r>
          </a:p>
          <a:p>
            <a:pPr eaLnBrk="1" hangingPunct="1"/>
            <a:r>
              <a:rPr lang="zh-CN" altLang="en-US" dirty="0" smtClean="0"/>
              <a:t>但这样做的好处是下面的整个流程就与</a:t>
            </a:r>
            <a:r>
              <a:rPr lang="en-US" altLang="zh-CN" dirty="0" err="1" smtClean="0"/>
              <a:t>pushl</a:t>
            </a:r>
            <a:r>
              <a:rPr lang="zh-CN" altLang="en-US" dirty="0" smtClean="0"/>
              <a:t>指令非常类似了。例如，在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阶段，都是</a:t>
            </a:r>
            <a:r>
              <a:rPr lang="en-US" altLang="zh-CN" dirty="0" err="1" smtClean="0"/>
              <a:t>valB</a:t>
            </a:r>
            <a:r>
              <a:rPr lang="zh-CN" altLang="en-US" dirty="0" smtClean="0"/>
              <a:t>参与运算；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阶段，都是</a:t>
            </a:r>
            <a:r>
              <a:rPr lang="en-US" altLang="zh-CN" dirty="0" err="1" smtClean="0"/>
              <a:t>valA</a:t>
            </a:r>
            <a:r>
              <a:rPr lang="zh-CN" altLang="en-US" dirty="0" smtClean="0"/>
              <a:t>参与运算。因为</a:t>
            </a:r>
            <a:r>
              <a:rPr lang="en-US" altLang="zh-CN" dirty="0" smtClean="0"/>
              <a:t>pop</a:t>
            </a:r>
            <a:r>
              <a:rPr lang="zh-CN" altLang="en-US" dirty="0" smtClean="0"/>
              <a:t>指令与</a:t>
            </a:r>
            <a:r>
              <a:rPr lang="en-US" altLang="zh-CN" dirty="0" err="1" smtClean="0"/>
              <a:t>pushl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rmmovl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mrmovl</a:t>
            </a:r>
            <a:r>
              <a:rPr lang="zh-CN" altLang="en-US" dirty="0" smtClean="0"/>
              <a:t>指令都是访存指令，类似之间的相似性越多，就容易实现。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在写回阶段要写两个寄存器，这两个写是有先后次序的。必须按照上面的方法进行，因为</a:t>
            </a:r>
            <a:r>
              <a:rPr lang="en-US" altLang="zh-CN" dirty="0" err="1" smtClean="0"/>
              <a:t>rA</a:t>
            </a:r>
            <a:r>
              <a:rPr lang="zh-CN" altLang="en-US" dirty="0" smtClean="0"/>
              <a:t>可能就是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总结一下：最左边是各个阶段的名称，中间是各个阶段可能要用到的信号。最右边是</a:t>
            </a:r>
            <a:r>
              <a:rPr lang="en-US" altLang="zh-CN" dirty="0" err="1" smtClean="0"/>
              <a:t>OPl</a:t>
            </a:r>
            <a:r>
              <a:rPr lang="zh-CN" altLang="en-US" dirty="0" smtClean="0"/>
              <a:t>对这种一般化的实现。</a:t>
            </a:r>
          </a:p>
          <a:p>
            <a:pPr eaLnBrk="1" hangingPunct="1"/>
            <a:r>
              <a:rPr lang="zh-CN" altLang="en-US" dirty="0" smtClean="0"/>
              <a:t>对于中间一栏，</a:t>
            </a:r>
            <a:r>
              <a:rPr lang="en-US" altLang="zh-CN" dirty="0" err="1" smtClean="0"/>
              <a:t>dstE</a:t>
            </a:r>
            <a:r>
              <a:rPr lang="zh-CN" altLang="en-US" dirty="0" smtClean="0"/>
              <a:t>表示写寄存器时，从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阶段来的数据写到哪个寄存器；</a:t>
            </a:r>
            <a:r>
              <a:rPr lang="en-US" altLang="zh-CN" dirty="0" err="1" smtClean="0"/>
              <a:t>dstM</a:t>
            </a:r>
            <a:r>
              <a:rPr lang="zh-CN" altLang="en-US" dirty="0" smtClean="0"/>
              <a:t>表示从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阶段来的数据写到哪个寄存器。</a:t>
            </a:r>
          </a:p>
          <a:p>
            <a:pPr eaLnBrk="1" hangingPunct="1"/>
            <a:r>
              <a:rPr lang="zh-CN" altLang="en-US" dirty="0" smtClean="0"/>
              <a:t>只要是对于同一个东西，但数据来源不一致的就有一个相应的信号名字给它，同时用电路将各个输入加以合并。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890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总结一下：最左边是各个阶段的名称，中间是各个阶段可能要用到的信号。最右边是</a:t>
            </a:r>
            <a:r>
              <a:rPr lang="en-US" altLang="zh-CN" dirty="0" err="1" smtClean="0"/>
              <a:t>OPl</a:t>
            </a:r>
            <a:r>
              <a:rPr lang="zh-CN" altLang="en-US" dirty="0" smtClean="0"/>
              <a:t>对这种一般化的实现。</a:t>
            </a:r>
          </a:p>
          <a:p>
            <a:pPr eaLnBrk="1" hangingPunct="1"/>
            <a:r>
              <a:rPr lang="zh-CN" altLang="en-US" dirty="0" smtClean="0"/>
              <a:t>对于中间一栏，</a:t>
            </a:r>
            <a:r>
              <a:rPr lang="en-US" altLang="zh-CN" dirty="0" err="1" smtClean="0"/>
              <a:t>dstE</a:t>
            </a:r>
            <a:r>
              <a:rPr lang="zh-CN" altLang="en-US" dirty="0" smtClean="0"/>
              <a:t>表示写寄存器时，从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阶段来的数据写到哪个寄存器；</a:t>
            </a:r>
            <a:r>
              <a:rPr lang="en-US" altLang="zh-CN" dirty="0" err="1" smtClean="0"/>
              <a:t>dstM</a:t>
            </a:r>
            <a:r>
              <a:rPr lang="zh-CN" altLang="en-US" dirty="0" smtClean="0"/>
              <a:t>表示从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阶段来的数据写到哪个寄存器。</a:t>
            </a:r>
          </a:p>
          <a:p>
            <a:pPr eaLnBrk="1" hangingPunct="1"/>
            <a:r>
              <a:rPr lang="zh-CN" altLang="en-US" dirty="0" smtClean="0"/>
              <a:t>只要是对于同一个东西，但数据来源不一致的就有一个相应的信号名字给它，同时用电路将各个输入加以合并。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947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这个图中有些控制信号没有标出来。</a:t>
            </a:r>
          </a:p>
          <a:p>
            <a:pPr eaLnBrk="1" hangingPunct="1"/>
            <a:r>
              <a:rPr lang="zh-CN" altLang="en-US" dirty="0" smtClean="0"/>
              <a:t>似乎</a:t>
            </a:r>
            <a:r>
              <a:rPr lang="en-US" altLang="zh-CN" dirty="0" smtClean="0"/>
              <a:t>PC</a:t>
            </a:r>
            <a:r>
              <a:rPr lang="zh-CN" altLang="en-US" dirty="0" smtClean="0"/>
              <a:t>也应该是蓝色的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994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事实上，不管需要几个字节，读入都是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个字节。</a:t>
            </a:r>
          </a:p>
          <a:p>
            <a:pPr eaLnBrk="1" hangingPunct="1"/>
            <a:r>
              <a:rPr lang="en-US" altLang="zh-CN" dirty="0" smtClean="0"/>
              <a:t>Split</a:t>
            </a:r>
            <a:r>
              <a:rPr lang="zh-CN" altLang="en-US" dirty="0" smtClean="0"/>
              <a:t>实际上是非常简单的。因为读出的一个字节就是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根信号线，只要将他们分为两股就可以了。</a:t>
            </a:r>
          </a:p>
          <a:p>
            <a:pPr eaLnBrk="1" hangingPunct="1"/>
            <a:r>
              <a:rPr lang="zh-CN" altLang="en-US" dirty="0" smtClean="0"/>
              <a:t>一个问题：</a:t>
            </a:r>
            <a:r>
              <a:rPr lang="en-US" altLang="zh-CN" dirty="0" smtClean="0"/>
              <a:t>Align</a:t>
            </a:r>
            <a:r>
              <a:rPr lang="zh-CN" altLang="en-US" dirty="0" smtClean="0"/>
              <a:t>没有使用</a:t>
            </a:r>
            <a:r>
              <a:rPr lang="en-US" altLang="zh-CN" dirty="0" smtClean="0"/>
              <a:t>Need </a:t>
            </a:r>
            <a:r>
              <a:rPr lang="en-US" altLang="zh-CN" dirty="0" err="1" smtClean="0"/>
              <a:t>valC</a:t>
            </a:r>
            <a:r>
              <a:rPr lang="zh-CN" altLang="en-US" dirty="0" smtClean="0"/>
              <a:t>信号，因为如果这条指令没有带常数，那么</a:t>
            </a:r>
            <a:r>
              <a:rPr lang="en-US" altLang="zh-CN" dirty="0" err="1" smtClean="0"/>
              <a:t>valC</a:t>
            </a:r>
            <a:r>
              <a:rPr lang="zh-CN" altLang="en-US" dirty="0" smtClean="0"/>
              <a:t>不管产生什么内容都无所谓。但</a:t>
            </a:r>
            <a:r>
              <a:rPr lang="en-US" altLang="zh-CN" dirty="0" err="1" smtClean="0"/>
              <a:t>valC</a:t>
            </a:r>
            <a:r>
              <a:rPr lang="zh-CN" altLang="en-US" dirty="0" smtClean="0"/>
              <a:t>到底是</a:t>
            </a:r>
            <a:r>
              <a:rPr lang="en-US" altLang="zh-CN" dirty="0" smtClean="0"/>
              <a:t>1-4</a:t>
            </a:r>
            <a:r>
              <a:rPr lang="zh-CN" altLang="en-US" dirty="0" smtClean="0"/>
              <a:t>字节还是</a:t>
            </a:r>
            <a:r>
              <a:rPr lang="en-US" altLang="zh-CN" dirty="0" smtClean="0"/>
              <a:t>2-5</a:t>
            </a:r>
            <a:r>
              <a:rPr lang="zh-CN" altLang="en-US" dirty="0" smtClean="0"/>
              <a:t>字节却要根据</a:t>
            </a:r>
            <a:r>
              <a:rPr lang="en-US" altLang="zh-CN" dirty="0" smtClean="0"/>
              <a:t>Need </a:t>
            </a:r>
            <a:r>
              <a:rPr lang="en-US" altLang="zh-CN" dirty="0" err="1" smtClean="0"/>
              <a:t>regids</a:t>
            </a:r>
            <a:r>
              <a:rPr lang="zh-CN" altLang="en-US" dirty="0" smtClean="0"/>
              <a:t>信号来确定。所以</a:t>
            </a:r>
            <a:r>
              <a:rPr lang="en-US" altLang="zh-CN" dirty="0" smtClean="0"/>
              <a:t>Need </a:t>
            </a:r>
            <a:r>
              <a:rPr lang="en-US" altLang="zh-CN" dirty="0" err="1" smtClean="0"/>
              <a:t>regids</a:t>
            </a:r>
            <a:r>
              <a:rPr lang="zh-CN" altLang="en-US" dirty="0" smtClean="0"/>
              <a:t>必须要，而</a:t>
            </a:r>
            <a:r>
              <a:rPr lang="en-US" altLang="zh-CN" dirty="0" smtClean="0"/>
              <a:t>Need </a:t>
            </a:r>
            <a:r>
              <a:rPr lang="en-US" altLang="zh-CN" dirty="0" err="1" smtClean="0"/>
              <a:t>valC</a:t>
            </a:r>
            <a:r>
              <a:rPr lang="zh-CN" altLang="en-US" dirty="0" smtClean="0"/>
              <a:t>可以不需要。</a:t>
            </a:r>
          </a:p>
          <a:p>
            <a:pPr eaLnBrk="1" hangingPunct="1"/>
            <a:r>
              <a:rPr lang="zh-CN" altLang="en-US" dirty="0" smtClean="0"/>
              <a:t>这也是一种常用的硬件设计方法：如果我们说一个信号在某种情况下用不到，那么它就可以是任意值。这样通过对它赋予某种赋值可以将他与其他信号合并或者其他简化。这里就是一个例子，</a:t>
            </a:r>
            <a:r>
              <a:rPr lang="en-US" altLang="zh-CN" dirty="0" err="1" smtClean="0"/>
              <a:t>valC</a:t>
            </a:r>
            <a:r>
              <a:rPr lang="zh-CN" altLang="en-US" dirty="0" smtClean="0"/>
              <a:t>并不是如果不需要的话，就为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43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因为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阶段和</a:t>
            </a:r>
            <a:r>
              <a:rPr lang="en-US" altLang="zh-CN" dirty="0" smtClean="0"/>
              <a:t>Write Back</a:t>
            </a:r>
            <a:r>
              <a:rPr lang="zh-CN" altLang="en-US" dirty="0" smtClean="0"/>
              <a:t>阶段都主要是在操作</a:t>
            </a:r>
            <a:r>
              <a:rPr lang="en-US" altLang="zh-CN" dirty="0" smtClean="0"/>
              <a:t>register file</a:t>
            </a:r>
            <a:r>
              <a:rPr lang="zh-CN" altLang="en-US" dirty="0" smtClean="0"/>
              <a:t>，所以我们把他们合在一起讲。</a:t>
            </a:r>
          </a:p>
          <a:p>
            <a:pPr eaLnBrk="1" hangingPunct="1"/>
            <a:r>
              <a:rPr lang="zh-CN" altLang="en-US" dirty="0" smtClean="0"/>
              <a:t>写口</a:t>
            </a:r>
            <a:r>
              <a:rPr lang="en-US" altLang="zh-CN" dirty="0" smtClean="0"/>
              <a:t>E</a:t>
            </a:r>
            <a:r>
              <a:rPr lang="zh-CN" altLang="en-US" dirty="0" smtClean="0"/>
              <a:t>是用来写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阶段来的结果的，写口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是用来写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阶段来的结果的。</a:t>
            </a:r>
          </a:p>
          <a:p>
            <a:pPr eaLnBrk="1" hangingPunct="1"/>
            <a:r>
              <a:rPr lang="zh-CN" altLang="en-US" dirty="0" smtClean="0"/>
              <a:t>这里主要是要处理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个读写信号的地址。</a:t>
            </a:r>
          </a:p>
          <a:p>
            <a:pPr eaLnBrk="1" hangingPunct="1"/>
            <a:r>
              <a:rPr lang="zh-CN" altLang="en-US" dirty="0" smtClean="0"/>
              <a:t>当</a:t>
            </a:r>
            <a:r>
              <a:rPr lang="en-US" altLang="zh-CN" dirty="0" err="1" smtClean="0"/>
              <a:t>dstE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dstM</a:t>
            </a:r>
            <a:r>
              <a:rPr lang="zh-CN" altLang="en-US" dirty="0" smtClean="0"/>
              <a:t>相同时（这发生在</a:t>
            </a:r>
            <a:r>
              <a:rPr lang="en-US" altLang="zh-CN" dirty="0" err="1" smtClean="0"/>
              <a:t>popl</a:t>
            </a:r>
            <a:r>
              <a:rPr lang="en-US" altLang="zh-CN" dirty="0" smtClean="0"/>
              <a:t> %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时），根据语义，应该是使用</a:t>
            </a:r>
            <a:r>
              <a:rPr lang="en-US" altLang="zh-CN" dirty="0" err="1" smtClean="0"/>
              <a:t>valM</a:t>
            </a:r>
            <a:r>
              <a:rPr lang="zh-CN" altLang="en-US" dirty="0" smtClean="0"/>
              <a:t>的值。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83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7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63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178050"/>
          </a:xfrm>
        </p:spPr>
        <p:txBody>
          <a:bodyPr/>
          <a:lstStyle/>
          <a:p>
            <a:pPr marL="0" indent="0"/>
            <a:r>
              <a:rPr lang="zh-CN" altLang="en-US" dirty="0"/>
              <a:t>第四章  </a:t>
            </a:r>
            <a:r>
              <a:rPr lang="zh-CN" altLang="en-US" dirty="0" smtClean="0"/>
              <a:t>处理器体系结构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——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顺序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执行的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处理器</a:t>
            </a:r>
            <a:endParaRPr lang="en-US" sz="2000" b="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r>
              <a:rPr lang="zh-CN" altLang="en-US" dirty="0"/>
              <a:t>教师</a:t>
            </a:r>
            <a:r>
              <a:rPr lang="zh-CN" altLang="en-US" dirty="0" smtClean="0"/>
              <a:t>：</a:t>
            </a:r>
            <a:r>
              <a:rPr lang="zh-CN" altLang="en-US" dirty="0"/>
              <a:t>史先俊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025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07" name="Rectangle 79"/>
          <p:cNvSpPr>
            <a:spLocks noChangeArrowheads="1"/>
          </p:cNvSpPr>
          <p:nvPr/>
        </p:nvSpPr>
        <p:spPr bwMode="auto">
          <a:xfrm>
            <a:off x="7538115" y="6459633"/>
            <a:ext cx="92529" cy="341763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29808" name="Rectangle 80"/>
          <p:cNvSpPr>
            <a:spLocks noGrp="1" noChangeArrowheads="1"/>
          </p:cNvSpPr>
          <p:nvPr>
            <p:ph type="title"/>
          </p:nvPr>
        </p:nvSpPr>
        <p:spPr>
          <a:xfrm>
            <a:off x="405378" y="248113"/>
            <a:ext cx="5622796" cy="780909"/>
          </a:xfrm>
        </p:spPr>
        <p:txBody>
          <a:bodyPr/>
          <a:lstStyle/>
          <a:p>
            <a:r>
              <a:rPr lang="en-US" dirty="0"/>
              <a:t>SEQ </a:t>
            </a:r>
            <a:r>
              <a:rPr lang="zh-CN" altLang="en-US" dirty="0" smtClean="0"/>
              <a:t>硬件结构</a:t>
            </a:r>
            <a:endParaRPr lang="en-US" dirty="0"/>
          </a:p>
        </p:txBody>
      </p:sp>
      <p:sp>
        <p:nvSpPr>
          <p:cNvPr id="329809" name="Rectangle 81"/>
          <p:cNvSpPr>
            <a:spLocks noGrp="1" noChangeArrowheads="1"/>
          </p:cNvSpPr>
          <p:nvPr>
            <p:ph type="body" idx="1"/>
          </p:nvPr>
        </p:nvSpPr>
        <p:spPr>
          <a:xfrm>
            <a:off x="107504" y="1196752"/>
            <a:ext cx="4668972" cy="5223022"/>
          </a:xfrm>
        </p:spPr>
        <p:txBody>
          <a:bodyPr/>
          <a:lstStyle/>
          <a:p>
            <a:r>
              <a:rPr lang="zh-CN" altLang="en-US" sz="2400" dirty="0" smtClean="0"/>
              <a:t>状态（数据结构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执行部件）</a:t>
            </a:r>
            <a:endParaRPr lang="en-US" sz="2400" dirty="0"/>
          </a:p>
          <a:p>
            <a:pPr lvl="1"/>
            <a:r>
              <a:rPr lang="zh-CN" altLang="en-US" sz="2000" dirty="0"/>
              <a:t>程序计数器</a:t>
            </a:r>
            <a:r>
              <a:rPr lang="en-US" sz="2000" dirty="0"/>
              <a:t> (</a:t>
            </a:r>
            <a:r>
              <a:rPr lang="en-US" sz="2000" dirty="0" smtClean="0"/>
              <a:t>PC)</a:t>
            </a:r>
            <a:endParaRPr lang="en-US" sz="2000" dirty="0"/>
          </a:p>
          <a:p>
            <a:pPr lvl="1"/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条件码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</a:rPr>
              <a:t>CC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、</a:t>
            </a:r>
            <a:r>
              <a:rPr lang="zh-CN" altLang="en-US" sz="2000" b="1" dirty="0" smtClean="0">
                <a:solidFill>
                  <a:srgbClr val="FFC000"/>
                </a:solidFill>
              </a:rPr>
              <a:t>状态码</a:t>
            </a:r>
            <a:r>
              <a:rPr lang="en-US" altLang="zh-CN" sz="2000" b="1" dirty="0">
                <a:solidFill>
                  <a:srgbClr val="FFC000"/>
                </a:solidFill>
              </a:rPr>
              <a:t>STAT</a:t>
            </a:r>
            <a:r>
              <a:rPr lang="zh-CN" altLang="en-US" sz="2000" dirty="0" smtClean="0"/>
              <a:t>寄存器</a:t>
            </a:r>
            <a:endParaRPr lang="en-US" sz="2000" dirty="0"/>
          </a:p>
          <a:p>
            <a:pPr lvl="1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寄存器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</a:rPr>
              <a:t>文件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</a:rPr>
              <a:t>RF</a:t>
            </a:r>
          </a:p>
          <a:p>
            <a:pPr lvl="1"/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ALU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rgbClr val="C00000"/>
                </a:solidFill>
              </a:rPr>
              <a:t>PC</a:t>
            </a:r>
            <a:r>
              <a:rPr lang="zh-CN" altLang="en-US" sz="2000" dirty="0" smtClean="0">
                <a:solidFill>
                  <a:srgbClr val="C00000"/>
                </a:solidFill>
              </a:rPr>
              <a:t>地址增加器</a:t>
            </a:r>
            <a:endParaRPr lang="en-US" sz="2000" dirty="0">
              <a:solidFill>
                <a:srgbClr val="C00000"/>
              </a:solidFill>
            </a:endParaRPr>
          </a:p>
          <a:p>
            <a:pPr lvl="1"/>
            <a:r>
              <a:rPr lang="zh-CN" altLang="en-US" sz="2000" dirty="0" smtClean="0"/>
              <a:t>内存：</a:t>
            </a:r>
            <a:r>
              <a:rPr lang="zh-CN" altLang="en-US" sz="1800" dirty="0" smtClean="0"/>
              <a:t>访问</a:t>
            </a:r>
            <a:r>
              <a:rPr lang="zh-CN" altLang="en-US" sz="1800" dirty="0"/>
              <a:t>相同的内存空间</a:t>
            </a:r>
            <a:endParaRPr lang="en-US" sz="1800" dirty="0"/>
          </a:p>
          <a:p>
            <a:pPr lvl="2"/>
            <a:r>
              <a:rPr lang="zh-CN" altLang="en-US" sz="1800" b="1" dirty="0">
                <a:solidFill>
                  <a:srgbClr val="B992ED"/>
                </a:solidFill>
              </a:rPr>
              <a:t>数据</a:t>
            </a:r>
            <a:r>
              <a:rPr lang="en-US" sz="1800" b="1" dirty="0"/>
              <a:t>: </a:t>
            </a:r>
            <a:r>
              <a:rPr lang="zh-CN" altLang="en-US" sz="1800" dirty="0"/>
              <a:t>为了读取或写入程序的数据</a:t>
            </a:r>
            <a:endParaRPr lang="en-US" sz="1800" dirty="0"/>
          </a:p>
          <a:p>
            <a:pPr lvl="2"/>
            <a:r>
              <a:rPr lang="zh-CN" altLang="en-US" sz="1800" dirty="0">
                <a:solidFill>
                  <a:srgbClr val="C00000"/>
                </a:solidFill>
              </a:rPr>
              <a:t>指令</a:t>
            </a:r>
            <a:r>
              <a:rPr lang="en-US" sz="1800" dirty="0">
                <a:solidFill>
                  <a:srgbClr val="C00000"/>
                </a:solidFill>
              </a:rPr>
              <a:t>: </a:t>
            </a:r>
            <a:r>
              <a:rPr lang="zh-CN" altLang="en-US" sz="1800" dirty="0"/>
              <a:t>为了读指令</a:t>
            </a:r>
            <a:endParaRPr lang="en-US" sz="1800" dirty="0"/>
          </a:p>
          <a:p>
            <a:r>
              <a:rPr lang="zh-CN" altLang="en-US" sz="2400" dirty="0"/>
              <a:t>指令</a:t>
            </a:r>
            <a:r>
              <a:rPr lang="zh-CN" altLang="en-US" sz="2400" dirty="0" smtClean="0"/>
              <a:t>流水（函数过程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控制逻辑）</a:t>
            </a:r>
            <a:endParaRPr lang="en-US" sz="2400" dirty="0"/>
          </a:p>
          <a:p>
            <a:pPr lvl="1"/>
            <a:r>
              <a:rPr lang="zh-CN" altLang="en-US" sz="2000" dirty="0"/>
              <a:t>读取由</a:t>
            </a:r>
            <a:r>
              <a:rPr lang="en-US" altLang="zh-CN" sz="2000" dirty="0"/>
              <a:t>PC</a:t>
            </a:r>
            <a:r>
              <a:rPr lang="zh-CN" altLang="en-US" sz="2000" dirty="0"/>
              <a:t>指定地址的指令</a:t>
            </a:r>
            <a:endParaRPr lang="en-US" sz="2000" dirty="0"/>
          </a:p>
          <a:p>
            <a:pPr lvl="1"/>
            <a:r>
              <a:rPr lang="zh-CN" altLang="en-US" sz="2000" dirty="0"/>
              <a:t>分多个阶段执行</a:t>
            </a:r>
            <a:endParaRPr lang="en-US" sz="2000" dirty="0"/>
          </a:p>
          <a:p>
            <a:pPr lvl="1"/>
            <a:r>
              <a:rPr lang="zh-CN" altLang="en-US" sz="2000" dirty="0"/>
              <a:t>更新</a:t>
            </a:r>
            <a:r>
              <a:rPr lang="en-US" altLang="zh-CN" sz="2000" dirty="0" smtClean="0"/>
              <a:t>PC</a:t>
            </a:r>
          </a:p>
          <a:p>
            <a:pPr lvl="1"/>
            <a:r>
              <a:rPr lang="zh-CN" altLang="en-US" sz="2800" dirty="0" smtClean="0">
                <a:solidFill>
                  <a:srgbClr val="C00000"/>
                </a:solidFill>
              </a:rPr>
              <a:t>分为</a:t>
            </a:r>
            <a:r>
              <a:rPr lang="en-US" altLang="zh-CN" sz="2800" dirty="0" smtClean="0">
                <a:solidFill>
                  <a:srgbClr val="C00000"/>
                </a:solidFill>
              </a:rPr>
              <a:t>6</a:t>
            </a:r>
            <a:r>
              <a:rPr lang="zh-CN" altLang="en-US" sz="2800" dirty="0" smtClean="0">
                <a:solidFill>
                  <a:srgbClr val="C00000"/>
                </a:solidFill>
              </a:rPr>
              <a:t>个阶段</a:t>
            </a:r>
            <a:r>
              <a:rPr lang="en-US" altLang="zh-CN" sz="2800" dirty="0" smtClean="0">
                <a:solidFill>
                  <a:srgbClr val="C00000"/>
                </a:solidFill>
              </a:rPr>
              <a:t>-</a:t>
            </a:r>
            <a:r>
              <a:rPr lang="zh-CN" altLang="en-US" sz="2800" dirty="0" smtClean="0">
                <a:solidFill>
                  <a:srgbClr val="C00000"/>
                </a:solidFill>
              </a:rPr>
              <a:t>子程序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329851" name="Rectangle 123"/>
          <p:cNvSpPr>
            <a:spLocks noChangeArrowheads="1"/>
          </p:cNvSpPr>
          <p:nvPr/>
        </p:nvSpPr>
        <p:spPr bwMode="auto">
          <a:xfrm>
            <a:off x="4532141" y="857200"/>
            <a:ext cx="677216" cy="1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7" tIns="45785" rIns="91567" bIns="45785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29975" name="Rectangle 247"/>
          <p:cNvSpPr>
            <a:spLocks noChangeArrowheads="1"/>
          </p:cNvSpPr>
          <p:nvPr/>
        </p:nvSpPr>
        <p:spPr bwMode="auto">
          <a:xfrm>
            <a:off x="5807085" y="686979"/>
            <a:ext cx="1489557" cy="1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7" tIns="45785" rIns="91567" bIns="45785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29982" name="Rectangle 254"/>
          <p:cNvSpPr>
            <a:spLocks noChangeArrowheads="1"/>
          </p:cNvSpPr>
          <p:nvPr/>
        </p:nvSpPr>
        <p:spPr bwMode="auto">
          <a:xfrm>
            <a:off x="5807085" y="262330"/>
            <a:ext cx="1489557" cy="1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7" tIns="45785" rIns="91567" bIns="45785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29889" name="Rectangle 161"/>
          <p:cNvSpPr>
            <a:spLocks noChangeArrowheads="1"/>
          </p:cNvSpPr>
          <p:nvPr/>
        </p:nvSpPr>
        <p:spPr bwMode="auto">
          <a:xfrm>
            <a:off x="5405808" y="6259901"/>
            <a:ext cx="639438" cy="254511"/>
          </a:xfrm>
          <a:prstGeom prst="rect">
            <a:avLst/>
          </a:prstGeom>
          <a:solidFill>
            <a:schemeClr val="bg1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</a:rPr>
              <a:t>PC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191" name="右箭头 190"/>
          <p:cNvSpPr/>
          <p:nvPr/>
        </p:nvSpPr>
        <p:spPr bwMode="auto">
          <a:xfrm rot="5400000" flipH="1">
            <a:off x="5521396" y="5966076"/>
            <a:ext cx="382629" cy="205020"/>
          </a:xfrm>
          <a:prstGeom prst="rightArrow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765750" y="5900056"/>
            <a:ext cx="1644623" cy="310872"/>
            <a:chOff x="5765751" y="5900056"/>
            <a:chExt cx="1265569" cy="310872"/>
          </a:xfrm>
        </p:grpSpPr>
        <p:sp>
          <p:nvSpPr>
            <p:cNvPr id="329971" name="Rectangle 243"/>
            <p:cNvSpPr>
              <a:spLocks noChangeArrowheads="1"/>
            </p:cNvSpPr>
            <p:nvPr/>
          </p:nvSpPr>
          <p:spPr bwMode="auto">
            <a:xfrm>
              <a:off x="5765751" y="6101332"/>
              <a:ext cx="1119321" cy="109596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92" name="右箭头 191"/>
            <p:cNvSpPr/>
            <p:nvPr/>
          </p:nvSpPr>
          <p:spPr bwMode="auto">
            <a:xfrm rot="5400000" flipH="1">
              <a:off x="6777147" y="5949209"/>
              <a:ext cx="303325" cy="205020"/>
            </a:xfrm>
            <a:prstGeom prst="rightArrow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358572" y="4869160"/>
            <a:ext cx="3714617" cy="1681447"/>
            <a:chOff x="4358572" y="4869160"/>
            <a:chExt cx="3714617" cy="1681447"/>
          </a:xfrm>
        </p:grpSpPr>
        <p:sp>
          <p:nvSpPr>
            <p:cNvPr id="329812" name="Rectangle 84"/>
            <p:cNvSpPr>
              <a:spLocks noChangeArrowheads="1"/>
            </p:cNvSpPr>
            <p:nvPr/>
          </p:nvSpPr>
          <p:spPr bwMode="auto">
            <a:xfrm>
              <a:off x="5649192" y="5157192"/>
              <a:ext cx="169200" cy="46800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822" name="Rectangle 94"/>
            <p:cNvSpPr>
              <a:spLocks noChangeArrowheads="1"/>
            </p:cNvSpPr>
            <p:nvPr/>
          </p:nvSpPr>
          <p:spPr bwMode="auto">
            <a:xfrm>
              <a:off x="6613547" y="5563167"/>
              <a:ext cx="1459642" cy="31410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C00000"/>
                  </a:solidFill>
                </a:rPr>
                <a:t>PC 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increment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29843" name="Rectangle 115"/>
            <p:cNvSpPr>
              <a:spLocks noChangeArrowheads="1"/>
            </p:cNvSpPr>
            <p:nvPr/>
          </p:nvSpPr>
          <p:spPr bwMode="auto">
            <a:xfrm>
              <a:off x="4532140" y="5622174"/>
              <a:ext cx="405376" cy="18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844" name="Rectangle 116"/>
            <p:cNvSpPr>
              <a:spLocks noChangeArrowheads="1"/>
            </p:cNvSpPr>
            <p:nvPr/>
          </p:nvSpPr>
          <p:spPr bwMode="auto">
            <a:xfrm>
              <a:off x="4537239" y="5885810"/>
              <a:ext cx="807317" cy="664797"/>
            </a:xfrm>
            <a:prstGeom prst="rect">
              <a:avLst/>
            </a:prstGeom>
            <a:solidFill>
              <a:srgbClr val="FFDDEC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FF0000"/>
                  </a:solidFill>
                </a:rPr>
                <a:t>Fetch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取指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90" name="Rectangle 94"/>
            <p:cNvSpPr>
              <a:spLocks noChangeArrowheads="1"/>
            </p:cNvSpPr>
            <p:nvPr/>
          </p:nvSpPr>
          <p:spPr bwMode="auto">
            <a:xfrm>
              <a:off x="5101131" y="5577965"/>
              <a:ext cx="1275955" cy="299307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rgbClr val="C00000"/>
                  </a:solidFill>
                </a:rPr>
                <a:t>指令  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mem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29853" name="Rectangle 125"/>
            <p:cNvSpPr>
              <a:spLocks noChangeArrowheads="1"/>
            </p:cNvSpPr>
            <p:nvPr/>
          </p:nvSpPr>
          <p:spPr bwMode="auto">
            <a:xfrm>
              <a:off x="4999535" y="5025714"/>
              <a:ext cx="596141" cy="408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854" name="Rectangle 126"/>
            <p:cNvSpPr>
              <a:spLocks noChangeArrowheads="1"/>
            </p:cNvSpPr>
            <p:nvPr/>
          </p:nvSpPr>
          <p:spPr bwMode="auto">
            <a:xfrm>
              <a:off x="4358572" y="4869160"/>
              <a:ext cx="1224793" cy="692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 defTabSz="915772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C00000"/>
                  </a:solidFill>
                </a:rPr>
                <a:t>icode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altLang="zh-CN" sz="2000" dirty="0" err="1">
                  <a:solidFill>
                    <a:srgbClr val="C00000"/>
                  </a:solidFill>
                </a:rPr>
                <a:t>ifun</a:t>
              </a:r>
              <a:endParaRPr lang="en-US" altLang="zh-CN" sz="2000" dirty="0">
                <a:solidFill>
                  <a:srgbClr val="C00000"/>
                </a:solidFill>
              </a:endParaRPr>
            </a:p>
            <a:p>
              <a:pPr algn="r" defTabSz="915772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>
                  <a:solidFill>
                    <a:srgbClr val="C00000"/>
                  </a:solidFill>
                </a:rPr>
                <a:t>rA</a:t>
              </a:r>
              <a:r>
                <a:rPr lang="en-US" altLang="zh-CN" sz="2000" dirty="0">
                  <a:solidFill>
                    <a:srgbClr val="C00000"/>
                  </a:solidFill>
                </a:rPr>
                <a:t>, </a:t>
              </a:r>
              <a:r>
                <a:rPr lang="en-US" altLang="zh-CN" sz="2000" dirty="0" err="1">
                  <a:solidFill>
                    <a:srgbClr val="C00000"/>
                  </a:solidFill>
                </a:rPr>
                <a:t>rB</a:t>
              </a:r>
              <a:endParaRPr lang="en-US" altLang="zh-CN" sz="2000" dirty="0">
                <a:solidFill>
                  <a:srgbClr val="C00000"/>
                </a:solidFill>
              </a:endParaRPr>
            </a:p>
            <a:p>
              <a:pPr algn="r" defTabSz="915772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 smtClean="0">
                  <a:solidFill>
                    <a:srgbClr val="C00000"/>
                  </a:solidFill>
                </a:rPr>
                <a:t>valC</a:t>
              </a:r>
              <a:endParaRPr lang="en-US" sz="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9911" name="Rectangle 183"/>
            <p:cNvSpPr>
              <a:spLocks noChangeArrowheads="1"/>
            </p:cNvSpPr>
            <p:nvPr/>
          </p:nvSpPr>
          <p:spPr bwMode="auto">
            <a:xfrm>
              <a:off x="5977185" y="5025714"/>
              <a:ext cx="639063" cy="171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832195" y="5231866"/>
              <a:ext cx="1497198" cy="319765"/>
              <a:chOff x="5832195" y="5231866"/>
              <a:chExt cx="1130331" cy="319765"/>
            </a:xfrm>
          </p:grpSpPr>
          <p:sp>
            <p:nvSpPr>
              <p:cNvPr id="329908" name="Rectangle 180"/>
              <p:cNvSpPr>
                <a:spLocks noChangeArrowheads="1"/>
              </p:cNvSpPr>
              <p:nvPr/>
            </p:nvSpPr>
            <p:spPr bwMode="auto">
              <a:xfrm>
                <a:off x="6861222" y="5280839"/>
                <a:ext cx="101304" cy="270792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89" name="右箭头 188"/>
              <p:cNvSpPr/>
              <p:nvPr/>
            </p:nvSpPr>
            <p:spPr bwMode="auto">
              <a:xfrm flipH="1">
                <a:off x="5832195" y="5231866"/>
                <a:ext cx="1121622" cy="18629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sp>
          <p:nvSpPr>
            <p:cNvPr id="329912" name="Rectangle 184"/>
            <p:cNvSpPr>
              <a:spLocks noChangeArrowheads="1"/>
            </p:cNvSpPr>
            <p:nvPr/>
          </p:nvSpPr>
          <p:spPr bwMode="auto">
            <a:xfrm>
              <a:off x="6333514" y="5301964"/>
              <a:ext cx="4103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C00000"/>
                  </a:solidFill>
                </a:rPr>
                <a:t>valP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532141" y="3856620"/>
            <a:ext cx="3306240" cy="1327425"/>
            <a:chOff x="4532141" y="3856620"/>
            <a:chExt cx="3306240" cy="1327425"/>
          </a:xfrm>
        </p:grpSpPr>
        <p:sp>
          <p:nvSpPr>
            <p:cNvPr id="329845" name="Rectangle 117"/>
            <p:cNvSpPr>
              <a:spLocks noChangeArrowheads="1"/>
            </p:cNvSpPr>
            <p:nvPr/>
          </p:nvSpPr>
          <p:spPr bwMode="auto">
            <a:xfrm>
              <a:off x="4532141" y="4473872"/>
              <a:ext cx="511886" cy="18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846" name="Rectangle 118"/>
            <p:cNvSpPr>
              <a:spLocks noChangeArrowheads="1"/>
            </p:cNvSpPr>
            <p:nvPr/>
          </p:nvSpPr>
          <p:spPr bwMode="auto">
            <a:xfrm>
              <a:off x="4706977" y="3979397"/>
              <a:ext cx="913712" cy="6647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chemeClr val="accent6"/>
                  </a:solidFill>
                </a:rPr>
                <a:t>Decode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chemeClr val="accent6"/>
                  </a:solidFill>
                </a:rPr>
                <a:t>译码</a:t>
              </a:r>
              <a:endParaRPr lang="en-US" sz="2400" b="1" dirty="0">
                <a:solidFill>
                  <a:schemeClr val="accent6"/>
                </a:solidFill>
              </a:endParaRPr>
            </a:p>
          </p:txBody>
        </p:sp>
        <p:sp>
          <p:nvSpPr>
            <p:cNvPr id="329867" name="Rectangle 139"/>
            <p:cNvSpPr>
              <a:spLocks noChangeArrowheads="1"/>
            </p:cNvSpPr>
            <p:nvPr/>
          </p:nvSpPr>
          <p:spPr bwMode="auto">
            <a:xfrm>
              <a:off x="6786367" y="4700369"/>
              <a:ext cx="170099" cy="136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881" name="Rectangle 153"/>
            <p:cNvSpPr>
              <a:spLocks noChangeArrowheads="1"/>
            </p:cNvSpPr>
            <p:nvPr/>
          </p:nvSpPr>
          <p:spPr bwMode="auto">
            <a:xfrm>
              <a:off x="6786367" y="4700369"/>
              <a:ext cx="170099" cy="136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6718764" y="4404754"/>
              <a:ext cx="1119617" cy="779291"/>
              <a:chOff x="7204557" y="4708322"/>
              <a:chExt cx="553218" cy="401025"/>
            </a:xfrm>
          </p:grpSpPr>
          <p:sp>
            <p:nvSpPr>
              <p:cNvPr id="329878" name="Rectangle 150"/>
              <p:cNvSpPr>
                <a:spLocks noChangeArrowheads="1"/>
              </p:cNvSpPr>
              <p:nvPr/>
            </p:nvSpPr>
            <p:spPr bwMode="auto">
              <a:xfrm>
                <a:off x="7204557" y="4708322"/>
                <a:ext cx="553218" cy="384888"/>
              </a:xfrm>
              <a:prstGeom prst="rect">
                <a:avLst/>
              </a:prstGeom>
              <a:solidFill>
                <a:srgbClr val="CC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9879" name="Rectangle 151"/>
              <p:cNvSpPr>
                <a:spLocks noChangeArrowheads="1"/>
              </p:cNvSpPr>
              <p:nvPr/>
            </p:nvSpPr>
            <p:spPr bwMode="auto">
              <a:xfrm>
                <a:off x="7283305" y="4811356"/>
                <a:ext cx="374647" cy="2565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Register</a:t>
                </a:r>
              </a:p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</a:rPr>
                  <a:t>File</a:t>
                </a:r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9882" name="Rectangle 154"/>
              <p:cNvSpPr>
                <a:spLocks noChangeArrowheads="1"/>
              </p:cNvSpPr>
              <p:nvPr/>
            </p:nvSpPr>
            <p:spPr bwMode="auto">
              <a:xfrm>
                <a:off x="7308339" y="4709843"/>
                <a:ext cx="98905" cy="135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</a:rPr>
                  <a:t>A</a:t>
                </a:r>
                <a:endParaRPr lang="en-US" sz="5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29884" name="Rectangle 156"/>
              <p:cNvSpPr>
                <a:spLocks noChangeArrowheads="1"/>
              </p:cNvSpPr>
              <p:nvPr/>
            </p:nvSpPr>
            <p:spPr bwMode="auto">
              <a:xfrm>
                <a:off x="7521361" y="4709841"/>
                <a:ext cx="98905" cy="135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</a:rPr>
                  <a:t>B</a:t>
                </a:r>
                <a:endParaRPr lang="en-US" sz="5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29886" name="Rectangle 158"/>
              <p:cNvSpPr>
                <a:spLocks noChangeArrowheads="1"/>
              </p:cNvSpPr>
              <p:nvPr/>
            </p:nvSpPr>
            <p:spPr bwMode="auto">
              <a:xfrm>
                <a:off x="7641380" y="4762327"/>
                <a:ext cx="113220" cy="135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</a:rPr>
                  <a:t>M</a:t>
                </a:r>
                <a:endParaRPr lang="en-US" sz="5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29888" name="Rectangle 160"/>
              <p:cNvSpPr>
                <a:spLocks noChangeArrowheads="1"/>
              </p:cNvSpPr>
              <p:nvPr/>
            </p:nvSpPr>
            <p:spPr bwMode="auto">
              <a:xfrm>
                <a:off x="7652441" y="4973854"/>
                <a:ext cx="91096" cy="135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</a:rPr>
                  <a:t>E</a:t>
                </a:r>
                <a:endParaRPr lang="en-US" sz="5400" b="1" dirty="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329925" name="Rectangle 197"/>
            <p:cNvSpPr>
              <a:spLocks noChangeArrowheads="1"/>
            </p:cNvSpPr>
            <p:nvPr/>
          </p:nvSpPr>
          <p:spPr bwMode="auto">
            <a:xfrm>
              <a:off x="6317385" y="3963303"/>
              <a:ext cx="639063" cy="170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83" name="Rectangle 205"/>
            <p:cNvSpPr>
              <a:spLocks noChangeArrowheads="1"/>
            </p:cNvSpPr>
            <p:nvPr/>
          </p:nvSpPr>
          <p:spPr bwMode="auto">
            <a:xfrm>
              <a:off x="5845995" y="3856620"/>
              <a:ext cx="119749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 smtClean="0">
                  <a:solidFill>
                    <a:schemeClr val="accent2">
                      <a:lumMod val="75000"/>
                    </a:schemeClr>
                  </a:solidFill>
                </a:rPr>
                <a:t>val</a:t>
              </a:r>
              <a:r>
                <a:rPr lang="en-US" sz="2000" dirty="0" err="1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altLang="zh-CN" sz="2000" dirty="0" err="1" smtClean="0">
                  <a:solidFill>
                    <a:schemeClr val="accent2">
                      <a:lumMod val="75000"/>
                    </a:schemeClr>
                  </a:solidFill>
                </a:rPr>
                <a:t>,valB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4" name="Rectangle 205"/>
            <p:cNvSpPr>
              <a:spLocks noChangeArrowheads="1"/>
            </p:cNvSpPr>
            <p:nvPr/>
          </p:nvSpPr>
          <p:spPr bwMode="auto">
            <a:xfrm>
              <a:off x="5753345" y="4451654"/>
              <a:ext cx="1055162" cy="309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ctr" defTabSz="9157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 smtClean="0">
                  <a:solidFill>
                    <a:schemeClr val="accent2">
                      <a:lumMod val="75000"/>
                    </a:schemeClr>
                  </a:solidFill>
                </a:rPr>
                <a:t>src</a:t>
              </a:r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altLang="zh-CN" dirty="0" err="1" smtClean="0">
                  <a:solidFill>
                    <a:schemeClr val="accent2">
                      <a:lumMod val="75000"/>
                    </a:schemeClr>
                  </a:solidFill>
                </a:rPr>
                <a:t>srcB</a:t>
              </a:r>
              <a:endParaRPr lang="en-US" altLang="zh-CN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8" name="右箭头 187"/>
            <p:cNvSpPr/>
            <p:nvPr/>
          </p:nvSpPr>
          <p:spPr bwMode="auto">
            <a:xfrm>
              <a:off x="5827983" y="4745597"/>
              <a:ext cx="870868" cy="206718"/>
            </a:xfrm>
            <a:prstGeom prst="rightArrow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802768" y="4099932"/>
              <a:ext cx="1459176" cy="301536"/>
              <a:chOff x="5802768" y="4099932"/>
              <a:chExt cx="1459176" cy="301536"/>
            </a:xfrm>
          </p:grpSpPr>
          <p:sp>
            <p:nvSpPr>
              <p:cNvPr id="329922" name="Rectangle 194"/>
              <p:cNvSpPr>
                <a:spLocks noChangeArrowheads="1"/>
              </p:cNvSpPr>
              <p:nvPr/>
            </p:nvSpPr>
            <p:spPr bwMode="auto">
              <a:xfrm>
                <a:off x="7138424" y="4158177"/>
                <a:ext cx="123520" cy="243291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32" name="右箭头 231"/>
              <p:cNvSpPr/>
              <p:nvPr/>
            </p:nvSpPr>
            <p:spPr bwMode="auto">
              <a:xfrm rot="10800000">
                <a:off x="5802768" y="4099932"/>
                <a:ext cx="1447291" cy="20671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sp>
          <p:nvSpPr>
            <p:cNvPr id="242" name="Rectangle 84"/>
            <p:cNvSpPr>
              <a:spLocks noChangeArrowheads="1"/>
            </p:cNvSpPr>
            <p:nvPr/>
          </p:nvSpPr>
          <p:spPr bwMode="auto">
            <a:xfrm>
              <a:off x="5648659" y="4034978"/>
              <a:ext cx="170266" cy="1122214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532142" y="2455197"/>
            <a:ext cx="3077766" cy="1583775"/>
            <a:chOff x="4532142" y="2455197"/>
            <a:chExt cx="3077766" cy="1583775"/>
          </a:xfrm>
        </p:grpSpPr>
        <p:sp>
          <p:nvSpPr>
            <p:cNvPr id="329827" name="Rectangle 99"/>
            <p:cNvSpPr>
              <a:spLocks noChangeArrowheads="1"/>
            </p:cNvSpPr>
            <p:nvPr/>
          </p:nvSpPr>
          <p:spPr bwMode="auto">
            <a:xfrm>
              <a:off x="6286055" y="3026478"/>
              <a:ext cx="374177" cy="22398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CC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9847" name="Rectangle 119"/>
            <p:cNvSpPr>
              <a:spLocks noChangeArrowheads="1"/>
            </p:cNvSpPr>
            <p:nvPr/>
          </p:nvSpPr>
          <p:spPr bwMode="auto">
            <a:xfrm>
              <a:off x="4532142" y="3026567"/>
              <a:ext cx="537321" cy="189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848" name="Rectangle 120"/>
            <p:cNvSpPr>
              <a:spLocks noChangeArrowheads="1"/>
            </p:cNvSpPr>
            <p:nvPr/>
          </p:nvSpPr>
          <p:spPr bwMode="auto">
            <a:xfrm>
              <a:off x="4656528" y="2714199"/>
              <a:ext cx="969817" cy="6647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chemeClr val="accent1">
                      <a:lumMod val="50000"/>
                    </a:schemeClr>
                  </a:solidFill>
                </a:rPr>
                <a:t>Execute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执行</a:t>
              </a:r>
              <a:endParaRPr lang="en-US" sz="2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5807086" y="3368059"/>
              <a:ext cx="1552833" cy="373689"/>
              <a:chOff x="5807087" y="3368059"/>
              <a:chExt cx="1430272" cy="373689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5807087" y="3375087"/>
                <a:ext cx="1430272" cy="366661"/>
                <a:chOff x="5807087" y="3239645"/>
                <a:chExt cx="1149379" cy="366661"/>
              </a:xfrm>
            </p:grpSpPr>
            <p:sp>
              <p:nvSpPr>
                <p:cNvPr id="329929" name="Rectangle 201"/>
                <p:cNvSpPr>
                  <a:spLocks noChangeArrowheads="1"/>
                </p:cNvSpPr>
                <p:nvPr/>
              </p:nvSpPr>
              <p:spPr bwMode="auto">
                <a:xfrm>
                  <a:off x="5807087" y="3495705"/>
                  <a:ext cx="1065104" cy="110601"/>
                </a:xfrm>
                <a:prstGeom prst="rect">
                  <a:avLst/>
                </a:prstGeom>
                <a:solidFill>
                  <a:srgbClr val="000000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1567" tIns="45785" rIns="91567" bIns="45785"/>
                <a:lstStyle/>
                <a:p>
                  <a:pPr algn="ctr" defTabSz="91577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9930" name="Rectangle 202"/>
                <p:cNvSpPr>
                  <a:spLocks noChangeArrowheads="1"/>
                </p:cNvSpPr>
                <p:nvPr/>
              </p:nvSpPr>
              <p:spPr bwMode="auto">
                <a:xfrm>
                  <a:off x="6786347" y="3409821"/>
                  <a:ext cx="85844" cy="171768"/>
                </a:xfrm>
                <a:prstGeom prst="rect">
                  <a:avLst/>
                </a:prstGeom>
                <a:solidFill>
                  <a:srgbClr val="000000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1567" tIns="45785" rIns="91567" bIns="45785"/>
                <a:lstStyle/>
                <a:p>
                  <a:pPr algn="ctr" defTabSz="91577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9931" name="Freeform 203"/>
                <p:cNvSpPr>
                  <a:spLocks/>
                </p:cNvSpPr>
                <p:nvPr/>
              </p:nvSpPr>
              <p:spPr bwMode="auto">
                <a:xfrm>
                  <a:off x="6700523" y="3239645"/>
                  <a:ext cx="255943" cy="170178"/>
                </a:xfrm>
                <a:custGeom>
                  <a:avLst/>
                  <a:gdLst/>
                  <a:ahLst/>
                  <a:cxnLst>
                    <a:cxn ang="0">
                      <a:pos x="0" y="214"/>
                    </a:cxn>
                    <a:cxn ang="0">
                      <a:pos x="161" y="0"/>
                    </a:cxn>
                    <a:cxn ang="0">
                      <a:pos x="321" y="214"/>
                    </a:cxn>
                    <a:cxn ang="0">
                      <a:pos x="0" y="214"/>
                    </a:cxn>
                  </a:cxnLst>
                  <a:rect l="0" t="0" r="r" b="b"/>
                  <a:pathLst>
                    <a:path w="321" h="214">
                      <a:moveTo>
                        <a:pt x="0" y="214"/>
                      </a:moveTo>
                      <a:lnTo>
                        <a:pt x="161" y="0"/>
                      </a:lnTo>
                      <a:lnTo>
                        <a:pt x="321" y="214"/>
                      </a:lnTo>
                      <a:lnTo>
                        <a:pt x="0" y="2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lIns="91567" tIns="45785" rIns="91567" bIns="45785"/>
                <a:lstStyle/>
                <a:p>
                  <a:pPr algn="ctr" defTabSz="91577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329933" name="Rectangle 205"/>
              <p:cNvSpPr>
                <a:spLocks noChangeArrowheads="1"/>
              </p:cNvSpPr>
              <p:nvPr/>
            </p:nvSpPr>
            <p:spPr bwMode="auto">
              <a:xfrm>
                <a:off x="5815221" y="3368059"/>
                <a:ext cx="107714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aluA</a:t>
                </a:r>
                <a:r>
                  <a:rPr lang="en-US" altLang="zh-CN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,aluB</a:t>
                </a:r>
                <a:endParaRPr lang="en-US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29937" name="Rectangle 209"/>
            <p:cNvSpPr>
              <a:spLocks noChangeArrowheads="1"/>
            </p:cNvSpPr>
            <p:nvPr/>
          </p:nvSpPr>
          <p:spPr bwMode="auto">
            <a:xfrm>
              <a:off x="5868144" y="2935977"/>
              <a:ext cx="38632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chemeClr val="accent1">
                      <a:lumMod val="50000"/>
                    </a:schemeClr>
                  </a:solidFill>
                </a:rPr>
                <a:t>Cnd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9941" name="Rectangle 213"/>
            <p:cNvSpPr>
              <a:spLocks noChangeArrowheads="1"/>
            </p:cNvSpPr>
            <p:nvPr/>
          </p:nvSpPr>
          <p:spPr bwMode="auto">
            <a:xfrm>
              <a:off x="6190206" y="2610125"/>
              <a:ext cx="639063" cy="170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942" name="Rectangle 214"/>
            <p:cNvSpPr>
              <a:spLocks noChangeArrowheads="1"/>
            </p:cNvSpPr>
            <p:nvPr/>
          </p:nvSpPr>
          <p:spPr bwMode="auto">
            <a:xfrm>
              <a:off x="6203178" y="2455197"/>
              <a:ext cx="4103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chemeClr val="accent1">
                      <a:lumMod val="50000"/>
                    </a:schemeClr>
                  </a:solidFill>
                </a:rPr>
                <a:t>valE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 bwMode="auto">
            <a:xfrm flipH="1" flipV="1">
              <a:off x="5808674" y="3211652"/>
              <a:ext cx="477381" cy="13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1" name="直接箭头连接符 220"/>
            <p:cNvCxnSpPr>
              <a:endCxn id="329827" idx="3"/>
            </p:cNvCxnSpPr>
            <p:nvPr/>
          </p:nvCxnSpPr>
          <p:spPr bwMode="auto">
            <a:xfrm flipH="1">
              <a:off x="6660232" y="3137145"/>
              <a:ext cx="260872" cy="13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329831" name="Freeform 103"/>
            <p:cNvSpPr>
              <a:spLocks/>
            </p:cNvSpPr>
            <p:nvPr/>
          </p:nvSpPr>
          <p:spPr bwMode="auto">
            <a:xfrm>
              <a:off x="6737669" y="3037087"/>
              <a:ext cx="872239" cy="328477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7" y="0"/>
                </a:cxn>
                <a:cxn ang="0">
                  <a:pos x="682" y="0"/>
                </a:cxn>
                <a:cxn ang="0">
                  <a:pos x="909" y="321"/>
                </a:cxn>
                <a:cxn ang="0">
                  <a:pos x="0" y="321"/>
                </a:cxn>
              </a:cxnLst>
              <a:rect l="0" t="0" r="r" b="b"/>
              <a:pathLst>
                <a:path w="909" h="321">
                  <a:moveTo>
                    <a:pt x="0" y="321"/>
                  </a:moveTo>
                  <a:lnTo>
                    <a:pt x="227" y="0"/>
                  </a:lnTo>
                  <a:lnTo>
                    <a:pt x="682" y="0"/>
                  </a:lnTo>
                  <a:lnTo>
                    <a:pt x="909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CC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ALU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5826328" y="2690948"/>
              <a:ext cx="1435616" cy="346945"/>
              <a:chOff x="5826328" y="2690948"/>
              <a:chExt cx="1300212" cy="346945"/>
            </a:xfrm>
          </p:grpSpPr>
          <p:sp>
            <p:nvSpPr>
              <p:cNvPr id="329938" name="Rectangle 210"/>
              <p:cNvSpPr>
                <a:spLocks noChangeArrowheads="1"/>
              </p:cNvSpPr>
              <p:nvPr/>
            </p:nvSpPr>
            <p:spPr bwMode="auto">
              <a:xfrm>
                <a:off x="7005005" y="2746753"/>
                <a:ext cx="121535" cy="291140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34" name="右箭头 233"/>
              <p:cNvSpPr/>
              <p:nvPr/>
            </p:nvSpPr>
            <p:spPr bwMode="auto">
              <a:xfrm rot="10800000">
                <a:off x="5826328" y="2690948"/>
                <a:ext cx="1227852" cy="20671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sp>
          <p:nvSpPr>
            <p:cNvPr id="243" name="Rectangle 84"/>
            <p:cNvSpPr>
              <a:spLocks noChangeArrowheads="1"/>
            </p:cNvSpPr>
            <p:nvPr/>
          </p:nvSpPr>
          <p:spPr bwMode="auto">
            <a:xfrm>
              <a:off x="5649559" y="2530985"/>
              <a:ext cx="168466" cy="1507987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532142" y="1006611"/>
            <a:ext cx="3119859" cy="1512284"/>
            <a:chOff x="4532142" y="1006611"/>
            <a:chExt cx="3119859" cy="1512284"/>
          </a:xfrm>
        </p:grpSpPr>
        <p:sp>
          <p:nvSpPr>
            <p:cNvPr id="329954" name="Rectangle 226"/>
            <p:cNvSpPr>
              <a:spLocks noChangeArrowheads="1"/>
            </p:cNvSpPr>
            <p:nvPr/>
          </p:nvSpPr>
          <p:spPr bwMode="auto">
            <a:xfrm>
              <a:off x="5826328" y="1958750"/>
              <a:ext cx="110395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 smtClean="0">
                  <a:solidFill>
                    <a:srgbClr val="FF0066"/>
                  </a:solidFill>
                </a:rPr>
                <a:t>Addr</a:t>
              </a:r>
              <a:r>
                <a:rPr lang="en-US" altLang="zh-CN" sz="2000" dirty="0" err="1" smtClean="0">
                  <a:solidFill>
                    <a:srgbClr val="FF0066"/>
                  </a:solidFill>
                </a:rPr>
                <a:t>,Data</a:t>
              </a:r>
              <a:endParaRPr lang="en-US" sz="2000" b="1" dirty="0">
                <a:solidFill>
                  <a:srgbClr val="FF0066"/>
                </a:solidFill>
              </a:endParaRPr>
            </a:p>
          </p:txBody>
        </p:sp>
        <p:sp>
          <p:nvSpPr>
            <p:cNvPr id="329849" name="Rectangle 121"/>
            <p:cNvSpPr>
              <a:spLocks noChangeArrowheads="1"/>
            </p:cNvSpPr>
            <p:nvPr/>
          </p:nvSpPr>
          <p:spPr bwMode="auto">
            <a:xfrm>
              <a:off x="4532142" y="1666737"/>
              <a:ext cx="537321" cy="18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850" name="Rectangle 122"/>
            <p:cNvSpPr>
              <a:spLocks noChangeArrowheads="1"/>
            </p:cNvSpPr>
            <p:nvPr/>
          </p:nvSpPr>
          <p:spPr bwMode="auto">
            <a:xfrm>
              <a:off x="4634233" y="1436126"/>
              <a:ext cx="968214" cy="6647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FF00FF"/>
                  </a:solidFill>
                </a:rPr>
                <a:t>Memory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FF00FF"/>
                  </a:solidFill>
                </a:rPr>
                <a:t>访存</a:t>
              </a:r>
              <a:endParaRPr lang="en-US" sz="2400" b="1" dirty="0">
                <a:solidFill>
                  <a:srgbClr val="FF00FF"/>
                </a:solidFill>
              </a:endParaRPr>
            </a:p>
          </p:txBody>
        </p:sp>
        <p:sp>
          <p:nvSpPr>
            <p:cNvPr id="329953" name="Rectangle 225"/>
            <p:cNvSpPr>
              <a:spLocks noChangeArrowheads="1"/>
            </p:cNvSpPr>
            <p:nvPr/>
          </p:nvSpPr>
          <p:spPr bwMode="auto">
            <a:xfrm>
              <a:off x="5807088" y="2005458"/>
              <a:ext cx="639063" cy="171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960" name="Rectangle 232"/>
            <p:cNvSpPr>
              <a:spLocks noChangeArrowheads="1"/>
            </p:cNvSpPr>
            <p:nvPr/>
          </p:nvSpPr>
          <p:spPr bwMode="auto">
            <a:xfrm>
              <a:off x="6199239" y="1006611"/>
              <a:ext cx="4440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FF0066"/>
                  </a:solidFill>
                </a:rPr>
                <a:t>valM</a:t>
              </a:r>
              <a:endParaRPr lang="en-US" sz="2000" b="1" dirty="0">
                <a:solidFill>
                  <a:srgbClr val="FF0066"/>
                </a:solidFill>
              </a:endParaRPr>
            </a:p>
          </p:txBody>
        </p:sp>
        <p:sp>
          <p:nvSpPr>
            <p:cNvPr id="329837" name="Rectangle 109"/>
            <p:cNvSpPr>
              <a:spLocks noChangeArrowheads="1"/>
            </p:cNvSpPr>
            <p:nvPr/>
          </p:nvSpPr>
          <p:spPr bwMode="auto">
            <a:xfrm>
              <a:off x="6408363" y="1550292"/>
              <a:ext cx="1243638" cy="33538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FF0066"/>
                  </a:solidFill>
                </a:rPr>
                <a:t>数据 </a:t>
              </a:r>
              <a:r>
                <a:rPr lang="en-US" altLang="zh-CN" b="1" dirty="0" smtClean="0">
                  <a:solidFill>
                    <a:srgbClr val="FF0066"/>
                  </a:solidFill>
                </a:rPr>
                <a:t>mem</a:t>
              </a:r>
              <a:endParaRPr lang="en-US" b="1" dirty="0">
                <a:solidFill>
                  <a:srgbClr val="FF0066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807091" y="1900503"/>
              <a:ext cx="1506786" cy="438395"/>
              <a:chOff x="5807091" y="1900503"/>
              <a:chExt cx="1319449" cy="438395"/>
            </a:xfrm>
          </p:grpSpPr>
          <p:sp>
            <p:nvSpPr>
              <p:cNvPr id="329950" name="Rectangle 222"/>
              <p:cNvSpPr>
                <a:spLocks noChangeArrowheads="1"/>
              </p:cNvSpPr>
              <p:nvPr/>
            </p:nvSpPr>
            <p:spPr bwMode="auto">
              <a:xfrm>
                <a:off x="5807091" y="2225588"/>
                <a:ext cx="1209026" cy="113310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8" name="右箭头 227"/>
              <p:cNvSpPr/>
              <p:nvPr/>
            </p:nvSpPr>
            <p:spPr bwMode="auto">
              <a:xfrm rot="16200000">
                <a:off x="6808390" y="2011935"/>
                <a:ext cx="429582" cy="20671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811087" y="1280411"/>
              <a:ext cx="1450857" cy="267386"/>
              <a:chOff x="5811087" y="1280411"/>
              <a:chExt cx="1243093" cy="267386"/>
            </a:xfrm>
          </p:grpSpPr>
          <p:sp>
            <p:nvSpPr>
              <p:cNvPr id="329956" name="Rectangle 228"/>
              <p:cNvSpPr>
                <a:spLocks noChangeArrowheads="1"/>
              </p:cNvSpPr>
              <p:nvPr/>
            </p:nvSpPr>
            <p:spPr bwMode="auto">
              <a:xfrm>
                <a:off x="6948510" y="1331083"/>
                <a:ext cx="105670" cy="216714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30" name="右箭头 229"/>
              <p:cNvSpPr/>
              <p:nvPr/>
            </p:nvSpPr>
            <p:spPr bwMode="auto">
              <a:xfrm rot="10800000">
                <a:off x="5811087" y="1280411"/>
                <a:ext cx="1227852" cy="20671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5651962" y="1277233"/>
              <a:ext cx="163660" cy="124166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612321" y="198450"/>
            <a:ext cx="3568191" cy="6602224"/>
            <a:chOff x="5612321" y="198450"/>
            <a:chExt cx="3568191" cy="6602224"/>
          </a:xfrm>
        </p:grpSpPr>
        <p:sp>
          <p:nvSpPr>
            <p:cNvPr id="329974" name="Rectangle 246"/>
            <p:cNvSpPr>
              <a:spLocks noChangeArrowheads="1"/>
            </p:cNvSpPr>
            <p:nvPr/>
          </p:nvSpPr>
          <p:spPr bwMode="auto">
            <a:xfrm>
              <a:off x="8796779" y="2610125"/>
              <a:ext cx="383733" cy="13295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chemeClr val="bg1"/>
                  </a:solidFill>
                </a:rPr>
                <a:t>P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chemeClr val="bg1"/>
                  </a:solidFill>
                </a:rPr>
                <a:t>C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chemeClr val="bg1"/>
                  </a:solidFill>
                </a:rPr>
                <a:t>更新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29983" name="Rectangle 255"/>
            <p:cNvSpPr>
              <a:spLocks noChangeArrowheads="1"/>
            </p:cNvSpPr>
            <p:nvPr/>
          </p:nvSpPr>
          <p:spPr bwMode="auto">
            <a:xfrm>
              <a:off x="5743110" y="198450"/>
              <a:ext cx="6796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00"/>
                  </a:solidFill>
                </a:rPr>
                <a:t>newPC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29947" name="Rectangle 219"/>
            <p:cNvSpPr>
              <a:spLocks noChangeArrowheads="1"/>
            </p:cNvSpPr>
            <p:nvPr/>
          </p:nvSpPr>
          <p:spPr bwMode="auto">
            <a:xfrm>
              <a:off x="5740306" y="6717967"/>
              <a:ext cx="3071858" cy="4571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979" name="Rectangle 251"/>
            <p:cNvSpPr>
              <a:spLocks noChangeArrowheads="1"/>
            </p:cNvSpPr>
            <p:nvPr/>
          </p:nvSpPr>
          <p:spPr bwMode="auto">
            <a:xfrm>
              <a:off x="5670837" y="432508"/>
              <a:ext cx="3090950" cy="4571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93" name="右箭头 192"/>
            <p:cNvSpPr/>
            <p:nvPr/>
          </p:nvSpPr>
          <p:spPr bwMode="auto">
            <a:xfrm rot="5400000" flipH="1">
              <a:off x="5591451" y="6542354"/>
              <a:ext cx="279190" cy="237449"/>
            </a:xfrm>
            <a:prstGeom prst="rightArrow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8566357" y="441255"/>
              <a:ext cx="396814" cy="6285459"/>
              <a:chOff x="8566357" y="441255"/>
              <a:chExt cx="396814" cy="6285459"/>
            </a:xfrm>
          </p:grpSpPr>
          <p:sp>
            <p:nvSpPr>
              <p:cNvPr id="329961" name="Rectangle 233"/>
              <p:cNvSpPr>
                <a:spLocks noChangeArrowheads="1"/>
              </p:cNvSpPr>
              <p:nvPr/>
            </p:nvSpPr>
            <p:spPr bwMode="auto">
              <a:xfrm>
                <a:off x="8677258" y="441255"/>
                <a:ext cx="134906" cy="6285459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16" name="Freeform 212"/>
              <p:cNvSpPr>
                <a:spLocks/>
              </p:cNvSpPr>
              <p:nvPr/>
            </p:nvSpPr>
            <p:spPr bwMode="auto">
              <a:xfrm rot="16200000">
                <a:off x="8582824" y="4037200"/>
                <a:ext cx="363879" cy="396814"/>
              </a:xfrm>
              <a:custGeom>
                <a:avLst/>
                <a:gdLst/>
                <a:ahLst/>
                <a:cxnLst>
                  <a:cxn ang="0">
                    <a:pos x="214" y="321"/>
                  </a:cxn>
                  <a:cxn ang="0">
                    <a:pos x="0" y="160"/>
                  </a:cxn>
                  <a:cxn ang="0">
                    <a:pos x="214" y="0"/>
                  </a:cxn>
                  <a:cxn ang="0">
                    <a:pos x="214" y="321"/>
                  </a:cxn>
                </a:cxnLst>
                <a:rect l="0" t="0" r="r" b="b"/>
                <a:pathLst>
                  <a:path w="214" h="321">
                    <a:moveTo>
                      <a:pt x="214" y="321"/>
                    </a:moveTo>
                    <a:lnTo>
                      <a:pt x="0" y="160"/>
                    </a:lnTo>
                    <a:lnTo>
                      <a:pt x="214" y="0"/>
                    </a:lnTo>
                    <a:lnTo>
                      <a:pt x="214" y="321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247" name="Rectangle 84"/>
            <p:cNvSpPr>
              <a:spLocks noChangeArrowheads="1"/>
            </p:cNvSpPr>
            <p:nvPr/>
          </p:nvSpPr>
          <p:spPr bwMode="auto">
            <a:xfrm>
              <a:off x="5652232" y="427562"/>
              <a:ext cx="163121" cy="42932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808284" y="578939"/>
            <a:ext cx="2831417" cy="4362229"/>
            <a:chOff x="5808284" y="578939"/>
            <a:chExt cx="2831417" cy="4362229"/>
          </a:xfrm>
        </p:grpSpPr>
        <p:sp>
          <p:nvSpPr>
            <p:cNvPr id="329852" name="Rectangle 124"/>
            <p:cNvSpPr>
              <a:spLocks noChangeArrowheads="1"/>
            </p:cNvSpPr>
            <p:nvPr/>
          </p:nvSpPr>
          <p:spPr bwMode="auto">
            <a:xfrm>
              <a:off x="8134456" y="1715952"/>
              <a:ext cx="505245" cy="1107996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Write </a:t>
              </a:r>
              <a:endParaRPr lang="en-US" sz="1600" b="1" dirty="0" smtClean="0">
                <a:solidFill>
                  <a:srgbClr val="000000"/>
                </a:solidFill>
              </a:endParaRP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</a:rPr>
                <a:t>back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000000"/>
                  </a:solidFill>
                </a:rPr>
                <a:t>写</a:t>
              </a:r>
              <a:endParaRPr lang="en-US" altLang="zh-CN" sz="2400" b="1" dirty="0" smtClean="0">
                <a:solidFill>
                  <a:srgbClr val="000000"/>
                </a:solidFill>
              </a:endParaRP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000000"/>
                  </a:solidFill>
                </a:rPr>
                <a:t>回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29976" name="Rectangle 248"/>
            <p:cNvSpPr>
              <a:spLocks noChangeArrowheads="1"/>
            </p:cNvSpPr>
            <p:nvPr/>
          </p:nvSpPr>
          <p:spPr bwMode="auto">
            <a:xfrm>
              <a:off x="6414556" y="578939"/>
              <a:ext cx="96981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 smtClean="0">
                  <a:solidFill>
                    <a:srgbClr val="000000"/>
                  </a:solidFill>
                </a:rPr>
                <a:t>valE</a:t>
              </a:r>
              <a:r>
                <a:rPr lang="en-US" altLang="zh-CN" sz="2000" dirty="0" smtClean="0">
                  <a:solidFill>
                    <a:srgbClr val="000000"/>
                  </a:solidFill>
                </a:rPr>
                <a:t>, 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valM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2" name="右箭头 1"/>
            <p:cNvSpPr/>
            <p:nvPr/>
          </p:nvSpPr>
          <p:spPr bwMode="auto">
            <a:xfrm flipH="1">
              <a:off x="7846300" y="4686053"/>
              <a:ext cx="330123" cy="255115"/>
            </a:xfrm>
            <a:prstGeom prst="rightArrow">
              <a:avLst>
                <a:gd name="adj1" fmla="val 44026"/>
                <a:gd name="adj2" fmla="val 50000"/>
              </a:avLst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直角上箭头 17"/>
            <p:cNvSpPr/>
            <p:nvPr/>
          </p:nvSpPr>
          <p:spPr bwMode="auto">
            <a:xfrm flipV="1">
              <a:off x="5808284" y="841200"/>
              <a:ext cx="2527431" cy="3025895"/>
            </a:xfrm>
            <a:prstGeom prst="bentUpArrow">
              <a:avLst>
                <a:gd name="adj1" fmla="val 4656"/>
                <a:gd name="adj2" fmla="val 8781"/>
                <a:gd name="adj3" fmla="val 18227"/>
              </a:avLst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14" name="Rectangle 233"/>
            <p:cNvSpPr>
              <a:spLocks noChangeArrowheads="1"/>
            </p:cNvSpPr>
            <p:nvPr/>
          </p:nvSpPr>
          <p:spPr bwMode="auto">
            <a:xfrm>
              <a:off x="8051379" y="3135288"/>
              <a:ext cx="131761" cy="1718616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sp>
        <p:nvSpPr>
          <p:cNvPr id="248" name="Rectangle 84"/>
          <p:cNvSpPr>
            <a:spLocks noChangeArrowheads="1"/>
          </p:cNvSpPr>
          <p:nvPr/>
        </p:nvSpPr>
        <p:spPr bwMode="auto">
          <a:xfrm>
            <a:off x="5652232" y="854287"/>
            <a:ext cx="163121" cy="42932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67" tIns="45785" rIns="91567" bIns="45785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01" name="Freeform 260"/>
          <p:cNvSpPr>
            <a:spLocks/>
          </p:cNvSpPr>
          <p:nvPr/>
        </p:nvSpPr>
        <p:spPr bwMode="auto">
          <a:xfrm>
            <a:off x="5713515" y="866960"/>
            <a:ext cx="57150" cy="4819650"/>
          </a:xfrm>
          <a:custGeom>
            <a:avLst/>
            <a:gdLst/>
            <a:ahLst/>
            <a:cxnLst>
              <a:cxn ang="0">
                <a:pos x="0" y="3036"/>
              </a:cxn>
              <a:cxn ang="0">
                <a:pos x="36" y="0"/>
              </a:cxn>
            </a:cxnLst>
            <a:rect l="0" t="0" r="r" b="b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2" name="Freeform 261"/>
          <p:cNvSpPr>
            <a:spLocks/>
          </p:cNvSpPr>
          <p:nvPr/>
        </p:nvSpPr>
        <p:spPr bwMode="auto">
          <a:xfrm>
            <a:off x="5702499" y="4824735"/>
            <a:ext cx="19050" cy="12954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12" y="0"/>
              </a:cxn>
            </a:cxnLst>
            <a:rect l="0" t="0" r="r" b="b"/>
            <a:pathLst>
              <a:path w="12" h="816">
                <a:moveTo>
                  <a:pt x="0" y="816"/>
                </a:moveTo>
                <a:cubicBezTo>
                  <a:pt x="2" y="680"/>
                  <a:pt x="10" y="136"/>
                  <a:pt x="12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3" name="Freeform 259"/>
          <p:cNvSpPr>
            <a:spLocks/>
          </p:cNvSpPr>
          <p:nvPr/>
        </p:nvSpPr>
        <p:spPr bwMode="auto">
          <a:xfrm>
            <a:off x="5697727" y="497978"/>
            <a:ext cx="2403475" cy="5305425"/>
          </a:xfrm>
          <a:custGeom>
            <a:avLst/>
            <a:gdLst/>
            <a:ahLst/>
            <a:cxnLst>
              <a:cxn ang="0">
                <a:pos x="26" y="3342"/>
              </a:cxn>
              <a:cxn ang="0">
                <a:pos x="62" y="306"/>
              </a:cxn>
              <a:cxn ang="0">
                <a:pos x="398" y="0"/>
              </a:cxn>
              <a:cxn ang="0">
                <a:pos x="1250" y="0"/>
              </a:cxn>
              <a:cxn ang="0">
                <a:pos x="1514" y="318"/>
              </a:cxn>
              <a:cxn ang="0">
                <a:pos x="1514" y="3102"/>
              </a:cxn>
            </a:cxnLst>
            <a:rect l="0" t="0" r="r" b="b"/>
            <a:pathLst>
              <a:path w="1514" h="3342">
                <a:moveTo>
                  <a:pt x="26" y="3342"/>
                </a:moveTo>
                <a:cubicBezTo>
                  <a:pt x="32" y="2836"/>
                  <a:pt x="0" y="863"/>
                  <a:pt x="62" y="306"/>
                </a:cubicBezTo>
                <a:cubicBezTo>
                  <a:pt x="62" y="306"/>
                  <a:pt x="398" y="0"/>
                  <a:pt x="398" y="0"/>
                </a:cubicBezTo>
                <a:cubicBezTo>
                  <a:pt x="398" y="0"/>
                  <a:pt x="1250" y="0"/>
                  <a:pt x="1250" y="0"/>
                </a:cubicBezTo>
                <a:cubicBezTo>
                  <a:pt x="1250" y="0"/>
                  <a:pt x="1514" y="318"/>
                  <a:pt x="1514" y="318"/>
                </a:cubicBezTo>
                <a:cubicBezTo>
                  <a:pt x="1514" y="318"/>
                  <a:pt x="1514" y="2638"/>
                  <a:pt x="1514" y="3102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4" name="Freeform 258"/>
          <p:cNvSpPr>
            <a:spLocks/>
          </p:cNvSpPr>
          <p:nvPr/>
        </p:nvSpPr>
        <p:spPr bwMode="auto">
          <a:xfrm>
            <a:off x="5722248" y="482520"/>
            <a:ext cx="2403475" cy="5902325"/>
          </a:xfrm>
          <a:custGeom>
            <a:avLst/>
            <a:gdLst/>
            <a:ahLst/>
            <a:cxnLst>
              <a:cxn ang="0">
                <a:pos x="26" y="3342"/>
              </a:cxn>
              <a:cxn ang="0">
                <a:pos x="62" y="306"/>
              </a:cxn>
              <a:cxn ang="0">
                <a:pos x="398" y="0"/>
              </a:cxn>
              <a:cxn ang="0">
                <a:pos x="1250" y="0"/>
              </a:cxn>
              <a:cxn ang="0">
                <a:pos x="1514" y="318"/>
              </a:cxn>
              <a:cxn ang="0">
                <a:pos x="1514" y="3102"/>
              </a:cxn>
              <a:cxn ang="0">
                <a:pos x="1226" y="3630"/>
              </a:cxn>
              <a:cxn ang="0">
                <a:pos x="410" y="3630"/>
              </a:cxn>
              <a:cxn ang="0">
                <a:pos x="266" y="3582"/>
              </a:cxn>
            </a:cxnLst>
            <a:rect l="0" t="0" r="r" b="b"/>
            <a:pathLst>
              <a:path w="1514" h="3718">
                <a:moveTo>
                  <a:pt x="26" y="3342"/>
                </a:moveTo>
                <a:cubicBezTo>
                  <a:pt x="32" y="2836"/>
                  <a:pt x="0" y="863"/>
                  <a:pt x="62" y="306"/>
                </a:cubicBezTo>
                <a:cubicBezTo>
                  <a:pt x="62" y="306"/>
                  <a:pt x="398" y="0"/>
                  <a:pt x="398" y="0"/>
                </a:cubicBezTo>
                <a:cubicBezTo>
                  <a:pt x="398" y="0"/>
                  <a:pt x="1250" y="0"/>
                  <a:pt x="1250" y="0"/>
                </a:cubicBezTo>
                <a:cubicBezTo>
                  <a:pt x="1250" y="0"/>
                  <a:pt x="1514" y="318"/>
                  <a:pt x="1514" y="318"/>
                </a:cubicBezTo>
                <a:cubicBezTo>
                  <a:pt x="1514" y="318"/>
                  <a:pt x="1514" y="3102"/>
                  <a:pt x="1514" y="3102"/>
                </a:cubicBezTo>
                <a:cubicBezTo>
                  <a:pt x="1514" y="3102"/>
                  <a:pt x="1410" y="3542"/>
                  <a:pt x="1226" y="3630"/>
                </a:cubicBezTo>
                <a:cubicBezTo>
                  <a:pt x="1042" y="3718"/>
                  <a:pt x="570" y="3638"/>
                  <a:pt x="410" y="3630"/>
                </a:cubicBezTo>
                <a:cubicBezTo>
                  <a:pt x="250" y="3622"/>
                  <a:pt x="296" y="3592"/>
                  <a:pt x="266" y="3582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5" name="Freeform 236"/>
          <p:cNvSpPr>
            <a:spLocks/>
          </p:cNvSpPr>
          <p:nvPr/>
        </p:nvSpPr>
        <p:spPr bwMode="auto">
          <a:xfrm>
            <a:off x="5502572" y="1674962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" name="Freeform 237"/>
          <p:cNvSpPr>
            <a:spLocks/>
          </p:cNvSpPr>
          <p:nvPr/>
        </p:nvSpPr>
        <p:spPr bwMode="auto">
          <a:xfrm>
            <a:off x="5672435" y="1674962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" name="Rectangle 205"/>
          <p:cNvSpPr>
            <a:spLocks noChangeArrowheads="1"/>
          </p:cNvSpPr>
          <p:nvPr/>
        </p:nvSpPr>
        <p:spPr bwMode="auto">
          <a:xfrm>
            <a:off x="5729376" y="4907901"/>
            <a:ext cx="1028288" cy="30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dstE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dstM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" name="Rectangle 161"/>
          <p:cNvSpPr>
            <a:spLocks noChangeArrowheads="1"/>
          </p:cNvSpPr>
          <p:nvPr/>
        </p:nvSpPr>
        <p:spPr bwMode="auto">
          <a:xfrm>
            <a:off x="8316416" y="3143934"/>
            <a:ext cx="287259" cy="2665913"/>
          </a:xfrm>
          <a:prstGeom prst="rect">
            <a:avLst/>
          </a:prstGeom>
          <a:solidFill>
            <a:srgbClr val="FF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</a:p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</a:rPr>
              <a:t>T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65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xfrm>
            <a:off x="405378" y="248113"/>
            <a:ext cx="5622796" cy="780909"/>
          </a:xfrm>
        </p:spPr>
        <p:txBody>
          <a:bodyPr/>
          <a:lstStyle/>
          <a:p>
            <a:r>
              <a:rPr lang="en-US" dirty="0" smtClean="0"/>
              <a:t>SEQ</a:t>
            </a:r>
            <a:r>
              <a:rPr lang="zh-CN" altLang="en-US" dirty="0" smtClean="0"/>
              <a:t>各阶段</a:t>
            </a:r>
            <a:endParaRPr lang="en-US" dirty="0"/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89138" y="1055387"/>
            <a:ext cx="4668972" cy="5662580"/>
          </a:xfrm>
        </p:spPr>
        <p:txBody>
          <a:bodyPr/>
          <a:lstStyle/>
          <a:p>
            <a:r>
              <a:rPr lang="zh-CN" altLang="en-US" sz="2400" dirty="0"/>
              <a:t>取指</a:t>
            </a:r>
            <a:endParaRPr lang="en-US" sz="2400" dirty="0"/>
          </a:p>
          <a:p>
            <a:pPr lvl="1"/>
            <a:r>
              <a:rPr lang="zh-CN" altLang="en-US" sz="2000" dirty="0"/>
              <a:t>从指令存储器读取</a:t>
            </a:r>
            <a:r>
              <a:rPr lang="zh-CN" altLang="en-US" sz="2000" dirty="0" smtClean="0"/>
              <a:t>指令</a:t>
            </a:r>
            <a:endParaRPr lang="en-US" altLang="zh-CN" sz="2000" dirty="0" smtClean="0"/>
          </a:p>
          <a:p>
            <a:pPr lvl="1"/>
            <a:r>
              <a:rPr lang="en-US" sz="2000" dirty="0" err="1" smtClean="0"/>
              <a:t>ValC</a:t>
            </a:r>
            <a:r>
              <a:rPr lang="en-US" sz="2000" dirty="0" smtClean="0"/>
              <a:t>=ISA</a:t>
            </a:r>
            <a:r>
              <a:rPr lang="zh-CN" altLang="en-US" sz="2000" dirty="0" smtClean="0"/>
              <a:t>的</a:t>
            </a:r>
            <a:r>
              <a:rPr lang="en-US" sz="2000" dirty="0" smtClean="0"/>
              <a:t>V/D/</a:t>
            </a:r>
            <a:r>
              <a:rPr lang="en-US" sz="2000" dirty="0" err="1" smtClean="0"/>
              <a:t>Dest</a:t>
            </a:r>
            <a:endParaRPr lang="en-US" sz="2000" dirty="0" smtClean="0"/>
          </a:p>
          <a:p>
            <a:pPr lvl="1"/>
            <a:r>
              <a:rPr lang="en-US" altLang="zh-CN" sz="2000" dirty="0" err="1" smtClean="0"/>
              <a:t>ValP</a:t>
            </a:r>
            <a:r>
              <a:rPr lang="en-US" altLang="zh-CN" sz="2000" dirty="0" smtClean="0"/>
              <a:t>=PC+</a:t>
            </a:r>
            <a:r>
              <a:rPr lang="zh-CN" altLang="en-US" sz="2000" dirty="0" smtClean="0"/>
              <a:t>指令长度</a:t>
            </a:r>
            <a:endParaRPr lang="en-US" sz="2000" dirty="0"/>
          </a:p>
          <a:p>
            <a:r>
              <a:rPr lang="zh-CN" altLang="en-US" sz="2400" dirty="0"/>
              <a:t>译码</a:t>
            </a:r>
            <a:endParaRPr lang="en-US" sz="2400" dirty="0"/>
          </a:p>
          <a:p>
            <a:pPr lvl="1"/>
            <a:r>
              <a:rPr lang="zh-CN" altLang="en-US" sz="2000" dirty="0"/>
              <a:t>读</a:t>
            </a:r>
            <a:r>
              <a:rPr lang="zh-CN" altLang="en-US" sz="2000" dirty="0" smtClean="0"/>
              <a:t>程序寄存器 </a:t>
            </a:r>
            <a:r>
              <a:rPr lang="en-US" altLang="zh-CN" sz="2000" dirty="0" err="1" smtClean="0"/>
              <a:t>rA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rB</a:t>
            </a:r>
            <a:r>
              <a:rPr lang="en-US" altLang="zh-CN" sz="2000" dirty="0" smtClean="0"/>
              <a:t> RSP</a:t>
            </a:r>
            <a:endParaRPr lang="en-US" sz="2000" dirty="0"/>
          </a:p>
          <a:p>
            <a:r>
              <a:rPr lang="zh-CN" altLang="en-US" sz="2400" dirty="0"/>
              <a:t>执行</a:t>
            </a:r>
            <a:endParaRPr lang="en-US" sz="2400" dirty="0"/>
          </a:p>
          <a:p>
            <a:pPr lvl="1"/>
            <a:r>
              <a:rPr lang="zh-CN" altLang="en-US" sz="2000" dirty="0"/>
              <a:t>计算数值或</a:t>
            </a:r>
            <a:r>
              <a:rPr lang="zh-CN" altLang="en-US" sz="2000" dirty="0" smtClean="0"/>
              <a:t>地址 </a:t>
            </a:r>
            <a:r>
              <a:rPr lang="en-US" altLang="zh-CN" sz="2000" dirty="0" err="1" smtClean="0"/>
              <a:t>valE</a:t>
            </a:r>
            <a:r>
              <a:rPr lang="en-US" altLang="zh-CN" sz="2000" dirty="0" smtClean="0"/>
              <a:t>  CC</a:t>
            </a:r>
            <a:endParaRPr lang="en-US" sz="2000" dirty="0"/>
          </a:p>
          <a:p>
            <a:r>
              <a:rPr lang="zh-CN" altLang="en-US" sz="2400" dirty="0"/>
              <a:t>访存</a:t>
            </a:r>
            <a:endParaRPr lang="en-US" sz="2400" dirty="0"/>
          </a:p>
          <a:p>
            <a:pPr lvl="1"/>
            <a:r>
              <a:rPr lang="zh-CN" altLang="en-US" sz="2000" dirty="0"/>
              <a:t>读或写</a:t>
            </a:r>
            <a:r>
              <a:rPr lang="zh-CN" altLang="en-US" sz="2000" dirty="0" smtClean="0"/>
              <a:t>数据</a:t>
            </a:r>
            <a:r>
              <a:rPr lang="en-US" altLang="zh-CN" sz="2000" dirty="0" err="1" smtClean="0"/>
              <a:t>val</a:t>
            </a:r>
            <a:r>
              <a:rPr lang="en-US" altLang="zh-CN" sz="2000" dirty="0" err="1"/>
              <a:t>M</a:t>
            </a:r>
            <a:endParaRPr lang="en-US" sz="2000" dirty="0"/>
          </a:p>
          <a:p>
            <a:r>
              <a:rPr lang="zh-CN" altLang="en-US" sz="2400" dirty="0"/>
              <a:t>写回</a:t>
            </a:r>
            <a:endParaRPr lang="en-US" sz="2400" dirty="0"/>
          </a:p>
          <a:p>
            <a:pPr lvl="1"/>
            <a:r>
              <a:rPr lang="zh-CN" altLang="en-US" sz="2000" dirty="0"/>
              <a:t>写</a:t>
            </a:r>
            <a:r>
              <a:rPr lang="zh-CN" altLang="en-US" sz="2000" dirty="0" smtClean="0"/>
              <a:t>程序寄存器</a:t>
            </a:r>
            <a:r>
              <a:rPr lang="en-US" altLang="zh-CN" sz="2000" dirty="0" err="1" smtClean="0"/>
              <a:t>valE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valM</a:t>
            </a:r>
            <a:endParaRPr lang="en-US" sz="2000" dirty="0"/>
          </a:p>
          <a:p>
            <a:r>
              <a:rPr lang="zh-CN" altLang="en-US" sz="2400" dirty="0"/>
              <a:t>更新</a:t>
            </a:r>
            <a:r>
              <a:rPr lang="en-US" sz="2400" dirty="0"/>
              <a:t>PC</a:t>
            </a:r>
          </a:p>
          <a:p>
            <a:pPr lvl="1"/>
            <a:r>
              <a:rPr lang="zh-CN" altLang="en-US" sz="2000" dirty="0"/>
              <a:t>更新</a:t>
            </a:r>
            <a:r>
              <a:rPr lang="zh-CN" altLang="en-US" sz="2000" dirty="0" smtClean="0"/>
              <a:t>程序计数器</a:t>
            </a:r>
            <a:r>
              <a:rPr lang="en-US" altLang="zh-CN" sz="2000" dirty="0" smtClean="0"/>
              <a:t>PC</a:t>
            </a:r>
            <a:endParaRPr lang="en-US" sz="2000" dirty="0"/>
          </a:p>
        </p:txBody>
      </p:sp>
      <p:sp>
        <p:nvSpPr>
          <p:cNvPr id="99" name="Rectangle 79"/>
          <p:cNvSpPr>
            <a:spLocks noChangeArrowheads="1"/>
          </p:cNvSpPr>
          <p:nvPr/>
        </p:nvSpPr>
        <p:spPr bwMode="auto">
          <a:xfrm>
            <a:off x="7538115" y="6459633"/>
            <a:ext cx="92529" cy="341763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00" name="Rectangle 123"/>
          <p:cNvSpPr>
            <a:spLocks noChangeArrowheads="1"/>
          </p:cNvSpPr>
          <p:nvPr/>
        </p:nvSpPr>
        <p:spPr bwMode="auto">
          <a:xfrm>
            <a:off x="4532141" y="857200"/>
            <a:ext cx="677216" cy="1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7" tIns="45785" rIns="91567" bIns="45785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01" name="Rectangle 247"/>
          <p:cNvSpPr>
            <a:spLocks noChangeArrowheads="1"/>
          </p:cNvSpPr>
          <p:nvPr/>
        </p:nvSpPr>
        <p:spPr bwMode="auto">
          <a:xfrm>
            <a:off x="5807085" y="686979"/>
            <a:ext cx="1489557" cy="1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7" tIns="45785" rIns="91567" bIns="45785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02" name="Rectangle 254"/>
          <p:cNvSpPr>
            <a:spLocks noChangeArrowheads="1"/>
          </p:cNvSpPr>
          <p:nvPr/>
        </p:nvSpPr>
        <p:spPr bwMode="auto">
          <a:xfrm>
            <a:off x="5807085" y="262330"/>
            <a:ext cx="1489557" cy="1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7" tIns="45785" rIns="91567" bIns="45785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03" name="Rectangle 161"/>
          <p:cNvSpPr>
            <a:spLocks noChangeArrowheads="1"/>
          </p:cNvSpPr>
          <p:nvPr/>
        </p:nvSpPr>
        <p:spPr bwMode="auto">
          <a:xfrm>
            <a:off x="5405808" y="6259901"/>
            <a:ext cx="639438" cy="254511"/>
          </a:xfrm>
          <a:prstGeom prst="rect">
            <a:avLst/>
          </a:prstGeom>
          <a:solidFill>
            <a:schemeClr val="bg1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</a:rPr>
              <a:t>PC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104" name="右箭头 103"/>
          <p:cNvSpPr/>
          <p:nvPr/>
        </p:nvSpPr>
        <p:spPr bwMode="auto">
          <a:xfrm rot="5400000" flipH="1">
            <a:off x="5521396" y="5966076"/>
            <a:ext cx="382629" cy="205020"/>
          </a:xfrm>
          <a:prstGeom prst="rightArrow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5765750" y="5900056"/>
            <a:ext cx="1644623" cy="310872"/>
            <a:chOff x="5765751" y="5900056"/>
            <a:chExt cx="1265569" cy="310872"/>
          </a:xfrm>
        </p:grpSpPr>
        <p:sp>
          <p:nvSpPr>
            <p:cNvPr id="106" name="Rectangle 243"/>
            <p:cNvSpPr>
              <a:spLocks noChangeArrowheads="1"/>
            </p:cNvSpPr>
            <p:nvPr/>
          </p:nvSpPr>
          <p:spPr bwMode="auto">
            <a:xfrm>
              <a:off x="5765751" y="6101332"/>
              <a:ext cx="1119321" cy="109596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07" name="右箭头 106"/>
            <p:cNvSpPr/>
            <p:nvPr/>
          </p:nvSpPr>
          <p:spPr bwMode="auto">
            <a:xfrm rot="5400000" flipH="1">
              <a:off x="6777147" y="5949209"/>
              <a:ext cx="303325" cy="205020"/>
            </a:xfrm>
            <a:prstGeom prst="rightArrow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4358572" y="4869160"/>
            <a:ext cx="3714617" cy="1681447"/>
            <a:chOff x="4358572" y="4869160"/>
            <a:chExt cx="3714617" cy="1681447"/>
          </a:xfrm>
        </p:grpSpPr>
        <p:sp>
          <p:nvSpPr>
            <p:cNvPr id="109" name="Rectangle 84"/>
            <p:cNvSpPr>
              <a:spLocks noChangeArrowheads="1"/>
            </p:cNvSpPr>
            <p:nvPr/>
          </p:nvSpPr>
          <p:spPr bwMode="auto">
            <a:xfrm>
              <a:off x="5649192" y="5157192"/>
              <a:ext cx="169200" cy="46800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10" name="Rectangle 94"/>
            <p:cNvSpPr>
              <a:spLocks noChangeArrowheads="1"/>
            </p:cNvSpPr>
            <p:nvPr/>
          </p:nvSpPr>
          <p:spPr bwMode="auto">
            <a:xfrm>
              <a:off x="6613547" y="5563167"/>
              <a:ext cx="1459642" cy="31410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C00000"/>
                  </a:solidFill>
                </a:rPr>
                <a:t>PC 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increment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11" name="Rectangle 115"/>
            <p:cNvSpPr>
              <a:spLocks noChangeArrowheads="1"/>
            </p:cNvSpPr>
            <p:nvPr/>
          </p:nvSpPr>
          <p:spPr bwMode="auto">
            <a:xfrm>
              <a:off x="4532140" y="5622174"/>
              <a:ext cx="405376" cy="18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12" name="Rectangle 116"/>
            <p:cNvSpPr>
              <a:spLocks noChangeArrowheads="1"/>
            </p:cNvSpPr>
            <p:nvPr/>
          </p:nvSpPr>
          <p:spPr bwMode="auto">
            <a:xfrm>
              <a:off x="4537239" y="5885810"/>
              <a:ext cx="807317" cy="664797"/>
            </a:xfrm>
            <a:prstGeom prst="rect">
              <a:avLst/>
            </a:prstGeom>
            <a:solidFill>
              <a:srgbClr val="FFDDEC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FF0000"/>
                  </a:solidFill>
                </a:rPr>
                <a:t>Fetch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取指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13" name="Rectangle 94"/>
            <p:cNvSpPr>
              <a:spLocks noChangeArrowheads="1"/>
            </p:cNvSpPr>
            <p:nvPr/>
          </p:nvSpPr>
          <p:spPr bwMode="auto">
            <a:xfrm>
              <a:off x="5101131" y="5577965"/>
              <a:ext cx="1275955" cy="299307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rgbClr val="C00000"/>
                  </a:solidFill>
                </a:rPr>
                <a:t>指令  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mem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4999535" y="5025714"/>
              <a:ext cx="596141" cy="408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4358572" y="4869160"/>
              <a:ext cx="1224793" cy="692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 defTabSz="915772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C00000"/>
                  </a:solidFill>
                </a:rPr>
                <a:t>icode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altLang="zh-CN" sz="2000" dirty="0" err="1">
                  <a:solidFill>
                    <a:srgbClr val="C00000"/>
                  </a:solidFill>
                </a:rPr>
                <a:t>ifun</a:t>
              </a:r>
              <a:endParaRPr lang="en-US" altLang="zh-CN" sz="2000" dirty="0">
                <a:solidFill>
                  <a:srgbClr val="C00000"/>
                </a:solidFill>
              </a:endParaRPr>
            </a:p>
            <a:p>
              <a:pPr algn="r" defTabSz="915772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>
                  <a:solidFill>
                    <a:srgbClr val="C00000"/>
                  </a:solidFill>
                </a:rPr>
                <a:t>rA</a:t>
              </a:r>
              <a:r>
                <a:rPr lang="en-US" altLang="zh-CN" sz="2000" dirty="0">
                  <a:solidFill>
                    <a:srgbClr val="C00000"/>
                  </a:solidFill>
                </a:rPr>
                <a:t>, </a:t>
              </a:r>
              <a:r>
                <a:rPr lang="en-US" altLang="zh-CN" sz="2000" dirty="0" err="1">
                  <a:solidFill>
                    <a:srgbClr val="C00000"/>
                  </a:solidFill>
                </a:rPr>
                <a:t>rB</a:t>
              </a:r>
              <a:endParaRPr lang="en-US" altLang="zh-CN" sz="2000" dirty="0">
                <a:solidFill>
                  <a:srgbClr val="C00000"/>
                </a:solidFill>
              </a:endParaRPr>
            </a:p>
            <a:p>
              <a:pPr algn="r" defTabSz="915772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 smtClean="0">
                  <a:solidFill>
                    <a:srgbClr val="C00000"/>
                  </a:solidFill>
                </a:rPr>
                <a:t>valC</a:t>
              </a:r>
              <a:endParaRPr lang="en-US" sz="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Rectangle 183"/>
            <p:cNvSpPr>
              <a:spLocks noChangeArrowheads="1"/>
            </p:cNvSpPr>
            <p:nvPr/>
          </p:nvSpPr>
          <p:spPr bwMode="auto">
            <a:xfrm>
              <a:off x="5977185" y="5025714"/>
              <a:ext cx="639063" cy="171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5832195" y="5231866"/>
              <a:ext cx="1497198" cy="319765"/>
              <a:chOff x="5832195" y="5231866"/>
              <a:chExt cx="1130331" cy="319765"/>
            </a:xfrm>
          </p:grpSpPr>
          <p:sp>
            <p:nvSpPr>
              <p:cNvPr id="119" name="Rectangle 180"/>
              <p:cNvSpPr>
                <a:spLocks noChangeArrowheads="1"/>
              </p:cNvSpPr>
              <p:nvPr/>
            </p:nvSpPr>
            <p:spPr bwMode="auto">
              <a:xfrm>
                <a:off x="6861222" y="5280839"/>
                <a:ext cx="101304" cy="270792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20" name="右箭头 119"/>
              <p:cNvSpPr/>
              <p:nvPr/>
            </p:nvSpPr>
            <p:spPr bwMode="auto">
              <a:xfrm flipH="1">
                <a:off x="5832195" y="5231866"/>
                <a:ext cx="1121622" cy="18629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sp>
          <p:nvSpPr>
            <p:cNvPr id="118" name="Rectangle 184"/>
            <p:cNvSpPr>
              <a:spLocks noChangeArrowheads="1"/>
            </p:cNvSpPr>
            <p:nvPr/>
          </p:nvSpPr>
          <p:spPr bwMode="auto">
            <a:xfrm>
              <a:off x="6333514" y="5301964"/>
              <a:ext cx="4103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C00000"/>
                  </a:solidFill>
                </a:rPr>
                <a:t>valP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532141" y="3856620"/>
            <a:ext cx="3306240" cy="1327425"/>
            <a:chOff x="4532141" y="3856620"/>
            <a:chExt cx="3306240" cy="1327425"/>
          </a:xfrm>
        </p:grpSpPr>
        <p:sp>
          <p:nvSpPr>
            <p:cNvPr id="122" name="Rectangle 117"/>
            <p:cNvSpPr>
              <a:spLocks noChangeArrowheads="1"/>
            </p:cNvSpPr>
            <p:nvPr/>
          </p:nvSpPr>
          <p:spPr bwMode="auto">
            <a:xfrm>
              <a:off x="4532141" y="4473872"/>
              <a:ext cx="511886" cy="18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23" name="Rectangle 118"/>
            <p:cNvSpPr>
              <a:spLocks noChangeArrowheads="1"/>
            </p:cNvSpPr>
            <p:nvPr/>
          </p:nvSpPr>
          <p:spPr bwMode="auto">
            <a:xfrm>
              <a:off x="4706977" y="3979397"/>
              <a:ext cx="913712" cy="6647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chemeClr val="accent6"/>
                  </a:solidFill>
                </a:rPr>
                <a:t>Decode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chemeClr val="accent6"/>
                  </a:solidFill>
                </a:rPr>
                <a:t>译码</a:t>
              </a:r>
              <a:endParaRPr lang="en-US" sz="2400" b="1" dirty="0">
                <a:solidFill>
                  <a:schemeClr val="accent6"/>
                </a:solidFill>
              </a:endParaRPr>
            </a:p>
          </p:txBody>
        </p:sp>
        <p:sp>
          <p:nvSpPr>
            <p:cNvPr id="124" name="Rectangle 139"/>
            <p:cNvSpPr>
              <a:spLocks noChangeArrowheads="1"/>
            </p:cNvSpPr>
            <p:nvPr/>
          </p:nvSpPr>
          <p:spPr bwMode="auto">
            <a:xfrm>
              <a:off x="6786367" y="4700369"/>
              <a:ext cx="170099" cy="136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25" name="Rectangle 153"/>
            <p:cNvSpPr>
              <a:spLocks noChangeArrowheads="1"/>
            </p:cNvSpPr>
            <p:nvPr/>
          </p:nvSpPr>
          <p:spPr bwMode="auto">
            <a:xfrm>
              <a:off x="6786367" y="4700369"/>
              <a:ext cx="170099" cy="136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6718764" y="4404754"/>
              <a:ext cx="1119617" cy="779291"/>
              <a:chOff x="7204557" y="4708322"/>
              <a:chExt cx="553218" cy="401025"/>
            </a:xfrm>
          </p:grpSpPr>
          <p:sp>
            <p:nvSpPr>
              <p:cNvPr id="135" name="Rectangle 150"/>
              <p:cNvSpPr>
                <a:spLocks noChangeArrowheads="1"/>
              </p:cNvSpPr>
              <p:nvPr/>
            </p:nvSpPr>
            <p:spPr bwMode="auto">
              <a:xfrm>
                <a:off x="7204557" y="4708322"/>
                <a:ext cx="553218" cy="384888"/>
              </a:xfrm>
              <a:prstGeom prst="rect">
                <a:avLst/>
              </a:prstGeom>
              <a:solidFill>
                <a:srgbClr val="CC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6" name="Rectangle 151"/>
              <p:cNvSpPr>
                <a:spLocks noChangeArrowheads="1"/>
              </p:cNvSpPr>
              <p:nvPr/>
            </p:nvSpPr>
            <p:spPr bwMode="auto">
              <a:xfrm>
                <a:off x="7283305" y="4811356"/>
                <a:ext cx="374647" cy="2565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Register</a:t>
                </a:r>
              </a:p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</a:rPr>
                  <a:t>File</a:t>
                </a:r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7" name="Rectangle 154"/>
              <p:cNvSpPr>
                <a:spLocks noChangeArrowheads="1"/>
              </p:cNvSpPr>
              <p:nvPr/>
            </p:nvSpPr>
            <p:spPr bwMode="auto">
              <a:xfrm>
                <a:off x="7308339" y="4709843"/>
                <a:ext cx="98905" cy="135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</a:rPr>
                  <a:t>A</a:t>
                </a:r>
                <a:endParaRPr lang="en-US" sz="5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138" name="Rectangle 156"/>
              <p:cNvSpPr>
                <a:spLocks noChangeArrowheads="1"/>
              </p:cNvSpPr>
              <p:nvPr/>
            </p:nvSpPr>
            <p:spPr bwMode="auto">
              <a:xfrm>
                <a:off x="7521361" y="4709841"/>
                <a:ext cx="98905" cy="135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</a:rPr>
                  <a:t>B</a:t>
                </a:r>
                <a:endParaRPr lang="en-US" sz="5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139" name="Rectangle 158"/>
              <p:cNvSpPr>
                <a:spLocks noChangeArrowheads="1"/>
              </p:cNvSpPr>
              <p:nvPr/>
            </p:nvSpPr>
            <p:spPr bwMode="auto">
              <a:xfrm>
                <a:off x="7641380" y="4762327"/>
                <a:ext cx="113220" cy="135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</a:rPr>
                  <a:t>M</a:t>
                </a:r>
                <a:endParaRPr lang="en-US" sz="5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140" name="Rectangle 160"/>
              <p:cNvSpPr>
                <a:spLocks noChangeArrowheads="1"/>
              </p:cNvSpPr>
              <p:nvPr/>
            </p:nvSpPr>
            <p:spPr bwMode="auto">
              <a:xfrm>
                <a:off x="7652441" y="4973854"/>
                <a:ext cx="91096" cy="135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</a:rPr>
                  <a:t>E</a:t>
                </a:r>
                <a:endParaRPr lang="en-US" sz="5400" b="1" dirty="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27" name="Rectangle 197"/>
            <p:cNvSpPr>
              <a:spLocks noChangeArrowheads="1"/>
            </p:cNvSpPr>
            <p:nvPr/>
          </p:nvSpPr>
          <p:spPr bwMode="auto">
            <a:xfrm>
              <a:off x="6317385" y="3963303"/>
              <a:ext cx="639063" cy="170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28" name="Rectangle 205"/>
            <p:cNvSpPr>
              <a:spLocks noChangeArrowheads="1"/>
            </p:cNvSpPr>
            <p:nvPr/>
          </p:nvSpPr>
          <p:spPr bwMode="auto">
            <a:xfrm>
              <a:off x="5845995" y="3856620"/>
              <a:ext cx="119749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 smtClean="0">
                  <a:solidFill>
                    <a:schemeClr val="accent2">
                      <a:lumMod val="75000"/>
                    </a:schemeClr>
                  </a:solidFill>
                </a:rPr>
                <a:t>val</a:t>
              </a:r>
              <a:r>
                <a:rPr lang="en-US" sz="2000" dirty="0" err="1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altLang="zh-CN" sz="2000" dirty="0" err="1" smtClean="0">
                  <a:solidFill>
                    <a:schemeClr val="accent2">
                      <a:lumMod val="75000"/>
                    </a:schemeClr>
                  </a:solidFill>
                </a:rPr>
                <a:t>,valB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9" name="Rectangle 205"/>
            <p:cNvSpPr>
              <a:spLocks noChangeArrowheads="1"/>
            </p:cNvSpPr>
            <p:nvPr/>
          </p:nvSpPr>
          <p:spPr bwMode="auto">
            <a:xfrm>
              <a:off x="5753345" y="4451654"/>
              <a:ext cx="1055162" cy="309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ctr" defTabSz="9157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 smtClean="0">
                  <a:solidFill>
                    <a:schemeClr val="accent2">
                      <a:lumMod val="75000"/>
                    </a:schemeClr>
                  </a:solidFill>
                </a:rPr>
                <a:t>src</a:t>
              </a:r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altLang="zh-CN" dirty="0" err="1" smtClean="0">
                  <a:solidFill>
                    <a:schemeClr val="accent2">
                      <a:lumMod val="75000"/>
                    </a:schemeClr>
                  </a:solidFill>
                </a:rPr>
                <a:t>srcB</a:t>
              </a:r>
              <a:endParaRPr lang="en-US" altLang="zh-CN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0" name="右箭头 129"/>
            <p:cNvSpPr/>
            <p:nvPr/>
          </p:nvSpPr>
          <p:spPr bwMode="auto">
            <a:xfrm>
              <a:off x="5827983" y="4745597"/>
              <a:ext cx="870868" cy="206718"/>
            </a:xfrm>
            <a:prstGeom prst="rightArrow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pSp>
          <p:nvGrpSpPr>
            <p:cNvPr id="131" name="组合 130"/>
            <p:cNvGrpSpPr/>
            <p:nvPr/>
          </p:nvGrpSpPr>
          <p:grpSpPr>
            <a:xfrm>
              <a:off x="5802768" y="4099932"/>
              <a:ext cx="1459176" cy="301536"/>
              <a:chOff x="5802768" y="4099932"/>
              <a:chExt cx="1459176" cy="301536"/>
            </a:xfrm>
          </p:grpSpPr>
          <p:sp>
            <p:nvSpPr>
              <p:cNvPr id="133" name="Rectangle 194"/>
              <p:cNvSpPr>
                <a:spLocks noChangeArrowheads="1"/>
              </p:cNvSpPr>
              <p:nvPr/>
            </p:nvSpPr>
            <p:spPr bwMode="auto">
              <a:xfrm>
                <a:off x="7138424" y="4158177"/>
                <a:ext cx="123520" cy="243291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34" name="右箭头 133"/>
              <p:cNvSpPr/>
              <p:nvPr/>
            </p:nvSpPr>
            <p:spPr bwMode="auto">
              <a:xfrm rot="10800000">
                <a:off x="5802768" y="4099932"/>
                <a:ext cx="1447291" cy="20671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sp>
          <p:nvSpPr>
            <p:cNvPr id="132" name="Rectangle 84"/>
            <p:cNvSpPr>
              <a:spLocks noChangeArrowheads="1"/>
            </p:cNvSpPr>
            <p:nvPr/>
          </p:nvSpPr>
          <p:spPr bwMode="auto">
            <a:xfrm>
              <a:off x="5648659" y="4034978"/>
              <a:ext cx="170266" cy="1122214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4532142" y="2455197"/>
            <a:ext cx="3077766" cy="1583775"/>
            <a:chOff x="4532142" y="2455197"/>
            <a:chExt cx="3077766" cy="1583775"/>
          </a:xfrm>
        </p:grpSpPr>
        <p:sp>
          <p:nvSpPr>
            <p:cNvPr id="142" name="Rectangle 99"/>
            <p:cNvSpPr>
              <a:spLocks noChangeArrowheads="1"/>
            </p:cNvSpPr>
            <p:nvPr/>
          </p:nvSpPr>
          <p:spPr bwMode="auto">
            <a:xfrm>
              <a:off x="6286055" y="3026478"/>
              <a:ext cx="374177" cy="22398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CC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3" name="Rectangle 119"/>
            <p:cNvSpPr>
              <a:spLocks noChangeArrowheads="1"/>
            </p:cNvSpPr>
            <p:nvPr/>
          </p:nvSpPr>
          <p:spPr bwMode="auto">
            <a:xfrm>
              <a:off x="4532142" y="3026567"/>
              <a:ext cx="537321" cy="189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44" name="Rectangle 120"/>
            <p:cNvSpPr>
              <a:spLocks noChangeArrowheads="1"/>
            </p:cNvSpPr>
            <p:nvPr/>
          </p:nvSpPr>
          <p:spPr bwMode="auto">
            <a:xfrm>
              <a:off x="4656528" y="2714199"/>
              <a:ext cx="969817" cy="6647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chemeClr val="accent1">
                      <a:lumMod val="50000"/>
                    </a:schemeClr>
                  </a:solidFill>
                </a:rPr>
                <a:t>Execute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执行</a:t>
              </a:r>
              <a:endParaRPr lang="en-US" sz="2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5807086" y="3368059"/>
              <a:ext cx="1552833" cy="373689"/>
              <a:chOff x="5807087" y="3368059"/>
              <a:chExt cx="1430272" cy="373689"/>
            </a:xfrm>
          </p:grpSpPr>
          <p:grpSp>
            <p:nvGrpSpPr>
              <p:cNvPr id="156" name="组合 155"/>
              <p:cNvGrpSpPr/>
              <p:nvPr/>
            </p:nvGrpSpPr>
            <p:grpSpPr>
              <a:xfrm>
                <a:off x="5807087" y="3375087"/>
                <a:ext cx="1430272" cy="366661"/>
                <a:chOff x="5807087" y="3239645"/>
                <a:chExt cx="1149379" cy="366661"/>
              </a:xfrm>
            </p:grpSpPr>
            <p:sp>
              <p:nvSpPr>
                <p:cNvPr id="158" name="Rectangle 201"/>
                <p:cNvSpPr>
                  <a:spLocks noChangeArrowheads="1"/>
                </p:cNvSpPr>
                <p:nvPr/>
              </p:nvSpPr>
              <p:spPr bwMode="auto">
                <a:xfrm>
                  <a:off x="5807087" y="3495705"/>
                  <a:ext cx="1065104" cy="110601"/>
                </a:xfrm>
                <a:prstGeom prst="rect">
                  <a:avLst/>
                </a:prstGeom>
                <a:solidFill>
                  <a:srgbClr val="000000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1567" tIns="45785" rIns="91567" bIns="45785"/>
                <a:lstStyle/>
                <a:p>
                  <a:pPr algn="ctr" defTabSz="91577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59" name="Rectangle 202"/>
                <p:cNvSpPr>
                  <a:spLocks noChangeArrowheads="1"/>
                </p:cNvSpPr>
                <p:nvPr/>
              </p:nvSpPr>
              <p:spPr bwMode="auto">
                <a:xfrm>
                  <a:off x="6786347" y="3409821"/>
                  <a:ext cx="85844" cy="171768"/>
                </a:xfrm>
                <a:prstGeom prst="rect">
                  <a:avLst/>
                </a:prstGeom>
                <a:solidFill>
                  <a:srgbClr val="000000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1567" tIns="45785" rIns="91567" bIns="45785"/>
                <a:lstStyle/>
                <a:p>
                  <a:pPr algn="ctr" defTabSz="91577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60" name="Freeform 203"/>
                <p:cNvSpPr>
                  <a:spLocks/>
                </p:cNvSpPr>
                <p:nvPr/>
              </p:nvSpPr>
              <p:spPr bwMode="auto">
                <a:xfrm>
                  <a:off x="6700523" y="3239645"/>
                  <a:ext cx="255943" cy="170178"/>
                </a:xfrm>
                <a:custGeom>
                  <a:avLst/>
                  <a:gdLst/>
                  <a:ahLst/>
                  <a:cxnLst>
                    <a:cxn ang="0">
                      <a:pos x="0" y="214"/>
                    </a:cxn>
                    <a:cxn ang="0">
                      <a:pos x="161" y="0"/>
                    </a:cxn>
                    <a:cxn ang="0">
                      <a:pos x="321" y="214"/>
                    </a:cxn>
                    <a:cxn ang="0">
                      <a:pos x="0" y="214"/>
                    </a:cxn>
                  </a:cxnLst>
                  <a:rect l="0" t="0" r="r" b="b"/>
                  <a:pathLst>
                    <a:path w="321" h="214">
                      <a:moveTo>
                        <a:pt x="0" y="214"/>
                      </a:moveTo>
                      <a:lnTo>
                        <a:pt x="161" y="0"/>
                      </a:lnTo>
                      <a:lnTo>
                        <a:pt x="321" y="214"/>
                      </a:lnTo>
                      <a:lnTo>
                        <a:pt x="0" y="2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lIns="91567" tIns="45785" rIns="91567" bIns="45785"/>
                <a:lstStyle/>
                <a:p>
                  <a:pPr algn="ctr" defTabSz="91577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157" name="Rectangle 205"/>
              <p:cNvSpPr>
                <a:spLocks noChangeArrowheads="1"/>
              </p:cNvSpPr>
              <p:nvPr/>
            </p:nvSpPr>
            <p:spPr bwMode="auto">
              <a:xfrm>
                <a:off x="5815221" y="3368059"/>
                <a:ext cx="107714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aluA</a:t>
                </a:r>
                <a:r>
                  <a:rPr lang="en-US" altLang="zh-CN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,aluB</a:t>
                </a:r>
                <a:endParaRPr lang="en-US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46" name="Rectangle 209"/>
            <p:cNvSpPr>
              <a:spLocks noChangeArrowheads="1"/>
            </p:cNvSpPr>
            <p:nvPr/>
          </p:nvSpPr>
          <p:spPr bwMode="auto">
            <a:xfrm>
              <a:off x="5868144" y="2935977"/>
              <a:ext cx="38632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chemeClr val="accent1">
                      <a:lumMod val="50000"/>
                    </a:schemeClr>
                  </a:solidFill>
                </a:rPr>
                <a:t>Cnd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7" name="Rectangle 213"/>
            <p:cNvSpPr>
              <a:spLocks noChangeArrowheads="1"/>
            </p:cNvSpPr>
            <p:nvPr/>
          </p:nvSpPr>
          <p:spPr bwMode="auto">
            <a:xfrm>
              <a:off x="6190206" y="2610125"/>
              <a:ext cx="639063" cy="170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48" name="Rectangle 214"/>
            <p:cNvSpPr>
              <a:spLocks noChangeArrowheads="1"/>
            </p:cNvSpPr>
            <p:nvPr/>
          </p:nvSpPr>
          <p:spPr bwMode="auto">
            <a:xfrm>
              <a:off x="6203178" y="2455197"/>
              <a:ext cx="4103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chemeClr val="accent1">
                      <a:lumMod val="50000"/>
                    </a:schemeClr>
                  </a:solidFill>
                </a:rPr>
                <a:t>valE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49" name="直接箭头连接符 148"/>
            <p:cNvCxnSpPr/>
            <p:nvPr/>
          </p:nvCxnSpPr>
          <p:spPr bwMode="auto">
            <a:xfrm flipH="1" flipV="1">
              <a:off x="5808674" y="3211652"/>
              <a:ext cx="477381" cy="13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49"/>
            <p:cNvCxnSpPr>
              <a:endCxn id="142" idx="3"/>
            </p:cNvCxnSpPr>
            <p:nvPr/>
          </p:nvCxnSpPr>
          <p:spPr bwMode="auto">
            <a:xfrm flipH="1">
              <a:off x="6660232" y="3137145"/>
              <a:ext cx="260872" cy="13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151" name="Freeform 103"/>
            <p:cNvSpPr>
              <a:spLocks/>
            </p:cNvSpPr>
            <p:nvPr/>
          </p:nvSpPr>
          <p:spPr bwMode="auto">
            <a:xfrm>
              <a:off x="6737669" y="3037087"/>
              <a:ext cx="872239" cy="328477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7" y="0"/>
                </a:cxn>
                <a:cxn ang="0">
                  <a:pos x="682" y="0"/>
                </a:cxn>
                <a:cxn ang="0">
                  <a:pos x="909" y="321"/>
                </a:cxn>
                <a:cxn ang="0">
                  <a:pos x="0" y="321"/>
                </a:cxn>
              </a:cxnLst>
              <a:rect l="0" t="0" r="r" b="b"/>
              <a:pathLst>
                <a:path w="909" h="321">
                  <a:moveTo>
                    <a:pt x="0" y="321"/>
                  </a:moveTo>
                  <a:lnTo>
                    <a:pt x="227" y="0"/>
                  </a:lnTo>
                  <a:lnTo>
                    <a:pt x="682" y="0"/>
                  </a:lnTo>
                  <a:lnTo>
                    <a:pt x="909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CC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ALU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152" name="组合 151"/>
            <p:cNvGrpSpPr/>
            <p:nvPr/>
          </p:nvGrpSpPr>
          <p:grpSpPr>
            <a:xfrm>
              <a:off x="5826328" y="2690948"/>
              <a:ext cx="1435616" cy="346945"/>
              <a:chOff x="5826328" y="2690948"/>
              <a:chExt cx="1300212" cy="346945"/>
            </a:xfrm>
          </p:grpSpPr>
          <p:sp>
            <p:nvSpPr>
              <p:cNvPr id="154" name="Rectangle 210"/>
              <p:cNvSpPr>
                <a:spLocks noChangeArrowheads="1"/>
              </p:cNvSpPr>
              <p:nvPr/>
            </p:nvSpPr>
            <p:spPr bwMode="auto">
              <a:xfrm>
                <a:off x="7005005" y="2746753"/>
                <a:ext cx="121535" cy="291140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55" name="右箭头 154"/>
              <p:cNvSpPr/>
              <p:nvPr/>
            </p:nvSpPr>
            <p:spPr bwMode="auto">
              <a:xfrm rot="10800000">
                <a:off x="5826328" y="2690948"/>
                <a:ext cx="1227852" cy="20671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sp>
          <p:nvSpPr>
            <p:cNvPr id="153" name="Rectangle 84"/>
            <p:cNvSpPr>
              <a:spLocks noChangeArrowheads="1"/>
            </p:cNvSpPr>
            <p:nvPr/>
          </p:nvSpPr>
          <p:spPr bwMode="auto">
            <a:xfrm>
              <a:off x="5649559" y="2530985"/>
              <a:ext cx="168466" cy="1507987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4532142" y="1006611"/>
            <a:ext cx="3119859" cy="1512284"/>
            <a:chOff x="4532142" y="1006611"/>
            <a:chExt cx="3119859" cy="1512284"/>
          </a:xfrm>
        </p:grpSpPr>
        <p:sp>
          <p:nvSpPr>
            <p:cNvPr id="162" name="Rectangle 226"/>
            <p:cNvSpPr>
              <a:spLocks noChangeArrowheads="1"/>
            </p:cNvSpPr>
            <p:nvPr/>
          </p:nvSpPr>
          <p:spPr bwMode="auto">
            <a:xfrm>
              <a:off x="5826328" y="1958750"/>
              <a:ext cx="110395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 smtClean="0">
                  <a:solidFill>
                    <a:srgbClr val="FF0066"/>
                  </a:solidFill>
                </a:rPr>
                <a:t>Addr</a:t>
              </a:r>
              <a:r>
                <a:rPr lang="en-US" altLang="zh-CN" sz="2000" dirty="0" err="1" smtClean="0">
                  <a:solidFill>
                    <a:srgbClr val="FF0066"/>
                  </a:solidFill>
                </a:rPr>
                <a:t>,Data</a:t>
              </a:r>
              <a:endParaRPr lang="en-US" sz="2000" b="1" dirty="0">
                <a:solidFill>
                  <a:srgbClr val="FF0066"/>
                </a:solidFill>
              </a:endParaRPr>
            </a:p>
          </p:txBody>
        </p:sp>
        <p:sp>
          <p:nvSpPr>
            <p:cNvPr id="163" name="Rectangle 121"/>
            <p:cNvSpPr>
              <a:spLocks noChangeArrowheads="1"/>
            </p:cNvSpPr>
            <p:nvPr/>
          </p:nvSpPr>
          <p:spPr bwMode="auto">
            <a:xfrm>
              <a:off x="4532142" y="1666737"/>
              <a:ext cx="537321" cy="18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64" name="Rectangle 122"/>
            <p:cNvSpPr>
              <a:spLocks noChangeArrowheads="1"/>
            </p:cNvSpPr>
            <p:nvPr/>
          </p:nvSpPr>
          <p:spPr bwMode="auto">
            <a:xfrm>
              <a:off x="4634233" y="1436126"/>
              <a:ext cx="968214" cy="6647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FF00FF"/>
                  </a:solidFill>
                </a:rPr>
                <a:t>Memory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FF00FF"/>
                  </a:solidFill>
                </a:rPr>
                <a:t>访存</a:t>
              </a:r>
              <a:endParaRPr lang="en-US" sz="2400" b="1" dirty="0">
                <a:solidFill>
                  <a:srgbClr val="FF00FF"/>
                </a:solidFill>
              </a:endParaRPr>
            </a:p>
          </p:txBody>
        </p:sp>
        <p:sp>
          <p:nvSpPr>
            <p:cNvPr id="165" name="Rectangle 225"/>
            <p:cNvSpPr>
              <a:spLocks noChangeArrowheads="1"/>
            </p:cNvSpPr>
            <p:nvPr/>
          </p:nvSpPr>
          <p:spPr bwMode="auto">
            <a:xfrm>
              <a:off x="5807088" y="2005458"/>
              <a:ext cx="639063" cy="171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66" name="Rectangle 232"/>
            <p:cNvSpPr>
              <a:spLocks noChangeArrowheads="1"/>
            </p:cNvSpPr>
            <p:nvPr/>
          </p:nvSpPr>
          <p:spPr bwMode="auto">
            <a:xfrm>
              <a:off x="6199239" y="1006611"/>
              <a:ext cx="4440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FF0066"/>
                  </a:solidFill>
                </a:rPr>
                <a:t>valM</a:t>
              </a:r>
              <a:endParaRPr lang="en-US" sz="2000" b="1" dirty="0">
                <a:solidFill>
                  <a:srgbClr val="FF0066"/>
                </a:solidFill>
              </a:endParaRPr>
            </a:p>
          </p:txBody>
        </p:sp>
        <p:sp>
          <p:nvSpPr>
            <p:cNvPr id="167" name="Rectangle 109"/>
            <p:cNvSpPr>
              <a:spLocks noChangeArrowheads="1"/>
            </p:cNvSpPr>
            <p:nvPr/>
          </p:nvSpPr>
          <p:spPr bwMode="auto">
            <a:xfrm>
              <a:off x="6408363" y="1550292"/>
              <a:ext cx="1243638" cy="33538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FF0066"/>
                  </a:solidFill>
                </a:rPr>
                <a:t>数据 </a:t>
              </a:r>
              <a:r>
                <a:rPr lang="en-US" altLang="zh-CN" b="1" dirty="0" smtClean="0">
                  <a:solidFill>
                    <a:srgbClr val="FF0066"/>
                  </a:solidFill>
                </a:rPr>
                <a:t>mem</a:t>
              </a:r>
              <a:endParaRPr lang="en-US" b="1" dirty="0">
                <a:solidFill>
                  <a:srgbClr val="FF0066"/>
                </a:solidFill>
              </a:endParaRPr>
            </a:p>
          </p:txBody>
        </p:sp>
        <p:grpSp>
          <p:nvGrpSpPr>
            <p:cNvPr id="168" name="组合 167"/>
            <p:cNvGrpSpPr/>
            <p:nvPr/>
          </p:nvGrpSpPr>
          <p:grpSpPr>
            <a:xfrm>
              <a:off x="5807091" y="1900503"/>
              <a:ext cx="1506786" cy="438395"/>
              <a:chOff x="5807091" y="1900503"/>
              <a:chExt cx="1319449" cy="438395"/>
            </a:xfrm>
          </p:grpSpPr>
          <p:sp>
            <p:nvSpPr>
              <p:cNvPr id="173" name="Rectangle 222"/>
              <p:cNvSpPr>
                <a:spLocks noChangeArrowheads="1"/>
              </p:cNvSpPr>
              <p:nvPr/>
            </p:nvSpPr>
            <p:spPr bwMode="auto">
              <a:xfrm>
                <a:off x="5807091" y="2225588"/>
                <a:ext cx="1209026" cy="113310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4" name="右箭头 173"/>
              <p:cNvSpPr/>
              <p:nvPr/>
            </p:nvSpPr>
            <p:spPr bwMode="auto">
              <a:xfrm rot="16200000">
                <a:off x="6808390" y="2011935"/>
                <a:ext cx="429582" cy="20671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5811087" y="1280411"/>
              <a:ext cx="1450857" cy="267386"/>
              <a:chOff x="5811087" y="1280411"/>
              <a:chExt cx="1243093" cy="267386"/>
            </a:xfrm>
          </p:grpSpPr>
          <p:sp>
            <p:nvSpPr>
              <p:cNvPr id="171" name="Rectangle 228"/>
              <p:cNvSpPr>
                <a:spLocks noChangeArrowheads="1"/>
              </p:cNvSpPr>
              <p:nvPr/>
            </p:nvSpPr>
            <p:spPr bwMode="auto">
              <a:xfrm>
                <a:off x="6948510" y="1331083"/>
                <a:ext cx="105670" cy="216714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2" name="右箭头 171"/>
              <p:cNvSpPr/>
              <p:nvPr/>
            </p:nvSpPr>
            <p:spPr bwMode="auto">
              <a:xfrm rot="10800000">
                <a:off x="5811087" y="1280411"/>
                <a:ext cx="1227852" cy="20671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sp>
          <p:nvSpPr>
            <p:cNvPr id="170" name="Rectangle 84"/>
            <p:cNvSpPr>
              <a:spLocks noChangeArrowheads="1"/>
            </p:cNvSpPr>
            <p:nvPr/>
          </p:nvSpPr>
          <p:spPr bwMode="auto">
            <a:xfrm>
              <a:off x="5651962" y="1277233"/>
              <a:ext cx="163660" cy="124166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5612321" y="198450"/>
            <a:ext cx="3568191" cy="6602224"/>
            <a:chOff x="5612321" y="198450"/>
            <a:chExt cx="3568191" cy="6602224"/>
          </a:xfrm>
        </p:grpSpPr>
        <p:sp>
          <p:nvSpPr>
            <p:cNvPr id="176" name="Rectangle 246"/>
            <p:cNvSpPr>
              <a:spLocks noChangeArrowheads="1"/>
            </p:cNvSpPr>
            <p:nvPr/>
          </p:nvSpPr>
          <p:spPr bwMode="auto">
            <a:xfrm>
              <a:off x="8796779" y="2610125"/>
              <a:ext cx="383733" cy="13295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chemeClr val="bg1"/>
                  </a:solidFill>
                </a:rPr>
                <a:t>P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chemeClr val="bg1"/>
                  </a:solidFill>
                </a:rPr>
                <a:t>C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chemeClr val="bg1"/>
                  </a:solidFill>
                </a:rPr>
                <a:t>更新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7" name="Rectangle 255"/>
            <p:cNvSpPr>
              <a:spLocks noChangeArrowheads="1"/>
            </p:cNvSpPr>
            <p:nvPr/>
          </p:nvSpPr>
          <p:spPr bwMode="auto">
            <a:xfrm>
              <a:off x="5743110" y="198450"/>
              <a:ext cx="6796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00"/>
                  </a:solidFill>
                </a:rPr>
                <a:t>newPC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178" name="Rectangle 219"/>
            <p:cNvSpPr>
              <a:spLocks noChangeArrowheads="1"/>
            </p:cNvSpPr>
            <p:nvPr/>
          </p:nvSpPr>
          <p:spPr bwMode="auto">
            <a:xfrm>
              <a:off x="5740306" y="6717967"/>
              <a:ext cx="3071858" cy="4571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73" name="Rectangle 251"/>
            <p:cNvSpPr>
              <a:spLocks noChangeArrowheads="1"/>
            </p:cNvSpPr>
            <p:nvPr/>
          </p:nvSpPr>
          <p:spPr bwMode="auto">
            <a:xfrm>
              <a:off x="5670837" y="432508"/>
              <a:ext cx="3090950" cy="4571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74" name="右箭头 273"/>
            <p:cNvSpPr/>
            <p:nvPr/>
          </p:nvSpPr>
          <p:spPr bwMode="auto">
            <a:xfrm rot="5400000" flipH="1">
              <a:off x="5591451" y="6542354"/>
              <a:ext cx="279190" cy="237449"/>
            </a:xfrm>
            <a:prstGeom prst="rightArrow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pSp>
          <p:nvGrpSpPr>
            <p:cNvPr id="275" name="组合 274"/>
            <p:cNvGrpSpPr/>
            <p:nvPr/>
          </p:nvGrpSpPr>
          <p:grpSpPr>
            <a:xfrm>
              <a:off x="8566357" y="441255"/>
              <a:ext cx="396814" cy="6285459"/>
              <a:chOff x="8566357" y="441255"/>
              <a:chExt cx="396814" cy="6285459"/>
            </a:xfrm>
          </p:grpSpPr>
          <p:sp>
            <p:nvSpPr>
              <p:cNvPr id="277" name="Rectangle 233"/>
              <p:cNvSpPr>
                <a:spLocks noChangeArrowheads="1"/>
              </p:cNvSpPr>
              <p:nvPr/>
            </p:nvSpPr>
            <p:spPr bwMode="auto">
              <a:xfrm>
                <a:off x="8677258" y="441255"/>
                <a:ext cx="134906" cy="6285459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78" name="Freeform 212"/>
              <p:cNvSpPr>
                <a:spLocks/>
              </p:cNvSpPr>
              <p:nvPr/>
            </p:nvSpPr>
            <p:spPr bwMode="auto">
              <a:xfrm rot="16200000">
                <a:off x="8582824" y="4037200"/>
                <a:ext cx="363879" cy="396814"/>
              </a:xfrm>
              <a:custGeom>
                <a:avLst/>
                <a:gdLst/>
                <a:ahLst/>
                <a:cxnLst>
                  <a:cxn ang="0">
                    <a:pos x="214" y="321"/>
                  </a:cxn>
                  <a:cxn ang="0">
                    <a:pos x="0" y="160"/>
                  </a:cxn>
                  <a:cxn ang="0">
                    <a:pos x="214" y="0"/>
                  </a:cxn>
                  <a:cxn ang="0">
                    <a:pos x="214" y="321"/>
                  </a:cxn>
                </a:cxnLst>
                <a:rect l="0" t="0" r="r" b="b"/>
                <a:pathLst>
                  <a:path w="214" h="321">
                    <a:moveTo>
                      <a:pt x="214" y="321"/>
                    </a:moveTo>
                    <a:lnTo>
                      <a:pt x="0" y="160"/>
                    </a:lnTo>
                    <a:lnTo>
                      <a:pt x="214" y="0"/>
                    </a:lnTo>
                    <a:lnTo>
                      <a:pt x="214" y="321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276" name="Rectangle 84"/>
            <p:cNvSpPr>
              <a:spLocks noChangeArrowheads="1"/>
            </p:cNvSpPr>
            <p:nvPr/>
          </p:nvSpPr>
          <p:spPr bwMode="auto">
            <a:xfrm>
              <a:off x="5652232" y="427562"/>
              <a:ext cx="163121" cy="42932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279" name="组合 278"/>
          <p:cNvGrpSpPr/>
          <p:nvPr/>
        </p:nvGrpSpPr>
        <p:grpSpPr>
          <a:xfrm>
            <a:off x="5808284" y="578939"/>
            <a:ext cx="2831417" cy="4362229"/>
            <a:chOff x="5808284" y="578939"/>
            <a:chExt cx="2831417" cy="4362229"/>
          </a:xfrm>
        </p:grpSpPr>
        <p:sp>
          <p:nvSpPr>
            <p:cNvPr id="280" name="Rectangle 124"/>
            <p:cNvSpPr>
              <a:spLocks noChangeArrowheads="1"/>
            </p:cNvSpPr>
            <p:nvPr/>
          </p:nvSpPr>
          <p:spPr bwMode="auto">
            <a:xfrm>
              <a:off x="8134456" y="1715952"/>
              <a:ext cx="505245" cy="1107996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Write </a:t>
              </a:r>
              <a:endParaRPr lang="en-US" sz="1600" b="1" dirty="0" smtClean="0">
                <a:solidFill>
                  <a:srgbClr val="000000"/>
                </a:solidFill>
              </a:endParaRP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</a:rPr>
                <a:t>back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000000"/>
                  </a:solidFill>
                </a:rPr>
                <a:t>写</a:t>
              </a:r>
              <a:endParaRPr lang="en-US" altLang="zh-CN" sz="2400" b="1" dirty="0" smtClean="0">
                <a:solidFill>
                  <a:srgbClr val="000000"/>
                </a:solidFill>
              </a:endParaRP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000000"/>
                  </a:solidFill>
                </a:rPr>
                <a:t>回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281" name="Rectangle 248"/>
            <p:cNvSpPr>
              <a:spLocks noChangeArrowheads="1"/>
            </p:cNvSpPr>
            <p:nvPr/>
          </p:nvSpPr>
          <p:spPr bwMode="auto">
            <a:xfrm>
              <a:off x="6414556" y="578939"/>
              <a:ext cx="96981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 smtClean="0">
                  <a:solidFill>
                    <a:srgbClr val="000000"/>
                  </a:solidFill>
                </a:rPr>
                <a:t>valE</a:t>
              </a:r>
              <a:r>
                <a:rPr lang="en-US" altLang="zh-CN" sz="2000" dirty="0" smtClean="0">
                  <a:solidFill>
                    <a:srgbClr val="000000"/>
                  </a:solidFill>
                </a:rPr>
                <a:t>, 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valM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282" name="右箭头 281"/>
            <p:cNvSpPr/>
            <p:nvPr/>
          </p:nvSpPr>
          <p:spPr bwMode="auto">
            <a:xfrm flipH="1">
              <a:off x="7846300" y="4686053"/>
              <a:ext cx="330123" cy="255115"/>
            </a:xfrm>
            <a:prstGeom prst="rightArrow">
              <a:avLst>
                <a:gd name="adj1" fmla="val 44026"/>
                <a:gd name="adj2" fmla="val 50000"/>
              </a:avLst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83" name="直角上箭头 282"/>
            <p:cNvSpPr/>
            <p:nvPr/>
          </p:nvSpPr>
          <p:spPr bwMode="auto">
            <a:xfrm flipV="1">
              <a:off x="5808284" y="841200"/>
              <a:ext cx="2527431" cy="3025895"/>
            </a:xfrm>
            <a:prstGeom prst="bentUpArrow">
              <a:avLst>
                <a:gd name="adj1" fmla="val 4656"/>
                <a:gd name="adj2" fmla="val 8781"/>
                <a:gd name="adj3" fmla="val 18227"/>
              </a:avLst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84" name="Rectangle 233"/>
            <p:cNvSpPr>
              <a:spLocks noChangeArrowheads="1"/>
            </p:cNvSpPr>
            <p:nvPr/>
          </p:nvSpPr>
          <p:spPr bwMode="auto">
            <a:xfrm>
              <a:off x="8051379" y="3135288"/>
              <a:ext cx="131761" cy="1718616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sp>
        <p:nvSpPr>
          <p:cNvPr id="285" name="Rectangle 84"/>
          <p:cNvSpPr>
            <a:spLocks noChangeArrowheads="1"/>
          </p:cNvSpPr>
          <p:nvPr/>
        </p:nvSpPr>
        <p:spPr bwMode="auto">
          <a:xfrm>
            <a:off x="5652232" y="854287"/>
            <a:ext cx="163121" cy="42932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67" tIns="45785" rIns="91567" bIns="45785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290" name="Freeform 236"/>
          <p:cNvSpPr>
            <a:spLocks/>
          </p:cNvSpPr>
          <p:nvPr/>
        </p:nvSpPr>
        <p:spPr bwMode="auto">
          <a:xfrm>
            <a:off x="5502572" y="1674962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" name="Freeform 237"/>
          <p:cNvSpPr>
            <a:spLocks/>
          </p:cNvSpPr>
          <p:nvPr/>
        </p:nvSpPr>
        <p:spPr bwMode="auto">
          <a:xfrm>
            <a:off x="5672435" y="1674962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2" name="Rectangle 205"/>
          <p:cNvSpPr>
            <a:spLocks noChangeArrowheads="1"/>
          </p:cNvSpPr>
          <p:nvPr/>
        </p:nvSpPr>
        <p:spPr bwMode="auto">
          <a:xfrm>
            <a:off x="5729376" y="4907901"/>
            <a:ext cx="1028288" cy="30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dstE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dstM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3" name="Rectangle 161"/>
          <p:cNvSpPr>
            <a:spLocks noChangeArrowheads="1"/>
          </p:cNvSpPr>
          <p:nvPr/>
        </p:nvSpPr>
        <p:spPr bwMode="auto">
          <a:xfrm>
            <a:off x="8316416" y="3143934"/>
            <a:ext cx="287259" cy="2665913"/>
          </a:xfrm>
          <a:prstGeom prst="rect">
            <a:avLst/>
          </a:prstGeom>
          <a:solidFill>
            <a:srgbClr val="FF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</a:p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</a:rPr>
              <a:t>T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64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分析指令编码</a:t>
            </a:r>
            <a:endParaRPr lang="en-US" dirty="0"/>
          </a:p>
        </p:txBody>
      </p:sp>
      <p:sp>
        <p:nvSpPr>
          <p:cNvPr id="334021" name="Rectangle 197"/>
          <p:cNvSpPr>
            <a:spLocks noGrp="1" noChangeArrowheads="1"/>
          </p:cNvSpPr>
          <p:nvPr>
            <p:ph type="body" idx="1"/>
          </p:nvPr>
        </p:nvSpPr>
        <p:spPr>
          <a:xfrm>
            <a:off x="290921" y="4580482"/>
            <a:ext cx="8306223" cy="1864002"/>
          </a:xfrm>
        </p:spPr>
        <p:txBody>
          <a:bodyPr/>
          <a:lstStyle/>
          <a:p>
            <a:pPr>
              <a:tabLst>
                <a:tab pos="3834401" algn="l"/>
              </a:tabLst>
            </a:pPr>
            <a:r>
              <a:rPr lang="zh-CN" altLang="en-US" dirty="0" smtClean="0"/>
              <a:t>指令格式</a:t>
            </a:r>
            <a:endParaRPr lang="en-US" dirty="0"/>
          </a:p>
          <a:p>
            <a:pPr lvl="1">
              <a:tabLst>
                <a:tab pos="3834401" algn="l"/>
              </a:tabLst>
            </a:pPr>
            <a:r>
              <a:rPr lang="zh-CN" altLang="en-US" dirty="0" smtClean="0"/>
              <a:t>指令字节</a:t>
            </a:r>
            <a:r>
              <a:rPr lang="en-US" dirty="0"/>
              <a:t>	</a:t>
            </a:r>
            <a:r>
              <a:rPr lang="en-US" dirty="0" err="1"/>
              <a:t>icode:ifun</a:t>
            </a:r>
            <a:endParaRPr lang="en-US" dirty="0"/>
          </a:p>
          <a:p>
            <a:pPr lvl="1">
              <a:tabLst>
                <a:tab pos="3834401" algn="l"/>
              </a:tabLst>
            </a:pPr>
            <a:r>
              <a:rPr lang="zh-CN" altLang="en-US" dirty="0" smtClean="0"/>
              <a:t>可选的寄存器字节</a:t>
            </a:r>
            <a:r>
              <a:rPr lang="en-US" dirty="0"/>
              <a:t>	</a:t>
            </a:r>
            <a:r>
              <a:rPr lang="en-US" dirty="0" err="1"/>
              <a:t>rA:rB</a:t>
            </a:r>
            <a:endParaRPr lang="en-US" dirty="0"/>
          </a:p>
          <a:p>
            <a:pPr lvl="1">
              <a:tabLst>
                <a:tab pos="3834401" algn="l"/>
              </a:tabLst>
            </a:pPr>
            <a:r>
              <a:rPr lang="zh-CN" altLang="en-US" dirty="0" smtClean="0"/>
              <a:t>可选的常数字</a:t>
            </a:r>
            <a:r>
              <a:rPr lang="en-US" dirty="0"/>
              <a:t>	</a:t>
            </a:r>
            <a:r>
              <a:rPr lang="en-US" dirty="0" err="1"/>
              <a:t>valC</a:t>
            </a:r>
            <a:endParaRPr lang="en-US" dirty="0"/>
          </a:p>
        </p:txBody>
      </p:sp>
      <p:grpSp>
        <p:nvGrpSpPr>
          <p:cNvPr id="333904" name="Group 80"/>
          <p:cNvGrpSpPr>
            <a:grpSpLocks/>
          </p:cNvGrpSpPr>
          <p:nvPr/>
        </p:nvGrpSpPr>
        <p:grpSpPr bwMode="auto">
          <a:xfrm>
            <a:off x="2511739" y="2002373"/>
            <a:ext cx="610448" cy="281508"/>
            <a:chOff x="1536" y="2208"/>
            <a:chExt cx="384" cy="192"/>
          </a:xfrm>
        </p:grpSpPr>
        <p:sp>
          <p:nvSpPr>
            <p:cNvPr id="333905" name="Rectangle 81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333906" name="Rectangle 82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33907" name="Rectangle 83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Courier New" pitchFamily="49" charset="0"/>
              </a:endParaRPr>
            </a:p>
          </p:txBody>
        </p:sp>
      </p:grpSp>
      <p:grpSp>
        <p:nvGrpSpPr>
          <p:cNvPr id="333908" name="Group 84"/>
          <p:cNvGrpSpPr>
            <a:grpSpLocks/>
          </p:cNvGrpSpPr>
          <p:nvPr/>
        </p:nvGrpSpPr>
        <p:grpSpPr bwMode="auto">
          <a:xfrm>
            <a:off x="3122188" y="2002373"/>
            <a:ext cx="610448" cy="281508"/>
            <a:chOff x="1920" y="2208"/>
            <a:chExt cx="384" cy="192"/>
          </a:xfrm>
        </p:grpSpPr>
        <p:sp>
          <p:nvSpPr>
            <p:cNvPr id="333909" name="Rectangle 85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3910" name="Rectangle 86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3911" name="Rectangle 87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Courier New" pitchFamily="49" charset="0"/>
              </a:endParaRPr>
            </a:p>
          </p:txBody>
        </p:sp>
      </p:grpSp>
      <p:sp>
        <p:nvSpPr>
          <p:cNvPr id="333912" name="Rectangle 88"/>
          <p:cNvSpPr>
            <a:spLocks noChangeArrowheads="1"/>
          </p:cNvSpPr>
          <p:nvPr/>
        </p:nvSpPr>
        <p:spPr bwMode="auto">
          <a:xfrm>
            <a:off x="3732645" y="2002373"/>
            <a:ext cx="4870865" cy="281508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567" tIns="45785" rIns="91567" bIns="45785" anchor="ctr"/>
          <a:lstStyle/>
          <a:p>
            <a:pPr algn="ctr" defTabSz="9157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334004" name="Text Box 180"/>
          <p:cNvSpPr txBox="1">
            <a:spLocks noChangeArrowheads="1"/>
          </p:cNvSpPr>
          <p:nvPr/>
        </p:nvSpPr>
        <p:spPr bwMode="auto">
          <a:xfrm>
            <a:off x="985629" y="2842170"/>
            <a:ext cx="955415" cy="3694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algn="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icode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4006" name="Text Box 182"/>
          <p:cNvSpPr txBox="1">
            <a:spLocks noChangeArrowheads="1"/>
          </p:cNvSpPr>
          <p:nvPr/>
        </p:nvSpPr>
        <p:spPr bwMode="auto">
          <a:xfrm>
            <a:off x="985629" y="3147535"/>
            <a:ext cx="955415" cy="3694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algn="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ifun</a:t>
            </a:r>
          </a:p>
        </p:txBody>
      </p:sp>
      <p:sp>
        <p:nvSpPr>
          <p:cNvPr id="334007" name="Text Box 183"/>
          <p:cNvSpPr txBox="1">
            <a:spLocks noChangeArrowheads="1"/>
          </p:cNvSpPr>
          <p:nvPr/>
        </p:nvSpPr>
        <p:spPr bwMode="auto">
          <a:xfrm>
            <a:off x="985629" y="3452859"/>
            <a:ext cx="955415" cy="3694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algn="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4008" name="Text Box 184"/>
          <p:cNvSpPr txBox="1">
            <a:spLocks noChangeArrowheads="1"/>
          </p:cNvSpPr>
          <p:nvPr/>
        </p:nvSpPr>
        <p:spPr bwMode="auto">
          <a:xfrm>
            <a:off x="985629" y="3758225"/>
            <a:ext cx="955415" cy="3694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algn="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rB</a:t>
            </a:r>
          </a:p>
        </p:txBody>
      </p:sp>
      <p:sp>
        <p:nvSpPr>
          <p:cNvPr id="334009" name="Text Box 185"/>
          <p:cNvSpPr txBox="1">
            <a:spLocks noChangeArrowheads="1"/>
          </p:cNvSpPr>
          <p:nvPr/>
        </p:nvSpPr>
        <p:spPr bwMode="auto">
          <a:xfrm>
            <a:off x="985629" y="4063592"/>
            <a:ext cx="955415" cy="3694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algn="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valC</a:t>
            </a:r>
          </a:p>
        </p:txBody>
      </p:sp>
      <p:sp>
        <p:nvSpPr>
          <p:cNvPr id="334010" name="Freeform 186"/>
          <p:cNvSpPr>
            <a:spLocks/>
          </p:cNvSpPr>
          <p:nvPr/>
        </p:nvSpPr>
        <p:spPr bwMode="auto">
          <a:xfrm>
            <a:off x="2001126" y="2313897"/>
            <a:ext cx="578810" cy="728143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144" y="432"/>
              </a:cxn>
              <a:cxn ang="0">
                <a:pos x="432" y="0"/>
              </a:cxn>
            </a:cxnLst>
            <a:rect l="0" t="0" r="r" b="b"/>
            <a:pathLst>
              <a:path w="432" h="432">
                <a:moveTo>
                  <a:pt x="0" y="432"/>
                </a:moveTo>
                <a:lnTo>
                  <a:pt x="144" y="432"/>
                </a:lnTo>
                <a:lnTo>
                  <a:pt x="432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squar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34011" name="Freeform 187"/>
          <p:cNvSpPr>
            <a:spLocks/>
          </p:cNvSpPr>
          <p:nvPr/>
        </p:nvSpPr>
        <p:spPr bwMode="auto">
          <a:xfrm>
            <a:off x="2001125" y="2345229"/>
            <a:ext cx="914691" cy="1054871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192" y="624"/>
              </a:cxn>
              <a:cxn ang="0">
                <a:pos x="624" y="0"/>
              </a:cxn>
            </a:cxnLst>
            <a:rect l="0" t="0" r="r" b="b"/>
            <a:pathLst>
              <a:path w="624" h="624">
                <a:moveTo>
                  <a:pt x="0" y="624"/>
                </a:moveTo>
                <a:lnTo>
                  <a:pt x="192" y="624"/>
                </a:lnTo>
                <a:lnTo>
                  <a:pt x="624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squar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34012" name="Freeform 188"/>
          <p:cNvSpPr>
            <a:spLocks/>
          </p:cNvSpPr>
          <p:nvPr/>
        </p:nvSpPr>
        <p:spPr bwMode="auto">
          <a:xfrm>
            <a:off x="1977596" y="2431308"/>
            <a:ext cx="1264058" cy="1221422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240" y="816"/>
              </a:cxn>
              <a:cxn ang="0">
                <a:pos x="816" y="0"/>
              </a:cxn>
            </a:cxnLst>
            <a:rect l="0" t="0" r="r" b="b"/>
            <a:pathLst>
              <a:path w="816" h="816">
                <a:moveTo>
                  <a:pt x="0" y="816"/>
                </a:moveTo>
                <a:lnTo>
                  <a:pt x="240" y="816"/>
                </a:lnTo>
                <a:lnTo>
                  <a:pt x="816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squar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34013" name="Freeform 189"/>
          <p:cNvSpPr>
            <a:spLocks/>
          </p:cNvSpPr>
          <p:nvPr/>
        </p:nvSpPr>
        <p:spPr bwMode="auto">
          <a:xfrm>
            <a:off x="2001124" y="2401292"/>
            <a:ext cx="1647498" cy="15685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336" y="1008"/>
              </a:cxn>
              <a:cxn ang="0">
                <a:pos x="1008" y="0"/>
              </a:cxn>
            </a:cxnLst>
            <a:rect l="0" t="0" r="r" b="b"/>
            <a:pathLst>
              <a:path w="1008" h="1008">
                <a:moveTo>
                  <a:pt x="0" y="1008"/>
                </a:moveTo>
                <a:lnTo>
                  <a:pt x="336" y="1008"/>
                </a:lnTo>
                <a:lnTo>
                  <a:pt x="1008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squar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34014" name="Freeform 190"/>
          <p:cNvSpPr>
            <a:spLocks/>
          </p:cNvSpPr>
          <p:nvPr/>
        </p:nvSpPr>
        <p:spPr bwMode="auto">
          <a:xfrm>
            <a:off x="2001123" y="2471846"/>
            <a:ext cx="4083045" cy="1803824"/>
          </a:xfrm>
          <a:custGeom>
            <a:avLst/>
            <a:gdLst/>
            <a:ahLst/>
            <a:cxnLst>
              <a:cxn ang="0">
                <a:pos x="0" y="1200"/>
              </a:cxn>
              <a:cxn ang="0">
                <a:pos x="816" y="1200"/>
              </a:cxn>
              <a:cxn ang="0">
                <a:pos x="1632" y="0"/>
              </a:cxn>
            </a:cxnLst>
            <a:rect l="0" t="0" r="r" b="b"/>
            <a:pathLst>
              <a:path w="1632" h="1200">
                <a:moveTo>
                  <a:pt x="0" y="1200"/>
                </a:moveTo>
                <a:lnTo>
                  <a:pt x="816" y="1200"/>
                </a:lnTo>
                <a:lnTo>
                  <a:pt x="1632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squar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34016" name="AutoShape 192"/>
          <p:cNvSpPr>
            <a:spLocks/>
          </p:cNvSpPr>
          <p:nvPr/>
        </p:nvSpPr>
        <p:spPr bwMode="auto">
          <a:xfrm rot="5400000">
            <a:off x="3312898" y="1625763"/>
            <a:ext cx="229024" cy="371511"/>
          </a:xfrm>
          <a:prstGeom prst="leftBrace">
            <a:avLst>
              <a:gd name="adj1" fmla="val 22222"/>
              <a:gd name="adj2" fmla="val 48694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34017" name="AutoShape 193"/>
          <p:cNvSpPr>
            <a:spLocks/>
          </p:cNvSpPr>
          <p:nvPr/>
        </p:nvSpPr>
        <p:spPr bwMode="auto">
          <a:xfrm rot="5400000">
            <a:off x="5938901" y="-625504"/>
            <a:ext cx="451977" cy="4864508"/>
          </a:xfrm>
          <a:prstGeom prst="leftBrace">
            <a:avLst>
              <a:gd name="adj1" fmla="val 88889"/>
              <a:gd name="adj2" fmla="val 49866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34018" name="Text Box 194"/>
          <p:cNvSpPr txBox="1">
            <a:spLocks noChangeArrowheads="1"/>
          </p:cNvSpPr>
          <p:nvPr/>
        </p:nvSpPr>
        <p:spPr bwMode="auto">
          <a:xfrm>
            <a:off x="3148763" y="1221503"/>
            <a:ext cx="557335" cy="3417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5" tIns="45785" rIns="45785" bIns="45785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66"/>
                </a:solidFill>
              </a:rPr>
              <a:t>可选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34019" name="Text Box 195"/>
          <p:cNvSpPr txBox="1">
            <a:spLocks noChangeArrowheads="1"/>
          </p:cNvSpPr>
          <p:nvPr/>
        </p:nvSpPr>
        <p:spPr bwMode="auto">
          <a:xfrm>
            <a:off x="5865560" y="1238998"/>
            <a:ext cx="557335" cy="3417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5" tIns="45785" rIns="45785" bIns="45785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66"/>
                </a:solidFill>
              </a:rPr>
              <a:t>可选</a:t>
            </a:r>
            <a:endParaRPr lang="en-US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62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27" y="328254"/>
            <a:ext cx="8693710" cy="762000"/>
          </a:xfrm>
        </p:spPr>
        <p:txBody>
          <a:bodyPr/>
          <a:lstStyle/>
          <a:p>
            <a:r>
              <a:rPr lang="zh-CN" altLang="en-US" dirty="0" smtClean="0"/>
              <a:t>执行</a:t>
            </a:r>
            <a:r>
              <a:rPr lang="en-US" dirty="0" smtClean="0"/>
              <a:t> </a:t>
            </a:r>
            <a:r>
              <a:rPr lang="zh-CN" altLang="en-US" dirty="0" smtClean="0"/>
              <a:t>算术</a:t>
            </a:r>
            <a:r>
              <a:rPr lang="en-US" dirty="0" smtClean="0"/>
              <a:t>/</a:t>
            </a:r>
            <a:r>
              <a:rPr lang="zh-CN" altLang="en-US" dirty="0" smtClean="0"/>
              <a:t>逻辑</a:t>
            </a:r>
            <a:r>
              <a:rPr lang="en-US" dirty="0" smtClean="0"/>
              <a:t> </a:t>
            </a:r>
            <a:r>
              <a:rPr lang="zh-CN" altLang="en-US" dirty="0" smtClean="0"/>
              <a:t>运算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921" y="2129077"/>
            <a:ext cx="4076011" cy="4612291"/>
          </a:xfrm>
        </p:spPr>
        <p:txBody>
          <a:bodyPr/>
          <a:lstStyle/>
          <a:p>
            <a:pPr marL="0" indent="0"/>
            <a:r>
              <a:rPr lang="zh-CN" altLang="en-US" dirty="0"/>
              <a:t>取指</a:t>
            </a:r>
            <a:endParaRPr lang="en-US" dirty="0"/>
          </a:p>
          <a:p>
            <a:pPr lvl="1"/>
            <a:r>
              <a:rPr lang="zh-CN" altLang="en-US" dirty="0"/>
              <a:t>读两个字节</a:t>
            </a:r>
            <a:endParaRPr lang="en-US" dirty="0"/>
          </a:p>
          <a:p>
            <a:pPr marL="0" indent="0"/>
            <a:r>
              <a:rPr lang="zh-CN" altLang="en-US" dirty="0"/>
              <a:t>译码</a:t>
            </a:r>
            <a:endParaRPr lang="en-US" dirty="0"/>
          </a:p>
          <a:p>
            <a:pPr lvl="1"/>
            <a:r>
              <a:rPr lang="zh-CN" altLang="en-US" dirty="0"/>
              <a:t>读操作数寄存器</a:t>
            </a:r>
            <a:endParaRPr lang="en-US" dirty="0"/>
          </a:p>
          <a:p>
            <a:pPr marL="0" indent="0"/>
            <a:r>
              <a:rPr lang="zh-CN" altLang="en-US" dirty="0"/>
              <a:t>执行</a:t>
            </a:r>
            <a:endParaRPr lang="en-US" dirty="0"/>
          </a:p>
          <a:p>
            <a:pPr lvl="1"/>
            <a:r>
              <a:rPr lang="zh-CN" altLang="en-US" dirty="0"/>
              <a:t>执行操作</a:t>
            </a:r>
            <a:endParaRPr lang="en-US" dirty="0"/>
          </a:p>
          <a:p>
            <a:pPr lvl="1"/>
            <a:r>
              <a:rPr lang="zh-CN" altLang="en-US" dirty="0"/>
              <a:t>设置条件码</a:t>
            </a:r>
            <a:endParaRPr lang="en-US" dirty="0"/>
          </a:p>
        </p:txBody>
      </p:sp>
      <p:sp>
        <p:nvSpPr>
          <p:cNvPr id="346127" name="Rectangle 15"/>
          <p:cNvSpPr>
            <a:spLocks noGrp="1" noChangeArrowheads="1"/>
          </p:cNvSpPr>
          <p:nvPr>
            <p:ph type="body" sz="half" idx="2"/>
          </p:nvPr>
        </p:nvSpPr>
        <p:spPr>
          <a:xfrm>
            <a:off x="4519542" y="2129077"/>
            <a:ext cx="4077600" cy="4612291"/>
          </a:xfrm>
        </p:spPr>
        <p:txBody>
          <a:bodyPr/>
          <a:lstStyle/>
          <a:p>
            <a:pPr marL="0" indent="0"/>
            <a:r>
              <a:rPr lang="zh-CN" altLang="en-US" dirty="0"/>
              <a:t>访存</a:t>
            </a:r>
            <a:endParaRPr lang="en-US" dirty="0"/>
          </a:p>
          <a:p>
            <a:pPr lvl="1"/>
            <a:r>
              <a:rPr lang="zh-CN" altLang="en-US" dirty="0"/>
              <a:t>无操作</a:t>
            </a:r>
            <a:endParaRPr lang="en-US" dirty="0"/>
          </a:p>
          <a:p>
            <a:pPr marL="0" indent="0"/>
            <a:r>
              <a:rPr lang="zh-CN" altLang="en-US" dirty="0"/>
              <a:t>写回</a:t>
            </a:r>
            <a:endParaRPr lang="en-US" dirty="0"/>
          </a:p>
          <a:p>
            <a:pPr lvl="1"/>
            <a:r>
              <a:rPr lang="zh-CN" altLang="en-US" dirty="0"/>
              <a:t>更新寄存器</a:t>
            </a:r>
            <a:endParaRPr lang="en-US" dirty="0"/>
          </a:p>
          <a:p>
            <a:pPr marL="0" indent="0"/>
            <a:r>
              <a:rPr lang="zh-CN" altLang="en-US" dirty="0"/>
              <a:t>更新</a:t>
            </a:r>
            <a:r>
              <a:rPr lang="en-US" altLang="zh-CN" dirty="0"/>
              <a:t>PC</a:t>
            </a:r>
            <a:endParaRPr lang="en-US" dirty="0"/>
          </a:p>
          <a:p>
            <a:pPr lvl="1"/>
            <a:r>
              <a:rPr lang="en-US" dirty="0"/>
              <a:t>PC </a:t>
            </a:r>
            <a:r>
              <a:rPr lang="en-US" altLang="zh-CN" dirty="0"/>
              <a:t>+</a:t>
            </a:r>
            <a:r>
              <a:rPr lang="en-US" dirty="0"/>
              <a:t> 2</a:t>
            </a:r>
          </a:p>
        </p:txBody>
      </p:sp>
      <p:grpSp>
        <p:nvGrpSpPr>
          <p:cNvPr id="346128" name="Group 16"/>
          <p:cNvGrpSpPr>
            <a:grpSpLocks/>
          </p:cNvGrpSpPr>
          <p:nvPr/>
        </p:nvGrpSpPr>
        <p:grpSpPr bwMode="auto">
          <a:xfrm>
            <a:off x="2196326" y="1133991"/>
            <a:ext cx="5111595" cy="480316"/>
            <a:chOff x="1890" y="713"/>
            <a:chExt cx="2392" cy="302"/>
          </a:xfrm>
        </p:grpSpPr>
        <p:sp>
          <p:nvSpPr>
            <p:cNvPr id="346116" name="Rectangle 4"/>
            <p:cNvSpPr>
              <a:spLocks noChangeArrowheads="1"/>
            </p:cNvSpPr>
            <p:nvPr/>
          </p:nvSpPr>
          <p:spPr bwMode="auto">
            <a:xfrm>
              <a:off x="1890" y="713"/>
              <a:ext cx="2392" cy="30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grpSp>
          <p:nvGrpSpPr>
            <p:cNvPr id="346117" name="Group 5"/>
            <p:cNvGrpSpPr>
              <a:grpSpLocks/>
            </p:cNvGrpSpPr>
            <p:nvPr/>
          </p:nvGrpSpPr>
          <p:grpSpPr bwMode="auto">
            <a:xfrm>
              <a:off x="2112" y="768"/>
              <a:ext cx="1968" cy="192"/>
              <a:chOff x="528" y="1680"/>
              <a:chExt cx="1968" cy="192"/>
            </a:xfrm>
          </p:grpSpPr>
          <p:sp>
            <p:nvSpPr>
              <p:cNvPr id="346118" name="Rectangle 6"/>
              <p:cNvSpPr>
                <a:spLocks noChangeArrowheads="1"/>
              </p:cNvSpPr>
              <p:nvPr/>
            </p:nvSpPr>
            <p:spPr bwMode="auto">
              <a:xfrm>
                <a:off x="528" y="1680"/>
                <a:ext cx="1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 err="1">
                    <a:solidFill>
                      <a:srgbClr val="000099"/>
                    </a:solidFill>
                    <a:latin typeface="Courier New" pitchFamily="49" charset="0"/>
                  </a:rPr>
                  <a:t>OPq</a:t>
                </a:r>
                <a:r>
                  <a:rPr lang="en-US" sz="2400" b="1" dirty="0">
                    <a:solidFill>
                      <a:srgbClr val="000099"/>
                    </a:solidFill>
                    <a:latin typeface="Courier New" pitchFamily="49" charset="0"/>
                  </a:rPr>
                  <a:t> </a:t>
                </a:r>
                <a:r>
                  <a:rPr lang="en-US" sz="2400" b="1" dirty="0" err="1">
                    <a:solidFill>
                      <a:srgbClr val="000099"/>
                    </a:solidFill>
                  </a:rPr>
                  <a:t>rA</a:t>
                </a:r>
                <a:r>
                  <a:rPr lang="en-US" sz="2400" b="1" dirty="0">
                    <a:solidFill>
                      <a:srgbClr val="000099"/>
                    </a:solidFill>
                    <a:latin typeface="Courier New" pitchFamily="49" charset="0"/>
                  </a:rPr>
                  <a:t>, </a:t>
                </a:r>
                <a:r>
                  <a:rPr lang="en-US" sz="2400" b="1" dirty="0" err="1">
                    <a:solidFill>
                      <a:srgbClr val="000099"/>
                    </a:solidFill>
                  </a:rPr>
                  <a:t>rB</a:t>
                </a:r>
                <a:endParaRPr lang="en-US" sz="2400" b="1" dirty="0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346119" name="Group 7"/>
              <p:cNvGrpSpPr>
                <a:grpSpLocks/>
              </p:cNvGrpSpPr>
              <p:nvPr/>
            </p:nvGrpSpPr>
            <p:grpSpPr bwMode="auto">
              <a:xfrm>
                <a:off x="1728" y="1680"/>
                <a:ext cx="384" cy="192"/>
                <a:chOff x="1296" y="2544"/>
                <a:chExt cx="384" cy="192"/>
              </a:xfrm>
            </p:grpSpPr>
            <p:sp>
              <p:nvSpPr>
                <p:cNvPr id="346120" name="Rectangle 8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00" b="1">
                      <a:solidFill>
                        <a:srgbClr val="000099"/>
                      </a:solidFill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346121" name="Rectangle 9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>
                      <a:solidFill>
                        <a:srgbClr val="000066"/>
                      </a:solidFill>
                    </a:rPr>
                    <a:t>fn</a:t>
                  </a:r>
                </a:p>
              </p:txBody>
            </p:sp>
            <p:sp>
              <p:nvSpPr>
                <p:cNvPr id="3461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99"/>
                    </a:solidFill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46123" name="Group 11"/>
              <p:cNvGrpSpPr>
                <a:grpSpLocks/>
              </p:cNvGrpSpPr>
              <p:nvPr/>
            </p:nvGrpSpPr>
            <p:grpSpPr bwMode="auto">
              <a:xfrm>
                <a:off x="2112" y="1680"/>
                <a:ext cx="384" cy="192"/>
                <a:chOff x="1680" y="2544"/>
                <a:chExt cx="384" cy="192"/>
              </a:xfrm>
            </p:grpSpPr>
            <p:sp>
              <p:nvSpPr>
                <p:cNvPr id="3461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00" b="1">
                      <a:solidFill>
                        <a:srgbClr val="000099"/>
                      </a:solidFill>
                    </a:rPr>
                    <a:t>rA</a:t>
                  </a:r>
                </a:p>
              </p:txBody>
            </p:sp>
            <p:sp>
              <p:nvSpPr>
                <p:cNvPr id="346125" name="Rectangle 13"/>
                <p:cNvSpPr>
                  <a:spLocks noChangeArrowheads="1"/>
                </p:cNvSpPr>
                <p:nvPr/>
              </p:nvSpPr>
              <p:spPr bwMode="auto">
                <a:xfrm>
                  <a:off x="187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00" b="1">
                      <a:solidFill>
                        <a:srgbClr val="000099"/>
                      </a:solidFill>
                    </a:rPr>
                    <a:t>rB</a:t>
                  </a:r>
                </a:p>
              </p:txBody>
            </p:sp>
            <p:sp>
              <p:nvSpPr>
                <p:cNvPr id="346126" name="Rectangle 14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99"/>
                    </a:solidFill>
                    <a:latin typeface="Courier New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052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18728"/>
            <a:ext cx="8786982" cy="762000"/>
          </a:xfrm>
        </p:spPr>
        <p:txBody>
          <a:bodyPr/>
          <a:lstStyle/>
          <a:p>
            <a:r>
              <a:rPr lang="zh-CN" altLang="en-US" dirty="0"/>
              <a:t>计算序列</a:t>
            </a:r>
            <a:r>
              <a:rPr lang="en-US" dirty="0" smtClean="0"/>
              <a:t>:  </a:t>
            </a:r>
            <a:r>
              <a:rPr lang="zh-CN" altLang="en-US" dirty="0" smtClean="0"/>
              <a:t>算术</a:t>
            </a:r>
            <a:r>
              <a:rPr lang="en-US" altLang="zh-CN" dirty="0"/>
              <a:t>/</a:t>
            </a:r>
            <a:r>
              <a:rPr lang="zh-CN" altLang="en-US" dirty="0"/>
              <a:t>逻辑</a:t>
            </a:r>
            <a:r>
              <a:rPr lang="en-US" altLang="zh-CN" dirty="0"/>
              <a:t> </a:t>
            </a:r>
            <a:r>
              <a:rPr lang="zh-CN" altLang="en-US" dirty="0" smtClean="0"/>
              <a:t>运算 </a:t>
            </a:r>
            <a:r>
              <a:rPr lang="en-US" dirty="0" smtClean="0"/>
              <a:t>Ops</a:t>
            </a:r>
            <a:endParaRPr lang="en-US" dirty="0"/>
          </a:p>
        </p:txBody>
      </p:sp>
      <p:sp>
        <p:nvSpPr>
          <p:cNvPr id="331816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290921" y="5492431"/>
            <a:ext cx="8306223" cy="1176929"/>
          </a:xfrm>
        </p:spPr>
        <p:txBody>
          <a:bodyPr/>
          <a:lstStyle/>
          <a:p>
            <a:pPr lvl="1"/>
            <a:r>
              <a:rPr lang="zh-CN" altLang="en-US" dirty="0" smtClean="0"/>
              <a:t>把指令的执行过程表示为特殊的阶段序列</a:t>
            </a:r>
            <a:endParaRPr lang="en-US" dirty="0" smtClean="0"/>
          </a:p>
          <a:p>
            <a:pPr lvl="1"/>
            <a:r>
              <a:rPr lang="zh-CN" altLang="en-US" dirty="0" smtClean="0"/>
              <a:t>所有的指令都使用相同的格式来表示</a:t>
            </a:r>
            <a:endParaRPr lang="en-US" dirty="0"/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2136570" y="908720"/>
            <a:ext cx="2823319" cy="407247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000066"/>
                </a:solidFill>
              </a:rPr>
              <a:t>OPq</a:t>
            </a:r>
            <a:r>
              <a:rPr lang="en-US" sz="2400" b="1" dirty="0">
                <a:solidFill>
                  <a:srgbClr val="000066"/>
                </a:solidFill>
              </a:rPr>
              <a:t> </a:t>
            </a:r>
            <a:r>
              <a:rPr lang="en-US" sz="2400" b="1" dirty="0" err="1">
                <a:solidFill>
                  <a:srgbClr val="000066"/>
                </a:solidFill>
              </a:rPr>
              <a:t>rA</a:t>
            </a:r>
            <a:r>
              <a:rPr lang="en-US" sz="2400" b="1" dirty="0">
                <a:solidFill>
                  <a:srgbClr val="000066"/>
                </a:solidFill>
              </a:rPr>
              <a:t>, </a:t>
            </a:r>
            <a:r>
              <a:rPr lang="en-US" sz="2400" b="1" dirty="0" err="1">
                <a:solidFill>
                  <a:srgbClr val="000066"/>
                </a:solidFill>
              </a:rPr>
              <a:t>rB</a:t>
            </a:r>
            <a:endParaRPr lang="en-US" sz="2400" b="1" dirty="0">
              <a:solidFill>
                <a:srgbClr val="000066"/>
              </a:solidFill>
            </a:endParaRPr>
          </a:p>
        </p:txBody>
      </p:sp>
      <p:grpSp>
        <p:nvGrpSpPr>
          <p:cNvPr id="331824" name="Group 48"/>
          <p:cNvGrpSpPr>
            <a:grpSpLocks/>
          </p:cNvGrpSpPr>
          <p:nvPr/>
        </p:nvGrpSpPr>
        <p:grpSpPr bwMode="auto">
          <a:xfrm>
            <a:off x="915672" y="1415451"/>
            <a:ext cx="7020150" cy="1221462"/>
            <a:chOff x="576" y="816"/>
            <a:chExt cx="4416" cy="768"/>
          </a:xfrm>
        </p:grpSpPr>
        <p:sp>
          <p:nvSpPr>
            <p:cNvPr id="331781" name="Text Box 5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 err="1">
                  <a:solidFill>
                    <a:srgbClr val="000066"/>
                  </a:solidFill>
                </a:rPr>
                <a:t>icode:ifun</a:t>
              </a:r>
              <a:r>
                <a:rPr lang="en-US" sz="2400" b="1" dirty="0">
                  <a:solidFill>
                    <a:srgbClr val="000066"/>
                  </a:solidFill>
                </a:rPr>
                <a:t> </a:t>
              </a:r>
              <a:r>
                <a:rPr lang="en-US" sz="24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400" b="1" dirty="0">
                  <a:solidFill>
                    <a:srgbClr val="000066"/>
                  </a:solidFill>
                </a:rPr>
                <a:t> M</a:t>
              </a:r>
              <a:r>
                <a:rPr lang="en-US" sz="2400" b="1" baseline="-25000" dirty="0">
                  <a:solidFill>
                    <a:srgbClr val="000066"/>
                  </a:solidFill>
                </a:rPr>
                <a:t>1</a:t>
              </a:r>
              <a:r>
                <a:rPr lang="en-US" sz="2400" b="1" dirty="0">
                  <a:solidFill>
                    <a:srgbClr val="000066"/>
                  </a:solidFill>
                </a:rPr>
                <a:t>[PC]</a:t>
              </a:r>
            </a:p>
          </p:txBody>
        </p:sp>
        <p:sp>
          <p:nvSpPr>
            <p:cNvPr id="331782" name="Text Box 6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 err="1">
                  <a:solidFill>
                    <a:srgbClr val="000066"/>
                  </a:solidFill>
                </a:rPr>
                <a:t>rA:rB</a:t>
              </a:r>
              <a:r>
                <a:rPr lang="en-US" sz="2400" b="1" dirty="0">
                  <a:solidFill>
                    <a:srgbClr val="000066"/>
                  </a:solidFill>
                </a:rPr>
                <a:t> </a:t>
              </a:r>
              <a:r>
                <a:rPr lang="en-US" sz="24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400" b="1" dirty="0">
                  <a:solidFill>
                    <a:srgbClr val="000066"/>
                  </a:solidFill>
                </a:rPr>
                <a:t> M</a:t>
              </a:r>
              <a:r>
                <a:rPr lang="en-US" sz="2400" b="1" baseline="-25000" dirty="0">
                  <a:solidFill>
                    <a:srgbClr val="000066"/>
                  </a:solidFill>
                </a:rPr>
                <a:t>1</a:t>
              </a:r>
              <a:r>
                <a:rPr lang="en-US" sz="2400" b="1" dirty="0">
                  <a:solidFill>
                    <a:srgbClr val="000066"/>
                  </a:solidFill>
                </a:rPr>
                <a:t>[PC+1]</a:t>
              </a:r>
            </a:p>
          </p:txBody>
        </p:sp>
        <p:sp>
          <p:nvSpPr>
            <p:cNvPr id="331783" name="Text Box 7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31784" name="Text Box 8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 err="1">
                  <a:solidFill>
                    <a:srgbClr val="000066"/>
                  </a:solidFill>
                </a:rPr>
                <a:t>valP</a:t>
              </a:r>
              <a:r>
                <a:rPr lang="en-US" sz="2400" b="1" dirty="0">
                  <a:solidFill>
                    <a:srgbClr val="000066"/>
                  </a:solidFill>
                </a:rPr>
                <a:t> </a:t>
              </a:r>
              <a:r>
                <a:rPr lang="en-US" sz="2400" b="1" dirty="0">
                  <a:solidFill>
                    <a:srgbClr val="000066"/>
                  </a:solidFill>
                  <a:sym typeface="Symbol" pitchFamily="18" charset="2"/>
                </a:rPr>
                <a:t> PC+2</a:t>
              </a:r>
            </a:p>
          </p:txBody>
        </p:sp>
        <p:sp>
          <p:nvSpPr>
            <p:cNvPr id="331796" name="Text Box 2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31797" name="Text Box 2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取指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31803" name="Text Box 27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读指令字节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31804" name="Text Box 28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读寄存器字节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31805" name="Text Box 29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31806" name="Text Box 30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计算下一个</a:t>
              </a:r>
              <a:r>
                <a:rPr lang="en-US" altLang="zh-CN" sz="2400" b="1" dirty="0">
                  <a:solidFill>
                    <a:srgbClr val="000066"/>
                  </a:solidFill>
                </a:rPr>
                <a:t>PC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31823" name="Group 47"/>
          <p:cNvGrpSpPr>
            <a:grpSpLocks/>
          </p:cNvGrpSpPr>
          <p:nvPr/>
        </p:nvGrpSpPr>
        <p:grpSpPr bwMode="auto">
          <a:xfrm>
            <a:off x="915672" y="2631731"/>
            <a:ext cx="7020150" cy="621862"/>
            <a:chOff x="576" y="1584"/>
            <a:chExt cx="4416" cy="391"/>
          </a:xfrm>
        </p:grpSpPr>
        <p:sp>
          <p:nvSpPr>
            <p:cNvPr id="331785" name="Text Box 9"/>
            <p:cNvSpPr txBox="1">
              <a:spLocks noChangeArrowheads="1"/>
            </p:cNvSpPr>
            <p:nvPr/>
          </p:nvSpPr>
          <p:spPr bwMode="auto">
            <a:xfrm>
              <a:off x="1344" y="1588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 err="1">
                  <a:solidFill>
                    <a:srgbClr val="000066"/>
                  </a:solidFill>
                </a:rPr>
                <a:t>valA</a:t>
              </a:r>
              <a:r>
                <a:rPr lang="en-US" sz="2400" b="1" dirty="0">
                  <a:solidFill>
                    <a:srgbClr val="000066"/>
                  </a:solidFill>
                </a:rPr>
                <a:t> </a:t>
              </a:r>
              <a:r>
                <a:rPr lang="en-US" sz="2400" b="1" dirty="0">
                  <a:solidFill>
                    <a:srgbClr val="000066"/>
                  </a:solidFill>
                  <a:sym typeface="Symbol" pitchFamily="18" charset="2"/>
                </a:rPr>
                <a:t> R[</a:t>
              </a:r>
              <a:r>
                <a:rPr lang="en-US" sz="2400" b="1" dirty="0" err="1">
                  <a:solidFill>
                    <a:srgbClr val="000066"/>
                  </a:solidFill>
                  <a:sym typeface="Symbol" pitchFamily="18" charset="2"/>
                </a:rPr>
                <a:t>rA</a:t>
              </a:r>
              <a:r>
                <a:rPr lang="en-US" sz="2400" b="1" dirty="0">
                  <a:solidFill>
                    <a:srgbClr val="000066"/>
                  </a:solidFill>
                  <a:sym typeface="Symbol" pitchFamily="18" charset="2"/>
                </a:rPr>
                <a:t>]</a:t>
              </a:r>
            </a:p>
          </p:txBody>
        </p:sp>
        <p:sp>
          <p:nvSpPr>
            <p:cNvPr id="331786" name="Text Box 10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 err="1">
                  <a:solidFill>
                    <a:srgbClr val="000066"/>
                  </a:solidFill>
                </a:rPr>
                <a:t>valB</a:t>
              </a:r>
              <a:r>
                <a:rPr lang="en-US" sz="2400" b="1" dirty="0">
                  <a:solidFill>
                    <a:srgbClr val="000066"/>
                  </a:solidFill>
                </a:rPr>
                <a:t> </a:t>
              </a:r>
              <a:r>
                <a:rPr lang="en-US" sz="2400" b="1" dirty="0">
                  <a:solidFill>
                    <a:srgbClr val="000066"/>
                  </a:solidFill>
                  <a:sym typeface="Symbol" pitchFamily="18" charset="2"/>
                </a:rPr>
                <a:t> R[</a:t>
              </a:r>
              <a:r>
                <a:rPr lang="en-US" sz="2400" b="1" dirty="0" err="1">
                  <a:solidFill>
                    <a:srgbClr val="000066"/>
                  </a:solidFill>
                  <a:sym typeface="Symbol" pitchFamily="18" charset="2"/>
                </a:rPr>
                <a:t>rB</a:t>
              </a:r>
              <a:r>
                <a:rPr lang="en-US" sz="2400" b="1" dirty="0">
                  <a:solidFill>
                    <a:srgbClr val="000066"/>
                  </a:solidFill>
                  <a:sym typeface="Symbol" pitchFamily="18" charset="2"/>
                </a:rPr>
                <a:t>]</a:t>
              </a:r>
            </a:p>
          </p:txBody>
        </p:sp>
        <p:sp>
          <p:nvSpPr>
            <p:cNvPr id="331795" name="Text Box 19"/>
            <p:cNvSpPr txBox="1">
              <a:spLocks noChangeArrowheads="1"/>
            </p:cNvSpPr>
            <p:nvPr/>
          </p:nvSpPr>
          <p:spPr bwMode="auto">
            <a:xfrm>
              <a:off x="1348" y="1591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31798" name="Text Box 22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译码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31807" name="Text Box 3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读操作数</a:t>
              </a:r>
              <a:r>
                <a:rPr lang="en-US" altLang="zh-CN" sz="2400" b="1" dirty="0">
                  <a:solidFill>
                    <a:srgbClr val="000066"/>
                  </a:solidFill>
                </a:rPr>
                <a:t>A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31808" name="Text Box 3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读操作数</a:t>
              </a:r>
              <a:r>
                <a:rPr lang="en-US" altLang="zh-CN" sz="2400" b="1" dirty="0">
                  <a:solidFill>
                    <a:srgbClr val="000066"/>
                  </a:solidFill>
                </a:rPr>
                <a:t>B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31819" name="Group 43"/>
          <p:cNvGrpSpPr>
            <a:grpSpLocks/>
          </p:cNvGrpSpPr>
          <p:nvPr/>
        </p:nvGrpSpPr>
        <p:grpSpPr bwMode="auto">
          <a:xfrm>
            <a:off x="915672" y="3249775"/>
            <a:ext cx="7020150" cy="613912"/>
            <a:chOff x="576" y="1966"/>
            <a:chExt cx="4416" cy="386"/>
          </a:xfrm>
        </p:grpSpPr>
        <p:sp>
          <p:nvSpPr>
            <p:cNvPr id="331787" name="Text Box 11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 err="1">
                  <a:solidFill>
                    <a:srgbClr val="000066"/>
                  </a:solidFill>
                </a:rPr>
                <a:t>valE</a:t>
              </a:r>
              <a:r>
                <a:rPr lang="en-US" sz="2400" b="1" dirty="0">
                  <a:solidFill>
                    <a:srgbClr val="000066"/>
                  </a:solidFill>
                </a:rPr>
                <a:t> </a:t>
              </a:r>
              <a:r>
                <a:rPr lang="en-US" sz="24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4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400" b="1" dirty="0">
                  <a:solidFill>
                    <a:srgbClr val="000066"/>
                  </a:solidFill>
                  <a:sym typeface="Symbol" pitchFamily="18" charset="2"/>
                </a:rPr>
                <a:t> OP </a:t>
              </a:r>
              <a:r>
                <a:rPr lang="en-US" sz="2400" b="1" dirty="0" err="1">
                  <a:solidFill>
                    <a:srgbClr val="000066"/>
                  </a:solidFill>
                  <a:sym typeface="Symbol" pitchFamily="18" charset="2"/>
                </a:rPr>
                <a:t>valA</a:t>
              </a:r>
              <a:endParaRPr lang="en-US" sz="2400" b="1" dirty="0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31788" name="Text Box 12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</a:rPr>
                <a:t>Set CC</a:t>
              </a:r>
            </a:p>
          </p:txBody>
        </p:sp>
        <p:sp>
          <p:nvSpPr>
            <p:cNvPr id="331794" name="Text Box 18"/>
            <p:cNvSpPr txBox="1">
              <a:spLocks noChangeArrowheads="1"/>
            </p:cNvSpPr>
            <p:nvPr/>
          </p:nvSpPr>
          <p:spPr bwMode="auto">
            <a:xfrm>
              <a:off x="1344" y="1966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31799" name="Text Box 23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执行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31809" name="Text Box 33"/>
            <p:cNvSpPr txBox="1">
              <a:spLocks noChangeArrowheads="1"/>
            </p:cNvSpPr>
            <p:nvPr/>
          </p:nvSpPr>
          <p:spPr bwMode="auto">
            <a:xfrm>
              <a:off x="3216" y="196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执行</a:t>
              </a:r>
              <a:r>
                <a:rPr lang="en-US" altLang="zh-CN" sz="2400" b="1" dirty="0">
                  <a:solidFill>
                    <a:srgbClr val="000066"/>
                  </a:solidFill>
                </a:rPr>
                <a:t>ALU</a:t>
              </a:r>
              <a:r>
                <a:rPr lang="zh-CN" altLang="en-US" sz="2400" b="1" dirty="0">
                  <a:solidFill>
                    <a:srgbClr val="000066"/>
                  </a:solidFill>
                </a:rPr>
                <a:t>的操作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31810" name="Text Box 34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设置条件码寄存器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31826" name="Group 50"/>
          <p:cNvGrpSpPr>
            <a:grpSpLocks/>
          </p:cNvGrpSpPr>
          <p:nvPr/>
        </p:nvGrpSpPr>
        <p:grpSpPr bwMode="auto">
          <a:xfrm>
            <a:off x="915672" y="3863683"/>
            <a:ext cx="7020150" cy="305365"/>
            <a:chOff x="576" y="2352"/>
            <a:chExt cx="4416" cy="192"/>
          </a:xfrm>
        </p:grpSpPr>
        <p:sp>
          <p:nvSpPr>
            <p:cNvPr id="331789" name="Text Box 13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  </a:t>
              </a:r>
            </a:p>
          </p:txBody>
        </p:sp>
        <p:sp>
          <p:nvSpPr>
            <p:cNvPr id="331800" name="Text Box 24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访存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31811" name="Text Box 35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  </a:t>
              </a:r>
            </a:p>
          </p:txBody>
        </p:sp>
      </p:grpSp>
      <p:grpSp>
        <p:nvGrpSpPr>
          <p:cNvPr id="331827" name="Group 51"/>
          <p:cNvGrpSpPr>
            <a:grpSpLocks/>
          </p:cNvGrpSpPr>
          <p:nvPr/>
        </p:nvGrpSpPr>
        <p:grpSpPr bwMode="auto">
          <a:xfrm>
            <a:off x="915672" y="4169046"/>
            <a:ext cx="7020150" cy="610731"/>
            <a:chOff x="576" y="2544"/>
            <a:chExt cx="4416" cy="384"/>
          </a:xfrm>
        </p:grpSpPr>
        <p:sp>
          <p:nvSpPr>
            <p:cNvPr id="331790" name="Text Box 14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</a:rPr>
                <a:t>R[</a:t>
              </a:r>
              <a:r>
                <a:rPr lang="en-US" sz="2400" b="1" dirty="0" err="1">
                  <a:solidFill>
                    <a:srgbClr val="000066"/>
                  </a:solidFill>
                </a:rPr>
                <a:t>rB</a:t>
              </a:r>
              <a:r>
                <a:rPr lang="en-US" sz="2400" b="1" dirty="0">
                  <a:solidFill>
                    <a:srgbClr val="000066"/>
                  </a:solidFill>
                </a:rPr>
                <a:t>] </a:t>
              </a:r>
              <a:r>
                <a:rPr lang="en-US" sz="24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400" b="1" dirty="0" err="1">
                  <a:solidFill>
                    <a:srgbClr val="000066"/>
                  </a:solidFill>
                  <a:sym typeface="Symbol" pitchFamily="18" charset="2"/>
                </a:rPr>
                <a:t>valE</a:t>
              </a:r>
              <a:endParaRPr lang="en-US" sz="2400" b="1" dirty="0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31791" name="Text Box 15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31793" name="Text Box 1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31801" name="Text Box 25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写回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31812" name="Text Box 36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结果写回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31813" name="Text Box 37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 </a:t>
              </a:r>
            </a:p>
          </p:txBody>
        </p:sp>
      </p:grpSp>
      <p:grpSp>
        <p:nvGrpSpPr>
          <p:cNvPr id="331822" name="Group 46"/>
          <p:cNvGrpSpPr>
            <a:grpSpLocks/>
          </p:cNvGrpSpPr>
          <p:nvPr/>
        </p:nvGrpSpPr>
        <p:grpSpPr bwMode="auto">
          <a:xfrm>
            <a:off x="915672" y="4779819"/>
            <a:ext cx="7020150" cy="305365"/>
            <a:chOff x="576" y="2928"/>
            <a:chExt cx="4416" cy="192"/>
          </a:xfrm>
        </p:grpSpPr>
        <p:sp>
          <p:nvSpPr>
            <p:cNvPr id="331792" name="Text Box 16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</a:rPr>
                <a:t>PC </a:t>
              </a:r>
              <a:r>
                <a:rPr lang="en-US" sz="24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400" b="1" dirty="0" err="1">
                  <a:solidFill>
                    <a:srgbClr val="000066"/>
                  </a:solidFill>
                  <a:sym typeface="Symbol" pitchFamily="18" charset="2"/>
                </a:rPr>
                <a:t>valP</a:t>
              </a:r>
              <a:endParaRPr lang="en-US" sz="2400" b="1" dirty="0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31802" name="Text Box 26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更新</a:t>
              </a:r>
              <a:r>
                <a:rPr lang="en-US" altLang="zh-CN" sz="2400" b="1" dirty="0">
                  <a:solidFill>
                    <a:srgbClr val="000066"/>
                  </a:solidFill>
                </a:rPr>
                <a:t>PC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31814" name="Text Box 38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更新</a:t>
              </a:r>
              <a:r>
                <a:rPr lang="en-US" altLang="zh-CN" sz="2400" b="1" dirty="0">
                  <a:solidFill>
                    <a:srgbClr val="000066"/>
                  </a:solidFill>
                </a:rPr>
                <a:t>PC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</p:grp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7935822" y="1693381"/>
            <a:ext cx="524609" cy="326363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000066"/>
              </a:solidFill>
            </a:endParaRPr>
          </a:p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66"/>
                </a:solidFill>
              </a:rPr>
              <a:t>微</a:t>
            </a:r>
            <a:endParaRPr lang="en-US" altLang="zh-CN" sz="2400" b="1" dirty="0" smtClean="0">
              <a:solidFill>
                <a:srgbClr val="000066"/>
              </a:solidFill>
            </a:endParaRPr>
          </a:p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000066"/>
              </a:solidFill>
            </a:endParaRPr>
          </a:p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66"/>
                </a:solidFill>
              </a:rPr>
              <a:t>操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000066"/>
              </a:solidFill>
            </a:endParaRPr>
          </a:p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66"/>
                </a:solidFill>
              </a:rPr>
              <a:t>作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2" name="右大括号 1"/>
          <p:cNvSpPr/>
          <p:nvPr/>
        </p:nvSpPr>
        <p:spPr bwMode="auto">
          <a:xfrm>
            <a:off x="7452320" y="1415451"/>
            <a:ext cx="483502" cy="3771614"/>
          </a:xfrm>
          <a:prstGeom prst="righ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1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</a:rPr>
              <a:t>rmmovq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zh-CN" altLang="en-US" dirty="0" smtClean="0">
                <a:latin typeface="Courier New" pitchFamily="49" charset="0"/>
              </a:rPr>
              <a:t>指令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921" y="2120232"/>
            <a:ext cx="4076011" cy="3397000"/>
          </a:xfrm>
        </p:spPr>
        <p:txBody>
          <a:bodyPr/>
          <a:lstStyle/>
          <a:p>
            <a:pPr marL="0" indent="0"/>
            <a:r>
              <a:rPr lang="zh-CN" altLang="en-US" sz="2400" dirty="0"/>
              <a:t>取指</a:t>
            </a:r>
            <a:endParaRPr lang="en-US" sz="2400" dirty="0"/>
          </a:p>
          <a:p>
            <a:pPr lvl="1"/>
            <a:r>
              <a:rPr lang="zh-CN" altLang="en-US" sz="2000" dirty="0"/>
              <a:t>读</a:t>
            </a:r>
            <a:r>
              <a:rPr lang="en-US" altLang="zh-CN" sz="2000" dirty="0"/>
              <a:t>10</a:t>
            </a:r>
            <a:r>
              <a:rPr lang="zh-CN" altLang="en-US" sz="2000" dirty="0"/>
              <a:t>个字节</a:t>
            </a:r>
            <a:endParaRPr lang="en-US" sz="2000" dirty="0"/>
          </a:p>
          <a:p>
            <a:pPr marL="0" indent="0"/>
            <a:r>
              <a:rPr lang="zh-CN" altLang="en-US" sz="2400" dirty="0"/>
              <a:t>译码</a:t>
            </a:r>
            <a:endParaRPr lang="en-US" sz="2400" dirty="0"/>
          </a:p>
          <a:p>
            <a:pPr lvl="1"/>
            <a:r>
              <a:rPr lang="zh-CN" altLang="en-US" sz="2000" dirty="0"/>
              <a:t>读操作数寄存器</a:t>
            </a:r>
            <a:endParaRPr lang="en-US" sz="2000" dirty="0"/>
          </a:p>
          <a:p>
            <a:pPr marL="0" indent="0"/>
            <a:r>
              <a:rPr lang="zh-CN" altLang="en-US" sz="2400" dirty="0"/>
              <a:t>执行</a:t>
            </a:r>
            <a:endParaRPr lang="en-US" sz="2400" dirty="0"/>
          </a:p>
          <a:p>
            <a:pPr lvl="1"/>
            <a:r>
              <a:rPr lang="zh-CN" altLang="en-US" sz="2000" dirty="0"/>
              <a:t>计算有效地址</a:t>
            </a:r>
            <a:endParaRPr lang="en-US" sz="2000" dirty="0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542" y="2192240"/>
            <a:ext cx="4077600" cy="3469008"/>
          </a:xfrm>
        </p:spPr>
        <p:txBody>
          <a:bodyPr/>
          <a:lstStyle/>
          <a:p>
            <a:pPr marL="0" indent="0"/>
            <a:r>
              <a:rPr lang="zh-CN" altLang="en-US" sz="2400" dirty="0"/>
              <a:t>访存</a:t>
            </a:r>
            <a:endParaRPr lang="en-US" sz="2400" dirty="0"/>
          </a:p>
          <a:p>
            <a:pPr lvl="1"/>
            <a:r>
              <a:rPr lang="zh-CN" altLang="en-US" sz="2000" dirty="0"/>
              <a:t>写到内存</a:t>
            </a:r>
            <a:endParaRPr lang="en-US" sz="2000" dirty="0"/>
          </a:p>
          <a:p>
            <a:pPr marL="0" indent="0"/>
            <a:r>
              <a:rPr lang="zh-CN" altLang="en-US" sz="2400" dirty="0"/>
              <a:t>写回</a:t>
            </a:r>
            <a:endParaRPr lang="en-US" sz="2400" dirty="0"/>
          </a:p>
          <a:p>
            <a:pPr lvl="1"/>
            <a:r>
              <a:rPr lang="zh-CN" altLang="en-US" sz="2000" dirty="0"/>
              <a:t>无操作</a:t>
            </a:r>
            <a:endParaRPr lang="en-US" sz="2000" dirty="0"/>
          </a:p>
          <a:p>
            <a:pPr marL="0" indent="0"/>
            <a:r>
              <a:rPr lang="zh-CN" altLang="en-US" sz="2400" dirty="0"/>
              <a:t>更新</a:t>
            </a:r>
            <a:r>
              <a:rPr lang="en-US" altLang="zh-CN" sz="2400" dirty="0"/>
              <a:t>PC</a:t>
            </a:r>
            <a:endParaRPr lang="en-US" sz="2400" dirty="0"/>
          </a:p>
          <a:p>
            <a:pPr lvl="1"/>
            <a:r>
              <a:rPr lang="en-US" sz="2000" dirty="0"/>
              <a:t>PC </a:t>
            </a:r>
            <a:r>
              <a:rPr lang="en-US" altLang="zh-CN" sz="2000" dirty="0"/>
              <a:t>+</a:t>
            </a:r>
            <a:r>
              <a:rPr lang="en-US" sz="2000" dirty="0"/>
              <a:t> 10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533" y="1345325"/>
            <a:ext cx="8310993" cy="369332"/>
            <a:chOff x="1524000" y="1263477"/>
            <a:chExt cx="8299450" cy="368648"/>
          </a:xfrm>
        </p:grpSpPr>
        <p:sp>
          <p:nvSpPr>
            <p:cNvPr id="348177" name="Rectangle 17"/>
            <p:cNvSpPr>
              <a:spLocks noChangeArrowheads="1"/>
            </p:cNvSpPr>
            <p:nvPr/>
          </p:nvSpPr>
          <p:spPr bwMode="auto">
            <a:xfrm>
              <a:off x="1524000" y="1263477"/>
              <a:ext cx="8299450" cy="36864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grpSp>
          <p:nvGrpSpPr>
            <p:cNvPr id="348178" name="Group 18"/>
            <p:cNvGrpSpPr>
              <a:grpSpLocks/>
            </p:cNvGrpSpPr>
            <p:nvPr/>
          </p:nvGrpSpPr>
          <p:grpSpPr bwMode="auto">
            <a:xfrm>
              <a:off x="1538288" y="1289050"/>
              <a:ext cx="8197853" cy="311150"/>
              <a:chOff x="393" y="2588"/>
              <a:chExt cx="5164" cy="196"/>
            </a:xfrm>
          </p:grpSpPr>
          <p:sp>
            <p:nvSpPr>
              <p:cNvPr id="348179" name="Rectangle 19"/>
              <p:cNvSpPr>
                <a:spLocks noChangeArrowheads="1"/>
              </p:cNvSpPr>
              <p:nvPr/>
            </p:nvSpPr>
            <p:spPr bwMode="auto">
              <a:xfrm>
                <a:off x="393" y="2592"/>
                <a:ext cx="1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 err="1">
                    <a:solidFill>
                      <a:srgbClr val="000099"/>
                    </a:solidFill>
                    <a:latin typeface="Courier New" pitchFamily="49" charset="0"/>
                  </a:rPr>
                  <a:t>rmmovq</a:t>
                </a:r>
                <a:r>
                  <a:rPr lang="en-US" sz="2000" b="1" dirty="0">
                    <a:solidFill>
                      <a:srgbClr val="000099"/>
                    </a:solidFill>
                  </a:rPr>
                  <a:t> </a:t>
                </a:r>
                <a:r>
                  <a:rPr lang="en-US" sz="2000" b="1" dirty="0" err="1">
                    <a:solidFill>
                      <a:srgbClr val="000099"/>
                    </a:solidFill>
                  </a:rPr>
                  <a:t>rA</a:t>
                </a:r>
                <a:r>
                  <a:rPr lang="en-US" sz="2000" b="1" dirty="0">
                    <a:solidFill>
                      <a:srgbClr val="000099"/>
                    </a:solidFill>
                    <a:latin typeface="Courier New" pitchFamily="49" charset="0"/>
                  </a:rPr>
                  <a:t>,</a:t>
                </a:r>
                <a:r>
                  <a:rPr lang="en-US" sz="2000" b="1" dirty="0">
                    <a:solidFill>
                      <a:srgbClr val="000099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0099"/>
                    </a:solidFill>
                  </a:rPr>
                  <a:t>D</a:t>
                </a:r>
                <a:r>
                  <a:rPr lang="en-US" sz="2000" b="1" dirty="0" smtClean="0">
                    <a:solidFill>
                      <a:srgbClr val="000099"/>
                    </a:solidFill>
                    <a:latin typeface="Courier New" pitchFamily="49" charset="0"/>
                  </a:rPr>
                  <a:t>(</a:t>
                </a:r>
                <a:r>
                  <a:rPr lang="en-US" sz="2000" b="1" dirty="0" err="1" smtClean="0">
                    <a:solidFill>
                      <a:srgbClr val="000099"/>
                    </a:solidFill>
                  </a:rPr>
                  <a:t>rB</a:t>
                </a:r>
                <a:r>
                  <a:rPr lang="en-US" sz="2000" b="1" dirty="0" smtClean="0">
                    <a:solidFill>
                      <a:srgbClr val="000099"/>
                    </a:solidFill>
                  </a:rPr>
                  <a:t>)</a:t>
                </a:r>
                <a:endParaRPr lang="en-US" sz="2000" b="1" dirty="0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348180" name="Group 20"/>
              <p:cNvGrpSpPr>
                <a:grpSpLocks/>
              </p:cNvGrpSpPr>
              <p:nvPr/>
            </p:nvGrpSpPr>
            <p:grpSpPr bwMode="auto">
              <a:xfrm>
                <a:off x="1997" y="2588"/>
                <a:ext cx="3560" cy="196"/>
                <a:chOff x="3485" y="3356"/>
                <a:chExt cx="3560" cy="196"/>
              </a:xfrm>
            </p:grpSpPr>
            <p:grpSp>
              <p:nvGrpSpPr>
                <p:cNvPr id="348181" name="Group 21"/>
                <p:cNvGrpSpPr>
                  <a:grpSpLocks/>
                </p:cNvGrpSpPr>
                <p:nvPr/>
              </p:nvGrpSpPr>
              <p:grpSpPr bwMode="auto">
                <a:xfrm>
                  <a:off x="3485" y="3360"/>
                  <a:ext cx="389" cy="192"/>
                  <a:chOff x="1613" y="2544"/>
                  <a:chExt cx="389" cy="192"/>
                </a:xfrm>
              </p:grpSpPr>
              <p:sp>
                <p:nvSpPr>
                  <p:cNvPr id="348182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613" y="2544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defTabSz="9157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b="1" dirty="0">
                        <a:solidFill>
                          <a:srgbClr val="000066"/>
                        </a:solidFill>
                        <a:latin typeface="Courier New" pitchFamily="49" charset="0"/>
                      </a:rPr>
                      <a:t>4</a:t>
                    </a:r>
                  </a:p>
                </p:txBody>
              </p:sp>
              <p:sp>
                <p:nvSpPr>
                  <p:cNvPr id="34818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805" y="2544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defTabSz="9157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b="1">
                        <a:solidFill>
                          <a:srgbClr val="000066"/>
                        </a:solidFill>
                        <a:latin typeface="Courier New" pitchFamily="49" charset="0"/>
                      </a:rPr>
                      <a:t>0</a:t>
                    </a:r>
                  </a:p>
                </p:txBody>
              </p:sp>
              <p:sp>
                <p:nvSpPr>
                  <p:cNvPr id="34818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618" y="2544"/>
                    <a:ext cx="384" cy="19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defTabSz="9157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b="1">
                      <a:solidFill>
                        <a:srgbClr val="000066"/>
                      </a:solidFill>
                      <a:latin typeface="Courier New" pitchFamily="49" charset="0"/>
                    </a:endParaRPr>
                  </a:p>
                </p:txBody>
              </p:sp>
            </p:grpSp>
            <p:grpSp>
              <p:nvGrpSpPr>
                <p:cNvPr id="348185" name="Group 25"/>
                <p:cNvGrpSpPr>
                  <a:grpSpLocks/>
                </p:cNvGrpSpPr>
                <p:nvPr/>
              </p:nvGrpSpPr>
              <p:grpSpPr bwMode="auto">
                <a:xfrm>
                  <a:off x="3869" y="3360"/>
                  <a:ext cx="388" cy="192"/>
                  <a:chOff x="3005" y="1632"/>
                  <a:chExt cx="388" cy="192"/>
                </a:xfrm>
              </p:grpSpPr>
              <p:sp>
                <p:nvSpPr>
                  <p:cNvPr id="34818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005" y="1632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defTabSz="9157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b="1">
                        <a:solidFill>
                          <a:srgbClr val="000099"/>
                        </a:solidFill>
                      </a:rPr>
                      <a:t>rA</a:t>
                    </a:r>
                  </a:p>
                </p:txBody>
              </p:sp>
              <p:sp>
                <p:nvSpPr>
                  <p:cNvPr id="34818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197" y="1632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defTabSz="9157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b="1">
                        <a:solidFill>
                          <a:srgbClr val="000066"/>
                        </a:solidFill>
                      </a:rPr>
                      <a:t>rB</a:t>
                    </a:r>
                  </a:p>
                </p:txBody>
              </p:sp>
              <p:sp>
                <p:nvSpPr>
                  <p:cNvPr id="34818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09" y="1632"/>
                    <a:ext cx="384" cy="19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defTabSz="9157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b="1">
                      <a:solidFill>
                        <a:srgbClr val="000066"/>
                      </a:solidFill>
                      <a:latin typeface="Courier New" pitchFamily="49" charset="0"/>
                    </a:endParaRPr>
                  </a:p>
                </p:txBody>
              </p:sp>
            </p:grpSp>
            <p:sp>
              <p:nvSpPr>
                <p:cNvPr id="348189" name="Rectangle 29"/>
                <p:cNvSpPr>
                  <a:spLocks noChangeArrowheads="1"/>
                </p:cNvSpPr>
                <p:nvPr/>
              </p:nvSpPr>
              <p:spPr bwMode="auto">
                <a:xfrm>
                  <a:off x="4253" y="3356"/>
                  <a:ext cx="2792" cy="19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>
                      <a:solidFill>
                        <a:srgbClr val="000066"/>
                      </a:solidFill>
                    </a:rPr>
                    <a:t>D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9084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8" name="Text Box 10"/>
          <p:cNvSpPr txBox="1">
            <a:spLocks noChangeArrowheads="1"/>
          </p:cNvSpPr>
          <p:nvPr/>
        </p:nvSpPr>
        <p:spPr bwMode="auto">
          <a:xfrm>
            <a:off x="2136569" y="1492763"/>
            <a:ext cx="2823321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计算序列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</a:rPr>
              <a:t>rmmovq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1" y="5564439"/>
            <a:ext cx="8306223" cy="1176929"/>
          </a:xfrm>
        </p:spPr>
        <p:txBody>
          <a:bodyPr/>
          <a:lstStyle/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ALU</a:t>
            </a:r>
            <a:r>
              <a:rPr lang="zh-CN" altLang="en-US" dirty="0" smtClean="0"/>
              <a:t>计算内存的有效地址</a:t>
            </a:r>
            <a:endParaRPr lang="en-US" dirty="0"/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2136569" y="1124744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rmmovq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r>
              <a:rPr lang="en-US" sz="2000" b="1" dirty="0">
                <a:solidFill>
                  <a:srgbClr val="000066"/>
                </a:solidFill>
              </a:rPr>
              <a:t>, </a:t>
            </a:r>
            <a:r>
              <a:rPr lang="en-US" sz="2000" b="1" dirty="0" smtClean="0">
                <a:solidFill>
                  <a:srgbClr val="000066"/>
                </a:solidFill>
              </a:rPr>
              <a:t>D(</a:t>
            </a:r>
            <a:r>
              <a:rPr lang="en-US" sz="2000" b="1" dirty="0" err="1" smtClean="0">
                <a:solidFill>
                  <a:srgbClr val="000066"/>
                </a:solidFill>
              </a:rPr>
              <a:t>rB</a:t>
            </a:r>
            <a:r>
              <a:rPr lang="en-US" sz="2000" b="1" dirty="0" smtClean="0">
                <a:solidFill>
                  <a:srgbClr val="000066"/>
                </a:solidFill>
              </a:rPr>
              <a:t>)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2136569" y="1492807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icode:ifun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66"/>
                </a:solidFill>
              </a:rPr>
              <a:t> M</a:t>
            </a:r>
            <a:r>
              <a:rPr lang="en-US" sz="2000" b="1" baseline="-25000" dirty="0">
                <a:solidFill>
                  <a:srgbClr val="000066"/>
                </a:solidFill>
              </a:rPr>
              <a:t>1</a:t>
            </a:r>
            <a:r>
              <a:rPr lang="en-US" sz="2000" b="1" dirty="0">
                <a:solidFill>
                  <a:srgbClr val="000066"/>
                </a:solidFill>
              </a:rPr>
              <a:t>[PC]</a:t>
            </a:r>
          </a:p>
        </p:txBody>
      </p:sp>
      <p:sp>
        <p:nvSpPr>
          <p:cNvPr id="339975" name="Text Box 7"/>
          <p:cNvSpPr txBox="1">
            <a:spLocks noChangeArrowheads="1"/>
          </p:cNvSpPr>
          <p:nvPr/>
        </p:nvSpPr>
        <p:spPr bwMode="auto">
          <a:xfrm>
            <a:off x="2136569" y="1798129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rA:rB </a:t>
            </a:r>
            <a:r>
              <a:rPr lang="en-US" sz="2000" b="1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sz="2000" b="1">
                <a:solidFill>
                  <a:srgbClr val="000066"/>
                </a:solidFill>
              </a:rPr>
              <a:t> M</a:t>
            </a:r>
            <a:r>
              <a:rPr lang="en-US" sz="2000" b="1" baseline="-25000">
                <a:solidFill>
                  <a:srgbClr val="000066"/>
                </a:solidFill>
              </a:rPr>
              <a:t>1</a:t>
            </a:r>
            <a:r>
              <a:rPr lang="en-US" sz="2000" b="1">
                <a:solidFill>
                  <a:srgbClr val="000066"/>
                </a:solidFill>
              </a:rPr>
              <a:t>[PC+1]</a:t>
            </a:r>
          </a:p>
        </p:txBody>
      </p:sp>
      <p:sp>
        <p:nvSpPr>
          <p:cNvPr id="339976" name="Text Box 8"/>
          <p:cNvSpPr txBox="1">
            <a:spLocks noChangeArrowheads="1"/>
          </p:cNvSpPr>
          <p:nvPr/>
        </p:nvSpPr>
        <p:spPr bwMode="auto">
          <a:xfrm>
            <a:off x="2136569" y="2103496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valC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66"/>
                </a:solidFill>
              </a:rPr>
              <a:t> M</a:t>
            </a:r>
            <a:r>
              <a:rPr lang="en-US" sz="2000" b="1" baseline="-25000" dirty="0">
                <a:solidFill>
                  <a:srgbClr val="000066"/>
                </a:solidFill>
              </a:rPr>
              <a:t>8</a:t>
            </a:r>
            <a:r>
              <a:rPr lang="en-US" sz="2000" b="1" dirty="0">
                <a:solidFill>
                  <a:srgbClr val="000066"/>
                </a:solidFill>
              </a:rPr>
              <a:t>[PC+2]</a:t>
            </a:r>
          </a:p>
        </p:txBody>
      </p:sp>
      <p:sp>
        <p:nvSpPr>
          <p:cNvPr id="339977" name="Text Box 9"/>
          <p:cNvSpPr txBox="1">
            <a:spLocks noChangeArrowheads="1"/>
          </p:cNvSpPr>
          <p:nvPr/>
        </p:nvSpPr>
        <p:spPr bwMode="auto">
          <a:xfrm>
            <a:off x="2136569" y="2408902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valP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PC+10</a:t>
            </a:r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915672" y="1492763"/>
            <a:ext cx="1220896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取指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9980" name="Text Box 12"/>
          <p:cNvSpPr txBox="1">
            <a:spLocks noChangeArrowheads="1"/>
          </p:cNvSpPr>
          <p:nvPr/>
        </p:nvSpPr>
        <p:spPr bwMode="auto">
          <a:xfrm>
            <a:off x="5112503" y="1492807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读取指令字节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9981" name="Text Box 13"/>
          <p:cNvSpPr txBox="1">
            <a:spLocks noChangeArrowheads="1"/>
          </p:cNvSpPr>
          <p:nvPr/>
        </p:nvSpPr>
        <p:spPr bwMode="auto">
          <a:xfrm>
            <a:off x="5112503" y="1798129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读寄存器字节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9982" name="Text Box 14"/>
          <p:cNvSpPr txBox="1">
            <a:spLocks noChangeArrowheads="1"/>
          </p:cNvSpPr>
          <p:nvPr/>
        </p:nvSpPr>
        <p:spPr bwMode="auto">
          <a:xfrm>
            <a:off x="5112503" y="2103496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读偏移量</a:t>
            </a:r>
            <a:r>
              <a:rPr lang="en-US" altLang="zh-CN" sz="2000" b="1" dirty="0">
                <a:solidFill>
                  <a:srgbClr val="000066"/>
                </a:solidFill>
              </a:rPr>
              <a:t>D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9983" name="Text Box 15"/>
          <p:cNvSpPr txBox="1">
            <a:spLocks noChangeArrowheads="1"/>
          </p:cNvSpPr>
          <p:nvPr/>
        </p:nvSpPr>
        <p:spPr bwMode="auto">
          <a:xfrm>
            <a:off x="5112503" y="2408902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计算下一条</a:t>
            </a:r>
            <a:r>
              <a:rPr lang="en-US" altLang="zh-CN" sz="2000" b="1" dirty="0">
                <a:solidFill>
                  <a:srgbClr val="000066"/>
                </a:solidFill>
              </a:rPr>
              <a:t>PC</a:t>
            </a:r>
            <a:endParaRPr lang="en-US" sz="2000" b="1" dirty="0">
              <a:solidFill>
                <a:srgbClr val="000066"/>
              </a:solidFill>
            </a:endParaRPr>
          </a:p>
        </p:txBody>
      </p:sp>
      <p:grpSp>
        <p:nvGrpSpPr>
          <p:cNvPr id="339984" name="Group 16"/>
          <p:cNvGrpSpPr>
            <a:grpSpLocks/>
          </p:cNvGrpSpPr>
          <p:nvPr/>
        </p:nvGrpSpPr>
        <p:grpSpPr bwMode="auto">
          <a:xfrm>
            <a:off x="915672" y="2714267"/>
            <a:ext cx="7020150" cy="610731"/>
            <a:chOff x="576" y="1584"/>
            <a:chExt cx="4416" cy="384"/>
          </a:xfrm>
        </p:grpSpPr>
        <p:sp>
          <p:nvSpPr>
            <p:cNvPr id="339985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valA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R[rA]</a:t>
              </a:r>
            </a:p>
          </p:txBody>
        </p:sp>
        <p:sp>
          <p:nvSpPr>
            <p:cNvPr id="339986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valB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R[rB]</a:t>
              </a:r>
            </a:p>
          </p:txBody>
        </p:sp>
        <p:sp>
          <p:nvSpPr>
            <p:cNvPr id="339987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39988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译码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9989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读操作数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9990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读操作数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39991" name="Group 23"/>
          <p:cNvGrpSpPr>
            <a:grpSpLocks/>
          </p:cNvGrpSpPr>
          <p:nvPr/>
        </p:nvGrpSpPr>
        <p:grpSpPr bwMode="auto">
          <a:xfrm>
            <a:off x="915672" y="3324964"/>
            <a:ext cx="7020150" cy="610731"/>
            <a:chOff x="576" y="1968"/>
            <a:chExt cx="4416" cy="384"/>
          </a:xfrm>
        </p:grpSpPr>
        <p:sp>
          <p:nvSpPr>
            <p:cNvPr id="339992" name="Text Box 24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+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valC</a:t>
              </a:r>
              <a:endParaRPr lang="en-US" sz="2000" b="1" dirty="0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39993" name="Text Box 25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39994" name="Text Box 26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39995" name="Text Box 27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9996" name="Text Box 28"/>
            <p:cNvSpPr txBox="1">
              <a:spLocks noChangeArrowheads="1"/>
            </p:cNvSpPr>
            <p:nvPr/>
          </p:nvSpPr>
          <p:spPr bwMode="auto">
            <a:xfrm>
              <a:off x="3216" y="196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计算有效地址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9997" name="Text Box 29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339998" name="Group 30"/>
          <p:cNvGrpSpPr>
            <a:grpSpLocks/>
          </p:cNvGrpSpPr>
          <p:nvPr/>
        </p:nvGrpSpPr>
        <p:grpSpPr bwMode="auto">
          <a:xfrm>
            <a:off x="915672" y="3935691"/>
            <a:ext cx="7020150" cy="305365"/>
            <a:chOff x="576" y="2352"/>
            <a:chExt cx="4416" cy="192"/>
          </a:xfrm>
        </p:grpSpPr>
        <p:sp>
          <p:nvSpPr>
            <p:cNvPr id="339999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 M</a:t>
              </a:r>
              <a:r>
                <a:rPr lang="en-US" sz="2000" b="1" baseline="-25000" dirty="0">
                  <a:solidFill>
                    <a:srgbClr val="000066"/>
                  </a:solidFill>
                </a:rPr>
                <a:t>8</a:t>
              </a:r>
              <a:r>
                <a:rPr lang="en-US" sz="2000" b="1" dirty="0">
                  <a:solidFill>
                    <a:srgbClr val="000066"/>
                  </a:solidFill>
                </a:rPr>
                <a:t>[</a:t>
              </a: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]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valA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0000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0001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把数值写入内存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40002" name="Group 34"/>
          <p:cNvGrpSpPr>
            <a:grpSpLocks/>
          </p:cNvGrpSpPr>
          <p:nvPr/>
        </p:nvGrpSpPr>
        <p:grpSpPr bwMode="auto">
          <a:xfrm>
            <a:off x="915672" y="4241054"/>
            <a:ext cx="7020150" cy="610731"/>
            <a:chOff x="576" y="2544"/>
            <a:chExt cx="4416" cy="384"/>
          </a:xfrm>
        </p:grpSpPr>
        <p:sp>
          <p:nvSpPr>
            <p:cNvPr id="340003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40004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40005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0006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写回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0007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0008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</p:grpSp>
      <p:grpSp>
        <p:nvGrpSpPr>
          <p:cNvPr id="340009" name="Group 41"/>
          <p:cNvGrpSpPr>
            <a:grpSpLocks/>
          </p:cNvGrpSpPr>
          <p:nvPr/>
        </p:nvGrpSpPr>
        <p:grpSpPr bwMode="auto">
          <a:xfrm>
            <a:off x="915672" y="4851827"/>
            <a:ext cx="7020150" cy="305365"/>
            <a:chOff x="576" y="2928"/>
            <a:chExt cx="4416" cy="192"/>
          </a:xfrm>
        </p:grpSpPr>
        <p:sp>
          <p:nvSpPr>
            <p:cNvPr id="340010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PC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valP</a:t>
              </a:r>
            </a:p>
          </p:txBody>
        </p:sp>
        <p:sp>
          <p:nvSpPr>
            <p:cNvPr id="340011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0012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99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</a:rPr>
              <a:t>popq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921" y="2420888"/>
            <a:ext cx="4076011" cy="4023603"/>
          </a:xfrm>
        </p:spPr>
        <p:txBody>
          <a:bodyPr/>
          <a:lstStyle/>
          <a:p>
            <a:pPr marL="0" indent="0"/>
            <a:r>
              <a:rPr lang="zh-CN" altLang="en-US" dirty="0"/>
              <a:t>取指</a:t>
            </a:r>
            <a:endParaRPr lang="en-US" dirty="0"/>
          </a:p>
          <a:p>
            <a:pPr lvl="1"/>
            <a:r>
              <a:rPr lang="zh-CN" altLang="en-US" dirty="0"/>
              <a:t>读两个字节</a:t>
            </a:r>
            <a:endParaRPr lang="en-US" dirty="0"/>
          </a:p>
          <a:p>
            <a:pPr marL="0" indent="0"/>
            <a:r>
              <a:rPr lang="zh-CN" altLang="en-US" dirty="0"/>
              <a:t>译码</a:t>
            </a:r>
            <a:endParaRPr lang="en-US" dirty="0"/>
          </a:p>
          <a:p>
            <a:pPr lvl="1"/>
            <a:r>
              <a:rPr lang="zh-CN" altLang="en-US" dirty="0"/>
              <a:t>读栈指针</a:t>
            </a:r>
            <a:endParaRPr lang="en-US" dirty="0"/>
          </a:p>
          <a:p>
            <a:pPr marL="0" indent="0"/>
            <a:r>
              <a:rPr lang="zh-CN" altLang="en-US" dirty="0"/>
              <a:t>执行</a:t>
            </a:r>
            <a:endParaRPr lang="en-US" dirty="0"/>
          </a:p>
          <a:p>
            <a:pPr lvl="1"/>
            <a:r>
              <a:rPr lang="zh-CN" altLang="en-US" dirty="0"/>
              <a:t>栈指针加</a:t>
            </a:r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349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542" y="2492896"/>
            <a:ext cx="4077600" cy="3879587"/>
          </a:xfrm>
        </p:spPr>
        <p:txBody>
          <a:bodyPr/>
          <a:lstStyle/>
          <a:p>
            <a:pPr marL="0" indent="0"/>
            <a:r>
              <a:rPr lang="zh-CN" altLang="en-US" dirty="0"/>
              <a:t>访存</a:t>
            </a:r>
            <a:endParaRPr lang="en-US" dirty="0"/>
          </a:p>
          <a:p>
            <a:pPr lvl="1"/>
            <a:r>
              <a:rPr lang="zh-CN" altLang="en-US" dirty="0"/>
              <a:t>读原来的栈指针（没有加</a:t>
            </a:r>
            <a:r>
              <a:rPr lang="en-US" altLang="zh-CN" dirty="0"/>
              <a:t>8</a:t>
            </a:r>
            <a:r>
              <a:rPr lang="zh-CN" altLang="en-US" dirty="0" smtClean="0"/>
              <a:t>的</a:t>
            </a:r>
            <a:r>
              <a:rPr lang="en-US" altLang="zh-CN" dirty="0" smtClean="0"/>
              <a:t>)</a:t>
            </a:r>
            <a:endParaRPr lang="en-US" dirty="0"/>
          </a:p>
          <a:p>
            <a:pPr marL="0" indent="0"/>
            <a:r>
              <a:rPr lang="zh-CN" altLang="en-US" dirty="0"/>
              <a:t>写回</a:t>
            </a:r>
            <a:endParaRPr lang="en-US" dirty="0"/>
          </a:p>
          <a:p>
            <a:pPr lvl="1"/>
            <a:r>
              <a:rPr lang="zh-CN" altLang="en-US" dirty="0"/>
              <a:t>更新栈指针</a:t>
            </a:r>
            <a:endParaRPr lang="en-US" dirty="0"/>
          </a:p>
          <a:p>
            <a:pPr lvl="1"/>
            <a:r>
              <a:rPr lang="zh-CN" altLang="en-US" dirty="0"/>
              <a:t>结果写寄存器</a:t>
            </a:r>
            <a:endParaRPr lang="en-US" dirty="0"/>
          </a:p>
          <a:p>
            <a:pPr marL="0" indent="0"/>
            <a:r>
              <a:rPr lang="zh-CN" altLang="en-US" dirty="0"/>
              <a:t>更新</a:t>
            </a:r>
            <a:r>
              <a:rPr lang="en-US" altLang="zh-CN" dirty="0"/>
              <a:t>PC</a:t>
            </a:r>
            <a:endParaRPr lang="en-US" dirty="0"/>
          </a:p>
          <a:p>
            <a:pPr lvl="1"/>
            <a:r>
              <a:rPr lang="en-US" altLang="zh-CN" dirty="0"/>
              <a:t>PC+2</a:t>
            </a:r>
            <a:endParaRPr lang="en-US" dirty="0"/>
          </a:p>
        </p:txBody>
      </p:sp>
      <p:grpSp>
        <p:nvGrpSpPr>
          <p:cNvPr id="349201" name="Group 17"/>
          <p:cNvGrpSpPr>
            <a:grpSpLocks/>
          </p:cNvGrpSpPr>
          <p:nvPr/>
        </p:nvGrpSpPr>
        <p:grpSpPr bwMode="auto">
          <a:xfrm>
            <a:off x="2518118" y="1496111"/>
            <a:ext cx="3998098" cy="479514"/>
            <a:chOff x="403" y="880"/>
            <a:chExt cx="2093" cy="254"/>
          </a:xfrm>
        </p:grpSpPr>
        <p:sp>
          <p:nvSpPr>
            <p:cNvPr id="349202" name="Rectangle 18"/>
            <p:cNvSpPr>
              <a:spLocks noChangeArrowheads="1"/>
            </p:cNvSpPr>
            <p:nvPr/>
          </p:nvSpPr>
          <p:spPr bwMode="auto">
            <a:xfrm>
              <a:off x="403" y="880"/>
              <a:ext cx="2093" cy="25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349203" name="Rectangle 19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err="1">
                  <a:solidFill>
                    <a:srgbClr val="000099"/>
                  </a:solidFill>
                  <a:latin typeface="Courier New" pitchFamily="49" charset="0"/>
                </a:rPr>
                <a:t>popq</a:t>
              </a:r>
              <a:r>
                <a:rPr lang="en-US" sz="2400" b="1" dirty="0">
                  <a:solidFill>
                    <a:srgbClr val="000099"/>
                  </a:solidFill>
                </a:rPr>
                <a:t> </a:t>
              </a:r>
              <a:r>
                <a:rPr lang="en-US" sz="2400" b="1" dirty="0" err="1">
                  <a:solidFill>
                    <a:srgbClr val="000099"/>
                  </a:solidFill>
                </a:rPr>
                <a:t>rA</a:t>
              </a:r>
              <a:endParaRPr lang="en-US" sz="2400" b="1" dirty="0">
                <a:solidFill>
                  <a:srgbClr val="000099"/>
                </a:solidFill>
              </a:endParaRPr>
            </a:p>
          </p:txBody>
        </p:sp>
        <p:grpSp>
          <p:nvGrpSpPr>
            <p:cNvPr id="349204" name="Group 20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349205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99"/>
                    </a:solidFill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49206" name="Rectangle 2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99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49207" name="Rectangle 2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99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349208" name="Group 24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349209" name="Rectangle 25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99"/>
                    </a:solidFill>
                  </a:rPr>
                  <a:t>rA</a:t>
                </a:r>
              </a:p>
            </p:txBody>
          </p:sp>
          <p:sp>
            <p:nvSpPr>
              <p:cNvPr id="349210" name="Rectangle 26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99"/>
                    </a:solidFill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49211" name="Rectangle 2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99"/>
                  </a:solidFill>
                  <a:latin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28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19654"/>
            <a:ext cx="8786982" cy="762000"/>
          </a:xfrm>
        </p:spPr>
        <p:txBody>
          <a:bodyPr/>
          <a:lstStyle/>
          <a:p>
            <a:r>
              <a:rPr lang="zh-CN" altLang="en-US" dirty="0"/>
              <a:t>计算序列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</a:rPr>
              <a:t>popq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1" y="4988375"/>
            <a:ext cx="8306223" cy="1536969"/>
          </a:xfrm>
        </p:spPr>
        <p:txBody>
          <a:bodyPr/>
          <a:lstStyle/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来增加栈指针</a:t>
            </a:r>
            <a:endParaRPr lang="en-US" dirty="0" smtClean="0"/>
          </a:p>
          <a:p>
            <a:pPr lvl="1"/>
            <a:r>
              <a:rPr lang="zh-CN" altLang="en-US" dirty="0" smtClean="0"/>
              <a:t>必须更新两个寄存器</a:t>
            </a:r>
            <a:endParaRPr lang="en-US" dirty="0" smtClean="0"/>
          </a:p>
          <a:p>
            <a:pPr lvl="2"/>
            <a:r>
              <a:rPr lang="zh-CN" altLang="en-US" sz="2000" dirty="0" smtClean="0"/>
              <a:t>弹出的数据</a:t>
            </a:r>
            <a:endParaRPr lang="en-US" sz="2000" dirty="0"/>
          </a:p>
          <a:p>
            <a:pPr lvl="2"/>
            <a:r>
              <a:rPr lang="zh-CN" altLang="en-US" sz="2000" dirty="0" smtClean="0"/>
              <a:t>新的栈指针</a:t>
            </a:r>
            <a:endParaRPr lang="en-US" sz="2000" dirty="0"/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2136569" y="1043384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popq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endParaRPr lang="en-US" sz="2000" b="1" dirty="0">
              <a:solidFill>
                <a:srgbClr val="000066"/>
              </a:solidFill>
            </a:endParaRPr>
          </a:p>
        </p:txBody>
      </p:sp>
      <p:grpSp>
        <p:nvGrpSpPr>
          <p:cNvPr id="340997" name="Group 5"/>
          <p:cNvGrpSpPr>
            <a:grpSpLocks/>
          </p:cNvGrpSpPr>
          <p:nvPr/>
        </p:nvGrpSpPr>
        <p:grpSpPr bwMode="auto">
          <a:xfrm>
            <a:off x="915672" y="1348747"/>
            <a:ext cx="7020150" cy="1221462"/>
            <a:chOff x="576" y="816"/>
            <a:chExt cx="4416" cy="768"/>
          </a:xfrm>
        </p:grpSpPr>
        <p:sp>
          <p:nvSpPr>
            <p:cNvPr id="340998" name="Text Box 6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icode:ifun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>
                  <a:solidFill>
                    <a:srgbClr val="000066"/>
                  </a:solidFill>
                </a:rPr>
                <a:t> M</a:t>
              </a:r>
              <a:r>
                <a:rPr lang="en-US" sz="2000" b="1" baseline="-25000">
                  <a:solidFill>
                    <a:srgbClr val="000066"/>
                  </a:solidFill>
                </a:rPr>
                <a:t>1</a:t>
              </a:r>
              <a:r>
                <a:rPr lang="en-US" sz="2000" b="1">
                  <a:solidFill>
                    <a:srgbClr val="000066"/>
                  </a:solidFill>
                </a:rPr>
                <a:t>[PC]</a:t>
              </a:r>
            </a:p>
          </p:txBody>
        </p:sp>
        <p:sp>
          <p:nvSpPr>
            <p:cNvPr id="340999" name="Text Box 7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rA:rB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>
                  <a:solidFill>
                    <a:srgbClr val="000066"/>
                  </a:solidFill>
                </a:rPr>
                <a:t> M</a:t>
              </a:r>
              <a:r>
                <a:rPr lang="en-US" sz="2000" b="1" baseline="-25000">
                  <a:solidFill>
                    <a:srgbClr val="000066"/>
                  </a:solidFill>
                </a:rPr>
                <a:t>1</a:t>
              </a:r>
              <a:r>
                <a:rPr lang="en-US" sz="2000" b="1">
                  <a:solidFill>
                    <a:srgbClr val="000066"/>
                  </a:solidFill>
                </a:rPr>
                <a:t>[PC+1]</a:t>
              </a:r>
            </a:p>
          </p:txBody>
        </p:sp>
        <p:sp>
          <p:nvSpPr>
            <p:cNvPr id="341000" name="Text Box 8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41001" name="Text Box 9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valP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PC+2</a:t>
              </a:r>
            </a:p>
          </p:txBody>
        </p:sp>
        <p:sp>
          <p:nvSpPr>
            <p:cNvPr id="341002" name="Text Box 1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1003" name="Text Box 1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取指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04" name="Text Box 12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读指令字节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05" name="Text Box 13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读寄存器字节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06" name="Text Box 14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41007" name="Text Box 15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计算下一条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15672" y="2570251"/>
            <a:ext cx="7020150" cy="610731"/>
            <a:chOff x="914400" y="2514600"/>
            <a:chExt cx="7010400" cy="609600"/>
          </a:xfrm>
        </p:grpSpPr>
        <p:sp>
          <p:nvSpPr>
            <p:cNvPr id="341009" name="Text Box 17"/>
            <p:cNvSpPr txBox="1">
              <a:spLocks noChangeArrowheads="1"/>
            </p:cNvSpPr>
            <p:nvPr/>
          </p:nvSpPr>
          <p:spPr bwMode="auto">
            <a:xfrm>
              <a:off x="2133600" y="25146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valA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R[</a:t>
              </a: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]</a:t>
              </a:r>
            </a:p>
          </p:txBody>
        </p:sp>
        <p:sp>
          <p:nvSpPr>
            <p:cNvPr id="341010" name="Text Box 18"/>
            <p:cNvSpPr txBox="1">
              <a:spLocks noChangeArrowheads="1"/>
            </p:cNvSpPr>
            <p:nvPr/>
          </p:nvSpPr>
          <p:spPr bwMode="auto">
            <a:xfrm>
              <a:off x="2133600" y="28194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R[</a:t>
              </a: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]</a:t>
              </a:r>
            </a:p>
          </p:txBody>
        </p:sp>
        <p:sp>
          <p:nvSpPr>
            <p:cNvPr id="341011" name="Text Box 19"/>
            <p:cNvSpPr txBox="1">
              <a:spLocks noChangeArrowheads="1"/>
            </p:cNvSpPr>
            <p:nvPr/>
          </p:nvSpPr>
          <p:spPr bwMode="auto">
            <a:xfrm>
              <a:off x="2133600" y="2514600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1012" name="Text Box 20"/>
            <p:cNvSpPr txBox="1">
              <a:spLocks noChangeArrowheads="1"/>
            </p:cNvSpPr>
            <p:nvPr/>
          </p:nvSpPr>
          <p:spPr bwMode="auto">
            <a:xfrm>
              <a:off x="914400" y="25146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译码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13" name="Text Box 21"/>
            <p:cNvSpPr txBox="1">
              <a:spLocks noChangeArrowheads="1"/>
            </p:cNvSpPr>
            <p:nvPr/>
          </p:nvSpPr>
          <p:spPr bwMode="auto">
            <a:xfrm>
              <a:off x="5105400" y="2514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读栈指针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14" name="Text Box 22"/>
            <p:cNvSpPr txBox="1">
              <a:spLocks noChangeArrowheads="1"/>
            </p:cNvSpPr>
            <p:nvPr/>
          </p:nvSpPr>
          <p:spPr bwMode="auto">
            <a:xfrm>
              <a:off x="5105400" y="28194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读栈指针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15672" y="3180948"/>
            <a:ext cx="7020150" cy="610731"/>
            <a:chOff x="914400" y="3124200"/>
            <a:chExt cx="7010400" cy="609600"/>
          </a:xfrm>
        </p:grpSpPr>
        <p:sp>
          <p:nvSpPr>
            <p:cNvPr id="341016" name="Text Box 24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+ 8</a:t>
              </a:r>
            </a:p>
          </p:txBody>
        </p:sp>
        <p:sp>
          <p:nvSpPr>
            <p:cNvPr id="341017" name="Text Box 25"/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1018" name="Text Box 26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1019" name="Text Box 27"/>
            <p:cNvSpPr txBox="1">
              <a:spLocks noChangeArrowheads="1"/>
            </p:cNvSpPr>
            <p:nvPr/>
          </p:nvSpPr>
          <p:spPr bwMode="auto">
            <a:xfrm>
              <a:off x="914400" y="31242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20" name="Text Box 28"/>
            <p:cNvSpPr txBox="1">
              <a:spLocks noChangeArrowheads="1"/>
            </p:cNvSpPr>
            <p:nvPr/>
          </p:nvSpPr>
          <p:spPr bwMode="auto">
            <a:xfrm>
              <a:off x="51054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栈指针加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8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21" name="Text Box 29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341022" name="Group 30"/>
          <p:cNvGrpSpPr>
            <a:grpSpLocks/>
          </p:cNvGrpSpPr>
          <p:nvPr/>
        </p:nvGrpSpPr>
        <p:grpSpPr bwMode="auto">
          <a:xfrm>
            <a:off x="915672" y="3791675"/>
            <a:ext cx="7020150" cy="305365"/>
            <a:chOff x="576" y="2352"/>
            <a:chExt cx="4416" cy="192"/>
          </a:xfrm>
        </p:grpSpPr>
        <p:sp>
          <p:nvSpPr>
            <p:cNvPr id="341023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valM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 dirty="0">
                  <a:solidFill>
                    <a:srgbClr val="000066"/>
                  </a:solidFill>
                </a:rPr>
                <a:t> M</a:t>
              </a:r>
              <a:r>
                <a:rPr lang="en-US" sz="2000" b="1" baseline="-25000" dirty="0">
                  <a:solidFill>
                    <a:srgbClr val="000066"/>
                  </a:solidFill>
                </a:rPr>
                <a:t>8</a:t>
              </a:r>
              <a:r>
                <a:rPr lang="en-US" sz="2000" b="1" dirty="0">
                  <a:solidFill>
                    <a:srgbClr val="000066"/>
                  </a:solidFill>
                </a:rPr>
                <a:t>[</a:t>
              </a:r>
              <a:r>
                <a:rPr lang="en-US" sz="2000" b="1" dirty="0" err="1">
                  <a:solidFill>
                    <a:srgbClr val="000066"/>
                  </a:solidFill>
                </a:rPr>
                <a:t>valA</a:t>
              </a:r>
              <a:r>
                <a:rPr lang="en-US" sz="2000" b="1" dirty="0">
                  <a:solidFill>
                    <a:srgbClr val="000066"/>
                  </a:solidFill>
                </a:rPr>
                <a:t>]</a:t>
              </a:r>
            </a:p>
          </p:txBody>
        </p:sp>
        <p:sp>
          <p:nvSpPr>
            <p:cNvPr id="341024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25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从栈里读数据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</a:p>
          </p:txBody>
        </p:sp>
      </p:grpSp>
      <p:grpSp>
        <p:nvGrpSpPr>
          <p:cNvPr id="341026" name="Group 34"/>
          <p:cNvGrpSpPr>
            <a:grpSpLocks/>
          </p:cNvGrpSpPr>
          <p:nvPr/>
        </p:nvGrpSpPr>
        <p:grpSpPr bwMode="auto">
          <a:xfrm>
            <a:off x="915672" y="4097038"/>
            <a:ext cx="7020150" cy="610731"/>
            <a:chOff x="576" y="2544"/>
            <a:chExt cx="4416" cy="384"/>
          </a:xfrm>
        </p:grpSpPr>
        <p:sp>
          <p:nvSpPr>
            <p:cNvPr id="341027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R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[</a:t>
              </a: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2000" b="1" dirty="0">
                  <a:solidFill>
                    <a:srgbClr val="000066"/>
                  </a:solidFill>
                </a:rPr>
                <a:t>]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valE</a:t>
              </a:r>
              <a:endParaRPr lang="en-US" sz="2000" b="1" dirty="0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41028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R[rA]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>
                  <a:solidFill>
                    <a:srgbClr val="000066"/>
                  </a:solidFill>
                </a:rPr>
                <a:t> valM</a:t>
              </a:r>
            </a:p>
          </p:txBody>
        </p:sp>
        <p:sp>
          <p:nvSpPr>
            <p:cNvPr id="341029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1030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写回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31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更新栈指针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32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结果写回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41033" name="Group 41"/>
          <p:cNvGrpSpPr>
            <a:grpSpLocks/>
          </p:cNvGrpSpPr>
          <p:nvPr/>
        </p:nvGrpSpPr>
        <p:grpSpPr bwMode="auto">
          <a:xfrm>
            <a:off x="915672" y="4707811"/>
            <a:ext cx="7020150" cy="305365"/>
            <a:chOff x="576" y="2928"/>
            <a:chExt cx="4416" cy="192"/>
          </a:xfrm>
        </p:grpSpPr>
        <p:sp>
          <p:nvSpPr>
            <p:cNvPr id="341034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PC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valP</a:t>
              </a:r>
            </a:p>
          </p:txBody>
        </p:sp>
        <p:sp>
          <p:nvSpPr>
            <p:cNvPr id="341035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36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12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</a:t>
            </a:r>
            <a:r>
              <a:rPr lang="en-US" altLang="zh-CN" dirty="0" smtClean="0"/>
              <a:t>Conditional Move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921" y="2636912"/>
            <a:ext cx="4076011" cy="3807579"/>
          </a:xfrm>
        </p:spPr>
        <p:txBody>
          <a:bodyPr/>
          <a:lstStyle/>
          <a:p>
            <a:pPr marL="0" indent="0"/>
            <a:r>
              <a:rPr lang="zh-CN" altLang="en-US" dirty="0"/>
              <a:t>取指</a:t>
            </a:r>
            <a:endParaRPr lang="en-US" dirty="0"/>
          </a:p>
          <a:p>
            <a:pPr lvl="1"/>
            <a:r>
              <a:rPr lang="zh-CN" altLang="en-US" dirty="0"/>
              <a:t>读</a:t>
            </a:r>
            <a:r>
              <a:rPr lang="en-US" altLang="zh-CN" dirty="0"/>
              <a:t>2</a:t>
            </a:r>
            <a:r>
              <a:rPr lang="zh-CN" altLang="en-US" dirty="0"/>
              <a:t>个字节</a:t>
            </a:r>
            <a:endParaRPr lang="en-US" dirty="0"/>
          </a:p>
          <a:p>
            <a:pPr marL="0" indent="0"/>
            <a:r>
              <a:rPr lang="zh-CN" altLang="en-US" dirty="0"/>
              <a:t>译码</a:t>
            </a:r>
            <a:endParaRPr lang="en-US" dirty="0"/>
          </a:p>
          <a:p>
            <a:pPr lvl="1"/>
            <a:r>
              <a:rPr lang="zh-CN" altLang="en-US" dirty="0"/>
              <a:t>读操作数寄存器</a:t>
            </a:r>
            <a:endParaRPr lang="en-US" dirty="0"/>
          </a:p>
          <a:p>
            <a:pPr marL="0" indent="0"/>
            <a:r>
              <a:rPr lang="zh-CN" altLang="en-US" dirty="0"/>
              <a:t>执行</a:t>
            </a:r>
            <a:endParaRPr lang="en-US" dirty="0"/>
          </a:p>
          <a:p>
            <a:pPr lvl="1"/>
            <a:r>
              <a:rPr lang="zh-CN" altLang="en-US" dirty="0"/>
              <a:t>如果条件信号为否</a:t>
            </a:r>
            <a:r>
              <a:rPr lang="en-US" dirty="0"/>
              <a:t>, </a:t>
            </a:r>
            <a:r>
              <a:rPr lang="zh-CN" altLang="en-US" dirty="0"/>
              <a:t>则把目的寄存器设为</a:t>
            </a:r>
            <a:r>
              <a:rPr lang="en-US" altLang="zh-CN" dirty="0"/>
              <a:t>0xF</a:t>
            </a:r>
            <a:endParaRPr lang="en-US" dirty="0"/>
          </a:p>
        </p:txBody>
      </p:sp>
      <p:sp>
        <p:nvSpPr>
          <p:cNvPr id="346127" name="Rectangle 15"/>
          <p:cNvSpPr>
            <a:spLocks noGrp="1" noChangeArrowheads="1"/>
          </p:cNvSpPr>
          <p:nvPr>
            <p:ph type="body" sz="half" idx="2"/>
          </p:nvPr>
        </p:nvSpPr>
        <p:spPr>
          <a:xfrm>
            <a:off x="4519542" y="2564904"/>
            <a:ext cx="4077600" cy="3879587"/>
          </a:xfrm>
        </p:spPr>
        <p:txBody>
          <a:bodyPr/>
          <a:lstStyle/>
          <a:p>
            <a:pPr marL="0" indent="0"/>
            <a:r>
              <a:rPr lang="zh-CN" altLang="en-US" dirty="0"/>
              <a:t>访存</a:t>
            </a:r>
            <a:endParaRPr lang="en-US" dirty="0"/>
          </a:p>
          <a:p>
            <a:pPr lvl="1"/>
            <a:r>
              <a:rPr lang="zh-CN" altLang="en-US" dirty="0"/>
              <a:t>无操作</a:t>
            </a:r>
            <a:endParaRPr lang="en-US" dirty="0"/>
          </a:p>
          <a:p>
            <a:pPr marL="0" indent="0"/>
            <a:r>
              <a:rPr lang="zh-CN" altLang="en-US" dirty="0"/>
              <a:t>写回</a:t>
            </a:r>
            <a:endParaRPr lang="en-US" dirty="0"/>
          </a:p>
          <a:p>
            <a:pPr lvl="1"/>
            <a:r>
              <a:rPr lang="zh-CN" altLang="en-US" dirty="0"/>
              <a:t>更新寄存器</a:t>
            </a:r>
            <a:r>
              <a:rPr lang="en-US" dirty="0"/>
              <a:t>(</a:t>
            </a:r>
            <a:r>
              <a:rPr lang="zh-CN" altLang="en-US" dirty="0"/>
              <a:t>或无</a:t>
            </a:r>
            <a:r>
              <a:rPr lang="zh-CN" altLang="en-US" dirty="0" smtClean="0"/>
              <a:t>操作</a:t>
            </a:r>
            <a:r>
              <a:rPr lang="en-US" dirty="0" smtClean="0"/>
              <a:t>)</a:t>
            </a:r>
            <a:endParaRPr lang="en-US" dirty="0"/>
          </a:p>
          <a:p>
            <a:pPr marL="0" indent="0"/>
            <a:r>
              <a:rPr lang="zh-CN" altLang="en-US" dirty="0"/>
              <a:t>更新</a:t>
            </a:r>
            <a:r>
              <a:rPr lang="en-US" altLang="zh-CN" dirty="0"/>
              <a:t>PC</a:t>
            </a:r>
            <a:endParaRPr lang="en-US" dirty="0"/>
          </a:p>
          <a:p>
            <a:pPr lvl="1"/>
            <a:r>
              <a:rPr lang="en-US" altLang="zh-CN" dirty="0"/>
              <a:t>PC+2</a:t>
            </a:r>
            <a:endParaRPr lang="en-US" dirty="0"/>
          </a:p>
        </p:txBody>
      </p:sp>
      <p:grpSp>
        <p:nvGrpSpPr>
          <p:cNvPr id="346128" name="Group 16"/>
          <p:cNvGrpSpPr>
            <a:grpSpLocks/>
          </p:cNvGrpSpPr>
          <p:nvPr/>
        </p:nvGrpSpPr>
        <p:grpSpPr bwMode="auto">
          <a:xfrm>
            <a:off x="2484230" y="1268761"/>
            <a:ext cx="4536842" cy="432048"/>
            <a:chOff x="2020" y="768"/>
            <a:chExt cx="2238" cy="219"/>
          </a:xfrm>
        </p:grpSpPr>
        <p:sp>
          <p:nvSpPr>
            <p:cNvPr id="346116" name="Rectangle 4"/>
            <p:cNvSpPr>
              <a:spLocks noChangeArrowheads="1"/>
            </p:cNvSpPr>
            <p:nvPr/>
          </p:nvSpPr>
          <p:spPr bwMode="auto">
            <a:xfrm>
              <a:off x="2020" y="768"/>
              <a:ext cx="2238" cy="219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346117" name="Group 5"/>
            <p:cNvGrpSpPr>
              <a:grpSpLocks/>
            </p:cNvGrpSpPr>
            <p:nvPr/>
          </p:nvGrpSpPr>
          <p:grpSpPr bwMode="auto">
            <a:xfrm>
              <a:off x="2112" y="768"/>
              <a:ext cx="1968" cy="212"/>
              <a:chOff x="528" y="1680"/>
              <a:chExt cx="1968" cy="212"/>
            </a:xfrm>
          </p:grpSpPr>
          <p:sp>
            <p:nvSpPr>
              <p:cNvPr id="346118" name="Rectangle 6"/>
              <p:cNvSpPr>
                <a:spLocks noChangeArrowheads="1"/>
              </p:cNvSpPr>
              <p:nvPr/>
            </p:nvSpPr>
            <p:spPr bwMode="auto">
              <a:xfrm>
                <a:off x="528" y="1700"/>
                <a:ext cx="1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 err="1">
                    <a:solidFill>
                      <a:srgbClr val="000099"/>
                    </a:solidFill>
                    <a:latin typeface="Courier New" pitchFamily="49" charset="0"/>
                  </a:rPr>
                  <a:t>cmovXX</a:t>
                </a:r>
                <a:r>
                  <a:rPr lang="en-US" sz="2000" b="1" dirty="0">
                    <a:solidFill>
                      <a:srgbClr val="000099"/>
                    </a:solidFill>
                    <a:latin typeface="Courier New" pitchFamily="49" charset="0"/>
                  </a:rPr>
                  <a:t> </a:t>
                </a:r>
                <a:r>
                  <a:rPr lang="en-US" sz="2000" b="1" dirty="0" err="1">
                    <a:solidFill>
                      <a:srgbClr val="000099"/>
                    </a:solidFill>
                  </a:rPr>
                  <a:t>rA</a:t>
                </a:r>
                <a:r>
                  <a:rPr lang="en-US" sz="2000" b="1" dirty="0">
                    <a:solidFill>
                      <a:srgbClr val="000099"/>
                    </a:solidFill>
                    <a:latin typeface="Courier New" pitchFamily="49" charset="0"/>
                  </a:rPr>
                  <a:t>, </a:t>
                </a:r>
                <a:r>
                  <a:rPr lang="en-US" sz="2000" b="1" dirty="0" err="1">
                    <a:solidFill>
                      <a:srgbClr val="000099"/>
                    </a:solidFill>
                  </a:rPr>
                  <a:t>rB</a:t>
                </a:r>
                <a:endParaRPr lang="en-US" sz="2000" b="1" dirty="0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346119" name="Group 7"/>
              <p:cNvGrpSpPr>
                <a:grpSpLocks/>
              </p:cNvGrpSpPr>
              <p:nvPr/>
            </p:nvGrpSpPr>
            <p:grpSpPr bwMode="auto">
              <a:xfrm>
                <a:off x="1728" y="1680"/>
                <a:ext cx="384" cy="192"/>
                <a:chOff x="1296" y="2544"/>
                <a:chExt cx="384" cy="192"/>
              </a:xfrm>
            </p:grpSpPr>
            <p:sp>
              <p:nvSpPr>
                <p:cNvPr id="346120" name="Rectangle 8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 dirty="0">
                      <a:solidFill>
                        <a:srgbClr val="000099"/>
                      </a:solidFill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346121" name="Rectangle 9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 dirty="0" err="1">
                      <a:solidFill>
                        <a:srgbClr val="000066"/>
                      </a:solidFill>
                    </a:rPr>
                    <a:t>fn</a:t>
                  </a:r>
                  <a:endParaRPr lang="en-US" sz="2000" b="1" dirty="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461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99"/>
                    </a:solidFill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46123" name="Group 11"/>
              <p:cNvGrpSpPr>
                <a:grpSpLocks/>
              </p:cNvGrpSpPr>
              <p:nvPr/>
            </p:nvGrpSpPr>
            <p:grpSpPr bwMode="auto">
              <a:xfrm>
                <a:off x="2112" y="1680"/>
                <a:ext cx="384" cy="192"/>
                <a:chOff x="1680" y="2544"/>
                <a:chExt cx="384" cy="192"/>
              </a:xfrm>
            </p:grpSpPr>
            <p:sp>
              <p:nvSpPr>
                <p:cNvPr id="3461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 dirty="0" err="1">
                      <a:solidFill>
                        <a:srgbClr val="000099"/>
                      </a:solidFill>
                    </a:rPr>
                    <a:t>rA</a:t>
                  </a:r>
                  <a:endParaRPr lang="en-US" sz="2000" b="1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46125" name="Rectangle 13"/>
                <p:cNvSpPr>
                  <a:spLocks noChangeArrowheads="1"/>
                </p:cNvSpPr>
                <p:nvPr/>
              </p:nvSpPr>
              <p:spPr bwMode="auto">
                <a:xfrm>
                  <a:off x="187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>
                      <a:solidFill>
                        <a:srgbClr val="000099"/>
                      </a:solidFill>
                    </a:rPr>
                    <a:t>rB</a:t>
                  </a:r>
                </a:p>
              </p:txBody>
            </p:sp>
            <p:sp>
              <p:nvSpPr>
                <p:cNvPr id="346126" name="Rectangle 14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99"/>
                    </a:solidFill>
                    <a:latin typeface="Courier New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016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0093" y="103155"/>
            <a:ext cx="7591425" cy="762000"/>
          </a:xfrm>
        </p:spPr>
        <p:txBody>
          <a:bodyPr/>
          <a:lstStyle/>
          <a:p>
            <a:r>
              <a:rPr lang="en-US" dirty="0" smtClean="0"/>
              <a:t>Y86-64 </a:t>
            </a:r>
            <a:r>
              <a:rPr lang="zh-CN" altLang="en-US" dirty="0" smtClean="0"/>
              <a:t>指令集 </a:t>
            </a:r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07485" y="833395"/>
            <a:ext cx="8640979" cy="5763957"/>
            <a:chOff x="107485" y="833395"/>
            <a:chExt cx="8640979" cy="5763957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113839" y="839758"/>
              <a:ext cx="2750934" cy="337308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字节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113859" y="5833939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pushq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113839" y="4459794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113859" y="629198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113839" y="4917833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113859" y="2169553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113839" y="2627601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113839" y="3085640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113839" y="3543652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113859" y="400170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113851" y="5375881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ret</a:t>
              </a:r>
            </a:p>
          </p:txBody>
        </p:sp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113851" y="170510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107485" y="124708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halt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2864774" y="4427851"/>
              <a:ext cx="789992" cy="305365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3654765" y="4427051"/>
              <a:ext cx="4661651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64799" y="5801996"/>
              <a:ext cx="1579957" cy="763413"/>
              <a:chOff x="2499988" y="5801996"/>
              <a:chExt cx="1653982" cy="763413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2913484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2"/>
              <p:cNvGrpSpPr>
                <a:grpSpLocks/>
              </p:cNvGrpSpPr>
              <p:nvPr/>
            </p:nvGrpSpPr>
            <p:grpSpPr bwMode="auto">
              <a:xfrm>
                <a:off x="3326979" y="5801996"/>
                <a:ext cx="826991" cy="305365"/>
                <a:chOff x="1920" y="3648"/>
                <a:chExt cx="384" cy="192"/>
              </a:xfrm>
            </p:grpSpPr>
            <p:sp>
              <p:nvSpPr>
                <p:cNvPr id="3225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58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2913484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207"/>
              <p:cNvGrpSpPr>
                <a:grpSpLocks/>
              </p:cNvGrpSpPr>
              <p:nvPr/>
            </p:nvGrpSpPr>
            <p:grpSpPr bwMode="auto">
              <a:xfrm>
                <a:off x="3326979" y="6260044"/>
                <a:ext cx="826991" cy="305365"/>
                <a:chOff x="1920" y="3936"/>
                <a:chExt cx="384" cy="192"/>
              </a:xfrm>
            </p:grpSpPr>
            <p:sp>
              <p:nvSpPr>
                <p:cNvPr id="322597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322598" name="Rectangle 38"/>
                <p:cNvSpPr>
                  <a:spLocks noChangeArrowheads="1"/>
                </p:cNvSpPr>
                <p:nvPr/>
              </p:nvSpPr>
              <p:spPr bwMode="auto">
                <a:xfrm>
                  <a:off x="2112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2864774" y="4885890"/>
              <a:ext cx="789992" cy="305365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3654765" y="4885890"/>
              <a:ext cx="4661651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0" name="Rectangle 50"/>
            <p:cNvSpPr>
              <a:spLocks noChangeArrowheads="1"/>
            </p:cNvSpPr>
            <p:nvPr/>
          </p:nvSpPr>
          <p:spPr bwMode="auto">
            <a:xfrm>
              <a:off x="2864799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2611" name="Rectangle 51"/>
            <p:cNvSpPr>
              <a:spLocks noChangeArrowheads="1"/>
            </p:cNvSpPr>
            <p:nvPr/>
          </p:nvSpPr>
          <p:spPr bwMode="auto">
            <a:xfrm>
              <a:off x="3259794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</a:p>
          </p:txBody>
        </p:sp>
        <p:sp>
          <p:nvSpPr>
            <p:cNvPr id="322612" name="Rectangle 52"/>
            <p:cNvSpPr>
              <a:spLocks noChangeArrowheads="1"/>
            </p:cNvSpPr>
            <p:nvPr/>
          </p:nvSpPr>
          <p:spPr bwMode="auto">
            <a:xfrm>
              <a:off x="2864799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4" name="Rectangle 54"/>
            <p:cNvSpPr>
              <a:spLocks noChangeArrowheads="1"/>
            </p:cNvSpPr>
            <p:nvPr/>
          </p:nvSpPr>
          <p:spPr bwMode="auto">
            <a:xfrm>
              <a:off x="3654790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322615" name="Rectangle 55"/>
            <p:cNvSpPr>
              <a:spLocks noChangeArrowheads="1"/>
            </p:cNvSpPr>
            <p:nvPr/>
          </p:nvSpPr>
          <p:spPr bwMode="auto">
            <a:xfrm>
              <a:off x="4049786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6" name="Rectangle 56"/>
            <p:cNvSpPr>
              <a:spLocks noChangeArrowheads="1"/>
            </p:cNvSpPr>
            <p:nvPr/>
          </p:nvSpPr>
          <p:spPr bwMode="auto">
            <a:xfrm>
              <a:off x="3654790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2864774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3259770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2864774" y="2595658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3654764" y="2595658"/>
              <a:ext cx="789992" cy="305365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4444757" y="2595658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2864774" y="3053697"/>
              <a:ext cx="789992" cy="305365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3654764" y="3053697"/>
              <a:ext cx="789992" cy="305365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4444757" y="3053697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2864774" y="3511709"/>
              <a:ext cx="789992" cy="305365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3654764" y="3511709"/>
              <a:ext cx="789992" cy="305365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4444757" y="3511709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2864799" y="3969764"/>
              <a:ext cx="789992" cy="305365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3654790" y="3969764"/>
              <a:ext cx="789992" cy="305365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2864788" y="5343938"/>
              <a:ext cx="789992" cy="305365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69" name="Rectangle 109"/>
            <p:cNvSpPr>
              <a:spLocks noChangeArrowheads="1"/>
            </p:cNvSpPr>
            <p:nvPr/>
          </p:nvSpPr>
          <p:spPr bwMode="auto">
            <a:xfrm>
              <a:off x="2843808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2670" name="Rectangle 110"/>
            <p:cNvSpPr>
              <a:spLocks noChangeArrowheads="1"/>
            </p:cNvSpPr>
            <p:nvPr/>
          </p:nvSpPr>
          <p:spPr bwMode="auto">
            <a:xfrm>
              <a:off x="3238804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1" name="Rectangle 111"/>
            <p:cNvSpPr>
              <a:spLocks noChangeArrowheads="1"/>
            </p:cNvSpPr>
            <p:nvPr/>
          </p:nvSpPr>
          <p:spPr bwMode="auto">
            <a:xfrm>
              <a:off x="2843808" y="162880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5" name="Rectangle 115"/>
            <p:cNvSpPr>
              <a:spLocks noChangeArrowheads="1"/>
            </p:cNvSpPr>
            <p:nvPr/>
          </p:nvSpPr>
          <p:spPr bwMode="auto">
            <a:xfrm>
              <a:off x="2856550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6" name="Rectangle 116"/>
            <p:cNvSpPr>
              <a:spLocks noChangeArrowheads="1"/>
            </p:cNvSpPr>
            <p:nvPr/>
          </p:nvSpPr>
          <p:spPr bwMode="auto">
            <a:xfrm>
              <a:off x="3251546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7" name="Rectangle 117"/>
            <p:cNvSpPr>
              <a:spLocks noChangeArrowheads="1"/>
            </p:cNvSpPr>
            <p:nvPr/>
          </p:nvSpPr>
          <p:spPr bwMode="auto">
            <a:xfrm>
              <a:off x="2856550" y="1215142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864774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3654765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444757" y="833395"/>
              <a:ext cx="4303707" cy="311727"/>
              <a:chOff x="4444757" y="833395"/>
              <a:chExt cx="6319930" cy="311727"/>
            </a:xfrm>
            <a:solidFill>
              <a:schemeClr val="bg1"/>
            </a:solidFill>
          </p:grpSpPr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4444757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5234748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6024739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6814731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9" name="Rectangle 8"/>
              <p:cNvSpPr>
                <a:spLocks noChangeArrowheads="1"/>
              </p:cNvSpPr>
              <p:nvPr/>
            </p:nvSpPr>
            <p:spPr bwMode="auto">
              <a:xfrm>
                <a:off x="7604722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0" name="Rectangle 9"/>
              <p:cNvSpPr>
                <a:spLocks noChangeArrowheads="1"/>
              </p:cNvSpPr>
              <p:nvPr/>
            </p:nvSpPr>
            <p:spPr bwMode="auto">
              <a:xfrm>
                <a:off x="8394713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1" name="Rectangle 10"/>
              <p:cNvSpPr>
                <a:spLocks noChangeArrowheads="1"/>
              </p:cNvSpPr>
              <p:nvPr/>
            </p:nvSpPr>
            <p:spPr bwMode="auto">
              <a:xfrm>
                <a:off x="9184704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9974696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941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计算序列</a:t>
            </a:r>
            <a:r>
              <a:rPr lang="en-US" dirty="0" smtClean="0"/>
              <a:t>: Cond. Move</a:t>
            </a:r>
            <a:endParaRPr lang="en-US" dirty="0"/>
          </a:p>
        </p:txBody>
      </p:sp>
      <p:sp>
        <p:nvSpPr>
          <p:cNvPr id="331816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290921" y="5267598"/>
            <a:ext cx="8306223" cy="1176929"/>
          </a:xfrm>
        </p:spPr>
        <p:txBody>
          <a:bodyPr/>
          <a:lstStyle/>
          <a:p>
            <a:pPr lvl="1"/>
            <a:r>
              <a:rPr lang="zh-CN" altLang="en-US" dirty="0" smtClean="0"/>
              <a:t>读</a:t>
            </a:r>
            <a:r>
              <a:rPr lang="en-US" altLang="zh-CN" dirty="0" err="1" smtClean="0"/>
              <a:t>rA</a:t>
            </a:r>
            <a:r>
              <a:rPr lang="zh-CN" altLang="en-US" dirty="0" smtClean="0"/>
              <a:t>寄存器并通过</a:t>
            </a:r>
            <a:r>
              <a:rPr lang="en-US" altLang="zh-CN" dirty="0" smtClean="0"/>
              <a:t>ALU</a:t>
            </a:r>
            <a:r>
              <a:rPr lang="zh-CN" altLang="en-US" dirty="0" smtClean="0"/>
              <a:t>传递数据</a:t>
            </a:r>
            <a:endParaRPr lang="en-US" dirty="0"/>
          </a:p>
          <a:p>
            <a:pPr lvl="1"/>
            <a:r>
              <a:rPr lang="zh-CN" altLang="en-US" dirty="0" smtClean="0"/>
              <a:t>通过将端口值设为</a:t>
            </a:r>
            <a:r>
              <a:rPr lang="en-US" altLang="zh-CN" dirty="0" smtClean="0"/>
              <a:t>0xF</a:t>
            </a:r>
            <a:r>
              <a:rPr lang="zh-CN" altLang="en-US" dirty="0" smtClean="0"/>
              <a:t>来取消数据写入寄存器</a:t>
            </a:r>
            <a:endParaRPr lang="en-US" dirty="0" smtClean="0"/>
          </a:p>
          <a:p>
            <a:pPr lvl="2"/>
            <a:r>
              <a:rPr lang="zh-CN" altLang="en-US" dirty="0" smtClean="0"/>
              <a:t>如果条件码和传送条件表明无需传送数据</a:t>
            </a:r>
            <a:endParaRPr lang="en-US" dirty="0"/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2136569" y="1187400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cmovXX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r>
              <a:rPr lang="en-US" sz="2000" b="1" dirty="0">
                <a:solidFill>
                  <a:srgbClr val="000066"/>
                </a:solidFill>
              </a:rPr>
              <a:t>, </a:t>
            </a:r>
            <a:r>
              <a:rPr lang="en-US" sz="2000" b="1" dirty="0" err="1">
                <a:solidFill>
                  <a:srgbClr val="000066"/>
                </a:solidFill>
              </a:rPr>
              <a:t>rB</a:t>
            </a:r>
            <a:endParaRPr lang="en-US" sz="2000" b="1" dirty="0">
              <a:solidFill>
                <a:srgbClr val="000066"/>
              </a:solidFill>
            </a:endParaRPr>
          </a:p>
        </p:txBody>
      </p:sp>
      <p:grpSp>
        <p:nvGrpSpPr>
          <p:cNvPr id="331824" name="Group 48"/>
          <p:cNvGrpSpPr>
            <a:grpSpLocks/>
          </p:cNvGrpSpPr>
          <p:nvPr/>
        </p:nvGrpSpPr>
        <p:grpSpPr bwMode="auto">
          <a:xfrm>
            <a:off x="915672" y="1492763"/>
            <a:ext cx="7020150" cy="1221462"/>
            <a:chOff x="576" y="816"/>
            <a:chExt cx="4416" cy="768"/>
          </a:xfrm>
        </p:grpSpPr>
        <p:sp>
          <p:nvSpPr>
            <p:cNvPr id="331781" name="Text Box 5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icode:ifun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>
                  <a:solidFill>
                    <a:srgbClr val="000066"/>
                  </a:solidFill>
                </a:rPr>
                <a:t> M</a:t>
              </a:r>
              <a:r>
                <a:rPr lang="en-US" sz="2000" b="1" baseline="-25000">
                  <a:solidFill>
                    <a:srgbClr val="000066"/>
                  </a:solidFill>
                </a:rPr>
                <a:t>1</a:t>
              </a:r>
              <a:r>
                <a:rPr lang="en-US" sz="2000" b="1">
                  <a:solidFill>
                    <a:srgbClr val="000066"/>
                  </a:solidFill>
                </a:rPr>
                <a:t>[PC]</a:t>
              </a:r>
            </a:p>
          </p:txBody>
        </p:sp>
        <p:sp>
          <p:nvSpPr>
            <p:cNvPr id="331782" name="Text Box 6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rA:rB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>
                  <a:solidFill>
                    <a:srgbClr val="000066"/>
                  </a:solidFill>
                </a:rPr>
                <a:t> M</a:t>
              </a:r>
              <a:r>
                <a:rPr lang="en-US" sz="2000" b="1" baseline="-25000">
                  <a:solidFill>
                    <a:srgbClr val="000066"/>
                  </a:solidFill>
                </a:rPr>
                <a:t>1</a:t>
              </a:r>
              <a:r>
                <a:rPr lang="en-US" sz="2000" b="1">
                  <a:solidFill>
                    <a:srgbClr val="000066"/>
                  </a:solidFill>
                </a:rPr>
                <a:t>[PC+1]</a:t>
              </a:r>
            </a:p>
          </p:txBody>
        </p:sp>
        <p:sp>
          <p:nvSpPr>
            <p:cNvPr id="331783" name="Text Box 7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31784" name="Text Box 8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valP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PC+2</a:t>
              </a:r>
            </a:p>
          </p:txBody>
        </p:sp>
        <p:sp>
          <p:nvSpPr>
            <p:cNvPr id="331796" name="Text Box 2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31797" name="Text Box 2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取指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1803" name="Text Box 27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读指令字节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1804" name="Text Box 28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读寄存器字节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1805" name="Text Box 29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31806" name="Text Box 30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计算下一条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15672" y="2707905"/>
            <a:ext cx="7020150" cy="617093"/>
            <a:chOff x="914400" y="2508250"/>
            <a:chExt cx="7010400" cy="615950"/>
          </a:xfrm>
        </p:grpSpPr>
        <p:sp>
          <p:nvSpPr>
            <p:cNvPr id="331785" name="Text Box 9"/>
            <p:cNvSpPr txBox="1">
              <a:spLocks noChangeArrowheads="1"/>
            </p:cNvSpPr>
            <p:nvPr/>
          </p:nvSpPr>
          <p:spPr bwMode="auto">
            <a:xfrm>
              <a:off x="2133600" y="25146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valA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R[rA]</a:t>
              </a:r>
            </a:p>
          </p:txBody>
        </p:sp>
        <p:sp>
          <p:nvSpPr>
            <p:cNvPr id="331786" name="Text Box 10"/>
            <p:cNvSpPr txBox="1">
              <a:spLocks noChangeArrowheads="1"/>
            </p:cNvSpPr>
            <p:nvPr/>
          </p:nvSpPr>
          <p:spPr bwMode="auto">
            <a:xfrm>
              <a:off x="2133600" y="28194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0</a:t>
              </a:r>
            </a:p>
          </p:txBody>
        </p:sp>
        <p:sp>
          <p:nvSpPr>
            <p:cNvPr id="331795" name="Text Box 19"/>
            <p:cNvSpPr txBox="1">
              <a:spLocks noChangeArrowheads="1"/>
            </p:cNvSpPr>
            <p:nvPr/>
          </p:nvSpPr>
          <p:spPr bwMode="auto">
            <a:xfrm>
              <a:off x="2127250" y="2508250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31798" name="Text Box 22"/>
            <p:cNvSpPr txBox="1">
              <a:spLocks noChangeArrowheads="1"/>
            </p:cNvSpPr>
            <p:nvPr/>
          </p:nvSpPr>
          <p:spPr bwMode="auto">
            <a:xfrm>
              <a:off x="914400" y="25146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译码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1807" name="Text Box 31"/>
            <p:cNvSpPr txBox="1">
              <a:spLocks noChangeArrowheads="1"/>
            </p:cNvSpPr>
            <p:nvPr/>
          </p:nvSpPr>
          <p:spPr bwMode="auto">
            <a:xfrm>
              <a:off x="5105400" y="2514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读操作数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1808" name="Text Box 32"/>
            <p:cNvSpPr txBox="1">
              <a:spLocks noChangeArrowheads="1"/>
            </p:cNvSpPr>
            <p:nvPr/>
          </p:nvSpPr>
          <p:spPr bwMode="auto">
            <a:xfrm>
              <a:off x="5105400" y="28194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15672" y="3322327"/>
            <a:ext cx="7020150" cy="613373"/>
            <a:chOff x="914400" y="3121565"/>
            <a:chExt cx="7010400" cy="612235"/>
          </a:xfrm>
        </p:grpSpPr>
        <p:sp>
          <p:nvSpPr>
            <p:cNvPr id="331787" name="Text Box 11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+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valA</a:t>
              </a:r>
              <a:endParaRPr lang="en-US" sz="2000" b="1" dirty="0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31788" name="Text Box 12"/>
            <p:cNvSpPr txBox="1">
              <a:spLocks noChangeArrowheads="1"/>
            </p:cNvSpPr>
            <p:nvPr/>
          </p:nvSpPr>
          <p:spPr bwMode="auto">
            <a:xfrm>
              <a:off x="2133601" y="3429000"/>
              <a:ext cx="281305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66"/>
                  </a:solidFill>
                </a:rPr>
                <a:t>If ! </a:t>
              </a:r>
              <a:r>
                <a:rPr lang="en-US" b="1" dirty="0" smtClean="0">
                  <a:solidFill>
                    <a:srgbClr val="000066"/>
                  </a:solidFill>
                </a:rPr>
                <a:t>Cond(</a:t>
              </a:r>
              <a:r>
                <a:rPr lang="en-US" b="1" dirty="0" err="1" smtClean="0">
                  <a:solidFill>
                    <a:srgbClr val="000066"/>
                  </a:solidFill>
                </a:rPr>
                <a:t>CC,ifun</a:t>
              </a:r>
              <a:r>
                <a:rPr lang="en-US" b="1" dirty="0" smtClean="0">
                  <a:solidFill>
                    <a:srgbClr val="000066"/>
                  </a:solidFill>
                </a:rPr>
                <a:t>) </a:t>
              </a:r>
              <a:r>
                <a:rPr lang="en-US" b="1" dirty="0" err="1">
                  <a:solidFill>
                    <a:srgbClr val="000066"/>
                  </a:solidFill>
                </a:rPr>
                <a:t>rB</a:t>
              </a:r>
              <a:r>
                <a:rPr lang="en-US" b="1" dirty="0">
                  <a:solidFill>
                    <a:srgbClr val="000066"/>
                  </a:solidFill>
                </a:rPr>
                <a:t> </a:t>
              </a:r>
              <a:r>
                <a:rPr lang="en-US" b="1" dirty="0">
                  <a:solidFill>
                    <a:srgbClr val="000066"/>
                  </a:solidFill>
                  <a:sym typeface="Symbol" pitchFamily="18" charset="2"/>
                </a:rPr>
                <a:t> 0xF</a:t>
              </a:r>
              <a:r>
                <a:rPr lang="en-US" b="1" dirty="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31794" name="Text Box 18"/>
            <p:cNvSpPr txBox="1">
              <a:spLocks noChangeArrowheads="1"/>
            </p:cNvSpPr>
            <p:nvPr/>
          </p:nvSpPr>
          <p:spPr bwMode="auto">
            <a:xfrm>
              <a:off x="2120778" y="3121565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31799" name="Text Box 23"/>
            <p:cNvSpPr txBox="1">
              <a:spLocks noChangeArrowheads="1"/>
            </p:cNvSpPr>
            <p:nvPr/>
          </p:nvSpPr>
          <p:spPr bwMode="auto">
            <a:xfrm>
              <a:off x="914400" y="31242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1809" name="Text Box 33"/>
            <p:cNvSpPr txBox="1">
              <a:spLocks noChangeArrowheads="1"/>
            </p:cNvSpPr>
            <p:nvPr/>
          </p:nvSpPr>
          <p:spPr bwMode="auto">
            <a:xfrm>
              <a:off x="51054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利用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ALU</a:t>
              </a:r>
              <a:r>
                <a:rPr lang="zh-CN" altLang="en-US" sz="2000" b="1" dirty="0">
                  <a:solidFill>
                    <a:srgbClr val="000066"/>
                  </a:solidFill>
                </a:rPr>
                <a:t>传递数据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1810" name="Text Box 34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(</a:t>
              </a:r>
              <a:r>
                <a:rPr lang="zh-CN" altLang="en-US" sz="2000" b="1" dirty="0">
                  <a:solidFill>
                    <a:srgbClr val="000066"/>
                  </a:solidFill>
                </a:rPr>
                <a:t>阻止寄存器</a:t>
              </a:r>
              <a:r>
                <a:rPr lang="zh-CN" altLang="en-US" sz="2000" b="1" dirty="0" smtClean="0">
                  <a:solidFill>
                    <a:srgbClr val="000066"/>
                  </a:solidFill>
                </a:rPr>
                <a:t>更新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)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31826" name="Group 50"/>
          <p:cNvGrpSpPr>
            <a:grpSpLocks/>
          </p:cNvGrpSpPr>
          <p:nvPr/>
        </p:nvGrpSpPr>
        <p:grpSpPr bwMode="auto">
          <a:xfrm>
            <a:off x="915672" y="3935691"/>
            <a:ext cx="7020150" cy="305365"/>
            <a:chOff x="576" y="2352"/>
            <a:chExt cx="4416" cy="192"/>
          </a:xfrm>
        </p:grpSpPr>
        <p:sp>
          <p:nvSpPr>
            <p:cNvPr id="331789" name="Text Box 13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 </a:t>
              </a:r>
            </a:p>
          </p:txBody>
        </p:sp>
        <p:sp>
          <p:nvSpPr>
            <p:cNvPr id="331800" name="Text Box 24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1811" name="Text Box 35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 </a:t>
              </a:r>
            </a:p>
          </p:txBody>
        </p:sp>
      </p:grpSp>
      <p:grpSp>
        <p:nvGrpSpPr>
          <p:cNvPr id="331827" name="Group 51"/>
          <p:cNvGrpSpPr>
            <a:grpSpLocks/>
          </p:cNvGrpSpPr>
          <p:nvPr/>
        </p:nvGrpSpPr>
        <p:grpSpPr bwMode="auto">
          <a:xfrm>
            <a:off x="915672" y="4241054"/>
            <a:ext cx="7020150" cy="610731"/>
            <a:chOff x="576" y="2544"/>
            <a:chExt cx="4416" cy="384"/>
          </a:xfrm>
        </p:grpSpPr>
        <p:sp>
          <p:nvSpPr>
            <p:cNvPr id="331790" name="Text Box 14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R[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r>
                <a:rPr lang="en-US" sz="2000" b="1" dirty="0">
                  <a:solidFill>
                    <a:srgbClr val="000066"/>
                  </a:solidFill>
                </a:rPr>
                <a:t>]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valE</a:t>
              </a:r>
              <a:endParaRPr lang="en-US" sz="2000" b="1" dirty="0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31791" name="Text Box 15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31793" name="Text Box 1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31801" name="Text Box 25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写回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1812" name="Text Box 36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结果写回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1813" name="Text Box 37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</p:grpSp>
      <p:grpSp>
        <p:nvGrpSpPr>
          <p:cNvPr id="331822" name="Group 46"/>
          <p:cNvGrpSpPr>
            <a:grpSpLocks/>
          </p:cNvGrpSpPr>
          <p:nvPr/>
        </p:nvGrpSpPr>
        <p:grpSpPr bwMode="auto">
          <a:xfrm>
            <a:off x="915672" y="4851827"/>
            <a:ext cx="7020150" cy="305365"/>
            <a:chOff x="576" y="2928"/>
            <a:chExt cx="4416" cy="192"/>
          </a:xfrm>
        </p:grpSpPr>
        <p:sp>
          <p:nvSpPr>
            <p:cNvPr id="331792" name="Text Box 16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PC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valP</a:t>
              </a:r>
            </a:p>
          </p:txBody>
        </p:sp>
        <p:sp>
          <p:nvSpPr>
            <p:cNvPr id="331802" name="Text Box 26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1814" name="Text Box 38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65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</a:t>
            </a:r>
            <a:r>
              <a:rPr lang="en-US" altLang="zh-CN" dirty="0" smtClean="0"/>
              <a:t>Jumps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921" y="3429041"/>
            <a:ext cx="4076011" cy="3015444"/>
          </a:xfrm>
        </p:spPr>
        <p:txBody>
          <a:bodyPr/>
          <a:lstStyle/>
          <a:p>
            <a:pPr marL="0" indent="0"/>
            <a:r>
              <a:rPr lang="zh-CN" altLang="en-US" sz="2400" dirty="0"/>
              <a:t>取指</a:t>
            </a:r>
            <a:endParaRPr lang="en-US" sz="2400" dirty="0"/>
          </a:p>
          <a:p>
            <a:pPr lvl="1"/>
            <a:r>
              <a:rPr lang="zh-CN" altLang="en-US" sz="2000" dirty="0"/>
              <a:t>读</a:t>
            </a:r>
            <a:r>
              <a:rPr lang="en-US" altLang="zh-CN" sz="2000" dirty="0"/>
              <a:t>9</a:t>
            </a:r>
            <a:r>
              <a:rPr lang="zh-CN" altLang="en-US" sz="2000" dirty="0"/>
              <a:t>个字节</a:t>
            </a:r>
            <a:endParaRPr lang="en-US" sz="2000" dirty="0"/>
          </a:p>
          <a:p>
            <a:pPr lvl="1"/>
            <a:r>
              <a:rPr lang="en-US" altLang="zh-CN" sz="2000" dirty="0"/>
              <a:t>PC+9</a:t>
            </a:r>
            <a:endParaRPr lang="en-US" sz="2000" dirty="0"/>
          </a:p>
          <a:p>
            <a:pPr marL="0" indent="0"/>
            <a:r>
              <a:rPr lang="zh-CN" altLang="en-US" sz="2400" dirty="0"/>
              <a:t>译码</a:t>
            </a:r>
            <a:endParaRPr lang="en-US" sz="2400" dirty="0"/>
          </a:p>
          <a:p>
            <a:pPr lvl="1"/>
            <a:r>
              <a:rPr lang="zh-CN" altLang="en-US" sz="2000" dirty="0"/>
              <a:t>无操作</a:t>
            </a:r>
            <a:endParaRPr lang="en-US" sz="2000" dirty="0"/>
          </a:p>
          <a:p>
            <a:pPr marL="0" indent="0"/>
            <a:r>
              <a:rPr lang="zh-CN" altLang="en-US" sz="2400" dirty="0"/>
              <a:t>执行</a:t>
            </a:r>
            <a:endParaRPr lang="en-US" sz="2400" dirty="0"/>
          </a:p>
          <a:p>
            <a:pPr lvl="1"/>
            <a:r>
              <a:rPr lang="zh-CN" altLang="en-US" sz="2000" dirty="0"/>
              <a:t>根据跳转条件和条件码来决定是否选择分支</a:t>
            </a:r>
            <a:endParaRPr lang="en-US" sz="2000" dirty="0"/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542" y="3357177"/>
            <a:ext cx="4077600" cy="3168167"/>
          </a:xfrm>
        </p:spPr>
        <p:txBody>
          <a:bodyPr/>
          <a:lstStyle/>
          <a:p>
            <a:pPr marL="0" indent="0"/>
            <a:r>
              <a:rPr lang="zh-CN" altLang="en-US" sz="2400" dirty="0"/>
              <a:t>访存</a:t>
            </a:r>
            <a:endParaRPr lang="en-US" sz="2400" dirty="0"/>
          </a:p>
          <a:p>
            <a:pPr lvl="1"/>
            <a:r>
              <a:rPr lang="zh-CN" altLang="en-US" sz="2000" dirty="0"/>
              <a:t>无操作</a:t>
            </a:r>
            <a:endParaRPr lang="en-US" sz="2000" dirty="0"/>
          </a:p>
          <a:p>
            <a:pPr marL="0" indent="0"/>
            <a:r>
              <a:rPr lang="zh-CN" altLang="en-US" sz="2400" dirty="0"/>
              <a:t>写回</a:t>
            </a:r>
            <a:endParaRPr lang="en-US" sz="2400" dirty="0"/>
          </a:p>
          <a:p>
            <a:pPr lvl="1"/>
            <a:r>
              <a:rPr lang="zh-CN" altLang="en-US" sz="2000" dirty="0"/>
              <a:t>无操作</a:t>
            </a:r>
            <a:endParaRPr lang="en-US" sz="2000" dirty="0"/>
          </a:p>
          <a:p>
            <a:pPr marL="0" indent="0"/>
            <a:r>
              <a:rPr lang="zh-CN" altLang="en-US" sz="2400" dirty="0"/>
              <a:t>更新</a:t>
            </a:r>
            <a:r>
              <a:rPr lang="en-US" altLang="zh-CN" sz="2400" dirty="0"/>
              <a:t>PC</a:t>
            </a:r>
            <a:endParaRPr lang="en-US" sz="2400" dirty="0"/>
          </a:p>
          <a:p>
            <a:pPr lvl="1"/>
            <a:r>
              <a:rPr lang="zh-CN" altLang="en-US" sz="2000" dirty="0"/>
              <a:t>如果选择了分支，则把</a:t>
            </a:r>
            <a:r>
              <a:rPr lang="en-US" altLang="zh-CN" sz="2000" dirty="0"/>
              <a:t>PC</a:t>
            </a:r>
            <a:r>
              <a:rPr lang="zh-CN" altLang="en-US" sz="2000" dirty="0"/>
              <a:t>值设为分支地址，如果没选择分支，则</a:t>
            </a:r>
            <a:r>
              <a:rPr lang="en-US" altLang="zh-CN" sz="2000" dirty="0"/>
              <a:t>PC</a:t>
            </a:r>
            <a:r>
              <a:rPr lang="zh-CN" altLang="en-US" sz="2000" dirty="0"/>
              <a:t>值为增加之后的</a:t>
            </a:r>
            <a:r>
              <a:rPr lang="en-US" altLang="zh-CN" sz="2000" dirty="0"/>
              <a:t>PC</a:t>
            </a:r>
            <a:endParaRPr lang="en-US" sz="2000" dirty="0"/>
          </a:p>
        </p:txBody>
      </p:sp>
      <p:sp>
        <p:nvSpPr>
          <p:cNvPr id="350226" name="Rectangle 18"/>
          <p:cNvSpPr>
            <a:spLocks noChangeArrowheads="1"/>
          </p:cNvSpPr>
          <p:nvPr/>
        </p:nvSpPr>
        <p:spPr bwMode="auto">
          <a:xfrm flipV="1">
            <a:off x="298864" y="1133182"/>
            <a:ext cx="8593615" cy="1935778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85" tIns="45785" rIns="45785" bIns="45785" anchor="ctr">
            <a:no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50227" name="Rectangle 19"/>
          <p:cNvSpPr>
            <a:spLocks noChangeArrowheads="1"/>
          </p:cNvSpPr>
          <p:nvPr/>
        </p:nvSpPr>
        <p:spPr bwMode="auto">
          <a:xfrm>
            <a:off x="527783" y="1366051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567" tIns="45785" rIns="91567" bIns="45785" anchor="ctr"/>
          <a:lstStyle/>
          <a:p>
            <a:pPr defTabSz="9157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99"/>
                </a:solidFill>
                <a:latin typeface="Courier New" pitchFamily="49" charset="0"/>
              </a:rPr>
              <a:t>jXX</a:t>
            </a:r>
            <a:r>
              <a:rPr lang="en-US" sz="2000" b="1">
                <a:solidFill>
                  <a:srgbClr val="000099"/>
                </a:solidFill>
              </a:rPr>
              <a:t> Dest</a:t>
            </a:r>
          </a:p>
        </p:txBody>
      </p:sp>
      <p:grpSp>
        <p:nvGrpSpPr>
          <p:cNvPr id="350228" name="Group 20"/>
          <p:cNvGrpSpPr>
            <a:grpSpLocks/>
          </p:cNvGrpSpPr>
          <p:nvPr/>
        </p:nvGrpSpPr>
        <p:grpSpPr bwMode="auto">
          <a:xfrm>
            <a:off x="1672375" y="1366051"/>
            <a:ext cx="610448" cy="305365"/>
            <a:chOff x="1296" y="2544"/>
            <a:chExt cx="384" cy="192"/>
          </a:xfrm>
        </p:grpSpPr>
        <p:sp>
          <p:nvSpPr>
            <p:cNvPr id="350229" name="Rectangle 2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350230" name="Rectangle 2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fn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50231" name="Rectangle 2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99"/>
                </a:solidFill>
                <a:latin typeface="Courier New" pitchFamily="49" charset="0"/>
              </a:endParaRPr>
            </a:p>
          </p:txBody>
        </p:sp>
      </p:grpSp>
      <p:sp>
        <p:nvSpPr>
          <p:cNvPr id="350233" name="Rectangle 25"/>
          <p:cNvSpPr>
            <a:spLocks noChangeArrowheads="1"/>
          </p:cNvSpPr>
          <p:nvPr/>
        </p:nvSpPr>
        <p:spPr bwMode="auto">
          <a:xfrm>
            <a:off x="2282821" y="1366051"/>
            <a:ext cx="4883583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567" tIns="45785" rIns="91567" bIns="45785" anchor="ctr"/>
          <a:lstStyle/>
          <a:p>
            <a:pPr algn="ctr" defTabSz="9157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Dest</a:t>
            </a:r>
            <a:endParaRPr lang="en-US" sz="2000" b="1" dirty="0">
              <a:solidFill>
                <a:srgbClr val="000066"/>
              </a:solidFill>
            </a:endParaRPr>
          </a:p>
        </p:txBody>
      </p:sp>
      <p:grpSp>
        <p:nvGrpSpPr>
          <p:cNvPr id="350235" name="Group 27"/>
          <p:cNvGrpSpPr>
            <a:grpSpLocks/>
          </p:cNvGrpSpPr>
          <p:nvPr/>
        </p:nvGrpSpPr>
        <p:grpSpPr bwMode="auto">
          <a:xfrm>
            <a:off x="1672375" y="1747717"/>
            <a:ext cx="610448" cy="305365"/>
            <a:chOff x="1296" y="2544"/>
            <a:chExt cx="384" cy="192"/>
          </a:xfrm>
        </p:grpSpPr>
        <p:sp>
          <p:nvSpPr>
            <p:cNvPr id="350236" name="Rectangle 2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0237" name="Rectangle 2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0238" name="Rectangle 3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99"/>
                </a:solidFill>
                <a:latin typeface="Courier New" pitchFamily="49" charset="0"/>
              </a:endParaRPr>
            </a:p>
          </p:txBody>
        </p:sp>
      </p:grpSp>
      <p:sp>
        <p:nvSpPr>
          <p:cNvPr id="350239" name="Rectangle 31"/>
          <p:cNvSpPr>
            <a:spLocks noChangeArrowheads="1"/>
          </p:cNvSpPr>
          <p:nvPr/>
        </p:nvSpPr>
        <p:spPr bwMode="auto">
          <a:xfrm>
            <a:off x="527783" y="1747717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567" tIns="45785" rIns="91567" bIns="45785" anchor="ctr"/>
          <a:lstStyle/>
          <a:p>
            <a:pPr defTabSz="9157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99"/>
                </a:solidFill>
              </a:rPr>
              <a:t>fall thru:</a:t>
            </a:r>
          </a:p>
        </p:txBody>
      </p:sp>
      <p:grpSp>
        <p:nvGrpSpPr>
          <p:cNvPr id="350241" name="Group 33"/>
          <p:cNvGrpSpPr>
            <a:grpSpLocks/>
          </p:cNvGrpSpPr>
          <p:nvPr/>
        </p:nvGrpSpPr>
        <p:grpSpPr bwMode="auto">
          <a:xfrm>
            <a:off x="1672375" y="2511172"/>
            <a:ext cx="610448" cy="305365"/>
            <a:chOff x="1296" y="2544"/>
            <a:chExt cx="384" cy="192"/>
          </a:xfrm>
        </p:grpSpPr>
        <p:sp>
          <p:nvSpPr>
            <p:cNvPr id="350242" name="Rectangle 34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0243" name="Rectangle 35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0244" name="Rectangle 36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99"/>
                </a:solidFill>
                <a:latin typeface="Courier New" pitchFamily="49" charset="0"/>
              </a:endParaRPr>
            </a:p>
          </p:txBody>
        </p:sp>
      </p:grpSp>
      <p:sp>
        <p:nvSpPr>
          <p:cNvPr id="350245" name="Rectangle 37"/>
          <p:cNvSpPr>
            <a:spLocks noChangeArrowheads="1"/>
          </p:cNvSpPr>
          <p:nvPr/>
        </p:nvSpPr>
        <p:spPr bwMode="auto">
          <a:xfrm>
            <a:off x="527783" y="2511172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567" tIns="45785" rIns="91567" bIns="45785" anchor="ctr"/>
          <a:lstStyle/>
          <a:p>
            <a:pPr defTabSz="9157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99"/>
                </a:solidFill>
              </a:rPr>
              <a:t>target:</a:t>
            </a:r>
          </a:p>
        </p:txBody>
      </p:sp>
      <p:sp>
        <p:nvSpPr>
          <p:cNvPr id="350246" name="Line 38"/>
          <p:cNvSpPr>
            <a:spLocks noChangeShapeType="1"/>
          </p:cNvSpPr>
          <p:nvPr/>
        </p:nvSpPr>
        <p:spPr bwMode="auto">
          <a:xfrm flipH="1">
            <a:off x="2282829" y="1900399"/>
            <a:ext cx="52651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50247" name="Line 39"/>
          <p:cNvSpPr>
            <a:spLocks noChangeShapeType="1"/>
          </p:cNvSpPr>
          <p:nvPr/>
        </p:nvSpPr>
        <p:spPr bwMode="auto">
          <a:xfrm flipH="1">
            <a:off x="2282829" y="2663813"/>
            <a:ext cx="52651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50248" name="Text Box 40"/>
          <p:cNvSpPr txBox="1">
            <a:spLocks noChangeArrowheads="1"/>
          </p:cNvSpPr>
          <p:nvPr/>
        </p:nvSpPr>
        <p:spPr bwMode="auto">
          <a:xfrm>
            <a:off x="7710085" y="1688914"/>
            <a:ext cx="1051060" cy="3694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5" tIns="45785" rIns="45785" bIns="45785">
            <a:spAutoFit/>
          </a:bodyPr>
          <a:lstStyle/>
          <a:p>
            <a:pPr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Not taken</a:t>
            </a:r>
          </a:p>
        </p:txBody>
      </p:sp>
      <p:sp>
        <p:nvSpPr>
          <p:cNvPr id="350249" name="Text Box 41"/>
          <p:cNvSpPr txBox="1">
            <a:spLocks noChangeArrowheads="1"/>
          </p:cNvSpPr>
          <p:nvPr/>
        </p:nvSpPr>
        <p:spPr bwMode="auto">
          <a:xfrm>
            <a:off x="7710085" y="2511173"/>
            <a:ext cx="684614" cy="3694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5" tIns="45785" rIns="45785" bIns="45785">
            <a:spAutoFit/>
          </a:bodyPr>
          <a:lstStyle/>
          <a:p>
            <a:pPr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Taken</a:t>
            </a:r>
          </a:p>
        </p:txBody>
      </p:sp>
    </p:spTree>
    <p:extLst>
      <p:ext uri="{BB962C8B-B14F-4D97-AF65-F5344CB8AC3E}">
        <p14:creationId xmlns:p14="http://schemas.microsoft.com/office/powerpoint/2010/main" val="293068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计算序列</a:t>
            </a:r>
            <a:r>
              <a:rPr lang="en-US" dirty="0" smtClean="0"/>
              <a:t>: </a:t>
            </a:r>
            <a:r>
              <a:rPr lang="en-US" dirty="0"/>
              <a:t>Jumps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1" y="5267598"/>
            <a:ext cx="8306223" cy="1176929"/>
          </a:xfrm>
        </p:spPr>
        <p:txBody>
          <a:bodyPr/>
          <a:lstStyle/>
          <a:p>
            <a:pPr lvl="1"/>
            <a:r>
              <a:rPr lang="zh-CN" altLang="en-US" dirty="0" smtClean="0"/>
              <a:t>计算两个地址</a:t>
            </a:r>
            <a:endParaRPr lang="en-US" dirty="0"/>
          </a:p>
          <a:p>
            <a:pPr lvl="1"/>
            <a:r>
              <a:rPr lang="zh-CN" altLang="en-US" dirty="0" smtClean="0"/>
              <a:t>根据条件码和分支条件作出选择</a:t>
            </a:r>
            <a:endParaRPr lang="en-US" dirty="0"/>
          </a:p>
        </p:txBody>
      </p:sp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2301139" y="1187400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jXX Dest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0242" y="1492763"/>
            <a:ext cx="7020150" cy="1221462"/>
            <a:chOff x="914400" y="1295400"/>
            <a:chExt cx="7010400" cy="1219200"/>
          </a:xfrm>
        </p:grpSpPr>
        <p:sp>
          <p:nvSpPr>
            <p:cNvPr id="342022" name="Text Box 6"/>
            <p:cNvSpPr txBox="1">
              <a:spLocks noChangeArrowheads="1"/>
            </p:cNvSpPr>
            <p:nvPr/>
          </p:nvSpPr>
          <p:spPr bwMode="auto">
            <a:xfrm>
              <a:off x="2133600" y="12954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icode:ifun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>
                  <a:solidFill>
                    <a:srgbClr val="000066"/>
                  </a:solidFill>
                </a:rPr>
                <a:t> M</a:t>
              </a:r>
              <a:r>
                <a:rPr lang="en-US" sz="2000" b="1" baseline="-25000">
                  <a:solidFill>
                    <a:srgbClr val="000066"/>
                  </a:solidFill>
                </a:rPr>
                <a:t>1</a:t>
              </a:r>
              <a:r>
                <a:rPr lang="en-US" sz="2000" b="1">
                  <a:solidFill>
                    <a:srgbClr val="000066"/>
                  </a:solidFill>
                </a:rPr>
                <a:t>[PC]</a:t>
              </a:r>
            </a:p>
          </p:txBody>
        </p:sp>
        <p:sp>
          <p:nvSpPr>
            <p:cNvPr id="342023" name="Text Box 7"/>
            <p:cNvSpPr txBox="1">
              <a:spLocks noChangeArrowheads="1"/>
            </p:cNvSpPr>
            <p:nvPr/>
          </p:nvSpPr>
          <p:spPr bwMode="auto">
            <a:xfrm>
              <a:off x="2133600" y="16002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2024" name="Text Box 8"/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valC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 dirty="0">
                  <a:solidFill>
                    <a:srgbClr val="000066"/>
                  </a:solidFill>
                </a:rPr>
                <a:t> M</a:t>
              </a:r>
              <a:r>
                <a:rPr lang="en-US" sz="2000" b="1" baseline="-25000" dirty="0">
                  <a:solidFill>
                    <a:srgbClr val="000066"/>
                  </a:solidFill>
                </a:rPr>
                <a:t>8</a:t>
              </a:r>
              <a:r>
                <a:rPr lang="en-US" sz="2000" b="1" dirty="0">
                  <a:solidFill>
                    <a:srgbClr val="000066"/>
                  </a:solidFill>
                </a:rPr>
                <a:t>[PC+1]</a:t>
              </a:r>
            </a:p>
          </p:txBody>
        </p:sp>
        <p:sp>
          <p:nvSpPr>
            <p:cNvPr id="342025" name="Text Box 9"/>
            <p:cNvSpPr txBox="1">
              <a:spLocks noChangeArrowheads="1"/>
            </p:cNvSpPr>
            <p:nvPr/>
          </p:nvSpPr>
          <p:spPr bwMode="auto">
            <a:xfrm>
              <a:off x="2133600" y="22098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valP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PC+9</a:t>
              </a:r>
            </a:p>
          </p:txBody>
        </p:sp>
        <p:sp>
          <p:nvSpPr>
            <p:cNvPr id="342026" name="Text Box 10"/>
            <p:cNvSpPr txBox="1">
              <a:spLocks noChangeArrowheads="1"/>
            </p:cNvSpPr>
            <p:nvPr/>
          </p:nvSpPr>
          <p:spPr bwMode="auto">
            <a:xfrm>
              <a:off x="2133600" y="1295400"/>
              <a:ext cx="2819400" cy="12192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2027" name="Text Box 11"/>
            <p:cNvSpPr txBox="1">
              <a:spLocks noChangeArrowheads="1"/>
            </p:cNvSpPr>
            <p:nvPr/>
          </p:nvSpPr>
          <p:spPr bwMode="auto">
            <a:xfrm>
              <a:off x="914400" y="1295400"/>
              <a:ext cx="1219200" cy="12192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取指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2028" name="Text Box 12"/>
            <p:cNvSpPr txBox="1">
              <a:spLocks noChangeArrowheads="1"/>
            </p:cNvSpPr>
            <p:nvPr/>
          </p:nvSpPr>
          <p:spPr bwMode="auto">
            <a:xfrm>
              <a:off x="5105400" y="12954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读指令字节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2029" name="Text Box 13"/>
            <p:cNvSpPr txBox="1">
              <a:spLocks noChangeArrowheads="1"/>
            </p:cNvSpPr>
            <p:nvPr/>
          </p:nvSpPr>
          <p:spPr bwMode="auto">
            <a:xfrm>
              <a:off x="5105400" y="1600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2030" name="Text Box 14"/>
            <p:cNvSpPr txBox="1">
              <a:spLocks noChangeArrowheads="1"/>
            </p:cNvSpPr>
            <p:nvPr/>
          </p:nvSpPr>
          <p:spPr bwMode="auto">
            <a:xfrm>
              <a:off x="5105400" y="1905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读目的地址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2031" name="Text Box 15"/>
            <p:cNvSpPr txBox="1">
              <a:spLocks noChangeArrowheads="1"/>
            </p:cNvSpPr>
            <p:nvPr/>
          </p:nvSpPr>
          <p:spPr bwMode="auto">
            <a:xfrm>
              <a:off x="5105400" y="22098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Fall through address</a:t>
              </a:r>
            </a:p>
          </p:txBody>
        </p:sp>
      </p:grpSp>
      <p:grpSp>
        <p:nvGrpSpPr>
          <p:cNvPr id="342032" name="Group 16"/>
          <p:cNvGrpSpPr>
            <a:grpSpLocks/>
          </p:cNvGrpSpPr>
          <p:nvPr/>
        </p:nvGrpSpPr>
        <p:grpSpPr bwMode="auto">
          <a:xfrm>
            <a:off x="1080242" y="2714267"/>
            <a:ext cx="7020150" cy="610731"/>
            <a:chOff x="576" y="1584"/>
            <a:chExt cx="4416" cy="384"/>
          </a:xfrm>
        </p:grpSpPr>
        <p:sp>
          <p:nvSpPr>
            <p:cNvPr id="342033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42034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42035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2036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译码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2037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2038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80242" y="3318597"/>
            <a:ext cx="7020150" cy="617091"/>
            <a:chOff x="914400" y="3117852"/>
            <a:chExt cx="7010400" cy="615948"/>
          </a:xfrm>
        </p:grpSpPr>
        <p:sp>
          <p:nvSpPr>
            <p:cNvPr id="342040" name="Text Box 24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42041" name="Text Box 25"/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Cnd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Cond(</a:t>
              </a:r>
              <a:r>
                <a:rPr lang="en-US" sz="2000" b="1" dirty="0" err="1" smtClean="0">
                  <a:solidFill>
                    <a:srgbClr val="000066"/>
                  </a:solidFill>
                </a:rPr>
                <a:t>CC,ifun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)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2042" name="Text Box 26"/>
            <p:cNvSpPr txBox="1">
              <a:spLocks noChangeArrowheads="1"/>
            </p:cNvSpPr>
            <p:nvPr/>
          </p:nvSpPr>
          <p:spPr bwMode="auto">
            <a:xfrm>
              <a:off x="2127250" y="3117852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2043" name="Text Box 27"/>
            <p:cNvSpPr txBox="1">
              <a:spLocks noChangeArrowheads="1"/>
            </p:cNvSpPr>
            <p:nvPr/>
          </p:nvSpPr>
          <p:spPr bwMode="auto">
            <a:xfrm>
              <a:off x="914400" y="31242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2044" name="Text Box 28"/>
            <p:cNvSpPr txBox="1">
              <a:spLocks noChangeArrowheads="1"/>
            </p:cNvSpPr>
            <p:nvPr/>
          </p:nvSpPr>
          <p:spPr bwMode="auto">
            <a:xfrm>
              <a:off x="51054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2045" name="Text Box 29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是否选择分支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42046" name="Group 30"/>
          <p:cNvGrpSpPr>
            <a:grpSpLocks/>
          </p:cNvGrpSpPr>
          <p:nvPr/>
        </p:nvGrpSpPr>
        <p:grpSpPr bwMode="auto">
          <a:xfrm>
            <a:off x="1080242" y="3935691"/>
            <a:ext cx="7020150" cy="305365"/>
            <a:chOff x="576" y="2352"/>
            <a:chExt cx="4416" cy="192"/>
          </a:xfrm>
        </p:grpSpPr>
        <p:sp>
          <p:nvSpPr>
            <p:cNvPr id="342047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 </a:t>
              </a:r>
            </a:p>
          </p:txBody>
        </p:sp>
        <p:sp>
          <p:nvSpPr>
            <p:cNvPr id="342048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2049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 </a:t>
              </a:r>
            </a:p>
          </p:txBody>
        </p:sp>
      </p:grpSp>
      <p:grpSp>
        <p:nvGrpSpPr>
          <p:cNvPr id="342050" name="Group 34"/>
          <p:cNvGrpSpPr>
            <a:grpSpLocks/>
          </p:cNvGrpSpPr>
          <p:nvPr/>
        </p:nvGrpSpPr>
        <p:grpSpPr bwMode="auto">
          <a:xfrm>
            <a:off x="1080242" y="4241054"/>
            <a:ext cx="7020150" cy="610731"/>
            <a:chOff x="576" y="2544"/>
            <a:chExt cx="4416" cy="384"/>
          </a:xfrm>
        </p:grpSpPr>
        <p:sp>
          <p:nvSpPr>
            <p:cNvPr id="342051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42052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42053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2054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写回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2055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2056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</p:grpSp>
      <p:grpSp>
        <p:nvGrpSpPr>
          <p:cNvPr id="342057" name="Group 41"/>
          <p:cNvGrpSpPr>
            <a:grpSpLocks/>
          </p:cNvGrpSpPr>
          <p:nvPr/>
        </p:nvGrpSpPr>
        <p:grpSpPr bwMode="auto">
          <a:xfrm>
            <a:off x="1080242" y="4851827"/>
            <a:ext cx="7020150" cy="305365"/>
            <a:chOff x="576" y="2928"/>
            <a:chExt cx="4416" cy="192"/>
          </a:xfrm>
        </p:grpSpPr>
        <p:sp>
          <p:nvSpPr>
            <p:cNvPr id="342058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PC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Cnd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?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valC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: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valP</a:t>
              </a:r>
              <a:endParaRPr lang="en-US" sz="2000" b="1" dirty="0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42059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2060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0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</a:rPr>
              <a:t>call</a:t>
            </a:r>
            <a:r>
              <a:rPr lang="zh-CN" altLang="en-US" dirty="0" smtClean="0">
                <a:latin typeface="Courier New" pitchFamily="49" charset="0"/>
              </a:rPr>
              <a:t>指令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921" y="3284984"/>
            <a:ext cx="4204777" cy="3009122"/>
          </a:xfrm>
        </p:spPr>
        <p:txBody>
          <a:bodyPr/>
          <a:lstStyle/>
          <a:p>
            <a:pPr marL="0" indent="0"/>
            <a:r>
              <a:rPr lang="zh-CN" altLang="en-US" dirty="0"/>
              <a:t>取指</a:t>
            </a:r>
            <a:endParaRPr lang="en-US" dirty="0"/>
          </a:p>
          <a:p>
            <a:pPr lvl="1"/>
            <a:r>
              <a:rPr lang="zh-CN" altLang="en-US" dirty="0"/>
              <a:t>读</a:t>
            </a:r>
            <a:r>
              <a:rPr lang="en-US" altLang="zh-CN" dirty="0"/>
              <a:t>9</a:t>
            </a:r>
            <a:r>
              <a:rPr lang="zh-CN" altLang="en-US" dirty="0"/>
              <a:t>个字节</a:t>
            </a:r>
            <a:endParaRPr lang="en-US" dirty="0"/>
          </a:p>
          <a:p>
            <a:pPr lvl="1"/>
            <a:r>
              <a:rPr lang="en-US" altLang="zh-CN" dirty="0"/>
              <a:t>PC+9</a:t>
            </a:r>
            <a:endParaRPr lang="en-US" dirty="0"/>
          </a:p>
          <a:p>
            <a:pPr marL="0" indent="0"/>
            <a:r>
              <a:rPr lang="zh-CN" altLang="en-US" dirty="0"/>
              <a:t>译码</a:t>
            </a:r>
            <a:endParaRPr lang="en-US" dirty="0"/>
          </a:p>
          <a:p>
            <a:pPr lvl="1"/>
            <a:r>
              <a:rPr lang="zh-CN" altLang="en-US" dirty="0"/>
              <a:t>读栈指针</a:t>
            </a:r>
            <a:endParaRPr lang="en-US" dirty="0"/>
          </a:p>
          <a:p>
            <a:pPr marL="0" indent="0"/>
            <a:r>
              <a:rPr lang="zh-CN" altLang="en-US" dirty="0"/>
              <a:t>执行</a:t>
            </a:r>
            <a:endParaRPr lang="en-US" dirty="0"/>
          </a:p>
          <a:p>
            <a:pPr lvl="1"/>
            <a:r>
              <a:rPr lang="zh-CN" altLang="en-US" dirty="0"/>
              <a:t>栈指针减</a:t>
            </a:r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542" y="3284984"/>
            <a:ext cx="4077600" cy="3009122"/>
          </a:xfrm>
        </p:spPr>
        <p:txBody>
          <a:bodyPr/>
          <a:lstStyle/>
          <a:p>
            <a:pPr marL="0" indent="0"/>
            <a:r>
              <a:rPr lang="zh-CN" altLang="en-US" dirty="0"/>
              <a:t>访存</a:t>
            </a:r>
            <a:endParaRPr lang="en-US" dirty="0"/>
          </a:p>
          <a:p>
            <a:pPr lvl="1"/>
            <a:r>
              <a:rPr lang="zh-CN" altLang="en-US" dirty="0"/>
              <a:t>把增加后的</a:t>
            </a:r>
            <a:r>
              <a:rPr lang="en-US" altLang="zh-CN" dirty="0"/>
              <a:t>PC</a:t>
            </a:r>
            <a:r>
              <a:rPr lang="zh-CN" altLang="en-US" dirty="0"/>
              <a:t>写到新的栈指针指向的位置</a:t>
            </a:r>
            <a:endParaRPr lang="en-US" dirty="0"/>
          </a:p>
          <a:p>
            <a:pPr marL="0" indent="0"/>
            <a:r>
              <a:rPr lang="zh-CN" altLang="en-US" dirty="0"/>
              <a:t>写回</a:t>
            </a:r>
            <a:endParaRPr lang="en-US" dirty="0"/>
          </a:p>
          <a:p>
            <a:pPr lvl="1"/>
            <a:r>
              <a:rPr lang="zh-CN" altLang="en-US" dirty="0"/>
              <a:t>更新栈指针</a:t>
            </a:r>
            <a:endParaRPr lang="en-US" dirty="0"/>
          </a:p>
          <a:p>
            <a:pPr marL="0" indent="0"/>
            <a:r>
              <a:rPr lang="zh-CN" altLang="en-US" dirty="0"/>
              <a:t>更新</a:t>
            </a:r>
            <a:r>
              <a:rPr lang="en-US" altLang="zh-CN" dirty="0"/>
              <a:t>PC</a:t>
            </a:r>
            <a:endParaRPr lang="en-US" dirty="0"/>
          </a:p>
          <a:p>
            <a:pPr lvl="1"/>
            <a:r>
              <a:rPr lang="en-US" altLang="zh-CN" dirty="0"/>
              <a:t>PC</a:t>
            </a:r>
            <a:r>
              <a:rPr lang="zh-CN" altLang="en-US" dirty="0"/>
              <a:t>设为目的地址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46076" y="1133180"/>
            <a:ext cx="7951066" cy="1935779"/>
            <a:chOff x="527050" y="896017"/>
            <a:chExt cx="7940023" cy="1932195"/>
          </a:xfrm>
        </p:grpSpPr>
        <p:sp>
          <p:nvSpPr>
            <p:cNvPr id="351250" name="Rectangle 18"/>
            <p:cNvSpPr>
              <a:spLocks noChangeArrowheads="1"/>
            </p:cNvSpPr>
            <p:nvPr/>
          </p:nvSpPr>
          <p:spPr bwMode="auto">
            <a:xfrm>
              <a:off x="527050" y="896017"/>
              <a:ext cx="7940023" cy="1932195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20" rIns="45720" anchor="ctr">
              <a:no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51251" name="Rectangle 19"/>
            <p:cNvSpPr>
              <a:spLocks noChangeArrowheads="1"/>
            </p:cNvSpPr>
            <p:nvPr/>
          </p:nvSpPr>
          <p:spPr bwMode="auto">
            <a:xfrm>
              <a:off x="755650" y="1219200"/>
              <a:ext cx="19050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call</a:t>
              </a:r>
              <a:r>
                <a:rPr lang="en-US" sz="2000" b="1">
                  <a:solidFill>
                    <a:srgbClr val="000099"/>
                  </a:solidFill>
                </a:rPr>
                <a:t> Dest</a:t>
              </a:r>
            </a:p>
          </p:txBody>
        </p:sp>
        <p:grpSp>
          <p:nvGrpSpPr>
            <p:cNvPr id="351252" name="Group 20"/>
            <p:cNvGrpSpPr>
              <a:grpSpLocks/>
            </p:cNvGrpSpPr>
            <p:nvPr/>
          </p:nvGrpSpPr>
          <p:grpSpPr bwMode="auto">
            <a:xfrm>
              <a:off x="2660650" y="1219200"/>
              <a:ext cx="609600" cy="304800"/>
              <a:chOff x="1296" y="2544"/>
              <a:chExt cx="384" cy="192"/>
            </a:xfrm>
          </p:grpSpPr>
          <p:sp>
            <p:nvSpPr>
              <p:cNvPr id="351253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99"/>
                    </a:solidFill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51254" name="Rectangle 2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99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51255" name="Rectangle 2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99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51256" name="Rectangle 24"/>
            <p:cNvSpPr>
              <a:spLocks noChangeArrowheads="1"/>
            </p:cNvSpPr>
            <p:nvPr/>
          </p:nvSpPr>
          <p:spPr bwMode="auto">
            <a:xfrm>
              <a:off x="3240087" y="1219200"/>
              <a:ext cx="4870450" cy="304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Dest</a:t>
              </a:r>
            </a:p>
          </p:txBody>
        </p:sp>
        <p:grpSp>
          <p:nvGrpSpPr>
            <p:cNvPr id="351257" name="Group 25"/>
            <p:cNvGrpSpPr>
              <a:grpSpLocks/>
            </p:cNvGrpSpPr>
            <p:nvPr/>
          </p:nvGrpSpPr>
          <p:grpSpPr bwMode="auto">
            <a:xfrm>
              <a:off x="2630487" y="1617663"/>
              <a:ext cx="609600" cy="304800"/>
              <a:chOff x="1296" y="2544"/>
              <a:chExt cx="384" cy="192"/>
            </a:xfrm>
          </p:grpSpPr>
          <p:sp>
            <p:nvSpPr>
              <p:cNvPr id="351258" name="Rectangle 26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99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59" name="Rectangle 27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99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60" name="Rectangle 2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99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51261" name="Rectangle 29"/>
            <p:cNvSpPr>
              <a:spLocks noChangeArrowheads="1"/>
            </p:cNvSpPr>
            <p:nvPr/>
          </p:nvSpPr>
          <p:spPr bwMode="auto">
            <a:xfrm>
              <a:off x="1487487" y="1617663"/>
              <a:ext cx="1112837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</a:rPr>
                <a:t>return:</a:t>
              </a:r>
            </a:p>
          </p:txBody>
        </p:sp>
        <p:grpSp>
          <p:nvGrpSpPr>
            <p:cNvPr id="351262" name="Group 30"/>
            <p:cNvGrpSpPr>
              <a:grpSpLocks/>
            </p:cNvGrpSpPr>
            <p:nvPr/>
          </p:nvGrpSpPr>
          <p:grpSpPr bwMode="auto">
            <a:xfrm>
              <a:off x="2630487" y="2379663"/>
              <a:ext cx="609600" cy="304800"/>
              <a:chOff x="1296" y="2544"/>
              <a:chExt cx="384" cy="192"/>
            </a:xfrm>
          </p:grpSpPr>
          <p:sp>
            <p:nvSpPr>
              <p:cNvPr id="351263" name="Rectangle 3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99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64" name="Rectangle 3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99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65" name="Rectangle 3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99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51266" name="Rectangle 34"/>
            <p:cNvSpPr>
              <a:spLocks noChangeArrowheads="1"/>
            </p:cNvSpPr>
            <p:nvPr/>
          </p:nvSpPr>
          <p:spPr bwMode="auto">
            <a:xfrm>
              <a:off x="1487487" y="2379663"/>
              <a:ext cx="1112837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</a:rPr>
                <a:t>target: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216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计算序列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</a:rPr>
              <a:t>call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1" y="5348415"/>
            <a:ext cx="8306223" cy="1176929"/>
          </a:xfrm>
        </p:spPr>
        <p:txBody>
          <a:bodyPr/>
          <a:lstStyle/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减少栈指针</a:t>
            </a:r>
            <a:endParaRPr lang="en-US" dirty="0" smtClean="0"/>
          </a:p>
          <a:p>
            <a:pPr lvl="1"/>
            <a:r>
              <a:rPr lang="zh-CN" altLang="en-US" dirty="0" smtClean="0"/>
              <a:t>存储增加后的</a:t>
            </a:r>
            <a:r>
              <a:rPr lang="en-US" altLang="zh-CN" dirty="0" smtClean="0"/>
              <a:t>PC</a:t>
            </a:r>
            <a:endParaRPr lang="en-US" dirty="0"/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2229131" y="1187400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  <a:latin typeface="Courier New" pitchFamily="49" charset="0"/>
              </a:rPr>
              <a:t>call</a:t>
            </a:r>
            <a:r>
              <a:rPr lang="en-US" sz="2000" b="1">
                <a:solidFill>
                  <a:srgbClr val="000066"/>
                </a:solidFill>
              </a:rPr>
              <a:t> Dest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08234" y="1492763"/>
            <a:ext cx="7020150" cy="1221462"/>
            <a:chOff x="914400" y="1295400"/>
            <a:chExt cx="7010400" cy="1219200"/>
          </a:xfrm>
        </p:grpSpPr>
        <p:sp>
          <p:nvSpPr>
            <p:cNvPr id="343046" name="Text Box 6"/>
            <p:cNvSpPr txBox="1">
              <a:spLocks noChangeArrowheads="1"/>
            </p:cNvSpPr>
            <p:nvPr/>
          </p:nvSpPr>
          <p:spPr bwMode="auto">
            <a:xfrm>
              <a:off x="2133600" y="12954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icode:ifun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>
                  <a:solidFill>
                    <a:srgbClr val="000066"/>
                  </a:solidFill>
                </a:rPr>
                <a:t> M</a:t>
              </a:r>
              <a:r>
                <a:rPr lang="en-US" sz="2000" b="1" baseline="-25000">
                  <a:solidFill>
                    <a:srgbClr val="000066"/>
                  </a:solidFill>
                </a:rPr>
                <a:t>1</a:t>
              </a:r>
              <a:r>
                <a:rPr lang="en-US" sz="2000" b="1">
                  <a:solidFill>
                    <a:srgbClr val="000066"/>
                  </a:solidFill>
                </a:rPr>
                <a:t>[PC]</a:t>
              </a:r>
            </a:p>
          </p:txBody>
        </p:sp>
        <p:sp>
          <p:nvSpPr>
            <p:cNvPr id="343047" name="Text Box 7"/>
            <p:cNvSpPr txBox="1">
              <a:spLocks noChangeArrowheads="1"/>
            </p:cNvSpPr>
            <p:nvPr/>
          </p:nvSpPr>
          <p:spPr bwMode="auto">
            <a:xfrm>
              <a:off x="2133600" y="16002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3048" name="Text Box 8"/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valC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 dirty="0">
                  <a:solidFill>
                    <a:srgbClr val="000066"/>
                  </a:solidFill>
                </a:rPr>
                <a:t> M</a:t>
              </a:r>
              <a:r>
                <a:rPr lang="en-US" sz="2000" b="1" baseline="-25000" dirty="0">
                  <a:solidFill>
                    <a:srgbClr val="000066"/>
                  </a:solidFill>
                </a:rPr>
                <a:t>8</a:t>
              </a:r>
              <a:r>
                <a:rPr lang="en-US" sz="2000" b="1" dirty="0">
                  <a:solidFill>
                    <a:srgbClr val="000066"/>
                  </a:solidFill>
                </a:rPr>
                <a:t>[PC+1]</a:t>
              </a:r>
            </a:p>
          </p:txBody>
        </p:sp>
        <p:sp>
          <p:nvSpPr>
            <p:cNvPr id="343049" name="Text Box 9"/>
            <p:cNvSpPr txBox="1">
              <a:spLocks noChangeArrowheads="1"/>
            </p:cNvSpPr>
            <p:nvPr/>
          </p:nvSpPr>
          <p:spPr bwMode="auto">
            <a:xfrm>
              <a:off x="2133600" y="22098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valP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PC+9</a:t>
              </a:r>
            </a:p>
          </p:txBody>
        </p:sp>
        <p:sp>
          <p:nvSpPr>
            <p:cNvPr id="343050" name="Text Box 10"/>
            <p:cNvSpPr txBox="1">
              <a:spLocks noChangeArrowheads="1"/>
            </p:cNvSpPr>
            <p:nvPr/>
          </p:nvSpPr>
          <p:spPr bwMode="auto">
            <a:xfrm>
              <a:off x="2133600" y="1295400"/>
              <a:ext cx="2819400" cy="12192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3051" name="Text Box 11"/>
            <p:cNvSpPr txBox="1">
              <a:spLocks noChangeArrowheads="1"/>
            </p:cNvSpPr>
            <p:nvPr/>
          </p:nvSpPr>
          <p:spPr bwMode="auto">
            <a:xfrm>
              <a:off x="914400" y="1295400"/>
              <a:ext cx="1219200" cy="12192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取指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3052" name="Text Box 12"/>
            <p:cNvSpPr txBox="1">
              <a:spLocks noChangeArrowheads="1"/>
            </p:cNvSpPr>
            <p:nvPr/>
          </p:nvSpPr>
          <p:spPr bwMode="auto">
            <a:xfrm>
              <a:off x="5105400" y="12954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读指令字节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3053" name="Text Box 13"/>
            <p:cNvSpPr txBox="1">
              <a:spLocks noChangeArrowheads="1"/>
            </p:cNvSpPr>
            <p:nvPr/>
          </p:nvSpPr>
          <p:spPr bwMode="auto">
            <a:xfrm>
              <a:off x="5105400" y="1600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3054" name="Text Box 14"/>
            <p:cNvSpPr txBox="1">
              <a:spLocks noChangeArrowheads="1"/>
            </p:cNvSpPr>
            <p:nvPr/>
          </p:nvSpPr>
          <p:spPr bwMode="auto">
            <a:xfrm>
              <a:off x="5105400" y="1905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读目的地址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3055" name="Text Box 15"/>
            <p:cNvSpPr txBox="1">
              <a:spLocks noChangeArrowheads="1"/>
            </p:cNvSpPr>
            <p:nvPr/>
          </p:nvSpPr>
          <p:spPr bwMode="auto">
            <a:xfrm>
              <a:off x="5105400" y="22098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计算返回指针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43056" name="Group 16"/>
          <p:cNvGrpSpPr>
            <a:grpSpLocks/>
          </p:cNvGrpSpPr>
          <p:nvPr/>
        </p:nvGrpSpPr>
        <p:grpSpPr bwMode="auto">
          <a:xfrm>
            <a:off x="1008234" y="2714267"/>
            <a:ext cx="7020150" cy="610731"/>
            <a:chOff x="576" y="1584"/>
            <a:chExt cx="4416" cy="384"/>
          </a:xfrm>
        </p:grpSpPr>
        <p:sp>
          <p:nvSpPr>
            <p:cNvPr id="343057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43058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R[</a:t>
              </a: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]</a:t>
              </a:r>
            </a:p>
          </p:txBody>
        </p:sp>
        <p:sp>
          <p:nvSpPr>
            <p:cNvPr id="343059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3060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译码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3061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3062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读栈指针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08234" y="3324964"/>
            <a:ext cx="7020150" cy="610731"/>
            <a:chOff x="914400" y="3124200"/>
            <a:chExt cx="7010400" cy="609600"/>
          </a:xfrm>
        </p:grpSpPr>
        <p:sp>
          <p:nvSpPr>
            <p:cNvPr id="343064" name="Text Box 24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+ –8</a:t>
              </a:r>
            </a:p>
          </p:txBody>
        </p:sp>
        <p:sp>
          <p:nvSpPr>
            <p:cNvPr id="343065" name="Text Box 25"/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3066" name="Text Box 26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3067" name="Text Box 27"/>
            <p:cNvSpPr txBox="1">
              <a:spLocks noChangeArrowheads="1"/>
            </p:cNvSpPr>
            <p:nvPr/>
          </p:nvSpPr>
          <p:spPr bwMode="auto">
            <a:xfrm>
              <a:off x="914400" y="31242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3068" name="Text Box 28"/>
            <p:cNvSpPr txBox="1">
              <a:spLocks noChangeArrowheads="1"/>
            </p:cNvSpPr>
            <p:nvPr/>
          </p:nvSpPr>
          <p:spPr bwMode="auto">
            <a:xfrm>
              <a:off x="51054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栈指针减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8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3069" name="Text Box 29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343070" name="Group 30"/>
          <p:cNvGrpSpPr>
            <a:grpSpLocks/>
          </p:cNvGrpSpPr>
          <p:nvPr/>
        </p:nvGrpSpPr>
        <p:grpSpPr bwMode="auto">
          <a:xfrm>
            <a:off x="1008234" y="3935691"/>
            <a:ext cx="7020150" cy="305365"/>
            <a:chOff x="576" y="2352"/>
            <a:chExt cx="4416" cy="192"/>
          </a:xfrm>
        </p:grpSpPr>
        <p:sp>
          <p:nvSpPr>
            <p:cNvPr id="343071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M</a:t>
              </a:r>
              <a:r>
                <a:rPr lang="en-US" sz="2000" b="1" baseline="-25000" dirty="0">
                  <a:solidFill>
                    <a:srgbClr val="000066"/>
                  </a:solidFill>
                </a:rPr>
                <a:t>8</a:t>
              </a:r>
              <a:r>
                <a:rPr lang="en-US" sz="2000" b="1" dirty="0">
                  <a:solidFill>
                    <a:srgbClr val="000066"/>
                  </a:solidFill>
                </a:rPr>
                <a:t>[</a:t>
              </a: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]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valP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43072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3073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返回值进栈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43074" name="Group 34"/>
          <p:cNvGrpSpPr>
            <a:grpSpLocks/>
          </p:cNvGrpSpPr>
          <p:nvPr/>
        </p:nvGrpSpPr>
        <p:grpSpPr bwMode="auto">
          <a:xfrm>
            <a:off x="1008234" y="4241054"/>
            <a:ext cx="7020150" cy="610731"/>
            <a:chOff x="576" y="2544"/>
            <a:chExt cx="4416" cy="384"/>
          </a:xfrm>
        </p:grpSpPr>
        <p:sp>
          <p:nvSpPr>
            <p:cNvPr id="343075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R[</a:t>
              </a: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2000" b="1" dirty="0">
                  <a:solidFill>
                    <a:srgbClr val="000066"/>
                  </a:solidFill>
                </a:rPr>
                <a:t>]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valE</a:t>
              </a:r>
              <a:endParaRPr lang="en-US" sz="2000" b="1" dirty="0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43076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43077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3078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写回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3079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更新栈指针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3080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</p:grpSp>
      <p:grpSp>
        <p:nvGrpSpPr>
          <p:cNvPr id="343081" name="Group 41"/>
          <p:cNvGrpSpPr>
            <a:grpSpLocks/>
          </p:cNvGrpSpPr>
          <p:nvPr/>
        </p:nvGrpSpPr>
        <p:grpSpPr bwMode="auto">
          <a:xfrm>
            <a:off x="1080242" y="4851827"/>
            <a:ext cx="7020150" cy="305365"/>
            <a:chOff x="576" y="2928"/>
            <a:chExt cx="4416" cy="192"/>
          </a:xfrm>
        </p:grpSpPr>
        <p:sp>
          <p:nvSpPr>
            <p:cNvPr id="343082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PC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valC</a:t>
              </a:r>
            </a:p>
          </p:txBody>
        </p:sp>
        <p:sp>
          <p:nvSpPr>
            <p:cNvPr id="343083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r>
                <a:rPr lang="zh-CN" altLang="en-US" sz="2000" b="1" dirty="0">
                  <a:solidFill>
                    <a:srgbClr val="000066"/>
                  </a:solidFill>
                </a:rPr>
                <a:t>更新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3084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r>
                <a:rPr lang="zh-CN" altLang="en-US" sz="2000" b="1" dirty="0">
                  <a:solidFill>
                    <a:srgbClr val="000066"/>
                  </a:solidFill>
                </a:rPr>
                <a:t>指向目的地址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4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</a:rPr>
              <a:t>ret</a:t>
            </a:r>
            <a:r>
              <a:rPr lang="zh-CN" altLang="en-US" dirty="0" smtClean="0">
                <a:latin typeface="Courier New" pitchFamily="49" charset="0"/>
              </a:rPr>
              <a:t>指令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921" y="3140968"/>
            <a:ext cx="4076011" cy="3303517"/>
          </a:xfrm>
        </p:spPr>
        <p:txBody>
          <a:bodyPr/>
          <a:lstStyle/>
          <a:p>
            <a:pPr marL="0" indent="0"/>
            <a:r>
              <a:rPr lang="zh-CN" altLang="en-US" dirty="0"/>
              <a:t>取指</a:t>
            </a:r>
            <a:endParaRPr lang="en-US" dirty="0"/>
          </a:p>
          <a:p>
            <a:pPr lvl="1"/>
            <a:r>
              <a:rPr lang="zh-CN" altLang="en-US" dirty="0"/>
              <a:t>读一个字节</a:t>
            </a:r>
            <a:endParaRPr lang="en-US" dirty="0"/>
          </a:p>
          <a:p>
            <a:pPr marL="0" indent="0"/>
            <a:r>
              <a:rPr lang="zh-CN" altLang="en-US" dirty="0"/>
              <a:t>译码</a:t>
            </a:r>
            <a:endParaRPr lang="en-US" dirty="0"/>
          </a:p>
          <a:p>
            <a:pPr lvl="1"/>
            <a:r>
              <a:rPr lang="zh-CN" altLang="en-US" dirty="0"/>
              <a:t>读栈指针</a:t>
            </a:r>
            <a:endParaRPr lang="en-US" dirty="0"/>
          </a:p>
          <a:p>
            <a:pPr marL="0" indent="0"/>
            <a:r>
              <a:rPr lang="zh-CN" altLang="en-US" dirty="0"/>
              <a:t>执行</a:t>
            </a:r>
            <a:endParaRPr lang="en-US" dirty="0"/>
          </a:p>
          <a:p>
            <a:pPr lvl="1"/>
            <a:r>
              <a:rPr lang="zh-CN" altLang="en-US" dirty="0"/>
              <a:t>栈指针加</a:t>
            </a:r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542" y="3049507"/>
            <a:ext cx="4077600" cy="3619853"/>
          </a:xfrm>
        </p:spPr>
        <p:txBody>
          <a:bodyPr/>
          <a:lstStyle/>
          <a:p>
            <a:pPr marL="0" indent="0"/>
            <a:r>
              <a:rPr lang="zh-CN" altLang="en-US" dirty="0"/>
              <a:t>访存</a:t>
            </a:r>
            <a:endParaRPr lang="en-US" dirty="0"/>
          </a:p>
          <a:p>
            <a:pPr lvl="1"/>
            <a:r>
              <a:rPr lang="zh-CN" altLang="en-US" dirty="0"/>
              <a:t>通过原栈指针读取返回地址</a:t>
            </a:r>
            <a:endParaRPr lang="en-US" dirty="0"/>
          </a:p>
          <a:p>
            <a:pPr marL="0" indent="0"/>
            <a:r>
              <a:rPr lang="zh-CN" altLang="en-US" dirty="0"/>
              <a:t>写回</a:t>
            </a:r>
            <a:endParaRPr lang="en-US" dirty="0"/>
          </a:p>
          <a:p>
            <a:pPr lvl="1"/>
            <a:r>
              <a:rPr lang="zh-CN" altLang="en-US" dirty="0"/>
              <a:t>更新栈指针</a:t>
            </a:r>
            <a:endParaRPr lang="en-US" dirty="0"/>
          </a:p>
          <a:p>
            <a:pPr marL="0" indent="0"/>
            <a:r>
              <a:rPr lang="zh-CN" altLang="en-US" dirty="0"/>
              <a:t>更新</a:t>
            </a:r>
            <a:r>
              <a:rPr lang="en-US" altLang="zh-CN" dirty="0"/>
              <a:t>PC</a:t>
            </a:r>
            <a:endParaRPr lang="en-US" dirty="0"/>
          </a:p>
          <a:p>
            <a:pPr lvl="1"/>
            <a:r>
              <a:rPr lang="en-US" altLang="zh-CN" dirty="0"/>
              <a:t>PC</a:t>
            </a:r>
            <a:r>
              <a:rPr lang="zh-CN" altLang="en-US" dirty="0"/>
              <a:t>指向返回地址</a:t>
            </a:r>
            <a:endParaRPr lang="en-US" dirty="0"/>
          </a:p>
        </p:txBody>
      </p:sp>
      <p:sp>
        <p:nvSpPr>
          <p:cNvPr id="352274" name="Rectangle 18"/>
          <p:cNvSpPr>
            <a:spLocks noChangeArrowheads="1"/>
          </p:cNvSpPr>
          <p:nvPr/>
        </p:nvSpPr>
        <p:spPr bwMode="auto">
          <a:xfrm>
            <a:off x="1691680" y="1133182"/>
            <a:ext cx="5616624" cy="191632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85" tIns="45785" rIns="45785" bIns="45785" anchor="ctr">
            <a:no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52275" name="Rectangle 19"/>
          <p:cNvSpPr>
            <a:spLocks noChangeArrowheads="1"/>
          </p:cNvSpPr>
          <p:nvPr/>
        </p:nvSpPr>
        <p:spPr bwMode="auto">
          <a:xfrm>
            <a:off x="1983956" y="1406784"/>
            <a:ext cx="1907650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567" tIns="45785" rIns="91567" bIns="45785" anchor="ctr"/>
          <a:lstStyle/>
          <a:p>
            <a:pPr defTabSz="9157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99"/>
                </a:solidFill>
                <a:latin typeface="Courier New" pitchFamily="49" charset="0"/>
              </a:rPr>
              <a:t>ret</a:t>
            </a:r>
            <a:endParaRPr lang="en-US" sz="2000" b="1">
              <a:solidFill>
                <a:srgbClr val="000099"/>
              </a:solidFill>
            </a:endParaRPr>
          </a:p>
        </p:txBody>
      </p:sp>
      <p:grpSp>
        <p:nvGrpSpPr>
          <p:cNvPr id="352276" name="Group 20"/>
          <p:cNvGrpSpPr>
            <a:grpSpLocks/>
          </p:cNvGrpSpPr>
          <p:nvPr/>
        </p:nvGrpSpPr>
        <p:grpSpPr bwMode="auto">
          <a:xfrm>
            <a:off x="3891607" y="1406784"/>
            <a:ext cx="610448" cy="305365"/>
            <a:chOff x="1296" y="2544"/>
            <a:chExt cx="384" cy="192"/>
          </a:xfrm>
        </p:grpSpPr>
        <p:sp>
          <p:nvSpPr>
            <p:cNvPr id="352277" name="Rectangle 2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352278" name="Rectangle 2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52279" name="Rectangle 2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99"/>
                </a:solidFill>
                <a:latin typeface="Courier New" pitchFamily="49" charset="0"/>
              </a:endParaRPr>
            </a:p>
          </p:txBody>
        </p:sp>
      </p:grpSp>
      <p:grpSp>
        <p:nvGrpSpPr>
          <p:cNvPr id="352293" name="Group 37"/>
          <p:cNvGrpSpPr>
            <a:grpSpLocks/>
          </p:cNvGrpSpPr>
          <p:nvPr/>
        </p:nvGrpSpPr>
        <p:grpSpPr bwMode="auto">
          <a:xfrm>
            <a:off x="3891607" y="2475563"/>
            <a:ext cx="610448" cy="305365"/>
            <a:chOff x="1296" y="2544"/>
            <a:chExt cx="384" cy="192"/>
          </a:xfrm>
        </p:grpSpPr>
        <p:sp>
          <p:nvSpPr>
            <p:cNvPr id="352294" name="Rectangle 3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2295" name="Rectangle 3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2296" name="Rectangle 4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99"/>
                </a:solidFill>
                <a:latin typeface="Courier New" pitchFamily="49" charset="0"/>
              </a:endParaRPr>
            </a:p>
          </p:txBody>
        </p:sp>
      </p:grpSp>
      <p:sp>
        <p:nvSpPr>
          <p:cNvPr id="352297" name="Rectangle 41"/>
          <p:cNvSpPr>
            <a:spLocks noChangeArrowheads="1"/>
          </p:cNvSpPr>
          <p:nvPr/>
        </p:nvSpPr>
        <p:spPr bwMode="auto">
          <a:xfrm>
            <a:off x="2747015" y="2475563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567" tIns="45785" rIns="91567" bIns="45785" anchor="ctr"/>
          <a:lstStyle/>
          <a:p>
            <a:pPr defTabSz="9157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99"/>
                </a:solidFill>
              </a:rPr>
              <a:t>return:</a:t>
            </a:r>
          </a:p>
        </p:txBody>
      </p:sp>
    </p:spTree>
    <p:extLst>
      <p:ext uri="{BB962C8B-B14F-4D97-AF65-F5344CB8AC3E}">
        <p14:creationId xmlns:p14="http://schemas.microsoft.com/office/powerpoint/2010/main" val="168066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计算序列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</a:rPr>
              <a:t>ret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1" y="5267598"/>
            <a:ext cx="8306223" cy="1176929"/>
          </a:xfrm>
        </p:spPr>
        <p:txBody>
          <a:bodyPr/>
          <a:lstStyle/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增加栈指针的值</a:t>
            </a:r>
            <a:endParaRPr lang="en-US" dirty="0"/>
          </a:p>
          <a:p>
            <a:pPr lvl="1"/>
            <a:r>
              <a:rPr lang="zh-CN" altLang="en-US" dirty="0" smtClean="0"/>
              <a:t>从内存中读取返回地址</a:t>
            </a:r>
            <a:endParaRPr lang="en-US" dirty="0"/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2157123" y="1187400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  <a:latin typeface="Courier New" pitchFamily="49" charset="0"/>
              </a:rPr>
              <a:t>ret</a:t>
            </a:r>
          </a:p>
        </p:txBody>
      </p:sp>
      <p:grpSp>
        <p:nvGrpSpPr>
          <p:cNvPr id="344069" name="Group 5"/>
          <p:cNvGrpSpPr>
            <a:grpSpLocks/>
          </p:cNvGrpSpPr>
          <p:nvPr/>
        </p:nvGrpSpPr>
        <p:grpSpPr bwMode="auto">
          <a:xfrm>
            <a:off x="936226" y="1492763"/>
            <a:ext cx="7020150" cy="1221462"/>
            <a:chOff x="576" y="816"/>
            <a:chExt cx="4416" cy="768"/>
          </a:xfrm>
        </p:grpSpPr>
        <p:sp>
          <p:nvSpPr>
            <p:cNvPr id="344070" name="Text Box 6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icode:ifun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>
                  <a:solidFill>
                    <a:srgbClr val="000066"/>
                  </a:solidFill>
                </a:rPr>
                <a:t> M</a:t>
              </a:r>
              <a:r>
                <a:rPr lang="en-US" sz="2000" b="1" baseline="-25000">
                  <a:solidFill>
                    <a:srgbClr val="000066"/>
                  </a:solidFill>
                </a:rPr>
                <a:t>1</a:t>
              </a:r>
              <a:r>
                <a:rPr lang="en-US" sz="2000" b="1">
                  <a:solidFill>
                    <a:srgbClr val="000066"/>
                  </a:solidFill>
                </a:rPr>
                <a:t>[PC]</a:t>
              </a:r>
            </a:p>
          </p:txBody>
        </p:sp>
        <p:sp>
          <p:nvSpPr>
            <p:cNvPr id="344071" name="Text Box 7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4072" name="Text Box 8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44073" name="Text Box 9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44074" name="Text Box 1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4075" name="Text Box 1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取指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4076" name="Text Box 12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读指令字节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4077" name="Text Box 13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4078" name="Text Box 14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44079" name="Text Box 15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344080" name="Group 16"/>
          <p:cNvGrpSpPr>
            <a:grpSpLocks/>
          </p:cNvGrpSpPr>
          <p:nvPr/>
        </p:nvGrpSpPr>
        <p:grpSpPr bwMode="auto">
          <a:xfrm>
            <a:off x="936226" y="2714267"/>
            <a:ext cx="7020150" cy="610731"/>
            <a:chOff x="576" y="1584"/>
            <a:chExt cx="4416" cy="384"/>
          </a:xfrm>
        </p:grpSpPr>
        <p:sp>
          <p:nvSpPr>
            <p:cNvPr id="344081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valA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R[</a:t>
              </a: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]</a:t>
              </a:r>
            </a:p>
          </p:txBody>
        </p:sp>
        <p:sp>
          <p:nvSpPr>
            <p:cNvPr id="344082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R[</a:t>
              </a: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]</a:t>
              </a:r>
            </a:p>
          </p:txBody>
        </p:sp>
        <p:sp>
          <p:nvSpPr>
            <p:cNvPr id="344083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4084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译码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4085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读操作数栈指针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4086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读操作数栈指针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36226" y="3324964"/>
            <a:ext cx="7020150" cy="610731"/>
            <a:chOff x="914400" y="3124200"/>
            <a:chExt cx="7010400" cy="609600"/>
          </a:xfrm>
        </p:grpSpPr>
        <p:sp>
          <p:nvSpPr>
            <p:cNvPr id="344088" name="Text Box 24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+ 8</a:t>
              </a:r>
            </a:p>
          </p:txBody>
        </p:sp>
        <p:sp>
          <p:nvSpPr>
            <p:cNvPr id="344089" name="Text Box 25"/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4090" name="Text Box 26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4091" name="Text Box 27"/>
            <p:cNvSpPr txBox="1">
              <a:spLocks noChangeArrowheads="1"/>
            </p:cNvSpPr>
            <p:nvPr/>
          </p:nvSpPr>
          <p:spPr bwMode="auto">
            <a:xfrm>
              <a:off x="914400" y="31242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4092" name="Text Box 28"/>
            <p:cNvSpPr txBox="1">
              <a:spLocks noChangeArrowheads="1"/>
            </p:cNvSpPr>
            <p:nvPr/>
          </p:nvSpPr>
          <p:spPr bwMode="auto">
            <a:xfrm>
              <a:off x="51054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栈指针增加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4093" name="Text Box 29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344094" name="Group 30"/>
          <p:cNvGrpSpPr>
            <a:grpSpLocks/>
          </p:cNvGrpSpPr>
          <p:nvPr/>
        </p:nvGrpSpPr>
        <p:grpSpPr bwMode="auto">
          <a:xfrm>
            <a:off x="936226" y="3935691"/>
            <a:ext cx="7020150" cy="305365"/>
            <a:chOff x="576" y="2352"/>
            <a:chExt cx="4416" cy="192"/>
          </a:xfrm>
        </p:grpSpPr>
        <p:sp>
          <p:nvSpPr>
            <p:cNvPr id="344095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valM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 dirty="0">
                  <a:solidFill>
                    <a:srgbClr val="000066"/>
                  </a:solidFill>
                </a:rPr>
                <a:t> M</a:t>
              </a:r>
              <a:r>
                <a:rPr lang="en-US" sz="2000" b="1" baseline="-25000" dirty="0">
                  <a:solidFill>
                    <a:srgbClr val="000066"/>
                  </a:solidFill>
                </a:rPr>
                <a:t>8</a:t>
              </a:r>
              <a:r>
                <a:rPr lang="en-US" sz="2000" b="1" dirty="0">
                  <a:solidFill>
                    <a:srgbClr val="000066"/>
                  </a:solidFill>
                </a:rPr>
                <a:t>[</a:t>
              </a:r>
              <a:r>
                <a:rPr lang="en-US" sz="2000" b="1" dirty="0" err="1">
                  <a:solidFill>
                    <a:srgbClr val="000066"/>
                  </a:solidFill>
                </a:rPr>
                <a:t>valA</a:t>
              </a:r>
              <a:r>
                <a:rPr lang="en-US" sz="2000" b="1" dirty="0">
                  <a:solidFill>
                    <a:srgbClr val="000066"/>
                  </a:solidFill>
                </a:rPr>
                <a:t>]  </a:t>
              </a:r>
            </a:p>
          </p:txBody>
        </p:sp>
        <p:sp>
          <p:nvSpPr>
            <p:cNvPr id="344096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4097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读返回地址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44098" name="Group 34"/>
          <p:cNvGrpSpPr>
            <a:grpSpLocks/>
          </p:cNvGrpSpPr>
          <p:nvPr/>
        </p:nvGrpSpPr>
        <p:grpSpPr bwMode="auto">
          <a:xfrm>
            <a:off x="936226" y="4241054"/>
            <a:ext cx="7020150" cy="610731"/>
            <a:chOff x="576" y="2544"/>
            <a:chExt cx="4416" cy="384"/>
          </a:xfrm>
        </p:grpSpPr>
        <p:sp>
          <p:nvSpPr>
            <p:cNvPr id="344099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R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[</a:t>
              </a: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2000" b="1" dirty="0">
                  <a:solidFill>
                    <a:srgbClr val="000066"/>
                  </a:solidFill>
                </a:rPr>
                <a:t>]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valE</a:t>
              </a:r>
              <a:endParaRPr lang="en-US" sz="2000" b="1" dirty="0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44100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44101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4102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写回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4103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更新栈指针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4104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</p:grpSp>
      <p:grpSp>
        <p:nvGrpSpPr>
          <p:cNvPr id="344105" name="Group 41"/>
          <p:cNvGrpSpPr>
            <a:grpSpLocks/>
          </p:cNvGrpSpPr>
          <p:nvPr/>
        </p:nvGrpSpPr>
        <p:grpSpPr bwMode="auto">
          <a:xfrm>
            <a:off x="936226" y="4851827"/>
            <a:ext cx="7020150" cy="305365"/>
            <a:chOff x="576" y="2928"/>
            <a:chExt cx="4416" cy="192"/>
          </a:xfrm>
        </p:grpSpPr>
        <p:sp>
          <p:nvSpPr>
            <p:cNvPr id="344106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PC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valM</a:t>
              </a:r>
              <a:endParaRPr lang="en-US" sz="2000" b="1" dirty="0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44107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4108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r>
                <a:rPr lang="zh-CN" altLang="en-US" sz="2000" b="1" dirty="0">
                  <a:solidFill>
                    <a:srgbClr val="000066"/>
                  </a:solidFill>
                </a:rPr>
                <a:t>指向返回地址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019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计算步骤（以算逻指令与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对比）</a:t>
            </a:r>
            <a:endParaRPr lang="en-US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1" y="5267598"/>
            <a:ext cx="8306223" cy="1176929"/>
          </a:xfrm>
        </p:spPr>
        <p:txBody>
          <a:bodyPr/>
          <a:lstStyle/>
          <a:p>
            <a:pPr lvl="1"/>
            <a:r>
              <a:rPr lang="zh-CN" altLang="en-US" dirty="0" smtClean="0"/>
              <a:t>所有的指令有相同的格式</a:t>
            </a:r>
            <a:endParaRPr lang="en-US" dirty="0"/>
          </a:p>
          <a:p>
            <a:pPr lvl="1"/>
            <a:r>
              <a:rPr lang="zh-CN" altLang="en-US" dirty="0" smtClean="0"/>
              <a:t>每一步计算的内容有区别</a:t>
            </a:r>
            <a:endParaRPr lang="en-US" dirty="0"/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3357464" y="992440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</a:rPr>
              <a:t>OPq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rA</a:t>
            </a:r>
            <a:r>
              <a:rPr lang="en-US" b="1" dirty="0">
                <a:solidFill>
                  <a:srgbClr val="000066"/>
                </a:solidFill>
              </a:rPr>
              <a:t>, </a:t>
            </a:r>
            <a:r>
              <a:rPr lang="en-US" b="1" dirty="0" err="1">
                <a:solidFill>
                  <a:srgbClr val="000066"/>
                </a:solidFill>
              </a:rPr>
              <a:t>rB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10" name="Text Box 6"/>
          <p:cNvSpPr txBox="1">
            <a:spLocks noChangeArrowheads="1"/>
          </p:cNvSpPr>
          <p:nvPr/>
        </p:nvSpPr>
        <p:spPr bwMode="auto">
          <a:xfrm>
            <a:off x="3357464" y="1297847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icode:ifun </a:t>
            </a:r>
            <a:r>
              <a:rPr lang="en-US" b="1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b="1">
                <a:solidFill>
                  <a:srgbClr val="000066"/>
                </a:solidFill>
              </a:rPr>
              <a:t> M</a:t>
            </a:r>
            <a:r>
              <a:rPr lang="en-US" b="1" baseline="-25000">
                <a:solidFill>
                  <a:srgbClr val="000066"/>
                </a:solidFill>
              </a:rPr>
              <a:t>1</a:t>
            </a:r>
            <a:r>
              <a:rPr lang="en-US" b="1">
                <a:solidFill>
                  <a:srgbClr val="000066"/>
                </a:solidFill>
              </a:rPr>
              <a:t>[PC]</a:t>
            </a:r>
          </a:p>
        </p:txBody>
      </p:sp>
      <p:sp>
        <p:nvSpPr>
          <p:cNvPr id="354311" name="Text Box 7"/>
          <p:cNvSpPr txBox="1">
            <a:spLocks noChangeArrowheads="1"/>
          </p:cNvSpPr>
          <p:nvPr/>
        </p:nvSpPr>
        <p:spPr bwMode="auto">
          <a:xfrm>
            <a:off x="3357464" y="1603169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rA:rB </a:t>
            </a:r>
            <a:r>
              <a:rPr lang="en-US" b="1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b="1">
                <a:solidFill>
                  <a:srgbClr val="000066"/>
                </a:solidFill>
              </a:rPr>
              <a:t> M</a:t>
            </a:r>
            <a:r>
              <a:rPr lang="en-US" b="1" baseline="-25000">
                <a:solidFill>
                  <a:srgbClr val="000066"/>
                </a:solidFill>
              </a:rPr>
              <a:t>1</a:t>
            </a:r>
            <a:r>
              <a:rPr lang="en-US" b="1">
                <a:solidFill>
                  <a:srgbClr val="000066"/>
                </a:solidFill>
              </a:rPr>
              <a:t>[PC+1]</a:t>
            </a:r>
          </a:p>
        </p:txBody>
      </p:sp>
      <p:sp>
        <p:nvSpPr>
          <p:cNvPr id="354312" name="Text Box 8"/>
          <p:cNvSpPr txBox="1">
            <a:spLocks noChangeArrowheads="1"/>
          </p:cNvSpPr>
          <p:nvPr/>
        </p:nvSpPr>
        <p:spPr bwMode="auto">
          <a:xfrm>
            <a:off x="3357464" y="1908536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54313" name="Text Box 9"/>
          <p:cNvSpPr txBox="1">
            <a:spLocks noChangeArrowheads="1"/>
          </p:cNvSpPr>
          <p:nvPr/>
        </p:nvSpPr>
        <p:spPr bwMode="auto">
          <a:xfrm>
            <a:off x="3357464" y="2213942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valP </a:t>
            </a:r>
            <a:r>
              <a:rPr lang="en-US" b="1">
                <a:solidFill>
                  <a:srgbClr val="000066"/>
                </a:solidFill>
                <a:sym typeface="Symbol" pitchFamily="18" charset="2"/>
              </a:rPr>
              <a:t> PC+2</a:t>
            </a:r>
          </a:p>
        </p:txBody>
      </p:sp>
      <p:sp>
        <p:nvSpPr>
          <p:cNvPr id="354314" name="Text Box 10"/>
          <p:cNvSpPr txBox="1">
            <a:spLocks noChangeArrowheads="1"/>
          </p:cNvSpPr>
          <p:nvPr/>
        </p:nvSpPr>
        <p:spPr bwMode="auto">
          <a:xfrm>
            <a:off x="3357464" y="1297803"/>
            <a:ext cx="2823321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54315" name="Text Box 11"/>
          <p:cNvSpPr txBox="1">
            <a:spLocks noChangeArrowheads="1"/>
          </p:cNvSpPr>
          <p:nvPr/>
        </p:nvSpPr>
        <p:spPr bwMode="auto">
          <a:xfrm>
            <a:off x="915672" y="1297803"/>
            <a:ext cx="1220896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取指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16" name="Text Box 12"/>
          <p:cNvSpPr txBox="1">
            <a:spLocks noChangeArrowheads="1"/>
          </p:cNvSpPr>
          <p:nvPr/>
        </p:nvSpPr>
        <p:spPr bwMode="auto">
          <a:xfrm>
            <a:off x="6333398" y="1297847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读指令字节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17" name="Text Box 13"/>
          <p:cNvSpPr txBox="1">
            <a:spLocks noChangeArrowheads="1"/>
          </p:cNvSpPr>
          <p:nvPr/>
        </p:nvSpPr>
        <p:spPr bwMode="auto">
          <a:xfrm>
            <a:off x="6333398" y="1603169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读寄存器字节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18" name="Text Box 14"/>
          <p:cNvSpPr txBox="1">
            <a:spLocks noChangeArrowheads="1"/>
          </p:cNvSpPr>
          <p:nvPr/>
        </p:nvSpPr>
        <p:spPr bwMode="auto">
          <a:xfrm>
            <a:off x="6333398" y="1908536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[</a:t>
            </a:r>
            <a:r>
              <a:rPr lang="zh-CN" altLang="en-US" b="1" dirty="0">
                <a:solidFill>
                  <a:srgbClr val="000066"/>
                </a:solidFill>
              </a:rPr>
              <a:t>读常数字</a:t>
            </a:r>
            <a:r>
              <a:rPr lang="en-US" b="1" dirty="0">
                <a:solidFill>
                  <a:srgbClr val="000066"/>
                </a:solidFill>
              </a:rPr>
              <a:t>]</a:t>
            </a:r>
          </a:p>
        </p:txBody>
      </p:sp>
      <p:sp>
        <p:nvSpPr>
          <p:cNvPr id="354319" name="Text Box 15"/>
          <p:cNvSpPr txBox="1">
            <a:spLocks noChangeArrowheads="1"/>
          </p:cNvSpPr>
          <p:nvPr/>
        </p:nvSpPr>
        <p:spPr bwMode="auto">
          <a:xfrm>
            <a:off x="6333398" y="2213942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计算下一条</a:t>
            </a:r>
            <a:r>
              <a:rPr lang="en-US" altLang="zh-CN" b="1" dirty="0">
                <a:solidFill>
                  <a:srgbClr val="000066"/>
                </a:solidFill>
              </a:rPr>
              <a:t>PC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21" name="Text Box 17"/>
          <p:cNvSpPr txBox="1">
            <a:spLocks noChangeArrowheads="1"/>
          </p:cNvSpPr>
          <p:nvPr/>
        </p:nvSpPr>
        <p:spPr bwMode="auto">
          <a:xfrm>
            <a:off x="3357464" y="2519309"/>
            <a:ext cx="2823321" cy="30536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valA </a:t>
            </a:r>
            <a:r>
              <a:rPr lang="en-US" b="1">
                <a:solidFill>
                  <a:srgbClr val="000066"/>
                </a:solidFill>
                <a:sym typeface="Symbol" pitchFamily="18" charset="2"/>
              </a:rPr>
              <a:t> R[rA]</a:t>
            </a:r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3357464" y="2824673"/>
            <a:ext cx="2823321" cy="30536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valB </a:t>
            </a:r>
            <a:r>
              <a:rPr lang="en-US" b="1">
                <a:solidFill>
                  <a:srgbClr val="000066"/>
                </a:solidFill>
                <a:sym typeface="Symbol" pitchFamily="18" charset="2"/>
              </a:rPr>
              <a:t> R[rB]</a:t>
            </a:r>
          </a:p>
        </p:txBody>
      </p:sp>
      <p:sp>
        <p:nvSpPr>
          <p:cNvPr id="354323" name="Text Box 19"/>
          <p:cNvSpPr txBox="1">
            <a:spLocks noChangeArrowheads="1"/>
          </p:cNvSpPr>
          <p:nvPr/>
        </p:nvSpPr>
        <p:spPr bwMode="auto">
          <a:xfrm>
            <a:off x="3357464" y="2519307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54324" name="Text Box 20"/>
          <p:cNvSpPr txBox="1">
            <a:spLocks noChangeArrowheads="1"/>
          </p:cNvSpPr>
          <p:nvPr/>
        </p:nvSpPr>
        <p:spPr bwMode="auto">
          <a:xfrm>
            <a:off x="915672" y="2519307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译码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25" name="Text Box 21"/>
          <p:cNvSpPr txBox="1">
            <a:spLocks noChangeArrowheads="1"/>
          </p:cNvSpPr>
          <p:nvPr/>
        </p:nvSpPr>
        <p:spPr bwMode="auto">
          <a:xfrm>
            <a:off x="6333398" y="2519309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读操作数</a:t>
            </a:r>
            <a:r>
              <a:rPr lang="en-US" altLang="zh-CN" b="1" dirty="0">
                <a:solidFill>
                  <a:srgbClr val="000066"/>
                </a:solidFill>
              </a:rPr>
              <a:t>A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26" name="Text Box 22"/>
          <p:cNvSpPr txBox="1">
            <a:spLocks noChangeArrowheads="1"/>
          </p:cNvSpPr>
          <p:nvPr/>
        </p:nvSpPr>
        <p:spPr bwMode="auto">
          <a:xfrm>
            <a:off x="6333398" y="2824673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读操作数</a:t>
            </a:r>
            <a:r>
              <a:rPr lang="en-US" altLang="zh-CN" b="1" dirty="0">
                <a:solidFill>
                  <a:srgbClr val="000066"/>
                </a:solidFill>
              </a:rPr>
              <a:t>B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28" name="Text Box 24"/>
          <p:cNvSpPr txBox="1">
            <a:spLocks noChangeArrowheads="1"/>
          </p:cNvSpPr>
          <p:nvPr/>
        </p:nvSpPr>
        <p:spPr bwMode="auto">
          <a:xfrm>
            <a:off x="3357464" y="3130040"/>
            <a:ext cx="2823321" cy="305365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valE </a:t>
            </a:r>
            <a:r>
              <a:rPr lang="en-US" b="1">
                <a:solidFill>
                  <a:srgbClr val="000066"/>
                </a:solidFill>
                <a:sym typeface="Symbol" pitchFamily="18" charset="2"/>
              </a:rPr>
              <a:t> valB OP valA</a:t>
            </a:r>
          </a:p>
        </p:txBody>
      </p:sp>
      <p:sp>
        <p:nvSpPr>
          <p:cNvPr id="354329" name="Text Box 25"/>
          <p:cNvSpPr txBox="1">
            <a:spLocks noChangeArrowheads="1"/>
          </p:cNvSpPr>
          <p:nvPr/>
        </p:nvSpPr>
        <p:spPr bwMode="auto">
          <a:xfrm>
            <a:off x="3357464" y="3435365"/>
            <a:ext cx="2823321" cy="305365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Set CC</a:t>
            </a:r>
          </a:p>
        </p:txBody>
      </p:sp>
      <p:sp>
        <p:nvSpPr>
          <p:cNvPr id="354330" name="Text Box 26"/>
          <p:cNvSpPr txBox="1">
            <a:spLocks noChangeArrowheads="1"/>
          </p:cNvSpPr>
          <p:nvPr/>
        </p:nvSpPr>
        <p:spPr bwMode="auto">
          <a:xfrm>
            <a:off x="3357464" y="3130004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54331" name="Text Box 27"/>
          <p:cNvSpPr txBox="1">
            <a:spLocks noChangeArrowheads="1"/>
          </p:cNvSpPr>
          <p:nvPr/>
        </p:nvSpPr>
        <p:spPr bwMode="auto">
          <a:xfrm>
            <a:off x="915672" y="3130004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执行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32" name="Text Box 28"/>
          <p:cNvSpPr txBox="1">
            <a:spLocks noChangeArrowheads="1"/>
          </p:cNvSpPr>
          <p:nvPr/>
        </p:nvSpPr>
        <p:spPr bwMode="auto">
          <a:xfrm>
            <a:off x="6333398" y="3130040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执行</a:t>
            </a:r>
            <a:r>
              <a:rPr lang="en-US" altLang="zh-CN" b="1" dirty="0">
                <a:solidFill>
                  <a:srgbClr val="000066"/>
                </a:solidFill>
              </a:rPr>
              <a:t>ALU</a:t>
            </a:r>
            <a:r>
              <a:rPr lang="zh-CN" altLang="en-US" b="1" dirty="0">
                <a:solidFill>
                  <a:srgbClr val="000066"/>
                </a:solidFill>
              </a:rPr>
              <a:t>的操作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33" name="Text Box 29"/>
          <p:cNvSpPr txBox="1">
            <a:spLocks noChangeArrowheads="1"/>
          </p:cNvSpPr>
          <p:nvPr/>
        </p:nvSpPr>
        <p:spPr bwMode="auto">
          <a:xfrm>
            <a:off x="6333398" y="3435365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设置条件码寄存器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35" name="Text Box 31"/>
          <p:cNvSpPr txBox="1">
            <a:spLocks noChangeArrowheads="1"/>
          </p:cNvSpPr>
          <p:nvPr/>
        </p:nvSpPr>
        <p:spPr bwMode="auto">
          <a:xfrm>
            <a:off x="3357464" y="3740731"/>
            <a:ext cx="2823321" cy="305365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  </a:t>
            </a:r>
          </a:p>
        </p:txBody>
      </p:sp>
      <p:sp>
        <p:nvSpPr>
          <p:cNvPr id="354336" name="Text Box 32"/>
          <p:cNvSpPr txBox="1">
            <a:spLocks noChangeArrowheads="1"/>
          </p:cNvSpPr>
          <p:nvPr/>
        </p:nvSpPr>
        <p:spPr bwMode="auto">
          <a:xfrm>
            <a:off x="915672" y="3740731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访存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37" name="Text Box 33"/>
          <p:cNvSpPr txBox="1">
            <a:spLocks noChangeArrowheads="1"/>
          </p:cNvSpPr>
          <p:nvPr/>
        </p:nvSpPr>
        <p:spPr bwMode="auto">
          <a:xfrm>
            <a:off x="6333398" y="3740731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[</a:t>
            </a:r>
            <a:r>
              <a:rPr lang="zh-CN" altLang="en-US" b="1" dirty="0">
                <a:solidFill>
                  <a:srgbClr val="000066"/>
                </a:solidFill>
              </a:rPr>
              <a:t>读写内存</a:t>
            </a:r>
            <a:r>
              <a:rPr lang="en-US" b="1" dirty="0">
                <a:solidFill>
                  <a:srgbClr val="000066"/>
                </a:solidFill>
              </a:rPr>
              <a:t>]  </a:t>
            </a:r>
          </a:p>
        </p:txBody>
      </p:sp>
      <p:sp>
        <p:nvSpPr>
          <p:cNvPr id="354339" name="Text Box 35"/>
          <p:cNvSpPr txBox="1">
            <a:spLocks noChangeArrowheads="1"/>
          </p:cNvSpPr>
          <p:nvPr/>
        </p:nvSpPr>
        <p:spPr bwMode="auto">
          <a:xfrm>
            <a:off x="3357464" y="4046098"/>
            <a:ext cx="2823321" cy="305365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R[rB] </a:t>
            </a:r>
            <a:r>
              <a:rPr lang="en-US" b="1">
                <a:solidFill>
                  <a:srgbClr val="000066"/>
                </a:solidFill>
                <a:sym typeface="Symbol" pitchFamily="18" charset="2"/>
              </a:rPr>
              <a:t> valE</a:t>
            </a:r>
          </a:p>
        </p:txBody>
      </p:sp>
      <p:sp>
        <p:nvSpPr>
          <p:cNvPr id="354340" name="Text Box 36"/>
          <p:cNvSpPr txBox="1">
            <a:spLocks noChangeArrowheads="1"/>
          </p:cNvSpPr>
          <p:nvPr/>
        </p:nvSpPr>
        <p:spPr bwMode="auto">
          <a:xfrm>
            <a:off x="3357464" y="4351502"/>
            <a:ext cx="2823321" cy="305365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54341" name="Text Box 37"/>
          <p:cNvSpPr txBox="1">
            <a:spLocks noChangeArrowheads="1"/>
          </p:cNvSpPr>
          <p:nvPr/>
        </p:nvSpPr>
        <p:spPr bwMode="auto">
          <a:xfrm>
            <a:off x="3357464" y="4046094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54342" name="Text Box 38"/>
          <p:cNvSpPr txBox="1">
            <a:spLocks noChangeArrowheads="1"/>
          </p:cNvSpPr>
          <p:nvPr/>
        </p:nvSpPr>
        <p:spPr bwMode="auto">
          <a:xfrm>
            <a:off x="915672" y="4046094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写回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43" name="Text Box 39"/>
          <p:cNvSpPr txBox="1">
            <a:spLocks noChangeArrowheads="1"/>
          </p:cNvSpPr>
          <p:nvPr/>
        </p:nvSpPr>
        <p:spPr bwMode="auto">
          <a:xfrm>
            <a:off x="6333398" y="4046098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66"/>
                </a:solidFill>
              </a:rPr>
              <a:t>ALU</a:t>
            </a:r>
            <a:r>
              <a:rPr lang="zh-CN" altLang="en-US" b="1" dirty="0">
                <a:solidFill>
                  <a:srgbClr val="000066"/>
                </a:solidFill>
              </a:rPr>
              <a:t>的运算结果写回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44" name="Text Box 40"/>
          <p:cNvSpPr txBox="1">
            <a:spLocks noChangeArrowheads="1"/>
          </p:cNvSpPr>
          <p:nvPr/>
        </p:nvSpPr>
        <p:spPr bwMode="auto">
          <a:xfrm>
            <a:off x="6333398" y="4351502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[</a:t>
            </a:r>
            <a:r>
              <a:rPr lang="zh-CN" altLang="en-US" b="1" dirty="0">
                <a:solidFill>
                  <a:srgbClr val="000066"/>
                </a:solidFill>
              </a:rPr>
              <a:t>内存结果写回</a:t>
            </a:r>
            <a:r>
              <a:rPr lang="en-US" b="1" dirty="0">
                <a:solidFill>
                  <a:srgbClr val="000066"/>
                </a:solidFill>
              </a:rPr>
              <a:t>] </a:t>
            </a:r>
          </a:p>
        </p:txBody>
      </p:sp>
      <p:sp>
        <p:nvSpPr>
          <p:cNvPr id="354346" name="Text Box 42"/>
          <p:cNvSpPr txBox="1">
            <a:spLocks noChangeArrowheads="1"/>
          </p:cNvSpPr>
          <p:nvPr/>
        </p:nvSpPr>
        <p:spPr bwMode="auto">
          <a:xfrm>
            <a:off x="3357464" y="4656867"/>
            <a:ext cx="2823321" cy="305365"/>
          </a:xfrm>
          <a:prstGeom prst="rect">
            <a:avLst/>
          </a:prstGeom>
          <a:solidFill>
            <a:srgbClr val="FFCCFF"/>
          </a:solidFill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PC </a:t>
            </a:r>
            <a:r>
              <a:rPr lang="en-US" b="1">
                <a:solidFill>
                  <a:srgbClr val="000066"/>
                </a:solidFill>
                <a:sym typeface="Symbol" pitchFamily="18" charset="2"/>
              </a:rPr>
              <a:t> valP</a:t>
            </a:r>
          </a:p>
        </p:txBody>
      </p:sp>
      <p:sp>
        <p:nvSpPr>
          <p:cNvPr id="354347" name="Text Box 43"/>
          <p:cNvSpPr txBox="1">
            <a:spLocks noChangeArrowheads="1"/>
          </p:cNvSpPr>
          <p:nvPr/>
        </p:nvSpPr>
        <p:spPr bwMode="auto">
          <a:xfrm>
            <a:off x="915672" y="4656867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更新</a:t>
            </a:r>
            <a:r>
              <a:rPr lang="en-US" altLang="zh-CN" b="1" dirty="0">
                <a:solidFill>
                  <a:srgbClr val="000066"/>
                </a:solidFill>
              </a:rPr>
              <a:t>PC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48" name="Text Box 44"/>
          <p:cNvSpPr txBox="1">
            <a:spLocks noChangeArrowheads="1"/>
          </p:cNvSpPr>
          <p:nvPr/>
        </p:nvSpPr>
        <p:spPr bwMode="auto">
          <a:xfrm>
            <a:off x="6333398" y="4656867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更新</a:t>
            </a:r>
            <a:r>
              <a:rPr lang="en-US" altLang="zh-CN" b="1" dirty="0">
                <a:solidFill>
                  <a:srgbClr val="000066"/>
                </a:solidFill>
              </a:rPr>
              <a:t>PC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49" name="Text Box 45"/>
          <p:cNvSpPr txBox="1">
            <a:spLocks noChangeArrowheads="1"/>
          </p:cNvSpPr>
          <p:nvPr/>
        </p:nvSpPr>
        <p:spPr bwMode="auto">
          <a:xfrm>
            <a:off x="2136567" y="1297847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icode,ifun</a:t>
            </a:r>
          </a:p>
        </p:txBody>
      </p:sp>
      <p:sp>
        <p:nvSpPr>
          <p:cNvPr id="354350" name="Text Box 46"/>
          <p:cNvSpPr txBox="1">
            <a:spLocks noChangeArrowheads="1"/>
          </p:cNvSpPr>
          <p:nvPr/>
        </p:nvSpPr>
        <p:spPr bwMode="auto">
          <a:xfrm>
            <a:off x="2136567" y="1603169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rA,rB</a:t>
            </a:r>
          </a:p>
        </p:txBody>
      </p:sp>
      <p:sp>
        <p:nvSpPr>
          <p:cNvPr id="354351" name="Text Box 47"/>
          <p:cNvSpPr txBox="1">
            <a:spLocks noChangeArrowheads="1"/>
          </p:cNvSpPr>
          <p:nvPr/>
        </p:nvSpPr>
        <p:spPr bwMode="auto">
          <a:xfrm>
            <a:off x="2136567" y="1908536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valC</a:t>
            </a:r>
          </a:p>
        </p:txBody>
      </p:sp>
      <p:sp>
        <p:nvSpPr>
          <p:cNvPr id="354352" name="Text Box 48"/>
          <p:cNvSpPr txBox="1">
            <a:spLocks noChangeArrowheads="1"/>
          </p:cNvSpPr>
          <p:nvPr/>
        </p:nvSpPr>
        <p:spPr bwMode="auto">
          <a:xfrm>
            <a:off x="2136567" y="2213942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valP</a:t>
            </a:r>
          </a:p>
        </p:txBody>
      </p:sp>
      <p:sp>
        <p:nvSpPr>
          <p:cNvPr id="354353" name="Text Box 49"/>
          <p:cNvSpPr txBox="1">
            <a:spLocks noChangeArrowheads="1"/>
          </p:cNvSpPr>
          <p:nvPr/>
        </p:nvSpPr>
        <p:spPr bwMode="auto">
          <a:xfrm>
            <a:off x="2136567" y="2519309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valA, srcA</a:t>
            </a:r>
          </a:p>
        </p:txBody>
      </p:sp>
      <p:sp>
        <p:nvSpPr>
          <p:cNvPr id="354354" name="Text Box 50"/>
          <p:cNvSpPr txBox="1">
            <a:spLocks noChangeArrowheads="1"/>
          </p:cNvSpPr>
          <p:nvPr/>
        </p:nvSpPr>
        <p:spPr bwMode="auto">
          <a:xfrm>
            <a:off x="2136567" y="2824673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valB, srcB</a:t>
            </a:r>
          </a:p>
        </p:txBody>
      </p:sp>
      <p:sp>
        <p:nvSpPr>
          <p:cNvPr id="354355" name="Text Box 51"/>
          <p:cNvSpPr txBox="1">
            <a:spLocks noChangeArrowheads="1"/>
          </p:cNvSpPr>
          <p:nvPr/>
        </p:nvSpPr>
        <p:spPr bwMode="auto">
          <a:xfrm>
            <a:off x="2136567" y="3130040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valE</a:t>
            </a:r>
          </a:p>
        </p:txBody>
      </p:sp>
      <p:sp>
        <p:nvSpPr>
          <p:cNvPr id="354356" name="Text Box 52"/>
          <p:cNvSpPr txBox="1">
            <a:spLocks noChangeArrowheads="1"/>
          </p:cNvSpPr>
          <p:nvPr/>
        </p:nvSpPr>
        <p:spPr bwMode="auto">
          <a:xfrm>
            <a:off x="2136567" y="3435365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Cond code</a:t>
            </a:r>
          </a:p>
        </p:txBody>
      </p:sp>
      <p:sp>
        <p:nvSpPr>
          <p:cNvPr id="354357" name="Text Box 53"/>
          <p:cNvSpPr txBox="1">
            <a:spLocks noChangeArrowheads="1"/>
          </p:cNvSpPr>
          <p:nvPr/>
        </p:nvSpPr>
        <p:spPr bwMode="auto">
          <a:xfrm>
            <a:off x="2136567" y="3740731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valM</a:t>
            </a:r>
          </a:p>
        </p:txBody>
      </p:sp>
      <p:sp>
        <p:nvSpPr>
          <p:cNvPr id="354358" name="Text Box 54"/>
          <p:cNvSpPr txBox="1">
            <a:spLocks noChangeArrowheads="1"/>
          </p:cNvSpPr>
          <p:nvPr/>
        </p:nvSpPr>
        <p:spPr bwMode="auto">
          <a:xfrm>
            <a:off x="2136567" y="4046098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dstE</a:t>
            </a:r>
          </a:p>
        </p:txBody>
      </p:sp>
      <p:sp>
        <p:nvSpPr>
          <p:cNvPr id="354359" name="Text Box 55"/>
          <p:cNvSpPr txBox="1">
            <a:spLocks noChangeArrowheads="1"/>
          </p:cNvSpPr>
          <p:nvPr/>
        </p:nvSpPr>
        <p:spPr bwMode="auto">
          <a:xfrm>
            <a:off x="2136567" y="4351502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dstM</a:t>
            </a:r>
          </a:p>
        </p:txBody>
      </p:sp>
      <p:sp>
        <p:nvSpPr>
          <p:cNvPr id="354360" name="Text Box 56"/>
          <p:cNvSpPr txBox="1">
            <a:spLocks noChangeArrowheads="1"/>
          </p:cNvSpPr>
          <p:nvPr/>
        </p:nvSpPr>
        <p:spPr bwMode="auto">
          <a:xfrm>
            <a:off x="2136567" y="4656867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345121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计算步骤</a:t>
            </a:r>
            <a:endParaRPr lang="en-US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1" y="5267598"/>
            <a:ext cx="8306223" cy="1176929"/>
          </a:xfrm>
        </p:spPr>
        <p:txBody>
          <a:bodyPr/>
          <a:lstStyle/>
          <a:p>
            <a:pPr lvl="1"/>
            <a:r>
              <a:rPr lang="zh-CN" altLang="en-US" dirty="0" smtClean="0"/>
              <a:t>所有指令遵循同样的一般格式</a:t>
            </a:r>
            <a:endParaRPr lang="en-US" dirty="0"/>
          </a:p>
          <a:p>
            <a:pPr lvl="1"/>
            <a:r>
              <a:rPr lang="zh-CN" altLang="en-US" dirty="0" smtClean="0"/>
              <a:t>区别在于每一步计算的不同</a:t>
            </a:r>
            <a:endParaRPr lang="en-US" dirty="0"/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3357464" y="992440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  <a:latin typeface="Courier New" pitchFamily="49" charset="0"/>
              </a:rPr>
              <a:t>call</a:t>
            </a:r>
            <a:r>
              <a:rPr lang="en-US" b="1">
                <a:solidFill>
                  <a:srgbClr val="000066"/>
                </a:solidFill>
              </a:rPr>
              <a:t> Dest</a:t>
            </a:r>
          </a:p>
        </p:txBody>
      </p:sp>
      <p:sp>
        <p:nvSpPr>
          <p:cNvPr id="355338" name="Text Box 10"/>
          <p:cNvSpPr txBox="1">
            <a:spLocks noChangeArrowheads="1"/>
          </p:cNvSpPr>
          <p:nvPr/>
        </p:nvSpPr>
        <p:spPr bwMode="auto">
          <a:xfrm>
            <a:off x="915672" y="1297803"/>
            <a:ext cx="1220896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取指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5346" name="Text Box 18"/>
          <p:cNvSpPr txBox="1">
            <a:spLocks noChangeArrowheads="1"/>
          </p:cNvSpPr>
          <p:nvPr/>
        </p:nvSpPr>
        <p:spPr bwMode="auto">
          <a:xfrm>
            <a:off x="915672" y="2519307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译码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5352" name="Text Box 24"/>
          <p:cNvSpPr txBox="1">
            <a:spLocks noChangeArrowheads="1"/>
          </p:cNvSpPr>
          <p:nvPr/>
        </p:nvSpPr>
        <p:spPr bwMode="auto">
          <a:xfrm>
            <a:off x="915672" y="3130004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执行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5356" name="Text Box 28"/>
          <p:cNvSpPr txBox="1">
            <a:spLocks noChangeArrowheads="1"/>
          </p:cNvSpPr>
          <p:nvPr/>
        </p:nvSpPr>
        <p:spPr bwMode="auto">
          <a:xfrm>
            <a:off x="915672" y="3740731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访存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5361" name="Text Box 33"/>
          <p:cNvSpPr txBox="1">
            <a:spLocks noChangeArrowheads="1"/>
          </p:cNvSpPr>
          <p:nvPr/>
        </p:nvSpPr>
        <p:spPr bwMode="auto">
          <a:xfrm>
            <a:off x="915672" y="4046094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写回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5365" name="Text Box 37"/>
          <p:cNvSpPr txBox="1">
            <a:spLocks noChangeArrowheads="1"/>
          </p:cNvSpPr>
          <p:nvPr/>
        </p:nvSpPr>
        <p:spPr bwMode="auto">
          <a:xfrm>
            <a:off x="915672" y="4656867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更新</a:t>
            </a:r>
            <a:r>
              <a:rPr lang="en-US" altLang="zh-CN" b="1" dirty="0">
                <a:solidFill>
                  <a:srgbClr val="000066"/>
                </a:solidFill>
              </a:rPr>
              <a:t>PC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5367" name="Text Box 39"/>
          <p:cNvSpPr txBox="1">
            <a:spLocks noChangeArrowheads="1"/>
          </p:cNvSpPr>
          <p:nvPr/>
        </p:nvSpPr>
        <p:spPr bwMode="auto">
          <a:xfrm>
            <a:off x="2136567" y="1297847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icode,ifun</a:t>
            </a:r>
          </a:p>
        </p:txBody>
      </p:sp>
      <p:sp>
        <p:nvSpPr>
          <p:cNvPr id="355368" name="Text Box 40"/>
          <p:cNvSpPr txBox="1">
            <a:spLocks noChangeArrowheads="1"/>
          </p:cNvSpPr>
          <p:nvPr/>
        </p:nvSpPr>
        <p:spPr bwMode="auto">
          <a:xfrm>
            <a:off x="2136567" y="1603169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rA,rB</a:t>
            </a:r>
          </a:p>
        </p:txBody>
      </p:sp>
      <p:sp>
        <p:nvSpPr>
          <p:cNvPr id="355369" name="Text Box 41"/>
          <p:cNvSpPr txBox="1">
            <a:spLocks noChangeArrowheads="1"/>
          </p:cNvSpPr>
          <p:nvPr/>
        </p:nvSpPr>
        <p:spPr bwMode="auto">
          <a:xfrm>
            <a:off x="2136567" y="1908536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valC</a:t>
            </a:r>
          </a:p>
        </p:txBody>
      </p:sp>
      <p:sp>
        <p:nvSpPr>
          <p:cNvPr id="355370" name="Text Box 42"/>
          <p:cNvSpPr txBox="1">
            <a:spLocks noChangeArrowheads="1"/>
          </p:cNvSpPr>
          <p:nvPr/>
        </p:nvSpPr>
        <p:spPr bwMode="auto">
          <a:xfrm>
            <a:off x="2136567" y="2213942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valP</a:t>
            </a:r>
          </a:p>
        </p:txBody>
      </p:sp>
      <p:sp>
        <p:nvSpPr>
          <p:cNvPr id="355371" name="Text Box 43"/>
          <p:cNvSpPr txBox="1">
            <a:spLocks noChangeArrowheads="1"/>
          </p:cNvSpPr>
          <p:nvPr/>
        </p:nvSpPr>
        <p:spPr bwMode="auto">
          <a:xfrm>
            <a:off x="2136567" y="2519309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valA, srcA</a:t>
            </a:r>
          </a:p>
        </p:txBody>
      </p:sp>
      <p:sp>
        <p:nvSpPr>
          <p:cNvPr id="355372" name="Text Box 44"/>
          <p:cNvSpPr txBox="1">
            <a:spLocks noChangeArrowheads="1"/>
          </p:cNvSpPr>
          <p:nvPr/>
        </p:nvSpPr>
        <p:spPr bwMode="auto">
          <a:xfrm>
            <a:off x="2136567" y="2824673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valB, srcB</a:t>
            </a:r>
          </a:p>
        </p:txBody>
      </p:sp>
      <p:sp>
        <p:nvSpPr>
          <p:cNvPr id="355373" name="Text Box 45"/>
          <p:cNvSpPr txBox="1">
            <a:spLocks noChangeArrowheads="1"/>
          </p:cNvSpPr>
          <p:nvPr/>
        </p:nvSpPr>
        <p:spPr bwMode="auto">
          <a:xfrm>
            <a:off x="2136567" y="3130040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valE</a:t>
            </a:r>
          </a:p>
        </p:txBody>
      </p:sp>
      <p:sp>
        <p:nvSpPr>
          <p:cNvPr id="355374" name="Text Box 46"/>
          <p:cNvSpPr txBox="1">
            <a:spLocks noChangeArrowheads="1"/>
          </p:cNvSpPr>
          <p:nvPr/>
        </p:nvSpPr>
        <p:spPr bwMode="auto">
          <a:xfrm>
            <a:off x="2136567" y="3435365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Cond code</a:t>
            </a:r>
          </a:p>
        </p:txBody>
      </p:sp>
      <p:sp>
        <p:nvSpPr>
          <p:cNvPr id="355375" name="Text Box 47"/>
          <p:cNvSpPr txBox="1">
            <a:spLocks noChangeArrowheads="1"/>
          </p:cNvSpPr>
          <p:nvPr/>
        </p:nvSpPr>
        <p:spPr bwMode="auto">
          <a:xfrm>
            <a:off x="2136567" y="3740731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valM</a:t>
            </a:r>
          </a:p>
        </p:txBody>
      </p:sp>
      <p:sp>
        <p:nvSpPr>
          <p:cNvPr id="355376" name="Text Box 48"/>
          <p:cNvSpPr txBox="1">
            <a:spLocks noChangeArrowheads="1"/>
          </p:cNvSpPr>
          <p:nvPr/>
        </p:nvSpPr>
        <p:spPr bwMode="auto">
          <a:xfrm>
            <a:off x="2136567" y="4046098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dstE</a:t>
            </a:r>
          </a:p>
        </p:txBody>
      </p:sp>
      <p:sp>
        <p:nvSpPr>
          <p:cNvPr id="355377" name="Text Box 49"/>
          <p:cNvSpPr txBox="1">
            <a:spLocks noChangeArrowheads="1"/>
          </p:cNvSpPr>
          <p:nvPr/>
        </p:nvSpPr>
        <p:spPr bwMode="auto">
          <a:xfrm>
            <a:off x="2136567" y="4351502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dstM</a:t>
            </a:r>
          </a:p>
        </p:txBody>
      </p:sp>
      <p:sp>
        <p:nvSpPr>
          <p:cNvPr id="355378" name="Text Box 50"/>
          <p:cNvSpPr txBox="1">
            <a:spLocks noChangeArrowheads="1"/>
          </p:cNvSpPr>
          <p:nvPr/>
        </p:nvSpPr>
        <p:spPr bwMode="auto">
          <a:xfrm>
            <a:off x="2136567" y="4656867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PC</a:t>
            </a:r>
          </a:p>
        </p:txBody>
      </p:sp>
      <p:sp>
        <p:nvSpPr>
          <p:cNvPr id="355379" name="Text Box 51"/>
          <p:cNvSpPr txBox="1">
            <a:spLocks noChangeArrowheads="1"/>
          </p:cNvSpPr>
          <p:nvPr/>
        </p:nvSpPr>
        <p:spPr bwMode="auto">
          <a:xfrm>
            <a:off x="3357464" y="1297847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icode:ifun </a:t>
            </a:r>
            <a:r>
              <a:rPr lang="en-US" b="1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b="1">
                <a:solidFill>
                  <a:srgbClr val="000066"/>
                </a:solidFill>
              </a:rPr>
              <a:t> M</a:t>
            </a:r>
            <a:r>
              <a:rPr lang="en-US" b="1" baseline="-25000">
                <a:solidFill>
                  <a:srgbClr val="000066"/>
                </a:solidFill>
              </a:rPr>
              <a:t>1</a:t>
            </a:r>
            <a:r>
              <a:rPr lang="en-US" b="1">
                <a:solidFill>
                  <a:srgbClr val="000066"/>
                </a:solidFill>
              </a:rPr>
              <a:t>[PC]</a:t>
            </a:r>
          </a:p>
        </p:txBody>
      </p:sp>
      <p:sp>
        <p:nvSpPr>
          <p:cNvPr id="355380" name="Text Box 52"/>
          <p:cNvSpPr txBox="1">
            <a:spLocks noChangeArrowheads="1"/>
          </p:cNvSpPr>
          <p:nvPr/>
        </p:nvSpPr>
        <p:spPr bwMode="auto">
          <a:xfrm>
            <a:off x="3357464" y="1603169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55381" name="Text Box 53"/>
          <p:cNvSpPr txBox="1">
            <a:spLocks noChangeArrowheads="1"/>
          </p:cNvSpPr>
          <p:nvPr/>
        </p:nvSpPr>
        <p:spPr bwMode="auto">
          <a:xfrm>
            <a:off x="3357464" y="1908536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</a:rPr>
              <a:t>valC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b="1" dirty="0">
                <a:solidFill>
                  <a:srgbClr val="000066"/>
                </a:solidFill>
              </a:rPr>
              <a:t> M</a:t>
            </a:r>
            <a:r>
              <a:rPr lang="en-US" b="1" baseline="-25000" dirty="0">
                <a:solidFill>
                  <a:srgbClr val="000066"/>
                </a:solidFill>
              </a:rPr>
              <a:t>8</a:t>
            </a:r>
            <a:r>
              <a:rPr lang="en-US" b="1" dirty="0">
                <a:solidFill>
                  <a:srgbClr val="000066"/>
                </a:solidFill>
              </a:rPr>
              <a:t>[PC+1]</a:t>
            </a:r>
          </a:p>
        </p:txBody>
      </p:sp>
      <p:sp>
        <p:nvSpPr>
          <p:cNvPr id="355382" name="Text Box 54"/>
          <p:cNvSpPr txBox="1">
            <a:spLocks noChangeArrowheads="1"/>
          </p:cNvSpPr>
          <p:nvPr/>
        </p:nvSpPr>
        <p:spPr bwMode="auto">
          <a:xfrm>
            <a:off x="3357464" y="2213942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</a:rPr>
              <a:t>valP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 PC+9</a:t>
            </a:r>
          </a:p>
        </p:txBody>
      </p:sp>
      <p:sp>
        <p:nvSpPr>
          <p:cNvPr id="355383" name="Text Box 55"/>
          <p:cNvSpPr txBox="1">
            <a:spLocks noChangeArrowheads="1"/>
          </p:cNvSpPr>
          <p:nvPr/>
        </p:nvSpPr>
        <p:spPr bwMode="auto">
          <a:xfrm>
            <a:off x="3357464" y="1297803"/>
            <a:ext cx="2823321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55384" name="Text Box 56"/>
          <p:cNvSpPr txBox="1">
            <a:spLocks noChangeArrowheads="1"/>
          </p:cNvSpPr>
          <p:nvPr/>
        </p:nvSpPr>
        <p:spPr bwMode="auto">
          <a:xfrm>
            <a:off x="3357464" y="2519309"/>
            <a:ext cx="2823321" cy="30536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55385" name="Text Box 57"/>
          <p:cNvSpPr txBox="1">
            <a:spLocks noChangeArrowheads="1"/>
          </p:cNvSpPr>
          <p:nvPr/>
        </p:nvSpPr>
        <p:spPr bwMode="auto">
          <a:xfrm>
            <a:off x="3357464" y="2824673"/>
            <a:ext cx="2823321" cy="30536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</a:rPr>
              <a:t>valB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 R[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%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rsp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]</a:t>
            </a:r>
          </a:p>
        </p:txBody>
      </p:sp>
      <p:sp>
        <p:nvSpPr>
          <p:cNvPr id="355386" name="Text Box 58"/>
          <p:cNvSpPr txBox="1">
            <a:spLocks noChangeArrowheads="1"/>
          </p:cNvSpPr>
          <p:nvPr/>
        </p:nvSpPr>
        <p:spPr bwMode="auto">
          <a:xfrm>
            <a:off x="3357464" y="2519307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55387" name="Text Box 59"/>
          <p:cNvSpPr txBox="1">
            <a:spLocks noChangeArrowheads="1"/>
          </p:cNvSpPr>
          <p:nvPr/>
        </p:nvSpPr>
        <p:spPr bwMode="auto">
          <a:xfrm>
            <a:off x="3357464" y="3130040"/>
            <a:ext cx="2823321" cy="305365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</a:rPr>
              <a:t>valE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b="1" dirty="0" err="1">
                <a:solidFill>
                  <a:srgbClr val="000066"/>
                </a:solidFill>
                <a:sym typeface="Symbol" pitchFamily="18" charset="2"/>
              </a:rPr>
              <a:t>valB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 + –8</a:t>
            </a:r>
          </a:p>
        </p:txBody>
      </p:sp>
      <p:sp>
        <p:nvSpPr>
          <p:cNvPr id="355388" name="Text Box 60"/>
          <p:cNvSpPr txBox="1">
            <a:spLocks noChangeArrowheads="1"/>
          </p:cNvSpPr>
          <p:nvPr/>
        </p:nvSpPr>
        <p:spPr bwMode="auto">
          <a:xfrm>
            <a:off x="3357464" y="3435365"/>
            <a:ext cx="2823321" cy="305365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55389" name="Text Box 61"/>
          <p:cNvSpPr txBox="1">
            <a:spLocks noChangeArrowheads="1"/>
          </p:cNvSpPr>
          <p:nvPr/>
        </p:nvSpPr>
        <p:spPr bwMode="auto">
          <a:xfrm>
            <a:off x="3357464" y="3130004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55390" name="Text Box 62"/>
          <p:cNvSpPr txBox="1">
            <a:spLocks noChangeArrowheads="1"/>
          </p:cNvSpPr>
          <p:nvPr/>
        </p:nvSpPr>
        <p:spPr bwMode="auto">
          <a:xfrm>
            <a:off x="3357464" y="3740731"/>
            <a:ext cx="2823321" cy="305365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M</a:t>
            </a:r>
            <a:r>
              <a:rPr lang="en-US" b="1" baseline="-25000" dirty="0">
                <a:solidFill>
                  <a:srgbClr val="000066"/>
                </a:solidFill>
              </a:rPr>
              <a:t>8</a:t>
            </a:r>
            <a:r>
              <a:rPr lang="en-US" b="1" dirty="0">
                <a:solidFill>
                  <a:srgbClr val="000066"/>
                </a:solidFill>
              </a:rPr>
              <a:t>[</a:t>
            </a:r>
            <a:r>
              <a:rPr lang="en-US" b="1" dirty="0" err="1">
                <a:solidFill>
                  <a:srgbClr val="000066"/>
                </a:solidFill>
              </a:rPr>
              <a:t>valE</a:t>
            </a:r>
            <a:r>
              <a:rPr lang="en-US" b="1" dirty="0">
                <a:solidFill>
                  <a:srgbClr val="000066"/>
                </a:solidFill>
              </a:rPr>
              <a:t>] 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valP</a:t>
            </a:r>
            <a:r>
              <a:rPr lang="en-US" b="1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55391" name="Text Box 63"/>
          <p:cNvSpPr txBox="1">
            <a:spLocks noChangeArrowheads="1"/>
          </p:cNvSpPr>
          <p:nvPr/>
        </p:nvSpPr>
        <p:spPr bwMode="auto">
          <a:xfrm>
            <a:off x="3357464" y="4046098"/>
            <a:ext cx="2823321" cy="305365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R[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%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rsp</a:t>
            </a:r>
            <a:r>
              <a:rPr lang="en-US" b="1" dirty="0">
                <a:solidFill>
                  <a:srgbClr val="000066"/>
                </a:solidFill>
              </a:rPr>
              <a:t>] 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b="1" dirty="0" err="1">
                <a:solidFill>
                  <a:srgbClr val="000066"/>
                </a:solidFill>
                <a:sym typeface="Symbol" pitchFamily="18" charset="2"/>
              </a:rPr>
              <a:t>valE</a:t>
            </a:r>
            <a:endParaRPr lang="en-US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55392" name="Text Box 64"/>
          <p:cNvSpPr txBox="1">
            <a:spLocks noChangeArrowheads="1"/>
          </p:cNvSpPr>
          <p:nvPr/>
        </p:nvSpPr>
        <p:spPr bwMode="auto">
          <a:xfrm>
            <a:off x="3357464" y="4351502"/>
            <a:ext cx="2823321" cy="305365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55393" name="Text Box 65"/>
          <p:cNvSpPr txBox="1">
            <a:spLocks noChangeArrowheads="1"/>
          </p:cNvSpPr>
          <p:nvPr/>
        </p:nvSpPr>
        <p:spPr bwMode="auto">
          <a:xfrm>
            <a:off x="3357464" y="4046094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55394" name="Text Box 66"/>
          <p:cNvSpPr txBox="1">
            <a:spLocks noChangeArrowheads="1"/>
          </p:cNvSpPr>
          <p:nvPr/>
        </p:nvSpPr>
        <p:spPr bwMode="auto">
          <a:xfrm>
            <a:off x="3357464" y="4656867"/>
            <a:ext cx="2823321" cy="305365"/>
          </a:xfrm>
          <a:prstGeom prst="rect">
            <a:avLst/>
          </a:prstGeom>
          <a:solidFill>
            <a:srgbClr val="FFCCFF"/>
          </a:solidFill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PC </a:t>
            </a:r>
            <a:r>
              <a:rPr lang="en-US" b="1">
                <a:solidFill>
                  <a:srgbClr val="000066"/>
                </a:solidFill>
                <a:sym typeface="Symbol" pitchFamily="18" charset="2"/>
              </a:rPr>
              <a:t> valC</a:t>
            </a:r>
          </a:p>
        </p:txBody>
      </p:sp>
      <p:sp>
        <p:nvSpPr>
          <p:cNvPr id="355407" name="Text Box 79"/>
          <p:cNvSpPr txBox="1">
            <a:spLocks noChangeArrowheads="1"/>
          </p:cNvSpPr>
          <p:nvPr/>
        </p:nvSpPr>
        <p:spPr bwMode="auto">
          <a:xfrm>
            <a:off x="6323858" y="1297847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读指令字节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5408" name="Text Box 80"/>
          <p:cNvSpPr txBox="1">
            <a:spLocks noChangeArrowheads="1"/>
          </p:cNvSpPr>
          <p:nvPr/>
        </p:nvSpPr>
        <p:spPr bwMode="auto">
          <a:xfrm>
            <a:off x="6323858" y="1603169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[</a:t>
            </a:r>
            <a:r>
              <a:rPr lang="zh-CN" altLang="en-US" b="1" dirty="0">
                <a:solidFill>
                  <a:srgbClr val="000066"/>
                </a:solidFill>
              </a:rPr>
              <a:t>读寄存器字节</a:t>
            </a:r>
            <a:r>
              <a:rPr lang="en-US" b="1" dirty="0">
                <a:solidFill>
                  <a:srgbClr val="000066"/>
                </a:solidFill>
              </a:rPr>
              <a:t>]</a:t>
            </a:r>
          </a:p>
        </p:txBody>
      </p:sp>
      <p:sp>
        <p:nvSpPr>
          <p:cNvPr id="355409" name="Text Box 81"/>
          <p:cNvSpPr txBox="1">
            <a:spLocks noChangeArrowheads="1"/>
          </p:cNvSpPr>
          <p:nvPr/>
        </p:nvSpPr>
        <p:spPr bwMode="auto">
          <a:xfrm>
            <a:off x="6323858" y="1908536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读常数字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5410" name="Text Box 82"/>
          <p:cNvSpPr txBox="1">
            <a:spLocks noChangeArrowheads="1"/>
          </p:cNvSpPr>
          <p:nvPr/>
        </p:nvSpPr>
        <p:spPr bwMode="auto">
          <a:xfrm>
            <a:off x="6323858" y="2213942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计算下一条</a:t>
            </a:r>
            <a:r>
              <a:rPr lang="en-US" altLang="zh-CN" b="1" dirty="0">
                <a:solidFill>
                  <a:srgbClr val="000066"/>
                </a:solidFill>
              </a:rPr>
              <a:t>PC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5411" name="Text Box 83"/>
          <p:cNvSpPr txBox="1">
            <a:spLocks noChangeArrowheads="1"/>
          </p:cNvSpPr>
          <p:nvPr/>
        </p:nvSpPr>
        <p:spPr bwMode="auto">
          <a:xfrm>
            <a:off x="6323858" y="2519309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[</a:t>
            </a:r>
            <a:r>
              <a:rPr lang="zh-CN" altLang="en-US" b="1" dirty="0">
                <a:solidFill>
                  <a:srgbClr val="000066"/>
                </a:solidFill>
              </a:rPr>
              <a:t>读操作数</a:t>
            </a:r>
            <a:r>
              <a:rPr lang="en-US" altLang="zh-CN" b="1" dirty="0">
                <a:solidFill>
                  <a:srgbClr val="000066"/>
                </a:solidFill>
              </a:rPr>
              <a:t>A</a:t>
            </a:r>
            <a:r>
              <a:rPr lang="en-US" b="1" dirty="0">
                <a:solidFill>
                  <a:srgbClr val="000066"/>
                </a:solidFill>
              </a:rPr>
              <a:t>]</a:t>
            </a:r>
          </a:p>
        </p:txBody>
      </p:sp>
      <p:sp>
        <p:nvSpPr>
          <p:cNvPr id="355412" name="Text Box 84"/>
          <p:cNvSpPr txBox="1">
            <a:spLocks noChangeArrowheads="1"/>
          </p:cNvSpPr>
          <p:nvPr/>
        </p:nvSpPr>
        <p:spPr bwMode="auto">
          <a:xfrm>
            <a:off x="6323858" y="2824673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读操作数</a:t>
            </a:r>
            <a:r>
              <a:rPr lang="en-US" altLang="zh-CN" b="1" dirty="0">
                <a:solidFill>
                  <a:srgbClr val="000066"/>
                </a:solidFill>
              </a:rPr>
              <a:t>B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5413" name="Text Box 85"/>
          <p:cNvSpPr txBox="1">
            <a:spLocks noChangeArrowheads="1"/>
          </p:cNvSpPr>
          <p:nvPr/>
        </p:nvSpPr>
        <p:spPr bwMode="auto">
          <a:xfrm>
            <a:off x="6323858" y="3130040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执行</a:t>
            </a:r>
            <a:r>
              <a:rPr lang="en-US" altLang="zh-CN" b="1" dirty="0">
                <a:solidFill>
                  <a:srgbClr val="000066"/>
                </a:solidFill>
              </a:rPr>
              <a:t>ALU</a:t>
            </a:r>
            <a:r>
              <a:rPr lang="zh-CN" altLang="en-US" b="1" dirty="0">
                <a:solidFill>
                  <a:srgbClr val="000066"/>
                </a:solidFill>
              </a:rPr>
              <a:t>的操作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5414" name="Text Box 86"/>
          <p:cNvSpPr txBox="1">
            <a:spLocks noChangeArrowheads="1"/>
          </p:cNvSpPr>
          <p:nvPr/>
        </p:nvSpPr>
        <p:spPr bwMode="auto">
          <a:xfrm>
            <a:off x="6323858" y="3435365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[</a:t>
            </a:r>
            <a:r>
              <a:rPr lang="zh-CN" altLang="en-US" b="1" dirty="0">
                <a:solidFill>
                  <a:srgbClr val="000066"/>
                </a:solidFill>
              </a:rPr>
              <a:t>设置条件码寄存器</a:t>
            </a:r>
            <a:r>
              <a:rPr lang="en-US" b="1" dirty="0">
                <a:solidFill>
                  <a:srgbClr val="000066"/>
                </a:solidFill>
              </a:rPr>
              <a:t>]</a:t>
            </a:r>
          </a:p>
        </p:txBody>
      </p:sp>
      <p:sp>
        <p:nvSpPr>
          <p:cNvPr id="355415" name="Text Box 87"/>
          <p:cNvSpPr txBox="1">
            <a:spLocks noChangeArrowheads="1"/>
          </p:cNvSpPr>
          <p:nvPr/>
        </p:nvSpPr>
        <p:spPr bwMode="auto">
          <a:xfrm>
            <a:off x="6323858" y="3740731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内存读写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5416" name="Text Box 88"/>
          <p:cNvSpPr txBox="1">
            <a:spLocks noChangeArrowheads="1"/>
          </p:cNvSpPr>
          <p:nvPr/>
        </p:nvSpPr>
        <p:spPr bwMode="auto">
          <a:xfrm>
            <a:off x="6323858" y="4046098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66"/>
                </a:solidFill>
              </a:rPr>
              <a:t>ALU</a:t>
            </a:r>
            <a:r>
              <a:rPr lang="zh-CN" altLang="en-US" b="1" dirty="0">
                <a:solidFill>
                  <a:srgbClr val="000066"/>
                </a:solidFill>
              </a:rPr>
              <a:t>的运算结果写回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5417" name="Text Box 89"/>
          <p:cNvSpPr txBox="1">
            <a:spLocks noChangeArrowheads="1"/>
          </p:cNvSpPr>
          <p:nvPr/>
        </p:nvSpPr>
        <p:spPr bwMode="auto">
          <a:xfrm>
            <a:off x="6323858" y="4351502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[</a:t>
            </a:r>
            <a:r>
              <a:rPr lang="zh-CN" altLang="en-US" b="1" dirty="0">
                <a:solidFill>
                  <a:srgbClr val="000066"/>
                </a:solidFill>
              </a:rPr>
              <a:t>内存结果写回</a:t>
            </a:r>
            <a:r>
              <a:rPr lang="en-US" b="1" dirty="0">
                <a:solidFill>
                  <a:srgbClr val="000066"/>
                </a:solidFill>
              </a:rPr>
              <a:t>]</a:t>
            </a:r>
          </a:p>
        </p:txBody>
      </p:sp>
      <p:sp>
        <p:nvSpPr>
          <p:cNvPr id="355418" name="Text Box 90"/>
          <p:cNvSpPr txBox="1">
            <a:spLocks noChangeArrowheads="1"/>
          </p:cNvSpPr>
          <p:nvPr/>
        </p:nvSpPr>
        <p:spPr bwMode="auto">
          <a:xfrm>
            <a:off x="6323858" y="4656867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更新</a:t>
            </a:r>
            <a:r>
              <a:rPr lang="en-US" altLang="zh-CN" b="1" dirty="0">
                <a:solidFill>
                  <a:srgbClr val="000066"/>
                </a:solidFill>
              </a:rPr>
              <a:t>PC</a:t>
            </a:r>
            <a:endParaRPr lang="en-US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4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计算的数值</a:t>
            </a:r>
            <a:endParaRPr lang="en-US" dirty="0"/>
          </a:p>
        </p:txBody>
      </p:sp>
      <p:sp>
        <p:nvSpPr>
          <p:cNvPr id="35737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290918" y="1221462"/>
            <a:ext cx="4287442" cy="5223022"/>
          </a:xfrm>
        </p:spPr>
        <p:txBody>
          <a:bodyPr/>
          <a:lstStyle/>
          <a:p>
            <a:pPr marL="0" indent="0">
              <a:tabLst>
                <a:tab pos="1487977" algn="l"/>
              </a:tabLst>
            </a:pPr>
            <a:r>
              <a:rPr lang="zh-CN" altLang="en-US" sz="2400" dirty="0"/>
              <a:t>取指</a:t>
            </a:r>
            <a:endParaRPr lang="en-US" sz="2400" dirty="0"/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icode</a:t>
            </a:r>
            <a:r>
              <a:rPr lang="en-US" sz="2000" dirty="0"/>
              <a:t>	</a:t>
            </a:r>
            <a:r>
              <a:rPr lang="zh-CN" altLang="en-US" sz="2000" dirty="0"/>
              <a:t>指令码</a:t>
            </a:r>
            <a:endParaRPr lang="en-US" sz="2000" dirty="0"/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ifun</a:t>
            </a:r>
            <a:r>
              <a:rPr lang="en-US" sz="2000" dirty="0"/>
              <a:t>	</a:t>
            </a:r>
            <a:r>
              <a:rPr lang="zh-CN" altLang="en-US" sz="2000" dirty="0" smtClean="0"/>
              <a:t>功能码</a:t>
            </a:r>
            <a:endParaRPr lang="en-US" sz="2000" dirty="0"/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rA</a:t>
            </a:r>
            <a:r>
              <a:rPr lang="en-US" sz="2000" dirty="0"/>
              <a:t>	</a:t>
            </a:r>
            <a:r>
              <a:rPr lang="en-US" sz="2000" dirty="0" smtClean="0"/>
              <a:t>             </a:t>
            </a:r>
            <a:r>
              <a:rPr lang="zh-CN" altLang="en-US" sz="2000" dirty="0"/>
              <a:t>指令中的</a:t>
            </a:r>
            <a:r>
              <a:rPr lang="zh-CN" altLang="en-US" sz="2000" dirty="0" smtClean="0"/>
              <a:t>寄存器</a:t>
            </a:r>
            <a:r>
              <a:rPr lang="en-US" altLang="zh-CN" sz="2000" dirty="0"/>
              <a:t>A</a:t>
            </a:r>
            <a:endParaRPr lang="en-US" sz="2000" dirty="0"/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rB</a:t>
            </a:r>
            <a:r>
              <a:rPr lang="en-US" sz="2000" dirty="0"/>
              <a:t>	</a:t>
            </a:r>
            <a:r>
              <a:rPr lang="en-US" sz="2000" dirty="0" smtClean="0"/>
              <a:t>             </a:t>
            </a:r>
            <a:r>
              <a:rPr lang="zh-CN" altLang="en-US" sz="2000" dirty="0" smtClean="0"/>
              <a:t>指令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寄存器</a:t>
            </a:r>
            <a:r>
              <a:rPr lang="en-US" altLang="zh-CN" sz="2000" dirty="0"/>
              <a:t>B</a:t>
            </a:r>
            <a:endParaRPr lang="en-US" sz="2000" dirty="0"/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valC</a:t>
            </a:r>
            <a:r>
              <a:rPr lang="en-US" sz="2000" dirty="0"/>
              <a:t>	</a:t>
            </a:r>
            <a:r>
              <a:rPr lang="zh-CN" altLang="en-US" sz="2000" dirty="0" smtClean="0"/>
              <a:t>指令中</a:t>
            </a:r>
            <a:r>
              <a:rPr lang="zh-CN" altLang="en-US" sz="2000" dirty="0"/>
              <a:t>的常数</a:t>
            </a:r>
            <a:endParaRPr lang="en-US" sz="2000" dirty="0"/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valP</a:t>
            </a:r>
            <a:r>
              <a:rPr lang="en-US" sz="2000" dirty="0"/>
              <a:t>	</a:t>
            </a:r>
            <a:r>
              <a:rPr lang="zh-CN" altLang="en-US" sz="2000" dirty="0" smtClean="0"/>
              <a:t>增加后的</a:t>
            </a:r>
            <a:r>
              <a:rPr lang="en-US" altLang="zh-CN" sz="2000" dirty="0" smtClean="0"/>
              <a:t>PC</a:t>
            </a:r>
            <a:endParaRPr lang="en-US" sz="2000" dirty="0"/>
          </a:p>
          <a:p>
            <a:pPr marL="0" indent="0">
              <a:tabLst>
                <a:tab pos="1487977" algn="l"/>
              </a:tabLst>
            </a:pPr>
            <a:r>
              <a:rPr lang="zh-CN" altLang="en-US" sz="2400" dirty="0"/>
              <a:t>译码</a:t>
            </a:r>
            <a:endParaRPr lang="en-US" sz="2400" dirty="0"/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srcA</a:t>
            </a:r>
            <a:r>
              <a:rPr lang="en-US" sz="2000" dirty="0"/>
              <a:t>	</a:t>
            </a:r>
            <a:r>
              <a:rPr lang="zh-CN" altLang="en-US" sz="2000" dirty="0"/>
              <a:t>寄存器</a:t>
            </a:r>
            <a:r>
              <a:rPr lang="en-US" sz="2000" dirty="0"/>
              <a:t>ID A</a:t>
            </a:r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srcB</a:t>
            </a:r>
            <a:r>
              <a:rPr lang="en-US" sz="2000" dirty="0"/>
              <a:t>	</a:t>
            </a:r>
            <a:r>
              <a:rPr lang="zh-CN" altLang="en-US" sz="2000" dirty="0"/>
              <a:t>寄存器</a:t>
            </a:r>
            <a:r>
              <a:rPr lang="en-US" sz="2000" dirty="0"/>
              <a:t>ID B</a:t>
            </a:r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 smtClean="0"/>
              <a:t>valA</a:t>
            </a:r>
            <a:r>
              <a:rPr lang="en-US" sz="2000" dirty="0"/>
              <a:t>	</a:t>
            </a:r>
            <a:r>
              <a:rPr lang="zh-CN" altLang="en-US" sz="2000" dirty="0"/>
              <a:t>寄存器值</a:t>
            </a:r>
            <a:r>
              <a:rPr lang="en-US" sz="2000" dirty="0"/>
              <a:t>A</a:t>
            </a:r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valB</a:t>
            </a:r>
            <a:r>
              <a:rPr lang="en-US" sz="2000" dirty="0"/>
              <a:t>	</a:t>
            </a:r>
            <a:r>
              <a:rPr lang="zh-CN" altLang="en-US" sz="2000" dirty="0"/>
              <a:t>寄存器值</a:t>
            </a:r>
            <a:r>
              <a:rPr lang="en-US" sz="2000" dirty="0" smtClean="0"/>
              <a:t>B</a:t>
            </a:r>
          </a:p>
          <a:p>
            <a:pPr marL="457200" lvl="1" indent="0">
              <a:buNone/>
              <a:tabLst>
                <a:tab pos="1487977" algn="l"/>
              </a:tabLst>
            </a:pPr>
            <a:r>
              <a:rPr lang="en-US" altLang="zh-CN" sz="2000" dirty="0" err="1"/>
              <a:t>dstE</a:t>
            </a:r>
            <a:r>
              <a:rPr lang="en-US" altLang="zh-CN" sz="2000" dirty="0"/>
              <a:t>  </a:t>
            </a: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写入</a:t>
            </a:r>
            <a:r>
              <a:rPr lang="en-US" altLang="zh-CN" sz="2000" dirty="0" err="1"/>
              <a:t>valE</a:t>
            </a:r>
            <a:r>
              <a:rPr lang="zh-CN" altLang="en-US" sz="2000" dirty="0"/>
              <a:t>的寄存器</a:t>
            </a:r>
            <a:endParaRPr lang="en-US" altLang="zh-CN" sz="2000" dirty="0"/>
          </a:p>
          <a:p>
            <a:pPr marL="457200" lvl="1" indent="0">
              <a:buNone/>
              <a:tabLst>
                <a:tab pos="1487977" algn="l"/>
              </a:tabLst>
            </a:pPr>
            <a:r>
              <a:rPr lang="en-US" altLang="zh-CN" sz="2000" dirty="0" err="1" smtClean="0"/>
              <a:t>dstM</a:t>
            </a: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写入</a:t>
            </a:r>
            <a:r>
              <a:rPr lang="en-US" altLang="zh-CN" sz="2000" dirty="0" err="1"/>
              <a:t>valM</a:t>
            </a:r>
            <a:r>
              <a:rPr lang="zh-CN" altLang="en-US" sz="2000" dirty="0"/>
              <a:t>的寄存器</a:t>
            </a:r>
            <a:endParaRPr lang="en-US" altLang="zh-CN" sz="2000" dirty="0"/>
          </a:p>
          <a:p>
            <a:pPr lvl="1">
              <a:buNone/>
              <a:tabLst>
                <a:tab pos="1487977" algn="l"/>
              </a:tabLst>
            </a:pPr>
            <a:endParaRPr lang="en-US" sz="2000" dirty="0"/>
          </a:p>
          <a:p>
            <a:pPr lvl="1">
              <a:buNone/>
              <a:tabLst>
                <a:tab pos="1487977" algn="l"/>
              </a:tabLst>
            </a:pPr>
            <a:endParaRPr lang="en-US" sz="2000" dirty="0"/>
          </a:p>
        </p:txBody>
      </p:sp>
      <p:sp>
        <p:nvSpPr>
          <p:cNvPr id="357380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807277" y="1221462"/>
            <a:ext cx="3789864" cy="5223022"/>
          </a:xfrm>
        </p:spPr>
        <p:txBody>
          <a:bodyPr/>
          <a:lstStyle/>
          <a:p>
            <a:pPr marL="0" indent="0">
              <a:tabLst>
                <a:tab pos="1487977" algn="l"/>
              </a:tabLst>
            </a:pPr>
            <a:r>
              <a:rPr lang="zh-CN" altLang="en-US" sz="2400" dirty="0"/>
              <a:t>执行</a:t>
            </a:r>
            <a:endParaRPr lang="en-US" sz="2400" dirty="0"/>
          </a:p>
          <a:p>
            <a:pPr lvl="1">
              <a:tabLst>
                <a:tab pos="1487977" algn="l"/>
              </a:tabLst>
            </a:pPr>
            <a:r>
              <a:rPr lang="en-US" sz="2000" dirty="0" err="1"/>
              <a:t>valE</a:t>
            </a:r>
            <a:r>
              <a:rPr lang="en-US" sz="2000" dirty="0"/>
              <a:t>	ALU</a:t>
            </a:r>
            <a:r>
              <a:rPr lang="zh-CN" altLang="en-US" sz="2000" dirty="0"/>
              <a:t>运算结果</a:t>
            </a:r>
            <a:endParaRPr lang="en-US" sz="2000" dirty="0"/>
          </a:p>
          <a:p>
            <a:pPr lvl="1">
              <a:tabLst>
                <a:tab pos="1487977" algn="l"/>
              </a:tabLst>
            </a:pPr>
            <a:r>
              <a:rPr lang="en-US" sz="2000" dirty="0" err="1"/>
              <a:t>Cnd</a:t>
            </a:r>
            <a:r>
              <a:rPr lang="en-US" sz="2000" dirty="0"/>
              <a:t>	</a:t>
            </a:r>
            <a:r>
              <a:rPr lang="zh-CN" altLang="en-US" sz="2000" dirty="0"/>
              <a:t>分支或转移标识</a:t>
            </a:r>
            <a:endParaRPr lang="en-US" sz="2000" dirty="0"/>
          </a:p>
          <a:p>
            <a:pPr marL="0" indent="0">
              <a:tabLst>
                <a:tab pos="1487977" algn="l"/>
              </a:tabLst>
            </a:pPr>
            <a:r>
              <a:rPr lang="zh-CN" altLang="en-US" sz="2400" dirty="0"/>
              <a:t>访存</a:t>
            </a:r>
            <a:r>
              <a:rPr lang="en-US" sz="2400" dirty="0"/>
              <a:t>	</a:t>
            </a:r>
          </a:p>
          <a:p>
            <a:pPr lvl="1">
              <a:tabLst>
                <a:tab pos="1487977" algn="l"/>
              </a:tabLst>
            </a:pPr>
            <a:r>
              <a:rPr lang="en-US" sz="2000" dirty="0" err="1"/>
              <a:t>valM</a:t>
            </a:r>
            <a:r>
              <a:rPr lang="en-US" sz="2000" dirty="0"/>
              <a:t>	</a:t>
            </a:r>
            <a:r>
              <a:rPr lang="zh-CN" altLang="en-US" sz="2000" dirty="0"/>
              <a:t>内存中的</a:t>
            </a:r>
            <a:r>
              <a:rPr lang="zh-CN" altLang="en-US" sz="2000" dirty="0" smtClean="0"/>
              <a:t>数值</a:t>
            </a:r>
            <a:endParaRPr lang="en-US" altLang="zh-CN" sz="2000" dirty="0" smtClean="0"/>
          </a:p>
          <a:p>
            <a:pPr>
              <a:tabLst>
                <a:tab pos="1487977" algn="l"/>
              </a:tabLst>
            </a:pPr>
            <a:r>
              <a:rPr lang="zh-CN" altLang="en-US" sz="2400" dirty="0"/>
              <a:t>写</a:t>
            </a:r>
            <a:r>
              <a:rPr lang="zh-CN" altLang="en-US" sz="2400" dirty="0" smtClean="0"/>
              <a:t>回</a:t>
            </a:r>
            <a:endParaRPr lang="en-US" altLang="zh-CN" sz="2400" dirty="0" smtClean="0"/>
          </a:p>
          <a:p>
            <a:pPr marL="0" indent="0">
              <a:buNone/>
              <a:tabLst>
                <a:tab pos="1487977" algn="l"/>
              </a:tabLst>
            </a:pPr>
            <a:endParaRPr lang="en-US" altLang="zh-CN" sz="2400" dirty="0" smtClean="0"/>
          </a:p>
          <a:p>
            <a:pPr>
              <a:tabLst>
                <a:tab pos="1487977" algn="l"/>
              </a:tabLst>
            </a:pPr>
            <a:r>
              <a:rPr lang="zh-CN" altLang="en-US" sz="2400" dirty="0" smtClean="0"/>
              <a:t>更新</a:t>
            </a:r>
            <a:r>
              <a:rPr lang="en-US" altLang="zh-CN" sz="2400" dirty="0" smtClean="0"/>
              <a:t>PC</a:t>
            </a:r>
          </a:p>
          <a:p>
            <a:pPr lvl="1">
              <a:tabLst>
                <a:tab pos="1487977" algn="l"/>
              </a:tabLst>
            </a:pPr>
            <a:r>
              <a:rPr lang="en-US" altLang="zh-CN" sz="2000" dirty="0"/>
              <a:t>PC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92057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218728"/>
            <a:ext cx="7591425" cy="762000"/>
          </a:xfrm>
        </p:spPr>
        <p:txBody>
          <a:bodyPr/>
          <a:lstStyle/>
          <a:p>
            <a:r>
              <a:rPr lang="en-US" dirty="0" smtClean="0"/>
              <a:t>Y86-64 </a:t>
            </a:r>
            <a:r>
              <a:rPr lang="zh-CN" altLang="en-US" dirty="0" smtClean="0"/>
              <a:t>指令集 </a:t>
            </a:r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07485" y="833395"/>
            <a:ext cx="8640979" cy="5763957"/>
            <a:chOff x="107485" y="833395"/>
            <a:chExt cx="8640979" cy="5763957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113839" y="839758"/>
              <a:ext cx="2750934" cy="337308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字节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113859" y="5833939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pushq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113839" y="4459794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113859" y="629198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113839" y="4917833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113859" y="2169553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113839" y="2627601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113839" y="3085640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113839" y="3543652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113859" y="400170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113851" y="5375881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ret</a:t>
              </a:r>
            </a:p>
          </p:txBody>
        </p:sp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113851" y="170510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107485" y="124708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halt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2864774" y="4427851"/>
              <a:ext cx="789992" cy="305365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3654765" y="4427051"/>
              <a:ext cx="4661651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64799" y="5801996"/>
              <a:ext cx="1579957" cy="763413"/>
              <a:chOff x="2499988" y="5801996"/>
              <a:chExt cx="1653982" cy="763413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2913484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2"/>
              <p:cNvGrpSpPr>
                <a:grpSpLocks/>
              </p:cNvGrpSpPr>
              <p:nvPr/>
            </p:nvGrpSpPr>
            <p:grpSpPr bwMode="auto">
              <a:xfrm>
                <a:off x="3326979" y="5801996"/>
                <a:ext cx="826991" cy="305365"/>
                <a:chOff x="1920" y="3648"/>
                <a:chExt cx="384" cy="192"/>
              </a:xfrm>
            </p:grpSpPr>
            <p:sp>
              <p:nvSpPr>
                <p:cNvPr id="3225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58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2913484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207"/>
              <p:cNvGrpSpPr>
                <a:grpSpLocks/>
              </p:cNvGrpSpPr>
              <p:nvPr/>
            </p:nvGrpSpPr>
            <p:grpSpPr bwMode="auto">
              <a:xfrm>
                <a:off x="3326979" y="6260044"/>
                <a:ext cx="826991" cy="305365"/>
                <a:chOff x="1920" y="3936"/>
                <a:chExt cx="384" cy="192"/>
              </a:xfrm>
            </p:grpSpPr>
            <p:sp>
              <p:nvSpPr>
                <p:cNvPr id="322597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322598" name="Rectangle 38"/>
                <p:cNvSpPr>
                  <a:spLocks noChangeArrowheads="1"/>
                </p:cNvSpPr>
                <p:nvPr/>
              </p:nvSpPr>
              <p:spPr bwMode="auto">
                <a:xfrm>
                  <a:off x="2112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2864774" y="4885890"/>
              <a:ext cx="789992" cy="305365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3654765" y="4885890"/>
              <a:ext cx="4661651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0" name="Rectangle 50"/>
            <p:cNvSpPr>
              <a:spLocks noChangeArrowheads="1"/>
            </p:cNvSpPr>
            <p:nvPr/>
          </p:nvSpPr>
          <p:spPr bwMode="auto">
            <a:xfrm>
              <a:off x="2864799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2611" name="Rectangle 51"/>
            <p:cNvSpPr>
              <a:spLocks noChangeArrowheads="1"/>
            </p:cNvSpPr>
            <p:nvPr/>
          </p:nvSpPr>
          <p:spPr bwMode="auto">
            <a:xfrm>
              <a:off x="3259794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</a:p>
          </p:txBody>
        </p:sp>
        <p:sp>
          <p:nvSpPr>
            <p:cNvPr id="322612" name="Rectangle 52"/>
            <p:cNvSpPr>
              <a:spLocks noChangeArrowheads="1"/>
            </p:cNvSpPr>
            <p:nvPr/>
          </p:nvSpPr>
          <p:spPr bwMode="auto">
            <a:xfrm>
              <a:off x="2864799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4" name="Rectangle 54"/>
            <p:cNvSpPr>
              <a:spLocks noChangeArrowheads="1"/>
            </p:cNvSpPr>
            <p:nvPr/>
          </p:nvSpPr>
          <p:spPr bwMode="auto">
            <a:xfrm>
              <a:off x="3654790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322615" name="Rectangle 55"/>
            <p:cNvSpPr>
              <a:spLocks noChangeArrowheads="1"/>
            </p:cNvSpPr>
            <p:nvPr/>
          </p:nvSpPr>
          <p:spPr bwMode="auto">
            <a:xfrm>
              <a:off x="4049786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6" name="Rectangle 56"/>
            <p:cNvSpPr>
              <a:spLocks noChangeArrowheads="1"/>
            </p:cNvSpPr>
            <p:nvPr/>
          </p:nvSpPr>
          <p:spPr bwMode="auto">
            <a:xfrm>
              <a:off x="3654790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2864774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3259770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2864774" y="2595658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3654764" y="2595658"/>
              <a:ext cx="789992" cy="305365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4444757" y="2595658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2864774" y="3053697"/>
              <a:ext cx="789992" cy="305365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3654764" y="3053697"/>
              <a:ext cx="789992" cy="305365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4444757" y="3053697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2864774" y="3511709"/>
              <a:ext cx="789992" cy="305365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3654764" y="3511709"/>
              <a:ext cx="789992" cy="305365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4444757" y="3511709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2864799" y="3969764"/>
              <a:ext cx="789992" cy="305365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3654790" y="3969764"/>
              <a:ext cx="789992" cy="305365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2864788" y="5343938"/>
              <a:ext cx="789992" cy="305365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69" name="Rectangle 109"/>
            <p:cNvSpPr>
              <a:spLocks noChangeArrowheads="1"/>
            </p:cNvSpPr>
            <p:nvPr/>
          </p:nvSpPr>
          <p:spPr bwMode="auto">
            <a:xfrm>
              <a:off x="2843808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2670" name="Rectangle 110"/>
            <p:cNvSpPr>
              <a:spLocks noChangeArrowheads="1"/>
            </p:cNvSpPr>
            <p:nvPr/>
          </p:nvSpPr>
          <p:spPr bwMode="auto">
            <a:xfrm>
              <a:off x="3238804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1" name="Rectangle 111"/>
            <p:cNvSpPr>
              <a:spLocks noChangeArrowheads="1"/>
            </p:cNvSpPr>
            <p:nvPr/>
          </p:nvSpPr>
          <p:spPr bwMode="auto">
            <a:xfrm>
              <a:off x="2843808" y="162880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5" name="Rectangle 115"/>
            <p:cNvSpPr>
              <a:spLocks noChangeArrowheads="1"/>
            </p:cNvSpPr>
            <p:nvPr/>
          </p:nvSpPr>
          <p:spPr bwMode="auto">
            <a:xfrm>
              <a:off x="2856550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6" name="Rectangle 116"/>
            <p:cNvSpPr>
              <a:spLocks noChangeArrowheads="1"/>
            </p:cNvSpPr>
            <p:nvPr/>
          </p:nvSpPr>
          <p:spPr bwMode="auto">
            <a:xfrm>
              <a:off x="3251546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7" name="Rectangle 117"/>
            <p:cNvSpPr>
              <a:spLocks noChangeArrowheads="1"/>
            </p:cNvSpPr>
            <p:nvPr/>
          </p:nvSpPr>
          <p:spPr bwMode="auto">
            <a:xfrm>
              <a:off x="2856550" y="1215142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864774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3654765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444757" y="833395"/>
              <a:ext cx="4303707" cy="311727"/>
              <a:chOff x="4444757" y="833395"/>
              <a:chExt cx="6319930" cy="311727"/>
            </a:xfrm>
            <a:solidFill>
              <a:schemeClr val="bg1"/>
            </a:solidFill>
          </p:grpSpPr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4444757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5234748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6024739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6814731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9" name="Rectangle 8"/>
              <p:cNvSpPr>
                <a:spLocks noChangeArrowheads="1"/>
              </p:cNvSpPr>
              <p:nvPr/>
            </p:nvSpPr>
            <p:spPr bwMode="auto">
              <a:xfrm>
                <a:off x="7604722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0" name="Rectangle 9"/>
              <p:cNvSpPr>
                <a:spLocks noChangeArrowheads="1"/>
              </p:cNvSpPr>
              <p:nvPr/>
            </p:nvSpPr>
            <p:spPr bwMode="auto">
              <a:xfrm>
                <a:off x="8394713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1" name="Rectangle 10"/>
              <p:cNvSpPr>
                <a:spLocks noChangeArrowheads="1"/>
              </p:cNvSpPr>
              <p:nvPr/>
            </p:nvSpPr>
            <p:spPr bwMode="auto">
              <a:xfrm>
                <a:off x="9184704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9974696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</p:grpSp>
      <p:grpSp>
        <p:nvGrpSpPr>
          <p:cNvPr id="146" name="组合 145"/>
          <p:cNvGrpSpPr/>
          <p:nvPr/>
        </p:nvGrpSpPr>
        <p:grpSpPr>
          <a:xfrm>
            <a:off x="4514039" y="508700"/>
            <a:ext cx="4318729" cy="3307610"/>
            <a:chOff x="2661508" y="2505652"/>
            <a:chExt cx="4318729" cy="3307610"/>
          </a:xfrm>
        </p:grpSpPr>
        <p:sp>
          <p:nvSpPr>
            <p:cNvPr id="147" name="矩形 146"/>
            <p:cNvSpPr/>
            <p:nvPr/>
          </p:nvSpPr>
          <p:spPr bwMode="auto">
            <a:xfrm>
              <a:off x="4480550" y="2505652"/>
              <a:ext cx="2499687" cy="3307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48" name="Line 223"/>
            <p:cNvSpPr>
              <a:spLocks noChangeShapeType="1"/>
            </p:cNvSpPr>
            <p:nvPr/>
          </p:nvSpPr>
          <p:spPr bwMode="auto">
            <a:xfrm flipV="1">
              <a:off x="2661508" y="4173603"/>
              <a:ext cx="1756605" cy="90767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/>
            </a:p>
          </p:txBody>
        </p:sp>
        <p:sp>
          <p:nvSpPr>
            <p:cNvPr id="149" name="Rectangle 138"/>
            <p:cNvSpPr>
              <a:spLocks noChangeArrowheads="1"/>
            </p:cNvSpPr>
            <p:nvPr/>
          </p:nvSpPr>
          <p:spPr bwMode="auto">
            <a:xfrm>
              <a:off x="4799612" y="2564904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rrmovq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0" name="Group 179"/>
            <p:cNvGrpSpPr>
              <a:grpSpLocks/>
            </p:cNvGrpSpPr>
            <p:nvPr/>
          </p:nvGrpSpPr>
          <p:grpSpPr bwMode="auto">
            <a:xfrm>
              <a:off x="5898709" y="2564904"/>
              <a:ext cx="652768" cy="305365"/>
              <a:chOff x="4560" y="2160"/>
              <a:chExt cx="384" cy="192"/>
            </a:xfrm>
          </p:grpSpPr>
          <p:sp>
            <p:nvSpPr>
              <p:cNvPr id="182" name="Rectangle 140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Rectangle 141"/>
              <p:cNvSpPr>
                <a:spLocks noChangeArrowheads="1"/>
              </p:cNvSpPr>
              <p:nvPr/>
            </p:nvSpPr>
            <p:spPr bwMode="auto">
              <a:xfrm>
                <a:off x="4752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84" name="Rectangle 142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1" name="Rectangle 143"/>
            <p:cNvSpPr>
              <a:spLocks noChangeArrowheads="1"/>
            </p:cNvSpPr>
            <p:nvPr/>
          </p:nvSpPr>
          <p:spPr bwMode="auto">
            <a:xfrm>
              <a:off x="4799612" y="3022962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cmovle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2" name="Group 178"/>
            <p:cNvGrpSpPr>
              <a:grpSpLocks/>
            </p:cNvGrpSpPr>
            <p:nvPr/>
          </p:nvGrpSpPr>
          <p:grpSpPr bwMode="auto">
            <a:xfrm>
              <a:off x="5903405" y="3022962"/>
              <a:ext cx="652768" cy="305365"/>
              <a:chOff x="4560" y="2448"/>
              <a:chExt cx="384" cy="192"/>
            </a:xfrm>
          </p:grpSpPr>
          <p:sp>
            <p:nvSpPr>
              <p:cNvPr id="179" name="Rectangle 145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Rectangle 146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81" name="Rectangle 147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3" name="Rectangle 148"/>
            <p:cNvSpPr>
              <a:spLocks noChangeArrowheads="1"/>
            </p:cNvSpPr>
            <p:nvPr/>
          </p:nvSpPr>
          <p:spPr bwMode="auto">
            <a:xfrm>
              <a:off x="4799612" y="3481010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cmovl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" name="Group 177"/>
            <p:cNvGrpSpPr>
              <a:grpSpLocks/>
            </p:cNvGrpSpPr>
            <p:nvPr/>
          </p:nvGrpSpPr>
          <p:grpSpPr bwMode="auto">
            <a:xfrm>
              <a:off x="5898709" y="3481010"/>
              <a:ext cx="652768" cy="305365"/>
              <a:chOff x="4560" y="2736"/>
              <a:chExt cx="384" cy="192"/>
            </a:xfrm>
          </p:grpSpPr>
          <p:sp>
            <p:nvSpPr>
              <p:cNvPr id="176" name="Rectangle 150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Rectangle 151"/>
              <p:cNvSpPr>
                <a:spLocks noChangeArrowheads="1"/>
              </p:cNvSpPr>
              <p:nvPr/>
            </p:nvSpPr>
            <p:spPr bwMode="auto">
              <a:xfrm>
                <a:off x="4752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8" name="Rectangle 152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5" name="Rectangle 153"/>
            <p:cNvSpPr>
              <a:spLocks noChangeArrowheads="1"/>
            </p:cNvSpPr>
            <p:nvPr/>
          </p:nvSpPr>
          <p:spPr bwMode="auto">
            <a:xfrm>
              <a:off x="4799612" y="3939007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176"/>
            <p:cNvGrpSpPr>
              <a:grpSpLocks/>
            </p:cNvGrpSpPr>
            <p:nvPr/>
          </p:nvGrpSpPr>
          <p:grpSpPr bwMode="auto">
            <a:xfrm>
              <a:off x="5898709" y="3939007"/>
              <a:ext cx="652768" cy="305365"/>
              <a:chOff x="4560" y="3024"/>
              <a:chExt cx="384" cy="192"/>
            </a:xfrm>
          </p:grpSpPr>
          <p:sp>
            <p:nvSpPr>
              <p:cNvPr id="173" name="Rectangle 155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Rectangle 156"/>
              <p:cNvSpPr>
                <a:spLocks noChangeArrowheads="1"/>
              </p:cNvSpPr>
              <p:nvPr/>
            </p:nvSpPr>
            <p:spPr bwMode="auto">
              <a:xfrm>
                <a:off x="4752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75" name="Rectangle 157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7" name="Rectangle 158"/>
            <p:cNvSpPr>
              <a:spLocks noChangeArrowheads="1"/>
            </p:cNvSpPr>
            <p:nvPr/>
          </p:nvSpPr>
          <p:spPr bwMode="auto">
            <a:xfrm>
              <a:off x="4799612" y="4397097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cmovne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8" name="Group 173"/>
            <p:cNvGrpSpPr>
              <a:grpSpLocks/>
            </p:cNvGrpSpPr>
            <p:nvPr/>
          </p:nvGrpSpPr>
          <p:grpSpPr bwMode="auto">
            <a:xfrm>
              <a:off x="5898709" y="4397097"/>
              <a:ext cx="652768" cy="305365"/>
              <a:chOff x="4560" y="3312"/>
              <a:chExt cx="384" cy="192"/>
            </a:xfrm>
          </p:grpSpPr>
          <p:sp>
            <p:nvSpPr>
              <p:cNvPr id="170" name="Rectangle 16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Rectangle 161"/>
              <p:cNvSpPr>
                <a:spLocks noChangeArrowheads="1"/>
              </p:cNvSpPr>
              <p:nvPr/>
            </p:nvSpPr>
            <p:spPr bwMode="auto">
              <a:xfrm>
                <a:off x="4752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72" name="Rectangle 162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9" name="Rectangle 163"/>
            <p:cNvSpPr>
              <a:spLocks noChangeArrowheads="1"/>
            </p:cNvSpPr>
            <p:nvPr/>
          </p:nvSpPr>
          <p:spPr bwMode="auto">
            <a:xfrm>
              <a:off x="4799612" y="4855155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cmovge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0" name="Group 175"/>
            <p:cNvGrpSpPr>
              <a:grpSpLocks/>
            </p:cNvGrpSpPr>
            <p:nvPr/>
          </p:nvGrpSpPr>
          <p:grpSpPr bwMode="auto">
            <a:xfrm>
              <a:off x="5898709" y="4855155"/>
              <a:ext cx="652768" cy="305365"/>
              <a:chOff x="4560" y="3600"/>
              <a:chExt cx="384" cy="192"/>
            </a:xfrm>
          </p:grpSpPr>
          <p:sp>
            <p:nvSpPr>
              <p:cNvPr id="167" name="Rectangle 165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Rectangle 166"/>
              <p:cNvSpPr>
                <a:spLocks noChangeArrowheads="1"/>
              </p:cNvSpPr>
              <p:nvPr/>
            </p:nvSpPr>
            <p:spPr bwMode="auto">
              <a:xfrm>
                <a:off x="4752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69" name="Rectangle 167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1" name="Rectangle 168"/>
            <p:cNvSpPr>
              <a:spLocks noChangeArrowheads="1"/>
            </p:cNvSpPr>
            <p:nvPr/>
          </p:nvSpPr>
          <p:spPr bwMode="auto">
            <a:xfrm>
              <a:off x="4799612" y="5313167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cmovg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2" name="Group 174"/>
            <p:cNvGrpSpPr>
              <a:grpSpLocks/>
            </p:cNvGrpSpPr>
            <p:nvPr/>
          </p:nvGrpSpPr>
          <p:grpSpPr bwMode="auto">
            <a:xfrm>
              <a:off x="5898709" y="5313167"/>
              <a:ext cx="652768" cy="305365"/>
              <a:chOff x="4560" y="3888"/>
              <a:chExt cx="384" cy="192"/>
            </a:xfrm>
          </p:grpSpPr>
          <p:sp>
            <p:nvSpPr>
              <p:cNvPr id="164" name="Rectangle 170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Rectangle 171"/>
              <p:cNvSpPr>
                <a:spLocks noChangeArrowheads="1"/>
              </p:cNvSpPr>
              <p:nvPr/>
            </p:nvSpPr>
            <p:spPr bwMode="auto">
              <a:xfrm>
                <a:off x="4752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66" name="Rectangle 172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3" name="左大括号 162"/>
            <p:cNvSpPr/>
            <p:nvPr/>
          </p:nvSpPr>
          <p:spPr bwMode="auto">
            <a:xfrm>
              <a:off x="4433413" y="2727126"/>
              <a:ext cx="407946" cy="2892954"/>
            </a:xfrm>
            <a:prstGeom prst="leftBrace">
              <a:avLst/>
            </a:prstGeom>
            <a:noFill/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72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763" y="445070"/>
            <a:ext cx="1045886" cy="5432202"/>
          </a:xfrm>
        </p:spPr>
        <p:txBody>
          <a:bodyPr/>
          <a:lstStyle/>
          <a:p>
            <a:r>
              <a:rPr lang="en-US" altLang="zh-CN" dirty="0" smtClean="0"/>
              <a:t>HCL</a:t>
            </a:r>
            <a:br>
              <a:rPr lang="en-US" altLang="zh-CN" dirty="0" smtClean="0"/>
            </a:b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常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9" y="332656"/>
            <a:ext cx="7056784" cy="6462120"/>
          </a:xfrm>
          <a:prstGeom prst="rect">
            <a:avLst/>
          </a:prstGeom>
        </p:spPr>
      </p:pic>
      <p:sp>
        <p:nvSpPr>
          <p:cNvPr id="4" name="椭圆形标注 3"/>
          <p:cNvSpPr/>
          <p:nvPr/>
        </p:nvSpPr>
        <p:spPr bwMode="auto">
          <a:xfrm>
            <a:off x="2699792" y="213245"/>
            <a:ext cx="2952328" cy="463650"/>
          </a:xfrm>
          <a:prstGeom prst="wedgeEllipseCallout">
            <a:avLst>
              <a:gd name="adj1" fmla="val -68619"/>
              <a:gd name="adj2" fmla="val 130117"/>
            </a:avLst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Cmovxx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8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116632"/>
            <a:ext cx="8786982" cy="762000"/>
          </a:xfrm>
        </p:spPr>
        <p:txBody>
          <a:bodyPr/>
          <a:lstStyle/>
          <a:p>
            <a:r>
              <a:rPr lang="en-US" dirty="0"/>
              <a:t>SEQ </a:t>
            </a:r>
            <a:r>
              <a:rPr lang="zh-CN" altLang="en-US" dirty="0" smtClean="0"/>
              <a:t>硬件结构</a:t>
            </a:r>
            <a:endParaRPr lang="en-US" dirty="0"/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7018" y="1268760"/>
            <a:ext cx="3777025" cy="5328592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2400" dirty="0" smtClean="0">
                <a:solidFill>
                  <a:schemeClr val="accent1"/>
                </a:solidFill>
              </a:rPr>
              <a:t>浅蓝</a:t>
            </a:r>
            <a:r>
              <a:rPr lang="zh-CN" altLang="en-US" sz="2400" dirty="0">
                <a:solidFill>
                  <a:schemeClr val="accent1"/>
                </a:solidFill>
              </a:rPr>
              <a:t>色方框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zh-CN" altLang="en-US" sz="2400" dirty="0" smtClean="0">
                <a:solidFill>
                  <a:schemeClr val="accent1"/>
                </a:solidFill>
              </a:rPr>
              <a:t>硬件</a:t>
            </a:r>
            <a:r>
              <a:rPr lang="zh-CN" altLang="en-US" sz="2400" dirty="0">
                <a:solidFill>
                  <a:schemeClr val="accent1"/>
                </a:solidFill>
              </a:rPr>
              <a:t>单元</a:t>
            </a:r>
            <a:endParaRPr lang="en-US" sz="2400" dirty="0">
              <a:solidFill>
                <a:schemeClr val="accent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1"/>
                </a:solidFill>
              </a:rPr>
              <a:t>例如</a:t>
            </a:r>
            <a:r>
              <a:rPr lang="zh-CN" altLang="en-US" dirty="0">
                <a:solidFill>
                  <a:schemeClr val="accent1"/>
                </a:solidFill>
              </a:rPr>
              <a:t>内存、</a:t>
            </a:r>
            <a:r>
              <a:rPr lang="en-US" altLang="zh-CN" dirty="0">
                <a:solidFill>
                  <a:schemeClr val="accent1"/>
                </a:solidFill>
              </a:rPr>
              <a:t>ALU</a:t>
            </a:r>
            <a:r>
              <a:rPr lang="zh-CN" altLang="en-US" dirty="0">
                <a:solidFill>
                  <a:schemeClr val="accent1"/>
                </a:solidFill>
              </a:rPr>
              <a:t>等等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灰色方框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控制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逻辑</a:t>
            </a:r>
            <a:endParaRPr lang="en-US" sz="2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HCL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语言描述</a:t>
            </a:r>
            <a:endParaRPr lang="en-US" sz="18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白色的椭圆框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1"/>
            <a:r>
              <a:rPr lang="zh-CN" alt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线路的信号标识</a:t>
            </a:r>
            <a:endParaRPr lang="en-US" altLang="zh-CN" sz="2000" b="1" dirty="0">
              <a:solidFill>
                <a:schemeClr val="bg2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  <a:p>
            <a:pPr lvl="1"/>
            <a:r>
              <a:rPr lang="zh-CN" alt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不是硬件单元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粗线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zh-CN" altLang="en-US" sz="2400" dirty="0" smtClean="0">
                <a:solidFill>
                  <a:srgbClr val="C00000"/>
                </a:solidFill>
              </a:rPr>
              <a:t>宽度</a:t>
            </a:r>
            <a:r>
              <a:rPr lang="zh-CN" altLang="en-US" sz="2400" dirty="0">
                <a:solidFill>
                  <a:srgbClr val="C00000"/>
                </a:solidFill>
              </a:rPr>
              <a:t>为字长的数据（</a:t>
            </a:r>
            <a:r>
              <a:rPr lang="en-US" altLang="zh-CN" sz="2400" dirty="0">
                <a:solidFill>
                  <a:srgbClr val="C00000"/>
                </a:solidFill>
              </a:rPr>
              <a:t>64</a:t>
            </a:r>
            <a:r>
              <a:rPr lang="zh-CN" altLang="en-US" sz="2400" dirty="0" smtClean="0">
                <a:solidFill>
                  <a:srgbClr val="C00000"/>
                </a:solidFill>
              </a:rPr>
              <a:t>位</a:t>
            </a:r>
            <a:r>
              <a:rPr lang="en-US" altLang="zh-CN" sz="2400" dirty="0" smtClean="0"/>
              <a:t>)</a:t>
            </a:r>
            <a:endParaRPr lang="en-US" sz="2400" dirty="0"/>
          </a:p>
          <a:p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细线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宽度为字节或更窄的数据（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4-8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位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400" b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虚线</a:t>
            </a:r>
            <a:r>
              <a:rPr lang="en-US" sz="2400" b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CN" altLang="en-US" sz="2400" b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单个位的数据</a:t>
            </a:r>
            <a:endParaRPr lang="en-US" sz="2400" b="0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594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3968" y="260648"/>
            <a:ext cx="4860032" cy="6408712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85585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取指逻辑</a:t>
            </a:r>
            <a:endParaRPr lang="en-US" dirty="0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173" y="3858862"/>
            <a:ext cx="8306223" cy="2666482"/>
          </a:xfrm>
        </p:spPr>
        <p:txBody>
          <a:bodyPr/>
          <a:lstStyle/>
          <a:p>
            <a:r>
              <a:rPr lang="zh-CN" altLang="en-US" dirty="0" smtClean="0"/>
              <a:t>预定义的单元</a:t>
            </a:r>
            <a:endParaRPr lang="en-US" dirty="0"/>
          </a:p>
          <a:p>
            <a:pPr lvl="1"/>
            <a:r>
              <a:rPr lang="en-US" dirty="0"/>
              <a:t>PC: 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的寄存器</a:t>
            </a:r>
            <a:endParaRPr lang="en-US" dirty="0"/>
          </a:p>
          <a:p>
            <a:pPr lvl="1"/>
            <a:r>
              <a:rPr lang="zh-CN" altLang="en-US" dirty="0" smtClean="0"/>
              <a:t>指令内存</a:t>
            </a:r>
            <a:r>
              <a:rPr lang="en-US" dirty="0" smtClean="0"/>
              <a:t>: </a:t>
            </a:r>
            <a:r>
              <a:rPr lang="zh-CN" altLang="en-US" dirty="0" smtClean="0"/>
              <a:t>读十个字节</a:t>
            </a:r>
            <a:r>
              <a:rPr lang="en-US" dirty="0" smtClean="0"/>
              <a:t> </a:t>
            </a:r>
            <a:r>
              <a:rPr lang="en-US" dirty="0"/>
              <a:t>(PC to </a:t>
            </a:r>
            <a:r>
              <a:rPr lang="en-US" dirty="0" smtClean="0"/>
              <a:t>PC+9)</a:t>
            </a:r>
          </a:p>
          <a:p>
            <a:pPr lvl="2"/>
            <a:r>
              <a:rPr lang="zh-CN" altLang="en-US" dirty="0" smtClean="0"/>
              <a:t>发出指令地址不合法的信号</a:t>
            </a:r>
            <a:r>
              <a:rPr lang="en-US" altLang="zh-CN" dirty="0" err="1" smtClean="0"/>
              <a:t>imem_error</a:t>
            </a:r>
            <a:endParaRPr lang="en-US" dirty="0" smtClean="0"/>
          </a:p>
          <a:p>
            <a:pPr lvl="1"/>
            <a:r>
              <a:rPr lang="en-US" dirty="0" smtClean="0"/>
              <a:t>Split: </a:t>
            </a:r>
            <a:r>
              <a:rPr lang="zh-CN" altLang="en-US" dirty="0" smtClean="0"/>
              <a:t>把指令字节分为</a:t>
            </a:r>
            <a:r>
              <a:rPr lang="en-US" altLang="zh-CN" dirty="0" err="1" smtClean="0"/>
              <a:t>icode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ifun</a:t>
            </a:r>
            <a:endParaRPr lang="en-US" dirty="0" smtClean="0"/>
          </a:p>
          <a:p>
            <a:pPr lvl="1"/>
            <a:r>
              <a:rPr lang="en-US" dirty="0" smtClean="0"/>
              <a:t>Align</a:t>
            </a:r>
            <a:r>
              <a:rPr lang="en-US" dirty="0"/>
              <a:t>: </a:t>
            </a:r>
            <a:r>
              <a:rPr lang="zh-CN" altLang="en-US" dirty="0" smtClean="0"/>
              <a:t>把读出的字节放入寄存器和常数字中</a:t>
            </a:r>
            <a:endParaRPr lang="en-US" dirty="0" smtClean="0"/>
          </a:p>
        </p:txBody>
      </p:sp>
      <p:grpSp>
        <p:nvGrpSpPr>
          <p:cNvPr id="63" name="Group 62"/>
          <p:cNvGrpSpPr/>
          <p:nvPr/>
        </p:nvGrpSpPr>
        <p:grpSpPr>
          <a:xfrm>
            <a:off x="2339752" y="205022"/>
            <a:ext cx="6768753" cy="4646497"/>
            <a:chOff x="362870" y="11658600"/>
            <a:chExt cx="5798443" cy="4495800"/>
          </a:xfrm>
        </p:grpSpPr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1676400" y="14554200"/>
              <a:ext cx="2057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2000" b="1" kern="0" dirty="0" smtClea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指令</a:t>
              </a:r>
              <a:r>
                <a:rPr lang="en-US" altLang="zh-CN" sz="2000" b="1" kern="0" dirty="0" smtClea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MEM</a:t>
              </a:r>
              <a:endParaRPr lang="en-US" sz="2000" b="1" kern="0" dirty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4876799" y="12420600"/>
              <a:ext cx="1284514" cy="914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PC</a:t>
              </a:r>
            </a:p>
            <a:p>
              <a:pPr algn="ctr" defTabSz="915678">
                <a:defRPr/>
              </a:pPr>
              <a:r>
                <a:rPr lang="en-US" sz="2000" b="1" kern="0" dirty="0" smtClea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Increment</a:t>
              </a:r>
              <a:endParaRPr lang="en-US" sz="2000" b="1" kern="0" dirty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 flipV="1">
              <a:off x="5410200" y="12039600"/>
              <a:ext cx="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7" name="Oval 31"/>
            <p:cNvSpPr>
              <a:spLocks noChangeArrowheads="1"/>
            </p:cNvSpPr>
            <p:nvPr/>
          </p:nvSpPr>
          <p:spPr bwMode="auto">
            <a:xfrm>
              <a:off x="29718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rB</a:t>
              </a: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1333500" y="11658600"/>
              <a:ext cx="542467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icode</a:t>
              </a:r>
              <a:endParaRPr lang="en-US" sz="1600" b="1" kern="0" dirty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20574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ifun</a:t>
              </a:r>
              <a:endParaRPr lang="en-US" sz="1600" b="1" kern="0" dirty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0" name="Oval 30"/>
            <p:cNvSpPr>
              <a:spLocks noChangeArrowheads="1"/>
            </p:cNvSpPr>
            <p:nvPr/>
          </p:nvSpPr>
          <p:spPr bwMode="auto">
            <a:xfrm>
              <a:off x="2514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rA</a:t>
              </a:r>
            </a:p>
          </p:txBody>
        </p:sp>
        <p:sp>
          <p:nvSpPr>
            <p:cNvPr id="71" name="Line 221"/>
            <p:cNvSpPr>
              <a:spLocks noChangeShapeType="1"/>
            </p:cNvSpPr>
            <p:nvPr/>
          </p:nvSpPr>
          <p:spPr bwMode="auto">
            <a:xfrm flipV="1">
              <a:off x="2743200" y="15163800"/>
              <a:ext cx="0" cy="609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2" name="Freeform 222"/>
            <p:cNvSpPr>
              <a:spLocks/>
            </p:cNvSpPr>
            <p:nvPr/>
          </p:nvSpPr>
          <p:spPr bwMode="auto">
            <a:xfrm>
              <a:off x="2743200" y="13335000"/>
              <a:ext cx="2667000" cy="2133600"/>
            </a:xfrm>
            <a:custGeom>
              <a:avLst/>
              <a:gdLst>
                <a:gd name="T0" fmla="*/ 0 w 1200"/>
                <a:gd name="T1" fmla="*/ 2133600 h 96"/>
                <a:gd name="T2" fmla="*/ 2667000 w 1200"/>
                <a:gd name="T3" fmla="*/ 2133600 h 96"/>
                <a:gd name="T4" fmla="*/ 2667000 w 1200"/>
                <a:gd name="T5" fmla="*/ 0 h 96"/>
                <a:gd name="T6" fmla="*/ 0 60000 65536"/>
                <a:gd name="T7" fmla="*/ 0 60000 65536"/>
                <a:gd name="T8" fmla="*/ 0 60000 65536"/>
                <a:gd name="T9" fmla="*/ 0 w 1200"/>
                <a:gd name="T10" fmla="*/ 0 h 96"/>
                <a:gd name="T11" fmla="*/ 1200 w 120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96">
                  <a:moveTo>
                    <a:pt x="0" y="96"/>
                  </a:moveTo>
                  <a:lnTo>
                    <a:pt x="1200" y="96"/>
                  </a:lnTo>
                  <a:lnTo>
                    <a:pt x="120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3" name="Group 223"/>
            <p:cNvGrpSpPr>
              <a:grpSpLocks/>
            </p:cNvGrpSpPr>
            <p:nvPr/>
          </p:nvGrpSpPr>
          <p:grpSpPr bwMode="auto">
            <a:xfrm>
              <a:off x="1752600" y="13106400"/>
              <a:ext cx="152400" cy="152400"/>
              <a:chOff x="240" y="4176"/>
              <a:chExt cx="192" cy="192"/>
            </a:xfrm>
          </p:grpSpPr>
          <p:sp>
            <p:nvSpPr>
              <p:cNvPr id="119" name="Oval 2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20" name="Rectangle 2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74" name="Rectangle 231"/>
            <p:cNvSpPr>
              <a:spLocks noChangeArrowheads="1"/>
            </p:cNvSpPr>
            <p:nvPr/>
          </p:nvSpPr>
          <p:spPr bwMode="auto">
            <a:xfrm>
              <a:off x="2362200" y="15773400"/>
              <a:ext cx="7620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PC</a:t>
              </a:r>
            </a:p>
          </p:txBody>
        </p:sp>
        <p:sp>
          <p:nvSpPr>
            <p:cNvPr id="75" name="Oval 232"/>
            <p:cNvSpPr>
              <a:spLocks noChangeArrowheads="1"/>
            </p:cNvSpPr>
            <p:nvPr/>
          </p:nvSpPr>
          <p:spPr bwMode="auto">
            <a:xfrm>
              <a:off x="34290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valC</a:t>
              </a:r>
            </a:p>
          </p:txBody>
        </p:sp>
        <p:sp>
          <p:nvSpPr>
            <p:cNvPr id="76" name="Oval 233"/>
            <p:cNvSpPr>
              <a:spLocks noChangeArrowheads="1"/>
            </p:cNvSpPr>
            <p:nvPr/>
          </p:nvSpPr>
          <p:spPr bwMode="auto">
            <a:xfrm>
              <a:off x="5181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valP</a:t>
              </a:r>
            </a:p>
          </p:txBody>
        </p:sp>
        <p:sp>
          <p:nvSpPr>
            <p:cNvPr id="77" name="Line 293"/>
            <p:cNvSpPr>
              <a:spLocks noChangeShapeType="1"/>
            </p:cNvSpPr>
            <p:nvPr/>
          </p:nvSpPr>
          <p:spPr bwMode="auto">
            <a:xfrm flipH="1" flipV="1">
              <a:off x="3657600" y="12039600"/>
              <a:ext cx="0" cy="1828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8" name="Line 298"/>
            <p:cNvSpPr>
              <a:spLocks noChangeShapeType="1"/>
            </p:cNvSpPr>
            <p:nvPr/>
          </p:nvSpPr>
          <p:spPr bwMode="auto">
            <a:xfrm flipH="1" flipV="1">
              <a:off x="18288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9" name="AutoShape 300"/>
            <p:cNvSpPr>
              <a:spLocks noChangeArrowheads="1"/>
            </p:cNvSpPr>
            <p:nvPr/>
          </p:nvSpPr>
          <p:spPr bwMode="auto">
            <a:xfrm>
              <a:off x="3886200" y="12877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Need</a:t>
              </a:r>
            </a:p>
            <a:p>
              <a:pPr algn="ctr" defTabSz="915678">
                <a:defRPr/>
              </a:pPr>
              <a:r>
                <a:rPr lang="en-US" b="1" kern="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regids</a:t>
              </a:r>
              <a:endParaRPr lang="en-US" b="1" kern="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0" name="AutoShape 301"/>
            <p:cNvSpPr>
              <a:spLocks noChangeArrowheads="1"/>
            </p:cNvSpPr>
            <p:nvPr/>
          </p:nvSpPr>
          <p:spPr bwMode="auto">
            <a:xfrm>
              <a:off x="3886200" y="1226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>
                  <a:solidFill>
                    <a:srgbClr val="FF0000"/>
                  </a:solidFill>
                  <a:latin typeface="Arial Black" panose="020B0A04020102020204" pitchFamily="34" charset="0"/>
                </a:rPr>
                <a:t>Need</a:t>
              </a:r>
            </a:p>
            <a:p>
              <a:pPr algn="ctr" defTabSz="915678">
                <a:defRPr/>
              </a:pPr>
              <a:r>
                <a:rPr lang="en-US" b="1" kern="0">
                  <a:solidFill>
                    <a:srgbClr val="FF0000"/>
                  </a:solidFill>
                  <a:latin typeface="Arial Black" panose="020B0A04020102020204" pitchFamily="34" charset="0"/>
                </a:rPr>
                <a:t>valC</a:t>
              </a:r>
            </a:p>
          </p:txBody>
        </p:sp>
        <p:sp>
          <p:nvSpPr>
            <p:cNvPr id="81" name="Line 302"/>
            <p:cNvSpPr>
              <a:spLocks noChangeShapeType="1"/>
            </p:cNvSpPr>
            <p:nvPr/>
          </p:nvSpPr>
          <p:spPr bwMode="auto">
            <a:xfrm rot="5400000" flipV="1">
              <a:off x="2857500" y="121539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2" name="Group 303"/>
            <p:cNvGrpSpPr>
              <a:grpSpLocks/>
            </p:cNvGrpSpPr>
            <p:nvPr/>
          </p:nvGrpSpPr>
          <p:grpSpPr bwMode="auto">
            <a:xfrm>
              <a:off x="1752600" y="12496800"/>
              <a:ext cx="152400" cy="152400"/>
              <a:chOff x="240" y="4176"/>
              <a:chExt cx="192" cy="192"/>
            </a:xfrm>
          </p:grpSpPr>
          <p:sp>
            <p:nvSpPr>
              <p:cNvPr id="117" name="Oval 30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18" name="Rectangle 30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83" name="Line 306"/>
            <p:cNvSpPr>
              <a:spLocks noChangeShapeType="1"/>
            </p:cNvSpPr>
            <p:nvPr/>
          </p:nvSpPr>
          <p:spPr bwMode="auto">
            <a:xfrm rot="5400000" flipV="1">
              <a:off x="2857500" y="115443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4" name="Line 307"/>
            <p:cNvSpPr>
              <a:spLocks noChangeShapeType="1"/>
            </p:cNvSpPr>
            <p:nvPr/>
          </p:nvSpPr>
          <p:spPr bwMode="auto">
            <a:xfrm rot="5400000" flipV="1">
              <a:off x="4724400" y="124206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5" name="Line 308"/>
            <p:cNvSpPr>
              <a:spLocks noChangeShapeType="1"/>
            </p:cNvSpPr>
            <p:nvPr/>
          </p:nvSpPr>
          <p:spPr bwMode="auto">
            <a:xfrm rot="5400000" flipV="1">
              <a:off x="4724400" y="130302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6" name="Group 310"/>
            <p:cNvGrpSpPr>
              <a:grpSpLocks/>
            </p:cNvGrpSpPr>
            <p:nvPr/>
          </p:nvGrpSpPr>
          <p:grpSpPr bwMode="auto">
            <a:xfrm>
              <a:off x="2667000" y="15392400"/>
              <a:ext cx="152400" cy="152400"/>
              <a:chOff x="240" y="4176"/>
              <a:chExt cx="192" cy="192"/>
            </a:xfrm>
          </p:grpSpPr>
          <p:sp>
            <p:nvSpPr>
              <p:cNvPr id="115" name="Oval 3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16" name="Rectangle 3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87" name="AutoShape 313"/>
            <p:cNvSpPr>
              <a:spLocks noChangeArrowheads="1"/>
            </p:cNvSpPr>
            <p:nvPr/>
          </p:nvSpPr>
          <p:spPr bwMode="auto">
            <a:xfrm>
              <a:off x="762000" y="12573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Instr</a:t>
              </a:r>
              <a:endParaRPr lang="en-US" b="1" kern="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  <a:p>
              <a:pPr algn="ctr" defTabSz="915678">
                <a:defRPr/>
              </a:pPr>
              <a:r>
                <a:rPr lang="en-US" b="1" kern="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valid</a:t>
              </a:r>
            </a:p>
          </p:txBody>
        </p:sp>
        <p:sp>
          <p:nvSpPr>
            <p:cNvPr id="88" name="Line 314"/>
            <p:cNvSpPr>
              <a:spLocks noChangeShapeType="1"/>
            </p:cNvSpPr>
            <p:nvPr/>
          </p:nvSpPr>
          <p:spPr bwMode="auto">
            <a:xfrm rot="16200000" flipH="1" flipV="1">
              <a:off x="1638300" y="12687300"/>
              <a:ext cx="0" cy="38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9" name="Group 316"/>
            <p:cNvGrpSpPr>
              <a:grpSpLocks/>
            </p:cNvGrpSpPr>
            <p:nvPr/>
          </p:nvGrpSpPr>
          <p:grpSpPr bwMode="auto">
            <a:xfrm>
              <a:off x="1752600" y="12801600"/>
              <a:ext cx="152400" cy="152400"/>
              <a:chOff x="240" y="4176"/>
              <a:chExt cx="192" cy="192"/>
            </a:xfrm>
          </p:grpSpPr>
          <p:sp>
            <p:nvSpPr>
              <p:cNvPr id="113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14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90" name="Line 319"/>
            <p:cNvSpPr>
              <a:spLocks noChangeShapeType="1"/>
            </p:cNvSpPr>
            <p:nvPr/>
          </p:nvSpPr>
          <p:spPr bwMode="auto">
            <a:xfrm rot="16200000" flipH="1" flipV="1">
              <a:off x="609600" y="127254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1" name="Rectangle 320"/>
            <p:cNvSpPr>
              <a:spLocks noChangeArrowheads="1"/>
            </p:cNvSpPr>
            <p:nvPr/>
          </p:nvSpPr>
          <p:spPr bwMode="auto">
            <a:xfrm>
              <a:off x="2667000" y="13868400"/>
              <a:ext cx="1064987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Align</a:t>
              </a:r>
            </a:p>
          </p:txBody>
        </p:sp>
        <p:sp>
          <p:nvSpPr>
            <p:cNvPr id="92" name="Freeform 321"/>
            <p:cNvSpPr>
              <a:spLocks/>
            </p:cNvSpPr>
            <p:nvPr/>
          </p:nvSpPr>
          <p:spPr bwMode="auto">
            <a:xfrm>
              <a:off x="3751944" y="13182600"/>
              <a:ext cx="990600" cy="914400"/>
            </a:xfrm>
            <a:custGeom>
              <a:avLst/>
              <a:gdLst>
                <a:gd name="T0" fmla="*/ 990600 w 720"/>
                <a:gd name="T1" fmla="*/ 0 h 240"/>
                <a:gd name="T2" fmla="*/ 990600 w 720"/>
                <a:gd name="T3" fmla="*/ 914400 h 240"/>
                <a:gd name="T4" fmla="*/ 0 w 720"/>
                <a:gd name="T5" fmla="*/ 914400 h 240"/>
                <a:gd name="T6" fmla="*/ 0 60000 65536"/>
                <a:gd name="T7" fmla="*/ 0 60000 65536"/>
                <a:gd name="T8" fmla="*/ 0 60000 65536"/>
                <a:gd name="T9" fmla="*/ 0 w 720"/>
                <a:gd name="T10" fmla="*/ 0 h 240"/>
                <a:gd name="T11" fmla="*/ 720 w 72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40">
                  <a:moveTo>
                    <a:pt x="720" y="0"/>
                  </a:moveTo>
                  <a:lnTo>
                    <a:pt x="720" y="240"/>
                  </a:lnTo>
                  <a:lnTo>
                    <a:pt x="0" y="24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93" name="Group 322"/>
            <p:cNvGrpSpPr>
              <a:grpSpLocks/>
            </p:cNvGrpSpPr>
            <p:nvPr/>
          </p:nvGrpSpPr>
          <p:grpSpPr bwMode="auto">
            <a:xfrm>
              <a:off x="4648200" y="13106400"/>
              <a:ext cx="152400" cy="152400"/>
              <a:chOff x="240" y="4176"/>
              <a:chExt cx="192" cy="192"/>
            </a:xfrm>
          </p:grpSpPr>
          <p:sp>
            <p:nvSpPr>
              <p:cNvPr id="111" name="Oval 323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12" name="Rectangle 324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94" name="Line 326"/>
            <p:cNvSpPr>
              <a:spLocks noChangeShapeType="1"/>
            </p:cNvSpPr>
            <p:nvPr/>
          </p:nvSpPr>
          <p:spPr bwMode="auto">
            <a:xfrm flipV="1">
              <a:off x="3200400" y="14249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5" name="Rectangle 327"/>
            <p:cNvSpPr>
              <a:spLocks noChangeArrowheads="1"/>
            </p:cNvSpPr>
            <p:nvPr/>
          </p:nvSpPr>
          <p:spPr bwMode="auto">
            <a:xfrm>
              <a:off x="1752600" y="13868400"/>
              <a:ext cx="609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Split</a:t>
              </a:r>
            </a:p>
          </p:txBody>
        </p:sp>
        <p:sp>
          <p:nvSpPr>
            <p:cNvPr id="96" name="Line 328"/>
            <p:cNvSpPr>
              <a:spLocks noChangeShapeType="1"/>
            </p:cNvSpPr>
            <p:nvPr/>
          </p:nvSpPr>
          <p:spPr bwMode="auto">
            <a:xfrm flipV="1">
              <a:off x="2057400" y="14249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7" name="Rectangle 329"/>
            <p:cNvSpPr>
              <a:spLocks noChangeArrowheads="1"/>
            </p:cNvSpPr>
            <p:nvPr/>
          </p:nvSpPr>
          <p:spPr bwMode="auto">
            <a:xfrm>
              <a:off x="3200400" y="14279563"/>
              <a:ext cx="943670" cy="297795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915678"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Bytes 1-9</a:t>
              </a:r>
            </a:p>
          </p:txBody>
        </p:sp>
        <p:sp>
          <p:nvSpPr>
            <p:cNvPr id="98" name="Rectangle 330"/>
            <p:cNvSpPr>
              <a:spLocks noChangeArrowheads="1"/>
            </p:cNvSpPr>
            <p:nvPr/>
          </p:nvSpPr>
          <p:spPr bwMode="auto">
            <a:xfrm>
              <a:off x="2070100" y="14279563"/>
              <a:ext cx="696492" cy="297795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915678"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Byte 0</a:t>
              </a:r>
            </a:p>
          </p:txBody>
        </p:sp>
        <p:cxnSp>
          <p:nvCxnSpPr>
            <p:cNvPr id="99" name="Straight Arrow Connector 53"/>
            <p:cNvCxnSpPr>
              <a:cxnSpLocks noChangeShapeType="1"/>
              <a:stCxn id="64" idx="1"/>
            </p:cNvCxnSpPr>
            <p:nvPr/>
          </p:nvCxnSpPr>
          <p:spPr bwMode="auto">
            <a:xfrm rot="10800000">
              <a:off x="838200" y="14859000"/>
              <a:ext cx="8382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362870" y="14719668"/>
              <a:ext cx="1237330" cy="520332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imem_error</a:t>
              </a:r>
              <a:endParaRPr lang="en-US" b="1" kern="0" dirty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1" name="AutoShape 301"/>
            <p:cNvSpPr>
              <a:spLocks noChangeArrowheads="1"/>
            </p:cNvSpPr>
            <p:nvPr/>
          </p:nvSpPr>
          <p:spPr bwMode="auto">
            <a:xfrm>
              <a:off x="1447800" y="13422679"/>
              <a:ext cx="609600" cy="29332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icode</a:t>
              </a:r>
              <a:endParaRPr lang="en-US" b="1" kern="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02" name="Straight Arrow Connector 53"/>
            <p:cNvCxnSpPr>
              <a:cxnSpLocks noChangeShapeType="1"/>
              <a:stCxn id="109" idx="2"/>
            </p:cNvCxnSpPr>
            <p:nvPr/>
          </p:nvCxnSpPr>
          <p:spPr bwMode="auto">
            <a:xfrm flipV="1">
              <a:off x="1103970" y="13562339"/>
              <a:ext cx="7562" cy="1296662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/>
            </a:ln>
          </p:spPr>
        </p:cxnSp>
        <p:cxnSp>
          <p:nvCxnSpPr>
            <p:cNvPr id="103" name="Straight Arrow Connector 56"/>
            <p:cNvCxnSpPr>
              <a:cxnSpLocks noChangeShapeType="1"/>
              <a:endCxn id="101" idx="1"/>
            </p:cNvCxnSpPr>
            <p:nvPr/>
          </p:nvCxnSpPr>
          <p:spPr bwMode="auto">
            <a:xfrm>
              <a:off x="1110876" y="13562338"/>
              <a:ext cx="336924" cy="7002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grpSp>
          <p:nvGrpSpPr>
            <p:cNvPr id="104" name="Group 316"/>
            <p:cNvGrpSpPr>
              <a:grpSpLocks/>
            </p:cNvGrpSpPr>
            <p:nvPr/>
          </p:nvGrpSpPr>
          <p:grpSpPr bwMode="auto">
            <a:xfrm>
              <a:off x="1103311" y="14782800"/>
              <a:ext cx="344491" cy="152400"/>
              <a:chOff x="-2" y="4176"/>
              <a:chExt cx="434" cy="192"/>
            </a:xfrm>
          </p:grpSpPr>
          <p:sp>
            <p:nvSpPr>
              <p:cNvPr id="109" name="Oval 317"/>
              <p:cNvSpPr>
                <a:spLocks noChangeArrowheads="1"/>
              </p:cNvSpPr>
              <p:nvPr/>
            </p:nvSpPr>
            <p:spPr bwMode="auto">
              <a:xfrm>
                <a:off x="-2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10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05" name="Line 298"/>
            <p:cNvSpPr>
              <a:spLocks noChangeShapeType="1"/>
            </p:cNvSpPr>
            <p:nvPr/>
          </p:nvSpPr>
          <p:spPr bwMode="auto">
            <a:xfrm flipH="1" flipV="1">
              <a:off x="22860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6" name="Line 298"/>
            <p:cNvSpPr>
              <a:spLocks noChangeShapeType="1"/>
            </p:cNvSpPr>
            <p:nvPr/>
          </p:nvSpPr>
          <p:spPr bwMode="auto">
            <a:xfrm flipH="1" flipV="1">
              <a:off x="27432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7" name="Line 298"/>
            <p:cNvSpPr>
              <a:spLocks noChangeShapeType="1"/>
            </p:cNvSpPr>
            <p:nvPr/>
          </p:nvSpPr>
          <p:spPr bwMode="auto">
            <a:xfrm flipH="1" flipV="1">
              <a:off x="32004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8" name="AutoShape 301"/>
            <p:cNvSpPr>
              <a:spLocks noChangeArrowheads="1"/>
            </p:cNvSpPr>
            <p:nvPr/>
          </p:nvSpPr>
          <p:spPr bwMode="auto">
            <a:xfrm>
              <a:off x="2097308" y="134112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ifun</a:t>
              </a:r>
              <a:endParaRPr lang="en-US" b="1" kern="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2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取指逻辑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2051720" y="205022"/>
            <a:ext cx="7092280" cy="4646497"/>
            <a:chOff x="362870" y="11658600"/>
            <a:chExt cx="5676437" cy="4495800"/>
          </a:xfrm>
        </p:grpSpPr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1676400" y="14554200"/>
              <a:ext cx="2057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2000" b="1" kern="0" dirty="0" smtClea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指令</a:t>
              </a:r>
              <a:r>
                <a:rPr lang="en-US" altLang="zh-CN" sz="2000" b="1" kern="0" dirty="0" smtClea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MEM</a:t>
              </a:r>
              <a:endParaRPr lang="en-US" sz="2000" b="1" kern="0" dirty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4876801" y="12420600"/>
              <a:ext cx="1162506" cy="914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PC</a:t>
              </a:r>
            </a:p>
            <a:p>
              <a:pPr algn="ctr" defTabSz="915678">
                <a:defRPr/>
              </a:pPr>
              <a:r>
                <a:rPr lang="en-US" sz="2000" b="1" kern="0" dirty="0" smtClea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Increment</a:t>
              </a:r>
              <a:endParaRPr lang="en-US" sz="2000" b="1" kern="0" dirty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 flipV="1">
              <a:off x="5410200" y="12039600"/>
              <a:ext cx="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7" name="Oval 31"/>
            <p:cNvSpPr>
              <a:spLocks noChangeArrowheads="1"/>
            </p:cNvSpPr>
            <p:nvPr/>
          </p:nvSpPr>
          <p:spPr bwMode="auto">
            <a:xfrm>
              <a:off x="29718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rB</a:t>
              </a: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1333500" y="11658600"/>
              <a:ext cx="542467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icode</a:t>
              </a:r>
              <a:endParaRPr lang="en-US" sz="1600" b="1" kern="0" dirty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20574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ifun</a:t>
              </a:r>
              <a:endParaRPr lang="en-US" sz="1600" b="1" kern="0" dirty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0" name="Oval 30"/>
            <p:cNvSpPr>
              <a:spLocks noChangeArrowheads="1"/>
            </p:cNvSpPr>
            <p:nvPr/>
          </p:nvSpPr>
          <p:spPr bwMode="auto">
            <a:xfrm>
              <a:off x="2514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rA</a:t>
              </a:r>
            </a:p>
          </p:txBody>
        </p:sp>
        <p:sp>
          <p:nvSpPr>
            <p:cNvPr id="71" name="Line 221"/>
            <p:cNvSpPr>
              <a:spLocks noChangeShapeType="1"/>
            </p:cNvSpPr>
            <p:nvPr/>
          </p:nvSpPr>
          <p:spPr bwMode="auto">
            <a:xfrm flipV="1">
              <a:off x="2743200" y="15163800"/>
              <a:ext cx="0" cy="609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2" name="Freeform 222"/>
            <p:cNvSpPr>
              <a:spLocks/>
            </p:cNvSpPr>
            <p:nvPr/>
          </p:nvSpPr>
          <p:spPr bwMode="auto">
            <a:xfrm>
              <a:off x="2743200" y="13335000"/>
              <a:ext cx="2667000" cy="2133600"/>
            </a:xfrm>
            <a:custGeom>
              <a:avLst/>
              <a:gdLst>
                <a:gd name="T0" fmla="*/ 0 w 1200"/>
                <a:gd name="T1" fmla="*/ 2133600 h 96"/>
                <a:gd name="T2" fmla="*/ 2667000 w 1200"/>
                <a:gd name="T3" fmla="*/ 2133600 h 96"/>
                <a:gd name="T4" fmla="*/ 2667000 w 1200"/>
                <a:gd name="T5" fmla="*/ 0 h 96"/>
                <a:gd name="T6" fmla="*/ 0 60000 65536"/>
                <a:gd name="T7" fmla="*/ 0 60000 65536"/>
                <a:gd name="T8" fmla="*/ 0 60000 65536"/>
                <a:gd name="T9" fmla="*/ 0 w 1200"/>
                <a:gd name="T10" fmla="*/ 0 h 96"/>
                <a:gd name="T11" fmla="*/ 1200 w 120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96">
                  <a:moveTo>
                    <a:pt x="0" y="96"/>
                  </a:moveTo>
                  <a:lnTo>
                    <a:pt x="1200" y="96"/>
                  </a:lnTo>
                  <a:lnTo>
                    <a:pt x="120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3" name="Group 223"/>
            <p:cNvGrpSpPr>
              <a:grpSpLocks/>
            </p:cNvGrpSpPr>
            <p:nvPr/>
          </p:nvGrpSpPr>
          <p:grpSpPr bwMode="auto">
            <a:xfrm>
              <a:off x="1752600" y="13106400"/>
              <a:ext cx="152400" cy="152400"/>
              <a:chOff x="240" y="4176"/>
              <a:chExt cx="192" cy="192"/>
            </a:xfrm>
          </p:grpSpPr>
          <p:sp>
            <p:nvSpPr>
              <p:cNvPr id="119" name="Oval 2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20" name="Rectangle 2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74" name="Rectangle 231"/>
            <p:cNvSpPr>
              <a:spLocks noChangeArrowheads="1"/>
            </p:cNvSpPr>
            <p:nvPr/>
          </p:nvSpPr>
          <p:spPr bwMode="auto">
            <a:xfrm>
              <a:off x="2362200" y="15773400"/>
              <a:ext cx="7620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PC</a:t>
              </a:r>
            </a:p>
          </p:txBody>
        </p:sp>
        <p:sp>
          <p:nvSpPr>
            <p:cNvPr id="75" name="Oval 232"/>
            <p:cNvSpPr>
              <a:spLocks noChangeArrowheads="1"/>
            </p:cNvSpPr>
            <p:nvPr/>
          </p:nvSpPr>
          <p:spPr bwMode="auto">
            <a:xfrm>
              <a:off x="34290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valC</a:t>
              </a:r>
            </a:p>
          </p:txBody>
        </p:sp>
        <p:sp>
          <p:nvSpPr>
            <p:cNvPr id="76" name="Oval 233"/>
            <p:cNvSpPr>
              <a:spLocks noChangeArrowheads="1"/>
            </p:cNvSpPr>
            <p:nvPr/>
          </p:nvSpPr>
          <p:spPr bwMode="auto">
            <a:xfrm>
              <a:off x="5181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valP</a:t>
              </a:r>
            </a:p>
          </p:txBody>
        </p:sp>
        <p:sp>
          <p:nvSpPr>
            <p:cNvPr id="77" name="Line 293"/>
            <p:cNvSpPr>
              <a:spLocks noChangeShapeType="1"/>
            </p:cNvSpPr>
            <p:nvPr/>
          </p:nvSpPr>
          <p:spPr bwMode="auto">
            <a:xfrm flipH="1" flipV="1">
              <a:off x="3657600" y="12039600"/>
              <a:ext cx="0" cy="1828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8" name="Line 298"/>
            <p:cNvSpPr>
              <a:spLocks noChangeShapeType="1"/>
            </p:cNvSpPr>
            <p:nvPr/>
          </p:nvSpPr>
          <p:spPr bwMode="auto">
            <a:xfrm flipH="1" flipV="1">
              <a:off x="18288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9" name="AutoShape 300"/>
            <p:cNvSpPr>
              <a:spLocks noChangeArrowheads="1"/>
            </p:cNvSpPr>
            <p:nvPr/>
          </p:nvSpPr>
          <p:spPr bwMode="auto">
            <a:xfrm>
              <a:off x="3886200" y="12877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Need</a:t>
              </a:r>
            </a:p>
            <a:p>
              <a:pPr algn="ctr" defTabSz="915678">
                <a:defRPr/>
              </a:pPr>
              <a:r>
                <a:rPr lang="en-US" b="1" kern="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regids</a:t>
              </a:r>
              <a:endParaRPr lang="en-US" b="1" kern="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0" name="AutoShape 301"/>
            <p:cNvSpPr>
              <a:spLocks noChangeArrowheads="1"/>
            </p:cNvSpPr>
            <p:nvPr/>
          </p:nvSpPr>
          <p:spPr bwMode="auto">
            <a:xfrm>
              <a:off x="3886200" y="1226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>
                  <a:solidFill>
                    <a:srgbClr val="FF0000"/>
                  </a:solidFill>
                  <a:latin typeface="Arial Black" panose="020B0A04020102020204" pitchFamily="34" charset="0"/>
                </a:rPr>
                <a:t>Need</a:t>
              </a:r>
            </a:p>
            <a:p>
              <a:pPr algn="ctr" defTabSz="915678">
                <a:defRPr/>
              </a:pPr>
              <a:r>
                <a:rPr lang="en-US" b="1" kern="0">
                  <a:solidFill>
                    <a:srgbClr val="FF0000"/>
                  </a:solidFill>
                  <a:latin typeface="Arial Black" panose="020B0A04020102020204" pitchFamily="34" charset="0"/>
                </a:rPr>
                <a:t>valC</a:t>
              </a:r>
            </a:p>
          </p:txBody>
        </p:sp>
        <p:sp>
          <p:nvSpPr>
            <p:cNvPr id="81" name="Line 302"/>
            <p:cNvSpPr>
              <a:spLocks noChangeShapeType="1"/>
            </p:cNvSpPr>
            <p:nvPr/>
          </p:nvSpPr>
          <p:spPr bwMode="auto">
            <a:xfrm rot="5400000" flipV="1">
              <a:off x="2857500" y="121539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2" name="Group 303"/>
            <p:cNvGrpSpPr>
              <a:grpSpLocks/>
            </p:cNvGrpSpPr>
            <p:nvPr/>
          </p:nvGrpSpPr>
          <p:grpSpPr bwMode="auto">
            <a:xfrm>
              <a:off x="1752600" y="12496800"/>
              <a:ext cx="152400" cy="152400"/>
              <a:chOff x="240" y="4176"/>
              <a:chExt cx="192" cy="192"/>
            </a:xfrm>
          </p:grpSpPr>
          <p:sp>
            <p:nvSpPr>
              <p:cNvPr id="117" name="Oval 30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18" name="Rectangle 30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83" name="Line 306"/>
            <p:cNvSpPr>
              <a:spLocks noChangeShapeType="1"/>
            </p:cNvSpPr>
            <p:nvPr/>
          </p:nvSpPr>
          <p:spPr bwMode="auto">
            <a:xfrm rot="5400000" flipV="1">
              <a:off x="2857500" y="115443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4" name="Line 307"/>
            <p:cNvSpPr>
              <a:spLocks noChangeShapeType="1"/>
            </p:cNvSpPr>
            <p:nvPr/>
          </p:nvSpPr>
          <p:spPr bwMode="auto">
            <a:xfrm rot="5400000" flipV="1">
              <a:off x="4724400" y="124206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5" name="Line 308"/>
            <p:cNvSpPr>
              <a:spLocks noChangeShapeType="1"/>
            </p:cNvSpPr>
            <p:nvPr/>
          </p:nvSpPr>
          <p:spPr bwMode="auto">
            <a:xfrm rot="5400000" flipV="1">
              <a:off x="4724400" y="130302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6" name="Group 310"/>
            <p:cNvGrpSpPr>
              <a:grpSpLocks/>
            </p:cNvGrpSpPr>
            <p:nvPr/>
          </p:nvGrpSpPr>
          <p:grpSpPr bwMode="auto">
            <a:xfrm>
              <a:off x="2667000" y="15392400"/>
              <a:ext cx="152400" cy="152400"/>
              <a:chOff x="240" y="4176"/>
              <a:chExt cx="192" cy="192"/>
            </a:xfrm>
          </p:grpSpPr>
          <p:sp>
            <p:nvSpPr>
              <p:cNvPr id="115" name="Oval 3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16" name="Rectangle 3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87" name="AutoShape 313"/>
            <p:cNvSpPr>
              <a:spLocks noChangeArrowheads="1"/>
            </p:cNvSpPr>
            <p:nvPr/>
          </p:nvSpPr>
          <p:spPr bwMode="auto">
            <a:xfrm>
              <a:off x="762000" y="12573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Instr</a:t>
              </a:r>
              <a:endParaRPr lang="en-US" b="1" kern="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  <a:p>
              <a:pPr algn="ctr" defTabSz="915678">
                <a:defRPr/>
              </a:pPr>
              <a:r>
                <a:rPr lang="en-US" b="1" kern="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valid</a:t>
              </a:r>
            </a:p>
          </p:txBody>
        </p:sp>
        <p:sp>
          <p:nvSpPr>
            <p:cNvPr id="88" name="Line 314"/>
            <p:cNvSpPr>
              <a:spLocks noChangeShapeType="1"/>
            </p:cNvSpPr>
            <p:nvPr/>
          </p:nvSpPr>
          <p:spPr bwMode="auto">
            <a:xfrm rot="16200000" flipH="1" flipV="1">
              <a:off x="1638300" y="12687300"/>
              <a:ext cx="0" cy="38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9" name="Group 316"/>
            <p:cNvGrpSpPr>
              <a:grpSpLocks/>
            </p:cNvGrpSpPr>
            <p:nvPr/>
          </p:nvGrpSpPr>
          <p:grpSpPr bwMode="auto">
            <a:xfrm>
              <a:off x="1752600" y="12801600"/>
              <a:ext cx="152400" cy="152400"/>
              <a:chOff x="240" y="4176"/>
              <a:chExt cx="192" cy="192"/>
            </a:xfrm>
          </p:grpSpPr>
          <p:sp>
            <p:nvSpPr>
              <p:cNvPr id="113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14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90" name="Line 319"/>
            <p:cNvSpPr>
              <a:spLocks noChangeShapeType="1"/>
            </p:cNvSpPr>
            <p:nvPr/>
          </p:nvSpPr>
          <p:spPr bwMode="auto">
            <a:xfrm rot="16200000" flipH="1" flipV="1">
              <a:off x="609600" y="127254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1" name="Rectangle 320"/>
            <p:cNvSpPr>
              <a:spLocks noChangeArrowheads="1"/>
            </p:cNvSpPr>
            <p:nvPr/>
          </p:nvSpPr>
          <p:spPr bwMode="auto">
            <a:xfrm>
              <a:off x="2667000" y="13868400"/>
              <a:ext cx="10668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Align</a:t>
              </a:r>
            </a:p>
          </p:txBody>
        </p:sp>
        <p:sp>
          <p:nvSpPr>
            <p:cNvPr id="92" name="Freeform 321"/>
            <p:cNvSpPr>
              <a:spLocks/>
            </p:cNvSpPr>
            <p:nvPr/>
          </p:nvSpPr>
          <p:spPr bwMode="auto">
            <a:xfrm>
              <a:off x="3771899" y="13182600"/>
              <a:ext cx="952501" cy="903912"/>
            </a:xfrm>
            <a:custGeom>
              <a:avLst/>
              <a:gdLst>
                <a:gd name="T0" fmla="*/ 990600 w 720"/>
                <a:gd name="T1" fmla="*/ 0 h 240"/>
                <a:gd name="T2" fmla="*/ 990600 w 720"/>
                <a:gd name="T3" fmla="*/ 914400 h 240"/>
                <a:gd name="T4" fmla="*/ 0 w 720"/>
                <a:gd name="T5" fmla="*/ 914400 h 240"/>
                <a:gd name="T6" fmla="*/ 0 60000 65536"/>
                <a:gd name="T7" fmla="*/ 0 60000 65536"/>
                <a:gd name="T8" fmla="*/ 0 60000 65536"/>
                <a:gd name="T9" fmla="*/ 0 w 720"/>
                <a:gd name="T10" fmla="*/ 0 h 240"/>
                <a:gd name="T11" fmla="*/ 720 w 72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40">
                  <a:moveTo>
                    <a:pt x="720" y="0"/>
                  </a:moveTo>
                  <a:lnTo>
                    <a:pt x="720" y="240"/>
                  </a:lnTo>
                  <a:lnTo>
                    <a:pt x="0" y="24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93" name="Group 322"/>
            <p:cNvGrpSpPr>
              <a:grpSpLocks/>
            </p:cNvGrpSpPr>
            <p:nvPr/>
          </p:nvGrpSpPr>
          <p:grpSpPr bwMode="auto">
            <a:xfrm>
              <a:off x="4648200" y="13106400"/>
              <a:ext cx="152400" cy="152400"/>
              <a:chOff x="240" y="4176"/>
              <a:chExt cx="192" cy="192"/>
            </a:xfrm>
          </p:grpSpPr>
          <p:sp>
            <p:nvSpPr>
              <p:cNvPr id="111" name="Oval 323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12" name="Rectangle 324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94" name="Line 326"/>
            <p:cNvSpPr>
              <a:spLocks noChangeShapeType="1"/>
            </p:cNvSpPr>
            <p:nvPr/>
          </p:nvSpPr>
          <p:spPr bwMode="auto">
            <a:xfrm flipV="1">
              <a:off x="3200400" y="14249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5" name="Rectangle 327"/>
            <p:cNvSpPr>
              <a:spLocks noChangeArrowheads="1"/>
            </p:cNvSpPr>
            <p:nvPr/>
          </p:nvSpPr>
          <p:spPr bwMode="auto">
            <a:xfrm>
              <a:off x="1752600" y="13868400"/>
              <a:ext cx="609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Split</a:t>
              </a:r>
            </a:p>
          </p:txBody>
        </p:sp>
        <p:sp>
          <p:nvSpPr>
            <p:cNvPr id="96" name="Line 328"/>
            <p:cNvSpPr>
              <a:spLocks noChangeShapeType="1"/>
            </p:cNvSpPr>
            <p:nvPr/>
          </p:nvSpPr>
          <p:spPr bwMode="auto">
            <a:xfrm flipV="1">
              <a:off x="2057400" y="14249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7" name="Rectangle 329"/>
            <p:cNvSpPr>
              <a:spLocks noChangeArrowheads="1"/>
            </p:cNvSpPr>
            <p:nvPr/>
          </p:nvSpPr>
          <p:spPr bwMode="auto">
            <a:xfrm>
              <a:off x="3200400" y="14279563"/>
              <a:ext cx="943670" cy="297795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915678"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Bytes 1-9</a:t>
              </a:r>
            </a:p>
          </p:txBody>
        </p:sp>
        <p:sp>
          <p:nvSpPr>
            <p:cNvPr id="98" name="Rectangle 330"/>
            <p:cNvSpPr>
              <a:spLocks noChangeArrowheads="1"/>
            </p:cNvSpPr>
            <p:nvPr/>
          </p:nvSpPr>
          <p:spPr bwMode="auto">
            <a:xfrm>
              <a:off x="2070100" y="14279563"/>
              <a:ext cx="696492" cy="297795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915678"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Byte 0</a:t>
              </a:r>
            </a:p>
          </p:txBody>
        </p:sp>
        <p:cxnSp>
          <p:nvCxnSpPr>
            <p:cNvPr id="99" name="Straight Arrow Connector 53"/>
            <p:cNvCxnSpPr>
              <a:cxnSpLocks noChangeShapeType="1"/>
              <a:stCxn id="64" idx="1"/>
            </p:cNvCxnSpPr>
            <p:nvPr/>
          </p:nvCxnSpPr>
          <p:spPr bwMode="auto">
            <a:xfrm rot="10800000">
              <a:off x="838200" y="14859000"/>
              <a:ext cx="8382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362870" y="14719668"/>
              <a:ext cx="1237330" cy="520332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imem_error</a:t>
              </a:r>
              <a:endParaRPr lang="en-US" b="1" kern="0" dirty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1" name="AutoShape 301"/>
            <p:cNvSpPr>
              <a:spLocks noChangeArrowheads="1"/>
            </p:cNvSpPr>
            <p:nvPr/>
          </p:nvSpPr>
          <p:spPr bwMode="auto">
            <a:xfrm>
              <a:off x="1447800" y="13422679"/>
              <a:ext cx="609600" cy="29332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icode</a:t>
              </a:r>
              <a:endParaRPr lang="en-US" b="1" kern="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02" name="Straight Arrow Connector 53"/>
            <p:cNvCxnSpPr>
              <a:cxnSpLocks noChangeShapeType="1"/>
            </p:cNvCxnSpPr>
            <p:nvPr/>
          </p:nvCxnSpPr>
          <p:spPr bwMode="auto">
            <a:xfrm flipV="1">
              <a:off x="1100444" y="13542130"/>
              <a:ext cx="2654" cy="1316870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/>
            </a:ln>
          </p:spPr>
        </p:cxnSp>
        <p:cxnSp>
          <p:nvCxnSpPr>
            <p:cNvPr id="103" name="Straight Arrow Connector 56"/>
            <p:cNvCxnSpPr>
              <a:cxnSpLocks noChangeShapeType="1"/>
            </p:cNvCxnSpPr>
            <p:nvPr/>
          </p:nvCxnSpPr>
          <p:spPr bwMode="auto">
            <a:xfrm>
              <a:off x="1100444" y="13542130"/>
              <a:ext cx="372766" cy="8989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grpSp>
          <p:nvGrpSpPr>
            <p:cNvPr id="104" name="Group 316"/>
            <p:cNvGrpSpPr>
              <a:grpSpLocks/>
            </p:cNvGrpSpPr>
            <p:nvPr/>
          </p:nvGrpSpPr>
          <p:grpSpPr bwMode="auto">
            <a:xfrm>
              <a:off x="1041400" y="14782800"/>
              <a:ext cx="406402" cy="152400"/>
              <a:chOff x="-80" y="4176"/>
              <a:chExt cx="512" cy="192"/>
            </a:xfrm>
          </p:grpSpPr>
          <p:sp>
            <p:nvSpPr>
              <p:cNvPr id="109" name="Oval 317"/>
              <p:cNvSpPr>
                <a:spLocks noChangeArrowheads="1"/>
              </p:cNvSpPr>
              <p:nvPr/>
            </p:nvSpPr>
            <p:spPr bwMode="auto">
              <a:xfrm>
                <a:off x="-80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10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05" name="Line 298"/>
            <p:cNvSpPr>
              <a:spLocks noChangeShapeType="1"/>
            </p:cNvSpPr>
            <p:nvPr/>
          </p:nvSpPr>
          <p:spPr bwMode="auto">
            <a:xfrm flipH="1" flipV="1">
              <a:off x="22860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6" name="Line 298"/>
            <p:cNvSpPr>
              <a:spLocks noChangeShapeType="1"/>
            </p:cNvSpPr>
            <p:nvPr/>
          </p:nvSpPr>
          <p:spPr bwMode="auto">
            <a:xfrm flipH="1" flipV="1">
              <a:off x="27432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7" name="Line 298"/>
            <p:cNvSpPr>
              <a:spLocks noChangeShapeType="1"/>
            </p:cNvSpPr>
            <p:nvPr/>
          </p:nvSpPr>
          <p:spPr bwMode="auto">
            <a:xfrm flipH="1" flipV="1">
              <a:off x="32004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8" name="AutoShape 301"/>
            <p:cNvSpPr>
              <a:spLocks noChangeArrowheads="1"/>
            </p:cNvSpPr>
            <p:nvPr/>
          </p:nvSpPr>
          <p:spPr bwMode="auto">
            <a:xfrm>
              <a:off x="2097308" y="134112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ifun</a:t>
              </a:r>
              <a:endParaRPr lang="en-US" b="1" kern="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144" y="4077072"/>
            <a:ext cx="7783210" cy="2376264"/>
          </a:xfrm>
        </p:spPr>
        <p:txBody>
          <a:bodyPr/>
          <a:lstStyle/>
          <a:p>
            <a:r>
              <a:rPr lang="zh-CN" altLang="en-US" dirty="0" smtClean="0"/>
              <a:t>控制逻辑</a:t>
            </a:r>
            <a:endParaRPr lang="en-US" dirty="0"/>
          </a:p>
          <a:p>
            <a:pPr lvl="1"/>
            <a:r>
              <a:rPr lang="en-US" dirty="0"/>
              <a:t>Instr. Valid: </a:t>
            </a:r>
            <a:r>
              <a:rPr lang="zh-CN" altLang="en-US" dirty="0" smtClean="0"/>
              <a:t>指令是否有效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err="1" smtClean="0"/>
              <a:t>icode</a:t>
            </a:r>
            <a:r>
              <a:rPr lang="en-US" dirty="0" smtClean="0"/>
              <a:t>, </a:t>
            </a:r>
            <a:r>
              <a:rPr lang="en-US" dirty="0" err="1" smtClean="0"/>
              <a:t>ifun</a:t>
            </a:r>
            <a:r>
              <a:rPr lang="en-US" dirty="0" smtClean="0"/>
              <a:t>: </a:t>
            </a:r>
            <a:r>
              <a:rPr lang="zh-CN" altLang="en-US" dirty="0" smtClean="0"/>
              <a:t>指令地址无效时生成</a:t>
            </a:r>
            <a:r>
              <a:rPr lang="en-US" altLang="zh-CN" dirty="0" smtClean="0"/>
              <a:t>no-op</a:t>
            </a:r>
            <a:r>
              <a:rPr lang="zh-CN" altLang="en-US" dirty="0" smtClean="0"/>
              <a:t>指令</a:t>
            </a:r>
            <a:endParaRPr lang="en-US" dirty="0" smtClean="0"/>
          </a:p>
          <a:p>
            <a:pPr lvl="1"/>
            <a:r>
              <a:rPr lang="en-US" dirty="0" smtClean="0"/>
              <a:t>Need </a:t>
            </a:r>
            <a:r>
              <a:rPr lang="en-US" dirty="0" err="1"/>
              <a:t>regids</a:t>
            </a:r>
            <a:r>
              <a:rPr lang="en-US" dirty="0"/>
              <a:t>: </a:t>
            </a:r>
            <a:r>
              <a:rPr lang="zh-CN" altLang="en-US" dirty="0" smtClean="0"/>
              <a:t>指令是否有寄存器字节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/>
              <a:t>Need </a:t>
            </a:r>
            <a:r>
              <a:rPr lang="en-US" dirty="0" err="1"/>
              <a:t>valC</a:t>
            </a:r>
            <a:r>
              <a:rPr lang="en-US" dirty="0"/>
              <a:t>: </a:t>
            </a:r>
            <a:r>
              <a:rPr lang="zh-CN" altLang="en-US" dirty="0" smtClean="0"/>
              <a:t>指令是否有常数字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5377" y="248110"/>
            <a:ext cx="5311214" cy="1202377"/>
          </a:xfrm>
        </p:spPr>
        <p:txBody>
          <a:bodyPr/>
          <a:lstStyle/>
          <a:p>
            <a:r>
              <a:rPr lang="en-US" altLang="zh-CN" dirty="0" smtClean="0"/>
              <a:t>HCL</a:t>
            </a:r>
            <a:r>
              <a:rPr lang="zh-CN" altLang="en-US" dirty="0" smtClean="0"/>
              <a:t>描述的取指控制逻辑</a:t>
            </a:r>
            <a:endParaRPr lang="en-US" dirty="0"/>
          </a:p>
        </p:txBody>
      </p:sp>
      <p:sp>
        <p:nvSpPr>
          <p:cNvPr id="381110" name="Text Box 182"/>
          <p:cNvSpPr txBox="1">
            <a:spLocks noChangeArrowheads="1"/>
          </p:cNvSpPr>
          <p:nvPr/>
        </p:nvSpPr>
        <p:spPr bwMode="auto">
          <a:xfrm>
            <a:off x="395536" y="2132856"/>
            <a:ext cx="4769123" cy="378578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# Determine instruction code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imem_error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: INOP;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1: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imem_icode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];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# Determine instruction function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ifun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imem_error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: FNONE;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1: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imem_ifun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];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989000" y="620688"/>
            <a:ext cx="4227898" cy="4392488"/>
            <a:chOff x="4108451" y="146050"/>
            <a:chExt cx="3276599" cy="4114800"/>
          </a:xfrm>
        </p:grpSpPr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5327650" y="2660650"/>
              <a:ext cx="2057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2400" b="1" kern="0" dirty="0" smtClea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指令</a:t>
              </a:r>
              <a:r>
                <a:rPr lang="en-US" altLang="zh-CN" sz="2400" b="1" kern="0" dirty="0" smtClea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MEM</a:t>
              </a:r>
              <a:endParaRPr lang="en-US" sz="2400" b="1" kern="0" dirty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5" name="Line 221"/>
            <p:cNvSpPr>
              <a:spLocks noChangeShapeType="1"/>
            </p:cNvSpPr>
            <p:nvPr/>
          </p:nvSpPr>
          <p:spPr bwMode="auto">
            <a:xfrm flipV="1">
              <a:off x="6394450" y="3270250"/>
              <a:ext cx="0" cy="609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8" name="Rectangle 231"/>
            <p:cNvSpPr>
              <a:spLocks noChangeArrowheads="1"/>
            </p:cNvSpPr>
            <p:nvPr/>
          </p:nvSpPr>
          <p:spPr bwMode="auto">
            <a:xfrm>
              <a:off x="6013450" y="3879850"/>
              <a:ext cx="7620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4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PC</a:t>
              </a:r>
            </a:p>
          </p:txBody>
        </p:sp>
        <p:sp>
          <p:nvSpPr>
            <p:cNvPr id="32" name="Line 298"/>
            <p:cNvSpPr>
              <a:spLocks noChangeShapeType="1"/>
            </p:cNvSpPr>
            <p:nvPr/>
          </p:nvSpPr>
          <p:spPr bwMode="auto">
            <a:xfrm flipH="1" flipV="1">
              <a:off x="5480050" y="14605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9" name="Rectangle 327"/>
            <p:cNvSpPr>
              <a:spLocks noChangeArrowheads="1"/>
            </p:cNvSpPr>
            <p:nvPr/>
          </p:nvSpPr>
          <p:spPr bwMode="auto">
            <a:xfrm>
              <a:off x="5403850" y="1974850"/>
              <a:ext cx="609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4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Split</a:t>
              </a:r>
            </a:p>
          </p:txBody>
        </p:sp>
        <p:sp>
          <p:nvSpPr>
            <p:cNvPr id="50" name="Line 328"/>
            <p:cNvSpPr>
              <a:spLocks noChangeShapeType="1"/>
            </p:cNvSpPr>
            <p:nvPr/>
          </p:nvSpPr>
          <p:spPr bwMode="auto">
            <a:xfrm flipV="1">
              <a:off x="5708650" y="235585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2" name="Rectangle 330"/>
            <p:cNvSpPr>
              <a:spLocks noChangeArrowheads="1"/>
            </p:cNvSpPr>
            <p:nvPr/>
          </p:nvSpPr>
          <p:spPr bwMode="auto">
            <a:xfrm>
              <a:off x="5721350" y="2386013"/>
              <a:ext cx="769243" cy="34598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Byte 0</a:t>
              </a:r>
            </a:p>
          </p:txBody>
        </p:sp>
        <p:cxnSp>
          <p:nvCxnSpPr>
            <p:cNvPr id="53" name="Straight Arrow Connector 53"/>
            <p:cNvCxnSpPr>
              <a:cxnSpLocks noChangeShapeType="1"/>
              <a:stCxn id="18" idx="1"/>
            </p:cNvCxnSpPr>
            <p:nvPr/>
          </p:nvCxnSpPr>
          <p:spPr bwMode="auto">
            <a:xfrm rot="10800000">
              <a:off x="4489450" y="2965450"/>
              <a:ext cx="8382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4108451" y="2965450"/>
              <a:ext cx="1142999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imem_error</a:t>
              </a:r>
              <a:endParaRPr lang="en-US" b="1" kern="0" dirty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5" name="AutoShape 301"/>
            <p:cNvSpPr>
              <a:spLocks noChangeArrowheads="1"/>
            </p:cNvSpPr>
            <p:nvPr/>
          </p:nvSpPr>
          <p:spPr bwMode="auto">
            <a:xfrm>
              <a:off x="5251450" y="15176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icode</a:t>
              </a:r>
              <a:endParaRPr lang="en-US" sz="1600" b="1" kern="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6" name="Straight Arrow Connector 53"/>
            <p:cNvCxnSpPr>
              <a:cxnSpLocks noChangeShapeType="1"/>
            </p:cNvCxnSpPr>
            <p:nvPr/>
          </p:nvCxnSpPr>
          <p:spPr bwMode="auto">
            <a:xfrm rot="5400000" flipH="1" flipV="1">
              <a:off x="4374357" y="2318544"/>
              <a:ext cx="1296987" cy="3175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/>
            </a:ln>
          </p:spPr>
        </p:cxnSp>
        <p:cxnSp>
          <p:nvCxnSpPr>
            <p:cNvPr id="57" name="Straight Arrow Connector 56"/>
            <p:cNvCxnSpPr>
              <a:cxnSpLocks noChangeShapeType="1"/>
              <a:endCxn id="55" idx="1"/>
            </p:cNvCxnSpPr>
            <p:nvPr/>
          </p:nvCxnSpPr>
          <p:spPr bwMode="auto">
            <a:xfrm>
              <a:off x="5022850" y="1670050"/>
              <a:ext cx="2286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grpSp>
          <p:nvGrpSpPr>
            <p:cNvPr id="58" name="Group 316"/>
            <p:cNvGrpSpPr>
              <a:grpSpLocks/>
            </p:cNvGrpSpPr>
            <p:nvPr/>
          </p:nvGrpSpPr>
          <p:grpSpPr bwMode="auto">
            <a:xfrm>
              <a:off x="4946650" y="2889250"/>
              <a:ext cx="152400" cy="152400"/>
              <a:chOff x="240" y="4176"/>
              <a:chExt cx="192" cy="192"/>
            </a:xfrm>
          </p:grpSpPr>
          <p:sp>
            <p:nvSpPr>
              <p:cNvPr id="63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64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59" name="Line 298"/>
            <p:cNvSpPr>
              <a:spLocks noChangeShapeType="1"/>
            </p:cNvSpPr>
            <p:nvPr/>
          </p:nvSpPr>
          <p:spPr bwMode="auto">
            <a:xfrm flipH="1" flipV="1">
              <a:off x="5937250" y="14605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2" name="AutoShape 301"/>
            <p:cNvSpPr>
              <a:spLocks noChangeArrowheads="1"/>
            </p:cNvSpPr>
            <p:nvPr/>
          </p:nvSpPr>
          <p:spPr bwMode="auto">
            <a:xfrm>
              <a:off x="5737693" y="1517650"/>
              <a:ext cx="608365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ifun</a:t>
              </a:r>
              <a:endParaRPr lang="en-US" sz="1600" b="1" kern="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2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"/>
            <a:ext cx="5220072" cy="1202377"/>
          </a:xfrm>
        </p:spPr>
        <p:txBody>
          <a:bodyPr/>
          <a:lstStyle/>
          <a:p>
            <a:r>
              <a:rPr lang="en-US" altLang="zh-CN" dirty="0"/>
              <a:t>HCL</a:t>
            </a:r>
            <a:r>
              <a:rPr lang="zh-CN" altLang="en-US" dirty="0"/>
              <a:t>描述的取指控制逻辑</a:t>
            </a:r>
            <a:endParaRPr lang="en-US" dirty="0"/>
          </a:p>
        </p:txBody>
      </p:sp>
      <p:grpSp>
        <p:nvGrpSpPr>
          <p:cNvPr id="108" name="Group 5"/>
          <p:cNvGrpSpPr>
            <a:grpSpLocks/>
          </p:cNvGrpSpPr>
          <p:nvPr/>
        </p:nvGrpSpPr>
        <p:grpSpPr bwMode="auto">
          <a:xfrm>
            <a:off x="539551" y="908720"/>
            <a:ext cx="8309175" cy="5418830"/>
            <a:chOff x="570" y="144"/>
            <a:chExt cx="5004" cy="3567"/>
          </a:xfrm>
        </p:grpSpPr>
        <p:sp>
          <p:nvSpPr>
            <p:cNvPr id="109" name="Line 6"/>
            <p:cNvSpPr>
              <a:spLocks noChangeShapeType="1"/>
            </p:cNvSpPr>
            <p:nvPr/>
          </p:nvSpPr>
          <p:spPr bwMode="auto">
            <a:xfrm>
              <a:off x="570" y="864"/>
              <a:ext cx="31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" name="Line 7"/>
            <p:cNvSpPr>
              <a:spLocks noChangeShapeType="1"/>
            </p:cNvSpPr>
            <p:nvPr/>
          </p:nvSpPr>
          <p:spPr bwMode="auto">
            <a:xfrm>
              <a:off x="570" y="1114"/>
              <a:ext cx="305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" name="Line 8"/>
            <p:cNvSpPr>
              <a:spLocks noChangeShapeType="1"/>
            </p:cNvSpPr>
            <p:nvPr/>
          </p:nvSpPr>
          <p:spPr bwMode="auto">
            <a:xfrm flipV="1">
              <a:off x="570" y="1427"/>
              <a:ext cx="27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" name="Line 9"/>
            <p:cNvSpPr>
              <a:spLocks noChangeShapeType="1"/>
            </p:cNvSpPr>
            <p:nvPr/>
          </p:nvSpPr>
          <p:spPr bwMode="auto">
            <a:xfrm flipV="1">
              <a:off x="570" y="1677"/>
              <a:ext cx="269" cy="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" name="Line 10"/>
            <p:cNvSpPr>
              <a:spLocks noChangeShapeType="1"/>
            </p:cNvSpPr>
            <p:nvPr/>
          </p:nvSpPr>
          <p:spPr bwMode="auto">
            <a:xfrm flipV="1">
              <a:off x="570" y="2027"/>
              <a:ext cx="266" cy="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" name="Line 11"/>
            <p:cNvSpPr>
              <a:spLocks noChangeShapeType="1"/>
            </p:cNvSpPr>
            <p:nvPr/>
          </p:nvSpPr>
          <p:spPr bwMode="auto">
            <a:xfrm flipV="1">
              <a:off x="570" y="3117"/>
              <a:ext cx="276" cy="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" name="Line 12"/>
            <p:cNvSpPr>
              <a:spLocks noChangeShapeType="1"/>
            </p:cNvSpPr>
            <p:nvPr/>
          </p:nvSpPr>
          <p:spPr bwMode="auto">
            <a:xfrm flipV="1">
              <a:off x="570" y="3368"/>
              <a:ext cx="26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" name="Freeform 13"/>
            <p:cNvSpPr>
              <a:spLocks/>
            </p:cNvSpPr>
            <p:nvPr/>
          </p:nvSpPr>
          <p:spPr bwMode="auto">
            <a:xfrm flipH="1">
              <a:off x="570" y="864"/>
              <a:ext cx="569" cy="2847"/>
            </a:xfrm>
            <a:custGeom>
              <a:avLst/>
              <a:gdLst>
                <a:gd name="T0" fmla="*/ 0 w 564"/>
                <a:gd name="T1" fmla="*/ 842479 h 2208"/>
                <a:gd name="T2" fmla="*/ 158 w 564"/>
                <a:gd name="T3" fmla="*/ 806020 h 2208"/>
                <a:gd name="T4" fmla="*/ 211 w 564"/>
                <a:gd name="T5" fmla="*/ 769344 h 2208"/>
                <a:gd name="T6" fmla="*/ 211 w 564"/>
                <a:gd name="T7" fmla="*/ 732550 h 2208"/>
                <a:gd name="T8" fmla="*/ 211 w 564"/>
                <a:gd name="T9" fmla="*/ 0 h 2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2208"/>
                <a:gd name="T17" fmla="*/ 564 w 564"/>
                <a:gd name="T18" fmla="*/ 2208 h 2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2208">
                  <a:moveTo>
                    <a:pt x="0" y="2208"/>
                  </a:moveTo>
                  <a:lnTo>
                    <a:pt x="420" y="2112"/>
                  </a:lnTo>
                  <a:lnTo>
                    <a:pt x="564" y="2016"/>
                  </a:lnTo>
                  <a:lnTo>
                    <a:pt x="564" y="1920"/>
                  </a:lnTo>
                  <a:lnTo>
                    <a:pt x="564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45720" rIns="4572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7" name="Group 14"/>
            <p:cNvGrpSpPr>
              <a:grpSpLocks noChangeAspect="1"/>
            </p:cNvGrpSpPr>
            <p:nvPr/>
          </p:nvGrpSpPr>
          <p:grpSpPr bwMode="auto">
            <a:xfrm>
              <a:off x="884" y="144"/>
              <a:ext cx="4690" cy="3381"/>
              <a:chOff x="2860" y="144"/>
              <a:chExt cx="2713" cy="2582"/>
            </a:xfrm>
          </p:grpSpPr>
          <p:sp>
            <p:nvSpPr>
              <p:cNvPr id="118" name="AutoShape 15"/>
              <p:cNvSpPr>
                <a:spLocks noChangeAspect="1" noChangeArrowheads="1" noTextEdit="1"/>
              </p:cNvSpPr>
              <p:nvPr/>
            </p:nvSpPr>
            <p:spPr bwMode="auto">
              <a:xfrm>
                <a:off x="2932" y="144"/>
                <a:ext cx="2641" cy="25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9" name="Group 16"/>
              <p:cNvGrpSpPr>
                <a:grpSpLocks/>
              </p:cNvGrpSpPr>
              <p:nvPr/>
            </p:nvGrpSpPr>
            <p:grpSpPr bwMode="auto">
              <a:xfrm>
                <a:off x="2932" y="2312"/>
                <a:ext cx="1477" cy="163"/>
                <a:chOff x="2932" y="2312"/>
                <a:chExt cx="1477" cy="163"/>
              </a:xfrm>
            </p:grpSpPr>
            <p:sp>
              <p:nvSpPr>
                <p:cNvPr id="709" name="Rectangle 17"/>
                <p:cNvSpPr>
                  <a:spLocks noChangeArrowheads="1"/>
                </p:cNvSpPr>
                <p:nvPr/>
              </p:nvSpPr>
              <p:spPr bwMode="auto">
                <a:xfrm>
                  <a:off x="2932" y="2312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0" name="Rectangle 18"/>
                <p:cNvSpPr>
                  <a:spLocks noChangeArrowheads="1"/>
                </p:cNvSpPr>
                <p:nvPr/>
              </p:nvSpPr>
              <p:spPr bwMode="auto">
                <a:xfrm>
                  <a:off x="2976" y="2343"/>
                  <a:ext cx="33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pushl 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1" name="Rectangle 19"/>
                <p:cNvSpPr>
                  <a:spLocks noChangeArrowheads="1"/>
                </p:cNvSpPr>
                <p:nvPr/>
              </p:nvSpPr>
              <p:spPr bwMode="auto">
                <a:xfrm>
                  <a:off x="3277" y="2334"/>
                  <a:ext cx="92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712" name="Group 20"/>
                <p:cNvGrpSpPr>
                  <a:grpSpLocks/>
                </p:cNvGrpSpPr>
                <p:nvPr/>
              </p:nvGrpSpPr>
              <p:grpSpPr bwMode="auto">
                <a:xfrm>
                  <a:off x="3832" y="2312"/>
                  <a:ext cx="289" cy="161"/>
                  <a:chOff x="3832" y="2312"/>
                  <a:chExt cx="289" cy="161"/>
                </a:xfrm>
              </p:grpSpPr>
              <p:sp>
                <p:nvSpPr>
                  <p:cNvPr id="71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2312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20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2341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A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2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2312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2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2341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23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2312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713" name="Group 26"/>
                <p:cNvGrpSpPr>
                  <a:grpSpLocks/>
                </p:cNvGrpSpPr>
                <p:nvPr/>
              </p:nvGrpSpPr>
              <p:grpSpPr bwMode="auto">
                <a:xfrm>
                  <a:off x="4120" y="2312"/>
                  <a:ext cx="289" cy="161"/>
                  <a:chOff x="4120" y="2312"/>
                  <a:chExt cx="289" cy="161"/>
                </a:xfrm>
              </p:grpSpPr>
              <p:sp>
                <p:nvSpPr>
                  <p:cNvPr id="714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2312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15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4150" y="2339"/>
                    <a:ext cx="93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Helvetica" panose="020B0604020202020204" pitchFamily="34" charset="0"/>
                        <a:ea typeface="宋体" panose="02010600030101010101" pitchFamily="2" charset="-122"/>
                      </a:rPr>
                      <a:t>rA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16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264" y="2312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17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311" y="2341"/>
                    <a:ext cx="55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8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18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2312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20" name="Group 32"/>
              <p:cNvGrpSpPr>
                <a:grpSpLocks/>
              </p:cNvGrpSpPr>
              <p:nvPr/>
            </p:nvGrpSpPr>
            <p:grpSpPr bwMode="auto">
              <a:xfrm>
                <a:off x="2932" y="1664"/>
                <a:ext cx="2341" cy="162"/>
                <a:chOff x="2932" y="1664"/>
                <a:chExt cx="2341" cy="162"/>
              </a:xfrm>
            </p:grpSpPr>
            <p:sp>
              <p:nvSpPr>
                <p:cNvPr id="698" name="Rectangle 33"/>
                <p:cNvSpPr>
                  <a:spLocks noChangeArrowheads="1"/>
                </p:cNvSpPr>
                <p:nvPr/>
              </p:nvSpPr>
              <p:spPr bwMode="auto">
                <a:xfrm>
                  <a:off x="2932" y="1664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99" name="Rectangle 34"/>
                <p:cNvSpPr>
                  <a:spLocks noChangeArrowheads="1"/>
                </p:cNvSpPr>
                <p:nvPr/>
              </p:nvSpPr>
              <p:spPr bwMode="auto">
                <a:xfrm>
                  <a:off x="2976" y="1694"/>
                  <a:ext cx="222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jXX 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0" name="Rectangle 35"/>
                <p:cNvSpPr>
                  <a:spLocks noChangeArrowheads="1"/>
                </p:cNvSpPr>
                <p:nvPr/>
              </p:nvSpPr>
              <p:spPr bwMode="auto">
                <a:xfrm>
                  <a:off x="3177" y="1685"/>
                  <a:ext cx="190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Dest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701" name="Group 36"/>
                <p:cNvGrpSpPr>
                  <a:grpSpLocks/>
                </p:cNvGrpSpPr>
                <p:nvPr/>
              </p:nvGrpSpPr>
              <p:grpSpPr bwMode="auto">
                <a:xfrm>
                  <a:off x="3832" y="1664"/>
                  <a:ext cx="289" cy="161"/>
                  <a:chOff x="3832" y="1664"/>
                  <a:chExt cx="289" cy="161"/>
                </a:xfrm>
              </p:grpSpPr>
              <p:sp>
                <p:nvSpPr>
                  <p:cNvPr id="704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664"/>
                    <a:ext cx="145" cy="144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05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693"/>
                    <a:ext cx="55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7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06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1664"/>
                    <a:ext cx="145" cy="144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07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014" y="1691"/>
                    <a:ext cx="77" cy="1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Helvetica" panose="020B0604020202020204" pitchFamily="34" charset="0"/>
                        <a:ea typeface="宋体" panose="02010600030101010101" pitchFamily="2" charset="-122"/>
                      </a:rPr>
                      <a:t>fn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08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664"/>
                    <a:ext cx="289" cy="144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702" name="Rectangle 42"/>
                <p:cNvSpPr>
                  <a:spLocks noChangeArrowheads="1"/>
                </p:cNvSpPr>
                <p:nvPr/>
              </p:nvSpPr>
              <p:spPr bwMode="auto">
                <a:xfrm>
                  <a:off x="4120" y="1664"/>
                  <a:ext cx="1153" cy="144"/>
                </a:xfrm>
                <a:prstGeom prst="rect">
                  <a:avLst/>
                </a:prstGeom>
                <a:solidFill>
                  <a:srgbClr val="CCECFF"/>
                </a:solidFill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3" name="Rectangle 43"/>
                <p:cNvSpPr>
                  <a:spLocks noChangeArrowheads="1"/>
                </p:cNvSpPr>
                <p:nvPr/>
              </p:nvSpPr>
              <p:spPr bwMode="auto">
                <a:xfrm>
                  <a:off x="4610" y="1691"/>
                  <a:ext cx="190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Dest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1" name="Group 44"/>
              <p:cNvGrpSpPr>
                <a:grpSpLocks/>
              </p:cNvGrpSpPr>
              <p:nvPr/>
            </p:nvGrpSpPr>
            <p:grpSpPr bwMode="auto">
              <a:xfrm>
                <a:off x="2932" y="2528"/>
                <a:ext cx="1477" cy="163"/>
                <a:chOff x="2932" y="2528"/>
                <a:chExt cx="1477" cy="163"/>
              </a:xfrm>
            </p:grpSpPr>
            <p:sp>
              <p:nvSpPr>
                <p:cNvPr id="683" name="Rectangle 45"/>
                <p:cNvSpPr>
                  <a:spLocks noChangeArrowheads="1"/>
                </p:cNvSpPr>
                <p:nvPr/>
              </p:nvSpPr>
              <p:spPr bwMode="auto">
                <a:xfrm>
                  <a:off x="2932" y="2528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4" name="Rectangle 46"/>
                <p:cNvSpPr>
                  <a:spLocks noChangeArrowheads="1"/>
                </p:cNvSpPr>
                <p:nvPr/>
              </p:nvSpPr>
              <p:spPr bwMode="auto">
                <a:xfrm>
                  <a:off x="2976" y="2559"/>
                  <a:ext cx="278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popl 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5" name="Rectangle 47"/>
                <p:cNvSpPr>
                  <a:spLocks noChangeArrowheads="1"/>
                </p:cNvSpPr>
                <p:nvPr/>
              </p:nvSpPr>
              <p:spPr bwMode="auto">
                <a:xfrm>
                  <a:off x="3227" y="2550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86" name="Group 48"/>
                <p:cNvGrpSpPr>
                  <a:grpSpLocks/>
                </p:cNvGrpSpPr>
                <p:nvPr/>
              </p:nvGrpSpPr>
              <p:grpSpPr bwMode="auto">
                <a:xfrm>
                  <a:off x="3832" y="2528"/>
                  <a:ext cx="289" cy="161"/>
                  <a:chOff x="3832" y="2528"/>
                  <a:chExt cx="289" cy="161"/>
                </a:xfrm>
              </p:grpSpPr>
              <p:sp>
                <p:nvSpPr>
                  <p:cNvPr id="693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2528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4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2557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B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5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2528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6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2557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7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2528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87" name="Group 54"/>
                <p:cNvGrpSpPr>
                  <a:grpSpLocks/>
                </p:cNvGrpSpPr>
                <p:nvPr/>
              </p:nvGrpSpPr>
              <p:grpSpPr bwMode="auto">
                <a:xfrm>
                  <a:off x="4120" y="2528"/>
                  <a:ext cx="289" cy="161"/>
                  <a:chOff x="4120" y="2528"/>
                  <a:chExt cx="289" cy="161"/>
                </a:xfrm>
              </p:grpSpPr>
              <p:sp>
                <p:nvSpPr>
                  <p:cNvPr id="688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2528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89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4150" y="2555"/>
                    <a:ext cx="93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Helvetica" panose="020B0604020202020204" pitchFamily="34" charset="0"/>
                        <a:ea typeface="宋体" panose="02010600030101010101" pitchFamily="2" charset="-122"/>
                      </a:rPr>
                      <a:t>rA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0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4264" y="2528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1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11" y="2557"/>
                    <a:ext cx="55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8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2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2528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22" name="Group 60"/>
              <p:cNvGrpSpPr>
                <a:grpSpLocks/>
              </p:cNvGrpSpPr>
              <p:nvPr/>
            </p:nvGrpSpPr>
            <p:grpSpPr bwMode="auto">
              <a:xfrm>
                <a:off x="2932" y="1880"/>
                <a:ext cx="2341" cy="163"/>
                <a:chOff x="2932" y="1880"/>
                <a:chExt cx="2341" cy="163"/>
              </a:xfrm>
            </p:grpSpPr>
            <p:sp>
              <p:nvSpPr>
                <p:cNvPr id="672" name="Rectangle 61"/>
                <p:cNvSpPr>
                  <a:spLocks noChangeArrowheads="1"/>
                </p:cNvSpPr>
                <p:nvPr/>
              </p:nvSpPr>
              <p:spPr bwMode="auto">
                <a:xfrm>
                  <a:off x="2932" y="1880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3" name="Rectangle 62"/>
                <p:cNvSpPr>
                  <a:spLocks noChangeArrowheads="1"/>
                </p:cNvSpPr>
                <p:nvPr/>
              </p:nvSpPr>
              <p:spPr bwMode="auto">
                <a:xfrm>
                  <a:off x="2976" y="1911"/>
                  <a:ext cx="278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call 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4" name="Rectangle 63"/>
                <p:cNvSpPr>
                  <a:spLocks noChangeArrowheads="1"/>
                </p:cNvSpPr>
                <p:nvPr/>
              </p:nvSpPr>
              <p:spPr bwMode="auto">
                <a:xfrm>
                  <a:off x="3227" y="1902"/>
                  <a:ext cx="190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Dest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75" name="Group 64"/>
                <p:cNvGrpSpPr>
                  <a:grpSpLocks/>
                </p:cNvGrpSpPr>
                <p:nvPr/>
              </p:nvGrpSpPr>
              <p:grpSpPr bwMode="auto">
                <a:xfrm>
                  <a:off x="3832" y="1880"/>
                  <a:ext cx="289" cy="161"/>
                  <a:chOff x="3832" y="1880"/>
                  <a:chExt cx="289" cy="161"/>
                </a:xfrm>
              </p:grpSpPr>
              <p:sp>
                <p:nvSpPr>
                  <p:cNvPr id="678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880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79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909"/>
                    <a:ext cx="55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8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80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1880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81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1909"/>
                    <a:ext cx="55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82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880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676" name="Rectangle 70"/>
                <p:cNvSpPr>
                  <a:spLocks noChangeArrowheads="1"/>
                </p:cNvSpPr>
                <p:nvPr/>
              </p:nvSpPr>
              <p:spPr bwMode="auto">
                <a:xfrm>
                  <a:off x="4120" y="1880"/>
                  <a:ext cx="1153" cy="145"/>
                </a:xfrm>
                <a:prstGeom prst="rect">
                  <a:avLst/>
                </a:prstGeom>
                <a:solidFill>
                  <a:srgbClr val="CCECFF"/>
                </a:solidFill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7" name="Rectangle 71"/>
                <p:cNvSpPr>
                  <a:spLocks noChangeArrowheads="1"/>
                </p:cNvSpPr>
                <p:nvPr/>
              </p:nvSpPr>
              <p:spPr bwMode="auto">
                <a:xfrm>
                  <a:off x="4610" y="1907"/>
                  <a:ext cx="190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Dest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" name="Group 72"/>
              <p:cNvGrpSpPr>
                <a:grpSpLocks/>
              </p:cNvGrpSpPr>
              <p:nvPr/>
            </p:nvGrpSpPr>
            <p:grpSpPr bwMode="auto">
              <a:xfrm>
                <a:off x="2932" y="583"/>
                <a:ext cx="1477" cy="164"/>
                <a:chOff x="2932" y="583"/>
                <a:chExt cx="1477" cy="164"/>
              </a:xfrm>
            </p:grpSpPr>
            <p:sp>
              <p:nvSpPr>
                <p:cNvPr id="655" name="Rectangle 73"/>
                <p:cNvSpPr>
                  <a:spLocks noChangeArrowheads="1"/>
                </p:cNvSpPr>
                <p:nvPr/>
              </p:nvSpPr>
              <p:spPr bwMode="auto">
                <a:xfrm>
                  <a:off x="2932" y="583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" name="Rectangle 74"/>
                <p:cNvSpPr>
                  <a:spLocks noChangeArrowheads="1"/>
                </p:cNvSpPr>
                <p:nvPr/>
              </p:nvSpPr>
              <p:spPr bwMode="auto">
                <a:xfrm>
                  <a:off x="2976" y="614"/>
                  <a:ext cx="333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rrmovl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7" name="Rectangle 75"/>
                <p:cNvSpPr>
                  <a:spLocks noChangeArrowheads="1"/>
                </p:cNvSpPr>
                <p:nvPr/>
              </p:nvSpPr>
              <p:spPr bwMode="auto">
                <a:xfrm>
                  <a:off x="3327" y="605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8" name="Rectangle 76"/>
                <p:cNvSpPr>
                  <a:spLocks noChangeArrowheads="1"/>
                </p:cNvSpPr>
                <p:nvPr/>
              </p:nvSpPr>
              <p:spPr bwMode="auto">
                <a:xfrm>
                  <a:off x="3411" y="614"/>
                  <a:ext cx="111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, 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9" name="Rectangle 77"/>
                <p:cNvSpPr>
                  <a:spLocks noChangeArrowheads="1"/>
                </p:cNvSpPr>
                <p:nvPr/>
              </p:nvSpPr>
              <p:spPr bwMode="auto">
                <a:xfrm>
                  <a:off x="3512" y="605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60" name="Group 78"/>
                <p:cNvGrpSpPr>
                  <a:grpSpLocks/>
                </p:cNvGrpSpPr>
                <p:nvPr/>
              </p:nvGrpSpPr>
              <p:grpSpPr bwMode="auto">
                <a:xfrm>
                  <a:off x="3832" y="583"/>
                  <a:ext cx="289" cy="161"/>
                  <a:chOff x="3832" y="583"/>
                  <a:chExt cx="289" cy="161"/>
                </a:xfrm>
              </p:grpSpPr>
              <p:sp>
                <p:nvSpPr>
                  <p:cNvPr id="667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583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68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612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2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69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583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70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612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71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583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61" name="Group 84"/>
                <p:cNvGrpSpPr>
                  <a:grpSpLocks/>
                </p:cNvGrpSpPr>
                <p:nvPr/>
              </p:nvGrpSpPr>
              <p:grpSpPr bwMode="auto">
                <a:xfrm>
                  <a:off x="4120" y="583"/>
                  <a:ext cx="289" cy="159"/>
                  <a:chOff x="4120" y="583"/>
                  <a:chExt cx="289" cy="159"/>
                </a:xfrm>
              </p:grpSpPr>
              <p:sp>
                <p:nvSpPr>
                  <p:cNvPr id="66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583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6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4150" y="610"/>
                    <a:ext cx="93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Helvetica" panose="020B0604020202020204" pitchFamily="34" charset="0"/>
                        <a:ea typeface="宋体" panose="02010600030101010101" pitchFamily="2" charset="-122"/>
                      </a:rPr>
                      <a:t>rA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6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4264" y="583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65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4294" y="610"/>
                    <a:ext cx="92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Helvetica" panose="020B0604020202020204" pitchFamily="34" charset="0"/>
                        <a:ea typeface="宋体" panose="02010600030101010101" pitchFamily="2" charset="-122"/>
                      </a:rPr>
                      <a:t>rB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66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583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24" name="Group 90"/>
              <p:cNvGrpSpPr>
                <a:grpSpLocks/>
              </p:cNvGrpSpPr>
              <p:nvPr/>
            </p:nvGrpSpPr>
            <p:grpSpPr bwMode="auto">
              <a:xfrm>
                <a:off x="2932" y="799"/>
                <a:ext cx="2629" cy="163"/>
                <a:chOff x="2932" y="799"/>
                <a:chExt cx="2629" cy="163"/>
              </a:xfrm>
            </p:grpSpPr>
            <p:sp>
              <p:nvSpPr>
                <p:cNvPr id="636" name="Rectangle 91"/>
                <p:cNvSpPr>
                  <a:spLocks noChangeArrowheads="1"/>
                </p:cNvSpPr>
                <p:nvPr/>
              </p:nvSpPr>
              <p:spPr bwMode="auto">
                <a:xfrm>
                  <a:off x="2932" y="799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7" name="Rectangle 92"/>
                <p:cNvSpPr>
                  <a:spLocks noChangeArrowheads="1"/>
                </p:cNvSpPr>
                <p:nvPr/>
              </p:nvSpPr>
              <p:spPr bwMode="auto">
                <a:xfrm>
                  <a:off x="2976" y="830"/>
                  <a:ext cx="33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irmovl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8" name="Rectangle 93"/>
                <p:cNvSpPr>
                  <a:spLocks noChangeArrowheads="1"/>
                </p:cNvSpPr>
                <p:nvPr/>
              </p:nvSpPr>
              <p:spPr bwMode="auto">
                <a:xfrm>
                  <a:off x="3327" y="821"/>
                  <a:ext cx="62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V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9" name="Rectangle 94"/>
                <p:cNvSpPr>
                  <a:spLocks noChangeArrowheads="1"/>
                </p:cNvSpPr>
                <p:nvPr/>
              </p:nvSpPr>
              <p:spPr bwMode="auto">
                <a:xfrm>
                  <a:off x="3384" y="830"/>
                  <a:ext cx="111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, 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0" name="Rectangle 95"/>
                <p:cNvSpPr>
                  <a:spLocks noChangeArrowheads="1"/>
                </p:cNvSpPr>
                <p:nvPr/>
              </p:nvSpPr>
              <p:spPr bwMode="auto">
                <a:xfrm>
                  <a:off x="3484" y="821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41" name="Group 96"/>
                <p:cNvGrpSpPr>
                  <a:grpSpLocks/>
                </p:cNvGrpSpPr>
                <p:nvPr/>
              </p:nvGrpSpPr>
              <p:grpSpPr bwMode="auto">
                <a:xfrm>
                  <a:off x="3832" y="799"/>
                  <a:ext cx="289" cy="161"/>
                  <a:chOff x="3832" y="799"/>
                  <a:chExt cx="289" cy="161"/>
                </a:xfrm>
              </p:grpSpPr>
              <p:sp>
                <p:nvSpPr>
                  <p:cNvPr id="650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799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51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828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3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52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799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53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828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54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799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42" name="Group 102"/>
                <p:cNvGrpSpPr>
                  <a:grpSpLocks/>
                </p:cNvGrpSpPr>
                <p:nvPr/>
              </p:nvGrpSpPr>
              <p:grpSpPr bwMode="auto">
                <a:xfrm>
                  <a:off x="4120" y="799"/>
                  <a:ext cx="289" cy="161"/>
                  <a:chOff x="4120" y="799"/>
                  <a:chExt cx="289" cy="161"/>
                </a:xfrm>
              </p:grpSpPr>
              <p:sp>
                <p:nvSpPr>
                  <p:cNvPr id="645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799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46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4167" y="828"/>
                    <a:ext cx="55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8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47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4264" y="799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48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4294" y="826"/>
                    <a:ext cx="92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Helvetica" panose="020B0604020202020204" pitchFamily="34" charset="0"/>
                        <a:ea typeface="宋体" panose="02010600030101010101" pitchFamily="2" charset="-122"/>
                      </a:rPr>
                      <a:t>rB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49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799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643" name="Rectangle 108"/>
                <p:cNvSpPr>
                  <a:spLocks noChangeArrowheads="1"/>
                </p:cNvSpPr>
                <p:nvPr/>
              </p:nvSpPr>
              <p:spPr bwMode="auto">
                <a:xfrm>
                  <a:off x="4408" y="799"/>
                  <a:ext cx="1153" cy="145"/>
                </a:xfrm>
                <a:prstGeom prst="rect">
                  <a:avLst/>
                </a:prstGeom>
                <a:solidFill>
                  <a:srgbClr val="CCECFF"/>
                </a:solidFill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4" name="Rectangle 109"/>
                <p:cNvSpPr>
                  <a:spLocks noChangeArrowheads="1"/>
                </p:cNvSpPr>
                <p:nvPr/>
              </p:nvSpPr>
              <p:spPr bwMode="auto">
                <a:xfrm>
                  <a:off x="4956" y="826"/>
                  <a:ext cx="62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V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" name="Group 110"/>
              <p:cNvGrpSpPr>
                <a:grpSpLocks/>
              </p:cNvGrpSpPr>
              <p:nvPr/>
            </p:nvGrpSpPr>
            <p:grpSpPr bwMode="auto">
              <a:xfrm>
                <a:off x="2932" y="1015"/>
                <a:ext cx="2629" cy="164"/>
                <a:chOff x="2932" y="1015"/>
                <a:chExt cx="2629" cy="164"/>
              </a:xfrm>
            </p:grpSpPr>
            <p:sp>
              <p:nvSpPr>
                <p:cNvPr id="614" name="Rectangle 111"/>
                <p:cNvSpPr>
                  <a:spLocks noChangeArrowheads="1"/>
                </p:cNvSpPr>
                <p:nvPr/>
              </p:nvSpPr>
              <p:spPr bwMode="auto">
                <a:xfrm>
                  <a:off x="2932" y="1015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" name="Rectangle 112"/>
                <p:cNvSpPr>
                  <a:spLocks noChangeArrowheads="1"/>
                </p:cNvSpPr>
                <p:nvPr/>
              </p:nvSpPr>
              <p:spPr bwMode="auto">
                <a:xfrm>
                  <a:off x="2976" y="1046"/>
                  <a:ext cx="333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rmmovl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6" name="Rectangle 113"/>
                <p:cNvSpPr>
                  <a:spLocks noChangeArrowheads="1"/>
                </p:cNvSpPr>
                <p:nvPr/>
              </p:nvSpPr>
              <p:spPr bwMode="auto">
                <a:xfrm>
                  <a:off x="3327" y="1037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7" name="Rectangle 114"/>
                <p:cNvSpPr>
                  <a:spLocks noChangeArrowheads="1"/>
                </p:cNvSpPr>
                <p:nvPr/>
              </p:nvSpPr>
              <p:spPr bwMode="auto">
                <a:xfrm>
                  <a:off x="3411" y="1046"/>
                  <a:ext cx="111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, 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8" name="Rectangle 115"/>
                <p:cNvSpPr>
                  <a:spLocks noChangeArrowheads="1"/>
                </p:cNvSpPr>
                <p:nvPr/>
              </p:nvSpPr>
              <p:spPr bwMode="auto">
                <a:xfrm>
                  <a:off x="3512" y="1037"/>
                  <a:ext cx="67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D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73" y="1046"/>
                  <a:ext cx="56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(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0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23" y="1037"/>
                  <a:ext cx="92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1" name="Rectangle 118"/>
                <p:cNvSpPr>
                  <a:spLocks noChangeArrowheads="1"/>
                </p:cNvSpPr>
                <p:nvPr/>
              </p:nvSpPr>
              <p:spPr bwMode="auto">
                <a:xfrm>
                  <a:off x="3707" y="1046"/>
                  <a:ext cx="56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)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22" name="Group 119"/>
                <p:cNvGrpSpPr>
                  <a:grpSpLocks/>
                </p:cNvGrpSpPr>
                <p:nvPr/>
              </p:nvGrpSpPr>
              <p:grpSpPr bwMode="auto">
                <a:xfrm>
                  <a:off x="3832" y="1015"/>
                  <a:ext cx="289" cy="162"/>
                  <a:chOff x="3832" y="1015"/>
                  <a:chExt cx="289" cy="162"/>
                </a:xfrm>
              </p:grpSpPr>
              <p:sp>
                <p:nvSpPr>
                  <p:cNvPr id="631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015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32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045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4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33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1015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34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1045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35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015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23" name="Group 125"/>
                <p:cNvGrpSpPr>
                  <a:grpSpLocks/>
                </p:cNvGrpSpPr>
                <p:nvPr/>
              </p:nvGrpSpPr>
              <p:grpSpPr bwMode="auto">
                <a:xfrm>
                  <a:off x="4120" y="1015"/>
                  <a:ext cx="289" cy="159"/>
                  <a:chOff x="4120" y="1015"/>
                  <a:chExt cx="289" cy="159"/>
                </a:xfrm>
              </p:grpSpPr>
              <p:sp>
                <p:nvSpPr>
                  <p:cNvPr id="626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1015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27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4150" y="1042"/>
                    <a:ext cx="93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Helvetica" panose="020B0604020202020204" pitchFamily="34" charset="0"/>
                        <a:ea typeface="宋体" panose="02010600030101010101" pitchFamily="2" charset="-122"/>
                      </a:rPr>
                      <a:t>rA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28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4264" y="1015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29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4294" y="1042"/>
                    <a:ext cx="92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Helvetica" panose="020B0604020202020204" pitchFamily="34" charset="0"/>
                        <a:ea typeface="宋体" panose="02010600030101010101" pitchFamily="2" charset="-122"/>
                      </a:rPr>
                      <a:t>rB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30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1015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624" name="Rectangle 131"/>
                <p:cNvSpPr>
                  <a:spLocks noChangeArrowheads="1"/>
                </p:cNvSpPr>
                <p:nvPr/>
              </p:nvSpPr>
              <p:spPr bwMode="auto">
                <a:xfrm>
                  <a:off x="4408" y="1015"/>
                  <a:ext cx="1153" cy="145"/>
                </a:xfrm>
                <a:prstGeom prst="rect">
                  <a:avLst/>
                </a:prstGeom>
                <a:solidFill>
                  <a:srgbClr val="CCECFF"/>
                </a:solidFill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5" name="Rectangle 132"/>
                <p:cNvSpPr>
                  <a:spLocks noChangeArrowheads="1"/>
                </p:cNvSpPr>
                <p:nvPr/>
              </p:nvSpPr>
              <p:spPr bwMode="auto">
                <a:xfrm>
                  <a:off x="4953" y="1042"/>
                  <a:ext cx="67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D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6" name="Group 133"/>
              <p:cNvGrpSpPr>
                <a:grpSpLocks/>
              </p:cNvGrpSpPr>
              <p:nvPr/>
            </p:nvGrpSpPr>
            <p:grpSpPr bwMode="auto">
              <a:xfrm>
                <a:off x="2932" y="1231"/>
                <a:ext cx="2629" cy="163"/>
                <a:chOff x="2932" y="1231"/>
                <a:chExt cx="2629" cy="163"/>
              </a:xfrm>
            </p:grpSpPr>
            <p:sp>
              <p:nvSpPr>
                <p:cNvPr id="593" name="Rectangle 134"/>
                <p:cNvSpPr>
                  <a:spLocks noChangeArrowheads="1"/>
                </p:cNvSpPr>
                <p:nvPr/>
              </p:nvSpPr>
              <p:spPr bwMode="auto">
                <a:xfrm>
                  <a:off x="2932" y="1231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4" name="Rectangle 135"/>
                <p:cNvSpPr>
                  <a:spLocks noChangeArrowheads="1"/>
                </p:cNvSpPr>
                <p:nvPr/>
              </p:nvSpPr>
              <p:spPr bwMode="auto">
                <a:xfrm>
                  <a:off x="2976" y="1262"/>
                  <a:ext cx="389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mrmovl 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5" name="Rectangle 136"/>
                <p:cNvSpPr>
                  <a:spLocks noChangeArrowheads="1"/>
                </p:cNvSpPr>
                <p:nvPr/>
              </p:nvSpPr>
              <p:spPr bwMode="auto">
                <a:xfrm>
                  <a:off x="3327" y="1253"/>
                  <a:ext cx="67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D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6" name="Rectangle 137"/>
                <p:cNvSpPr>
                  <a:spLocks noChangeArrowheads="1"/>
                </p:cNvSpPr>
                <p:nvPr/>
              </p:nvSpPr>
              <p:spPr bwMode="auto">
                <a:xfrm>
                  <a:off x="3388" y="1262"/>
                  <a:ext cx="55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(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7" name="Rectangle 138"/>
                <p:cNvSpPr>
                  <a:spLocks noChangeArrowheads="1"/>
                </p:cNvSpPr>
                <p:nvPr/>
              </p:nvSpPr>
              <p:spPr bwMode="auto">
                <a:xfrm>
                  <a:off x="3438" y="1253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8" name="Rectangle 139"/>
                <p:cNvSpPr>
                  <a:spLocks noChangeArrowheads="1"/>
                </p:cNvSpPr>
                <p:nvPr/>
              </p:nvSpPr>
              <p:spPr bwMode="auto">
                <a:xfrm>
                  <a:off x="3522" y="1262"/>
                  <a:ext cx="167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), 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9" name="Rectangle 140"/>
                <p:cNvSpPr>
                  <a:spLocks noChangeArrowheads="1"/>
                </p:cNvSpPr>
                <p:nvPr/>
              </p:nvSpPr>
              <p:spPr bwMode="auto">
                <a:xfrm>
                  <a:off x="3673" y="1253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00" name="Group 141"/>
                <p:cNvGrpSpPr>
                  <a:grpSpLocks/>
                </p:cNvGrpSpPr>
                <p:nvPr/>
              </p:nvGrpSpPr>
              <p:grpSpPr bwMode="auto">
                <a:xfrm>
                  <a:off x="3832" y="1231"/>
                  <a:ext cx="289" cy="162"/>
                  <a:chOff x="3832" y="1231"/>
                  <a:chExt cx="289" cy="162"/>
                </a:xfrm>
              </p:grpSpPr>
              <p:sp>
                <p:nvSpPr>
                  <p:cNvPr id="609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231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0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261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5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1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1231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2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1261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3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231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01" name="Group 147"/>
                <p:cNvGrpSpPr>
                  <a:grpSpLocks/>
                </p:cNvGrpSpPr>
                <p:nvPr/>
              </p:nvGrpSpPr>
              <p:grpSpPr bwMode="auto">
                <a:xfrm>
                  <a:off x="4120" y="1231"/>
                  <a:ext cx="289" cy="159"/>
                  <a:chOff x="4120" y="1231"/>
                  <a:chExt cx="289" cy="159"/>
                </a:xfrm>
              </p:grpSpPr>
              <p:sp>
                <p:nvSpPr>
                  <p:cNvPr id="604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1231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05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4150" y="1258"/>
                    <a:ext cx="93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Helvetica" panose="020B0604020202020204" pitchFamily="34" charset="0"/>
                        <a:ea typeface="宋体" panose="02010600030101010101" pitchFamily="2" charset="-122"/>
                      </a:rPr>
                      <a:t>rA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06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264" y="1231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07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294" y="1258"/>
                    <a:ext cx="92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Helvetica" panose="020B0604020202020204" pitchFamily="34" charset="0"/>
                        <a:ea typeface="宋体" panose="02010600030101010101" pitchFamily="2" charset="-122"/>
                      </a:rPr>
                      <a:t>rB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0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1231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60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08" y="1231"/>
                  <a:ext cx="1153" cy="145"/>
                </a:xfrm>
                <a:prstGeom prst="rect">
                  <a:avLst/>
                </a:prstGeom>
                <a:solidFill>
                  <a:srgbClr val="CCECFF"/>
                </a:solidFill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3" name="Rectangle 154"/>
                <p:cNvSpPr>
                  <a:spLocks noChangeArrowheads="1"/>
                </p:cNvSpPr>
                <p:nvPr/>
              </p:nvSpPr>
              <p:spPr bwMode="auto">
                <a:xfrm>
                  <a:off x="4953" y="1258"/>
                  <a:ext cx="67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D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7" name="Group 155"/>
              <p:cNvGrpSpPr>
                <a:grpSpLocks/>
              </p:cNvGrpSpPr>
              <p:nvPr/>
            </p:nvGrpSpPr>
            <p:grpSpPr bwMode="auto">
              <a:xfrm>
                <a:off x="2932" y="1448"/>
                <a:ext cx="1477" cy="162"/>
                <a:chOff x="2932" y="1448"/>
                <a:chExt cx="1477" cy="162"/>
              </a:xfrm>
            </p:grpSpPr>
            <p:sp>
              <p:nvSpPr>
                <p:cNvPr id="576" name="Rectangle 156"/>
                <p:cNvSpPr>
                  <a:spLocks noChangeArrowheads="1"/>
                </p:cNvSpPr>
                <p:nvPr/>
              </p:nvSpPr>
              <p:spPr bwMode="auto">
                <a:xfrm>
                  <a:off x="2932" y="1448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7" name="Rectangle 157"/>
                <p:cNvSpPr>
                  <a:spLocks noChangeArrowheads="1"/>
                </p:cNvSpPr>
                <p:nvPr/>
              </p:nvSpPr>
              <p:spPr bwMode="auto">
                <a:xfrm>
                  <a:off x="2976" y="1478"/>
                  <a:ext cx="167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OPl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8" name="Rectangle 158"/>
                <p:cNvSpPr>
                  <a:spLocks noChangeArrowheads="1"/>
                </p:cNvSpPr>
                <p:nvPr/>
              </p:nvSpPr>
              <p:spPr bwMode="auto">
                <a:xfrm>
                  <a:off x="3177" y="1469"/>
                  <a:ext cx="92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9" name="Rectangle 159"/>
                <p:cNvSpPr>
                  <a:spLocks noChangeArrowheads="1"/>
                </p:cNvSpPr>
                <p:nvPr/>
              </p:nvSpPr>
              <p:spPr bwMode="auto">
                <a:xfrm>
                  <a:off x="3261" y="1478"/>
                  <a:ext cx="111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, 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0" name="Rectangle 160"/>
                <p:cNvSpPr>
                  <a:spLocks noChangeArrowheads="1"/>
                </p:cNvSpPr>
                <p:nvPr/>
              </p:nvSpPr>
              <p:spPr bwMode="auto">
                <a:xfrm>
                  <a:off x="3361" y="1469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581" name="Group 161"/>
                <p:cNvGrpSpPr>
                  <a:grpSpLocks/>
                </p:cNvGrpSpPr>
                <p:nvPr/>
              </p:nvGrpSpPr>
              <p:grpSpPr bwMode="auto">
                <a:xfrm>
                  <a:off x="3832" y="1448"/>
                  <a:ext cx="289" cy="161"/>
                  <a:chOff x="3832" y="1448"/>
                  <a:chExt cx="289" cy="161"/>
                </a:xfrm>
              </p:grpSpPr>
              <p:sp>
                <p:nvSpPr>
                  <p:cNvPr id="588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448"/>
                    <a:ext cx="145" cy="144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9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477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6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90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1448"/>
                    <a:ext cx="145" cy="144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91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4014" y="1475"/>
                    <a:ext cx="77" cy="1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Helvetica" panose="020B0604020202020204" pitchFamily="34" charset="0"/>
                        <a:ea typeface="宋体" panose="02010600030101010101" pitchFamily="2" charset="-122"/>
                      </a:rPr>
                      <a:t>fn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92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448"/>
                    <a:ext cx="289" cy="144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2" name="Group 167"/>
                <p:cNvGrpSpPr>
                  <a:grpSpLocks/>
                </p:cNvGrpSpPr>
                <p:nvPr/>
              </p:nvGrpSpPr>
              <p:grpSpPr bwMode="auto">
                <a:xfrm>
                  <a:off x="4120" y="1448"/>
                  <a:ext cx="289" cy="159"/>
                  <a:chOff x="4120" y="1448"/>
                  <a:chExt cx="289" cy="159"/>
                </a:xfrm>
              </p:grpSpPr>
              <p:sp>
                <p:nvSpPr>
                  <p:cNvPr id="583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1448"/>
                    <a:ext cx="145" cy="144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" name="Rectangle 169"/>
                  <p:cNvSpPr>
                    <a:spLocks noChangeArrowheads="1"/>
                  </p:cNvSpPr>
                  <p:nvPr/>
                </p:nvSpPr>
                <p:spPr bwMode="auto">
                  <a:xfrm>
                    <a:off x="4150" y="1475"/>
                    <a:ext cx="93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Helvetica" panose="020B0604020202020204" pitchFamily="34" charset="0"/>
                        <a:ea typeface="宋体" panose="02010600030101010101" pitchFamily="2" charset="-122"/>
                      </a:rPr>
                      <a:t>rA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4264" y="1448"/>
                    <a:ext cx="145" cy="144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6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4294" y="1475"/>
                    <a:ext cx="92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Helvetica" panose="020B0604020202020204" pitchFamily="34" charset="0"/>
                        <a:ea typeface="宋体" panose="02010600030101010101" pitchFamily="2" charset="-122"/>
                      </a:rPr>
                      <a:t>rB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7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1448"/>
                    <a:ext cx="289" cy="144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28" name="Group 173"/>
              <p:cNvGrpSpPr>
                <a:grpSpLocks/>
              </p:cNvGrpSpPr>
              <p:nvPr/>
            </p:nvGrpSpPr>
            <p:grpSpPr bwMode="auto">
              <a:xfrm>
                <a:off x="2932" y="2096"/>
                <a:ext cx="1189" cy="161"/>
                <a:chOff x="2932" y="2096"/>
                <a:chExt cx="1189" cy="161"/>
              </a:xfrm>
            </p:grpSpPr>
            <p:sp>
              <p:nvSpPr>
                <p:cNvPr id="568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32" y="2096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9" name="Rectangle 175"/>
                <p:cNvSpPr>
                  <a:spLocks noChangeArrowheads="1"/>
                </p:cNvSpPr>
                <p:nvPr/>
              </p:nvSpPr>
              <p:spPr bwMode="auto">
                <a:xfrm>
                  <a:off x="2976" y="2125"/>
                  <a:ext cx="167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ret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570" name="Group 176"/>
                <p:cNvGrpSpPr>
                  <a:grpSpLocks/>
                </p:cNvGrpSpPr>
                <p:nvPr/>
              </p:nvGrpSpPr>
              <p:grpSpPr bwMode="auto">
                <a:xfrm>
                  <a:off x="3832" y="2096"/>
                  <a:ext cx="289" cy="161"/>
                  <a:chOff x="3832" y="2096"/>
                  <a:chExt cx="289" cy="161"/>
                </a:xfrm>
              </p:grpSpPr>
              <p:sp>
                <p:nvSpPr>
                  <p:cNvPr id="571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2096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72" name="Rectangle 178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2125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9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73" name="Rectangle 179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2096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74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2125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75" name="Rectangle 181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2096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29" name="Group 182"/>
              <p:cNvGrpSpPr>
                <a:grpSpLocks/>
              </p:cNvGrpSpPr>
              <p:nvPr/>
            </p:nvGrpSpPr>
            <p:grpSpPr bwMode="auto">
              <a:xfrm>
                <a:off x="2932" y="151"/>
                <a:ext cx="1189" cy="161"/>
                <a:chOff x="2932" y="151"/>
                <a:chExt cx="1189" cy="161"/>
              </a:xfrm>
            </p:grpSpPr>
            <p:sp>
              <p:nvSpPr>
                <p:cNvPr id="560" name="Rectangle 183"/>
                <p:cNvSpPr>
                  <a:spLocks noChangeArrowheads="1"/>
                </p:cNvSpPr>
                <p:nvPr/>
              </p:nvSpPr>
              <p:spPr bwMode="auto">
                <a:xfrm>
                  <a:off x="2932" y="151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1" name="Rectangle 184"/>
                <p:cNvSpPr>
                  <a:spLocks noChangeArrowheads="1"/>
                </p:cNvSpPr>
                <p:nvPr/>
              </p:nvSpPr>
              <p:spPr bwMode="auto">
                <a:xfrm>
                  <a:off x="2976" y="180"/>
                  <a:ext cx="167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nop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562" name="Group 185"/>
                <p:cNvGrpSpPr>
                  <a:grpSpLocks/>
                </p:cNvGrpSpPr>
                <p:nvPr/>
              </p:nvGrpSpPr>
              <p:grpSpPr bwMode="auto">
                <a:xfrm>
                  <a:off x="3832" y="151"/>
                  <a:ext cx="289" cy="161"/>
                  <a:chOff x="3832" y="151"/>
                  <a:chExt cx="289" cy="161"/>
                </a:xfrm>
              </p:grpSpPr>
              <p:sp>
                <p:nvSpPr>
                  <p:cNvPr id="563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51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64" name="Rectangle 187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80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65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151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66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180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67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51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30" name="Group 191"/>
              <p:cNvGrpSpPr>
                <a:grpSpLocks/>
              </p:cNvGrpSpPr>
              <p:nvPr/>
            </p:nvGrpSpPr>
            <p:grpSpPr bwMode="auto">
              <a:xfrm>
                <a:off x="2922" y="367"/>
                <a:ext cx="1199" cy="161"/>
                <a:chOff x="2922" y="367"/>
                <a:chExt cx="1199" cy="161"/>
              </a:xfrm>
            </p:grpSpPr>
            <p:sp>
              <p:nvSpPr>
                <p:cNvPr id="552" name="Rectangle 192"/>
                <p:cNvSpPr>
                  <a:spLocks noChangeArrowheads="1"/>
                </p:cNvSpPr>
                <p:nvPr/>
              </p:nvSpPr>
              <p:spPr bwMode="auto">
                <a:xfrm>
                  <a:off x="2922" y="367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554" name="Group 194"/>
                <p:cNvGrpSpPr>
                  <a:grpSpLocks/>
                </p:cNvGrpSpPr>
                <p:nvPr/>
              </p:nvGrpSpPr>
              <p:grpSpPr bwMode="auto">
                <a:xfrm>
                  <a:off x="3832" y="367"/>
                  <a:ext cx="289" cy="161"/>
                  <a:chOff x="3832" y="367"/>
                  <a:chExt cx="289" cy="161"/>
                </a:xfrm>
              </p:grpSpPr>
              <p:sp>
                <p:nvSpPr>
                  <p:cNvPr id="555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367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56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396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1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57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367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58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396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59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367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131" name="Rectangle 200"/>
              <p:cNvSpPr>
                <a:spLocks noChangeArrowheads="1"/>
              </p:cNvSpPr>
              <p:nvPr/>
            </p:nvSpPr>
            <p:spPr bwMode="auto">
              <a:xfrm>
                <a:off x="2932" y="2312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2" name="Rectangle 201"/>
              <p:cNvSpPr>
                <a:spLocks noChangeArrowheads="1"/>
              </p:cNvSpPr>
              <p:nvPr/>
            </p:nvSpPr>
            <p:spPr bwMode="auto">
              <a:xfrm>
                <a:off x="2976" y="2343"/>
                <a:ext cx="33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pushl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33" name="Rectangle 202"/>
              <p:cNvSpPr>
                <a:spLocks noChangeArrowheads="1"/>
              </p:cNvSpPr>
              <p:nvPr/>
            </p:nvSpPr>
            <p:spPr bwMode="auto">
              <a:xfrm>
                <a:off x="3277" y="2334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grpSp>
            <p:nvGrpSpPr>
              <p:cNvPr id="134" name="Group 203"/>
              <p:cNvGrpSpPr>
                <a:grpSpLocks/>
              </p:cNvGrpSpPr>
              <p:nvPr/>
            </p:nvGrpSpPr>
            <p:grpSpPr bwMode="auto">
              <a:xfrm>
                <a:off x="3832" y="2312"/>
                <a:ext cx="289" cy="161"/>
                <a:chOff x="3832" y="2312"/>
                <a:chExt cx="289" cy="161"/>
              </a:xfrm>
            </p:grpSpPr>
            <p:sp>
              <p:nvSpPr>
                <p:cNvPr id="547" name="Rectangle 204"/>
                <p:cNvSpPr>
                  <a:spLocks noChangeArrowheads="1"/>
                </p:cNvSpPr>
                <p:nvPr/>
              </p:nvSpPr>
              <p:spPr bwMode="auto">
                <a:xfrm>
                  <a:off x="3832" y="2312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8" name="Rectangle 205"/>
                <p:cNvSpPr>
                  <a:spLocks noChangeArrowheads="1"/>
                </p:cNvSpPr>
                <p:nvPr/>
              </p:nvSpPr>
              <p:spPr bwMode="auto">
                <a:xfrm>
                  <a:off x="3879" y="2341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A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9" name="Rectangle 206"/>
                <p:cNvSpPr>
                  <a:spLocks noChangeArrowheads="1"/>
                </p:cNvSpPr>
                <p:nvPr/>
              </p:nvSpPr>
              <p:spPr bwMode="auto">
                <a:xfrm>
                  <a:off x="3976" y="2312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0" name="Rectangle 207"/>
                <p:cNvSpPr>
                  <a:spLocks noChangeArrowheads="1"/>
                </p:cNvSpPr>
                <p:nvPr/>
              </p:nvSpPr>
              <p:spPr bwMode="auto">
                <a:xfrm>
                  <a:off x="4023" y="2341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" name="Rectangle 208"/>
                <p:cNvSpPr>
                  <a:spLocks noChangeArrowheads="1"/>
                </p:cNvSpPr>
                <p:nvPr/>
              </p:nvSpPr>
              <p:spPr bwMode="auto">
                <a:xfrm>
                  <a:off x="3832" y="2312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5" name="Group 209"/>
              <p:cNvGrpSpPr>
                <a:grpSpLocks/>
              </p:cNvGrpSpPr>
              <p:nvPr/>
            </p:nvGrpSpPr>
            <p:grpSpPr bwMode="auto">
              <a:xfrm>
                <a:off x="4120" y="2312"/>
                <a:ext cx="289" cy="161"/>
                <a:chOff x="4120" y="2312"/>
                <a:chExt cx="289" cy="161"/>
              </a:xfrm>
            </p:grpSpPr>
            <p:sp>
              <p:nvSpPr>
                <p:cNvPr id="542" name="Rectangle 210"/>
                <p:cNvSpPr>
                  <a:spLocks noChangeArrowheads="1"/>
                </p:cNvSpPr>
                <p:nvPr/>
              </p:nvSpPr>
              <p:spPr bwMode="auto">
                <a:xfrm>
                  <a:off x="4120" y="2312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3" name="Rectangle 211"/>
                <p:cNvSpPr>
                  <a:spLocks noChangeArrowheads="1"/>
                </p:cNvSpPr>
                <p:nvPr/>
              </p:nvSpPr>
              <p:spPr bwMode="auto">
                <a:xfrm>
                  <a:off x="4150" y="2339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4" name="Rectangle 212"/>
                <p:cNvSpPr>
                  <a:spLocks noChangeArrowheads="1"/>
                </p:cNvSpPr>
                <p:nvPr/>
              </p:nvSpPr>
              <p:spPr bwMode="auto">
                <a:xfrm>
                  <a:off x="4264" y="2312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5" name="Rectangle 213"/>
                <p:cNvSpPr>
                  <a:spLocks noChangeArrowheads="1"/>
                </p:cNvSpPr>
                <p:nvPr/>
              </p:nvSpPr>
              <p:spPr bwMode="auto">
                <a:xfrm>
                  <a:off x="4311" y="2341"/>
                  <a:ext cx="55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8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6" name="Rectangle 214"/>
                <p:cNvSpPr>
                  <a:spLocks noChangeArrowheads="1"/>
                </p:cNvSpPr>
                <p:nvPr/>
              </p:nvSpPr>
              <p:spPr bwMode="auto">
                <a:xfrm>
                  <a:off x="4120" y="2312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6" name="Rectangle 215"/>
              <p:cNvSpPr>
                <a:spLocks noChangeArrowheads="1"/>
              </p:cNvSpPr>
              <p:nvPr/>
            </p:nvSpPr>
            <p:spPr bwMode="auto">
              <a:xfrm>
                <a:off x="2932" y="2312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7" name="Rectangle 216"/>
              <p:cNvSpPr>
                <a:spLocks noChangeArrowheads="1"/>
              </p:cNvSpPr>
              <p:nvPr/>
            </p:nvSpPr>
            <p:spPr bwMode="auto">
              <a:xfrm>
                <a:off x="2860" y="2343"/>
                <a:ext cx="403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400" b="1" dirty="0" err="1" smtClean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pushq</a:t>
                </a:r>
                <a:r>
                  <a:rPr lang="en-US" altLang="zh-CN" sz="2400" b="1" dirty="0" smtClean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 </a:t>
                </a: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38" name="Rectangle 217"/>
              <p:cNvSpPr>
                <a:spLocks noChangeArrowheads="1"/>
              </p:cNvSpPr>
              <p:nvPr/>
            </p:nvSpPr>
            <p:spPr bwMode="auto">
              <a:xfrm>
                <a:off x="3277" y="2334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39" name="Rectangle 218"/>
              <p:cNvSpPr>
                <a:spLocks noChangeArrowheads="1"/>
              </p:cNvSpPr>
              <p:nvPr/>
            </p:nvSpPr>
            <p:spPr bwMode="auto">
              <a:xfrm>
                <a:off x="3832" y="2312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0" name="Rectangle 219"/>
              <p:cNvSpPr>
                <a:spLocks noChangeArrowheads="1"/>
              </p:cNvSpPr>
              <p:nvPr/>
            </p:nvSpPr>
            <p:spPr bwMode="auto">
              <a:xfrm>
                <a:off x="3879" y="2341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41" name="Rectangle 220"/>
              <p:cNvSpPr>
                <a:spLocks noChangeArrowheads="1"/>
              </p:cNvSpPr>
              <p:nvPr/>
            </p:nvSpPr>
            <p:spPr bwMode="auto">
              <a:xfrm>
                <a:off x="3976" y="2312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2" name="Rectangle 221"/>
              <p:cNvSpPr>
                <a:spLocks noChangeArrowheads="1"/>
              </p:cNvSpPr>
              <p:nvPr/>
            </p:nvSpPr>
            <p:spPr bwMode="auto">
              <a:xfrm>
                <a:off x="4023" y="2341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43" name="Rectangle 222"/>
              <p:cNvSpPr>
                <a:spLocks noChangeArrowheads="1"/>
              </p:cNvSpPr>
              <p:nvPr/>
            </p:nvSpPr>
            <p:spPr bwMode="auto">
              <a:xfrm>
                <a:off x="3832" y="2312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4" name="Rectangle 223"/>
              <p:cNvSpPr>
                <a:spLocks noChangeArrowheads="1"/>
              </p:cNvSpPr>
              <p:nvPr/>
            </p:nvSpPr>
            <p:spPr bwMode="auto">
              <a:xfrm>
                <a:off x="3832" y="2312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5" name="Rectangle 224"/>
              <p:cNvSpPr>
                <a:spLocks noChangeArrowheads="1"/>
              </p:cNvSpPr>
              <p:nvPr/>
            </p:nvSpPr>
            <p:spPr bwMode="auto">
              <a:xfrm>
                <a:off x="3879" y="2341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46" name="Rectangle 225"/>
              <p:cNvSpPr>
                <a:spLocks noChangeArrowheads="1"/>
              </p:cNvSpPr>
              <p:nvPr/>
            </p:nvSpPr>
            <p:spPr bwMode="auto">
              <a:xfrm>
                <a:off x="3976" y="2312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7" name="Rectangle 226"/>
              <p:cNvSpPr>
                <a:spLocks noChangeArrowheads="1"/>
              </p:cNvSpPr>
              <p:nvPr/>
            </p:nvSpPr>
            <p:spPr bwMode="auto">
              <a:xfrm>
                <a:off x="4023" y="2341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48" name="Rectangle 227"/>
              <p:cNvSpPr>
                <a:spLocks noChangeArrowheads="1"/>
              </p:cNvSpPr>
              <p:nvPr/>
            </p:nvSpPr>
            <p:spPr bwMode="auto">
              <a:xfrm>
                <a:off x="3832" y="2312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9" name="Rectangle 228"/>
              <p:cNvSpPr>
                <a:spLocks noChangeArrowheads="1"/>
              </p:cNvSpPr>
              <p:nvPr/>
            </p:nvSpPr>
            <p:spPr bwMode="auto">
              <a:xfrm>
                <a:off x="4120" y="2312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50" name="Rectangle 229"/>
              <p:cNvSpPr>
                <a:spLocks noChangeArrowheads="1"/>
              </p:cNvSpPr>
              <p:nvPr/>
            </p:nvSpPr>
            <p:spPr bwMode="auto">
              <a:xfrm>
                <a:off x="4150" y="2339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51" name="Rectangle 230"/>
              <p:cNvSpPr>
                <a:spLocks noChangeArrowheads="1"/>
              </p:cNvSpPr>
              <p:nvPr/>
            </p:nvSpPr>
            <p:spPr bwMode="auto">
              <a:xfrm>
                <a:off x="4264" y="2312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52" name="Rectangle 231"/>
              <p:cNvSpPr>
                <a:spLocks noChangeArrowheads="1"/>
              </p:cNvSpPr>
              <p:nvPr/>
            </p:nvSpPr>
            <p:spPr bwMode="auto">
              <a:xfrm>
                <a:off x="4311" y="2341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8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53" name="Rectangle 232"/>
              <p:cNvSpPr>
                <a:spLocks noChangeArrowheads="1"/>
              </p:cNvSpPr>
              <p:nvPr/>
            </p:nvSpPr>
            <p:spPr bwMode="auto">
              <a:xfrm>
                <a:off x="4120" y="2312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54" name="Rectangle 233"/>
              <p:cNvSpPr>
                <a:spLocks noChangeArrowheads="1"/>
              </p:cNvSpPr>
              <p:nvPr/>
            </p:nvSpPr>
            <p:spPr bwMode="auto">
              <a:xfrm>
                <a:off x="4120" y="2312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55" name="Rectangle 234"/>
              <p:cNvSpPr>
                <a:spLocks noChangeArrowheads="1"/>
              </p:cNvSpPr>
              <p:nvPr/>
            </p:nvSpPr>
            <p:spPr bwMode="auto">
              <a:xfrm>
                <a:off x="4150" y="2339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56" name="Rectangle 235"/>
              <p:cNvSpPr>
                <a:spLocks noChangeArrowheads="1"/>
              </p:cNvSpPr>
              <p:nvPr/>
            </p:nvSpPr>
            <p:spPr bwMode="auto">
              <a:xfrm>
                <a:off x="4264" y="2312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57" name="Rectangle 236"/>
              <p:cNvSpPr>
                <a:spLocks noChangeArrowheads="1"/>
              </p:cNvSpPr>
              <p:nvPr/>
            </p:nvSpPr>
            <p:spPr bwMode="auto">
              <a:xfrm>
                <a:off x="4311" y="2341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8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58" name="Rectangle 237"/>
              <p:cNvSpPr>
                <a:spLocks noChangeArrowheads="1"/>
              </p:cNvSpPr>
              <p:nvPr/>
            </p:nvSpPr>
            <p:spPr bwMode="auto">
              <a:xfrm>
                <a:off x="4120" y="2312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59" name="Rectangle 238"/>
              <p:cNvSpPr>
                <a:spLocks noChangeArrowheads="1"/>
              </p:cNvSpPr>
              <p:nvPr/>
            </p:nvSpPr>
            <p:spPr bwMode="auto">
              <a:xfrm>
                <a:off x="2932" y="1664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60" name="Rectangle 239"/>
              <p:cNvSpPr>
                <a:spLocks noChangeArrowheads="1"/>
              </p:cNvSpPr>
              <p:nvPr/>
            </p:nvSpPr>
            <p:spPr bwMode="auto">
              <a:xfrm>
                <a:off x="2976" y="1694"/>
                <a:ext cx="22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jXX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61" name="Rectangle 240"/>
              <p:cNvSpPr>
                <a:spLocks noChangeArrowheads="1"/>
              </p:cNvSpPr>
              <p:nvPr/>
            </p:nvSpPr>
            <p:spPr bwMode="auto">
              <a:xfrm>
                <a:off x="3177" y="1685"/>
                <a:ext cx="19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Dest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grpSp>
            <p:nvGrpSpPr>
              <p:cNvPr id="162" name="Group 241"/>
              <p:cNvGrpSpPr>
                <a:grpSpLocks/>
              </p:cNvGrpSpPr>
              <p:nvPr/>
            </p:nvGrpSpPr>
            <p:grpSpPr bwMode="auto">
              <a:xfrm>
                <a:off x="3832" y="1664"/>
                <a:ext cx="289" cy="161"/>
                <a:chOff x="3832" y="1664"/>
                <a:chExt cx="289" cy="161"/>
              </a:xfrm>
            </p:grpSpPr>
            <p:sp>
              <p:nvSpPr>
                <p:cNvPr id="537" name="Rectangle 242"/>
                <p:cNvSpPr>
                  <a:spLocks noChangeArrowheads="1"/>
                </p:cNvSpPr>
                <p:nvPr/>
              </p:nvSpPr>
              <p:spPr bwMode="auto">
                <a:xfrm>
                  <a:off x="3832" y="1664"/>
                  <a:ext cx="145" cy="144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8" name="Rectangle 243"/>
                <p:cNvSpPr>
                  <a:spLocks noChangeArrowheads="1"/>
                </p:cNvSpPr>
                <p:nvPr/>
              </p:nvSpPr>
              <p:spPr bwMode="auto">
                <a:xfrm>
                  <a:off x="3879" y="1693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7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9" name="Rectangle 244"/>
                <p:cNvSpPr>
                  <a:spLocks noChangeArrowheads="1"/>
                </p:cNvSpPr>
                <p:nvPr/>
              </p:nvSpPr>
              <p:spPr bwMode="auto">
                <a:xfrm>
                  <a:off x="3976" y="1664"/>
                  <a:ext cx="145" cy="144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0" name="Rectangle 245"/>
                <p:cNvSpPr>
                  <a:spLocks noChangeArrowheads="1"/>
                </p:cNvSpPr>
                <p:nvPr/>
              </p:nvSpPr>
              <p:spPr bwMode="auto">
                <a:xfrm>
                  <a:off x="4014" y="1691"/>
                  <a:ext cx="77" cy="1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fn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1" name="Rectangle 246"/>
                <p:cNvSpPr>
                  <a:spLocks noChangeArrowheads="1"/>
                </p:cNvSpPr>
                <p:nvPr/>
              </p:nvSpPr>
              <p:spPr bwMode="auto">
                <a:xfrm>
                  <a:off x="3832" y="1664"/>
                  <a:ext cx="289" cy="144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63" name="Rectangle 247"/>
              <p:cNvSpPr>
                <a:spLocks noChangeArrowheads="1"/>
              </p:cNvSpPr>
              <p:nvPr/>
            </p:nvSpPr>
            <p:spPr bwMode="auto">
              <a:xfrm>
                <a:off x="4120" y="1664"/>
                <a:ext cx="1153" cy="144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64" name="Rectangle 248"/>
              <p:cNvSpPr>
                <a:spLocks noChangeArrowheads="1"/>
              </p:cNvSpPr>
              <p:nvPr/>
            </p:nvSpPr>
            <p:spPr bwMode="auto">
              <a:xfrm>
                <a:off x="4610" y="1691"/>
                <a:ext cx="19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Dest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65" name="Rectangle 249"/>
              <p:cNvSpPr>
                <a:spLocks noChangeArrowheads="1"/>
              </p:cNvSpPr>
              <p:nvPr/>
            </p:nvSpPr>
            <p:spPr bwMode="auto">
              <a:xfrm>
                <a:off x="2932" y="1664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66" name="Rectangle 250"/>
              <p:cNvSpPr>
                <a:spLocks noChangeArrowheads="1"/>
              </p:cNvSpPr>
              <p:nvPr/>
            </p:nvSpPr>
            <p:spPr bwMode="auto">
              <a:xfrm>
                <a:off x="2860" y="1694"/>
                <a:ext cx="269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400" b="1" dirty="0" err="1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jXX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 </a:t>
                </a: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67" name="Rectangle 251"/>
              <p:cNvSpPr>
                <a:spLocks noChangeArrowheads="1"/>
              </p:cNvSpPr>
              <p:nvPr/>
            </p:nvSpPr>
            <p:spPr bwMode="auto">
              <a:xfrm>
                <a:off x="3221" y="1685"/>
                <a:ext cx="19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Dest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68" name="Rectangle 252"/>
              <p:cNvSpPr>
                <a:spLocks noChangeArrowheads="1"/>
              </p:cNvSpPr>
              <p:nvPr/>
            </p:nvSpPr>
            <p:spPr bwMode="auto">
              <a:xfrm>
                <a:off x="3832" y="1664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69" name="Rectangle 253"/>
              <p:cNvSpPr>
                <a:spLocks noChangeArrowheads="1"/>
              </p:cNvSpPr>
              <p:nvPr/>
            </p:nvSpPr>
            <p:spPr bwMode="auto">
              <a:xfrm>
                <a:off x="3879" y="1693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7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70" name="Rectangle 254"/>
              <p:cNvSpPr>
                <a:spLocks noChangeArrowheads="1"/>
              </p:cNvSpPr>
              <p:nvPr/>
            </p:nvSpPr>
            <p:spPr bwMode="auto">
              <a:xfrm>
                <a:off x="3976" y="1664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71" name="Rectangle 255"/>
              <p:cNvSpPr>
                <a:spLocks noChangeArrowheads="1"/>
              </p:cNvSpPr>
              <p:nvPr/>
            </p:nvSpPr>
            <p:spPr bwMode="auto">
              <a:xfrm>
                <a:off x="4014" y="1691"/>
                <a:ext cx="7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fn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72" name="Rectangle 256"/>
              <p:cNvSpPr>
                <a:spLocks noChangeArrowheads="1"/>
              </p:cNvSpPr>
              <p:nvPr/>
            </p:nvSpPr>
            <p:spPr bwMode="auto">
              <a:xfrm>
                <a:off x="3832" y="1664"/>
                <a:ext cx="289" cy="144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73" name="Rectangle 257"/>
              <p:cNvSpPr>
                <a:spLocks noChangeArrowheads="1"/>
              </p:cNvSpPr>
              <p:nvPr/>
            </p:nvSpPr>
            <p:spPr bwMode="auto">
              <a:xfrm>
                <a:off x="3832" y="1664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74" name="Rectangle 258"/>
              <p:cNvSpPr>
                <a:spLocks noChangeArrowheads="1"/>
              </p:cNvSpPr>
              <p:nvPr/>
            </p:nvSpPr>
            <p:spPr bwMode="auto">
              <a:xfrm>
                <a:off x="3879" y="1693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7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75" name="Rectangle 259"/>
              <p:cNvSpPr>
                <a:spLocks noChangeArrowheads="1"/>
              </p:cNvSpPr>
              <p:nvPr/>
            </p:nvSpPr>
            <p:spPr bwMode="auto">
              <a:xfrm>
                <a:off x="3976" y="1664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76" name="Rectangle 260"/>
              <p:cNvSpPr>
                <a:spLocks noChangeArrowheads="1"/>
              </p:cNvSpPr>
              <p:nvPr/>
            </p:nvSpPr>
            <p:spPr bwMode="auto">
              <a:xfrm>
                <a:off x="4014" y="1691"/>
                <a:ext cx="7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fn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77" name="Rectangle 261"/>
              <p:cNvSpPr>
                <a:spLocks noChangeArrowheads="1"/>
              </p:cNvSpPr>
              <p:nvPr/>
            </p:nvSpPr>
            <p:spPr bwMode="auto">
              <a:xfrm>
                <a:off x="3832" y="1664"/>
                <a:ext cx="289" cy="144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78" name="Rectangle 262"/>
              <p:cNvSpPr>
                <a:spLocks noChangeArrowheads="1"/>
              </p:cNvSpPr>
              <p:nvPr/>
            </p:nvSpPr>
            <p:spPr bwMode="auto">
              <a:xfrm>
                <a:off x="4120" y="1664"/>
                <a:ext cx="1153" cy="144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79" name="Rectangle 263"/>
              <p:cNvSpPr>
                <a:spLocks noChangeArrowheads="1"/>
              </p:cNvSpPr>
              <p:nvPr/>
            </p:nvSpPr>
            <p:spPr bwMode="auto">
              <a:xfrm>
                <a:off x="4610" y="1691"/>
                <a:ext cx="19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Dest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80" name="Rectangle 264"/>
              <p:cNvSpPr>
                <a:spLocks noChangeArrowheads="1"/>
              </p:cNvSpPr>
              <p:nvPr/>
            </p:nvSpPr>
            <p:spPr bwMode="auto">
              <a:xfrm>
                <a:off x="2932" y="2528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81" name="Rectangle 265"/>
              <p:cNvSpPr>
                <a:spLocks noChangeArrowheads="1"/>
              </p:cNvSpPr>
              <p:nvPr/>
            </p:nvSpPr>
            <p:spPr bwMode="auto">
              <a:xfrm>
                <a:off x="2976" y="2559"/>
                <a:ext cx="278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popl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82" name="Rectangle 266"/>
              <p:cNvSpPr>
                <a:spLocks noChangeArrowheads="1"/>
              </p:cNvSpPr>
              <p:nvPr/>
            </p:nvSpPr>
            <p:spPr bwMode="auto">
              <a:xfrm>
                <a:off x="3227" y="2550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grpSp>
            <p:nvGrpSpPr>
              <p:cNvPr id="183" name="Group 267"/>
              <p:cNvGrpSpPr>
                <a:grpSpLocks/>
              </p:cNvGrpSpPr>
              <p:nvPr/>
            </p:nvGrpSpPr>
            <p:grpSpPr bwMode="auto">
              <a:xfrm>
                <a:off x="3832" y="2528"/>
                <a:ext cx="289" cy="161"/>
                <a:chOff x="3832" y="2528"/>
                <a:chExt cx="289" cy="161"/>
              </a:xfrm>
            </p:grpSpPr>
            <p:sp>
              <p:nvSpPr>
                <p:cNvPr id="532" name="Rectangle 268"/>
                <p:cNvSpPr>
                  <a:spLocks noChangeArrowheads="1"/>
                </p:cNvSpPr>
                <p:nvPr/>
              </p:nvSpPr>
              <p:spPr bwMode="auto">
                <a:xfrm>
                  <a:off x="3832" y="2528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3" name="Rectangle 269"/>
                <p:cNvSpPr>
                  <a:spLocks noChangeArrowheads="1"/>
                </p:cNvSpPr>
                <p:nvPr/>
              </p:nvSpPr>
              <p:spPr bwMode="auto">
                <a:xfrm>
                  <a:off x="3879" y="2557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B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4" name="Rectangle 270"/>
                <p:cNvSpPr>
                  <a:spLocks noChangeArrowheads="1"/>
                </p:cNvSpPr>
                <p:nvPr/>
              </p:nvSpPr>
              <p:spPr bwMode="auto">
                <a:xfrm>
                  <a:off x="3976" y="2528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5" name="Rectangle 271"/>
                <p:cNvSpPr>
                  <a:spLocks noChangeArrowheads="1"/>
                </p:cNvSpPr>
                <p:nvPr/>
              </p:nvSpPr>
              <p:spPr bwMode="auto">
                <a:xfrm>
                  <a:off x="4023" y="2557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6" name="Rectangle 272"/>
                <p:cNvSpPr>
                  <a:spLocks noChangeArrowheads="1"/>
                </p:cNvSpPr>
                <p:nvPr/>
              </p:nvSpPr>
              <p:spPr bwMode="auto">
                <a:xfrm>
                  <a:off x="3832" y="2528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84" name="Group 273"/>
              <p:cNvGrpSpPr>
                <a:grpSpLocks/>
              </p:cNvGrpSpPr>
              <p:nvPr/>
            </p:nvGrpSpPr>
            <p:grpSpPr bwMode="auto">
              <a:xfrm>
                <a:off x="4120" y="2528"/>
                <a:ext cx="289" cy="161"/>
                <a:chOff x="4120" y="2528"/>
                <a:chExt cx="289" cy="161"/>
              </a:xfrm>
            </p:grpSpPr>
            <p:sp>
              <p:nvSpPr>
                <p:cNvPr id="527" name="Rectangle 274"/>
                <p:cNvSpPr>
                  <a:spLocks noChangeArrowheads="1"/>
                </p:cNvSpPr>
                <p:nvPr/>
              </p:nvSpPr>
              <p:spPr bwMode="auto">
                <a:xfrm>
                  <a:off x="4120" y="2528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8" name="Rectangle 275"/>
                <p:cNvSpPr>
                  <a:spLocks noChangeArrowheads="1"/>
                </p:cNvSpPr>
                <p:nvPr/>
              </p:nvSpPr>
              <p:spPr bwMode="auto">
                <a:xfrm>
                  <a:off x="4150" y="2555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9" name="Rectangle 276"/>
                <p:cNvSpPr>
                  <a:spLocks noChangeArrowheads="1"/>
                </p:cNvSpPr>
                <p:nvPr/>
              </p:nvSpPr>
              <p:spPr bwMode="auto">
                <a:xfrm>
                  <a:off x="4264" y="2528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0" name="Rectangle 277"/>
                <p:cNvSpPr>
                  <a:spLocks noChangeArrowheads="1"/>
                </p:cNvSpPr>
                <p:nvPr/>
              </p:nvSpPr>
              <p:spPr bwMode="auto">
                <a:xfrm>
                  <a:off x="4311" y="2557"/>
                  <a:ext cx="55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8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1" name="Rectangle 278"/>
                <p:cNvSpPr>
                  <a:spLocks noChangeArrowheads="1"/>
                </p:cNvSpPr>
                <p:nvPr/>
              </p:nvSpPr>
              <p:spPr bwMode="auto">
                <a:xfrm>
                  <a:off x="4120" y="2528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85" name="Rectangle 279"/>
              <p:cNvSpPr>
                <a:spLocks noChangeArrowheads="1"/>
              </p:cNvSpPr>
              <p:nvPr/>
            </p:nvSpPr>
            <p:spPr bwMode="auto">
              <a:xfrm>
                <a:off x="2932" y="2528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86" name="Rectangle 280"/>
              <p:cNvSpPr>
                <a:spLocks noChangeArrowheads="1"/>
              </p:cNvSpPr>
              <p:nvPr/>
            </p:nvSpPr>
            <p:spPr bwMode="auto">
              <a:xfrm>
                <a:off x="2860" y="2559"/>
                <a:ext cx="336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400" b="1" dirty="0" err="1" smtClean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popq</a:t>
                </a:r>
                <a:r>
                  <a:rPr lang="en-US" altLang="zh-CN" sz="2400" b="1" dirty="0" smtClean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 </a:t>
                </a: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87" name="Rectangle 281"/>
              <p:cNvSpPr>
                <a:spLocks noChangeArrowheads="1"/>
              </p:cNvSpPr>
              <p:nvPr/>
            </p:nvSpPr>
            <p:spPr bwMode="auto">
              <a:xfrm>
                <a:off x="3227" y="2550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88" name="Rectangle 282"/>
              <p:cNvSpPr>
                <a:spLocks noChangeArrowheads="1"/>
              </p:cNvSpPr>
              <p:nvPr/>
            </p:nvSpPr>
            <p:spPr bwMode="auto">
              <a:xfrm>
                <a:off x="3832" y="2528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89" name="Rectangle 283"/>
              <p:cNvSpPr>
                <a:spLocks noChangeArrowheads="1"/>
              </p:cNvSpPr>
              <p:nvPr/>
            </p:nvSpPr>
            <p:spPr bwMode="auto">
              <a:xfrm>
                <a:off x="3879" y="2557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90" name="Rectangle 284"/>
              <p:cNvSpPr>
                <a:spLocks noChangeArrowheads="1"/>
              </p:cNvSpPr>
              <p:nvPr/>
            </p:nvSpPr>
            <p:spPr bwMode="auto">
              <a:xfrm>
                <a:off x="3976" y="2528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91" name="Rectangle 285"/>
              <p:cNvSpPr>
                <a:spLocks noChangeArrowheads="1"/>
              </p:cNvSpPr>
              <p:nvPr/>
            </p:nvSpPr>
            <p:spPr bwMode="auto">
              <a:xfrm>
                <a:off x="4023" y="2557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92" name="Rectangle 286"/>
              <p:cNvSpPr>
                <a:spLocks noChangeArrowheads="1"/>
              </p:cNvSpPr>
              <p:nvPr/>
            </p:nvSpPr>
            <p:spPr bwMode="auto">
              <a:xfrm>
                <a:off x="3832" y="2528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93" name="Rectangle 287"/>
              <p:cNvSpPr>
                <a:spLocks noChangeArrowheads="1"/>
              </p:cNvSpPr>
              <p:nvPr/>
            </p:nvSpPr>
            <p:spPr bwMode="auto">
              <a:xfrm>
                <a:off x="3832" y="2528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94" name="Rectangle 288"/>
              <p:cNvSpPr>
                <a:spLocks noChangeArrowheads="1"/>
              </p:cNvSpPr>
              <p:nvPr/>
            </p:nvSpPr>
            <p:spPr bwMode="auto">
              <a:xfrm>
                <a:off x="3879" y="2557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95" name="Rectangle 289"/>
              <p:cNvSpPr>
                <a:spLocks noChangeArrowheads="1"/>
              </p:cNvSpPr>
              <p:nvPr/>
            </p:nvSpPr>
            <p:spPr bwMode="auto">
              <a:xfrm>
                <a:off x="3976" y="2528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96" name="Rectangle 290"/>
              <p:cNvSpPr>
                <a:spLocks noChangeArrowheads="1"/>
              </p:cNvSpPr>
              <p:nvPr/>
            </p:nvSpPr>
            <p:spPr bwMode="auto">
              <a:xfrm>
                <a:off x="4023" y="2557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97" name="Rectangle 291"/>
              <p:cNvSpPr>
                <a:spLocks noChangeArrowheads="1"/>
              </p:cNvSpPr>
              <p:nvPr/>
            </p:nvSpPr>
            <p:spPr bwMode="auto">
              <a:xfrm>
                <a:off x="3832" y="2528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98" name="Rectangle 292"/>
              <p:cNvSpPr>
                <a:spLocks noChangeArrowheads="1"/>
              </p:cNvSpPr>
              <p:nvPr/>
            </p:nvSpPr>
            <p:spPr bwMode="auto">
              <a:xfrm>
                <a:off x="4120" y="2528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99" name="Rectangle 293"/>
              <p:cNvSpPr>
                <a:spLocks noChangeArrowheads="1"/>
              </p:cNvSpPr>
              <p:nvPr/>
            </p:nvSpPr>
            <p:spPr bwMode="auto">
              <a:xfrm>
                <a:off x="4150" y="2555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00" name="Rectangle 294"/>
              <p:cNvSpPr>
                <a:spLocks noChangeArrowheads="1"/>
              </p:cNvSpPr>
              <p:nvPr/>
            </p:nvSpPr>
            <p:spPr bwMode="auto">
              <a:xfrm>
                <a:off x="4264" y="2528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01" name="Rectangle 295"/>
              <p:cNvSpPr>
                <a:spLocks noChangeArrowheads="1"/>
              </p:cNvSpPr>
              <p:nvPr/>
            </p:nvSpPr>
            <p:spPr bwMode="auto">
              <a:xfrm>
                <a:off x="4311" y="2557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8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02" name="Rectangle 296"/>
              <p:cNvSpPr>
                <a:spLocks noChangeArrowheads="1"/>
              </p:cNvSpPr>
              <p:nvPr/>
            </p:nvSpPr>
            <p:spPr bwMode="auto">
              <a:xfrm>
                <a:off x="4120" y="2528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03" name="Rectangle 297"/>
              <p:cNvSpPr>
                <a:spLocks noChangeArrowheads="1"/>
              </p:cNvSpPr>
              <p:nvPr/>
            </p:nvSpPr>
            <p:spPr bwMode="auto">
              <a:xfrm>
                <a:off x="4120" y="2528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04" name="Rectangle 298"/>
              <p:cNvSpPr>
                <a:spLocks noChangeArrowheads="1"/>
              </p:cNvSpPr>
              <p:nvPr/>
            </p:nvSpPr>
            <p:spPr bwMode="auto">
              <a:xfrm>
                <a:off x="4150" y="2555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05" name="Rectangle 299"/>
              <p:cNvSpPr>
                <a:spLocks noChangeArrowheads="1"/>
              </p:cNvSpPr>
              <p:nvPr/>
            </p:nvSpPr>
            <p:spPr bwMode="auto">
              <a:xfrm>
                <a:off x="4264" y="2528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06" name="Rectangle 300"/>
              <p:cNvSpPr>
                <a:spLocks noChangeArrowheads="1"/>
              </p:cNvSpPr>
              <p:nvPr/>
            </p:nvSpPr>
            <p:spPr bwMode="auto">
              <a:xfrm>
                <a:off x="4311" y="2557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8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07" name="Rectangle 301"/>
              <p:cNvSpPr>
                <a:spLocks noChangeArrowheads="1"/>
              </p:cNvSpPr>
              <p:nvPr/>
            </p:nvSpPr>
            <p:spPr bwMode="auto">
              <a:xfrm>
                <a:off x="4120" y="2528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08" name="Rectangle 302"/>
              <p:cNvSpPr>
                <a:spLocks noChangeArrowheads="1"/>
              </p:cNvSpPr>
              <p:nvPr/>
            </p:nvSpPr>
            <p:spPr bwMode="auto">
              <a:xfrm>
                <a:off x="2932" y="1880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09" name="Rectangle 303"/>
              <p:cNvSpPr>
                <a:spLocks noChangeArrowheads="1"/>
              </p:cNvSpPr>
              <p:nvPr/>
            </p:nvSpPr>
            <p:spPr bwMode="auto">
              <a:xfrm>
                <a:off x="2976" y="1911"/>
                <a:ext cx="278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call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10" name="Rectangle 304"/>
              <p:cNvSpPr>
                <a:spLocks noChangeArrowheads="1"/>
              </p:cNvSpPr>
              <p:nvPr/>
            </p:nvSpPr>
            <p:spPr bwMode="auto">
              <a:xfrm>
                <a:off x="3227" y="1902"/>
                <a:ext cx="19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Dest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grpSp>
            <p:nvGrpSpPr>
              <p:cNvPr id="211" name="Group 305"/>
              <p:cNvGrpSpPr>
                <a:grpSpLocks/>
              </p:cNvGrpSpPr>
              <p:nvPr/>
            </p:nvGrpSpPr>
            <p:grpSpPr bwMode="auto">
              <a:xfrm>
                <a:off x="3832" y="1880"/>
                <a:ext cx="289" cy="161"/>
                <a:chOff x="3832" y="1880"/>
                <a:chExt cx="289" cy="161"/>
              </a:xfrm>
            </p:grpSpPr>
            <p:sp>
              <p:nvSpPr>
                <p:cNvPr id="522" name="Rectangle 306"/>
                <p:cNvSpPr>
                  <a:spLocks noChangeArrowheads="1"/>
                </p:cNvSpPr>
                <p:nvPr/>
              </p:nvSpPr>
              <p:spPr bwMode="auto">
                <a:xfrm>
                  <a:off x="3832" y="1880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3" name="Rectangle 307"/>
                <p:cNvSpPr>
                  <a:spLocks noChangeArrowheads="1"/>
                </p:cNvSpPr>
                <p:nvPr/>
              </p:nvSpPr>
              <p:spPr bwMode="auto">
                <a:xfrm>
                  <a:off x="3879" y="1909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8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4" name="Rectangle 308"/>
                <p:cNvSpPr>
                  <a:spLocks noChangeArrowheads="1"/>
                </p:cNvSpPr>
                <p:nvPr/>
              </p:nvSpPr>
              <p:spPr bwMode="auto">
                <a:xfrm>
                  <a:off x="3976" y="1880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5" name="Rectangle 309"/>
                <p:cNvSpPr>
                  <a:spLocks noChangeArrowheads="1"/>
                </p:cNvSpPr>
                <p:nvPr/>
              </p:nvSpPr>
              <p:spPr bwMode="auto">
                <a:xfrm>
                  <a:off x="4023" y="1909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6" name="Rectangle 310"/>
                <p:cNvSpPr>
                  <a:spLocks noChangeArrowheads="1"/>
                </p:cNvSpPr>
                <p:nvPr/>
              </p:nvSpPr>
              <p:spPr bwMode="auto">
                <a:xfrm>
                  <a:off x="3832" y="1880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12" name="Rectangle 311"/>
              <p:cNvSpPr>
                <a:spLocks noChangeArrowheads="1"/>
              </p:cNvSpPr>
              <p:nvPr/>
            </p:nvSpPr>
            <p:spPr bwMode="auto">
              <a:xfrm>
                <a:off x="4120" y="1880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13" name="Rectangle 312"/>
              <p:cNvSpPr>
                <a:spLocks noChangeArrowheads="1"/>
              </p:cNvSpPr>
              <p:nvPr/>
            </p:nvSpPr>
            <p:spPr bwMode="auto">
              <a:xfrm>
                <a:off x="4610" y="1907"/>
                <a:ext cx="19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Dest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14" name="Rectangle 313"/>
              <p:cNvSpPr>
                <a:spLocks noChangeArrowheads="1"/>
              </p:cNvSpPr>
              <p:nvPr/>
            </p:nvSpPr>
            <p:spPr bwMode="auto">
              <a:xfrm>
                <a:off x="2932" y="1880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15" name="Rectangle 314"/>
              <p:cNvSpPr>
                <a:spLocks noChangeArrowheads="1"/>
              </p:cNvSpPr>
              <p:nvPr/>
            </p:nvSpPr>
            <p:spPr bwMode="auto">
              <a:xfrm>
                <a:off x="2860" y="1911"/>
                <a:ext cx="336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4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call </a:t>
                </a: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16" name="Rectangle 315"/>
              <p:cNvSpPr>
                <a:spLocks noChangeArrowheads="1"/>
              </p:cNvSpPr>
              <p:nvPr/>
            </p:nvSpPr>
            <p:spPr bwMode="auto">
              <a:xfrm>
                <a:off x="3227" y="1902"/>
                <a:ext cx="19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Dest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17" name="Rectangle 316"/>
              <p:cNvSpPr>
                <a:spLocks noChangeArrowheads="1"/>
              </p:cNvSpPr>
              <p:nvPr/>
            </p:nvSpPr>
            <p:spPr bwMode="auto">
              <a:xfrm>
                <a:off x="3832" y="1880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18" name="Rectangle 317"/>
              <p:cNvSpPr>
                <a:spLocks noChangeArrowheads="1"/>
              </p:cNvSpPr>
              <p:nvPr/>
            </p:nvSpPr>
            <p:spPr bwMode="auto">
              <a:xfrm>
                <a:off x="3879" y="1909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8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19" name="Rectangle 318"/>
              <p:cNvSpPr>
                <a:spLocks noChangeArrowheads="1"/>
              </p:cNvSpPr>
              <p:nvPr/>
            </p:nvSpPr>
            <p:spPr bwMode="auto">
              <a:xfrm>
                <a:off x="3976" y="1880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20" name="Rectangle 319"/>
              <p:cNvSpPr>
                <a:spLocks noChangeArrowheads="1"/>
              </p:cNvSpPr>
              <p:nvPr/>
            </p:nvSpPr>
            <p:spPr bwMode="auto">
              <a:xfrm>
                <a:off x="4023" y="1909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21" name="Rectangle 320"/>
              <p:cNvSpPr>
                <a:spLocks noChangeArrowheads="1"/>
              </p:cNvSpPr>
              <p:nvPr/>
            </p:nvSpPr>
            <p:spPr bwMode="auto">
              <a:xfrm>
                <a:off x="3832" y="1880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22" name="Rectangle 321"/>
              <p:cNvSpPr>
                <a:spLocks noChangeArrowheads="1"/>
              </p:cNvSpPr>
              <p:nvPr/>
            </p:nvSpPr>
            <p:spPr bwMode="auto">
              <a:xfrm>
                <a:off x="3832" y="1880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23" name="Rectangle 322"/>
              <p:cNvSpPr>
                <a:spLocks noChangeArrowheads="1"/>
              </p:cNvSpPr>
              <p:nvPr/>
            </p:nvSpPr>
            <p:spPr bwMode="auto">
              <a:xfrm>
                <a:off x="3879" y="1909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8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24" name="Rectangle 323"/>
              <p:cNvSpPr>
                <a:spLocks noChangeArrowheads="1"/>
              </p:cNvSpPr>
              <p:nvPr/>
            </p:nvSpPr>
            <p:spPr bwMode="auto">
              <a:xfrm>
                <a:off x="3976" y="1880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25" name="Rectangle 324"/>
              <p:cNvSpPr>
                <a:spLocks noChangeArrowheads="1"/>
              </p:cNvSpPr>
              <p:nvPr/>
            </p:nvSpPr>
            <p:spPr bwMode="auto">
              <a:xfrm>
                <a:off x="4023" y="1909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26" name="Rectangle 325"/>
              <p:cNvSpPr>
                <a:spLocks noChangeArrowheads="1"/>
              </p:cNvSpPr>
              <p:nvPr/>
            </p:nvSpPr>
            <p:spPr bwMode="auto">
              <a:xfrm>
                <a:off x="3832" y="1880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27" name="Rectangle 326"/>
              <p:cNvSpPr>
                <a:spLocks noChangeArrowheads="1"/>
              </p:cNvSpPr>
              <p:nvPr/>
            </p:nvSpPr>
            <p:spPr bwMode="auto">
              <a:xfrm>
                <a:off x="4120" y="1880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28" name="Rectangle 327"/>
              <p:cNvSpPr>
                <a:spLocks noChangeArrowheads="1"/>
              </p:cNvSpPr>
              <p:nvPr/>
            </p:nvSpPr>
            <p:spPr bwMode="auto">
              <a:xfrm>
                <a:off x="4610" y="1907"/>
                <a:ext cx="19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Dest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29" name="Rectangle 328"/>
              <p:cNvSpPr>
                <a:spLocks noChangeArrowheads="1"/>
              </p:cNvSpPr>
              <p:nvPr/>
            </p:nvSpPr>
            <p:spPr bwMode="auto">
              <a:xfrm>
                <a:off x="2932" y="583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30" name="Rectangle 329"/>
              <p:cNvSpPr>
                <a:spLocks noChangeArrowheads="1"/>
              </p:cNvSpPr>
              <p:nvPr/>
            </p:nvSpPr>
            <p:spPr bwMode="auto">
              <a:xfrm>
                <a:off x="2976" y="614"/>
                <a:ext cx="33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rrmovl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31" name="Rectangle 330"/>
              <p:cNvSpPr>
                <a:spLocks noChangeArrowheads="1"/>
              </p:cNvSpPr>
              <p:nvPr/>
            </p:nvSpPr>
            <p:spPr bwMode="auto">
              <a:xfrm>
                <a:off x="3327" y="605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32" name="Rectangle 331"/>
              <p:cNvSpPr>
                <a:spLocks noChangeArrowheads="1"/>
              </p:cNvSpPr>
              <p:nvPr/>
            </p:nvSpPr>
            <p:spPr bwMode="auto">
              <a:xfrm>
                <a:off x="3411" y="614"/>
                <a:ext cx="111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33" name="Rectangle 332"/>
              <p:cNvSpPr>
                <a:spLocks noChangeArrowheads="1"/>
              </p:cNvSpPr>
              <p:nvPr/>
            </p:nvSpPr>
            <p:spPr bwMode="auto">
              <a:xfrm>
                <a:off x="3512" y="605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grpSp>
            <p:nvGrpSpPr>
              <p:cNvPr id="234" name="Group 333"/>
              <p:cNvGrpSpPr>
                <a:grpSpLocks/>
              </p:cNvGrpSpPr>
              <p:nvPr/>
            </p:nvGrpSpPr>
            <p:grpSpPr bwMode="auto">
              <a:xfrm>
                <a:off x="3832" y="583"/>
                <a:ext cx="289" cy="161"/>
                <a:chOff x="3832" y="583"/>
                <a:chExt cx="289" cy="161"/>
              </a:xfrm>
            </p:grpSpPr>
            <p:sp>
              <p:nvSpPr>
                <p:cNvPr id="517" name="Rectangle 334"/>
                <p:cNvSpPr>
                  <a:spLocks noChangeArrowheads="1"/>
                </p:cNvSpPr>
                <p:nvPr/>
              </p:nvSpPr>
              <p:spPr bwMode="auto">
                <a:xfrm>
                  <a:off x="3832" y="583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8" name="Rectangle 335"/>
                <p:cNvSpPr>
                  <a:spLocks noChangeArrowheads="1"/>
                </p:cNvSpPr>
                <p:nvPr/>
              </p:nvSpPr>
              <p:spPr bwMode="auto">
                <a:xfrm>
                  <a:off x="3879" y="612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2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9" name="Rectangle 336"/>
                <p:cNvSpPr>
                  <a:spLocks noChangeArrowheads="1"/>
                </p:cNvSpPr>
                <p:nvPr/>
              </p:nvSpPr>
              <p:spPr bwMode="auto">
                <a:xfrm>
                  <a:off x="3976" y="583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0" name="Rectangle 337"/>
                <p:cNvSpPr>
                  <a:spLocks noChangeArrowheads="1"/>
                </p:cNvSpPr>
                <p:nvPr/>
              </p:nvSpPr>
              <p:spPr bwMode="auto">
                <a:xfrm>
                  <a:off x="4023" y="612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1" name="Rectangle 338"/>
                <p:cNvSpPr>
                  <a:spLocks noChangeArrowheads="1"/>
                </p:cNvSpPr>
                <p:nvPr/>
              </p:nvSpPr>
              <p:spPr bwMode="auto">
                <a:xfrm>
                  <a:off x="3832" y="583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35" name="Group 339"/>
              <p:cNvGrpSpPr>
                <a:grpSpLocks/>
              </p:cNvGrpSpPr>
              <p:nvPr/>
            </p:nvGrpSpPr>
            <p:grpSpPr bwMode="auto">
              <a:xfrm>
                <a:off x="4120" y="583"/>
                <a:ext cx="289" cy="159"/>
                <a:chOff x="4120" y="583"/>
                <a:chExt cx="289" cy="159"/>
              </a:xfrm>
            </p:grpSpPr>
            <p:sp>
              <p:nvSpPr>
                <p:cNvPr id="512" name="Rectangle 340"/>
                <p:cNvSpPr>
                  <a:spLocks noChangeArrowheads="1"/>
                </p:cNvSpPr>
                <p:nvPr/>
              </p:nvSpPr>
              <p:spPr bwMode="auto">
                <a:xfrm>
                  <a:off x="4120" y="583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3" name="Rectangle 341"/>
                <p:cNvSpPr>
                  <a:spLocks noChangeArrowheads="1"/>
                </p:cNvSpPr>
                <p:nvPr/>
              </p:nvSpPr>
              <p:spPr bwMode="auto">
                <a:xfrm>
                  <a:off x="4150" y="610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4" name="Rectangle 342"/>
                <p:cNvSpPr>
                  <a:spLocks noChangeArrowheads="1"/>
                </p:cNvSpPr>
                <p:nvPr/>
              </p:nvSpPr>
              <p:spPr bwMode="auto">
                <a:xfrm>
                  <a:off x="4264" y="583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5" name="Rectangle 343"/>
                <p:cNvSpPr>
                  <a:spLocks noChangeArrowheads="1"/>
                </p:cNvSpPr>
                <p:nvPr/>
              </p:nvSpPr>
              <p:spPr bwMode="auto">
                <a:xfrm>
                  <a:off x="4294" y="610"/>
                  <a:ext cx="92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6" name="Rectangle 344"/>
                <p:cNvSpPr>
                  <a:spLocks noChangeArrowheads="1"/>
                </p:cNvSpPr>
                <p:nvPr/>
              </p:nvSpPr>
              <p:spPr bwMode="auto">
                <a:xfrm>
                  <a:off x="4120" y="583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36" name="Rectangle 345"/>
              <p:cNvSpPr>
                <a:spLocks noChangeArrowheads="1"/>
              </p:cNvSpPr>
              <p:nvPr/>
            </p:nvSpPr>
            <p:spPr bwMode="auto">
              <a:xfrm>
                <a:off x="2932" y="583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37" name="Rectangle 346"/>
              <p:cNvSpPr>
                <a:spLocks noChangeArrowheads="1"/>
              </p:cNvSpPr>
              <p:nvPr/>
            </p:nvSpPr>
            <p:spPr bwMode="auto">
              <a:xfrm>
                <a:off x="2860" y="614"/>
                <a:ext cx="403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400" b="1" dirty="0" err="1" smtClean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cmovxx</a:t>
                </a:r>
                <a:endParaRPr lang="en-US" altLang="zh-CN" sz="2400" b="1" dirty="0" smtClean="0">
                  <a:solidFill>
                    <a:srgbClr val="000066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8" name="Rectangle 347"/>
              <p:cNvSpPr>
                <a:spLocks noChangeArrowheads="1"/>
              </p:cNvSpPr>
              <p:nvPr/>
            </p:nvSpPr>
            <p:spPr bwMode="auto">
              <a:xfrm>
                <a:off x="3327" y="605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39" name="Rectangle 348"/>
              <p:cNvSpPr>
                <a:spLocks noChangeArrowheads="1"/>
              </p:cNvSpPr>
              <p:nvPr/>
            </p:nvSpPr>
            <p:spPr bwMode="auto">
              <a:xfrm>
                <a:off x="3411" y="614"/>
                <a:ext cx="111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40" name="Rectangle 349"/>
              <p:cNvSpPr>
                <a:spLocks noChangeArrowheads="1"/>
              </p:cNvSpPr>
              <p:nvPr/>
            </p:nvSpPr>
            <p:spPr bwMode="auto">
              <a:xfrm>
                <a:off x="3512" y="605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41" name="Rectangle 350"/>
              <p:cNvSpPr>
                <a:spLocks noChangeArrowheads="1"/>
              </p:cNvSpPr>
              <p:nvPr/>
            </p:nvSpPr>
            <p:spPr bwMode="auto">
              <a:xfrm>
                <a:off x="3832" y="583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42" name="Rectangle 351"/>
              <p:cNvSpPr>
                <a:spLocks noChangeArrowheads="1"/>
              </p:cNvSpPr>
              <p:nvPr/>
            </p:nvSpPr>
            <p:spPr bwMode="auto">
              <a:xfrm>
                <a:off x="3879" y="612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2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43" name="Rectangle 352"/>
              <p:cNvSpPr>
                <a:spLocks noChangeArrowheads="1"/>
              </p:cNvSpPr>
              <p:nvPr/>
            </p:nvSpPr>
            <p:spPr bwMode="auto">
              <a:xfrm>
                <a:off x="3976" y="583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44" name="Rectangle 353"/>
              <p:cNvSpPr>
                <a:spLocks noChangeArrowheads="1"/>
              </p:cNvSpPr>
              <p:nvPr/>
            </p:nvSpPr>
            <p:spPr bwMode="auto">
              <a:xfrm>
                <a:off x="4023" y="612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45" name="Rectangle 354"/>
              <p:cNvSpPr>
                <a:spLocks noChangeArrowheads="1"/>
              </p:cNvSpPr>
              <p:nvPr/>
            </p:nvSpPr>
            <p:spPr bwMode="auto">
              <a:xfrm>
                <a:off x="3832" y="583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46" name="Rectangle 355"/>
              <p:cNvSpPr>
                <a:spLocks noChangeArrowheads="1"/>
              </p:cNvSpPr>
              <p:nvPr/>
            </p:nvSpPr>
            <p:spPr bwMode="auto">
              <a:xfrm>
                <a:off x="3832" y="583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47" name="Rectangle 356"/>
              <p:cNvSpPr>
                <a:spLocks noChangeArrowheads="1"/>
              </p:cNvSpPr>
              <p:nvPr/>
            </p:nvSpPr>
            <p:spPr bwMode="auto">
              <a:xfrm>
                <a:off x="3879" y="612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2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48" name="Rectangle 357"/>
              <p:cNvSpPr>
                <a:spLocks noChangeArrowheads="1"/>
              </p:cNvSpPr>
              <p:nvPr/>
            </p:nvSpPr>
            <p:spPr bwMode="auto">
              <a:xfrm>
                <a:off x="3976" y="583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49" name="Rectangle 358"/>
              <p:cNvSpPr>
                <a:spLocks noChangeArrowheads="1"/>
              </p:cNvSpPr>
              <p:nvPr/>
            </p:nvSpPr>
            <p:spPr bwMode="auto">
              <a:xfrm>
                <a:off x="4023" y="612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50" name="Rectangle 359"/>
              <p:cNvSpPr>
                <a:spLocks noChangeArrowheads="1"/>
              </p:cNvSpPr>
              <p:nvPr/>
            </p:nvSpPr>
            <p:spPr bwMode="auto">
              <a:xfrm>
                <a:off x="3832" y="583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51" name="Rectangle 360"/>
              <p:cNvSpPr>
                <a:spLocks noChangeArrowheads="1"/>
              </p:cNvSpPr>
              <p:nvPr/>
            </p:nvSpPr>
            <p:spPr bwMode="auto">
              <a:xfrm>
                <a:off x="4120" y="583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52" name="Rectangle 361"/>
              <p:cNvSpPr>
                <a:spLocks noChangeArrowheads="1"/>
              </p:cNvSpPr>
              <p:nvPr/>
            </p:nvSpPr>
            <p:spPr bwMode="auto">
              <a:xfrm>
                <a:off x="4150" y="610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53" name="Rectangle 362"/>
              <p:cNvSpPr>
                <a:spLocks noChangeArrowheads="1"/>
              </p:cNvSpPr>
              <p:nvPr/>
            </p:nvSpPr>
            <p:spPr bwMode="auto">
              <a:xfrm>
                <a:off x="4264" y="583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54" name="Rectangle 363"/>
              <p:cNvSpPr>
                <a:spLocks noChangeArrowheads="1"/>
              </p:cNvSpPr>
              <p:nvPr/>
            </p:nvSpPr>
            <p:spPr bwMode="auto">
              <a:xfrm>
                <a:off x="4294" y="610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55" name="Rectangle 364"/>
              <p:cNvSpPr>
                <a:spLocks noChangeArrowheads="1"/>
              </p:cNvSpPr>
              <p:nvPr/>
            </p:nvSpPr>
            <p:spPr bwMode="auto">
              <a:xfrm>
                <a:off x="4120" y="583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56" name="Rectangle 365"/>
              <p:cNvSpPr>
                <a:spLocks noChangeArrowheads="1"/>
              </p:cNvSpPr>
              <p:nvPr/>
            </p:nvSpPr>
            <p:spPr bwMode="auto">
              <a:xfrm>
                <a:off x="4120" y="583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57" name="Rectangle 366"/>
              <p:cNvSpPr>
                <a:spLocks noChangeArrowheads="1"/>
              </p:cNvSpPr>
              <p:nvPr/>
            </p:nvSpPr>
            <p:spPr bwMode="auto">
              <a:xfrm>
                <a:off x="4150" y="610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58" name="Rectangle 367"/>
              <p:cNvSpPr>
                <a:spLocks noChangeArrowheads="1"/>
              </p:cNvSpPr>
              <p:nvPr/>
            </p:nvSpPr>
            <p:spPr bwMode="auto">
              <a:xfrm>
                <a:off x="4264" y="583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59" name="Rectangle 368"/>
              <p:cNvSpPr>
                <a:spLocks noChangeArrowheads="1"/>
              </p:cNvSpPr>
              <p:nvPr/>
            </p:nvSpPr>
            <p:spPr bwMode="auto">
              <a:xfrm>
                <a:off x="4294" y="610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60" name="Rectangle 369"/>
              <p:cNvSpPr>
                <a:spLocks noChangeArrowheads="1"/>
              </p:cNvSpPr>
              <p:nvPr/>
            </p:nvSpPr>
            <p:spPr bwMode="auto">
              <a:xfrm>
                <a:off x="4120" y="583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61" name="Rectangle 370"/>
              <p:cNvSpPr>
                <a:spLocks noChangeArrowheads="1"/>
              </p:cNvSpPr>
              <p:nvPr/>
            </p:nvSpPr>
            <p:spPr bwMode="auto">
              <a:xfrm>
                <a:off x="2932" y="799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62" name="Rectangle 371"/>
              <p:cNvSpPr>
                <a:spLocks noChangeArrowheads="1"/>
              </p:cNvSpPr>
              <p:nvPr/>
            </p:nvSpPr>
            <p:spPr bwMode="auto">
              <a:xfrm>
                <a:off x="2976" y="830"/>
                <a:ext cx="33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irmovl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63" name="Rectangle 372"/>
              <p:cNvSpPr>
                <a:spLocks noChangeArrowheads="1"/>
              </p:cNvSpPr>
              <p:nvPr/>
            </p:nvSpPr>
            <p:spPr bwMode="auto">
              <a:xfrm>
                <a:off x="3327" y="821"/>
                <a:ext cx="6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V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64" name="Rectangle 373"/>
              <p:cNvSpPr>
                <a:spLocks noChangeArrowheads="1"/>
              </p:cNvSpPr>
              <p:nvPr/>
            </p:nvSpPr>
            <p:spPr bwMode="auto">
              <a:xfrm>
                <a:off x="3384" y="830"/>
                <a:ext cx="111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65" name="Rectangle 374"/>
              <p:cNvSpPr>
                <a:spLocks noChangeArrowheads="1"/>
              </p:cNvSpPr>
              <p:nvPr/>
            </p:nvSpPr>
            <p:spPr bwMode="auto">
              <a:xfrm>
                <a:off x="3484" y="821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grpSp>
            <p:nvGrpSpPr>
              <p:cNvPr id="266" name="Group 375"/>
              <p:cNvGrpSpPr>
                <a:grpSpLocks/>
              </p:cNvGrpSpPr>
              <p:nvPr/>
            </p:nvGrpSpPr>
            <p:grpSpPr bwMode="auto">
              <a:xfrm>
                <a:off x="3832" y="799"/>
                <a:ext cx="289" cy="161"/>
                <a:chOff x="3832" y="799"/>
                <a:chExt cx="289" cy="161"/>
              </a:xfrm>
            </p:grpSpPr>
            <p:sp>
              <p:nvSpPr>
                <p:cNvPr id="507" name="Rectangle 376"/>
                <p:cNvSpPr>
                  <a:spLocks noChangeArrowheads="1"/>
                </p:cNvSpPr>
                <p:nvPr/>
              </p:nvSpPr>
              <p:spPr bwMode="auto">
                <a:xfrm>
                  <a:off x="3832" y="799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8" name="Rectangle 377"/>
                <p:cNvSpPr>
                  <a:spLocks noChangeArrowheads="1"/>
                </p:cNvSpPr>
                <p:nvPr/>
              </p:nvSpPr>
              <p:spPr bwMode="auto">
                <a:xfrm>
                  <a:off x="3879" y="828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3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9" name="Rectangle 378"/>
                <p:cNvSpPr>
                  <a:spLocks noChangeArrowheads="1"/>
                </p:cNvSpPr>
                <p:nvPr/>
              </p:nvSpPr>
              <p:spPr bwMode="auto">
                <a:xfrm>
                  <a:off x="3976" y="799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0" name="Rectangle 379"/>
                <p:cNvSpPr>
                  <a:spLocks noChangeArrowheads="1"/>
                </p:cNvSpPr>
                <p:nvPr/>
              </p:nvSpPr>
              <p:spPr bwMode="auto">
                <a:xfrm>
                  <a:off x="4023" y="828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1" name="Rectangle 380"/>
                <p:cNvSpPr>
                  <a:spLocks noChangeArrowheads="1"/>
                </p:cNvSpPr>
                <p:nvPr/>
              </p:nvSpPr>
              <p:spPr bwMode="auto">
                <a:xfrm>
                  <a:off x="3832" y="799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67" name="Group 381"/>
              <p:cNvGrpSpPr>
                <a:grpSpLocks/>
              </p:cNvGrpSpPr>
              <p:nvPr/>
            </p:nvGrpSpPr>
            <p:grpSpPr bwMode="auto">
              <a:xfrm>
                <a:off x="4120" y="799"/>
                <a:ext cx="289" cy="161"/>
                <a:chOff x="4120" y="799"/>
                <a:chExt cx="289" cy="161"/>
              </a:xfrm>
            </p:grpSpPr>
            <p:sp>
              <p:nvSpPr>
                <p:cNvPr id="502" name="Rectangle 382"/>
                <p:cNvSpPr>
                  <a:spLocks noChangeArrowheads="1"/>
                </p:cNvSpPr>
                <p:nvPr/>
              </p:nvSpPr>
              <p:spPr bwMode="auto">
                <a:xfrm>
                  <a:off x="4120" y="799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3" name="Rectangle 383"/>
                <p:cNvSpPr>
                  <a:spLocks noChangeArrowheads="1"/>
                </p:cNvSpPr>
                <p:nvPr/>
              </p:nvSpPr>
              <p:spPr bwMode="auto">
                <a:xfrm>
                  <a:off x="4167" y="828"/>
                  <a:ext cx="55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8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4" name="Rectangle 384"/>
                <p:cNvSpPr>
                  <a:spLocks noChangeArrowheads="1"/>
                </p:cNvSpPr>
                <p:nvPr/>
              </p:nvSpPr>
              <p:spPr bwMode="auto">
                <a:xfrm>
                  <a:off x="4264" y="799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5" name="Rectangle 385"/>
                <p:cNvSpPr>
                  <a:spLocks noChangeArrowheads="1"/>
                </p:cNvSpPr>
                <p:nvPr/>
              </p:nvSpPr>
              <p:spPr bwMode="auto">
                <a:xfrm>
                  <a:off x="4294" y="826"/>
                  <a:ext cx="92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6" name="Rectangle 386"/>
                <p:cNvSpPr>
                  <a:spLocks noChangeArrowheads="1"/>
                </p:cNvSpPr>
                <p:nvPr/>
              </p:nvSpPr>
              <p:spPr bwMode="auto">
                <a:xfrm>
                  <a:off x="4120" y="799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68" name="Rectangle 387"/>
              <p:cNvSpPr>
                <a:spLocks noChangeArrowheads="1"/>
              </p:cNvSpPr>
              <p:nvPr/>
            </p:nvSpPr>
            <p:spPr bwMode="auto">
              <a:xfrm>
                <a:off x="4408" y="799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69" name="Rectangle 388"/>
              <p:cNvSpPr>
                <a:spLocks noChangeArrowheads="1"/>
              </p:cNvSpPr>
              <p:nvPr/>
            </p:nvSpPr>
            <p:spPr bwMode="auto">
              <a:xfrm>
                <a:off x="4956" y="826"/>
                <a:ext cx="6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V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70" name="Rectangle 389"/>
              <p:cNvSpPr>
                <a:spLocks noChangeArrowheads="1"/>
              </p:cNvSpPr>
              <p:nvPr/>
            </p:nvSpPr>
            <p:spPr bwMode="auto">
              <a:xfrm>
                <a:off x="2932" y="799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71" name="Rectangle 390"/>
              <p:cNvSpPr>
                <a:spLocks noChangeArrowheads="1"/>
              </p:cNvSpPr>
              <p:nvPr/>
            </p:nvSpPr>
            <p:spPr bwMode="auto">
              <a:xfrm>
                <a:off x="2860" y="830"/>
                <a:ext cx="403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400" b="1" dirty="0" err="1" smtClean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irmovq</a:t>
                </a: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2" name="Rectangle 391"/>
              <p:cNvSpPr>
                <a:spLocks noChangeArrowheads="1"/>
              </p:cNvSpPr>
              <p:nvPr/>
            </p:nvSpPr>
            <p:spPr bwMode="auto">
              <a:xfrm>
                <a:off x="3327" y="821"/>
                <a:ext cx="6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V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3" name="Rectangle 392"/>
              <p:cNvSpPr>
                <a:spLocks noChangeArrowheads="1"/>
              </p:cNvSpPr>
              <p:nvPr/>
            </p:nvSpPr>
            <p:spPr bwMode="auto">
              <a:xfrm>
                <a:off x="3384" y="830"/>
                <a:ext cx="111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74" name="Rectangle 393"/>
              <p:cNvSpPr>
                <a:spLocks noChangeArrowheads="1"/>
              </p:cNvSpPr>
              <p:nvPr/>
            </p:nvSpPr>
            <p:spPr bwMode="auto">
              <a:xfrm>
                <a:off x="3484" y="821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5" name="Rectangle 394"/>
              <p:cNvSpPr>
                <a:spLocks noChangeArrowheads="1"/>
              </p:cNvSpPr>
              <p:nvPr/>
            </p:nvSpPr>
            <p:spPr bwMode="auto">
              <a:xfrm>
                <a:off x="3832" y="799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76" name="Rectangle 395"/>
              <p:cNvSpPr>
                <a:spLocks noChangeArrowheads="1"/>
              </p:cNvSpPr>
              <p:nvPr/>
            </p:nvSpPr>
            <p:spPr bwMode="auto">
              <a:xfrm>
                <a:off x="3879" y="828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3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77" name="Rectangle 396"/>
              <p:cNvSpPr>
                <a:spLocks noChangeArrowheads="1"/>
              </p:cNvSpPr>
              <p:nvPr/>
            </p:nvSpPr>
            <p:spPr bwMode="auto">
              <a:xfrm>
                <a:off x="3976" y="799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78" name="Rectangle 397"/>
              <p:cNvSpPr>
                <a:spLocks noChangeArrowheads="1"/>
              </p:cNvSpPr>
              <p:nvPr/>
            </p:nvSpPr>
            <p:spPr bwMode="auto">
              <a:xfrm>
                <a:off x="4023" y="828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79" name="Rectangle 398"/>
              <p:cNvSpPr>
                <a:spLocks noChangeArrowheads="1"/>
              </p:cNvSpPr>
              <p:nvPr/>
            </p:nvSpPr>
            <p:spPr bwMode="auto">
              <a:xfrm>
                <a:off x="3832" y="799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80" name="Rectangle 399"/>
              <p:cNvSpPr>
                <a:spLocks noChangeArrowheads="1"/>
              </p:cNvSpPr>
              <p:nvPr/>
            </p:nvSpPr>
            <p:spPr bwMode="auto">
              <a:xfrm>
                <a:off x="3832" y="799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81" name="Rectangle 400"/>
              <p:cNvSpPr>
                <a:spLocks noChangeArrowheads="1"/>
              </p:cNvSpPr>
              <p:nvPr/>
            </p:nvSpPr>
            <p:spPr bwMode="auto">
              <a:xfrm>
                <a:off x="3879" y="828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3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82" name="Rectangle 401"/>
              <p:cNvSpPr>
                <a:spLocks noChangeArrowheads="1"/>
              </p:cNvSpPr>
              <p:nvPr/>
            </p:nvSpPr>
            <p:spPr bwMode="auto">
              <a:xfrm>
                <a:off x="3976" y="799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83" name="Rectangle 402"/>
              <p:cNvSpPr>
                <a:spLocks noChangeArrowheads="1"/>
              </p:cNvSpPr>
              <p:nvPr/>
            </p:nvSpPr>
            <p:spPr bwMode="auto">
              <a:xfrm>
                <a:off x="4023" y="828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84" name="Rectangle 403"/>
              <p:cNvSpPr>
                <a:spLocks noChangeArrowheads="1"/>
              </p:cNvSpPr>
              <p:nvPr/>
            </p:nvSpPr>
            <p:spPr bwMode="auto">
              <a:xfrm>
                <a:off x="3832" y="799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85" name="Rectangle 404"/>
              <p:cNvSpPr>
                <a:spLocks noChangeArrowheads="1"/>
              </p:cNvSpPr>
              <p:nvPr/>
            </p:nvSpPr>
            <p:spPr bwMode="auto">
              <a:xfrm>
                <a:off x="4120" y="799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86" name="Rectangle 405"/>
              <p:cNvSpPr>
                <a:spLocks noChangeArrowheads="1"/>
              </p:cNvSpPr>
              <p:nvPr/>
            </p:nvSpPr>
            <p:spPr bwMode="auto">
              <a:xfrm>
                <a:off x="4167" y="828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8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87" name="Rectangle 406"/>
              <p:cNvSpPr>
                <a:spLocks noChangeArrowheads="1"/>
              </p:cNvSpPr>
              <p:nvPr/>
            </p:nvSpPr>
            <p:spPr bwMode="auto">
              <a:xfrm>
                <a:off x="4264" y="799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88" name="Rectangle 407"/>
              <p:cNvSpPr>
                <a:spLocks noChangeArrowheads="1"/>
              </p:cNvSpPr>
              <p:nvPr/>
            </p:nvSpPr>
            <p:spPr bwMode="auto">
              <a:xfrm>
                <a:off x="4294" y="826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89" name="Rectangle 408"/>
              <p:cNvSpPr>
                <a:spLocks noChangeArrowheads="1"/>
              </p:cNvSpPr>
              <p:nvPr/>
            </p:nvSpPr>
            <p:spPr bwMode="auto">
              <a:xfrm>
                <a:off x="4120" y="799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90" name="Rectangle 409"/>
              <p:cNvSpPr>
                <a:spLocks noChangeArrowheads="1"/>
              </p:cNvSpPr>
              <p:nvPr/>
            </p:nvSpPr>
            <p:spPr bwMode="auto">
              <a:xfrm>
                <a:off x="4120" y="799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91" name="Rectangle 410"/>
              <p:cNvSpPr>
                <a:spLocks noChangeArrowheads="1"/>
              </p:cNvSpPr>
              <p:nvPr/>
            </p:nvSpPr>
            <p:spPr bwMode="auto">
              <a:xfrm>
                <a:off x="4167" y="828"/>
                <a:ext cx="54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smtClean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F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2" name="Rectangle 411"/>
              <p:cNvSpPr>
                <a:spLocks noChangeArrowheads="1"/>
              </p:cNvSpPr>
              <p:nvPr/>
            </p:nvSpPr>
            <p:spPr bwMode="auto">
              <a:xfrm>
                <a:off x="4264" y="799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93" name="Rectangle 412"/>
              <p:cNvSpPr>
                <a:spLocks noChangeArrowheads="1"/>
              </p:cNvSpPr>
              <p:nvPr/>
            </p:nvSpPr>
            <p:spPr bwMode="auto">
              <a:xfrm>
                <a:off x="4294" y="826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94" name="Rectangle 413"/>
              <p:cNvSpPr>
                <a:spLocks noChangeArrowheads="1"/>
              </p:cNvSpPr>
              <p:nvPr/>
            </p:nvSpPr>
            <p:spPr bwMode="auto">
              <a:xfrm>
                <a:off x="4120" y="799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95" name="Rectangle 414"/>
              <p:cNvSpPr>
                <a:spLocks noChangeArrowheads="1"/>
              </p:cNvSpPr>
              <p:nvPr/>
            </p:nvSpPr>
            <p:spPr bwMode="auto">
              <a:xfrm>
                <a:off x="4408" y="799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96" name="Rectangle 415"/>
              <p:cNvSpPr>
                <a:spLocks noChangeArrowheads="1"/>
              </p:cNvSpPr>
              <p:nvPr/>
            </p:nvSpPr>
            <p:spPr bwMode="auto">
              <a:xfrm>
                <a:off x="4956" y="826"/>
                <a:ext cx="6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V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97" name="Rectangle 416"/>
              <p:cNvSpPr>
                <a:spLocks noChangeArrowheads="1"/>
              </p:cNvSpPr>
              <p:nvPr/>
            </p:nvSpPr>
            <p:spPr bwMode="auto">
              <a:xfrm>
                <a:off x="2932" y="1015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98" name="Rectangle 417"/>
              <p:cNvSpPr>
                <a:spLocks noChangeArrowheads="1"/>
              </p:cNvSpPr>
              <p:nvPr/>
            </p:nvSpPr>
            <p:spPr bwMode="auto">
              <a:xfrm>
                <a:off x="2976" y="1046"/>
                <a:ext cx="33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rmmovl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99" name="Rectangle 418"/>
              <p:cNvSpPr>
                <a:spLocks noChangeArrowheads="1"/>
              </p:cNvSpPr>
              <p:nvPr/>
            </p:nvSpPr>
            <p:spPr bwMode="auto">
              <a:xfrm>
                <a:off x="3327" y="1037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00" name="Rectangle 419"/>
              <p:cNvSpPr>
                <a:spLocks noChangeArrowheads="1"/>
              </p:cNvSpPr>
              <p:nvPr/>
            </p:nvSpPr>
            <p:spPr bwMode="auto">
              <a:xfrm>
                <a:off x="3411" y="1046"/>
                <a:ext cx="111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01" name="Rectangle 420"/>
              <p:cNvSpPr>
                <a:spLocks noChangeArrowheads="1"/>
              </p:cNvSpPr>
              <p:nvPr/>
            </p:nvSpPr>
            <p:spPr bwMode="auto">
              <a:xfrm>
                <a:off x="3512" y="1037"/>
                <a:ext cx="6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02" name="Rectangle 421"/>
              <p:cNvSpPr>
                <a:spLocks noChangeArrowheads="1"/>
              </p:cNvSpPr>
              <p:nvPr/>
            </p:nvSpPr>
            <p:spPr bwMode="auto">
              <a:xfrm>
                <a:off x="3573" y="1046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(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03" name="Rectangle 422"/>
              <p:cNvSpPr>
                <a:spLocks noChangeArrowheads="1"/>
              </p:cNvSpPr>
              <p:nvPr/>
            </p:nvSpPr>
            <p:spPr bwMode="auto">
              <a:xfrm>
                <a:off x="3623" y="1037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04" name="Rectangle 423"/>
              <p:cNvSpPr>
                <a:spLocks noChangeArrowheads="1"/>
              </p:cNvSpPr>
              <p:nvPr/>
            </p:nvSpPr>
            <p:spPr bwMode="auto">
              <a:xfrm>
                <a:off x="3707" y="1046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)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grpSp>
            <p:nvGrpSpPr>
              <p:cNvPr id="305" name="Group 424"/>
              <p:cNvGrpSpPr>
                <a:grpSpLocks/>
              </p:cNvGrpSpPr>
              <p:nvPr/>
            </p:nvGrpSpPr>
            <p:grpSpPr bwMode="auto">
              <a:xfrm>
                <a:off x="3832" y="1015"/>
                <a:ext cx="289" cy="162"/>
                <a:chOff x="3832" y="1015"/>
                <a:chExt cx="289" cy="162"/>
              </a:xfrm>
            </p:grpSpPr>
            <p:sp>
              <p:nvSpPr>
                <p:cNvPr id="497" name="Rectangle 425"/>
                <p:cNvSpPr>
                  <a:spLocks noChangeArrowheads="1"/>
                </p:cNvSpPr>
                <p:nvPr/>
              </p:nvSpPr>
              <p:spPr bwMode="auto">
                <a:xfrm>
                  <a:off x="3832" y="1015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8" name="Rectangle 426"/>
                <p:cNvSpPr>
                  <a:spLocks noChangeArrowheads="1"/>
                </p:cNvSpPr>
                <p:nvPr/>
              </p:nvSpPr>
              <p:spPr bwMode="auto">
                <a:xfrm>
                  <a:off x="3879" y="1045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4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9" name="Rectangle 427"/>
                <p:cNvSpPr>
                  <a:spLocks noChangeArrowheads="1"/>
                </p:cNvSpPr>
                <p:nvPr/>
              </p:nvSpPr>
              <p:spPr bwMode="auto">
                <a:xfrm>
                  <a:off x="3976" y="1015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0" name="Rectangle 428"/>
                <p:cNvSpPr>
                  <a:spLocks noChangeArrowheads="1"/>
                </p:cNvSpPr>
                <p:nvPr/>
              </p:nvSpPr>
              <p:spPr bwMode="auto">
                <a:xfrm>
                  <a:off x="4023" y="1045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1" name="Rectangle 429"/>
                <p:cNvSpPr>
                  <a:spLocks noChangeArrowheads="1"/>
                </p:cNvSpPr>
                <p:nvPr/>
              </p:nvSpPr>
              <p:spPr bwMode="auto">
                <a:xfrm>
                  <a:off x="3832" y="1015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06" name="Group 430"/>
              <p:cNvGrpSpPr>
                <a:grpSpLocks/>
              </p:cNvGrpSpPr>
              <p:nvPr/>
            </p:nvGrpSpPr>
            <p:grpSpPr bwMode="auto">
              <a:xfrm>
                <a:off x="4120" y="1015"/>
                <a:ext cx="289" cy="159"/>
                <a:chOff x="4120" y="1015"/>
                <a:chExt cx="289" cy="159"/>
              </a:xfrm>
            </p:grpSpPr>
            <p:sp>
              <p:nvSpPr>
                <p:cNvPr id="492" name="Rectangle 431"/>
                <p:cNvSpPr>
                  <a:spLocks noChangeArrowheads="1"/>
                </p:cNvSpPr>
                <p:nvPr/>
              </p:nvSpPr>
              <p:spPr bwMode="auto">
                <a:xfrm>
                  <a:off x="4120" y="1015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3" name="Rectangle 432"/>
                <p:cNvSpPr>
                  <a:spLocks noChangeArrowheads="1"/>
                </p:cNvSpPr>
                <p:nvPr/>
              </p:nvSpPr>
              <p:spPr bwMode="auto">
                <a:xfrm>
                  <a:off x="4150" y="1042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4" name="Rectangle 433"/>
                <p:cNvSpPr>
                  <a:spLocks noChangeArrowheads="1"/>
                </p:cNvSpPr>
                <p:nvPr/>
              </p:nvSpPr>
              <p:spPr bwMode="auto">
                <a:xfrm>
                  <a:off x="4264" y="1015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5" name="Rectangle 434"/>
                <p:cNvSpPr>
                  <a:spLocks noChangeArrowheads="1"/>
                </p:cNvSpPr>
                <p:nvPr/>
              </p:nvSpPr>
              <p:spPr bwMode="auto">
                <a:xfrm>
                  <a:off x="4294" y="1042"/>
                  <a:ext cx="92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6" name="Rectangle 435"/>
                <p:cNvSpPr>
                  <a:spLocks noChangeArrowheads="1"/>
                </p:cNvSpPr>
                <p:nvPr/>
              </p:nvSpPr>
              <p:spPr bwMode="auto">
                <a:xfrm>
                  <a:off x="4120" y="1015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07" name="Rectangle 436"/>
              <p:cNvSpPr>
                <a:spLocks noChangeArrowheads="1"/>
              </p:cNvSpPr>
              <p:nvPr/>
            </p:nvSpPr>
            <p:spPr bwMode="auto">
              <a:xfrm>
                <a:off x="4408" y="1015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08" name="Rectangle 437"/>
              <p:cNvSpPr>
                <a:spLocks noChangeArrowheads="1"/>
              </p:cNvSpPr>
              <p:nvPr/>
            </p:nvSpPr>
            <p:spPr bwMode="auto">
              <a:xfrm>
                <a:off x="4953" y="1042"/>
                <a:ext cx="6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09" name="Rectangle 438"/>
              <p:cNvSpPr>
                <a:spLocks noChangeArrowheads="1"/>
              </p:cNvSpPr>
              <p:nvPr/>
            </p:nvSpPr>
            <p:spPr bwMode="auto">
              <a:xfrm>
                <a:off x="2932" y="1015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10" name="Rectangle 439"/>
              <p:cNvSpPr>
                <a:spLocks noChangeArrowheads="1"/>
              </p:cNvSpPr>
              <p:nvPr/>
            </p:nvSpPr>
            <p:spPr bwMode="auto">
              <a:xfrm>
                <a:off x="2860" y="1046"/>
                <a:ext cx="403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400" b="1" dirty="0" err="1" smtClean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rmmovq</a:t>
                </a: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1" name="Rectangle 440"/>
              <p:cNvSpPr>
                <a:spLocks noChangeArrowheads="1"/>
              </p:cNvSpPr>
              <p:nvPr/>
            </p:nvSpPr>
            <p:spPr bwMode="auto">
              <a:xfrm>
                <a:off x="3327" y="1037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2" name="Rectangle 441"/>
              <p:cNvSpPr>
                <a:spLocks noChangeArrowheads="1"/>
              </p:cNvSpPr>
              <p:nvPr/>
            </p:nvSpPr>
            <p:spPr bwMode="auto">
              <a:xfrm>
                <a:off x="3411" y="1046"/>
                <a:ext cx="111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13" name="Rectangle 442"/>
              <p:cNvSpPr>
                <a:spLocks noChangeArrowheads="1"/>
              </p:cNvSpPr>
              <p:nvPr/>
            </p:nvSpPr>
            <p:spPr bwMode="auto">
              <a:xfrm>
                <a:off x="3512" y="1037"/>
                <a:ext cx="6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14" name="Rectangle 443"/>
              <p:cNvSpPr>
                <a:spLocks noChangeArrowheads="1"/>
              </p:cNvSpPr>
              <p:nvPr/>
            </p:nvSpPr>
            <p:spPr bwMode="auto">
              <a:xfrm>
                <a:off x="3573" y="1046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(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15" name="Rectangle 444"/>
              <p:cNvSpPr>
                <a:spLocks noChangeArrowheads="1"/>
              </p:cNvSpPr>
              <p:nvPr/>
            </p:nvSpPr>
            <p:spPr bwMode="auto">
              <a:xfrm>
                <a:off x="3623" y="1037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16" name="Rectangle 445"/>
              <p:cNvSpPr>
                <a:spLocks noChangeArrowheads="1"/>
              </p:cNvSpPr>
              <p:nvPr/>
            </p:nvSpPr>
            <p:spPr bwMode="auto">
              <a:xfrm>
                <a:off x="3707" y="1046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)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17" name="Rectangle 446"/>
              <p:cNvSpPr>
                <a:spLocks noChangeArrowheads="1"/>
              </p:cNvSpPr>
              <p:nvPr/>
            </p:nvSpPr>
            <p:spPr bwMode="auto">
              <a:xfrm>
                <a:off x="3832" y="1015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18" name="Rectangle 447"/>
              <p:cNvSpPr>
                <a:spLocks noChangeArrowheads="1"/>
              </p:cNvSpPr>
              <p:nvPr/>
            </p:nvSpPr>
            <p:spPr bwMode="auto">
              <a:xfrm>
                <a:off x="3879" y="1045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4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19" name="Rectangle 448"/>
              <p:cNvSpPr>
                <a:spLocks noChangeArrowheads="1"/>
              </p:cNvSpPr>
              <p:nvPr/>
            </p:nvSpPr>
            <p:spPr bwMode="auto">
              <a:xfrm>
                <a:off x="3976" y="1015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20" name="Rectangle 449"/>
              <p:cNvSpPr>
                <a:spLocks noChangeArrowheads="1"/>
              </p:cNvSpPr>
              <p:nvPr/>
            </p:nvSpPr>
            <p:spPr bwMode="auto">
              <a:xfrm>
                <a:off x="4023" y="1045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21" name="Rectangle 450"/>
              <p:cNvSpPr>
                <a:spLocks noChangeArrowheads="1"/>
              </p:cNvSpPr>
              <p:nvPr/>
            </p:nvSpPr>
            <p:spPr bwMode="auto">
              <a:xfrm>
                <a:off x="3832" y="1015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22" name="Rectangle 451"/>
              <p:cNvSpPr>
                <a:spLocks noChangeArrowheads="1"/>
              </p:cNvSpPr>
              <p:nvPr/>
            </p:nvSpPr>
            <p:spPr bwMode="auto">
              <a:xfrm>
                <a:off x="3832" y="1015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23" name="Rectangle 452"/>
              <p:cNvSpPr>
                <a:spLocks noChangeArrowheads="1"/>
              </p:cNvSpPr>
              <p:nvPr/>
            </p:nvSpPr>
            <p:spPr bwMode="auto">
              <a:xfrm>
                <a:off x="3879" y="1045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4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24" name="Rectangle 453"/>
              <p:cNvSpPr>
                <a:spLocks noChangeArrowheads="1"/>
              </p:cNvSpPr>
              <p:nvPr/>
            </p:nvSpPr>
            <p:spPr bwMode="auto">
              <a:xfrm>
                <a:off x="3976" y="1015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25" name="Rectangle 454"/>
              <p:cNvSpPr>
                <a:spLocks noChangeArrowheads="1"/>
              </p:cNvSpPr>
              <p:nvPr/>
            </p:nvSpPr>
            <p:spPr bwMode="auto">
              <a:xfrm>
                <a:off x="4023" y="1045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26" name="Rectangle 455"/>
              <p:cNvSpPr>
                <a:spLocks noChangeArrowheads="1"/>
              </p:cNvSpPr>
              <p:nvPr/>
            </p:nvSpPr>
            <p:spPr bwMode="auto">
              <a:xfrm>
                <a:off x="3832" y="1015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27" name="Rectangle 456"/>
              <p:cNvSpPr>
                <a:spLocks noChangeArrowheads="1"/>
              </p:cNvSpPr>
              <p:nvPr/>
            </p:nvSpPr>
            <p:spPr bwMode="auto">
              <a:xfrm>
                <a:off x="4120" y="1015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28" name="Rectangle 457"/>
              <p:cNvSpPr>
                <a:spLocks noChangeArrowheads="1"/>
              </p:cNvSpPr>
              <p:nvPr/>
            </p:nvSpPr>
            <p:spPr bwMode="auto">
              <a:xfrm>
                <a:off x="4150" y="1042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29" name="Rectangle 458"/>
              <p:cNvSpPr>
                <a:spLocks noChangeArrowheads="1"/>
              </p:cNvSpPr>
              <p:nvPr/>
            </p:nvSpPr>
            <p:spPr bwMode="auto">
              <a:xfrm>
                <a:off x="4264" y="1015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30" name="Rectangle 459"/>
              <p:cNvSpPr>
                <a:spLocks noChangeArrowheads="1"/>
              </p:cNvSpPr>
              <p:nvPr/>
            </p:nvSpPr>
            <p:spPr bwMode="auto">
              <a:xfrm>
                <a:off x="4294" y="1042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31" name="Rectangle 460"/>
              <p:cNvSpPr>
                <a:spLocks noChangeArrowheads="1"/>
              </p:cNvSpPr>
              <p:nvPr/>
            </p:nvSpPr>
            <p:spPr bwMode="auto">
              <a:xfrm>
                <a:off x="4120" y="1015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32" name="Rectangle 461"/>
              <p:cNvSpPr>
                <a:spLocks noChangeArrowheads="1"/>
              </p:cNvSpPr>
              <p:nvPr/>
            </p:nvSpPr>
            <p:spPr bwMode="auto">
              <a:xfrm>
                <a:off x="4120" y="1015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33" name="Rectangle 462"/>
              <p:cNvSpPr>
                <a:spLocks noChangeArrowheads="1"/>
              </p:cNvSpPr>
              <p:nvPr/>
            </p:nvSpPr>
            <p:spPr bwMode="auto">
              <a:xfrm>
                <a:off x="4150" y="1042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34" name="Rectangle 463"/>
              <p:cNvSpPr>
                <a:spLocks noChangeArrowheads="1"/>
              </p:cNvSpPr>
              <p:nvPr/>
            </p:nvSpPr>
            <p:spPr bwMode="auto">
              <a:xfrm>
                <a:off x="4264" y="1015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35" name="Rectangle 464"/>
              <p:cNvSpPr>
                <a:spLocks noChangeArrowheads="1"/>
              </p:cNvSpPr>
              <p:nvPr/>
            </p:nvSpPr>
            <p:spPr bwMode="auto">
              <a:xfrm>
                <a:off x="4294" y="1042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36" name="Rectangle 465"/>
              <p:cNvSpPr>
                <a:spLocks noChangeArrowheads="1"/>
              </p:cNvSpPr>
              <p:nvPr/>
            </p:nvSpPr>
            <p:spPr bwMode="auto">
              <a:xfrm>
                <a:off x="4120" y="1015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37" name="Rectangle 466"/>
              <p:cNvSpPr>
                <a:spLocks noChangeArrowheads="1"/>
              </p:cNvSpPr>
              <p:nvPr/>
            </p:nvSpPr>
            <p:spPr bwMode="auto">
              <a:xfrm>
                <a:off x="4408" y="1015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38" name="Rectangle 467"/>
              <p:cNvSpPr>
                <a:spLocks noChangeArrowheads="1"/>
              </p:cNvSpPr>
              <p:nvPr/>
            </p:nvSpPr>
            <p:spPr bwMode="auto">
              <a:xfrm>
                <a:off x="4953" y="1042"/>
                <a:ext cx="6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39" name="Rectangle 468"/>
              <p:cNvSpPr>
                <a:spLocks noChangeArrowheads="1"/>
              </p:cNvSpPr>
              <p:nvPr/>
            </p:nvSpPr>
            <p:spPr bwMode="auto">
              <a:xfrm>
                <a:off x="2932" y="1231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40" name="Rectangle 469"/>
              <p:cNvSpPr>
                <a:spLocks noChangeArrowheads="1"/>
              </p:cNvSpPr>
              <p:nvPr/>
            </p:nvSpPr>
            <p:spPr bwMode="auto">
              <a:xfrm>
                <a:off x="2976" y="1262"/>
                <a:ext cx="389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mrmovl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41" name="Rectangle 470"/>
              <p:cNvSpPr>
                <a:spLocks noChangeArrowheads="1"/>
              </p:cNvSpPr>
              <p:nvPr/>
            </p:nvSpPr>
            <p:spPr bwMode="auto">
              <a:xfrm>
                <a:off x="3327" y="1253"/>
                <a:ext cx="6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42" name="Rectangle 471"/>
              <p:cNvSpPr>
                <a:spLocks noChangeArrowheads="1"/>
              </p:cNvSpPr>
              <p:nvPr/>
            </p:nvSpPr>
            <p:spPr bwMode="auto">
              <a:xfrm>
                <a:off x="3388" y="1262"/>
                <a:ext cx="55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(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43" name="Rectangle 472"/>
              <p:cNvSpPr>
                <a:spLocks noChangeArrowheads="1"/>
              </p:cNvSpPr>
              <p:nvPr/>
            </p:nvSpPr>
            <p:spPr bwMode="auto">
              <a:xfrm>
                <a:off x="3438" y="1253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44" name="Rectangle 473"/>
              <p:cNvSpPr>
                <a:spLocks noChangeArrowheads="1"/>
              </p:cNvSpPr>
              <p:nvPr/>
            </p:nvSpPr>
            <p:spPr bwMode="auto">
              <a:xfrm>
                <a:off x="3522" y="1262"/>
                <a:ext cx="16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),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45" name="Rectangle 474"/>
              <p:cNvSpPr>
                <a:spLocks noChangeArrowheads="1"/>
              </p:cNvSpPr>
              <p:nvPr/>
            </p:nvSpPr>
            <p:spPr bwMode="auto">
              <a:xfrm>
                <a:off x="3673" y="1253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grpSp>
            <p:nvGrpSpPr>
              <p:cNvPr id="346" name="Group 475"/>
              <p:cNvGrpSpPr>
                <a:grpSpLocks/>
              </p:cNvGrpSpPr>
              <p:nvPr/>
            </p:nvGrpSpPr>
            <p:grpSpPr bwMode="auto">
              <a:xfrm>
                <a:off x="3832" y="1231"/>
                <a:ext cx="289" cy="162"/>
                <a:chOff x="3832" y="1231"/>
                <a:chExt cx="289" cy="162"/>
              </a:xfrm>
            </p:grpSpPr>
            <p:sp>
              <p:nvSpPr>
                <p:cNvPr id="487" name="Rectangle 476"/>
                <p:cNvSpPr>
                  <a:spLocks noChangeArrowheads="1"/>
                </p:cNvSpPr>
                <p:nvPr/>
              </p:nvSpPr>
              <p:spPr bwMode="auto">
                <a:xfrm>
                  <a:off x="3832" y="1231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8" name="Rectangle 477"/>
                <p:cNvSpPr>
                  <a:spLocks noChangeArrowheads="1"/>
                </p:cNvSpPr>
                <p:nvPr/>
              </p:nvSpPr>
              <p:spPr bwMode="auto">
                <a:xfrm>
                  <a:off x="3879" y="1261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5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9" name="Rectangle 478"/>
                <p:cNvSpPr>
                  <a:spLocks noChangeArrowheads="1"/>
                </p:cNvSpPr>
                <p:nvPr/>
              </p:nvSpPr>
              <p:spPr bwMode="auto">
                <a:xfrm>
                  <a:off x="3976" y="1231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0" name="Rectangle 479"/>
                <p:cNvSpPr>
                  <a:spLocks noChangeArrowheads="1"/>
                </p:cNvSpPr>
                <p:nvPr/>
              </p:nvSpPr>
              <p:spPr bwMode="auto">
                <a:xfrm>
                  <a:off x="4023" y="1261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1" name="Rectangle 480"/>
                <p:cNvSpPr>
                  <a:spLocks noChangeArrowheads="1"/>
                </p:cNvSpPr>
                <p:nvPr/>
              </p:nvSpPr>
              <p:spPr bwMode="auto">
                <a:xfrm>
                  <a:off x="3832" y="1231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47" name="Group 481"/>
              <p:cNvGrpSpPr>
                <a:grpSpLocks/>
              </p:cNvGrpSpPr>
              <p:nvPr/>
            </p:nvGrpSpPr>
            <p:grpSpPr bwMode="auto">
              <a:xfrm>
                <a:off x="4120" y="1231"/>
                <a:ext cx="289" cy="159"/>
                <a:chOff x="4120" y="1231"/>
                <a:chExt cx="289" cy="159"/>
              </a:xfrm>
            </p:grpSpPr>
            <p:sp>
              <p:nvSpPr>
                <p:cNvPr id="482" name="Rectangle 482"/>
                <p:cNvSpPr>
                  <a:spLocks noChangeArrowheads="1"/>
                </p:cNvSpPr>
                <p:nvPr/>
              </p:nvSpPr>
              <p:spPr bwMode="auto">
                <a:xfrm>
                  <a:off x="4120" y="1231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3" name="Rectangle 483"/>
                <p:cNvSpPr>
                  <a:spLocks noChangeArrowheads="1"/>
                </p:cNvSpPr>
                <p:nvPr/>
              </p:nvSpPr>
              <p:spPr bwMode="auto">
                <a:xfrm>
                  <a:off x="4150" y="1258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4" name="Rectangle 484"/>
                <p:cNvSpPr>
                  <a:spLocks noChangeArrowheads="1"/>
                </p:cNvSpPr>
                <p:nvPr/>
              </p:nvSpPr>
              <p:spPr bwMode="auto">
                <a:xfrm>
                  <a:off x="4264" y="1231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5" name="Rectangle 485"/>
                <p:cNvSpPr>
                  <a:spLocks noChangeArrowheads="1"/>
                </p:cNvSpPr>
                <p:nvPr/>
              </p:nvSpPr>
              <p:spPr bwMode="auto">
                <a:xfrm>
                  <a:off x="4294" y="1258"/>
                  <a:ext cx="92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6" name="Rectangle 486"/>
                <p:cNvSpPr>
                  <a:spLocks noChangeArrowheads="1"/>
                </p:cNvSpPr>
                <p:nvPr/>
              </p:nvSpPr>
              <p:spPr bwMode="auto">
                <a:xfrm>
                  <a:off x="4120" y="1231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48" name="Rectangle 487"/>
              <p:cNvSpPr>
                <a:spLocks noChangeArrowheads="1"/>
              </p:cNvSpPr>
              <p:nvPr/>
            </p:nvSpPr>
            <p:spPr bwMode="auto">
              <a:xfrm>
                <a:off x="4408" y="1231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49" name="Rectangle 488"/>
              <p:cNvSpPr>
                <a:spLocks noChangeArrowheads="1"/>
              </p:cNvSpPr>
              <p:nvPr/>
            </p:nvSpPr>
            <p:spPr bwMode="auto">
              <a:xfrm>
                <a:off x="4953" y="1258"/>
                <a:ext cx="6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50" name="Rectangle 489"/>
              <p:cNvSpPr>
                <a:spLocks noChangeArrowheads="1"/>
              </p:cNvSpPr>
              <p:nvPr/>
            </p:nvSpPr>
            <p:spPr bwMode="auto">
              <a:xfrm>
                <a:off x="2932" y="1231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51" name="Rectangle 490"/>
              <p:cNvSpPr>
                <a:spLocks noChangeArrowheads="1"/>
              </p:cNvSpPr>
              <p:nvPr/>
            </p:nvSpPr>
            <p:spPr bwMode="auto">
              <a:xfrm>
                <a:off x="2860" y="1262"/>
                <a:ext cx="47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400" b="1" dirty="0" err="1" smtClean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mrmovq</a:t>
                </a:r>
                <a:r>
                  <a:rPr lang="en-US" altLang="zh-CN" sz="2400" b="1" dirty="0" smtClean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 </a:t>
                </a: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52" name="Rectangle 491"/>
              <p:cNvSpPr>
                <a:spLocks noChangeArrowheads="1"/>
              </p:cNvSpPr>
              <p:nvPr/>
            </p:nvSpPr>
            <p:spPr bwMode="auto">
              <a:xfrm>
                <a:off x="3327" y="1253"/>
                <a:ext cx="6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53" name="Rectangle 492"/>
              <p:cNvSpPr>
                <a:spLocks noChangeArrowheads="1"/>
              </p:cNvSpPr>
              <p:nvPr/>
            </p:nvSpPr>
            <p:spPr bwMode="auto">
              <a:xfrm>
                <a:off x="3388" y="1262"/>
                <a:ext cx="55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(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54" name="Rectangle 493"/>
              <p:cNvSpPr>
                <a:spLocks noChangeArrowheads="1"/>
              </p:cNvSpPr>
              <p:nvPr/>
            </p:nvSpPr>
            <p:spPr bwMode="auto">
              <a:xfrm>
                <a:off x="3438" y="1253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55" name="Rectangle 494"/>
              <p:cNvSpPr>
                <a:spLocks noChangeArrowheads="1"/>
              </p:cNvSpPr>
              <p:nvPr/>
            </p:nvSpPr>
            <p:spPr bwMode="auto">
              <a:xfrm>
                <a:off x="3522" y="1262"/>
                <a:ext cx="16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), 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56" name="Rectangle 495"/>
              <p:cNvSpPr>
                <a:spLocks noChangeArrowheads="1"/>
              </p:cNvSpPr>
              <p:nvPr/>
            </p:nvSpPr>
            <p:spPr bwMode="auto">
              <a:xfrm>
                <a:off x="3673" y="1253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57" name="Rectangle 496"/>
              <p:cNvSpPr>
                <a:spLocks noChangeArrowheads="1"/>
              </p:cNvSpPr>
              <p:nvPr/>
            </p:nvSpPr>
            <p:spPr bwMode="auto">
              <a:xfrm>
                <a:off x="3832" y="123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58" name="Rectangle 497"/>
              <p:cNvSpPr>
                <a:spLocks noChangeArrowheads="1"/>
              </p:cNvSpPr>
              <p:nvPr/>
            </p:nvSpPr>
            <p:spPr bwMode="auto">
              <a:xfrm>
                <a:off x="3879" y="1261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5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59" name="Rectangle 498"/>
              <p:cNvSpPr>
                <a:spLocks noChangeArrowheads="1"/>
              </p:cNvSpPr>
              <p:nvPr/>
            </p:nvSpPr>
            <p:spPr bwMode="auto">
              <a:xfrm>
                <a:off x="3976" y="123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60" name="Rectangle 499"/>
              <p:cNvSpPr>
                <a:spLocks noChangeArrowheads="1"/>
              </p:cNvSpPr>
              <p:nvPr/>
            </p:nvSpPr>
            <p:spPr bwMode="auto">
              <a:xfrm>
                <a:off x="4023" y="1261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61" name="Rectangle 500"/>
              <p:cNvSpPr>
                <a:spLocks noChangeArrowheads="1"/>
              </p:cNvSpPr>
              <p:nvPr/>
            </p:nvSpPr>
            <p:spPr bwMode="auto">
              <a:xfrm>
                <a:off x="3832" y="1231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62" name="Rectangle 501"/>
              <p:cNvSpPr>
                <a:spLocks noChangeArrowheads="1"/>
              </p:cNvSpPr>
              <p:nvPr/>
            </p:nvSpPr>
            <p:spPr bwMode="auto">
              <a:xfrm>
                <a:off x="3832" y="123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63" name="Rectangle 502"/>
              <p:cNvSpPr>
                <a:spLocks noChangeArrowheads="1"/>
              </p:cNvSpPr>
              <p:nvPr/>
            </p:nvSpPr>
            <p:spPr bwMode="auto">
              <a:xfrm>
                <a:off x="3879" y="1261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5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64" name="Rectangle 503"/>
              <p:cNvSpPr>
                <a:spLocks noChangeArrowheads="1"/>
              </p:cNvSpPr>
              <p:nvPr/>
            </p:nvSpPr>
            <p:spPr bwMode="auto">
              <a:xfrm>
                <a:off x="3976" y="123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65" name="Rectangle 504"/>
              <p:cNvSpPr>
                <a:spLocks noChangeArrowheads="1"/>
              </p:cNvSpPr>
              <p:nvPr/>
            </p:nvSpPr>
            <p:spPr bwMode="auto">
              <a:xfrm>
                <a:off x="4023" y="1261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66" name="Rectangle 505"/>
              <p:cNvSpPr>
                <a:spLocks noChangeArrowheads="1"/>
              </p:cNvSpPr>
              <p:nvPr/>
            </p:nvSpPr>
            <p:spPr bwMode="auto">
              <a:xfrm>
                <a:off x="3832" y="1231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67" name="Rectangle 506"/>
              <p:cNvSpPr>
                <a:spLocks noChangeArrowheads="1"/>
              </p:cNvSpPr>
              <p:nvPr/>
            </p:nvSpPr>
            <p:spPr bwMode="auto">
              <a:xfrm>
                <a:off x="4120" y="1231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68" name="Rectangle 507"/>
              <p:cNvSpPr>
                <a:spLocks noChangeArrowheads="1"/>
              </p:cNvSpPr>
              <p:nvPr/>
            </p:nvSpPr>
            <p:spPr bwMode="auto">
              <a:xfrm>
                <a:off x="4150" y="1258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69" name="Rectangle 508"/>
              <p:cNvSpPr>
                <a:spLocks noChangeArrowheads="1"/>
              </p:cNvSpPr>
              <p:nvPr/>
            </p:nvSpPr>
            <p:spPr bwMode="auto">
              <a:xfrm>
                <a:off x="4264" y="1231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70" name="Rectangle 509"/>
              <p:cNvSpPr>
                <a:spLocks noChangeArrowheads="1"/>
              </p:cNvSpPr>
              <p:nvPr/>
            </p:nvSpPr>
            <p:spPr bwMode="auto">
              <a:xfrm>
                <a:off x="4294" y="1258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71" name="Rectangle 510"/>
              <p:cNvSpPr>
                <a:spLocks noChangeArrowheads="1"/>
              </p:cNvSpPr>
              <p:nvPr/>
            </p:nvSpPr>
            <p:spPr bwMode="auto">
              <a:xfrm>
                <a:off x="4120" y="1231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72" name="Rectangle 511"/>
              <p:cNvSpPr>
                <a:spLocks noChangeArrowheads="1"/>
              </p:cNvSpPr>
              <p:nvPr/>
            </p:nvSpPr>
            <p:spPr bwMode="auto">
              <a:xfrm>
                <a:off x="4120" y="1231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73" name="Rectangle 512"/>
              <p:cNvSpPr>
                <a:spLocks noChangeArrowheads="1"/>
              </p:cNvSpPr>
              <p:nvPr/>
            </p:nvSpPr>
            <p:spPr bwMode="auto">
              <a:xfrm>
                <a:off x="4150" y="1258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74" name="Rectangle 513"/>
              <p:cNvSpPr>
                <a:spLocks noChangeArrowheads="1"/>
              </p:cNvSpPr>
              <p:nvPr/>
            </p:nvSpPr>
            <p:spPr bwMode="auto">
              <a:xfrm>
                <a:off x="4264" y="1231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75" name="Rectangle 514"/>
              <p:cNvSpPr>
                <a:spLocks noChangeArrowheads="1"/>
              </p:cNvSpPr>
              <p:nvPr/>
            </p:nvSpPr>
            <p:spPr bwMode="auto">
              <a:xfrm>
                <a:off x="4294" y="1258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76" name="Rectangle 515"/>
              <p:cNvSpPr>
                <a:spLocks noChangeArrowheads="1"/>
              </p:cNvSpPr>
              <p:nvPr/>
            </p:nvSpPr>
            <p:spPr bwMode="auto">
              <a:xfrm>
                <a:off x="4120" y="1231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77" name="Rectangle 516"/>
              <p:cNvSpPr>
                <a:spLocks noChangeArrowheads="1"/>
              </p:cNvSpPr>
              <p:nvPr/>
            </p:nvSpPr>
            <p:spPr bwMode="auto">
              <a:xfrm>
                <a:off x="4408" y="1231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78" name="Rectangle 517"/>
              <p:cNvSpPr>
                <a:spLocks noChangeArrowheads="1"/>
              </p:cNvSpPr>
              <p:nvPr/>
            </p:nvSpPr>
            <p:spPr bwMode="auto">
              <a:xfrm>
                <a:off x="4953" y="1258"/>
                <a:ext cx="6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79" name="Rectangle 518"/>
              <p:cNvSpPr>
                <a:spLocks noChangeArrowheads="1"/>
              </p:cNvSpPr>
              <p:nvPr/>
            </p:nvSpPr>
            <p:spPr bwMode="auto">
              <a:xfrm>
                <a:off x="2932" y="1448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80" name="Rectangle 519"/>
              <p:cNvSpPr>
                <a:spLocks noChangeArrowheads="1"/>
              </p:cNvSpPr>
              <p:nvPr/>
            </p:nvSpPr>
            <p:spPr bwMode="auto">
              <a:xfrm>
                <a:off x="2976" y="1478"/>
                <a:ext cx="16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OPl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81" name="Rectangle 520"/>
              <p:cNvSpPr>
                <a:spLocks noChangeArrowheads="1"/>
              </p:cNvSpPr>
              <p:nvPr/>
            </p:nvSpPr>
            <p:spPr bwMode="auto">
              <a:xfrm>
                <a:off x="3177" y="1469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82" name="Rectangle 521"/>
              <p:cNvSpPr>
                <a:spLocks noChangeArrowheads="1"/>
              </p:cNvSpPr>
              <p:nvPr/>
            </p:nvSpPr>
            <p:spPr bwMode="auto">
              <a:xfrm>
                <a:off x="3261" y="1478"/>
                <a:ext cx="111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83" name="Rectangle 522"/>
              <p:cNvSpPr>
                <a:spLocks noChangeArrowheads="1"/>
              </p:cNvSpPr>
              <p:nvPr/>
            </p:nvSpPr>
            <p:spPr bwMode="auto">
              <a:xfrm>
                <a:off x="3361" y="1469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grpSp>
            <p:nvGrpSpPr>
              <p:cNvPr id="384" name="Group 523"/>
              <p:cNvGrpSpPr>
                <a:grpSpLocks/>
              </p:cNvGrpSpPr>
              <p:nvPr/>
            </p:nvGrpSpPr>
            <p:grpSpPr bwMode="auto">
              <a:xfrm>
                <a:off x="3832" y="1448"/>
                <a:ext cx="289" cy="161"/>
                <a:chOff x="3832" y="1448"/>
                <a:chExt cx="289" cy="161"/>
              </a:xfrm>
            </p:grpSpPr>
            <p:sp>
              <p:nvSpPr>
                <p:cNvPr id="477" name="Rectangle 524"/>
                <p:cNvSpPr>
                  <a:spLocks noChangeArrowheads="1"/>
                </p:cNvSpPr>
                <p:nvPr/>
              </p:nvSpPr>
              <p:spPr bwMode="auto">
                <a:xfrm>
                  <a:off x="3832" y="1448"/>
                  <a:ext cx="145" cy="144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8" name="Rectangle 525"/>
                <p:cNvSpPr>
                  <a:spLocks noChangeArrowheads="1"/>
                </p:cNvSpPr>
                <p:nvPr/>
              </p:nvSpPr>
              <p:spPr bwMode="auto">
                <a:xfrm>
                  <a:off x="3879" y="1477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6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9" name="Rectangle 526"/>
                <p:cNvSpPr>
                  <a:spLocks noChangeArrowheads="1"/>
                </p:cNvSpPr>
                <p:nvPr/>
              </p:nvSpPr>
              <p:spPr bwMode="auto">
                <a:xfrm>
                  <a:off x="3976" y="1448"/>
                  <a:ext cx="145" cy="144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0" name="Rectangle 527"/>
                <p:cNvSpPr>
                  <a:spLocks noChangeArrowheads="1"/>
                </p:cNvSpPr>
                <p:nvPr/>
              </p:nvSpPr>
              <p:spPr bwMode="auto">
                <a:xfrm>
                  <a:off x="4014" y="1475"/>
                  <a:ext cx="77" cy="1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fn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1" name="Rectangle 528"/>
                <p:cNvSpPr>
                  <a:spLocks noChangeArrowheads="1"/>
                </p:cNvSpPr>
                <p:nvPr/>
              </p:nvSpPr>
              <p:spPr bwMode="auto">
                <a:xfrm>
                  <a:off x="3832" y="1448"/>
                  <a:ext cx="289" cy="144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85" name="Group 529"/>
              <p:cNvGrpSpPr>
                <a:grpSpLocks/>
              </p:cNvGrpSpPr>
              <p:nvPr/>
            </p:nvGrpSpPr>
            <p:grpSpPr bwMode="auto">
              <a:xfrm>
                <a:off x="4120" y="1448"/>
                <a:ext cx="289" cy="159"/>
                <a:chOff x="4120" y="1448"/>
                <a:chExt cx="289" cy="159"/>
              </a:xfrm>
            </p:grpSpPr>
            <p:sp>
              <p:nvSpPr>
                <p:cNvPr id="472" name="Rectangle 530"/>
                <p:cNvSpPr>
                  <a:spLocks noChangeArrowheads="1"/>
                </p:cNvSpPr>
                <p:nvPr/>
              </p:nvSpPr>
              <p:spPr bwMode="auto">
                <a:xfrm>
                  <a:off x="4120" y="1448"/>
                  <a:ext cx="145" cy="144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3" name="Rectangle 531"/>
                <p:cNvSpPr>
                  <a:spLocks noChangeArrowheads="1"/>
                </p:cNvSpPr>
                <p:nvPr/>
              </p:nvSpPr>
              <p:spPr bwMode="auto">
                <a:xfrm>
                  <a:off x="4150" y="1475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4" name="Rectangle 532"/>
                <p:cNvSpPr>
                  <a:spLocks noChangeArrowheads="1"/>
                </p:cNvSpPr>
                <p:nvPr/>
              </p:nvSpPr>
              <p:spPr bwMode="auto">
                <a:xfrm>
                  <a:off x="4264" y="1448"/>
                  <a:ext cx="145" cy="144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5" name="Rectangle 533"/>
                <p:cNvSpPr>
                  <a:spLocks noChangeArrowheads="1"/>
                </p:cNvSpPr>
                <p:nvPr/>
              </p:nvSpPr>
              <p:spPr bwMode="auto">
                <a:xfrm>
                  <a:off x="4294" y="1475"/>
                  <a:ext cx="92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6" name="Rectangle 534"/>
                <p:cNvSpPr>
                  <a:spLocks noChangeArrowheads="1"/>
                </p:cNvSpPr>
                <p:nvPr/>
              </p:nvSpPr>
              <p:spPr bwMode="auto">
                <a:xfrm>
                  <a:off x="4120" y="1448"/>
                  <a:ext cx="289" cy="144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86" name="Rectangle 535"/>
              <p:cNvSpPr>
                <a:spLocks noChangeArrowheads="1"/>
              </p:cNvSpPr>
              <p:nvPr/>
            </p:nvSpPr>
            <p:spPr bwMode="auto">
              <a:xfrm>
                <a:off x="2932" y="1448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87" name="Rectangle 536"/>
              <p:cNvSpPr>
                <a:spLocks noChangeArrowheads="1"/>
              </p:cNvSpPr>
              <p:nvPr/>
            </p:nvSpPr>
            <p:spPr bwMode="auto">
              <a:xfrm>
                <a:off x="2860" y="1478"/>
                <a:ext cx="202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400" b="1" dirty="0" err="1" smtClean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OPq</a:t>
                </a: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88" name="Rectangle 537"/>
              <p:cNvSpPr>
                <a:spLocks noChangeArrowheads="1"/>
              </p:cNvSpPr>
              <p:nvPr/>
            </p:nvSpPr>
            <p:spPr bwMode="auto">
              <a:xfrm>
                <a:off x="3232" y="1469"/>
                <a:ext cx="137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89" name="Rectangle 538"/>
              <p:cNvSpPr>
                <a:spLocks noChangeArrowheads="1"/>
              </p:cNvSpPr>
              <p:nvPr/>
            </p:nvSpPr>
            <p:spPr bwMode="auto">
              <a:xfrm>
                <a:off x="3338" y="1478"/>
                <a:ext cx="111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90" name="Rectangle 539"/>
              <p:cNvSpPr>
                <a:spLocks noChangeArrowheads="1"/>
              </p:cNvSpPr>
              <p:nvPr/>
            </p:nvSpPr>
            <p:spPr bwMode="auto">
              <a:xfrm>
                <a:off x="3438" y="1469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91" name="Rectangle 540"/>
              <p:cNvSpPr>
                <a:spLocks noChangeArrowheads="1"/>
              </p:cNvSpPr>
              <p:nvPr/>
            </p:nvSpPr>
            <p:spPr bwMode="auto">
              <a:xfrm>
                <a:off x="3832" y="1448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92" name="Rectangle 541"/>
              <p:cNvSpPr>
                <a:spLocks noChangeArrowheads="1"/>
              </p:cNvSpPr>
              <p:nvPr/>
            </p:nvSpPr>
            <p:spPr bwMode="auto">
              <a:xfrm>
                <a:off x="3879" y="1477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6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93" name="Rectangle 542"/>
              <p:cNvSpPr>
                <a:spLocks noChangeArrowheads="1"/>
              </p:cNvSpPr>
              <p:nvPr/>
            </p:nvSpPr>
            <p:spPr bwMode="auto">
              <a:xfrm>
                <a:off x="3976" y="1448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94" name="Rectangle 543"/>
              <p:cNvSpPr>
                <a:spLocks noChangeArrowheads="1"/>
              </p:cNvSpPr>
              <p:nvPr/>
            </p:nvSpPr>
            <p:spPr bwMode="auto">
              <a:xfrm>
                <a:off x="4014" y="1475"/>
                <a:ext cx="7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fn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95" name="Rectangle 544"/>
              <p:cNvSpPr>
                <a:spLocks noChangeArrowheads="1"/>
              </p:cNvSpPr>
              <p:nvPr/>
            </p:nvSpPr>
            <p:spPr bwMode="auto">
              <a:xfrm>
                <a:off x="3832" y="1448"/>
                <a:ext cx="289" cy="144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96" name="Rectangle 545"/>
              <p:cNvSpPr>
                <a:spLocks noChangeArrowheads="1"/>
              </p:cNvSpPr>
              <p:nvPr/>
            </p:nvSpPr>
            <p:spPr bwMode="auto">
              <a:xfrm>
                <a:off x="3832" y="1448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97" name="Rectangle 546"/>
              <p:cNvSpPr>
                <a:spLocks noChangeArrowheads="1"/>
              </p:cNvSpPr>
              <p:nvPr/>
            </p:nvSpPr>
            <p:spPr bwMode="auto">
              <a:xfrm>
                <a:off x="3879" y="1477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6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98" name="Rectangle 547"/>
              <p:cNvSpPr>
                <a:spLocks noChangeArrowheads="1"/>
              </p:cNvSpPr>
              <p:nvPr/>
            </p:nvSpPr>
            <p:spPr bwMode="auto">
              <a:xfrm>
                <a:off x="3976" y="1448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99" name="Rectangle 548"/>
              <p:cNvSpPr>
                <a:spLocks noChangeArrowheads="1"/>
              </p:cNvSpPr>
              <p:nvPr/>
            </p:nvSpPr>
            <p:spPr bwMode="auto">
              <a:xfrm>
                <a:off x="4014" y="1475"/>
                <a:ext cx="7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fn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400" name="Rectangle 549"/>
              <p:cNvSpPr>
                <a:spLocks noChangeArrowheads="1"/>
              </p:cNvSpPr>
              <p:nvPr/>
            </p:nvSpPr>
            <p:spPr bwMode="auto">
              <a:xfrm>
                <a:off x="3832" y="1448"/>
                <a:ext cx="289" cy="144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01" name="Rectangle 550"/>
              <p:cNvSpPr>
                <a:spLocks noChangeArrowheads="1"/>
              </p:cNvSpPr>
              <p:nvPr/>
            </p:nvSpPr>
            <p:spPr bwMode="auto">
              <a:xfrm>
                <a:off x="4120" y="1448"/>
                <a:ext cx="145" cy="144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02" name="Rectangle 551"/>
              <p:cNvSpPr>
                <a:spLocks noChangeArrowheads="1"/>
              </p:cNvSpPr>
              <p:nvPr/>
            </p:nvSpPr>
            <p:spPr bwMode="auto">
              <a:xfrm>
                <a:off x="4150" y="1475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403" name="Rectangle 552"/>
              <p:cNvSpPr>
                <a:spLocks noChangeArrowheads="1"/>
              </p:cNvSpPr>
              <p:nvPr/>
            </p:nvSpPr>
            <p:spPr bwMode="auto">
              <a:xfrm>
                <a:off x="4264" y="1448"/>
                <a:ext cx="145" cy="144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04" name="Rectangle 553"/>
              <p:cNvSpPr>
                <a:spLocks noChangeArrowheads="1"/>
              </p:cNvSpPr>
              <p:nvPr/>
            </p:nvSpPr>
            <p:spPr bwMode="auto">
              <a:xfrm>
                <a:off x="4294" y="1475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405" name="Rectangle 554"/>
              <p:cNvSpPr>
                <a:spLocks noChangeArrowheads="1"/>
              </p:cNvSpPr>
              <p:nvPr/>
            </p:nvSpPr>
            <p:spPr bwMode="auto">
              <a:xfrm>
                <a:off x="4120" y="1448"/>
                <a:ext cx="289" cy="144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06" name="Rectangle 555"/>
              <p:cNvSpPr>
                <a:spLocks noChangeArrowheads="1"/>
              </p:cNvSpPr>
              <p:nvPr/>
            </p:nvSpPr>
            <p:spPr bwMode="auto">
              <a:xfrm>
                <a:off x="4120" y="1448"/>
                <a:ext cx="145" cy="144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07" name="Rectangle 556"/>
              <p:cNvSpPr>
                <a:spLocks noChangeArrowheads="1"/>
              </p:cNvSpPr>
              <p:nvPr/>
            </p:nvSpPr>
            <p:spPr bwMode="auto">
              <a:xfrm>
                <a:off x="4150" y="1475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408" name="Rectangle 557"/>
              <p:cNvSpPr>
                <a:spLocks noChangeArrowheads="1"/>
              </p:cNvSpPr>
              <p:nvPr/>
            </p:nvSpPr>
            <p:spPr bwMode="auto">
              <a:xfrm>
                <a:off x="4264" y="1448"/>
                <a:ext cx="145" cy="144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09" name="Rectangle 558"/>
              <p:cNvSpPr>
                <a:spLocks noChangeArrowheads="1"/>
              </p:cNvSpPr>
              <p:nvPr/>
            </p:nvSpPr>
            <p:spPr bwMode="auto">
              <a:xfrm>
                <a:off x="4294" y="1475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410" name="Rectangle 559"/>
              <p:cNvSpPr>
                <a:spLocks noChangeArrowheads="1"/>
              </p:cNvSpPr>
              <p:nvPr/>
            </p:nvSpPr>
            <p:spPr bwMode="auto">
              <a:xfrm>
                <a:off x="4120" y="1448"/>
                <a:ext cx="289" cy="144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11" name="Rectangle 560"/>
              <p:cNvSpPr>
                <a:spLocks noChangeArrowheads="1"/>
              </p:cNvSpPr>
              <p:nvPr/>
            </p:nvSpPr>
            <p:spPr bwMode="auto">
              <a:xfrm>
                <a:off x="2932" y="2096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12" name="Rectangle 561"/>
              <p:cNvSpPr>
                <a:spLocks noChangeArrowheads="1"/>
              </p:cNvSpPr>
              <p:nvPr/>
            </p:nvSpPr>
            <p:spPr bwMode="auto">
              <a:xfrm>
                <a:off x="2976" y="2125"/>
                <a:ext cx="16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ret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grpSp>
            <p:nvGrpSpPr>
              <p:cNvPr id="413" name="Group 562"/>
              <p:cNvGrpSpPr>
                <a:grpSpLocks/>
              </p:cNvGrpSpPr>
              <p:nvPr/>
            </p:nvGrpSpPr>
            <p:grpSpPr bwMode="auto">
              <a:xfrm>
                <a:off x="3832" y="2096"/>
                <a:ext cx="289" cy="161"/>
                <a:chOff x="3832" y="2096"/>
                <a:chExt cx="289" cy="161"/>
              </a:xfrm>
            </p:grpSpPr>
            <p:sp>
              <p:nvSpPr>
                <p:cNvPr id="467" name="Rectangle 563"/>
                <p:cNvSpPr>
                  <a:spLocks noChangeArrowheads="1"/>
                </p:cNvSpPr>
                <p:nvPr/>
              </p:nvSpPr>
              <p:spPr bwMode="auto">
                <a:xfrm>
                  <a:off x="3832" y="2096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8" name="Rectangle 564"/>
                <p:cNvSpPr>
                  <a:spLocks noChangeArrowheads="1"/>
                </p:cNvSpPr>
                <p:nvPr/>
              </p:nvSpPr>
              <p:spPr bwMode="auto">
                <a:xfrm>
                  <a:off x="3879" y="2125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9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9" name="Rectangle 565"/>
                <p:cNvSpPr>
                  <a:spLocks noChangeArrowheads="1"/>
                </p:cNvSpPr>
                <p:nvPr/>
              </p:nvSpPr>
              <p:spPr bwMode="auto">
                <a:xfrm>
                  <a:off x="3976" y="2096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0" name="Rectangle 566"/>
                <p:cNvSpPr>
                  <a:spLocks noChangeArrowheads="1"/>
                </p:cNvSpPr>
                <p:nvPr/>
              </p:nvSpPr>
              <p:spPr bwMode="auto">
                <a:xfrm>
                  <a:off x="4023" y="2125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" name="Rectangle 567"/>
                <p:cNvSpPr>
                  <a:spLocks noChangeArrowheads="1"/>
                </p:cNvSpPr>
                <p:nvPr/>
              </p:nvSpPr>
              <p:spPr bwMode="auto">
                <a:xfrm>
                  <a:off x="3832" y="2096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14" name="Rectangle 568"/>
              <p:cNvSpPr>
                <a:spLocks noChangeArrowheads="1"/>
              </p:cNvSpPr>
              <p:nvPr/>
            </p:nvSpPr>
            <p:spPr bwMode="auto">
              <a:xfrm>
                <a:off x="2932" y="2096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15" name="Rectangle 569"/>
              <p:cNvSpPr>
                <a:spLocks noChangeArrowheads="1"/>
              </p:cNvSpPr>
              <p:nvPr/>
            </p:nvSpPr>
            <p:spPr bwMode="auto">
              <a:xfrm>
                <a:off x="2860" y="2125"/>
                <a:ext cx="202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400" b="1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ret</a:t>
                </a:r>
                <a:endParaRPr lang="en-US" altLang="zh-CN" sz="2400" b="1">
                  <a:ea typeface="宋体" panose="02010600030101010101" pitchFamily="2" charset="-122"/>
                </a:endParaRPr>
              </a:p>
            </p:txBody>
          </p:sp>
          <p:sp>
            <p:nvSpPr>
              <p:cNvPr id="416" name="Rectangle 570"/>
              <p:cNvSpPr>
                <a:spLocks noChangeArrowheads="1"/>
              </p:cNvSpPr>
              <p:nvPr/>
            </p:nvSpPr>
            <p:spPr bwMode="auto">
              <a:xfrm>
                <a:off x="3832" y="2096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17" name="Rectangle 571"/>
              <p:cNvSpPr>
                <a:spLocks noChangeArrowheads="1"/>
              </p:cNvSpPr>
              <p:nvPr/>
            </p:nvSpPr>
            <p:spPr bwMode="auto">
              <a:xfrm>
                <a:off x="3879" y="2125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9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418" name="Rectangle 572"/>
              <p:cNvSpPr>
                <a:spLocks noChangeArrowheads="1"/>
              </p:cNvSpPr>
              <p:nvPr/>
            </p:nvSpPr>
            <p:spPr bwMode="auto">
              <a:xfrm>
                <a:off x="3976" y="2096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19" name="Rectangle 573"/>
              <p:cNvSpPr>
                <a:spLocks noChangeArrowheads="1"/>
              </p:cNvSpPr>
              <p:nvPr/>
            </p:nvSpPr>
            <p:spPr bwMode="auto">
              <a:xfrm>
                <a:off x="4023" y="2125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420" name="Rectangle 574"/>
              <p:cNvSpPr>
                <a:spLocks noChangeArrowheads="1"/>
              </p:cNvSpPr>
              <p:nvPr/>
            </p:nvSpPr>
            <p:spPr bwMode="auto">
              <a:xfrm>
                <a:off x="3832" y="2096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1" name="Rectangle 575"/>
              <p:cNvSpPr>
                <a:spLocks noChangeArrowheads="1"/>
              </p:cNvSpPr>
              <p:nvPr/>
            </p:nvSpPr>
            <p:spPr bwMode="auto">
              <a:xfrm>
                <a:off x="3832" y="2096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2" name="Rectangle 576"/>
              <p:cNvSpPr>
                <a:spLocks noChangeArrowheads="1"/>
              </p:cNvSpPr>
              <p:nvPr/>
            </p:nvSpPr>
            <p:spPr bwMode="auto">
              <a:xfrm>
                <a:off x="3879" y="2125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9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423" name="Rectangle 577"/>
              <p:cNvSpPr>
                <a:spLocks noChangeArrowheads="1"/>
              </p:cNvSpPr>
              <p:nvPr/>
            </p:nvSpPr>
            <p:spPr bwMode="auto">
              <a:xfrm>
                <a:off x="3976" y="2096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4" name="Rectangle 578"/>
              <p:cNvSpPr>
                <a:spLocks noChangeArrowheads="1"/>
              </p:cNvSpPr>
              <p:nvPr/>
            </p:nvSpPr>
            <p:spPr bwMode="auto">
              <a:xfrm>
                <a:off x="4023" y="2125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425" name="Rectangle 579"/>
              <p:cNvSpPr>
                <a:spLocks noChangeArrowheads="1"/>
              </p:cNvSpPr>
              <p:nvPr/>
            </p:nvSpPr>
            <p:spPr bwMode="auto">
              <a:xfrm>
                <a:off x="3832" y="2096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6" name="Rectangle 580"/>
              <p:cNvSpPr>
                <a:spLocks noChangeArrowheads="1"/>
              </p:cNvSpPr>
              <p:nvPr/>
            </p:nvSpPr>
            <p:spPr bwMode="auto">
              <a:xfrm>
                <a:off x="2932" y="151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7" name="Rectangle 581"/>
              <p:cNvSpPr>
                <a:spLocks noChangeArrowheads="1"/>
              </p:cNvSpPr>
              <p:nvPr/>
            </p:nvSpPr>
            <p:spPr bwMode="auto">
              <a:xfrm>
                <a:off x="2976" y="180"/>
                <a:ext cx="16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nop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grpSp>
            <p:nvGrpSpPr>
              <p:cNvPr id="428" name="Group 582"/>
              <p:cNvGrpSpPr>
                <a:grpSpLocks/>
              </p:cNvGrpSpPr>
              <p:nvPr/>
            </p:nvGrpSpPr>
            <p:grpSpPr bwMode="auto">
              <a:xfrm>
                <a:off x="3832" y="151"/>
                <a:ext cx="289" cy="161"/>
                <a:chOff x="3832" y="151"/>
                <a:chExt cx="289" cy="161"/>
              </a:xfrm>
            </p:grpSpPr>
            <p:sp>
              <p:nvSpPr>
                <p:cNvPr id="462" name="Rectangle 583"/>
                <p:cNvSpPr>
                  <a:spLocks noChangeArrowheads="1"/>
                </p:cNvSpPr>
                <p:nvPr/>
              </p:nvSpPr>
              <p:spPr bwMode="auto">
                <a:xfrm>
                  <a:off x="3832" y="151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3" name="Rectangle 584"/>
                <p:cNvSpPr>
                  <a:spLocks noChangeArrowheads="1"/>
                </p:cNvSpPr>
                <p:nvPr/>
              </p:nvSpPr>
              <p:spPr bwMode="auto">
                <a:xfrm>
                  <a:off x="3879" y="180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4" name="Rectangle 585"/>
                <p:cNvSpPr>
                  <a:spLocks noChangeArrowheads="1"/>
                </p:cNvSpPr>
                <p:nvPr/>
              </p:nvSpPr>
              <p:spPr bwMode="auto">
                <a:xfrm>
                  <a:off x="3976" y="151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5" name="Rectangle 586"/>
                <p:cNvSpPr>
                  <a:spLocks noChangeArrowheads="1"/>
                </p:cNvSpPr>
                <p:nvPr/>
              </p:nvSpPr>
              <p:spPr bwMode="auto">
                <a:xfrm>
                  <a:off x="4023" y="180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6" name="Rectangle 587"/>
                <p:cNvSpPr>
                  <a:spLocks noChangeArrowheads="1"/>
                </p:cNvSpPr>
                <p:nvPr/>
              </p:nvSpPr>
              <p:spPr bwMode="auto">
                <a:xfrm>
                  <a:off x="3832" y="151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29" name="Rectangle 588"/>
              <p:cNvSpPr>
                <a:spLocks noChangeArrowheads="1"/>
              </p:cNvSpPr>
              <p:nvPr/>
            </p:nvSpPr>
            <p:spPr bwMode="auto">
              <a:xfrm>
                <a:off x="2932" y="151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0" name="Rectangle 589"/>
              <p:cNvSpPr>
                <a:spLocks noChangeArrowheads="1"/>
              </p:cNvSpPr>
              <p:nvPr/>
            </p:nvSpPr>
            <p:spPr bwMode="auto">
              <a:xfrm>
                <a:off x="2860" y="402"/>
                <a:ext cx="222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400" b="1" dirty="0" err="1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nop</a:t>
                </a: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431" name="Rectangle 590"/>
              <p:cNvSpPr>
                <a:spLocks noChangeArrowheads="1"/>
              </p:cNvSpPr>
              <p:nvPr/>
            </p:nvSpPr>
            <p:spPr bwMode="auto">
              <a:xfrm>
                <a:off x="3832" y="15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2" name="Rectangle 591"/>
              <p:cNvSpPr>
                <a:spLocks noChangeArrowheads="1"/>
              </p:cNvSpPr>
              <p:nvPr/>
            </p:nvSpPr>
            <p:spPr bwMode="auto">
              <a:xfrm>
                <a:off x="3879" y="180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433" name="Rectangle 592"/>
              <p:cNvSpPr>
                <a:spLocks noChangeArrowheads="1"/>
              </p:cNvSpPr>
              <p:nvPr/>
            </p:nvSpPr>
            <p:spPr bwMode="auto">
              <a:xfrm>
                <a:off x="3976" y="15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4" name="Rectangle 593"/>
              <p:cNvSpPr>
                <a:spLocks noChangeArrowheads="1"/>
              </p:cNvSpPr>
              <p:nvPr/>
            </p:nvSpPr>
            <p:spPr bwMode="auto">
              <a:xfrm>
                <a:off x="4023" y="180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435" name="Rectangle 594"/>
              <p:cNvSpPr>
                <a:spLocks noChangeArrowheads="1"/>
              </p:cNvSpPr>
              <p:nvPr/>
            </p:nvSpPr>
            <p:spPr bwMode="auto">
              <a:xfrm>
                <a:off x="3832" y="151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6" name="Rectangle 595"/>
              <p:cNvSpPr>
                <a:spLocks noChangeArrowheads="1"/>
              </p:cNvSpPr>
              <p:nvPr/>
            </p:nvSpPr>
            <p:spPr bwMode="auto">
              <a:xfrm>
                <a:off x="3832" y="15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7" name="Rectangle 596"/>
              <p:cNvSpPr>
                <a:spLocks noChangeArrowheads="1"/>
              </p:cNvSpPr>
              <p:nvPr/>
            </p:nvSpPr>
            <p:spPr bwMode="auto">
              <a:xfrm>
                <a:off x="3879" y="180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438" name="Rectangle 597"/>
              <p:cNvSpPr>
                <a:spLocks noChangeArrowheads="1"/>
              </p:cNvSpPr>
              <p:nvPr/>
            </p:nvSpPr>
            <p:spPr bwMode="auto">
              <a:xfrm>
                <a:off x="3976" y="15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9" name="Rectangle 598"/>
              <p:cNvSpPr>
                <a:spLocks noChangeArrowheads="1"/>
              </p:cNvSpPr>
              <p:nvPr/>
            </p:nvSpPr>
            <p:spPr bwMode="auto">
              <a:xfrm>
                <a:off x="4023" y="180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440" name="Rectangle 599"/>
              <p:cNvSpPr>
                <a:spLocks noChangeArrowheads="1"/>
              </p:cNvSpPr>
              <p:nvPr/>
            </p:nvSpPr>
            <p:spPr bwMode="auto">
              <a:xfrm>
                <a:off x="3832" y="151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443" name="Group 602"/>
              <p:cNvGrpSpPr>
                <a:grpSpLocks/>
              </p:cNvGrpSpPr>
              <p:nvPr/>
            </p:nvGrpSpPr>
            <p:grpSpPr bwMode="auto">
              <a:xfrm>
                <a:off x="3832" y="367"/>
                <a:ext cx="289" cy="161"/>
                <a:chOff x="3832" y="367"/>
                <a:chExt cx="289" cy="161"/>
              </a:xfrm>
            </p:grpSpPr>
            <p:sp>
              <p:nvSpPr>
                <p:cNvPr id="457" name="Rectangle 603"/>
                <p:cNvSpPr>
                  <a:spLocks noChangeArrowheads="1"/>
                </p:cNvSpPr>
                <p:nvPr/>
              </p:nvSpPr>
              <p:spPr bwMode="auto">
                <a:xfrm>
                  <a:off x="3832" y="367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8" name="Rectangle 604"/>
                <p:cNvSpPr>
                  <a:spLocks noChangeArrowheads="1"/>
                </p:cNvSpPr>
                <p:nvPr/>
              </p:nvSpPr>
              <p:spPr bwMode="auto">
                <a:xfrm>
                  <a:off x="3879" y="396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1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9" name="Rectangle 605"/>
                <p:cNvSpPr>
                  <a:spLocks noChangeArrowheads="1"/>
                </p:cNvSpPr>
                <p:nvPr/>
              </p:nvSpPr>
              <p:spPr bwMode="auto">
                <a:xfrm>
                  <a:off x="3976" y="367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0" name="Rectangle 606"/>
                <p:cNvSpPr>
                  <a:spLocks noChangeArrowheads="1"/>
                </p:cNvSpPr>
                <p:nvPr/>
              </p:nvSpPr>
              <p:spPr bwMode="auto">
                <a:xfrm>
                  <a:off x="4023" y="396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1" name="Rectangle 607"/>
                <p:cNvSpPr>
                  <a:spLocks noChangeArrowheads="1"/>
                </p:cNvSpPr>
                <p:nvPr/>
              </p:nvSpPr>
              <p:spPr bwMode="auto">
                <a:xfrm>
                  <a:off x="3832" y="367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45" name="Rectangle 609"/>
              <p:cNvSpPr>
                <a:spLocks noChangeArrowheads="1"/>
              </p:cNvSpPr>
              <p:nvPr/>
            </p:nvSpPr>
            <p:spPr bwMode="auto">
              <a:xfrm>
                <a:off x="2863" y="205"/>
                <a:ext cx="269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4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halt</a:t>
                </a: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  <p:grpSp>
            <p:nvGrpSpPr>
              <p:cNvPr id="446" name="Group 610"/>
              <p:cNvGrpSpPr>
                <a:grpSpLocks/>
              </p:cNvGrpSpPr>
              <p:nvPr/>
            </p:nvGrpSpPr>
            <p:grpSpPr bwMode="auto">
              <a:xfrm>
                <a:off x="3832" y="367"/>
                <a:ext cx="289" cy="161"/>
                <a:chOff x="3832" y="367"/>
                <a:chExt cx="289" cy="161"/>
              </a:xfrm>
            </p:grpSpPr>
            <p:sp>
              <p:nvSpPr>
                <p:cNvPr id="447" name="Rectangle 611"/>
                <p:cNvSpPr>
                  <a:spLocks noChangeArrowheads="1"/>
                </p:cNvSpPr>
                <p:nvPr/>
              </p:nvSpPr>
              <p:spPr bwMode="auto">
                <a:xfrm>
                  <a:off x="3832" y="367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8" name="Rectangle 612"/>
                <p:cNvSpPr>
                  <a:spLocks noChangeArrowheads="1"/>
                </p:cNvSpPr>
                <p:nvPr/>
              </p:nvSpPr>
              <p:spPr bwMode="auto">
                <a:xfrm>
                  <a:off x="3879" y="396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1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9" name="Rectangle 613"/>
                <p:cNvSpPr>
                  <a:spLocks noChangeArrowheads="1"/>
                </p:cNvSpPr>
                <p:nvPr/>
              </p:nvSpPr>
              <p:spPr bwMode="auto">
                <a:xfrm>
                  <a:off x="3976" y="367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0" name="Rectangle 614"/>
                <p:cNvSpPr>
                  <a:spLocks noChangeArrowheads="1"/>
                </p:cNvSpPr>
                <p:nvPr/>
              </p:nvSpPr>
              <p:spPr bwMode="auto">
                <a:xfrm>
                  <a:off x="4023" y="396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1" name="Rectangle 615"/>
                <p:cNvSpPr>
                  <a:spLocks noChangeArrowheads="1"/>
                </p:cNvSpPr>
                <p:nvPr/>
              </p:nvSpPr>
              <p:spPr bwMode="auto">
                <a:xfrm>
                  <a:off x="3832" y="367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2" name="Rectangle 616"/>
                <p:cNvSpPr>
                  <a:spLocks noChangeArrowheads="1"/>
                </p:cNvSpPr>
                <p:nvPr/>
              </p:nvSpPr>
              <p:spPr bwMode="auto">
                <a:xfrm>
                  <a:off x="3832" y="367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3" name="Rectangle 617"/>
                <p:cNvSpPr>
                  <a:spLocks noChangeArrowheads="1"/>
                </p:cNvSpPr>
                <p:nvPr/>
              </p:nvSpPr>
              <p:spPr bwMode="auto">
                <a:xfrm>
                  <a:off x="3879" y="396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1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4" name="Rectangle 618"/>
                <p:cNvSpPr>
                  <a:spLocks noChangeArrowheads="1"/>
                </p:cNvSpPr>
                <p:nvPr/>
              </p:nvSpPr>
              <p:spPr bwMode="auto">
                <a:xfrm>
                  <a:off x="3976" y="367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5" name="Rectangle 619"/>
                <p:cNvSpPr>
                  <a:spLocks noChangeArrowheads="1"/>
                </p:cNvSpPr>
                <p:nvPr/>
              </p:nvSpPr>
              <p:spPr bwMode="auto">
                <a:xfrm>
                  <a:off x="4023" y="396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6" name="Rectangle 620"/>
                <p:cNvSpPr>
                  <a:spLocks noChangeArrowheads="1"/>
                </p:cNvSpPr>
                <p:nvPr/>
              </p:nvSpPr>
              <p:spPr bwMode="auto">
                <a:xfrm>
                  <a:off x="3832" y="367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724" name="Rectangle 621"/>
          <p:cNvSpPr>
            <a:spLocks noChangeArrowheads="1"/>
          </p:cNvSpPr>
          <p:nvPr/>
        </p:nvSpPr>
        <p:spPr bwMode="auto">
          <a:xfrm>
            <a:off x="1905000" y="6165304"/>
            <a:ext cx="22399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need_regids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08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"/>
            <a:ext cx="5220072" cy="1202377"/>
          </a:xfrm>
        </p:spPr>
        <p:txBody>
          <a:bodyPr/>
          <a:lstStyle/>
          <a:p>
            <a:r>
              <a:rPr lang="en-US" altLang="zh-CN" dirty="0"/>
              <a:t>HCL</a:t>
            </a:r>
            <a:r>
              <a:rPr lang="zh-CN" altLang="en-US" dirty="0"/>
              <a:t>描述的取指控制逻辑</a:t>
            </a:r>
            <a:endParaRPr lang="en-US" dirty="0"/>
          </a:p>
        </p:txBody>
      </p:sp>
      <p:sp>
        <p:nvSpPr>
          <p:cNvPr id="381110" name="Text Box 182"/>
          <p:cNvSpPr txBox="1">
            <a:spLocks noChangeArrowheads="1"/>
          </p:cNvSpPr>
          <p:nvPr/>
        </p:nvSpPr>
        <p:spPr bwMode="auto">
          <a:xfrm>
            <a:off x="467544" y="1700808"/>
            <a:ext cx="8012128" cy="415511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bool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need_regids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=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sz="24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in </a:t>
            </a:r>
            <a:endParaRPr lang="en-US" sz="24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    { 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IRRMOVQ, IOPQ, IPUSHQ, IPOPQ, 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IIRMOVQ, IRMMOVQ, IMRMOVQ };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000066"/>
                </a:solidFill>
                <a:latin typeface="Courier New" pitchFamily="49" charset="0"/>
              </a:rPr>
              <a:t>bool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instr_valid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in 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	{ INOP, IHALT, IRRMOVQ, IIRMOVQ, 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   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      IRMMOVQ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, IMRMOVQ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IOPQ, IJXX, ICALL, </a:t>
            </a:r>
            <a:endParaRPr lang="en-US" sz="24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      IRET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, IPUSHQ, IPOPQ 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};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bool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need_valC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=	</a:t>
            </a:r>
            <a:r>
              <a:rPr lang="en-US" sz="24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in { IIRMOVQ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, 	        	  IRMMOVQ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, IMRMOVQ, IJXX, ICALL }; </a:t>
            </a:r>
          </a:p>
        </p:txBody>
      </p:sp>
    </p:spTree>
    <p:extLst>
      <p:ext uri="{BB962C8B-B14F-4D97-AF65-F5344CB8AC3E}">
        <p14:creationId xmlns:p14="http://schemas.microsoft.com/office/powerpoint/2010/main" val="362442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译码逻辑</a:t>
            </a:r>
            <a:endParaRPr lang="en-US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7" y="1221469"/>
            <a:ext cx="4668972" cy="2595607"/>
          </a:xfrm>
        </p:spPr>
        <p:txBody>
          <a:bodyPr/>
          <a:lstStyle/>
          <a:p>
            <a:r>
              <a:rPr lang="zh-CN" altLang="en-US" dirty="0" smtClean="0"/>
              <a:t>寄存器文件</a:t>
            </a:r>
            <a:endParaRPr lang="en-US" dirty="0"/>
          </a:p>
          <a:p>
            <a:pPr lvl="1"/>
            <a:r>
              <a:rPr lang="zh-CN" altLang="en-US" dirty="0" smtClean="0"/>
              <a:t>读端口</a:t>
            </a:r>
            <a:r>
              <a:rPr lang="en-US" dirty="0" smtClean="0"/>
              <a:t> </a:t>
            </a:r>
            <a:r>
              <a:rPr lang="en-US" dirty="0"/>
              <a:t>A, B</a:t>
            </a:r>
          </a:p>
          <a:p>
            <a:pPr lvl="1"/>
            <a:r>
              <a:rPr lang="zh-CN" altLang="en-US" dirty="0" smtClean="0"/>
              <a:t>写端口</a:t>
            </a:r>
            <a:r>
              <a:rPr lang="en-US" dirty="0" smtClean="0"/>
              <a:t> </a:t>
            </a:r>
            <a:r>
              <a:rPr lang="en-US" dirty="0"/>
              <a:t>E, M</a:t>
            </a:r>
          </a:p>
          <a:p>
            <a:pPr lvl="1"/>
            <a:r>
              <a:rPr lang="zh-CN" altLang="en-US" dirty="0" smtClean="0"/>
              <a:t>地址为寄存器的</a:t>
            </a:r>
            <a:r>
              <a:rPr lang="en-US" dirty="0" smtClean="0"/>
              <a:t>ID 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或</a:t>
            </a:r>
            <a:r>
              <a:rPr lang="en-US" dirty="0" smtClean="0"/>
              <a:t> 15 (0xF) </a:t>
            </a:r>
            <a:r>
              <a:rPr lang="en-US" altLang="zh-CN" dirty="0" smtClean="0"/>
              <a:t>-</a:t>
            </a:r>
            <a:r>
              <a:rPr lang="zh-CN" altLang="en-US" dirty="0" smtClean="0"/>
              <a:t>无法访问</a:t>
            </a:r>
            <a:endParaRPr lang="en-US" dirty="0"/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290917" y="3509313"/>
            <a:ext cx="4668972" cy="171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0" tIns="44442" rIns="90470" bIns="44442"/>
          <a:lstStyle/>
          <a:p>
            <a:pPr marL="386303" indent="-386303" defTabSz="914088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660033"/>
              </a:buClr>
            </a:pP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控制逻辑</a:t>
            </a:r>
            <a:endParaRPr lang="en-US" sz="2400" b="1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3987" lvl="1" indent="-244817" defTabSz="914088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</a:pPr>
            <a:r>
              <a:rPr lang="en-US" sz="2000" b="1" dirty="0" err="1">
                <a:solidFill>
                  <a:srgbClr val="000066"/>
                </a:solidFill>
              </a:rPr>
              <a:t>srcA</a:t>
            </a:r>
            <a:r>
              <a:rPr lang="en-US" sz="2000" b="1" dirty="0">
                <a:solidFill>
                  <a:srgbClr val="000066"/>
                </a:solidFill>
              </a:rPr>
              <a:t>, </a:t>
            </a:r>
            <a:r>
              <a:rPr lang="en-US" sz="2000" b="1" dirty="0" err="1">
                <a:solidFill>
                  <a:srgbClr val="000066"/>
                </a:solidFill>
              </a:rPr>
              <a:t>srcB</a:t>
            </a:r>
            <a:r>
              <a:rPr lang="en-US" sz="2000" b="1" dirty="0">
                <a:solidFill>
                  <a:srgbClr val="000066"/>
                </a:solidFill>
              </a:rPr>
              <a:t>: </a:t>
            </a:r>
            <a:r>
              <a:rPr lang="zh-CN" altLang="en-US" sz="2000" b="1" dirty="0">
                <a:solidFill>
                  <a:srgbClr val="000066"/>
                </a:solidFill>
              </a:rPr>
              <a:t>读端口地址</a:t>
            </a:r>
            <a:endParaRPr lang="en-US" sz="2000" b="1" dirty="0">
              <a:solidFill>
                <a:srgbClr val="000066"/>
              </a:solidFill>
            </a:endParaRPr>
          </a:p>
          <a:p>
            <a:pPr marL="743987" lvl="1" indent="-244817" defTabSz="914088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</a:pPr>
            <a:r>
              <a:rPr lang="en-US" sz="2000" b="1" dirty="0" err="1">
                <a:solidFill>
                  <a:srgbClr val="000066"/>
                </a:solidFill>
              </a:rPr>
              <a:t>dstE</a:t>
            </a:r>
            <a:r>
              <a:rPr lang="en-US" sz="2000" b="1" dirty="0">
                <a:solidFill>
                  <a:srgbClr val="000066"/>
                </a:solidFill>
              </a:rPr>
              <a:t>, </a:t>
            </a:r>
            <a:r>
              <a:rPr lang="en-US" sz="2000" b="1" dirty="0" err="1">
                <a:solidFill>
                  <a:srgbClr val="000066"/>
                </a:solidFill>
              </a:rPr>
              <a:t>dstM</a:t>
            </a:r>
            <a:r>
              <a:rPr lang="en-US" sz="2000" b="1" dirty="0">
                <a:solidFill>
                  <a:srgbClr val="000066"/>
                </a:solidFill>
              </a:rPr>
              <a:t>: </a:t>
            </a:r>
            <a:r>
              <a:rPr lang="zh-CN" altLang="en-US" sz="2000" b="1" dirty="0">
                <a:solidFill>
                  <a:srgbClr val="000066"/>
                </a:solidFill>
              </a:rPr>
              <a:t>写端口地址</a:t>
            </a:r>
            <a:endParaRPr lang="en-US" sz="2000" b="1" dirty="0">
              <a:solidFill>
                <a:srgbClr val="000066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635896" y="816678"/>
            <a:ext cx="5400600" cy="4268506"/>
            <a:chOff x="4794250" y="1517650"/>
            <a:chExt cx="3962400" cy="3429000"/>
          </a:xfrm>
        </p:grpSpPr>
        <p:sp>
          <p:nvSpPr>
            <p:cNvPr id="6" name="Oval 31"/>
            <p:cNvSpPr>
              <a:spLocks noChangeArrowheads="1"/>
            </p:cNvSpPr>
            <p:nvPr/>
          </p:nvSpPr>
          <p:spPr bwMode="auto">
            <a:xfrm>
              <a:off x="6927850" y="4565650"/>
              <a:ext cx="457200" cy="381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rB</a:t>
              </a:r>
            </a:p>
          </p:txBody>
        </p:sp>
        <p:sp>
          <p:nvSpPr>
            <p:cNvPr id="7" name="Line 39"/>
            <p:cNvSpPr>
              <a:spLocks noChangeShapeType="1"/>
            </p:cNvSpPr>
            <p:nvPr/>
          </p:nvSpPr>
          <p:spPr bwMode="auto">
            <a:xfrm flipV="1">
              <a:off x="57848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sp>
          <p:nvSpPr>
            <p:cNvPr id="8" name="AutoShape 44"/>
            <p:cNvSpPr>
              <a:spLocks noChangeArrowheads="1"/>
            </p:cNvSpPr>
            <p:nvPr/>
          </p:nvSpPr>
          <p:spPr bwMode="auto">
            <a:xfrm>
              <a:off x="55562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dstE</a:t>
              </a:r>
            </a:p>
          </p:txBody>
        </p:sp>
        <p:sp>
          <p:nvSpPr>
            <p:cNvPr id="9" name="AutoShape 45"/>
            <p:cNvSpPr>
              <a:spLocks noChangeArrowheads="1"/>
            </p:cNvSpPr>
            <p:nvPr/>
          </p:nvSpPr>
          <p:spPr bwMode="auto">
            <a:xfrm>
              <a:off x="60134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dstM</a:t>
              </a:r>
            </a:p>
          </p:txBody>
        </p:sp>
        <p:sp>
          <p:nvSpPr>
            <p:cNvPr id="10" name="Line 47"/>
            <p:cNvSpPr>
              <a:spLocks noChangeShapeType="1"/>
            </p:cNvSpPr>
            <p:nvPr/>
          </p:nvSpPr>
          <p:spPr bwMode="auto">
            <a:xfrm flipV="1">
              <a:off x="7080250" y="189865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sp>
          <p:nvSpPr>
            <p:cNvPr id="11" name="AutoShape 42"/>
            <p:cNvSpPr>
              <a:spLocks noChangeArrowheads="1"/>
            </p:cNvSpPr>
            <p:nvPr/>
          </p:nvSpPr>
          <p:spPr bwMode="auto">
            <a:xfrm>
              <a:off x="64706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srcA</a:t>
              </a:r>
            </a:p>
          </p:txBody>
        </p:sp>
        <p:sp>
          <p:nvSpPr>
            <p:cNvPr id="12" name="AutoShape 43"/>
            <p:cNvSpPr>
              <a:spLocks noChangeArrowheads="1"/>
            </p:cNvSpPr>
            <p:nvPr/>
          </p:nvSpPr>
          <p:spPr bwMode="auto">
            <a:xfrm>
              <a:off x="69278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srcB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5556250" y="2279650"/>
              <a:ext cx="1828800" cy="838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 dirty="0" smtClean="0">
                  <a:solidFill>
                    <a:srgbClr val="000066"/>
                  </a:solidFill>
                </a:rPr>
                <a:t>Register file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14" name="Text Box 181"/>
            <p:cNvSpPr txBox="1">
              <a:spLocks noChangeArrowheads="1"/>
            </p:cNvSpPr>
            <p:nvPr/>
          </p:nvSpPr>
          <p:spPr bwMode="auto">
            <a:xfrm>
              <a:off x="5708650" y="2263775"/>
              <a:ext cx="304800" cy="296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15" name="Text Box 182"/>
            <p:cNvSpPr txBox="1">
              <a:spLocks noChangeArrowheads="1"/>
            </p:cNvSpPr>
            <p:nvPr/>
          </p:nvSpPr>
          <p:spPr bwMode="auto">
            <a:xfrm>
              <a:off x="6927850" y="2263775"/>
              <a:ext cx="304800" cy="296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B</a:t>
              </a:r>
            </a:p>
          </p:txBody>
        </p:sp>
        <p:sp>
          <p:nvSpPr>
            <p:cNvPr id="16" name="Text Box 183"/>
            <p:cNvSpPr txBox="1">
              <a:spLocks noChangeArrowheads="1"/>
            </p:cNvSpPr>
            <p:nvPr/>
          </p:nvSpPr>
          <p:spPr bwMode="auto">
            <a:xfrm>
              <a:off x="7156450" y="2355850"/>
              <a:ext cx="304800" cy="296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M</a:t>
              </a:r>
            </a:p>
          </p:txBody>
        </p:sp>
        <p:sp>
          <p:nvSpPr>
            <p:cNvPr id="17" name="Text Box 184"/>
            <p:cNvSpPr txBox="1">
              <a:spLocks noChangeArrowheads="1"/>
            </p:cNvSpPr>
            <p:nvPr/>
          </p:nvSpPr>
          <p:spPr bwMode="auto">
            <a:xfrm>
              <a:off x="7156450" y="2736850"/>
              <a:ext cx="304800" cy="296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E</a:t>
              </a:r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55562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dstE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60134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dstM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  <p:sp>
          <p:nvSpPr>
            <p:cNvPr id="20" name="Oval 34"/>
            <p:cNvSpPr>
              <a:spLocks noChangeArrowheads="1"/>
            </p:cNvSpPr>
            <p:nvPr/>
          </p:nvSpPr>
          <p:spPr bwMode="auto">
            <a:xfrm>
              <a:off x="64706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srcA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  <p:sp>
          <p:nvSpPr>
            <p:cNvPr id="21" name="Oval 35"/>
            <p:cNvSpPr>
              <a:spLocks noChangeArrowheads="1"/>
            </p:cNvSpPr>
            <p:nvPr/>
          </p:nvSpPr>
          <p:spPr bwMode="auto">
            <a:xfrm>
              <a:off x="69278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srcB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870450" y="4565650"/>
              <a:ext cx="457200" cy="381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icode</a:t>
              </a:r>
            </a:p>
          </p:txBody>
        </p:sp>
        <p:sp>
          <p:nvSpPr>
            <p:cNvPr id="23" name="Oval 30"/>
            <p:cNvSpPr>
              <a:spLocks noChangeArrowheads="1"/>
            </p:cNvSpPr>
            <p:nvPr/>
          </p:nvSpPr>
          <p:spPr bwMode="auto">
            <a:xfrm>
              <a:off x="6470650" y="4565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rA</a:t>
              </a:r>
            </a:p>
          </p:txBody>
        </p:sp>
        <p:sp>
          <p:nvSpPr>
            <p:cNvPr id="24" name="Oval 235"/>
            <p:cNvSpPr>
              <a:spLocks noChangeArrowheads="1"/>
            </p:cNvSpPr>
            <p:nvPr/>
          </p:nvSpPr>
          <p:spPr bwMode="auto">
            <a:xfrm>
              <a:off x="68516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valB</a:t>
              </a:r>
            </a:p>
          </p:txBody>
        </p:sp>
        <p:sp>
          <p:nvSpPr>
            <p:cNvPr id="25" name="Line 236"/>
            <p:cNvSpPr>
              <a:spLocks noChangeShapeType="1"/>
            </p:cNvSpPr>
            <p:nvPr/>
          </p:nvSpPr>
          <p:spPr bwMode="auto">
            <a:xfrm flipV="1">
              <a:off x="5861050" y="189865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sp>
          <p:nvSpPr>
            <p:cNvPr id="26" name="Oval 238"/>
            <p:cNvSpPr>
              <a:spLocks noChangeArrowheads="1"/>
            </p:cNvSpPr>
            <p:nvPr/>
          </p:nvSpPr>
          <p:spPr bwMode="auto">
            <a:xfrm>
              <a:off x="56324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err="1">
                  <a:solidFill>
                    <a:srgbClr val="000066"/>
                  </a:solidFill>
                </a:rPr>
                <a:t>valA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27" name="Freeform 247"/>
            <p:cNvSpPr>
              <a:spLocks/>
            </p:cNvSpPr>
            <p:nvPr/>
          </p:nvSpPr>
          <p:spPr bwMode="auto">
            <a:xfrm>
              <a:off x="7385050" y="1898650"/>
              <a:ext cx="1143000" cy="914400"/>
            </a:xfrm>
            <a:custGeom>
              <a:avLst/>
              <a:gdLst>
                <a:gd name="T0" fmla="*/ 1143000 w 1152"/>
                <a:gd name="T1" fmla="*/ 0 h 2736"/>
                <a:gd name="T2" fmla="*/ 1143000 w 1152"/>
                <a:gd name="T3" fmla="*/ 914400 h 2736"/>
                <a:gd name="T4" fmla="*/ 0 w 1152"/>
                <a:gd name="T5" fmla="*/ 914400 h 2736"/>
                <a:gd name="T6" fmla="*/ 0 60000 65536"/>
                <a:gd name="T7" fmla="*/ 0 60000 65536"/>
                <a:gd name="T8" fmla="*/ 0 60000 65536"/>
                <a:gd name="T9" fmla="*/ 0 w 1152"/>
                <a:gd name="T10" fmla="*/ 0 h 2736"/>
                <a:gd name="T11" fmla="*/ 1152 w 1152"/>
                <a:gd name="T12" fmla="*/ 2736 h 2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736">
                  <a:moveTo>
                    <a:pt x="1152" y="0"/>
                  </a:moveTo>
                  <a:lnTo>
                    <a:pt x="1152" y="2736"/>
                  </a:lnTo>
                  <a:lnTo>
                    <a:pt x="0" y="27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sp>
          <p:nvSpPr>
            <p:cNvPr id="28" name="Freeform 270"/>
            <p:cNvSpPr>
              <a:spLocks/>
            </p:cNvSpPr>
            <p:nvPr/>
          </p:nvSpPr>
          <p:spPr bwMode="auto">
            <a:xfrm>
              <a:off x="7385050" y="1898650"/>
              <a:ext cx="685800" cy="533400"/>
            </a:xfrm>
            <a:custGeom>
              <a:avLst/>
              <a:gdLst>
                <a:gd name="T0" fmla="*/ 685800 w 1248"/>
                <a:gd name="T1" fmla="*/ 0 h 3936"/>
                <a:gd name="T2" fmla="*/ 685800 w 1248"/>
                <a:gd name="T3" fmla="*/ 533400 h 3936"/>
                <a:gd name="T4" fmla="*/ 0 w 1248"/>
                <a:gd name="T5" fmla="*/ 533400 h 3936"/>
                <a:gd name="T6" fmla="*/ 0 60000 65536"/>
                <a:gd name="T7" fmla="*/ 0 60000 65536"/>
                <a:gd name="T8" fmla="*/ 0 60000 65536"/>
                <a:gd name="T9" fmla="*/ 0 w 1248"/>
                <a:gd name="T10" fmla="*/ 0 h 3936"/>
                <a:gd name="T11" fmla="*/ 1248 w 1248"/>
                <a:gd name="T12" fmla="*/ 3936 h 39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3936">
                  <a:moveTo>
                    <a:pt x="1248" y="0"/>
                  </a:moveTo>
                  <a:lnTo>
                    <a:pt x="1248" y="3936"/>
                  </a:lnTo>
                  <a:lnTo>
                    <a:pt x="0" y="39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sp>
          <p:nvSpPr>
            <p:cNvPr id="29" name="Line 293"/>
            <p:cNvSpPr>
              <a:spLocks noChangeShapeType="1"/>
            </p:cNvSpPr>
            <p:nvPr/>
          </p:nvSpPr>
          <p:spPr bwMode="auto">
            <a:xfrm flipV="1">
              <a:off x="62420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sp>
          <p:nvSpPr>
            <p:cNvPr id="30" name="Line 294"/>
            <p:cNvSpPr>
              <a:spLocks noChangeShapeType="1"/>
            </p:cNvSpPr>
            <p:nvPr/>
          </p:nvSpPr>
          <p:spPr bwMode="auto">
            <a:xfrm flipV="1">
              <a:off x="66992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sp>
          <p:nvSpPr>
            <p:cNvPr id="31" name="Line 295"/>
            <p:cNvSpPr>
              <a:spLocks noChangeShapeType="1"/>
            </p:cNvSpPr>
            <p:nvPr/>
          </p:nvSpPr>
          <p:spPr bwMode="auto">
            <a:xfrm flipV="1">
              <a:off x="71564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sp>
          <p:nvSpPr>
            <p:cNvPr id="32" name="Line 300"/>
            <p:cNvSpPr>
              <a:spLocks noChangeShapeType="1"/>
            </p:cNvSpPr>
            <p:nvPr/>
          </p:nvSpPr>
          <p:spPr bwMode="auto">
            <a:xfrm flipV="1">
              <a:off x="6699250" y="395605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sp>
          <p:nvSpPr>
            <p:cNvPr id="33" name="Line 301"/>
            <p:cNvSpPr>
              <a:spLocks noChangeShapeType="1"/>
            </p:cNvSpPr>
            <p:nvPr/>
          </p:nvSpPr>
          <p:spPr bwMode="auto">
            <a:xfrm flipV="1">
              <a:off x="7156450" y="395605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sp>
          <p:nvSpPr>
            <p:cNvPr id="34" name="Freeform 303"/>
            <p:cNvSpPr>
              <a:spLocks/>
            </p:cNvSpPr>
            <p:nvPr/>
          </p:nvSpPr>
          <p:spPr bwMode="auto">
            <a:xfrm>
              <a:off x="6242050" y="3956050"/>
              <a:ext cx="457200" cy="381000"/>
            </a:xfrm>
            <a:custGeom>
              <a:avLst/>
              <a:gdLst>
                <a:gd name="T0" fmla="*/ 457200 w 288"/>
                <a:gd name="T1" fmla="*/ 381000 h 240"/>
                <a:gd name="T2" fmla="*/ 0 w 288"/>
                <a:gd name="T3" fmla="*/ 381000 h 240"/>
                <a:gd name="T4" fmla="*/ 0 w 288"/>
                <a:gd name="T5" fmla="*/ 0 h 240"/>
                <a:gd name="T6" fmla="*/ 0 60000 65536"/>
                <a:gd name="T7" fmla="*/ 0 60000 65536"/>
                <a:gd name="T8" fmla="*/ 0 60000 65536"/>
                <a:gd name="T9" fmla="*/ 0 w 288"/>
                <a:gd name="T10" fmla="*/ 0 h 240"/>
                <a:gd name="T11" fmla="*/ 288 w 28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40">
                  <a:moveTo>
                    <a:pt x="288" y="240"/>
                  </a:moveTo>
                  <a:lnTo>
                    <a:pt x="0" y="24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sp>
          <p:nvSpPr>
            <p:cNvPr id="35" name="Freeform 305"/>
            <p:cNvSpPr>
              <a:spLocks/>
            </p:cNvSpPr>
            <p:nvPr/>
          </p:nvSpPr>
          <p:spPr bwMode="auto">
            <a:xfrm>
              <a:off x="5784850" y="3956050"/>
              <a:ext cx="1371600" cy="533400"/>
            </a:xfrm>
            <a:custGeom>
              <a:avLst/>
              <a:gdLst>
                <a:gd name="T0" fmla="*/ 1371600 w 864"/>
                <a:gd name="T1" fmla="*/ 533400 h 192"/>
                <a:gd name="T2" fmla="*/ 0 w 864"/>
                <a:gd name="T3" fmla="*/ 533400 h 192"/>
                <a:gd name="T4" fmla="*/ 0 w 864"/>
                <a:gd name="T5" fmla="*/ 0 h 192"/>
                <a:gd name="T6" fmla="*/ 0 60000 65536"/>
                <a:gd name="T7" fmla="*/ 0 60000 65536"/>
                <a:gd name="T8" fmla="*/ 0 60000 65536"/>
                <a:gd name="T9" fmla="*/ 0 w 864"/>
                <a:gd name="T10" fmla="*/ 0 h 192"/>
                <a:gd name="T11" fmla="*/ 864 w 86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192">
                  <a:moveTo>
                    <a:pt x="864" y="192"/>
                  </a:moveTo>
                  <a:lnTo>
                    <a:pt x="0" y="19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grpSp>
          <p:nvGrpSpPr>
            <p:cNvPr id="36" name="Group 306"/>
            <p:cNvGrpSpPr>
              <a:grpSpLocks/>
            </p:cNvGrpSpPr>
            <p:nvPr/>
          </p:nvGrpSpPr>
          <p:grpSpPr bwMode="auto">
            <a:xfrm>
              <a:off x="6623050" y="4260850"/>
              <a:ext cx="152400" cy="152400"/>
              <a:chOff x="240" y="4176"/>
              <a:chExt cx="192" cy="192"/>
            </a:xfrm>
          </p:grpSpPr>
          <p:sp>
            <p:nvSpPr>
              <p:cNvPr id="37" name="Oval 30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8" name="Rectangle 30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600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9" name="Group 309"/>
            <p:cNvGrpSpPr>
              <a:grpSpLocks/>
            </p:cNvGrpSpPr>
            <p:nvPr/>
          </p:nvGrpSpPr>
          <p:grpSpPr bwMode="auto">
            <a:xfrm>
              <a:off x="7080250" y="4413250"/>
              <a:ext cx="152400" cy="152400"/>
              <a:chOff x="240" y="4176"/>
              <a:chExt cx="192" cy="192"/>
            </a:xfrm>
          </p:grpSpPr>
          <p:sp>
            <p:nvSpPr>
              <p:cNvPr id="40" name="Oval 310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1" name="Rectangle 311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6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2" name="Freeform 312"/>
            <p:cNvSpPr>
              <a:spLocks/>
            </p:cNvSpPr>
            <p:nvPr/>
          </p:nvSpPr>
          <p:spPr bwMode="auto">
            <a:xfrm>
              <a:off x="5099050" y="3956050"/>
              <a:ext cx="1905000" cy="685800"/>
            </a:xfrm>
            <a:custGeom>
              <a:avLst/>
              <a:gdLst>
                <a:gd name="T0" fmla="*/ 0 w 1200"/>
                <a:gd name="T1" fmla="*/ 685800 h 432"/>
                <a:gd name="T2" fmla="*/ 0 w 1200"/>
                <a:gd name="T3" fmla="*/ 228600 h 432"/>
                <a:gd name="T4" fmla="*/ 1905000 w 1200"/>
                <a:gd name="T5" fmla="*/ 228600 h 432"/>
                <a:gd name="T6" fmla="*/ 1905000 w 1200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432"/>
                <a:gd name="T14" fmla="*/ 1200 w 120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432">
                  <a:moveTo>
                    <a:pt x="0" y="432"/>
                  </a:moveTo>
                  <a:lnTo>
                    <a:pt x="0" y="144"/>
                  </a:lnTo>
                  <a:lnTo>
                    <a:pt x="1200" y="144"/>
                  </a:lnTo>
                  <a:lnTo>
                    <a:pt x="12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sp>
          <p:nvSpPr>
            <p:cNvPr id="43" name="Line 314"/>
            <p:cNvSpPr>
              <a:spLocks noChangeShapeType="1"/>
            </p:cNvSpPr>
            <p:nvPr/>
          </p:nvSpPr>
          <p:spPr bwMode="auto">
            <a:xfrm flipV="1">
              <a:off x="65468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grpSp>
          <p:nvGrpSpPr>
            <p:cNvPr id="44" name="Group 315"/>
            <p:cNvGrpSpPr>
              <a:grpSpLocks/>
            </p:cNvGrpSpPr>
            <p:nvPr/>
          </p:nvGrpSpPr>
          <p:grpSpPr bwMode="auto">
            <a:xfrm>
              <a:off x="6470650" y="4108450"/>
              <a:ext cx="152400" cy="152400"/>
              <a:chOff x="240" y="4176"/>
              <a:chExt cx="192" cy="192"/>
            </a:xfrm>
          </p:grpSpPr>
          <p:sp>
            <p:nvSpPr>
              <p:cNvPr id="45" name="Oval 31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6" name="Rectangle 31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6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7" name="Line 318"/>
            <p:cNvSpPr>
              <a:spLocks noChangeShapeType="1"/>
            </p:cNvSpPr>
            <p:nvPr/>
          </p:nvSpPr>
          <p:spPr bwMode="auto">
            <a:xfrm flipV="1">
              <a:off x="60896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grpSp>
          <p:nvGrpSpPr>
            <p:cNvPr id="48" name="Group 319"/>
            <p:cNvGrpSpPr>
              <a:grpSpLocks/>
            </p:cNvGrpSpPr>
            <p:nvPr/>
          </p:nvGrpSpPr>
          <p:grpSpPr bwMode="auto">
            <a:xfrm>
              <a:off x="6013450" y="4108450"/>
              <a:ext cx="152400" cy="152400"/>
              <a:chOff x="240" y="4176"/>
              <a:chExt cx="192" cy="192"/>
            </a:xfrm>
          </p:grpSpPr>
          <p:sp>
            <p:nvSpPr>
              <p:cNvPr id="49" name="Oval 320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0" name="Rectangle 321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6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51" name="Line 322"/>
            <p:cNvSpPr>
              <a:spLocks noChangeShapeType="1"/>
            </p:cNvSpPr>
            <p:nvPr/>
          </p:nvSpPr>
          <p:spPr bwMode="auto">
            <a:xfrm flipV="1">
              <a:off x="56324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grpSp>
          <p:nvGrpSpPr>
            <p:cNvPr id="52" name="Group 323"/>
            <p:cNvGrpSpPr>
              <a:grpSpLocks/>
            </p:cNvGrpSpPr>
            <p:nvPr/>
          </p:nvGrpSpPr>
          <p:grpSpPr bwMode="auto">
            <a:xfrm>
              <a:off x="5556250" y="4108450"/>
              <a:ext cx="152400" cy="152400"/>
              <a:chOff x="240" y="4176"/>
              <a:chExt cx="192" cy="192"/>
            </a:xfrm>
          </p:grpSpPr>
          <p:sp>
            <p:nvSpPr>
              <p:cNvPr id="53" name="Oval 3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4" name="Rectangle 3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6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55" name="Oval 326"/>
            <p:cNvSpPr>
              <a:spLocks noChangeArrowheads="1"/>
            </p:cNvSpPr>
            <p:nvPr/>
          </p:nvSpPr>
          <p:spPr bwMode="auto">
            <a:xfrm>
              <a:off x="82994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valE</a:t>
              </a:r>
            </a:p>
          </p:txBody>
        </p:sp>
        <p:sp>
          <p:nvSpPr>
            <p:cNvPr id="56" name="Oval 327"/>
            <p:cNvSpPr>
              <a:spLocks noChangeArrowheads="1"/>
            </p:cNvSpPr>
            <p:nvPr/>
          </p:nvSpPr>
          <p:spPr bwMode="auto">
            <a:xfrm>
              <a:off x="78422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valM</a:t>
              </a:r>
            </a:p>
          </p:txBody>
        </p:sp>
        <p:cxnSp>
          <p:nvCxnSpPr>
            <p:cNvPr id="57" name="Straight Arrow Connector 121"/>
            <p:cNvCxnSpPr>
              <a:cxnSpLocks noChangeShapeType="1"/>
            </p:cNvCxnSpPr>
            <p:nvPr/>
          </p:nvCxnSpPr>
          <p:spPr bwMode="auto">
            <a:xfrm>
              <a:off x="5022850" y="3803650"/>
              <a:ext cx="533400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 type="none" w="sm" len="sm"/>
              <a:tailEnd type="triangle" w="med" len="sm"/>
            </a:ln>
          </p:spPr>
        </p:cxnSp>
        <p:cxnSp>
          <p:nvCxnSpPr>
            <p:cNvPr id="58" name="Straight Arrow Connector 121"/>
            <p:cNvCxnSpPr>
              <a:cxnSpLocks noChangeShapeType="1"/>
            </p:cNvCxnSpPr>
            <p:nvPr/>
          </p:nvCxnSpPr>
          <p:spPr bwMode="auto">
            <a:xfrm rot="5400000" flipH="1" flipV="1">
              <a:off x="4070351" y="2851150"/>
              <a:ext cx="1905000" cy="31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 type="none" w="sm" len="sm"/>
              <a:tailEnd type="none" w="med" len="sm"/>
            </a:ln>
          </p:spPr>
        </p:cxnSp>
        <p:sp>
          <p:nvSpPr>
            <p:cNvPr id="59" name="Oval 238"/>
            <p:cNvSpPr>
              <a:spLocks noChangeArrowheads="1"/>
            </p:cNvSpPr>
            <p:nvPr/>
          </p:nvSpPr>
          <p:spPr bwMode="auto">
            <a:xfrm>
              <a:off x="47942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Cnd</a:t>
              </a:r>
            </a:p>
          </p:txBody>
        </p:sp>
      </p:grp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90916" y="4898500"/>
            <a:ext cx="8025499" cy="135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0" tIns="44442" rIns="90470" bIns="44442"/>
          <a:lstStyle/>
          <a:p>
            <a:pPr marL="386303" indent="-386303" defTabSz="914088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660033"/>
              </a:buClr>
            </a:pP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信号</a:t>
            </a:r>
            <a:endParaRPr lang="en-US" sz="2400" b="1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3987" lvl="1" indent="-244817" defTabSz="914088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</a:pPr>
            <a:r>
              <a:rPr lang="en-US" sz="2000" b="1" dirty="0" err="1">
                <a:solidFill>
                  <a:srgbClr val="000066"/>
                </a:solidFill>
              </a:rPr>
              <a:t>Cnd</a:t>
            </a:r>
            <a:r>
              <a:rPr lang="en-US" sz="2000" b="1" dirty="0">
                <a:solidFill>
                  <a:srgbClr val="000066"/>
                </a:solidFill>
              </a:rPr>
              <a:t>: </a:t>
            </a:r>
            <a:r>
              <a:rPr lang="zh-CN" altLang="en-US" sz="2000" b="1" dirty="0">
                <a:solidFill>
                  <a:srgbClr val="000066"/>
                </a:solidFill>
              </a:rPr>
              <a:t>标明是否触发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条件转移 </a:t>
            </a:r>
            <a:r>
              <a:rPr lang="en-US" altLang="zh-CN" sz="2000" b="1" dirty="0">
                <a:solidFill>
                  <a:srgbClr val="000066"/>
                </a:solidFill>
              </a:rPr>
              <a:t>(true/</a:t>
            </a:r>
            <a:r>
              <a:rPr lang="en-US" altLang="zh-CN" sz="2000" b="1" dirty="0" err="1">
                <a:solidFill>
                  <a:srgbClr val="000066"/>
                </a:solidFill>
              </a:rPr>
              <a:t>flase</a:t>
            </a:r>
            <a:r>
              <a:rPr lang="en-US" altLang="zh-CN" sz="2000" b="1" dirty="0" smtClean="0">
                <a:solidFill>
                  <a:srgbClr val="000066"/>
                </a:solidFill>
              </a:rPr>
              <a:t>)</a:t>
            </a:r>
          </a:p>
          <a:p>
            <a:pPr marL="1201827" lvl="2" indent="-244817" defTabSz="914088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</a:pPr>
            <a:r>
              <a:rPr lang="zh-CN" altLang="en-US" sz="2000" b="1" dirty="0" smtClean="0">
                <a:solidFill>
                  <a:srgbClr val="000066"/>
                </a:solidFill>
              </a:rPr>
              <a:t>在</a:t>
            </a:r>
            <a:r>
              <a:rPr lang="zh-CN" altLang="en-US" sz="2000" b="1" dirty="0">
                <a:solidFill>
                  <a:srgbClr val="000066"/>
                </a:solidFill>
              </a:rPr>
              <a:t>执行阶段计算出</a:t>
            </a:r>
            <a:r>
              <a:rPr lang="en-US" altLang="zh-CN" sz="2000" b="1" dirty="0" err="1">
                <a:solidFill>
                  <a:srgbClr val="000066"/>
                </a:solidFill>
              </a:rPr>
              <a:t>Cnd</a:t>
            </a:r>
            <a:r>
              <a:rPr lang="zh-CN" altLang="en-US" sz="2000" b="1" dirty="0">
                <a:solidFill>
                  <a:srgbClr val="000066"/>
                </a:solidFill>
              </a:rPr>
              <a:t>条件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信号  </a:t>
            </a:r>
            <a:r>
              <a:rPr lang="en-US" altLang="zh-CN" sz="2000" b="1" dirty="0" smtClean="0">
                <a:solidFill>
                  <a:srgbClr val="000066"/>
                </a:solidFill>
              </a:rPr>
              <a:t>Cond(</a:t>
            </a:r>
            <a:r>
              <a:rPr lang="en-US" altLang="zh-CN" sz="2000" b="1" dirty="0" err="1" smtClean="0">
                <a:solidFill>
                  <a:srgbClr val="000066"/>
                </a:solidFill>
              </a:rPr>
              <a:t>CC,ifun</a:t>
            </a:r>
            <a:r>
              <a:rPr lang="en-US" altLang="zh-CN" sz="2000" b="1" dirty="0" smtClean="0">
                <a:solidFill>
                  <a:srgbClr val="000066"/>
                </a:solidFill>
              </a:rPr>
              <a:t>)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41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341855"/>
            <a:ext cx="1800200" cy="3096344"/>
          </a:xfrm>
        </p:spPr>
        <p:txBody>
          <a:bodyPr/>
          <a:lstStyle/>
          <a:p>
            <a:pPr marL="0" indent="0" algn="ctr"/>
            <a:r>
              <a:rPr lang="en-US" altLang="zh-CN" dirty="0" err="1" smtClean="0"/>
              <a:t>srcA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800" dirty="0"/>
              <a:t>读</a:t>
            </a:r>
            <a:r>
              <a:rPr lang="en-US" altLang="zh-CN" sz="2800" dirty="0" smtClean="0"/>
              <a:t>RF</a:t>
            </a:r>
            <a:r>
              <a:rPr lang="zh-CN" altLang="en-US" sz="2800" dirty="0" smtClean="0"/>
              <a:t>的第一个端口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的地址</a:t>
            </a:r>
            <a:endParaRPr lang="en-US" sz="2800" dirty="0"/>
          </a:p>
        </p:txBody>
      </p:sp>
      <p:sp>
        <p:nvSpPr>
          <p:cNvPr id="389200" name="Text Box 80"/>
          <p:cNvSpPr txBox="1">
            <a:spLocks noChangeArrowheads="1"/>
          </p:cNvSpPr>
          <p:nvPr/>
        </p:nvSpPr>
        <p:spPr bwMode="auto">
          <a:xfrm>
            <a:off x="395536" y="5103634"/>
            <a:ext cx="8121910" cy="163134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srcA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in { 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RRMOVQ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, IRMMOVQ, IOPQ, IPUSHQ  } :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in { IPOPQ, IRET } : RRSP;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 1 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: RNONE; # </a:t>
            </a:r>
            <a:r>
              <a:rPr lang="zh-CN" altLang="en-US" sz="2000" b="1" dirty="0">
                <a:solidFill>
                  <a:srgbClr val="000066"/>
                </a:solidFill>
                <a:latin typeface="Courier New" pitchFamily="49" charset="0"/>
              </a:rPr>
              <a:t>不需要寄存器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];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72545" y="260648"/>
            <a:ext cx="5538091" cy="4625845"/>
            <a:chOff x="2572545" y="260648"/>
            <a:chExt cx="5538091" cy="4625845"/>
          </a:xfrm>
        </p:grpSpPr>
        <p:sp>
          <p:nvSpPr>
            <p:cNvPr id="389124" name="Text Box 4"/>
            <p:cNvSpPr txBox="1">
              <a:spLocks noChangeArrowheads="1"/>
            </p:cNvSpPr>
            <p:nvPr/>
          </p:nvSpPr>
          <p:spPr bwMode="auto">
            <a:xfrm>
              <a:off x="3813306" y="1030423"/>
              <a:ext cx="2823321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cmovXX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89137" name="Text Box 17"/>
            <p:cNvSpPr txBox="1">
              <a:spLocks noChangeArrowheads="1"/>
            </p:cNvSpPr>
            <p:nvPr/>
          </p:nvSpPr>
          <p:spPr bwMode="auto">
            <a:xfrm>
              <a:off x="3813306" y="1335789"/>
              <a:ext cx="2823321" cy="305365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valA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R[rA]</a:t>
              </a:r>
            </a:p>
          </p:txBody>
        </p:sp>
        <p:sp>
          <p:nvSpPr>
            <p:cNvPr id="389139" name="Text Box 19"/>
            <p:cNvSpPr txBox="1">
              <a:spLocks noChangeArrowheads="1"/>
            </p:cNvSpPr>
            <p:nvPr/>
          </p:nvSpPr>
          <p:spPr bwMode="auto">
            <a:xfrm>
              <a:off x="3813306" y="1335789"/>
              <a:ext cx="2823321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89140" name="Text Box 20"/>
            <p:cNvSpPr txBox="1">
              <a:spLocks noChangeArrowheads="1"/>
            </p:cNvSpPr>
            <p:nvPr/>
          </p:nvSpPr>
          <p:spPr bwMode="auto">
            <a:xfrm>
              <a:off x="2592410" y="1335789"/>
              <a:ext cx="1220896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译码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89141" name="Text Box 21"/>
            <p:cNvSpPr txBox="1">
              <a:spLocks noChangeArrowheads="1"/>
            </p:cNvSpPr>
            <p:nvPr/>
          </p:nvSpPr>
          <p:spPr bwMode="auto">
            <a:xfrm>
              <a:off x="6789239" y="1335789"/>
              <a:ext cx="1311153" cy="305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读操作数</a:t>
              </a:r>
              <a:r>
                <a:rPr lang="en-US" sz="2000" b="1" dirty="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389165" name="Text Box 45"/>
            <p:cNvSpPr txBox="1">
              <a:spLocks noChangeArrowheads="1"/>
            </p:cNvSpPr>
            <p:nvPr/>
          </p:nvSpPr>
          <p:spPr bwMode="auto">
            <a:xfrm>
              <a:off x="3813306" y="1793837"/>
              <a:ext cx="2823321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rmmovq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D(</a:t>
              </a:r>
              <a:r>
                <a:rPr lang="en-US" sz="2000" b="1" dirty="0" err="1" smtClean="0">
                  <a:solidFill>
                    <a:srgbClr val="000066"/>
                  </a:solidFill>
                </a:rPr>
                <a:t>rB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)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89167" name="Text Box 47"/>
            <p:cNvSpPr txBox="1">
              <a:spLocks noChangeArrowheads="1"/>
            </p:cNvSpPr>
            <p:nvPr/>
          </p:nvSpPr>
          <p:spPr bwMode="auto">
            <a:xfrm>
              <a:off x="3813306" y="2100254"/>
              <a:ext cx="2823321" cy="33590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valA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R[rA]</a:t>
              </a:r>
            </a:p>
          </p:txBody>
        </p:sp>
        <p:sp>
          <p:nvSpPr>
            <p:cNvPr id="389169" name="Text Box 49"/>
            <p:cNvSpPr txBox="1">
              <a:spLocks noChangeArrowheads="1"/>
            </p:cNvSpPr>
            <p:nvPr/>
          </p:nvSpPr>
          <p:spPr bwMode="auto">
            <a:xfrm>
              <a:off x="3813306" y="2090122"/>
              <a:ext cx="2823321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89170" name="Text Box 50"/>
            <p:cNvSpPr txBox="1">
              <a:spLocks noChangeArrowheads="1"/>
            </p:cNvSpPr>
            <p:nvPr/>
          </p:nvSpPr>
          <p:spPr bwMode="auto">
            <a:xfrm>
              <a:off x="2592410" y="2099203"/>
              <a:ext cx="1220896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译码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89171" name="Text Box 51"/>
            <p:cNvSpPr txBox="1">
              <a:spLocks noChangeArrowheads="1"/>
            </p:cNvSpPr>
            <p:nvPr/>
          </p:nvSpPr>
          <p:spPr bwMode="auto">
            <a:xfrm>
              <a:off x="6789239" y="2099203"/>
              <a:ext cx="1311153" cy="305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读操作数</a:t>
              </a:r>
              <a:r>
                <a:rPr lang="en-US" sz="2000" b="1" dirty="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389173" name="Text Box 53"/>
            <p:cNvSpPr txBox="1">
              <a:spLocks noChangeArrowheads="1"/>
            </p:cNvSpPr>
            <p:nvPr/>
          </p:nvSpPr>
          <p:spPr bwMode="auto">
            <a:xfrm>
              <a:off x="3813306" y="3405199"/>
              <a:ext cx="2823321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popq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89175" name="Text Box 55"/>
            <p:cNvSpPr txBox="1">
              <a:spLocks noChangeArrowheads="1"/>
            </p:cNvSpPr>
            <p:nvPr/>
          </p:nvSpPr>
          <p:spPr bwMode="auto">
            <a:xfrm>
              <a:off x="3797013" y="3770332"/>
              <a:ext cx="2823321" cy="305365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valA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R[</a:t>
              </a: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]</a:t>
              </a:r>
            </a:p>
          </p:txBody>
        </p:sp>
        <p:sp>
          <p:nvSpPr>
            <p:cNvPr id="389177" name="Text Box 57"/>
            <p:cNvSpPr txBox="1">
              <a:spLocks noChangeArrowheads="1"/>
            </p:cNvSpPr>
            <p:nvPr/>
          </p:nvSpPr>
          <p:spPr bwMode="auto">
            <a:xfrm>
              <a:off x="3800585" y="3771707"/>
              <a:ext cx="2823321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89178" name="Text Box 58"/>
            <p:cNvSpPr txBox="1">
              <a:spLocks noChangeArrowheads="1"/>
            </p:cNvSpPr>
            <p:nvPr/>
          </p:nvSpPr>
          <p:spPr bwMode="auto">
            <a:xfrm>
              <a:off x="2572545" y="3755132"/>
              <a:ext cx="1220896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译码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89179" name="Text Box 59"/>
            <p:cNvSpPr txBox="1">
              <a:spLocks noChangeArrowheads="1"/>
            </p:cNvSpPr>
            <p:nvPr/>
          </p:nvSpPr>
          <p:spPr bwMode="auto">
            <a:xfrm>
              <a:off x="6799483" y="3702372"/>
              <a:ext cx="1311153" cy="305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读栈指针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89186" name="Text Box 66"/>
            <p:cNvSpPr txBox="1">
              <a:spLocks noChangeArrowheads="1"/>
            </p:cNvSpPr>
            <p:nvPr/>
          </p:nvSpPr>
          <p:spPr bwMode="auto">
            <a:xfrm>
              <a:off x="3800585" y="2611514"/>
              <a:ext cx="2823321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 smtClean="0">
                  <a:solidFill>
                    <a:srgbClr val="000066"/>
                  </a:solidFill>
                  <a:latin typeface="Courier New" pitchFamily="49" charset="0"/>
                </a:rPr>
                <a:t>pushq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000066"/>
                  </a:solidFill>
                </a:rPr>
                <a:t>rA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89190" name="Text Box 70"/>
            <p:cNvSpPr txBox="1">
              <a:spLocks noChangeArrowheads="1"/>
            </p:cNvSpPr>
            <p:nvPr/>
          </p:nvSpPr>
          <p:spPr bwMode="auto">
            <a:xfrm>
              <a:off x="3813306" y="4547220"/>
              <a:ext cx="2823321" cy="305365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valA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R[</a:t>
              </a: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]</a:t>
              </a:r>
            </a:p>
          </p:txBody>
        </p:sp>
        <p:sp>
          <p:nvSpPr>
            <p:cNvPr id="389191" name="Text Box 71"/>
            <p:cNvSpPr txBox="1">
              <a:spLocks noChangeArrowheads="1"/>
            </p:cNvSpPr>
            <p:nvPr/>
          </p:nvSpPr>
          <p:spPr bwMode="auto">
            <a:xfrm>
              <a:off x="3813306" y="4581128"/>
              <a:ext cx="2823321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89192" name="Text Box 72"/>
            <p:cNvSpPr txBox="1">
              <a:spLocks noChangeArrowheads="1"/>
            </p:cNvSpPr>
            <p:nvPr/>
          </p:nvSpPr>
          <p:spPr bwMode="auto">
            <a:xfrm>
              <a:off x="2592410" y="4581128"/>
              <a:ext cx="1220896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译码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89193" name="Text Box 73"/>
            <p:cNvSpPr txBox="1">
              <a:spLocks noChangeArrowheads="1"/>
            </p:cNvSpPr>
            <p:nvPr/>
          </p:nvSpPr>
          <p:spPr bwMode="auto">
            <a:xfrm>
              <a:off x="6782879" y="4449773"/>
              <a:ext cx="1311153" cy="305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读栈指针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89194" name="Text Box 74"/>
            <p:cNvSpPr txBox="1">
              <a:spLocks noChangeArrowheads="1"/>
            </p:cNvSpPr>
            <p:nvPr/>
          </p:nvSpPr>
          <p:spPr bwMode="auto">
            <a:xfrm>
              <a:off x="3813306" y="4279028"/>
              <a:ext cx="2823321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ret</a:t>
              </a:r>
            </a:p>
          </p:txBody>
        </p:sp>
        <p:sp>
          <p:nvSpPr>
            <p:cNvPr id="389197" name="Text Box 77"/>
            <p:cNvSpPr txBox="1">
              <a:spLocks noChangeArrowheads="1"/>
            </p:cNvSpPr>
            <p:nvPr/>
          </p:nvSpPr>
          <p:spPr bwMode="auto">
            <a:xfrm>
              <a:off x="2592924" y="2916583"/>
              <a:ext cx="1220896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译码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89198" name="Text Box 78"/>
            <p:cNvSpPr txBox="1">
              <a:spLocks noChangeArrowheads="1"/>
            </p:cNvSpPr>
            <p:nvPr/>
          </p:nvSpPr>
          <p:spPr bwMode="auto">
            <a:xfrm>
              <a:off x="6799483" y="2802288"/>
              <a:ext cx="1311153" cy="305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</a:t>
              </a:r>
              <a:r>
                <a:rPr lang="zh-CN" altLang="en-US" sz="2000" b="1" dirty="0" smtClean="0">
                  <a:solidFill>
                    <a:srgbClr val="000066"/>
                  </a:solidFill>
                </a:rPr>
                <a:t>操作数</a:t>
              </a:r>
              <a:r>
                <a:rPr lang="en-US" altLang="zh-CN" sz="2000" b="1" dirty="0" smtClean="0">
                  <a:solidFill>
                    <a:srgbClr val="000066"/>
                  </a:solidFill>
                </a:rPr>
                <a:t>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5" name="Text Box 4"/>
            <p:cNvSpPr txBox="1">
              <a:spLocks noChangeArrowheads="1"/>
            </p:cNvSpPr>
            <p:nvPr/>
          </p:nvSpPr>
          <p:spPr bwMode="auto">
            <a:xfrm>
              <a:off x="3806947" y="260648"/>
              <a:ext cx="2823321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6" name="Text Box 17"/>
            <p:cNvSpPr txBox="1">
              <a:spLocks noChangeArrowheads="1"/>
            </p:cNvSpPr>
            <p:nvPr/>
          </p:nvSpPr>
          <p:spPr bwMode="auto">
            <a:xfrm>
              <a:off x="3806947" y="566013"/>
              <a:ext cx="2823321" cy="305365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valA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R[rA]</a:t>
              </a:r>
            </a:p>
          </p:txBody>
        </p:sp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3806947" y="566013"/>
              <a:ext cx="2823321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2586051" y="566013"/>
              <a:ext cx="1220896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译码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6782880" y="566013"/>
              <a:ext cx="1311153" cy="305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读操作数</a:t>
              </a:r>
              <a:r>
                <a:rPr lang="en-US" sz="2000" b="1" dirty="0">
                  <a:solidFill>
                    <a:srgbClr val="000066"/>
                  </a:solidFill>
                </a:rPr>
                <a:t>A</a:t>
              </a:r>
            </a:p>
          </p:txBody>
        </p:sp>
      </p:grpSp>
      <p:sp>
        <p:nvSpPr>
          <p:cNvPr id="41" name="Text Box 47"/>
          <p:cNvSpPr txBox="1">
            <a:spLocks noChangeArrowheads="1"/>
          </p:cNvSpPr>
          <p:nvPr/>
        </p:nvSpPr>
        <p:spPr bwMode="auto">
          <a:xfrm>
            <a:off x="3792718" y="2916584"/>
            <a:ext cx="2823321" cy="30536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valA </a:t>
            </a:r>
            <a:r>
              <a:rPr lang="en-US" sz="2000" b="1">
                <a:solidFill>
                  <a:srgbClr val="000066"/>
                </a:solidFill>
                <a:sym typeface="Symbol" pitchFamily="18" charset="2"/>
              </a:rPr>
              <a:t> R[rA]</a:t>
            </a:r>
          </a:p>
        </p:txBody>
      </p:sp>
      <p:sp>
        <p:nvSpPr>
          <p:cNvPr id="42" name="Text Box 49"/>
          <p:cNvSpPr txBox="1">
            <a:spLocks noChangeArrowheads="1"/>
          </p:cNvSpPr>
          <p:nvPr/>
        </p:nvSpPr>
        <p:spPr bwMode="auto">
          <a:xfrm>
            <a:off x="3811511" y="2916879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5" y="445069"/>
            <a:ext cx="1791604" cy="3848027"/>
          </a:xfrm>
        </p:spPr>
        <p:txBody>
          <a:bodyPr/>
          <a:lstStyle/>
          <a:p>
            <a:pPr marL="0" indent="0" algn="ctr"/>
            <a:r>
              <a:rPr lang="en-US" altLang="zh-CN" dirty="0" err="1" smtClean="0"/>
              <a:t>dstE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写</a:t>
            </a:r>
            <a:r>
              <a:rPr lang="en-US" altLang="zh-CN" sz="2800" dirty="0" smtClean="0"/>
              <a:t>RF</a:t>
            </a:r>
            <a:r>
              <a:rPr lang="zh-CN" altLang="en-US" sz="2800" dirty="0" smtClean="0"/>
              <a:t>的端口</a:t>
            </a:r>
            <a:r>
              <a:rPr lang="en-US" altLang="zh-CN" sz="2800" dirty="0" smtClean="0"/>
              <a:t>E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地址</a:t>
            </a:r>
            <a:endParaRPr lang="en-US" sz="2800" dirty="0"/>
          </a:p>
        </p:txBody>
      </p:sp>
      <p:sp>
        <p:nvSpPr>
          <p:cNvPr id="392269" name="Text Box 77"/>
          <p:cNvSpPr txBox="1">
            <a:spLocks noChangeArrowheads="1"/>
          </p:cNvSpPr>
          <p:nvPr/>
        </p:nvSpPr>
        <p:spPr bwMode="auto">
          <a:xfrm>
            <a:off x="396265" y="4810716"/>
            <a:ext cx="8673062" cy="193912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dstE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{ 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RRMOVQ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&amp;&amp;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Cnd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{ IIRMOVQ, IOPQ} :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{ IPUSHQ, IPOPQ, ICALL, IRET } : RRSP;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: RNONE;  # </a:t>
            </a:r>
            <a:r>
              <a:rPr lang="zh-CN" alt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不写任何寄存器</a:t>
            </a:r>
            <a:endParaRPr lang="en-US" sz="2000" b="1" dirty="0">
              <a:solidFill>
                <a:srgbClr val="00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  <p:sp>
        <p:nvSpPr>
          <p:cNvPr id="392248" name="Text Box 56"/>
          <p:cNvSpPr txBox="1">
            <a:spLocks noChangeArrowheads="1"/>
          </p:cNvSpPr>
          <p:nvPr/>
        </p:nvSpPr>
        <p:spPr bwMode="auto">
          <a:xfrm>
            <a:off x="3278975" y="3243934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R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[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rsp</a:t>
            </a:r>
            <a:r>
              <a:rPr lang="en-US" sz="2000" b="1" dirty="0">
                <a:solidFill>
                  <a:srgbClr val="000066"/>
                </a:solidFill>
              </a:rPr>
              <a:t>]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valE</a:t>
            </a:r>
            <a:endParaRPr lang="en-US" sz="2000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92252" name="Text Box 60"/>
          <p:cNvSpPr txBox="1">
            <a:spLocks noChangeArrowheads="1"/>
          </p:cNvSpPr>
          <p:nvPr/>
        </p:nvSpPr>
        <p:spPr bwMode="auto">
          <a:xfrm>
            <a:off x="6246005" y="3301062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更新栈指针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92245" name="Text Box 53"/>
          <p:cNvSpPr txBox="1">
            <a:spLocks noChangeArrowheads="1"/>
          </p:cNvSpPr>
          <p:nvPr/>
        </p:nvSpPr>
        <p:spPr bwMode="auto">
          <a:xfrm>
            <a:off x="3267854" y="2585273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92246" name="Text Box 54"/>
          <p:cNvSpPr txBox="1">
            <a:spLocks noChangeArrowheads="1"/>
          </p:cNvSpPr>
          <p:nvPr/>
        </p:nvSpPr>
        <p:spPr bwMode="auto">
          <a:xfrm>
            <a:off x="6246006" y="2579189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更新栈指针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392238" name="Text Box 46"/>
          <p:cNvSpPr txBox="1">
            <a:spLocks noChangeArrowheads="1"/>
          </p:cNvSpPr>
          <p:nvPr/>
        </p:nvSpPr>
        <p:spPr bwMode="auto">
          <a:xfrm>
            <a:off x="3278975" y="1251427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R[rB] </a:t>
            </a:r>
            <a:r>
              <a:rPr lang="en-US" sz="2000" b="1">
                <a:solidFill>
                  <a:srgbClr val="000066"/>
                </a:solidFill>
                <a:sym typeface="Symbol" pitchFamily="18" charset="2"/>
              </a:rPr>
              <a:t> valE</a:t>
            </a:r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3278975" y="886407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cmovXX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r>
              <a:rPr lang="en-US" sz="2000" b="1" dirty="0">
                <a:solidFill>
                  <a:srgbClr val="000066"/>
                </a:solidFill>
              </a:rPr>
              <a:t>, </a:t>
            </a:r>
            <a:r>
              <a:rPr lang="en-US" sz="2000" b="1" dirty="0" err="1">
                <a:solidFill>
                  <a:srgbClr val="000066"/>
                </a:solidFill>
              </a:rPr>
              <a:t>rB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92199" name="Text Box 7"/>
          <p:cNvSpPr txBox="1">
            <a:spLocks noChangeArrowheads="1"/>
          </p:cNvSpPr>
          <p:nvPr/>
        </p:nvSpPr>
        <p:spPr bwMode="auto">
          <a:xfrm>
            <a:off x="2058079" y="1251427"/>
            <a:ext cx="1220896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写回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392201" name="Text Box 9"/>
          <p:cNvSpPr txBox="1">
            <a:spLocks noChangeArrowheads="1"/>
          </p:cNvSpPr>
          <p:nvPr/>
        </p:nvSpPr>
        <p:spPr bwMode="auto">
          <a:xfrm>
            <a:off x="3267854" y="2279907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 err="1" smtClean="0">
                <a:solidFill>
                  <a:srgbClr val="000066"/>
                </a:solidFill>
                <a:latin typeface="Courier New" pitchFamily="49" charset="0"/>
              </a:rPr>
              <a:t>push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q</a:t>
            </a:r>
            <a:r>
              <a:rPr lang="en-US" sz="2000" b="1" dirty="0" smtClean="0">
                <a:solidFill>
                  <a:srgbClr val="000066"/>
                </a:solidFill>
              </a:rPr>
              <a:t> </a:t>
            </a:r>
            <a:r>
              <a:rPr lang="en-US" sz="2000" b="1" dirty="0" err="1" smtClean="0">
                <a:solidFill>
                  <a:srgbClr val="000066"/>
                </a:solidFill>
              </a:rPr>
              <a:t>rA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92203" name="Text Box 11"/>
          <p:cNvSpPr txBox="1">
            <a:spLocks noChangeArrowheads="1"/>
          </p:cNvSpPr>
          <p:nvPr/>
        </p:nvSpPr>
        <p:spPr bwMode="auto">
          <a:xfrm>
            <a:off x="3267854" y="2585273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92206" name="Text Box 14"/>
          <p:cNvSpPr txBox="1">
            <a:spLocks noChangeArrowheads="1"/>
          </p:cNvSpPr>
          <p:nvPr/>
        </p:nvSpPr>
        <p:spPr bwMode="auto">
          <a:xfrm>
            <a:off x="3278975" y="2938568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popq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92208" name="Text Box 16"/>
          <p:cNvSpPr txBox="1">
            <a:spLocks noChangeArrowheads="1"/>
          </p:cNvSpPr>
          <p:nvPr/>
        </p:nvSpPr>
        <p:spPr bwMode="auto">
          <a:xfrm>
            <a:off x="3278975" y="3246953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92216" name="Text Box 24"/>
          <p:cNvSpPr txBox="1">
            <a:spLocks noChangeArrowheads="1"/>
          </p:cNvSpPr>
          <p:nvPr/>
        </p:nvSpPr>
        <p:spPr bwMode="auto">
          <a:xfrm>
            <a:off x="3278975" y="3610355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  <a:latin typeface="Courier New" pitchFamily="49" charset="0"/>
              </a:rPr>
              <a:t>call</a:t>
            </a:r>
            <a:r>
              <a:rPr lang="en-US" sz="2000" b="1">
                <a:solidFill>
                  <a:srgbClr val="000066"/>
                </a:solidFill>
              </a:rPr>
              <a:t> Dest</a:t>
            </a:r>
          </a:p>
        </p:txBody>
      </p:sp>
      <p:sp>
        <p:nvSpPr>
          <p:cNvPr id="392221" name="Text Box 29"/>
          <p:cNvSpPr txBox="1">
            <a:spLocks noChangeArrowheads="1"/>
          </p:cNvSpPr>
          <p:nvPr/>
        </p:nvSpPr>
        <p:spPr bwMode="auto">
          <a:xfrm>
            <a:off x="3278975" y="4243402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  <a:latin typeface="Courier New" pitchFamily="49" charset="0"/>
              </a:rPr>
              <a:t>ret</a:t>
            </a:r>
          </a:p>
        </p:txBody>
      </p:sp>
      <p:sp>
        <p:nvSpPr>
          <p:cNvPr id="392232" name="Text Box 40"/>
          <p:cNvSpPr txBox="1">
            <a:spLocks noChangeArrowheads="1"/>
          </p:cNvSpPr>
          <p:nvPr/>
        </p:nvSpPr>
        <p:spPr bwMode="auto">
          <a:xfrm>
            <a:off x="2046958" y="2585273"/>
            <a:ext cx="1220896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写回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392233" name="Text Box 41"/>
          <p:cNvSpPr txBox="1">
            <a:spLocks noChangeArrowheads="1"/>
          </p:cNvSpPr>
          <p:nvPr/>
        </p:nvSpPr>
        <p:spPr bwMode="auto">
          <a:xfrm>
            <a:off x="2058079" y="3243934"/>
            <a:ext cx="1220896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写回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392235" name="Text Box 43"/>
          <p:cNvSpPr txBox="1">
            <a:spLocks noChangeArrowheads="1"/>
          </p:cNvSpPr>
          <p:nvPr/>
        </p:nvSpPr>
        <p:spPr bwMode="auto">
          <a:xfrm>
            <a:off x="2058079" y="3915722"/>
            <a:ext cx="1220896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写回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392236" name="Text Box 44"/>
          <p:cNvSpPr txBox="1">
            <a:spLocks noChangeArrowheads="1"/>
          </p:cNvSpPr>
          <p:nvPr/>
        </p:nvSpPr>
        <p:spPr bwMode="auto">
          <a:xfrm>
            <a:off x="2058079" y="4548767"/>
            <a:ext cx="1220896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写回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392242" name="Text Box 50"/>
          <p:cNvSpPr txBox="1">
            <a:spLocks noChangeArrowheads="1"/>
          </p:cNvSpPr>
          <p:nvPr/>
        </p:nvSpPr>
        <p:spPr bwMode="auto">
          <a:xfrm>
            <a:off x="6176983" y="1056281"/>
            <a:ext cx="2282821" cy="36618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有条件的写回结果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92244" name="Text Box 52"/>
          <p:cNvSpPr txBox="1">
            <a:spLocks noChangeArrowheads="1"/>
          </p:cNvSpPr>
          <p:nvPr/>
        </p:nvSpPr>
        <p:spPr bwMode="auto">
          <a:xfrm>
            <a:off x="3278975" y="1251427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92262" name="Text Box 70"/>
          <p:cNvSpPr txBox="1">
            <a:spLocks noChangeArrowheads="1"/>
          </p:cNvSpPr>
          <p:nvPr/>
        </p:nvSpPr>
        <p:spPr bwMode="auto">
          <a:xfrm>
            <a:off x="3278975" y="3898387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R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[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rsp</a:t>
            </a:r>
            <a:r>
              <a:rPr lang="en-US" sz="2000" b="1" dirty="0">
                <a:solidFill>
                  <a:srgbClr val="000066"/>
                </a:solidFill>
              </a:rPr>
              <a:t>]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valE</a:t>
            </a:r>
            <a:endParaRPr lang="en-US" sz="2000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92263" name="Text Box 71"/>
          <p:cNvSpPr txBox="1">
            <a:spLocks noChangeArrowheads="1"/>
          </p:cNvSpPr>
          <p:nvPr/>
        </p:nvSpPr>
        <p:spPr bwMode="auto">
          <a:xfrm>
            <a:off x="3278975" y="3915722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92264" name="Text Box 72"/>
          <p:cNvSpPr txBox="1">
            <a:spLocks noChangeArrowheads="1"/>
          </p:cNvSpPr>
          <p:nvPr/>
        </p:nvSpPr>
        <p:spPr bwMode="auto">
          <a:xfrm>
            <a:off x="6254908" y="3971365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更新栈指针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392265" name="Text Box 73"/>
          <p:cNvSpPr txBox="1">
            <a:spLocks noChangeArrowheads="1"/>
          </p:cNvSpPr>
          <p:nvPr/>
        </p:nvSpPr>
        <p:spPr bwMode="auto">
          <a:xfrm>
            <a:off x="3278975" y="4560107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R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[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rsp</a:t>
            </a:r>
            <a:r>
              <a:rPr lang="en-US" sz="2000" b="1" dirty="0">
                <a:solidFill>
                  <a:srgbClr val="000066"/>
                </a:solidFill>
              </a:rPr>
              <a:t>]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valE</a:t>
            </a:r>
            <a:endParaRPr lang="en-US" sz="2000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92266" name="Text Box 74"/>
          <p:cNvSpPr txBox="1">
            <a:spLocks noChangeArrowheads="1"/>
          </p:cNvSpPr>
          <p:nvPr/>
        </p:nvSpPr>
        <p:spPr bwMode="auto">
          <a:xfrm>
            <a:off x="3278975" y="4548767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92267" name="Text Box 75"/>
          <p:cNvSpPr txBox="1">
            <a:spLocks noChangeArrowheads="1"/>
          </p:cNvSpPr>
          <p:nvPr/>
        </p:nvSpPr>
        <p:spPr bwMode="auto">
          <a:xfrm>
            <a:off x="6254908" y="4603441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更新栈指针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3272616" y="531347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R[rB] </a:t>
            </a:r>
            <a:r>
              <a:rPr lang="en-US" sz="2000" b="1">
                <a:solidFill>
                  <a:srgbClr val="000066"/>
                </a:solidFill>
                <a:sym typeface="Symbol" pitchFamily="18" charset="2"/>
              </a:rPr>
              <a:t> valE</a:t>
            </a: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3272616" y="171307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OPq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r>
              <a:rPr lang="en-US" sz="2000" b="1" dirty="0">
                <a:solidFill>
                  <a:srgbClr val="000066"/>
                </a:solidFill>
              </a:rPr>
              <a:t>, </a:t>
            </a:r>
            <a:r>
              <a:rPr lang="en-US" sz="2000" b="1" dirty="0" err="1">
                <a:solidFill>
                  <a:srgbClr val="000066"/>
                </a:solidFill>
              </a:rPr>
              <a:t>rB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2051720" y="531347"/>
            <a:ext cx="1220896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写回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6248549" y="421997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结果写回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9" name="Text Box 52"/>
          <p:cNvSpPr txBox="1">
            <a:spLocks noChangeArrowheads="1"/>
          </p:cNvSpPr>
          <p:nvPr/>
        </p:nvSpPr>
        <p:spPr bwMode="auto">
          <a:xfrm>
            <a:off x="3272616" y="514014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2" name="Text Box 56"/>
          <p:cNvSpPr txBox="1">
            <a:spLocks noChangeArrowheads="1"/>
          </p:cNvSpPr>
          <p:nvPr/>
        </p:nvSpPr>
        <p:spPr bwMode="auto">
          <a:xfrm>
            <a:off x="3267854" y="2588685"/>
            <a:ext cx="2823321" cy="252368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R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[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rsp</a:t>
            </a:r>
            <a:r>
              <a:rPr lang="en-US" sz="2000" b="1" dirty="0">
                <a:solidFill>
                  <a:srgbClr val="000066"/>
                </a:solidFill>
              </a:rPr>
              <a:t>]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valE</a:t>
            </a:r>
            <a:endParaRPr lang="en-US" sz="2000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43" name="Text Box 46"/>
          <p:cNvSpPr txBox="1">
            <a:spLocks noChangeArrowheads="1"/>
          </p:cNvSpPr>
          <p:nvPr/>
        </p:nvSpPr>
        <p:spPr bwMode="auto">
          <a:xfrm>
            <a:off x="3278975" y="1939475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R[rB] </a:t>
            </a:r>
            <a:r>
              <a:rPr lang="en-US" sz="2000" b="1">
                <a:solidFill>
                  <a:srgbClr val="000066"/>
                </a:solidFill>
                <a:sym typeface="Symbol" pitchFamily="18" charset="2"/>
              </a:rPr>
              <a:t> valE</a:t>
            </a: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3278975" y="1574455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 err="1" smtClean="0">
                <a:solidFill>
                  <a:srgbClr val="000066"/>
                </a:solidFill>
              </a:rPr>
              <a:t>I</a:t>
            </a:r>
            <a:r>
              <a:rPr lang="en-US" altLang="zh-CN" sz="2000" b="1" dirty="0" err="1" smtClean="0">
                <a:solidFill>
                  <a:srgbClr val="000066"/>
                </a:solidFill>
              </a:rPr>
              <a:t>rmovq</a:t>
            </a:r>
            <a:r>
              <a:rPr lang="en-US" altLang="zh-CN" sz="2000" b="1" dirty="0" smtClean="0">
                <a:solidFill>
                  <a:srgbClr val="000066"/>
                </a:solidFill>
              </a:rPr>
              <a:t> </a:t>
            </a:r>
            <a:r>
              <a:rPr lang="en-US" sz="2000" b="1" dirty="0" smtClean="0">
                <a:solidFill>
                  <a:srgbClr val="000066"/>
                </a:solidFill>
              </a:rPr>
              <a:t> V, </a:t>
            </a:r>
            <a:r>
              <a:rPr lang="en-US" sz="2000" b="1" dirty="0" err="1">
                <a:solidFill>
                  <a:srgbClr val="000066"/>
                </a:solidFill>
              </a:rPr>
              <a:t>rB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2058079" y="1939475"/>
            <a:ext cx="1220896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写回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46" name="Text Box 50"/>
          <p:cNvSpPr txBox="1">
            <a:spLocks noChangeArrowheads="1"/>
          </p:cNvSpPr>
          <p:nvPr/>
        </p:nvSpPr>
        <p:spPr bwMode="auto">
          <a:xfrm>
            <a:off x="6176983" y="1744329"/>
            <a:ext cx="2282821" cy="36618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结果写回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7" name="Text Box 52"/>
          <p:cNvSpPr txBox="1">
            <a:spLocks noChangeArrowheads="1"/>
          </p:cNvSpPr>
          <p:nvPr/>
        </p:nvSpPr>
        <p:spPr bwMode="auto">
          <a:xfrm>
            <a:off x="3278975" y="1939475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13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188640"/>
            <a:ext cx="7591425" cy="762000"/>
          </a:xfrm>
        </p:spPr>
        <p:txBody>
          <a:bodyPr/>
          <a:lstStyle/>
          <a:p>
            <a:r>
              <a:rPr lang="en-US" dirty="0" smtClean="0"/>
              <a:t>Y86-64 </a:t>
            </a:r>
            <a:r>
              <a:rPr lang="zh-CN" altLang="en-US" dirty="0" smtClean="0"/>
              <a:t>指令集 </a:t>
            </a:r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07485" y="833395"/>
            <a:ext cx="8640979" cy="5763957"/>
            <a:chOff x="107485" y="833395"/>
            <a:chExt cx="8640979" cy="5763957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113839" y="839758"/>
              <a:ext cx="2750934" cy="337308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字节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113859" y="5833939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pushq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113839" y="4459794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113859" y="629198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113839" y="4917833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113859" y="2169553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113839" y="2627601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113839" y="3085640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113839" y="3543652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113859" y="400170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113851" y="5375881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ret</a:t>
              </a:r>
            </a:p>
          </p:txBody>
        </p:sp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113851" y="170510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107485" y="124708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halt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2864774" y="4427851"/>
              <a:ext cx="789992" cy="305365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3654765" y="4427051"/>
              <a:ext cx="4683449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64799" y="5801996"/>
              <a:ext cx="1579957" cy="763413"/>
              <a:chOff x="2499988" y="5801996"/>
              <a:chExt cx="1653982" cy="763413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2913484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2"/>
              <p:cNvGrpSpPr>
                <a:grpSpLocks/>
              </p:cNvGrpSpPr>
              <p:nvPr/>
            </p:nvGrpSpPr>
            <p:grpSpPr bwMode="auto">
              <a:xfrm>
                <a:off x="3326979" y="5801996"/>
                <a:ext cx="826991" cy="305365"/>
                <a:chOff x="1920" y="3648"/>
                <a:chExt cx="384" cy="192"/>
              </a:xfrm>
            </p:grpSpPr>
            <p:sp>
              <p:nvSpPr>
                <p:cNvPr id="3225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58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2913484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207"/>
              <p:cNvGrpSpPr>
                <a:grpSpLocks/>
              </p:cNvGrpSpPr>
              <p:nvPr/>
            </p:nvGrpSpPr>
            <p:grpSpPr bwMode="auto">
              <a:xfrm>
                <a:off x="3326979" y="6260044"/>
                <a:ext cx="826991" cy="305365"/>
                <a:chOff x="1920" y="3936"/>
                <a:chExt cx="384" cy="192"/>
              </a:xfrm>
            </p:grpSpPr>
            <p:sp>
              <p:nvSpPr>
                <p:cNvPr id="322597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322598" name="Rectangle 38"/>
                <p:cNvSpPr>
                  <a:spLocks noChangeArrowheads="1"/>
                </p:cNvSpPr>
                <p:nvPr/>
              </p:nvSpPr>
              <p:spPr bwMode="auto">
                <a:xfrm>
                  <a:off x="2112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2864774" y="4885890"/>
              <a:ext cx="789992" cy="305365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3654765" y="4885890"/>
              <a:ext cx="4683449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0" name="Rectangle 50"/>
            <p:cNvSpPr>
              <a:spLocks noChangeArrowheads="1"/>
            </p:cNvSpPr>
            <p:nvPr/>
          </p:nvSpPr>
          <p:spPr bwMode="auto">
            <a:xfrm>
              <a:off x="2864799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2611" name="Rectangle 51"/>
            <p:cNvSpPr>
              <a:spLocks noChangeArrowheads="1"/>
            </p:cNvSpPr>
            <p:nvPr/>
          </p:nvSpPr>
          <p:spPr bwMode="auto">
            <a:xfrm>
              <a:off x="3259794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</a:p>
          </p:txBody>
        </p:sp>
        <p:sp>
          <p:nvSpPr>
            <p:cNvPr id="322612" name="Rectangle 52"/>
            <p:cNvSpPr>
              <a:spLocks noChangeArrowheads="1"/>
            </p:cNvSpPr>
            <p:nvPr/>
          </p:nvSpPr>
          <p:spPr bwMode="auto">
            <a:xfrm>
              <a:off x="2864799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4" name="Rectangle 54"/>
            <p:cNvSpPr>
              <a:spLocks noChangeArrowheads="1"/>
            </p:cNvSpPr>
            <p:nvPr/>
          </p:nvSpPr>
          <p:spPr bwMode="auto">
            <a:xfrm>
              <a:off x="3654790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322615" name="Rectangle 55"/>
            <p:cNvSpPr>
              <a:spLocks noChangeArrowheads="1"/>
            </p:cNvSpPr>
            <p:nvPr/>
          </p:nvSpPr>
          <p:spPr bwMode="auto">
            <a:xfrm>
              <a:off x="4049786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6" name="Rectangle 56"/>
            <p:cNvSpPr>
              <a:spLocks noChangeArrowheads="1"/>
            </p:cNvSpPr>
            <p:nvPr/>
          </p:nvSpPr>
          <p:spPr bwMode="auto">
            <a:xfrm>
              <a:off x="3654790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2864774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3259770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2864774" y="2595658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3654764" y="2595658"/>
              <a:ext cx="789992" cy="305365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4444757" y="2595658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2864774" y="3053697"/>
              <a:ext cx="789992" cy="305365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3654764" y="3053697"/>
              <a:ext cx="789992" cy="305365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4444757" y="3053697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2864774" y="3511709"/>
              <a:ext cx="789992" cy="305365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3654764" y="3511709"/>
              <a:ext cx="789992" cy="305365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4444757" y="3511709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2864799" y="3969764"/>
              <a:ext cx="789992" cy="305365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3654790" y="3969764"/>
              <a:ext cx="789992" cy="305365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2864788" y="5343938"/>
              <a:ext cx="789992" cy="305365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69" name="Rectangle 109"/>
            <p:cNvSpPr>
              <a:spLocks noChangeArrowheads="1"/>
            </p:cNvSpPr>
            <p:nvPr/>
          </p:nvSpPr>
          <p:spPr bwMode="auto">
            <a:xfrm>
              <a:off x="2843808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2670" name="Rectangle 110"/>
            <p:cNvSpPr>
              <a:spLocks noChangeArrowheads="1"/>
            </p:cNvSpPr>
            <p:nvPr/>
          </p:nvSpPr>
          <p:spPr bwMode="auto">
            <a:xfrm>
              <a:off x="3238804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1" name="Rectangle 111"/>
            <p:cNvSpPr>
              <a:spLocks noChangeArrowheads="1"/>
            </p:cNvSpPr>
            <p:nvPr/>
          </p:nvSpPr>
          <p:spPr bwMode="auto">
            <a:xfrm>
              <a:off x="2843808" y="162880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5" name="Rectangle 115"/>
            <p:cNvSpPr>
              <a:spLocks noChangeArrowheads="1"/>
            </p:cNvSpPr>
            <p:nvPr/>
          </p:nvSpPr>
          <p:spPr bwMode="auto">
            <a:xfrm>
              <a:off x="2856550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6" name="Rectangle 116"/>
            <p:cNvSpPr>
              <a:spLocks noChangeArrowheads="1"/>
            </p:cNvSpPr>
            <p:nvPr/>
          </p:nvSpPr>
          <p:spPr bwMode="auto">
            <a:xfrm>
              <a:off x="3251546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7" name="Rectangle 117"/>
            <p:cNvSpPr>
              <a:spLocks noChangeArrowheads="1"/>
            </p:cNvSpPr>
            <p:nvPr/>
          </p:nvSpPr>
          <p:spPr bwMode="auto">
            <a:xfrm>
              <a:off x="2856550" y="1215142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864774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3654765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444757" y="833395"/>
              <a:ext cx="4303707" cy="311727"/>
              <a:chOff x="4444757" y="833395"/>
              <a:chExt cx="6319930" cy="311727"/>
            </a:xfrm>
            <a:solidFill>
              <a:schemeClr val="bg1"/>
            </a:solidFill>
          </p:grpSpPr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4444757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5234748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6024739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6814731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9" name="Rectangle 8"/>
              <p:cNvSpPr>
                <a:spLocks noChangeArrowheads="1"/>
              </p:cNvSpPr>
              <p:nvPr/>
            </p:nvSpPr>
            <p:spPr bwMode="auto">
              <a:xfrm>
                <a:off x="7604722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0" name="Rectangle 9"/>
              <p:cNvSpPr>
                <a:spLocks noChangeArrowheads="1"/>
              </p:cNvSpPr>
              <p:nvPr/>
            </p:nvSpPr>
            <p:spPr bwMode="auto">
              <a:xfrm>
                <a:off x="8394713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1" name="Rectangle 10"/>
              <p:cNvSpPr>
                <a:spLocks noChangeArrowheads="1"/>
              </p:cNvSpPr>
              <p:nvPr/>
            </p:nvSpPr>
            <p:spPr bwMode="auto">
              <a:xfrm>
                <a:off x="9184704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9974696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4565301" y="1290682"/>
            <a:ext cx="4183163" cy="2858397"/>
            <a:chOff x="2531200" y="2839807"/>
            <a:chExt cx="4183163" cy="2858398"/>
          </a:xfrm>
        </p:grpSpPr>
        <p:sp>
          <p:nvSpPr>
            <p:cNvPr id="104" name="矩形 103"/>
            <p:cNvSpPr/>
            <p:nvPr/>
          </p:nvSpPr>
          <p:spPr bwMode="auto">
            <a:xfrm>
              <a:off x="4480551" y="2839807"/>
              <a:ext cx="2233812" cy="2642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05" name="Line 223"/>
            <p:cNvSpPr>
              <a:spLocks noChangeShapeType="1"/>
            </p:cNvSpPr>
            <p:nvPr/>
          </p:nvSpPr>
          <p:spPr bwMode="auto">
            <a:xfrm flipV="1">
              <a:off x="2531200" y="4052467"/>
              <a:ext cx="1902188" cy="1645738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/>
            </a:p>
          </p:txBody>
        </p:sp>
        <p:sp>
          <p:nvSpPr>
            <p:cNvPr id="106" name="左大括号 105"/>
            <p:cNvSpPr/>
            <p:nvPr/>
          </p:nvSpPr>
          <p:spPr bwMode="auto">
            <a:xfrm>
              <a:off x="4433413" y="3175194"/>
              <a:ext cx="378736" cy="1773139"/>
            </a:xfrm>
            <a:prstGeom prst="leftBrace">
              <a:avLst/>
            </a:prstGeom>
            <a:noFill/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118"/>
            <p:cNvSpPr>
              <a:spLocks noChangeArrowheads="1"/>
            </p:cNvSpPr>
            <p:nvPr/>
          </p:nvSpPr>
          <p:spPr bwMode="auto">
            <a:xfrm>
              <a:off x="4806713" y="3136371"/>
              <a:ext cx="1907649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addq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8" name="Group 183"/>
            <p:cNvGrpSpPr>
              <a:grpSpLocks/>
            </p:cNvGrpSpPr>
            <p:nvPr/>
          </p:nvGrpSpPr>
          <p:grpSpPr bwMode="auto">
            <a:xfrm>
              <a:off x="5693665" y="3136371"/>
              <a:ext cx="610448" cy="305366"/>
              <a:chOff x="4560" y="864"/>
              <a:chExt cx="384" cy="192"/>
            </a:xfrm>
          </p:grpSpPr>
          <p:sp>
            <p:nvSpPr>
              <p:cNvPr id="128" name="Rectangle 120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9" name="Rectangle 121"/>
              <p:cNvSpPr>
                <a:spLocks noChangeArrowheads="1"/>
              </p:cNvSpPr>
              <p:nvPr/>
            </p:nvSpPr>
            <p:spPr bwMode="auto">
              <a:xfrm>
                <a:off x="4752" y="86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0" name="Rectangle 122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Rectangle 123"/>
            <p:cNvSpPr>
              <a:spLocks noChangeArrowheads="1"/>
            </p:cNvSpPr>
            <p:nvPr/>
          </p:nvSpPr>
          <p:spPr bwMode="auto">
            <a:xfrm>
              <a:off x="4806713" y="3594419"/>
              <a:ext cx="1907649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subq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0" name="Group 182"/>
            <p:cNvGrpSpPr>
              <a:grpSpLocks/>
            </p:cNvGrpSpPr>
            <p:nvPr/>
          </p:nvGrpSpPr>
          <p:grpSpPr bwMode="auto">
            <a:xfrm>
              <a:off x="5693665" y="3594419"/>
              <a:ext cx="610448" cy="305366"/>
              <a:chOff x="4560" y="1152"/>
              <a:chExt cx="384" cy="192"/>
            </a:xfrm>
          </p:grpSpPr>
          <p:sp>
            <p:nvSpPr>
              <p:cNvPr id="125" name="Rectangle 125"/>
              <p:cNvSpPr>
                <a:spLocks noChangeArrowheads="1"/>
              </p:cNvSpPr>
              <p:nvPr/>
            </p:nvSpPr>
            <p:spPr bwMode="auto">
              <a:xfrm>
                <a:off x="4560" y="115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6" name="Rectangle 126"/>
              <p:cNvSpPr>
                <a:spLocks noChangeArrowheads="1"/>
              </p:cNvSpPr>
              <p:nvPr/>
            </p:nvSpPr>
            <p:spPr bwMode="auto">
              <a:xfrm>
                <a:off x="4752" y="115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27" name="Rectangle 127"/>
              <p:cNvSpPr>
                <a:spLocks noChangeArrowheads="1"/>
              </p:cNvSpPr>
              <p:nvPr/>
            </p:nvSpPr>
            <p:spPr bwMode="auto">
              <a:xfrm>
                <a:off x="4560" y="115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1" name="Rectangle 128"/>
            <p:cNvSpPr>
              <a:spLocks noChangeArrowheads="1"/>
            </p:cNvSpPr>
            <p:nvPr/>
          </p:nvSpPr>
          <p:spPr bwMode="auto">
            <a:xfrm>
              <a:off x="4806713" y="4052468"/>
              <a:ext cx="1907649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andq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2" name="Group 181"/>
            <p:cNvGrpSpPr>
              <a:grpSpLocks/>
            </p:cNvGrpSpPr>
            <p:nvPr/>
          </p:nvGrpSpPr>
          <p:grpSpPr bwMode="auto">
            <a:xfrm>
              <a:off x="5693665" y="4052468"/>
              <a:ext cx="610448" cy="305366"/>
              <a:chOff x="4560" y="1440"/>
              <a:chExt cx="384" cy="192"/>
            </a:xfrm>
          </p:grpSpPr>
          <p:sp>
            <p:nvSpPr>
              <p:cNvPr id="118" name="Rectangle 130"/>
              <p:cNvSpPr>
                <a:spLocks noChangeArrowheads="1"/>
              </p:cNvSpPr>
              <p:nvPr/>
            </p:nvSpPr>
            <p:spPr bwMode="auto">
              <a:xfrm>
                <a:off x="4560" y="144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3" name="Rectangle 131"/>
              <p:cNvSpPr>
                <a:spLocks noChangeArrowheads="1"/>
              </p:cNvSpPr>
              <p:nvPr/>
            </p:nvSpPr>
            <p:spPr bwMode="auto">
              <a:xfrm>
                <a:off x="4752" y="144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24" name="Rectangle 132"/>
              <p:cNvSpPr>
                <a:spLocks noChangeArrowheads="1"/>
              </p:cNvSpPr>
              <p:nvPr/>
            </p:nvSpPr>
            <p:spPr bwMode="auto">
              <a:xfrm>
                <a:off x="4560" y="144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3" name="Rectangle 133"/>
            <p:cNvSpPr>
              <a:spLocks noChangeArrowheads="1"/>
            </p:cNvSpPr>
            <p:nvPr/>
          </p:nvSpPr>
          <p:spPr bwMode="auto">
            <a:xfrm>
              <a:off x="4806713" y="4510516"/>
              <a:ext cx="1907649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xorq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4" name="Group 180"/>
            <p:cNvGrpSpPr>
              <a:grpSpLocks/>
            </p:cNvGrpSpPr>
            <p:nvPr/>
          </p:nvGrpSpPr>
          <p:grpSpPr bwMode="auto">
            <a:xfrm>
              <a:off x="5693665" y="4510516"/>
              <a:ext cx="610448" cy="305366"/>
              <a:chOff x="4560" y="1728"/>
              <a:chExt cx="384" cy="192"/>
            </a:xfrm>
          </p:grpSpPr>
          <p:sp>
            <p:nvSpPr>
              <p:cNvPr id="115" name="Rectangle 135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16" name="Rectangle 136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17" name="Rectangle 137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923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69" name="Text Box 77"/>
          <p:cNvSpPr txBox="1">
            <a:spLocks noChangeArrowheads="1"/>
          </p:cNvSpPr>
          <p:nvPr/>
        </p:nvSpPr>
        <p:spPr bwMode="auto">
          <a:xfrm>
            <a:off x="323528" y="908720"/>
            <a:ext cx="8673062" cy="163134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srcB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icode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{ IOPQ, IRMMOVQ, IMRMOVQ  } 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   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icode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{ IPUSHQ, IPOPQ, ICALL, IRET } : RRSP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RNONE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# Don't need 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</p:txBody>
      </p:sp>
      <p:sp>
        <p:nvSpPr>
          <p:cNvPr id="42" name="Text Box 77"/>
          <p:cNvSpPr txBox="1">
            <a:spLocks noChangeArrowheads="1"/>
          </p:cNvSpPr>
          <p:nvPr/>
        </p:nvSpPr>
        <p:spPr bwMode="auto">
          <a:xfrm>
            <a:off x="251520" y="3356992"/>
            <a:ext cx="8673062" cy="132357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word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dstM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	</a:t>
            </a:r>
            <a:endParaRPr lang="en-US" sz="2000" b="1" dirty="0" smtClean="0">
              <a:solidFill>
                <a:srgbClr val="00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icode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{ IMRMOVQ, IPOPQ } :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endParaRPr lang="en-US" sz="2000" b="1" dirty="0" smtClean="0">
              <a:solidFill>
                <a:srgbClr val="00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RNONE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# Don't write any </a:t>
            </a: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000" b="1" dirty="0">
              <a:solidFill>
                <a:srgbClr val="00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8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执行逻辑</a:t>
            </a:r>
            <a:endParaRPr lang="en-US" dirty="0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6" y="1221462"/>
            <a:ext cx="4893829" cy="5303882"/>
          </a:xfrm>
        </p:spPr>
        <p:txBody>
          <a:bodyPr/>
          <a:lstStyle/>
          <a:p>
            <a:r>
              <a:rPr lang="zh-CN" altLang="en-US" sz="2400" dirty="0"/>
              <a:t>单元</a:t>
            </a:r>
            <a:endParaRPr lang="en-US" sz="2400" dirty="0"/>
          </a:p>
          <a:p>
            <a:pPr lvl="1"/>
            <a:r>
              <a:rPr lang="en-US" sz="2000" dirty="0"/>
              <a:t>ALU</a:t>
            </a:r>
          </a:p>
          <a:p>
            <a:pPr lvl="2"/>
            <a:r>
              <a:rPr lang="zh-CN" altLang="en-US" sz="2000" dirty="0"/>
              <a:t>实现四种所需的功能</a:t>
            </a:r>
            <a:endParaRPr lang="en-US" sz="2000" dirty="0"/>
          </a:p>
          <a:p>
            <a:pPr lvl="2"/>
            <a:r>
              <a:rPr lang="zh-CN" altLang="en-US" sz="2000" dirty="0"/>
              <a:t>生成条件码</a:t>
            </a:r>
            <a:endParaRPr lang="en-US" sz="2000" dirty="0"/>
          </a:p>
          <a:p>
            <a:pPr lvl="1"/>
            <a:r>
              <a:rPr lang="en-US" sz="2000" dirty="0"/>
              <a:t>CC</a:t>
            </a:r>
          </a:p>
          <a:p>
            <a:pPr lvl="2"/>
            <a:r>
              <a:rPr lang="zh-CN" altLang="en-US" sz="2000" dirty="0"/>
              <a:t>包含三个条件码位的寄存器</a:t>
            </a:r>
            <a:endParaRPr lang="en-US" sz="2000" dirty="0"/>
          </a:p>
          <a:p>
            <a:pPr lvl="1"/>
            <a:r>
              <a:rPr lang="en-US" sz="2000" dirty="0" err="1"/>
              <a:t>cond</a:t>
            </a:r>
            <a:endParaRPr lang="en-US" sz="2000" dirty="0"/>
          </a:p>
          <a:p>
            <a:pPr lvl="2"/>
            <a:r>
              <a:rPr lang="zh-CN" altLang="en-US" sz="2000" dirty="0"/>
              <a:t>计算条件转移或跳转标识</a:t>
            </a:r>
            <a:endParaRPr lang="en-US" sz="2000" dirty="0"/>
          </a:p>
          <a:p>
            <a:r>
              <a:rPr lang="zh-CN" altLang="en-US" sz="2400" dirty="0"/>
              <a:t>控制逻辑</a:t>
            </a:r>
            <a:endParaRPr lang="en-US" sz="2400" dirty="0"/>
          </a:p>
          <a:p>
            <a:pPr lvl="1"/>
            <a:r>
              <a:rPr lang="en-US" sz="2200" dirty="0"/>
              <a:t>Set CC: </a:t>
            </a:r>
            <a:r>
              <a:rPr lang="zh-CN" altLang="en-US" sz="2200" dirty="0"/>
              <a:t>是否加载条件码寄存器</a:t>
            </a:r>
            <a:r>
              <a:rPr lang="en-US" sz="2200" dirty="0"/>
              <a:t>?</a:t>
            </a:r>
          </a:p>
          <a:p>
            <a:pPr lvl="1"/>
            <a:r>
              <a:rPr lang="en-US" sz="2200" dirty="0"/>
              <a:t>ALU A: </a:t>
            </a:r>
            <a:r>
              <a:rPr lang="zh-CN" altLang="en-US" sz="2200" dirty="0"/>
              <a:t>数据</a:t>
            </a:r>
            <a:r>
              <a:rPr lang="en-US" altLang="zh-CN" sz="2200" dirty="0"/>
              <a:t>A</a:t>
            </a:r>
            <a:r>
              <a:rPr lang="zh-CN" altLang="en-US" sz="2200" dirty="0"/>
              <a:t>送</a:t>
            </a:r>
            <a:r>
              <a:rPr lang="en-US" sz="2200" dirty="0"/>
              <a:t>ALU</a:t>
            </a:r>
          </a:p>
          <a:p>
            <a:pPr lvl="1"/>
            <a:r>
              <a:rPr lang="en-US" sz="2200" dirty="0"/>
              <a:t>ALU B: </a:t>
            </a:r>
            <a:r>
              <a:rPr lang="zh-CN" altLang="en-US" sz="2200" dirty="0"/>
              <a:t>数据</a:t>
            </a:r>
            <a:r>
              <a:rPr lang="en-US" altLang="zh-CN" sz="2200" dirty="0"/>
              <a:t>B</a:t>
            </a:r>
            <a:r>
              <a:rPr lang="zh-CN" altLang="en-US" sz="2200" dirty="0"/>
              <a:t>送</a:t>
            </a:r>
            <a:r>
              <a:rPr lang="en-US" sz="2200" dirty="0"/>
              <a:t>ALU</a:t>
            </a:r>
          </a:p>
          <a:p>
            <a:pPr lvl="1"/>
            <a:r>
              <a:rPr lang="en-US" sz="2200" dirty="0"/>
              <a:t>ALU fun: </a:t>
            </a:r>
            <a:r>
              <a:rPr lang="en-US" altLang="zh-CN" sz="2200" dirty="0"/>
              <a:t>ALU</a:t>
            </a:r>
            <a:r>
              <a:rPr lang="zh-CN" altLang="en-US" sz="2200" dirty="0"/>
              <a:t>执行哪个功能</a:t>
            </a:r>
            <a:r>
              <a:rPr lang="en-US" sz="2200" dirty="0"/>
              <a:t>?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4427984" y="620688"/>
            <a:ext cx="4608512" cy="3844083"/>
            <a:chOff x="1078895" y="7924800"/>
            <a:chExt cx="4102705" cy="3124200"/>
          </a:xfrm>
        </p:grpSpPr>
        <p:sp>
          <p:nvSpPr>
            <p:cNvPr id="139" name="Line 2"/>
            <p:cNvSpPr>
              <a:spLocks noChangeShapeType="1"/>
            </p:cNvSpPr>
            <p:nvPr/>
          </p:nvSpPr>
          <p:spPr bwMode="auto">
            <a:xfrm rot="16200000" flipV="1">
              <a:off x="2794000" y="8966200"/>
              <a:ext cx="0" cy="508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Rectangle 67"/>
            <p:cNvSpPr>
              <a:spLocks noChangeArrowheads="1"/>
            </p:cNvSpPr>
            <p:nvPr/>
          </p:nvSpPr>
          <p:spPr bwMode="auto">
            <a:xfrm>
              <a:off x="2057400" y="9067800"/>
              <a:ext cx="482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400" kern="0" dirty="0">
                  <a:solidFill>
                    <a:sysClr val="windowText" lastClr="000000"/>
                  </a:solidFill>
                </a:rPr>
                <a:t>CC</a:t>
              </a:r>
            </a:p>
          </p:txBody>
        </p:sp>
        <p:sp>
          <p:nvSpPr>
            <p:cNvPr id="141" name="AutoShape 56"/>
            <p:cNvSpPr>
              <a:spLocks noChangeArrowheads="1"/>
            </p:cNvSpPr>
            <p:nvPr/>
          </p:nvSpPr>
          <p:spPr bwMode="auto">
            <a:xfrm flipV="1">
              <a:off x="2819400" y="8991600"/>
              <a:ext cx="1295400" cy="4572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rot="10800000"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400" kern="0" dirty="0">
                  <a:solidFill>
                    <a:sysClr val="windowText" lastClr="000000"/>
                  </a:solidFill>
                </a:rPr>
                <a:t>ALU</a:t>
              </a:r>
            </a:p>
          </p:txBody>
        </p:sp>
        <p:sp>
          <p:nvSpPr>
            <p:cNvPr id="142" name="AutoShape 54"/>
            <p:cNvSpPr>
              <a:spLocks noChangeArrowheads="1"/>
            </p:cNvSpPr>
            <p:nvPr/>
          </p:nvSpPr>
          <p:spPr bwMode="auto">
            <a:xfrm>
              <a:off x="2667000" y="9753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ALU</a:t>
              </a:r>
            </a:p>
            <a:p>
              <a:pPr algn="ctr" defTabSz="915678"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43" name="AutoShape 55"/>
            <p:cNvSpPr>
              <a:spLocks noChangeArrowheads="1"/>
            </p:cNvSpPr>
            <p:nvPr/>
          </p:nvSpPr>
          <p:spPr bwMode="auto">
            <a:xfrm>
              <a:off x="3581400" y="9753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ALU</a:t>
              </a:r>
            </a:p>
            <a:p>
              <a:pPr algn="ctr" defTabSz="915678"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44" name="Line 62"/>
            <p:cNvSpPr>
              <a:spLocks noChangeShapeType="1"/>
            </p:cNvSpPr>
            <p:nvPr/>
          </p:nvSpPr>
          <p:spPr bwMode="auto">
            <a:xfrm flipV="1">
              <a:off x="3429000" y="8305800"/>
              <a:ext cx="0" cy="685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" name="Line 63"/>
            <p:cNvSpPr>
              <a:spLocks noChangeShapeType="1"/>
            </p:cNvSpPr>
            <p:nvPr/>
          </p:nvSpPr>
          <p:spPr bwMode="auto">
            <a:xfrm flipV="1">
              <a:off x="2971800" y="94488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" name="Line 77"/>
            <p:cNvSpPr>
              <a:spLocks noChangeShapeType="1"/>
            </p:cNvSpPr>
            <p:nvPr/>
          </p:nvSpPr>
          <p:spPr bwMode="auto">
            <a:xfrm flipH="1" flipV="1">
              <a:off x="1600200" y="8305800"/>
              <a:ext cx="0" cy="30480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47" name="Group 123"/>
            <p:cNvGrpSpPr>
              <a:grpSpLocks/>
            </p:cNvGrpSpPr>
            <p:nvPr/>
          </p:nvGrpSpPr>
          <p:grpSpPr bwMode="auto">
            <a:xfrm>
              <a:off x="2743200" y="10363200"/>
              <a:ext cx="152400" cy="152400"/>
              <a:chOff x="240" y="4176"/>
              <a:chExt cx="192" cy="192"/>
            </a:xfrm>
          </p:grpSpPr>
          <p:sp>
            <p:nvSpPr>
              <p:cNvPr id="181" name="Oval 1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Rectangle 1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8" name="AutoShape 155"/>
            <p:cNvSpPr>
              <a:spLocks noChangeArrowheads="1"/>
            </p:cNvSpPr>
            <p:nvPr/>
          </p:nvSpPr>
          <p:spPr bwMode="auto">
            <a:xfrm>
              <a:off x="4419600" y="89154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ALU</a:t>
              </a:r>
            </a:p>
            <a:p>
              <a:pPr algn="ctr" defTabSz="915678"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fun.</a:t>
              </a:r>
            </a:p>
          </p:txBody>
        </p:sp>
        <p:sp>
          <p:nvSpPr>
            <p:cNvPr id="149" name="Line 156"/>
            <p:cNvSpPr>
              <a:spLocks noChangeShapeType="1"/>
            </p:cNvSpPr>
            <p:nvPr/>
          </p:nvSpPr>
          <p:spPr bwMode="auto">
            <a:xfrm rot="16200000" flipV="1">
              <a:off x="4152900" y="8877300"/>
              <a:ext cx="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" name="Oval 71"/>
            <p:cNvSpPr>
              <a:spLocks noChangeArrowheads="1"/>
            </p:cNvSpPr>
            <p:nvPr/>
          </p:nvSpPr>
          <p:spPr bwMode="auto">
            <a:xfrm>
              <a:off x="1371600" y="7924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800" kern="0" dirty="0" err="1">
                  <a:solidFill>
                    <a:sysClr val="windowText" lastClr="000000"/>
                  </a:solidFill>
                </a:rPr>
                <a:t>Cnd</a:t>
              </a:r>
              <a:endParaRPr lang="en-US" sz="2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Oval 6"/>
            <p:cNvSpPr>
              <a:spLocks noChangeArrowheads="1"/>
            </p:cNvSpPr>
            <p:nvPr/>
          </p:nvSpPr>
          <p:spPr bwMode="auto">
            <a:xfrm>
              <a:off x="1078895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400" kern="0" dirty="0" err="1">
                  <a:solidFill>
                    <a:sysClr val="windowText" lastClr="000000"/>
                  </a:solidFill>
                </a:rPr>
                <a:t>icode</a:t>
              </a:r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" name="Oval 7"/>
            <p:cNvSpPr>
              <a:spLocks noChangeArrowheads="1"/>
            </p:cNvSpPr>
            <p:nvPr/>
          </p:nvSpPr>
          <p:spPr bwMode="auto">
            <a:xfrm>
              <a:off x="1647372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400" kern="0" dirty="0" err="1">
                  <a:solidFill>
                    <a:sysClr val="windowText" lastClr="000000"/>
                  </a:solidFill>
                </a:rPr>
                <a:t>ifun</a:t>
              </a:r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Oval 232"/>
            <p:cNvSpPr>
              <a:spLocks noChangeArrowheads="1"/>
            </p:cNvSpPr>
            <p:nvPr/>
          </p:nvSpPr>
          <p:spPr bwMode="auto">
            <a:xfrm>
              <a:off x="2553305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400" kern="0" dirty="0" err="1">
                  <a:solidFill>
                    <a:sysClr val="windowText" lastClr="000000"/>
                  </a:solidFill>
                </a:rPr>
                <a:t>valC</a:t>
              </a:r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" name="Oval 235"/>
            <p:cNvSpPr>
              <a:spLocks noChangeArrowheads="1"/>
            </p:cNvSpPr>
            <p:nvPr/>
          </p:nvSpPr>
          <p:spPr bwMode="auto">
            <a:xfrm>
              <a:off x="3762829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400" kern="0" dirty="0" err="1">
                  <a:solidFill>
                    <a:sysClr val="windowText" lastClr="000000"/>
                  </a:solidFill>
                </a:rPr>
                <a:t>valB</a:t>
              </a:r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" name="Oval 238"/>
            <p:cNvSpPr>
              <a:spLocks noChangeArrowheads="1"/>
            </p:cNvSpPr>
            <p:nvPr/>
          </p:nvSpPr>
          <p:spPr bwMode="auto">
            <a:xfrm>
              <a:off x="31242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400" kern="0" dirty="0" err="1">
                  <a:solidFill>
                    <a:sysClr val="windowText" lastClr="000000"/>
                  </a:solidFill>
                </a:rPr>
                <a:t>valA</a:t>
              </a:r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" name="Oval 246"/>
            <p:cNvSpPr>
              <a:spLocks noChangeArrowheads="1"/>
            </p:cNvSpPr>
            <p:nvPr/>
          </p:nvSpPr>
          <p:spPr bwMode="auto">
            <a:xfrm>
              <a:off x="3200400" y="7924800"/>
              <a:ext cx="609601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800" kern="0" dirty="0" err="1">
                  <a:solidFill>
                    <a:sysClr val="windowText" lastClr="000000"/>
                  </a:solidFill>
                </a:rPr>
                <a:t>valE</a:t>
              </a:r>
              <a:endParaRPr lang="en-US" sz="2800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57" name="Group 275"/>
            <p:cNvGrpSpPr>
              <a:grpSpLocks/>
            </p:cNvGrpSpPr>
            <p:nvPr/>
          </p:nvGrpSpPr>
          <p:grpSpPr bwMode="auto">
            <a:xfrm>
              <a:off x="3657600" y="10363200"/>
              <a:ext cx="152400" cy="152400"/>
              <a:chOff x="240" y="4176"/>
              <a:chExt cx="192" cy="192"/>
            </a:xfrm>
          </p:grpSpPr>
          <p:sp>
            <p:nvSpPr>
              <p:cNvPr id="179" name="Oval 27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0" name="Rectangle 27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8" name="Line 240"/>
            <p:cNvSpPr>
              <a:spLocks noChangeShapeType="1"/>
            </p:cNvSpPr>
            <p:nvPr/>
          </p:nvSpPr>
          <p:spPr bwMode="auto">
            <a:xfrm flipV="1">
              <a:off x="3276600" y="102108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Line 278"/>
            <p:cNvSpPr>
              <a:spLocks noChangeShapeType="1"/>
            </p:cNvSpPr>
            <p:nvPr/>
          </p:nvSpPr>
          <p:spPr bwMode="auto">
            <a:xfrm flipV="1">
              <a:off x="2971800" y="102108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" name="Line 294"/>
            <p:cNvSpPr>
              <a:spLocks noChangeShapeType="1"/>
            </p:cNvSpPr>
            <p:nvPr/>
          </p:nvSpPr>
          <p:spPr bwMode="auto">
            <a:xfrm flipV="1">
              <a:off x="3962400" y="102108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" name="Line 295"/>
            <p:cNvSpPr>
              <a:spLocks noChangeShapeType="1"/>
            </p:cNvSpPr>
            <p:nvPr/>
          </p:nvSpPr>
          <p:spPr bwMode="auto">
            <a:xfrm flipV="1">
              <a:off x="3962400" y="94488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" name="Line 296"/>
            <p:cNvSpPr>
              <a:spLocks noChangeShapeType="1"/>
            </p:cNvSpPr>
            <p:nvPr/>
          </p:nvSpPr>
          <p:spPr bwMode="auto">
            <a:xfrm flipV="1">
              <a:off x="1371600" y="10439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" name="Line 297"/>
            <p:cNvSpPr>
              <a:spLocks noChangeShapeType="1"/>
            </p:cNvSpPr>
            <p:nvPr/>
          </p:nvSpPr>
          <p:spPr bwMode="auto">
            <a:xfrm flipV="1">
              <a:off x="1752600" y="8991600"/>
              <a:ext cx="0" cy="1752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" name="Line 298"/>
            <p:cNvSpPr>
              <a:spLocks noChangeShapeType="1"/>
            </p:cNvSpPr>
            <p:nvPr/>
          </p:nvSpPr>
          <p:spPr bwMode="auto">
            <a:xfrm flipV="1">
              <a:off x="3733800" y="102108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" name="Freeform 303"/>
            <p:cNvSpPr>
              <a:spLocks/>
            </p:cNvSpPr>
            <p:nvPr/>
          </p:nvSpPr>
          <p:spPr bwMode="auto">
            <a:xfrm flipH="1">
              <a:off x="1371600" y="9448800"/>
              <a:ext cx="3276600" cy="990600"/>
            </a:xfrm>
            <a:custGeom>
              <a:avLst/>
              <a:gdLst>
                <a:gd name="T0" fmla="*/ 2147483647 w 1584"/>
                <a:gd name="T1" fmla="*/ 2147483647 h 144"/>
                <a:gd name="T2" fmla="*/ 0 w 1584"/>
                <a:gd name="T3" fmla="*/ 2147483647 h 144"/>
                <a:gd name="T4" fmla="*/ 0 w 1584"/>
                <a:gd name="T5" fmla="*/ 0 h 144"/>
                <a:gd name="T6" fmla="*/ 0 60000 65536"/>
                <a:gd name="T7" fmla="*/ 0 60000 65536"/>
                <a:gd name="T8" fmla="*/ 0 60000 65536"/>
                <a:gd name="T9" fmla="*/ 0 w 1584"/>
                <a:gd name="T10" fmla="*/ 0 h 144"/>
                <a:gd name="T11" fmla="*/ 1584 w 158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4" h="144">
                  <a:moveTo>
                    <a:pt x="1584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66" name="Group 304"/>
            <p:cNvGrpSpPr>
              <a:grpSpLocks/>
            </p:cNvGrpSpPr>
            <p:nvPr/>
          </p:nvGrpSpPr>
          <p:grpSpPr bwMode="auto">
            <a:xfrm>
              <a:off x="2209800" y="10363200"/>
              <a:ext cx="152400" cy="152400"/>
              <a:chOff x="240" y="4176"/>
              <a:chExt cx="192" cy="192"/>
            </a:xfrm>
          </p:grpSpPr>
          <p:sp>
            <p:nvSpPr>
              <p:cNvPr id="177" name="Oval 305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Rectangle 306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7" name="AutoShape 307"/>
            <p:cNvSpPr>
              <a:spLocks noChangeArrowheads="1"/>
            </p:cNvSpPr>
            <p:nvPr/>
          </p:nvSpPr>
          <p:spPr bwMode="auto">
            <a:xfrm>
              <a:off x="2057400" y="9753600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Set</a:t>
              </a:r>
            </a:p>
            <a:p>
              <a:pPr algn="ctr" defTabSz="915678"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CC</a:t>
              </a:r>
            </a:p>
          </p:txBody>
        </p:sp>
        <p:sp>
          <p:nvSpPr>
            <p:cNvPr id="168" name="Line 308"/>
            <p:cNvSpPr>
              <a:spLocks noChangeShapeType="1"/>
            </p:cNvSpPr>
            <p:nvPr/>
          </p:nvSpPr>
          <p:spPr bwMode="auto">
            <a:xfrm flipH="1" flipV="1">
              <a:off x="2286000" y="9448800"/>
              <a:ext cx="0" cy="30480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Rectangle 309"/>
            <p:cNvSpPr>
              <a:spLocks noChangeArrowheads="1"/>
            </p:cNvSpPr>
            <p:nvPr/>
          </p:nvSpPr>
          <p:spPr bwMode="auto">
            <a:xfrm>
              <a:off x="1219200" y="8610600"/>
              <a:ext cx="609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400" kern="0" dirty="0" err="1">
                  <a:solidFill>
                    <a:sysClr val="windowText" lastClr="000000"/>
                  </a:solidFill>
                </a:rPr>
                <a:t>cond</a:t>
              </a:r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70" name="Group 311"/>
            <p:cNvGrpSpPr>
              <a:grpSpLocks/>
            </p:cNvGrpSpPr>
            <p:nvPr/>
          </p:nvGrpSpPr>
          <p:grpSpPr bwMode="auto">
            <a:xfrm>
              <a:off x="1676403" y="10526735"/>
              <a:ext cx="149226" cy="141288"/>
              <a:chOff x="240" y="4176"/>
              <a:chExt cx="192" cy="192"/>
            </a:xfrm>
          </p:grpSpPr>
          <p:sp>
            <p:nvSpPr>
              <p:cNvPr id="175" name="Oval 312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Rectangle 313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1" name="Freeform 314"/>
            <p:cNvSpPr>
              <a:spLocks/>
            </p:cNvSpPr>
            <p:nvPr/>
          </p:nvSpPr>
          <p:spPr bwMode="auto">
            <a:xfrm flipH="1">
              <a:off x="1752600" y="9448800"/>
              <a:ext cx="3200400" cy="1143000"/>
            </a:xfrm>
            <a:custGeom>
              <a:avLst/>
              <a:gdLst>
                <a:gd name="T0" fmla="*/ 2147483647 w 1584"/>
                <a:gd name="T1" fmla="*/ 2147483647 h 144"/>
                <a:gd name="T2" fmla="*/ 0 w 1584"/>
                <a:gd name="T3" fmla="*/ 2147483647 h 144"/>
                <a:gd name="T4" fmla="*/ 0 w 1584"/>
                <a:gd name="T5" fmla="*/ 0 h 144"/>
                <a:gd name="T6" fmla="*/ 0 60000 65536"/>
                <a:gd name="T7" fmla="*/ 0 60000 65536"/>
                <a:gd name="T8" fmla="*/ 0 60000 65536"/>
                <a:gd name="T9" fmla="*/ 0 w 1584"/>
                <a:gd name="T10" fmla="*/ 0 h 144"/>
                <a:gd name="T11" fmla="*/ 1584 w 158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4" h="144">
                  <a:moveTo>
                    <a:pt x="1584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" name="Line 317"/>
            <p:cNvSpPr>
              <a:spLocks noChangeShapeType="1"/>
            </p:cNvSpPr>
            <p:nvPr/>
          </p:nvSpPr>
          <p:spPr bwMode="auto">
            <a:xfrm flipV="1">
              <a:off x="2819400" y="102108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" name="Line 318"/>
            <p:cNvSpPr>
              <a:spLocks noChangeShapeType="1"/>
            </p:cNvSpPr>
            <p:nvPr/>
          </p:nvSpPr>
          <p:spPr bwMode="auto">
            <a:xfrm flipV="1">
              <a:off x="2286000" y="102108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" name="Freeform 321"/>
            <p:cNvSpPr>
              <a:spLocks/>
            </p:cNvSpPr>
            <p:nvPr/>
          </p:nvSpPr>
          <p:spPr bwMode="auto">
            <a:xfrm>
              <a:off x="1828800" y="8839200"/>
              <a:ext cx="457200" cy="228600"/>
            </a:xfrm>
            <a:custGeom>
              <a:avLst/>
              <a:gdLst>
                <a:gd name="T0" fmla="*/ 725804891 w 288"/>
                <a:gd name="T1" fmla="*/ 362902445 h 144"/>
                <a:gd name="T2" fmla="*/ 725804891 w 288"/>
                <a:gd name="T3" fmla="*/ 0 h 144"/>
                <a:gd name="T4" fmla="*/ 0 w 288"/>
                <a:gd name="T5" fmla="*/ 0 h 144"/>
                <a:gd name="T6" fmla="*/ 0 60000 65536"/>
                <a:gd name="T7" fmla="*/ 0 60000 65536"/>
                <a:gd name="T8" fmla="*/ 0 60000 65536"/>
                <a:gd name="T9" fmla="*/ 0 w 288"/>
                <a:gd name="T10" fmla="*/ 0 h 144"/>
                <a:gd name="T11" fmla="*/ 288 w 28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44">
                  <a:moveTo>
                    <a:pt x="288" y="144"/>
                  </a:move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3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70"/>
            <a:ext cx="2183505" cy="3746490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ALU </a:t>
            </a:r>
            <a:r>
              <a:rPr lang="en-US" altLang="zh-CN" dirty="0" smtClean="0"/>
              <a:t>A</a:t>
            </a:r>
            <a:br>
              <a:rPr lang="en-US" altLang="zh-CN" dirty="0" smtClean="0"/>
            </a:br>
            <a:r>
              <a:rPr lang="zh-CN" altLang="en-US" dirty="0" smtClean="0"/>
              <a:t>的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ALU</a:t>
            </a:r>
            <a:r>
              <a:rPr lang="zh-CN" altLang="en-US" dirty="0"/>
              <a:t>的</a:t>
            </a:r>
            <a:r>
              <a:rPr lang="zh-CN" altLang="en-US" dirty="0" smtClean="0"/>
              <a:t>加数</a:t>
            </a:r>
            <a:r>
              <a:rPr lang="en-US" altLang="zh-CN" dirty="0" smtClean="0"/>
              <a:t>second </a:t>
            </a:r>
            <a:r>
              <a:rPr lang="en-US" altLang="zh-CN" dirty="0"/>
              <a:t>operand</a:t>
            </a:r>
            <a:endParaRPr lang="en-US" dirty="0"/>
          </a:p>
        </p:txBody>
      </p:sp>
      <p:sp>
        <p:nvSpPr>
          <p:cNvPr id="393289" name="Text Box 73"/>
          <p:cNvSpPr txBox="1">
            <a:spLocks noChangeArrowheads="1"/>
          </p:cNvSpPr>
          <p:nvPr/>
        </p:nvSpPr>
        <p:spPr bwMode="auto">
          <a:xfrm>
            <a:off x="4883585" y="5725645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600" b="1">
              <a:solidFill>
                <a:srgbClr val="000066"/>
              </a:solidFill>
            </a:endParaRPr>
          </a:p>
        </p:txBody>
      </p:sp>
      <p:sp>
        <p:nvSpPr>
          <p:cNvPr id="393294" name="Text Box 78"/>
          <p:cNvSpPr txBox="1">
            <a:spLocks noChangeArrowheads="1"/>
          </p:cNvSpPr>
          <p:nvPr/>
        </p:nvSpPr>
        <p:spPr bwMode="auto">
          <a:xfrm>
            <a:off x="405376" y="4709911"/>
            <a:ext cx="8012128" cy="203145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aluA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in { 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RRMOVQ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, IOPQ } 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valA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in { IIRMOVQ, IRMMOVQ, IMRMOVQ } 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valC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in { ICALL, IPUSHQ } : -8;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in { IRET, IPOPQ } : 8;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# </a:t>
            </a:r>
            <a:r>
              <a:rPr lang="zh-CN" altLang="en-US" b="1" dirty="0">
                <a:solidFill>
                  <a:srgbClr val="000066"/>
                </a:solidFill>
                <a:latin typeface="Courier New" pitchFamily="49" charset="0"/>
              </a:rPr>
              <a:t>其他指令不需要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ALU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];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627784" y="353620"/>
            <a:ext cx="6217351" cy="4560960"/>
            <a:chOff x="2127250" y="-234950"/>
            <a:chExt cx="7016750" cy="6006391"/>
          </a:xfrm>
        </p:grpSpPr>
        <p:sp>
          <p:nvSpPr>
            <p:cNvPr id="393284" name="Text Box 68"/>
            <p:cNvSpPr txBox="1">
              <a:spLocks noChangeArrowheads="1"/>
            </p:cNvSpPr>
            <p:nvPr/>
          </p:nvSpPr>
          <p:spPr bwMode="auto">
            <a:xfrm>
              <a:off x="3352800" y="3886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+ </a:t>
              </a:r>
              <a:r>
                <a:rPr lang="en-US" sz="2000" b="1" dirty="0">
                  <a:solidFill>
                    <a:srgbClr val="FF3300"/>
                  </a:solidFill>
                  <a:sym typeface="Symbol" pitchFamily="18" charset="2"/>
                </a:rPr>
                <a:t>–8</a:t>
              </a:r>
            </a:p>
          </p:txBody>
        </p:sp>
        <p:sp>
          <p:nvSpPr>
            <p:cNvPr id="393288" name="Text Box 72"/>
            <p:cNvSpPr txBox="1">
              <a:spLocks noChangeArrowheads="1"/>
            </p:cNvSpPr>
            <p:nvPr/>
          </p:nvSpPr>
          <p:spPr bwMode="auto">
            <a:xfrm>
              <a:off x="6324600" y="3886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减少栈指针的值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77" name="Text Box 61"/>
            <p:cNvSpPr txBox="1">
              <a:spLocks noChangeArrowheads="1"/>
            </p:cNvSpPr>
            <p:nvPr/>
          </p:nvSpPr>
          <p:spPr bwMode="auto">
            <a:xfrm>
              <a:off x="33528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93281" name="Text Box 65"/>
            <p:cNvSpPr txBox="1">
              <a:spLocks noChangeArrowheads="1"/>
            </p:cNvSpPr>
            <p:nvPr/>
          </p:nvSpPr>
          <p:spPr bwMode="auto">
            <a:xfrm>
              <a:off x="63246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无操作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70" name="Text Box 54"/>
            <p:cNvSpPr txBox="1">
              <a:spLocks noChangeArrowheads="1"/>
            </p:cNvSpPr>
            <p:nvPr/>
          </p:nvSpPr>
          <p:spPr bwMode="auto">
            <a:xfrm>
              <a:off x="3352800" y="2362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+ </a:t>
              </a:r>
              <a:r>
                <a:rPr lang="en-US" sz="2000" b="1" dirty="0">
                  <a:solidFill>
                    <a:srgbClr val="FF3300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393274" name="Text Box 58"/>
            <p:cNvSpPr txBox="1">
              <a:spLocks noChangeArrowheads="1"/>
            </p:cNvSpPr>
            <p:nvPr/>
          </p:nvSpPr>
          <p:spPr bwMode="auto">
            <a:xfrm>
              <a:off x="6324600" y="2362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增加栈指针的值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63" name="Text Box 47"/>
            <p:cNvSpPr txBox="1">
              <a:spLocks noChangeArrowheads="1"/>
            </p:cNvSpPr>
            <p:nvPr/>
          </p:nvSpPr>
          <p:spPr bwMode="auto">
            <a:xfrm>
              <a:off x="3352800" y="1600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valE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valB + </a:t>
              </a:r>
              <a:r>
                <a:rPr lang="en-US" sz="2000" b="1">
                  <a:solidFill>
                    <a:srgbClr val="FF3300"/>
                  </a:solidFill>
                  <a:sym typeface="Symbol" pitchFamily="18" charset="2"/>
                </a:rPr>
                <a:t>valC</a:t>
              </a:r>
            </a:p>
          </p:txBody>
        </p:sp>
        <p:sp>
          <p:nvSpPr>
            <p:cNvPr id="393267" name="Text Box 51"/>
            <p:cNvSpPr txBox="1">
              <a:spLocks noChangeArrowheads="1"/>
            </p:cNvSpPr>
            <p:nvPr/>
          </p:nvSpPr>
          <p:spPr bwMode="auto">
            <a:xfrm>
              <a:off x="6324600" y="1600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计算有效地址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56" name="Text Box 40"/>
            <p:cNvSpPr txBox="1">
              <a:spLocks noChangeArrowheads="1"/>
            </p:cNvSpPr>
            <p:nvPr/>
          </p:nvSpPr>
          <p:spPr bwMode="auto">
            <a:xfrm>
              <a:off x="3352800" y="838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0 + </a:t>
              </a:r>
              <a:r>
                <a:rPr lang="en-US" sz="2000" b="1" dirty="0" err="1">
                  <a:solidFill>
                    <a:srgbClr val="FF3300"/>
                  </a:solidFill>
                  <a:sym typeface="Symbol" pitchFamily="18" charset="2"/>
                </a:rPr>
                <a:t>valA</a:t>
              </a:r>
              <a:endParaRPr lang="en-US" sz="2000" b="1" dirty="0">
                <a:solidFill>
                  <a:srgbClr val="FF3300"/>
                </a:solidFill>
                <a:sym typeface="Symbol" pitchFamily="18" charset="2"/>
              </a:endParaRPr>
            </a:p>
          </p:txBody>
        </p:sp>
        <p:sp>
          <p:nvSpPr>
            <p:cNvPr id="393260" name="Text Box 44"/>
            <p:cNvSpPr txBox="1">
              <a:spLocks noChangeArrowheads="1"/>
            </p:cNvSpPr>
            <p:nvPr/>
          </p:nvSpPr>
          <p:spPr bwMode="auto">
            <a:xfrm>
              <a:off x="6324600" y="838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通过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ALU</a:t>
              </a:r>
              <a:r>
                <a:rPr lang="zh-CN" altLang="en-US" sz="2000" b="1" dirty="0">
                  <a:solidFill>
                    <a:srgbClr val="000066"/>
                  </a:solidFill>
                </a:rPr>
                <a:t>传送数据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27" name="Text Box 11"/>
            <p:cNvSpPr txBox="1">
              <a:spLocks noChangeArrowheads="1"/>
            </p:cNvSpPr>
            <p:nvPr/>
          </p:nvSpPr>
          <p:spPr bwMode="auto">
            <a:xfrm>
              <a:off x="3352800" y="533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B0F0"/>
                  </a:solidFill>
                </a:rPr>
                <a:t>cmovXX</a:t>
              </a:r>
              <a:r>
                <a:rPr lang="en-US" sz="2000" b="1" dirty="0">
                  <a:solidFill>
                    <a:srgbClr val="00B0F0"/>
                  </a:solidFill>
                </a:rPr>
                <a:t> </a:t>
              </a:r>
              <a:r>
                <a:rPr lang="en-US" sz="2000" b="1" dirty="0" err="1">
                  <a:solidFill>
                    <a:srgbClr val="00B0F0"/>
                  </a:solidFill>
                </a:rPr>
                <a:t>rA</a:t>
              </a:r>
              <a:r>
                <a:rPr lang="en-US" sz="2000" b="1" dirty="0">
                  <a:solidFill>
                    <a:srgbClr val="00B0F0"/>
                  </a:solidFill>
                </a:rPr>
                <a:t>, </a:t>
              </a:r>
              <a:r>
                <a:rPr lang="en-US" sz="2000" b="1" dirty="0" err="1">
                  <a:solidFill>
                    <a:srgbClr val="00B0F0"/>
                  </a:solidFill>
                </a:rPr>
                <a:t>rB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  <p:sp>
          <p:nvSpPr>
            <p:cNvPr id="393228" name="Text Box 12"/>
            <p:cNvSpPr txBox="1">
              <a:spLocks noChangeArrowheads="1"/>
            </p:cNvSpPr>
            <p:nvPr/>
          </p:nvSpPr>
          <p:spPr bwMode="auto">
            <a:xfrm>
              <a:off x="2133600" y="838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29" name="Text Box 13"/>
            <p:cNvSpPr txBox="1">
              <a:spLocks noChangeArrowheads="1"/>
            </p:cNvSpPr>
            <p:nvPr/>
          </p:nvSpPr>
          <p:spPr bwMode="auto">
            <a:xfrm>
              <a:off x="3352800" y="1295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rmmovq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D(</a:t>
              </a:r>
              <a:r>
                <a:rPr lang="en-US" sz="2000" b="1" dirty="0" err="1" smtClean="0">
                  <a:solidFill>
                    <a:srgbClr val="000066"/>
                  </a:solidFill>
                </a:rPr>
                <a:t>rB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)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30" name="Text Box 14"/>
            <p:cNvSpPr txBox="1">
              <a:spLocks noChangeArrowheads="1"/>
            </p:cNvSpPr>
            <p:nvPr/>
          </p:nvSpPr>
          <p:spPr bwMode="auto">
            <a:xfrm>
              <a:off x="3352800" y="1600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93231" name="Text Box 15"/>
            <p:cNvSpPr txBox="1">
              <a:spLocks noChangeArrowheads="1"/>
            </p:cNvSpPr>
            <p:nvPr/>
          </p:nvSpPr>
          <p:spPr bwMode="auto">
            <a:xfrm>
              <a:off x="3352800" y="2057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popq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32" name="Text Box 16"/>
            <p:cNvSpPr txBox="1">
              <a:spLocks noChangeArrowheads="1"/>
            </p:cNvSpPr>
            <p:nvPr/>
          </p:nvSpPr>
          <p:spPr bwMode="auto">
            <a:xfrm>
              <a:off x="3352800" y="2362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93233" name="Text Box 17"/>
            <p:cNvSpPr txBox="1">
              <a:spLocks noChangeArrowheads="1"/>
            </p:cNvSpPr>
            <p:nvPr/>
          </p:nvSpPr>
          <p:spPr bwMode="auto">
            <a:xfrm>
              <a:off x="3352800" y="2819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jXX Dest</a:t>
              </a:r>
            </a:p>
          </p:txBody>
        </p:sp>
        <p:sp>
          <p:nvSpPr>
            <p:cNvPr id="393234" name="Text Box 18"/>
            <p:cNvSpPr txBox="1">
              <a:spLocks noChangeArrowheads="1"/>
            </p:cNvSpPr>
            <p:nvPr/>
          </p:nvSpPr>
          <p:spPr bwMode="auto">
            <a:xfrm>
              <a:off x="3352800" y="3124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93235" name="Text Box 19"/>
            <p:cNvSpPr txBox="1">
              <a:spLocks noChangeArrowheads="1"/>
            </p:cNvSpPr>
            <p:nvPr/>
          </p:nvSpPr>
          <p:spPr bwMode="auto">
            <a:xfrm>
              <a:off x="3352800" y="3581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</a:rPr>
                <a:t>call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Dest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36" name="Text Box 20"/>
            <p:cNvSpPr txBox="1">
              <a:spLocks noChangeArrowheads="1"/>
            </p:cNvSpPr>
            <p:nvPr/>
          </p:nvSpPr>
          <p:spPr bwMode="auto">
            <a:xfrm>
              <a:off x="3352800" y="4343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ret</a:t>
              </a:r>
            </a:p>
          </p:txBody>
        </p:sp>
        <p:sp>
          <p:nvSpPr>
            <p:cNvPr id="393243" name="Text Box 27"/>
            <p:cNvSpPr txBox="1">
              <a:spLocks noChangeArrowheads="1"/>
            </p:cNvSpPr>
            <p:nvPr/>
          </p:nvSpPr>
          <p:spPr bwMode="auto">
            <a:xfrm>
              <a:off x="3352800" y="838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93245" name="Text Box 29"/>
            <p:cNvSpPr txBox="1">
              <a:spLocks noChangeArrowheads="1"/>
            </p:cNvSpPr>
            <p:nvPr/>
          </p:nvSpPr>
          <p:spPr bwMode="auto">
            <a:xfrm>
              <a:off x="3352799" y="3886200"/>
              <a:ext cx="2819401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93250" name="Text Box 34"/>
            <p:cNvSpPr txBox="1">
              <a:spLocks noChangeArrowheads="1"/>
            </p:cNvSpPr>
            <p:nvPr/>
          </p:nvSpPr>
          <p:spPr bwMode="auto">
            <a:xfrm>
              <a:off x="2133600" y="1600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51" name="Text Box 35"/>
            <p:cNvSpPr txBox="1">
              <a:spLocks noChangeArrowheads="1"/>
            </p:cNvSpPr>
            <p:nvPr/>
          </p:nvSpPr>
          <p:spPr bwMode="auto">
            <a:xfrm>
              <a:off x="2133600" y="2362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52" name="Text Box 36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53" name="Text Box 37"/>
            <p:cNvSpPr txBox="1">
              <a:spLocks noChangeArrowheads="1"/>
            </p:cNvSpPr>
            <p:nvPr/>
          </p:nvSpPr>
          <p:spPr bwMode="auto">
            <a:xfrm>
              <a:off x="2133600" y="3886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54" name="Text Box 38"/>
            <p:cNvSpPr txBox="1">
              <a:spLocks noChangeArrowheads="1"/>
            </p:cNvSpPr>
            <p:nvPr/>
          </p:nvSpPr>
          <p:spPr bwMode="auto">
            <a:xfrm>
              <a:off x="2133600" y="4648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90" name="Text Box 74"/>
            <p:cNvSpPr txBox="1">
              <a:spLocks noChangeArrowheads="1"/>
            </p:cNvSpPr>
            <p:nvPr/>
          </p:nvSpPr>
          <p:spPr bwMode="auto">
            <a:xfrm>
              <a:off x="3346450" y="4648199"/>
              <a:ext cx="2819401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+ </a:t>
              </a:r>
              <a:r>
                <a:rPr lang="en-US" sz="2000" b="1" dirty="0">
                  <a:solidFill>
                    <a:srgbClr val="FF3300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393291" name="Text Box 75"/>
            <p:cNvSpPr txBox="1">
              <a:spLocks noChangeArrowheads="1"/>
            </p:cNvSpPr>
            <p:nvPr/>
          </p:nvSpPr>
          <p:spPr bwMode="auto">
            <a:xfrm>
              <a:off x="6324600" y="4648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增加栈指针的值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92" name="Text Box 76"/>
            <p:cNvSpPr txBox="1">
              <a:spLocks noChangeArrowheads="1"/>
            </p:cNvSpPr>
            <p:nvPr/>
          </p:nvSpPr>
          <p:spPr bwMode="auto">
            <a:xfrm>
              <a:off x="3330436" y="5466641"/>
              <a:ext cx="2819401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346450" y="6985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valE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valB OP </a:t>
              </a:r>
              <a:r>
                <a:rPr lang="en-US" sz="2000" b="1">
                  <a:solidFill>
                    <a:srgbClr val="FF3300"/>
                  </a:solidFill>
                  <a:sym typeface="Symbol" pitchFamily="18" charset="2"/>
                </a:rPr>
                <a:t>valA</a:t>
              </a:r>
            </a:p>
          </p:txBody>
        </p:sp>
        <p:sp>
          <p:nvSpPr>
            <p:cNvPr id="37" name="Text Box 44"/>
            <p:cNvSpPr txBox="1">
              <a:spLocks noChangeArrowheads="1"/>
            </p:cNvSpPr>
            <p:nvPr/>
          </p:nvSpPr>
          <p:spPr bwMode="auto">
            <a:xfrm>
              <a:off x="6318250" y="6985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ALU</a:t>
              </a:r>
              <a:r>
                <a:rPr lang="zh-CN" altLang="en-US" sz="2000" b="1" dirty="0">
                  <a:solidFill>
                    <a:srgbClr val="000066"/>
                  </a:solidFill>
                </a:rPr>
                <a:t>的操作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3346450" y="-2349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2127250" y="6985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auto">
            <a:xfrm>
              <a:off x="3346450" y="698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51" name="Text Box 76"/>
            <p:cNvSpPr txBox="1">
              <a:spLocks noChangeArrowheads="1"/>
            </p:cNvSpPr>
            <p:nvPr/>
          </p:nvSpPr>
          <p:spPr bwMode="auto">
            <a:xfrm>
              <a:off x="3340101" y="4668466"/>
              <a:ext cx="2819401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</p:grpSp>
      <p:sp>
        <p:nvSpPr>
          <p:cNvPr id="42" name="Text Box 58"/>
          <p:cNvSpPr txBox="1">
            <a:spLocks noChangeArrowheads="1"/>
          </p:cNvSpPr>
          <p:nvPr/>
        </p:nvSpPr>
        <p:spPr bwMode="auto">
          <a:xfrm>
            <a:off x="6320935" y="4681427"/>
            <a:ext cx="2498194" cy="2314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 bIns="0"/>
          <a:lstStyle/>
          <a:p>
            <a:pPr defTabSz="915772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减少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栈指针</a:t>
            </a:r>
            <a:r>
              <a:rPr lang="zh-CN" altLang="en-US" sz="2000" b="1" dirty="0">
                <a:solidFill>
                  <a:srgbClr val="000066"/>
                </a:solidFill>
              </a:rPr>
              <a:t>的值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3687704" y="4449977"/>
            <a:ext cx="2498194" cy="2314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bIns="0"/>
          <a:lstStyle/>
          <a:p>
            <a:pPr defTabSz="915772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pushq</a:t>
            </a:r>
            <a:r>
              <a:rPr lang="en-US" sz="2000" b="1" dirty="0" smtClean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5" name="Text Box 35"/>
          <p:cNvSpPr txBox="1">
            <a:spLocks noChangeArrowheads="1"/>
          </p:cNvSpPr>
          <p:nvPr/>
        </p:nvSpPr>
        <p:spPr bwMode="auto">
          <a:xfrm>
            <a:off x="2607405" y="4681427"/>
            <a:ext cx="1080300" cy="2314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bIns="0" anchor="ctr"/>
          <a:lstStyle/>
          <a:p>
            <a:pPr defTabSz="915772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执行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50" name="Text Box 74"/>
          <p:cNvSpPr txBox="1">
            <a:spLocks noChangeArrowheads="1"/>
          </p:cNvSpPr>
          <p:nvPr/>
        </p:nvSpPr>
        <p:spPr bwMode="auto">
          <a:xfrm>
            <a:off x="3687704" y="4677200"/>
            <a:ext cx="2498194" cy="231450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 bIns="0"/>
          <a:lstStyle/>
          <a:p>
            <a:pPr defTabSz="915772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valE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valB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 + </a:t>
            </a:r>
            <a:r>
              <a:rPr lang="en-US" sz="2000" b="1" dirty="0" smtClean="0">
                <a:solidFill>
                  <a:srgbClr val="000066"/>
                </a:solidFill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000066"/>
                </a:solidFill>
                <a:sym typeface="Symbol" pitchFamily="18" charset="2"/>
              </a:rPr>
              <a:t>-</a:t>
            </a:r>
            <a:r>
              <a:rPr lang="en-US" sz="2000" b="1" dirty="0" smtClean="0">
                <a:solidFill>
                  <a:srgbClr val="FF3300"/>
                </a:solidFill>
                <a:sym typeface="Symbol" pitchFamily="18" charset="2"/>
              </a:rPr>
              <a:t>8</a:t>
            </a:r>
            <a:endParaRPr lang="en-US" sz="2000" b="1" dirty="0">
              <a:solidFill>
                <a:srgbClr val="FF3300"/>
              </a:solidFill>
              <a:sym typeface="Symbol" pitchFamily="18" charset="2"/>
            </a:endParaRPr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1047887" y="1476295"/>
            <a:ext cx="2498194" cy="2314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bIns="0"/>
          <a:lstStyle/>
          <a:p>
            <a:pPr defTabSz="915772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m</a:t>
            </a:r>
            <a:r>
              <a:rPr lang="en-US" altLang="zh-CN" sz="2000" b="1" dirty="0" err="1" smtClean="0">
                <a:solidFill>
                  <a:srgbClr val="000066"/>
                </a:solidFill>
                <a:latin typeface="Courier New" pitchFamily="49" charset="0"/>
              </a:rPr>
              <a:t>r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movq</a:t>
            </a:r>
            <a:r>
              <a:rPr lang="en-US" sz="2000" b="1" dirty="0" smtClean="0">
                <a:solidFill>
                  <a:srgbClr val="000066"/>
                </a:solidFill>
              </a:rPr>
              <a:t> D(</a:t>
            </a:r>
            <a:r>
              <a:rPr lang="en-US" sz="2000" b="1" dirty="0" err="1" smtClean="0">
                <a:solidFill>
                  <a:srgbClr val="000066"/>
                </a:solidFill>
              </a:rPr>
              <a:t>rB</a:t>
            </a:r>
            <a:r>
              <a:rPr lang="en-US" sz="2000" b="1" dirty="0" smtClean="0">
                <a:solidFill>
                  <a:srgbClr val="000066"/>
                </a:solidFill>
              </a:rPr>
              <a:t>),</a:t>
            </a:r>
            <a:r>
              <a:rPr lang="en-US" altLang="zh-CN" sz="2000" b="1" dirty="0">
                <a:solidFill>
                  <a:srgbClr val="000066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0066"/>
                </a:solidFill>
              </a:rPr>
              <a:t>rA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6351223" y="1511860"/>
            <a:ext cx="2498194" cy="2314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bIns="0"/>
          <a:lstStyle/>
          <a:p>
            <a:pPr defTabSz="915772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altLang="zh-CN" sz="2000" b="1" dirty="0" err="1" smtClean="0">
                <a:solidFill>
                  <a:srgbClr val="000066"/>
                </a:solidFill>
                <a:latin typeface="Courier New" pitchFamily="49" charset="0"/>
              </a:rPr>
              <a:t>ir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movq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V,</a:t>
            </a:r>
            <a:r>
              <a:rPr lang="en-US" sz="2000" b="1" dirty="0" err="1" smtClean="0">
                <a:solidFill>
                  <a:srgbClr val="000066"/>
                </a:solidFill>
              </a:rPr>
              <a:t>rB</a:t>
            </a:r>
            <a:endParaRPr lang="en-US" sz="2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3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882" y="381683"/>
            <a:ext cx="2333217" cy="780909"/>
          </a:xfrm>
        </p:spPr>
        <p:txBody>
          <a:bodyPr/>
          <a:lstStyle/>
          <a:p>
            <a:r>
              <a:rPr lang="en-US" dirty="0" smtClean="0"/>
              <a:t>ALU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ALUfun</a:t>
            </a:r>
            <a:endParaRPr lang="en-US" dirty="0"/>
          </a:p>
        </p:txBody>
      </p:sp>
      <p:sp>
        <p:nvSpPr>
          <p:cNvPr id="395267" name="Text Box 3"/>
          <p:cNvSpPr txBox="1">
            <a:spLocks noChangeArrowheads="1"/>
          </p:cNvSpPr>
          <p:nvPr/>
        </p:nvSpPr>
        <p:spPr bwMode="auto">
          <a:xfrm>
            <a:off x="4883585" y="5725645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600" b="1">
              <a:solidFill>
                <a:srgbClr val="000066"/>
              </a:solidFill>
            </a:endParaRPr>
          </a:p>
        </p:txBody>
      </p:sp>
      <p:sp>
        <p:nvSpPr>
          <p:cNvPr id="395299" name="Text Box 35"/>
          <p:cNvSpPr txBox="1">
            <a:spLocks noChangeArrowheads="1"/>
          </p:cNvSpPr>
          <p:nvPr/>
        </p:nvSpPr>
        <p:spPr bwMode="auto">
          <a:xfrm>
            <a:off x="683568" y="5063860"/>
            <a:ext cx="5722949" cy="132357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alufun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== IOPQ :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ifun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1 : ALUADD;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];</a:t>
            </a:r>
          </a:p>
        </p:txBody>
      </p:sp>
      <p:grpSp>
        <p:nvGrpSpPr>
          <p:cNvPr id="43" name="Group 40"/>
          <p:cNvGrpSpPr/>
          <p:nvPr/>
        </p:nvGrpSpPr>
        <p:grpSpPr>
          <a:xfrm>
            <a:off x="2627784" y="353620"/>
            <a:ext cx="6217351" cy="4560960"/>
            <a:chOff x="2127250" y="-234950"/>
            <a:chExt cx="7016750" cy="6006391"/>
          </a:xfrm>
        </p:grpSpPr>
        <p:sp>
          <p:nvSpPr>
            <p:cNvPr id="44" name="Text Box 68"/>
            <p:cNvSpPr txBox="1">
              <a:spLocks noChangeArrowheads="1"/>
            </p:cNvSpPr>
            <p:nvPr/>
          </p:nvSpPr>
          <p:spPr bwMode="auto">
            <a:xfrm>
              <a:off x="3352800" y="3886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+ </a:t>
              </a:r>
              <a:r>
                <a:rPr lang="en-US" sz="2000" b="1" dirty="0">
                  <a:solidFill>
                    <a:srgbClr val="FF3300"/>
                  </a:solidFill>
                  <a:sym typeface="Symbol" pitchFamily="18" charset="2"/>
                </a:rPr>
                <a:t>–8</a:t>
              </a:r>
            </a:p>
          </p:txBody>
        </p:sp>
        <p:sp>
          <p:nvSpPr>
            <p:cNvPr id="45" name="Text Box 72"/>
            <p:cNvSpPr txBox="1">
              <a:spLocks noChangeArrowheads="1"/>
            </p:cNvSpPr>
            <p:nvPr/>
          </p:nvSpPr>
          <p:spPr bwMode="auto">
            <a:xfrm>
              <a:off x="6324600" y="3886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减少栈指针的值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33528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47" name="Text Box 65"/>
            <p:cNvSpPr txBox="1">
              <a:spLocks noChangeArrowheads="1"/>
            </p:cNvSpPr>
            <p:nvPr/>
          </p:nvSpPr>
          <p:spPr bwMode="auto">
            <a:xfrm>
              <a:off x="63246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无操作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8" name="Text Box 54"/>
            <p:cNvSpPr txBox="1">
              <a:spLocks noChangeArrowheads="1"/>
            </p:cNvSpPr>
            <p:nvPr/>
          </p:nvSpPr>
          <p:spPr bwMode="auto">
            <a:xfrm>
              <a:off x="3352800" y="2362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+ </a:t>
              </a:r>
              <a:r>
                <a:rPr lang="en-US" sz="2000" b="1" dirty="0">
                  <a:solidFill>
                    <a:srgbClr val="FF3300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49" name="Text Box 58"/>
            <p:cNvSpPr txBox="1">
              <a:spLocks noChangeArrowheads="1"/>
            </p:cNvSpPr>
            <p:nvPr/>
          </p:nvSpPr>
          <p:spPr bwMode="auto">
            <a:xfrm>
              <a:off x="6324600" y="2362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增加栈指针的值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3352800" y="1600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valE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valB + </a:t>
              </a:r>
              <a:r>
                <a:rPr lang="en-US" sz="2000" b="1">
                  <a:solidFill>
                    <a:srgbClr val="FF3300"/>
                  </a:solidFill>
                  <a:sym typeface="Symbol" pitchFamily="18" charset="2"/>
                </a:rPr>
                <a:t>valC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6324600" y="1600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计算有效地址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52" name="Text Box 40"/>
            <p:cNvSpPr txBox="1">
              <a:spLocks noChangeArrowheads="1"/>
            </p:cNvSpPr>
            <p:nvPr/>
          </p:nvSpPr>
          <p:spPr bwMode="auto">
            <a:xfrm>
              <a:off x="3352800" y="838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0 + </a:t>
              </a:r>
              <a:r>
                <a:rPr lang="en-US" sz="2000" b="1" dirty="0" err="1">
                  <a:solidFill>
                    <a:srgbClr val="FF3300"/>
                  </a:solidFill>
                  <a:sym typeface="Symbol" pitchFamily="18" charset="2"/>
                </a:rPr>
                <a:t>valA</a:t>
              </a:r>
              <a:endParaRPr lang="en-US" sz="2000" b="1" dirty="0">
                <a:solidFill>
                  <a:srgbClr val="FF3300"/>
                </a:solidFill>
                <a:sym typeface="Symbol" pitchFamily="18" charset="2"/>
              </a:endParaRPr>
            </a:p>
          </p:txBody>
        </p:sp>
        <p:sp>
          <p:nvSpPr>
            <p:cNvPr id="53" name="Text Box 44"/>
            <p:cNvSpPr txBox="1">
              <a:spLocks noChangeArrowheads="1"/>
            </p:cNvSpPr>
            <p:nvPr/>
          </p:nvSpPr>
          <p:spPr bwMode="auto">
            <a:xfrm>
              <a:off x="6324600" y="838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通过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ALU</a:t>
              </a:r>
              <a:r>
                <a:rPr lang="zh-CN" altLang="en-US" sz="2000" b="1" dirty="0">
                  <a:solidFill>
                    <a:srgbClr val="000066"/>
                  </a:solidFill>
                </a:rPr>
                <a:t>传送数据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54" name="Text Box 11"/>
            <p:cNvSpPr txBox="1">
              <a:spLocks noChangeArrowheads="1"/>
            </p:cNvSpPr>
            <p:nvPr/>
          </p:nvSpPr>
          <p:spPr bwMode="auto">
            <a:xfrm>
              <a:off x="3352800" y="533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cmovXX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2133600" y="838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56" name="Text Box 13"/>
            <p:cNvSpPr txBox="1">
              <a:spLocks noChangeArrowheads="1"/>
            </p:cNvSpPr>
            <p:nvPr/>
          </p:nvSpPr>
          <p:spPr bwMode="auto">
            <a:xfrm>
              <a:off x="3352800" y="1295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rmmovq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D(</a:t>
              </a:r>
              <a:r>
                <a:rPr lang="en-US" sz="2000" b="1" dirty="0" err="1" smtClean="0">
                  <a:solidFill>
                    <a:srgbClr val="000066"/>
                  </a:solidFill>
                </a:rPr>
                <a:t>rB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)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57" name="Text Box 14"/>
            <p:cNvSpPr txBox="1">
              <a:spLocks noChangeArrowheads="1"/>
            </p:cNvSpPr>
            <p:nvPr/>
          </p:nvSpPr>
          <p:spPr bwMode="auto">
            <a:xfrm>
              <a:off x="3352800" y="1600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58" name="Text Box 15"/>
            <p:cNvSpPr txBox="1">
              <a:spLocks noChangeArrowheads="1"/>
            </p:cNvSpPr>
            <p:nvPr/>
          </p:nvSpPr>
          <p:spPr bwMode="auto">
            <a:xfrm>
              <a:off x="3352800" y="2057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popq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59" name="Text Box 16"/>
            <p:cNvSpPr txBox="1">
              <a:spLocks noChangeArrowheads="1"/>
            </p:cNvSpPr>
            <p:nvPr/>
          </p:nvSpPr>
          <p:spPr bwMode="auto">
            <a:xfrm>
              <a:off x="3352800" y="2362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60" name="Text Box 17"/>
            <p:cNvSpPr txBox="1">
              <a:spLocks noChangeArrowheads="1"/>
            </p:cNvSpPr>
            <p:nvPr/>
          </p:nvSpPr>
          <p:spPr bwMode="auto">
            <a:xfrm>
              <a:off x="3352800" y="2819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jXX Dest</a:t>
              </a:r>
            </a:p>
          </p:txBody>
        </p:sp>
        <p:sp>
          <p:nvSpPr>
            <p:cNvPr id="61" name="Text Box 18"/>
            <p:cNvSpPr txBox="1">
              <a:spLocks noChangeArrowheads="1"/>
            </p:cNvSpPr>
            <p:nvPr/>
          </p:nvSpPr>
          <p:spPr bwMode="auto">
            <a:xfrm>
              <a:off x="3352800" y="3124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3352800" y="3581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</a:rPr>
                <a:t>call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Dest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3352800" y="4343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ret</a:t>
              </a: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3352800" y="838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65" name="Text Box 29"/>
            <p:cNvSpPr txBox="1">
              <a:spLocks noChangeArrowheads="1"/>
            </p:cNvSpPr>
            <p:nvPr/>
          </p:nvSpPr>
          <p:spPr bwMode="auto">
            <a:xfrm>
              <a:off x="3352799" y="3886200"/>
              <a:ext cx="2819401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66" name="Text Box 34"/>
            <p:cNvSpPr txBox="1">
              <a:spLocks noChangeArrowheads="1"/>
            </p:cNvSpPr>
            <p:nvPr/>
          </p:nvSpPr>
          <p:spPr bwMode="auto">
            <a:xfrm>
              <a:off x="2133600" y="1600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67" name="Text Box 35"/>
            <p:cNvSpPr txBox="1">
              <a:spLocks noChangeArrowheads="1"/>
            </p:cNvSpPr>
            <p:nvPr/>
          </p:nvSpPr>
          <p:spPr bwMode="auto">
            <a:xfrm>
              <a:off x="2133600" y="2362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68" name="Text Box 36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69" name="Text Box 37"/>
            <p:cNvSpPr txBox="1">
              <a:spLocks noChangeArrowheads="1"/>
            </p:cNvSpPr>
            <p:nvPr/>
          </p:nvSpPr>
          <p:spPr bwMode="auto">
            <a:xfrm>
              <a:off x="2133600" y="3886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70" name="Text Box 38"/>
            <p:cNvSpPr txBox="1">
              <a:spLocks noChangeArrowheads="1"/>
            </p:cNvSpPr>
            <p:nvPr/>
          </p:nvSpPr>
          <p:spPr bwMode="auto">
            <a:xfrm>
              <a:off x="2133600" y="4648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3346450" y="4648199"/>
              <a:ext cx="2819401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+ </a:t>
              </a:r>
              <a:r>
                <a:rPr lang="en-US" sz="2000" b="1" dirty="0">
                  <a:solidFill>
                    <a:srgbClr val="FF3300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72" name="Text Box 75"/>
            <p:cNvSpPr txBox="1">
              <a:spLocks noChangeArrowheads="1"/>
            </p:cNvSpPr>
            <p:nvPr/>
          </p:nvSpPr>
          <p:spPr bwMode="auto">
            <a:xfrm>
              <a:off x="6324600" y="4648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增加栈指针的值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73" name="Text Box 76"/>
            <p:cNvSpPr txBox="1">
              <a:spLocks noChangeArrowheads="1"/>
            </p:cNvSpPr>
            <p:nvPr/>
          </p:nvSpPr>
          <p:spPr bwMode="auto">
            <a:xfrm>
              <a:off x="3330436" y="5466641"/>
              <a:ext cx="2819401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74" name="Text Box 40"/>
            <p:cNvSpPr txBox="1">
              <a:spLocks noChangeArrowheads="1"/>
            </p:cNvSpPr>
            <p:nvPr/>
          </p:nvSpPr>
          <p:spPr bwMode="auto">
            <a:xfrm>
              <a:off x="3346450" y="6985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valE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valB OP </a:t>
              </a:r>
              <a:r>
                <a:rPr lang="en-US" sz="2000" b="1">
                  <a:solidFill>
                    <a:srgbClr val="FF3300"/>
                  </a:solidFill>
                  <a:sym typeface="Symbol" pitchFamily="18" charset="2"/>
                </a:rPr>
                <a:t>valA</a:t>
              </a:r>
            </a:p>
          </p:txBody>
        </p:sp>
        <p:sp>
          <p:nvSpPr>
            <p:cNvPr id="75" name="Text Box 44"/>
            <p:cNvSpPr txBox="1">
              <a:spLocks noChangeArrowheads="1"/>
            </p:cNvSpPr>
            <p:nvPr/>
          </p:nvSpPr>
          <p:spPr bwMode="auto">
            <a:xfrm>
              <a:off x="6318250" y="6985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ALU</a:t>
              </a:r>
              <a:r>
                <a:rPr lang="zh-CN" altLang="en-US" sz="2000" b="1" dirty="0">
                  <a:solidFill>
                    <a:srgbClr val="000066"/>
                  </a:solidFill>
                </a:rPr>
                <a:t>的操作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76" name="Text Box 11"/>
            <p:cNvSpPr txBox="1">
              <a:spLocks noChangeArrowheads="1"/>
            </p:cNvSpPr>
            <p:nvPr/>
          </p:nvSpPr>
          <p:spPr bwMode="auto">
            <a:xfrm>
              <a:off x="3346450" y="-2349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127250" y="6985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78" name="Text Box 27"/>
            <p:cNvSpPr txBox="1">
              <a:spLocks noChangeArrowheads="1"/>
            </p:cNvSpPr>
            <p:nvPr/>
          </p:nvSpPr>
          <p:spPr bwMode="auto">
            <a:xfrm>
              <a:off x="3346450" y="698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79" name="Text Box 76"/>
            <p:cNvSpPr txBox="1">
              <a:spLocks noChangeArrowheads="1"/>
            </p:cNvSpPr>
            <p:nvPr/>
          </p:nvSpPr>
          <p:spPr bwMode="auto">
            <a:xfrm>
              <a:off x="3340101" y="4668466"/>
              <a:ext cx="2819401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</p:grpSp>
      <p:sp>
        <p:nvSpPr>
          <p:cNvPr id="80" name="Text Box 58"/>
          <p:cNvSpPr txBox="1">
            <a:spLocks noChangeArrowheads="1"/>
          </p:cNvSpPr>
          <p:nvPr/>
        </p:nvSpPr>
        <p:spPr bwMode="auto">
          <a:xfrm>
            <a:off x="6320935" y="4681427"/>
            <a:ext cx="2498194" cy="2314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 bIns="0"/>
          <a:lstStyle/>
          <a:p>
            <a:pPr defTabSz="915772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减少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栈指针</a:t>
            </a:r>
            <a:r>
              <a:rPr lang="zh-CN" altLang="en-US" sz="2000" b="1" dirty="0">
                <a:solidFill>
                  <a:srgbClr val="000066"/>
                </a:solidFill>
              </a:rPr>
              <a:t>的值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3687704" y="4449977"/>
            <a:ext cx="2498194" cy="2314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bIns="0"/>
          <a:lstStyle/>
          <a:p>
            <a:pPr defTabSz="915772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pushq</a:t>
            </a:r>
            <a:r>
              <a:rPr lang="en-US" sz="2000" b="1" dirty="0" smtClean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82" name="Text Box 35"/>
          <p:cNvSpPr txBox="1">
            <a:spLocks noChangeArrowheads="1"/>
          </p:cNvSpPr>
          <p:nvPr/>
        </p:nvSpPr>
        <p:spPr bwMode="auto">
          <a:xfrm>
            <a:off x="2607405" y="4681427"/>
            <a:ext cx="1080300" cy="2314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bIns="0" anchor="ctr"/>
          <a:lstStyle/>
          <a:p>
            <a:pPr defTabSz="915772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执行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83" name="Text Box 74"/>
          <p:cNvSpPr txBox="1">
            <a:spLocks noChangeArrowheads="1"/>
          </p:cNvSpPr>
          <p:nvPr/>
        </p:nvSpPr>
        <p:spPr bwMode="auto">
          <a:xfrm>
            <a:off x="3687704" y="4677200"/>
            <a:ext cx="2498194" cy="231450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 bIns="0"/>
          <a:lstStyle/>
          <a:p>
            <a:pPr defTabSz="915772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valE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valB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 + </a:t>
            </a:r>
            <a:r>
              <a:rPr lang="en-US" sz="2000" b="1" dirty="0" smtClean="0">
                <a:solidFill>
                  <a:srgbClr val="000066"/>
                </a:solidFill>
                <a:sym typeface="Symbol" pitchFamily="18" charset="2"/>
              </a:rPr>
              <a:t> </a:t>
            </a:r>
            <a:r>
              <a:rPr lang="en-US" altLang="zh-CN" sz="2000" b="1" dirty="0" smtClean="0">
                <a:solidFill>
                  <a:srgbClr val="000066"/>
                </a:solidFill>
                <a:sym typeface="Symbol" pitchFamily="18" charset="2"/>
              </a:rPr>
              <a:t>-</a:t>
            </a:r>
            <a:r>
              <a:rPr lang="en-US" sz="2000" b="1" dirty="0" smtClean="0">
                <a:solidFill>
                  <a:srgbClr val="FF3300"/>
                </a:solidFill>
                <a:sym typeface="Symbol" pitchFamily="18" charset="2"/>
              </a:rPr>
              <a:t>8</a:t>
            </a:r>
            <a:endParaRPr lang="en-US" sz="2000" b="1" dirty="0">
              <a:solidFill>
                <a:srgbClr val="FF3300"/>
              </a:solidFill>
              <a:sym typeface="Symbol" pitchFamily="18" charset="2"/>
            </a:endParaRPr>
          </a:p>
        </p:txBody>
      </p:sp>
      <p:sp>
        <p:nvSpPr>
          <p:cNvPr id="84" name="Text Box 13"/>
          <p:cNvSpPr txBox="1">
            <a:spLocks noChangeArrowheads="1"/>
          </p:cNvSpPr>
          <p:nvPr/>
        </p:nvSpPr>
        <p:spPr bwMode="auto">
          <a:xfrm>
            <a:off x="1047887" y="1476295"/>
            <a:ext cx="2498194" cy="2314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bIns="0"/>
          <a:lstStyle/>
          <a:p>
            <a:pPr defTabSz="915772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m</a:t>
            </a:r>
            <a:r>
              <a:rPr lang="en-US" altLang="zh-CN" sz="2000" b="1" dirty="0" err="1" smtClean="0">
                <a:solidFill>
                  <a:srgbClr val="000066"/>
                </a:solidFill>
                <a:latin typeface="Courier New" pitchFamily="49" charset="0"/>
              </a:rPr>
              <a:t>r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movq</a:t>
            </a:r>
            <a:r>
              <a:rPr lang="en-US" sz="2000" b="1" dirty="0" smtClean="0">
                <a:solidFill>
                  <a:srgbClr val="000066"/>
                </a:solidFill>
              </a:rPr>
              <a:t> D(</a:t>
            </a:r>
            <a:r>
              <a:rPr lang="en-US" sz="2000" b="1" dirty="0" err="1" smtClean="0">
                <a:solidFill>
                  <a:srgbClr val="000066"/>
                </a:solidFill>
              </a:rPr>
              <a:t>rB</a:t>
            </a:r>
            <a:r>
              <a:rPr lang="en-US" sz="2000" b="1" dirty="0" smtClean="0">
                <a:solidFill>
                  <a:srgbClr val="000066"/>
                </a:solidFill>
              </a:rPr>
              <a:t>),</a:t>
            </a:r>
            <a:r>
              <a:rPr lang="en-US" altLang="zh-CN" sz="2000" b="1" dirty="0">
                <a:solidFill>
                  <a:srgbClr val="000066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0066"/>
                </a:solidFill>
              </a:rPr>
              <a:t>rA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85" name="Text Box 13"/>
          <p:cNvSpPr txBox="1">
            <a:spLocks noChangeArrowheads="1"/>
          </p:cNvSpPr>
          <p:nvPr/>
        </p:nvSpPr>
        <p:spPr bwMode="auto">
          <a:xfrm>
            <a:off x="6351223" y="1511860"/>
            <a:ext cx="2498194" cy="2314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bIns="0"/>
          <a:lstStyle/>
          <a:p>
            <a:pPr defTabSz="915772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altLang="zh-CN" sz="2000" b="1" dirty="0" err="1" smtClean="0">
                <a:solidFill>
                  <a:srgbClr val="000066"/>
                </a:solidFill>
                <a:latin typeface="Courier New" pitchFamily="49" charset="0"/>
              </a:rPr>
              <a:t>ir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movq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0066"/>
                </a:solidFill>
                <a:latin typeface="Courier New" pitchFamily="49" charset="0"/>
              </a:rPr>
              <a:t>V,</a:t>
            </a:r>
            <a:r>
              <a:rPr lang="en-US" sz="2000" b="1" dirty="0" err="1" smtClean="0">
                <a:solidFill>
                  <a:srgbClr val="000066"/>
                </a:solidFill>
              </a:rPr>
              <a:t>rB</a:t>
            </a:r>
            <a:endParaRPr lang="en-US" sz="2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04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8"/>
          <p:cNvSpPr txBox="1">
            <a:spLocks noChangeArrowheads="1"/>
          </p:cNvSpPr>
          <p:nvPr/>
        </p:nvSpPr>
        <p:spPr bwMode="auto">
          <a:xfrm>
            <a:off x="755576" y="2060848"/>
            <a:ext cx="8012128" cy="175445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66"/>
                </a:solidFill>
                <a:latin typeface="Courier New" pitchFamily="49" charset="0"/>
              </a:rPr>
              <a:t>alu</a:t>
            </a:r>
            <a:r>
              <a:rPr lang="en-US" altLang="zh-CN" b="1" dirty="0" err="1" smtClean="0">
                <a:solidFill>
                  <a:srgbClr val="000066"/>
                </a:solidFill>
                <a:latin typeface="Courier New" pitchFamily="49" charset="0"/>
              </a:rPr>
              <a:t>B</a:t>
            </a:r>
            <a:r>
              <a:rPr lang="en-US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in { IRMMOVQ, IMRMOVQ, IOPQ, ICALL, 		      </a:t>
            </a:r>
            <a:r>
              <a:rPr lang="en-US" b="1" dirty="0" smtClean="0">
                <a:solidFill>
                  <a:srgbClr val="000066"/>
                </a:solidFill>
                <a:latin typeface="Courier New" pitchFamily="49" charset="0"/>
              </a:rPr>
              <a:t>     IPUSHQ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, IRET, IPOPQ </a:t>
            </a:r>
            <a:r>
              <a:rPr lang="en-US" b="1" dirty="0" smtClean="0">
                <a:solidFill>
                  <a:srgbClr val="000066"/>
                </a:solidFill>
                <a:latin typeface="Courier New" pitchFamily="49" charset="0"/>
              </a:rPr>
              <a:t>}         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valB</a:t>
            </a:r>
            <a:r>
              <a:rPr lang="en-US" b="1" dirty="0" smtClean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b="1" dirty="0" err="1" smtClean="0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in { IRRMOVQ, IIRMOVQ </a:t>
            </a:r>
            <a:r>
              <a:rPr lang="en-US" b="1" dirty="0" smtClean="0">
                <a:solidFill>
                  <a:srgbClr val="000066"/>
                </a:solidFill>
                <a:latin typeface="Courier New" pitchFamily="49" charset="0"/>
              </a:rPr>
              <a:t>   }         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: 0;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# </a:t>
            </a:r>
            <a:r>
              <a:rPr lang="zh-CN" altLang="en-US" b="1" dirty="0">
                <a:solidFill>
                  <a:srgbClr val="000066"/>
                </a:solidFill>
                <a:latin typeface="Courier New" pitchFamily="49" charset="0"/>
              </a:rPr>
              <a:t>其他指令不需要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ALU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4" name="Text Box 78"/>
          <p:cNvSpPr txBox="1">
            <a:spLocks noChangeArrowheads="1"/>
          </p:cNvSpPr>
          <p:nvPr/>
        </p:nvSpPr>
        <p:spPr bwMode="auto">
          <a:xfrm>
            <a:off x="755576" y="4365104"/>
            <a:ext cx="8012128" cy="3694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bool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set_cc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in { IOPQ }; </a:t>
            </a:r>
            <a:endParaRPr lang="en-US" b="1" dirty="0" smtClean="0">
              <a:solidFill>
                <a:srgbClr val="000066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3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739" y="892612"/>
            <a:ext cx="2189391" cy="762000"/>
          </a:xfrm>
        </p:spPr>
        <p:txBody>
          <a:bodyPr/>
          <a:lstStyle/>
          <a:p>
            <a:r>
              <a:rPr lang="zh-CN" altLang="en-US" dirty="0" smtClean="0"/>
              <a:t>访存逻辑</a:t>
            </a:r>
            <a:endParaRPr lang="en-US" dirty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4169" y="2045152"/>
            <a:ext cx="3900403" cy="4547988"/>
          </a:xfrm>
        </p:spPr>
        <p:txBody>
          <a:bodyPr/>
          <a:lstStyle/>
          <a:p>
            <a:r>
              <a:rPr lang="zh-CN" altLang="en-US" dirty="0" smtClean="0"/>
              <a:t>访存</a:t>
            </a:r>
            <a:endParaRPr lang="en-US" dirty="0" smtClean="0"/>
          </a:p>
          <a:p>
            <a:pPr lvl="1"/>
            <a:r>
              <a:rPr lang="zh-CN" altLang="en-US" dirty="0" smtClean="0"/>
              <a:t>读写内存里的数据字</a:t>
            </a:r>
            <a:endParaRPr lang="en-US" dirty="0"/>
          </a:p>
          <a:p>
            <a:r>
              <a:rPr lang="zh-CN" altLang="en-US" dirty="0" smtClean="0"/>
              <a:t>控制逻辑</a:t>
            </a:r>
            <a:endParaRPr lang="en-US" dirty="0" smtClean="0"/>
          </a:p>
          <a:p>
            <a:pPr lvl="1"/>
            <a:r>
              <a:rPr lang="en-US" dirty="0" smtClean="0"/>
              <a:t>stat: </a:t>
            </a:r>
            <a:r>
              <a:rPr lang="zh-CN" altLang="en-US" dirty="0" smtClean="0"/>
              <a:t>指令状态是什么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err="1"/>
              <a:t>Mem</a:t>
            </a:r>
            <a:r>
              <a:rPr lang="en-US" dirty="0"/>
              <a:t>. read: </a:t>
            </a:r>
            <a:r>
              <a:rPr lang="zh-CN" altLang="en-US" dirty="0" smtClean="0"/>
              <a:t>是否读数据字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err="1"/>
              <a:t>Mem</a:t>
            </a:r>
            <a:r>
              <a:rPr lang="en-US" dirty="0"/>
              <a:t>. write: </a:t>
            </a:r>
            <a:r>
              <a:rPr lang="zh-CN" altLang="en-US" dirty="0" smtClean="0"/>
              <a:t>是否写数据字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err="1"/>
              <a:t>Mem</a:t>
            </a:r>
            <a:r>
              <a:rPr lang="en-US" dirty="0"/>
              <a:t>. </a:t>
            </a:r>
            <a:r>
              <a:rPr lang="en-US" dirty="0" err="1"/>
              <a:t>addr</a:t>
            </a:r>
            <a:r>
              <a:rPr lang="en-US" dirty="0"/>
              <a:t>.: </a:t>
            </a:r>
            <a:r>
              <a:rPr lang="zh-CN" altLang="en-US" dirty="0" smtClean="0"/>
              <a:t>选择地址</a:t>
            </a:r>
            <a:endParaRPr lang="en-US" dirty="0" smtClean="0"/>
          </a:p>
          <a:p>
            <a:pPr lvl="1"/>
            <a:r>
              <a:rPr lang="en-US" dirty="0" smtClean="0"/>
              <a:t>Mem. data.: </a:t>
            </a:r>
            <a:r>
              <a:rPr lang="zh-CN" altLang="en-US" dirty="0" smtClean="0"/>
              <a:t>选择数据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3059832" y="291662"/>
            <a:ext cx="6552728" cy="4793522"/>
            <a:chOff x="1142999" y="5486400"/>
            <a:chExt cx="4191001" cy="3602036"/>
          </a:xfrm>
        </p:grpSpPr>
        <p:sp>
          <p:nvSpPr>
            <p:cNvPr id="61" name="Line 80"/>
            <p:cNvSpPr>
              <a:spLocks noChangeShapeType="1"/>
            </p:cNvSpPr>
            <p:nvPr/>
          </p:nvSpPr>
          <p:spPr bwMode="auto">
            <a:xfrm flipH="1" flipV="1">
              <a:off x="44958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Rectangle 78"/>
            <p:cNvSpPr>
              <a:spLocks noChangeArrowheads="1"/>
            </p:cNvSpPr>
            <p:nvPr/>
          </p:nvSpPr>
          <p:spPr bwMode="auto">
            <a:xfrm>
              <a:off x="3657600" y="6629400"/>
              <a:ext cx="1066800" cy="838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2400" b="1" kern="0" dirty="0">
                  <a:solidFill>
                    <a:sysClr val="windowText" lastClr="000000"/>
                  </a:solidFill>
                </a:rPr>
                <a:t>数据内存</a:t>
              </a:r>
              <a:endParaRPr lang="en-US" sz="24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V="1">
              <a:off x="38100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Line 82"/>
            <p:cNvSpPr>
              <a:spLocks noChangeShapeType="1"/>
            </p:cNvSpPr>
            <p:nvPr/>
          </p:nvSpPr>
          <p:spPr bwMode="auto">
            <a:xfrm flipH="1" flipV="1">
              <a:off x="3886200" y="74676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Freeform 83"/>
            <p:cNvSpPr>
              <a:spLocks/>
            </p:cNvSpPr>
            <p:nvPr/>
          </p:nvSpPr>
          <p:spPr bwMode="auto">
            <a:xfrm>
              <a:off x="4038600" y="8229600"/>
              <a:ext cx="457200" cy="3810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AutoShape 84"/>
            <p:cNvSpPr>
              <a:spLocks noChangeArrowheads="1"/>
            </p:cNvSpPr>
            <p:nvPr/>
          </p:nvSpPr>
          <p:spPr bwMode="auto">
            <a:xfrm>
              <a:off x="2514600" y="65532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Mem.</a:t>
              </a:r>
            </a:p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read</a:t>
              </a:r>
            </a:p>
          </p:txBody>
        </p:sp>
        <p:sp>
          <p:nvSpPr>
            <p:cNvPr id="67" name="Line 86"/>
            <p:cNvSpPr>
              <a:spLocks noChangeShapeType="1"/>
            </p:cNvSpPr>
            <p:nvPr/>
          </p:nvSpPr>
          <p:spPr bwMode="auto">
            <a:xfrm flipV="1">
              <a:off x="4191000" y="6248400"/>
              <a:ext cx="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Freeform 89"/>
            <p:cNvSpPr>
              <a:spLocks/>
            </p:cNvSpPr>
            <p:nvPr/>
          </p:nvSpPr>
          <p:spPr bwMode="auto">
            <a:xfrm flipH="1">
              <a:off x="2209800" y="8229600"/>
              <a:ext cx="2133600" cy="2286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Line 94"/>
            <p:cNvSpPr>
              <a:spLocks noChangeShapeType="1"/>
            </p:cNvSpPr>
            <p:nvPr/>
          </p:nvSpPr>
          <p:spPr bwMode="auto">
            <a:xfrm rot="16200000" flipH="1" flipV="1">
              <a:off x="3429000" y="65532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sm"/>
              <a:tailEnd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Line 95"/>
            <p:cNvSpPr>
              <a:spLocks noChangeShapeType="1"/>
            </p:cNvSpPr>
            <p:nvPr/>
          </p:nvSpPr>
          <p:spPr bwMode="auto">
            <a:xfrm rot="16200000" flipH="1" flipV="1">
              <a:off x="3429000" y="70866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sm"/>
              <a:tailEnd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AutoShape 79"/>
            <p:cNvSpPr>
              <a:spLocks noChangeArrowheads="1"/>
            </p:cNvSpPr>
            <p:nvPr/>
          </p:nvSpPr>
          <p:spPr bwMode="auto">
            <a:xfrm>
              <a:off x="3581400" y="7772400"/>
              <a:ext cx="6096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Mem.</a:t>
              </a:r>
            </a:p>
            <a:p>
              <a:pPr algn="ctr" defTabSz="915678">
                <a:defRPr/>
              </a:pPr>
              <a:r>
                <a:rPr lang="en-US" sz="2000" b="1" kern="0" dirty="0" err="1">
                  <a:solidFill>
                    <a:sysClr val="windowText" lastClr="000000"/>
                  </a:solidFill>
                </a:rPr>
                <a:t>addr</a:t>
              </a:r>
              <a:endParaRPr lang="en-US" sz="20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Text Box 153"/>
            <p:cNvSpPr txBox="1">
              <a:spLocks noChangeArrowheads="1"/>
            </p:cNvSpPr>
            <p:nvPr/>
          </p:nvSpPr>
          <p:spPr bwMode="auto">
            <a:xfrm>
              <a:off x="3200400" y="6733550"/>
              <a:ext cx="609600" cy="298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5678">
                <a:defRPr/>
              </a:pPr>
              <a:r>
                <a:rPr lang="en-US" b="1" kern="0" dirty="0">
                  <a:solidFill>
                    <a:schemeClr val="accent2">
                      <a:lumMod val="75000"/>
                    </a:schemeClr>
                  </a:solidFill>
                </a:rPr>
                <a:t>read</a:t>
              </a:r>
            </a:p>
          </p:txBody>
        </p:sp>
        <p:sp>
          <p:nvSpPr>
            <p:cNvPr id="73" name="Text Box 154"/>
            <p:cNvSpPr txBox="1">
              <a:spLocks noChangeArrowheads="1"/>
            </p:cNvSpPr>
            <p:nvPr/>
          </p:nvSpPr>
          <p:spPr bwMode="auto">
            <a:xfrm>
              <a:off x="3200400" y="7257067"/>
              <a:ext cx="533400" cy="298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5678">
                <a:defRPr/>
              </a:pPr>
              <a:r>
                <a:rPr lang="en-US" b="1" kern="0" dirty="0">
                  <a:solidFill>
                    <a:schemeClr val="accent2">
                      <a:lumMod val="75000"/>
                    </a:schemeClr>
                  </a:solidFill>
                </a:rPr>
                <a:t>write</a:t>
              </a:r>
            </a:p>
          </p:txBody>
        </p:sp>
        <p:sp>
          <p:nvSpPr>
            <p:cNvPr id="74" name="Text Box 179"/>
            <p:cNvSpPr txBox="1">
              <a:spLocks noChangeArrowheads="1"/>
            </p:cNvSpPr>
            <p:nvPr/>
          </p:nvSpPr>
          <p:spPr bwMode="auto">
            <a:xfrm>
              <a:off x="4191000" y="6384925"/>
              <a:ext cx="762000" cy="298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</a:rPr>
                <a:t>data out</a:t>
              </a:r>
            </a:p>
          </p:txBody>
        </p:sp>
        <p:grpSp>
          <p:nvGrpSpPr>
            <p:cNvPr id="75" name="Group 210"/>
            <p:cNvGrpSpPr>
              <a:grpSpLocks/>
            </p:cNvGrpSpPr>
            <p:nvPr/>
          </p:nvGrpSpPr>
          <p:grpSpPr bwMode="auto">
            <a:xfrm>
              <a:off x="4419600" y="8534400"/>
              <a:ext cx="152400" cy="152400"/>
              <a:chOff x="240" y="4176"/>
              <a:chExt cx="192" cy="192"/>
            </a:xfrm>
          </p:grpSpPr>
          <p:sp>
            <p:nvSpPr>
              <p:cNvPr id="113" name="Oval 2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Rectangle 2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6" name="AutoShape 239"/>
            <p:cNvSpPr>
              <a:spLocks noChangeArrowheads="1"/>
            </p:cNvSpPr>
            <p:nvPr/>
          </p:nvSpPr>
          <p:spPr bwMode="auto">
            <a:xfrm>
              <a:off x="4267200" y="7772400"/>
              <a:ext cx="6096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Mem.</a:t>
              </a:r>
            </a:p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data</a:t>
              </a:r>
            </a:p>
          </p:txBody>
        </p:sp>
        <p:sp>
          <p:nvSpPr>
            <p:cNvPr id="77" name="Oval 246"/>
            <p:cNvSpPr>
              <a:spLocks noChangeArrowheads="1"/>
            </p:cNvSpPr>
            <p:nvPr/>
          </p:nvSpPr>
          <p:spPr bwMode="auto">
            <a:xfrm>
              <a:off x="35814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>
                  <a:solidFill>
                    <a:sysClr val="windowText" lastClr="000000"/>
                  </a:solidFill>
                </a:rPr>
                <a:t>valE</a:t>
              </a:r>
            </a:p>
          </p:txBody>
        </p:sp>
        <p:sp>
          <p:nvSpPr>
            <p:cNvPr id="78" name="Oval 250"/>
            <p:cNvSpPr>
              <a:spLocks noChangeArrowheads="1"/>
            </p:cNvSpPr>
            <p:nvPr/>
          </p:nvSpPr>
          <p:spPr bwMode="auto">
            <a:xfrm>
              <a:off x="3962400" y="59436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 err="1">
                  <a:solidFill>
                    <a:sysClr val="windowText" lastClr="000000"/>
                  </a:solidFill>
                </a:rPr>
                <a:t>valM</a:t>
              </a:r>
              <a:endParaRPr lang="en-US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Oval 294"/>
            <p:cNvSpPr>
              <a:spLocks noChangeArrowheads="1"/>
            </p:cNvSpPr>
            <p:nvPr/>
          </p:nvSpPr>
          <p:spPr bwMode="auto">
            <a:xfrm>
              <a:off x="41910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 err="1">
                  <a:solidFill>
                    <a:sysClr val="windowText" lastClr="000000"/>
                  </a:solidFill>
                </a:rPr>
                <a:t>valA</a:t>
              </a:r>
              <a:endParaRPr lang="en-US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Oval 295"/>
            <p:cNvSpPr>
              <a:spLocks noChangeArrowheads="1"/>
            </p:cNvSpPr>
            <p:nvPr/>
          </p:nvSpPr>
          <p:spPr bwMode="auto">
            <a:xfrm>
              <a:off x="45720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>
                  <a:solidFill>
                    <a:sysClr val="windowText" lastClr="000000"/>
                  </a:solidFill>
                </a:rPr>
                <a:t>valP</a:t>
              </a:r>
            </a:p>
          </p:txBody>
        </p:sp>
        <p:sp>
          <p:nvSpPr>
            <p:cNvPr id="81" name="Line 296"/>
            <p:cNvSpPr>
              <a:spLocks noChangeShapeType="1"/>
            </p:cNvSpPr>
            <p:nvPr/>
          </p:nvSpPr>
          <p:spPr bwMode="auto">
            <a:xfrm flipH="1" flipV="1">
              <a:off x="4572000" y="74676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AutoShape 297"/>
            <p:cNvSpPr>
              <a:spLocks noChangeArrowheads="1"/>
            </p:cNvSpPr>
            <p:nvPr/>
          </p:nvSpPr>
          <p:spPr bwMode="auto">
            <a:xfrm>
              <a:off x="2514600" y="7086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Mem.</a:t>
              </a:r>
            </a:p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write</a:t>
              </a:r>
            </a:p>
          </p:txBody>
        </p:sp>
        <p:sp>
          <p:nvSpPr>
            <p:cNvPr id="83" name="Text Box 298"/>
            <p:cNvSpPr txBox="1">
              <a:spLocks noChangeArrowheads="1"/>
            </p:cNvSpPr>
            <p:nvPr/>
          </p:nvSpPr>
          <p:spPr bwMode="auto">
            <a:xfrm>
              <a:off x="4572000" y="7467600"/>
              <a:ext cx="762000" cy="298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</a:rPr>
                <a:t>data in</a:t>
              </a:r>
            </a:p>
          </p:txBody>
        </p:sp>
        <p:sp>
          <p:nvSpPr>
            <p:cNvPr id="84" name="Oval 299"/>
            <p:cNvSpPr>
              <a:spLocks noChangeArrowheads="1"/>
            </p:cNvSpPr>
            <p:nvPr/>
          </p:nvSpPr>
          <p:spPr bwMode="auto">
            <a:xfrm>
              <a:off x="1904999" y="8686800"/>
              <a:ext cx="647702" cy="40163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800" b="1" kern="0" dirty="0" err="1">
                  <a:solidFill>
                    <a:srgbClr val="00B050"/>
                  </a:solidFill>
                </a:rPr>
                <a:t>icode</a:t>
              </a:r>
              <a:endParaRPr lang="en-US" sz="2800" b="1" kern="0" dirty="0">
                <a:solidFill>
                  <a:srgbClr val="00B050"/>
                </a:solidFill>
              </a:endParaRPr>
            </a:p>
          </p:txBody>
        </p:sp>
        <p:sp>
          <p:nvSpPr>
            <p:cNvPr id="85" name="Freeform 301"/>
            <p:cNvSpPr>
              <a:spLocks/>
            </p:cNvSpPr>
            <p:nvPr/>
          </p:nvSpPr>
          <p:spPr bwMode="auto">
            <a:xfrm>
              <a:off x="2209800" y="6781800"/>
              <a:ext cx="304800" cy="1981200"/>
            </a:xfrm>
            <a:custGeom>
              <a:avLst/>
              <a:gdLst>
                <a:gd name="T0" fmla="*/ 0 w 192"/>
                <a:gd name="T1" fmla="*/ 2147483647 h 1248"/>
                <a:gd name="T2" fmla="*/ 0 w 192"/>
                <a:gd name="T3" fmla="*/ 0 h 1248"/>
                <a:gd name="T4" fmla="*/ 2147483647 w 192"/>
                <a:gd name="T5" fmla="*/ 0 h 1248"/>
                <a:gd name="T6" fmla="*/ 0 60000 65536"/>
                <a:gd name="T7" fmla="*/ 0 60000 65536"/>
                <a:gd name="T8" fmla="*/ 0 60000 65536"/>
                <a:gd name="T9" fmla="*/ 0 w 192"/>
                <a:gd name="T10" fmla="*/ 0 h 1248"/>
                <a:gd name="T11" fmla="*/ 192 w 192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248">
                  <a:moveTo>
                    <a:pt x="0" y="1248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Line 302"/>
            <p:cNvSpPr>
              <a:spLocks noChangeShapeType="1"/>
            </p:cNvSpPr>
            <p:nvPr/>
          </p:nvSpPr>
          <p:spPr bwMode="auto">
            <a:xfrm>
              <a:off x="2209800" y="7315200"/>
              <a:ext cx="304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Line 303"/>
            <p:cNvSpPr>
              <a:spLocks noChangeShapeType="1"/>
            </p:cNvSpPr>
            <p:nvPr/>
          </p:nvSpPr>
          <p:spPr bwMode="auto">
            <a:xfrm rot="16200000">
              <a:off x="3543300" y="8343900"/>
              <a:ext cx="228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Line 304"/>
            <p:cNvSpPr>
              <a:spLocks noChangeShapeType="1"/>
            </p:cNvSpPr>
            <p:nvPr/>
          </p:nvSpPr>
          <p:spPr bwMode="auto">
            <a:xfrm flipV="1">
              <a:off x="47244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89" name="Group 305"/>
            <p:cNvGrpSpPr>
              <a:grpSpLocks/>
            </p:cNvGrpSpPr>
            <p:nvPr/>
          </p:nvGrpSpPr>
          <p:grpSpPr bwMode="auto">
            <a:xfrm>
              <a:off x="3581400" y="8382000"/>
              <a:ext cx="152400" cy="152400"/>
              <a:chOff x="240" y="4176"/>
              <a:chExt cx="192" cy="192"/>
            </a:xfrm>
          </p:grpSpPr>
          <p:sp>
            <p:nvSpPr>
              <p:cNvPr id="111" name="Oval 30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Rectangle 30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0" name="Group 308"/>
            <p:cNvGrpSpPr>
              <a:grpSpLocks/>
            </p:cNvGrpSpPr>
            <p:nvPr/>
          </p:nvGrpSpPr>
          <p:grpSpPr bwMode="auto">
            <a:xfrm>
              <a:off x="2133600" y="7239000"/>
              <a:ext cx="152400" cy="152400"/>
              <a:chOff x="240" y="4176"/>
              <a:chExt cx="192" cy="192"/>
            </a:xfrm>
          </p:grpSpPr>
          <p:sp>
            <p:nvSpPr>
              <p:cNvPr id="109" name="Oval 309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Rectangle 310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1" name="Group 311"/>
            <p:cNvGrpSpPr>
              <a:grpSpLocks/>
            </p:cNvGrpSpPr>
            <p:nvPr/>
          </p:nvGrpSpPr>
          <p:grpSpPr bwMode="auto">
            <a:xfrm>
              <a:off x="2133600" y="8382000"/>
              <a:ext cx="152400" cy="152400"/>
              <a:chOff x="240" y="4176"/>
              <a:chExt cx="192" cy="192"/>
            </a:xfrm>
          </p:grpSpPr>
          <p:sp>
            <p:nvSpPr>
              <p:cNvPr id="107" name="Oval 312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Rectangle 313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2" name="Oval 71"/>
            <p:cNvSpPr>
              <a:spLocks noChangeArrowheads="1"/>
            </p:cNvSpPr>
            <p:nvPr/>
          </p:nvSpPr>
          <p:spPr bwMode="auto">
            <a:xfrm>
              <a:off x="1905000" y="54864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>
                  <a:solidFill>
                    <a:sysClr val="windowText" lastClr="000000"/>
                  </a:solidFill>
                </a:rPr>
                <a:t>Stat</a:t>
              </a:r>
            </a:p>
          </p:txBody>
        </p:sp>
        <p:cxnSp>
          <p:nvCxnSpPr>
            <p:cNvPr id="93" name="Straight Connector 119"/>
            <p:cNvCxnSpPr>
              <a:cxnSpLocks noChangeShapeType="1"/>
            </p:cNvCxnSpPr>
            <p:nvPr/>
          </p:nvCxnSpPr>
          <p:spPr bwMode="auto">
            <a:xfrm>
              <a:off x="2362200" y="6477000"/>
              <a:ext cx="1447800" cy="158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cxnSp>
          <p:nvCxnSpPr>
            <p:cNvPr id="94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3732213" y="6553200"/>
              <a:ext cx="153988" cy="1587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sp>
          <p:nvSpPr>
            <p:cNvPr id="95" name="Text Box 153"/>
            <p:cNvSpPr txBox="1">
              <a:spLocks noChangeArrowheads="1"/>
            </p:cNvSpPr>
            <p:nvPr/>
          </p:nvSpPr>
          <p:spPr bwMode="auto">
            <a:xfrm>
              <a:off x="2438400" y="6159370"/>
              <a:ext cx="1219200" cy="298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defTabSz="915678">
                <a:defRPr/>
              </a:pPr>
              <a:r>
                <a:rPr lang="en-US" b="1" kern="0" dirty="0" err="1">
                  <a:solidFill>
                    <a:srgbClr val="FF0000"/>
                  </a:solidFill>
                </a:rPr>
                <a:t>dmem_error</a:t>
              </a:r>
              <a:endParaRPr lang="en-US" b="1" kern="0" dirty="0">
                <a:solidFill>
                  <a:srgbClr val="FF0000"/>
                </a:solidFill>
              </a:endParaRPr>
            </a:p>
          </p:txBody>
        </p:sp>
        <p:cxnSp>
          <p:nvCxnSpPr>
            <p:cNvPr id="96" name="Straight Connector 120"/>
            <p:cNvCxnSpPr>
              <a:cxnSpLocks noChangeShapeType="1"/>
            </p:cNvCxnSpPr>
            <p:nvPr/>
          </p:nvCxnSpPr>
          <p:spPr bwMode="auto">
            <a:xfrm>
              <a:off x="2082478" y="6324599"/>
              <a:ext cx="0" cy="762002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cxnSp>
          <p:nvCxnSpPr>
            <p:cNvPr id="97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2297906" y="6390482"/>
              <a:ext cx="130175" cy="158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cxnSp>
          <p:nvCxnSpPr>
            <p:cNvPr id="98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754188" y="6475412"/>
              <a:ext cx="304800" cy="317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sp>
          <p:nvSpPr>
            <p:cNvPr id="99" name="Text Box 153"/>
            <p:cNvSpPr txBox="1">
              <a:spLocks noChangeArrowheads="1"/>
            </p:cNvSpPr>
            <p:nvPr/>
          </p:nvSpPr>
          <p:spPr bwMode="auto">
            <a:xfrm>
              <a:off x="1142999" y="6508381"/>
              <a:ext cx="939479" cy="323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defTabSz="915678">
                <a:defRPr/>
              </a:pPr>
              <a:r>
                <a:rPr lang="en-US" sz="2000" b="1" kern="0" dirty="0" err="1">
                  <a:solidFill>
                    <a:srgbClr val="FF0000"/>
                  </a:solidFill>
                </a:rPr>
                <a:t>instr_valid</a:t>
              </a:r>
              <a:endParaRPr lang="en-US" sz="2000" b="1" kern="0" dirty="0">
                <a:solidFill>
                  <a:srgbClr val="FF0000"/>
                </a:solidFill>
              </a:endParaRPr>
            </a:p>
          </p:txBody>
        </p:sp>
        <p:sp>
          <p:nvSpPr>
            <p:cNvPr id="100" name="Text Box 153"/>
            <p:cNvSpPr txBox="1">
              <a:spLocks noChangeArrowheads="1"/>
            </p:cNvSpPr>
            <p:nvPr/>
          </p:nvSpPr>
          <p:spPr bwMode="auto">
            <a:xfrm>
              <a:off x="1219201" y="6934200"/>
              <a:ext cx="990599" cy="323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defTabSz="915678">
                <a:defRPr/>
              </a:pPr>
              <a:r>
                <a:rPr lang="en-US" sz="2000" b="1" kern="0" dirty="0" err="1">
                  <a:solidFill>
                    <a:srgbClr val="FF0000"/>
                  </a:solidFill>
                </a:rPr>
                <a:t>imem_error</a:t>
              </a:r>
              <a:endParaRPr lang="en-US" sz="2000" b="1" kern="0" dirty="0">
                <a:solidFill>
                  <a:srgbClr val="FF0000"/>
                </a:solidFill>
              </a:endParaRPr>
            </a:p>
          </p:txBody>
        </p:sp>
        <p:sp>
          <p:nvSpPr>
            <p:cNvPr id="101" name="Line 302"/>
            <p:cNvSpPr>
              <a:spLocks noChangeShapeType="1"/>
            </p:cNvSpPr>
            <p:nvPr/>
          </p:nvSpPr>
          <p:spPr bwMode="auto">
            <a:xfrm flipV="1">
              <a:off x="2209800" y="6324600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02" name="Group 308"/>
            <p:cNvGrpSpPr>
              <a:grpSpLocks/>
            </p:cNvGrpSpPr>
            <p:nvPr/>
          </p:nvGrpSpPr>
          <p:grpSpPr bwMode="auto">
            <a:xfrm>
              <a:off x="2133600" y="6705600"/>
              <a:ext cx="152400" cy="152400"/>
              <a:chOff x="240" y="4176"/>
              <a:chExt cx="192" cy="192"/>
            </a:xfrm>
          </p:grpSpPr>
          <p:sp>
            <p:nvSpPr>
              <p:cNvPr id="105" name="Oval 309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6" name="Rectangle 310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03" name="AutoShape 44"/>
            <p:cNvSpPr>
              <a:spLocks noChangeArrowheads="1"/>
            </p:cNvSpPr>
            <p:nvPr/>
          </p:nvSpPr>
          <p:spPr bwMode="auto">
            <a:xfrm>
              <a:off x="1828800" y="6019800"/>
              <a:ext cx="6096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800" b="1" kern="0" dirty="0">
                  <a:solidFill>
                    <a:sysClr val="windowText" lastClr="000000"/>
                  </a:solidFill>
                </a:rPr>
                <a:t>stat</a:t>
              </a:r>
              <a:endParaRPr lang="en-US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Line 303"/>
            <p:cNvSpPr>
              <a:spLocks noChangeShapeType="1"/>
            </p:cNvSpPr>
            <p:nvPr/>
          </p:nvSpPr>
          <p:spPr bwMode="auto">
            <a:xfrm rot="16200000">
              <a:off x="2057400" y="5943600"/>
              <a:ext cx="152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664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指令状态</a:t>
            </a:r>
            <a:endParaRPr lang="en-US" dirty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227" y="1297803"/>
            <a:ext cx="2582060" cy="2519265"/>
          </a:xfrm>
        </p:spPr>
        <p:txBody>
          <a:bodyPr/>
          <a:lstStyle/>
          <a:p>
            <a:r>
              <a:rPr lang="zh-CN" altLang="en-US" dirty="0" smtClean="0"/>
              <a:t>控制逻辑</a:t>
            </a:r>
            <a:endParaRPr lang="en-US" dirty="0" smtClean="0"/>
          </a:p>
          <a:p>
            <a:pPr lvl="1"/>
            <a:r>
              <a:rPr lang="en-US" dirty="0" smtClean="0"/>
              <a:t>stat: </a:t>
            </a:r>
            <a:r>
              <a:rPr lang="zh-CN" altLang="en-US" dirty="0" smtClean="0"/>
              <a:t>指令状态是什么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9" name="Text Box 32"/>
          <p:cNvSpPr txBox="1">
            <a:spLocks noChangeArrowheads="1"/>
          </p:cNvSpPr>
          <p:nvPr/>
        </p:nvSpPr>
        <p:spPr bwMode="auto">
          <a:xfrm>
            <a:off x="756702" y="4497821"/>
            <a:ext cx="8012128" cy="22469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## </a:t>
            </a:r>
            <a:r>
              <a:rPr lang="zh-CN" altLang="en-US" sz="2000" b="1" dirty="0">
                <a:solidFill>
                  <a:srgbClr val="000066"/>
                </a:solidFill>
                <a:latin typeface="Courier New" pitchFamily="49" charset="0"/>
              </a:rPr>
              <a:t>决定指令状态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Stat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imem_error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||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dmem_error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: SADR;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!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instr_valid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: SINS;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== IHALT : SHLT;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1 : SAOK;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];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339752" y="0"/>
            <a:ext cx="7128792" cy="5229200"/>
            <a:chOff x="1142999" y="5486400"/>
            <a:chExt cx="4191001" cy="3581400"/>
          </a:xfrm>
        </p:grpSpPr>
        <p:sp>
          <p:nvSpPr>
            <p:cNvPr id="75" name="Line 80"/>
            <p:cNvSpPr>
              <a:spLocks noChangeShapeType="1"/>
            </p:cNvSpPr>
            <p:nvPr/>
          </p:nvSpPr>
          <p:spPr bwMode="auto">
            <a:xfrm flipH="1" flipV="1">
              <a:off x="44958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ctangle 78"/>
            <p:cNvSpPr>
              <a:spLocks noChangeArrowheads="1"/>
            </p:cNvSpPr>
            <p:nvPr/>
          </p:nvSpPr>
          <p:spPr bwMode="auto">
            <a:xfrm>
              <a:off x="3657600" y="6629400"/>
              <a:ext cx="1066800" cy="838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2400" b="1" kern="0" dirty="0">
                  <a:solidFill>
                    <a:sysClr val="windowText" lastClr="000000"/>
                  </a:solidFill>
                </a:rPr>
                <a:t>数据内存</a:t>
              </a:r>
              <a:endParaRPr lang="en-US" sz="24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Line 62"/>
            <p:cNvSpPr>
              <a:spLocks noChangeShapeType="1"/>
            </p:cNvSpPr>
            <p:nvPr/>
          </p:nvSpPr>
          <p:spPr bwMode="auto">
            <a:xfrm flipV="1">
              <a:off x="38100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Line 82"/>
            <p:cNvSpPr>
              <a:spLocks noChangeShapeType="1"/>
            </p:cNvSpPr>
            <p:nvPr/>
          </p:nvSpPr>
          <p:spPr bwMode="auto">
            <a:xfrm flipH="1" flipV="1">
              <a:off x="3886200" y="74676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83"/>
            <p:cNvSpPr>
              <a:spLocks/>
            </p:cNvSpPr>
            <p:nvPr/>
          </p:nvSpPr>
          <p:spPr bwMode="auto">
            <a:xfrm>
              <a:off x="4038600" y="8229600"/>
              <a:ext cx="457200" cy="3810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AutoShape 84"/>
            <p:cNvSpPr>
              <a:spLocks noChangeArrowheads="1"/>
            </p:cNvSpPr>
            <p:nvPr/>
          </p:nvSpPr>
          <p:spPr bwMode="auto">
            <a:xfrm>
              <a:off x="2514600" y="65532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Mem.</a:t>
              </a:r>
            </a:p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read</a:t>
              </a:r>
            </a:p>
          </p:txBody>
        </p:sp>
        <p:sp>
          <p:nvSpPr>
            <p:cNvPr id="116" name="Line 86"/>
            <p:cNvSpPr>
              <a:spLocks noChangeShapeType="1"/>
            </p:cNvSpPr>
            <p:nvPr/>
          </p:nvSpPr>
          <p:spPr bwMode="auto">
            <a:xfrm flipV="1">
              <a:off x="4191000" y="6248400"/>
              <a:ext cx="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Freeform 89"/>
            <p:cNvSpPr>
              <a:spLocks/>
            </p:cNvSpPr>
            <p:nvPr/>
          </p:nvSpPr>
          <p:spPr bwMode="auto">
            <a:xfrm flipH="1">
              <a:off x="2209800" y="8229600"/>
              <a:ext cx="2133600" cy="2286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Line 94"/>
            <p:cNvSpPr>
              <a:spLocks noChangeShapeType="1"/>
            </p:cNvSpPr>
            <p:nvPr/>
          </p:nvSpPr>
          <p:spPr bwMode="auto">
            <a:xfrm rot="16200000" flipH="1" flipV="1">
              <a:off x="3429000" y="65532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sm"/>
              <a:tailEnd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Line 95"/>
            <p:cNvSpPr>
              <a:spLocks noChangeShapeType="1"/>
            </p:cNvSpPr>
            <p:nvPr/>
          </p:nvSpPr>
          <p:spPr bwMode="auto">
            <a:xfrm rot="16200000" flipH="1" flipV="1">
              <a:off x="3429000" y="70866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sm"/>
              <a:tailEnd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AutoShape 79"/>
            <p:cNvSpPr>
              <a:spLocks noChangeArrowheads="1"/>
            </p:cNvSpPr>
            <p:nvPr/>
          </p:nvSpPr>
          <p:spPr bwMode="auto">
            <a:xfrm>
              <a:off x="3581400" y="7772400"/>
              <a:ext cx="6096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Mem.</a:t>
              </a:r>
            </a:p>
            <a:p>
              <a:pPr algn="ctr" defTabSz="915678">
                <a:defRPr/>
              </a:pPr>
              <a:r>
                <a:rPr lang="en-US" sz="2000" b="1" kern="0" dirty="0" err="1">
                  <a:solidFill>
                    <a:sysClr val="windowText" lastClr="000000"/>
                  </a:solidFill>
                </a:rPr>
                <a:t>addr</a:t>
              </a:r>
              <a:endParaRPr lang="en-US" sz="20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Text Box 153"/>
            <p:cNvSpPr txBox="1">
              <a:spLocks noChangeArrowheads="1"/>
            </p:cNvSpPr>
            <p:nvPr/>
          </p:nvSpPr>
          <p:spPr bwMode="auto">
            <a:xfrm>
              <a:off x="3200400" y="6733550"/>
              <a:ext cx="609600" cy="298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5678">
                <a:defRPr/>
              </a:pPr>
              <a:r>
                <a:rPr lang="en-US" b="1" kern="0" dirty="0">
                  <a:solidFill>
                    <a:schemeClr val="accent2">
                      <a:lumMod val="75000"/>
                    </a:schemeClr>
                  </a:solidFill>
                </a:rPr>
                <a:t>read</a:t>
              </a:r>
            </a:p>
          </p:txBody>
        </p:sp>
        <p:sp>
          <p:nvSpPr>
            <p:cNvPr id="122" name="Text Box 154"/>
            <p:cNvSpPr txBox="1">
              <a:spLocks noChangeArrowheads="1"/>
            </p:cNvSpPr>
            <p:nvPr/>
          </p:nvSpPr>
          <p:spPr bwMode="auto">
            <a:xfrm>
              <a:off x="3200400" y="7257067"/>
              <a:ext cx="533400" cy="298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5678">
                <a:defRPr/>
              </a:pPr>
              <a:r>
                <a:rPr lang="en-US" b="1" kern="0" dirty="0">
                  <a:solidFill>
                    <a:schemeClr val="accent2">
                      <a:lumMod val="75000"/>
                    </a:schemeClr>
                  </a:solidFill>
                </a:rPr>
                <a:t>write</a:t>
              </a:r>
            </a:p>
          </p:txBody>
        </p:sp>
        <p:sp>
          <p:nvSpPr>
            <p:cNvPr id="123" name="Text Box 179"/>
            <p:cNvSpPr txBox="1">
              <a:spLocks noChangeArrowheads="1"/>
            </p:cNvSpPr>
            <p:nvPr/>
          </p:nvSpPr>
          <p:spPr bwMode="auto">
            <a:xfrm>
              <a:off x="4191000" y="6384925"/>
              <a:ext cx="762000" cy="298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</a:rPr>
                <a:t>data out</a:t>
              </a:r>
            </a:p>
          </p:txBody>
        </p:sp>
        <p:grpSp>
          <p:nvGrpSpPr>
            <p:cNvPr id="124" name="Group 210"/>
            <p:cNvGrpSpPr>
              <a:grpSpLocks/>
            </p:cNvGrpSpPr>
            <p:nvPr/>
          </p:nvGrpSpPr>
          <p:grpSpPr bwMode="auto">
            <a:xfrm>
              <a:off x="4419600" y="8534400"/>
              <a:ext cx="152400" cy="152400"/>
              <a:chOff x="240" y="4176"/>
              <a:chExt cx="192" cy="192"/>
            </a:xfrm>
          </p:grpSpPr>
          <p:sp>
            <p:nvSpPr>
              <p:cNvPr id="162" name="Oval 2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3" name="Rectangle 2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5" name="AutoShape 239"/>
            <p:cNvSpPr>
              <a:spLocks noChangeArrowheads="1"/>
            </p:cNvSpPr>
            <p:nvPr/>
          </p:nvSpPr>
          <p:spPr bwMode="auto">
            <a:xfrm>
              <a:off x="4267200" y="7772400"/>
              <a:ext cx="6096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Mem.</a:t>
              </a:r>
            </a:p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data</a:t>
              </a:r>
            </a:p>
          </p:txBody>
        </p:sp>
        <p:sp>
          <p:nvSpPr>
            <p:cNvPr id="126" name="Oval 246"/>
            <p:cNvSpPr>
              <a:spLocks noChangeArrowheads="1"/>
            </p:cNvSpPr>
            <p:nvPr/>
          </p:nvSpPr>
          <p:spPr bwMode="auto">
            <a:xfrm>
              <a:off x="35814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>
                  <a:solidFill>
                    <a:sysClr val="windowText" lastClr="000000"/>
                  </a:solidFill>
                </a:rPr>
                <a:t>valE</a:t>
              </a:r>
            </a:p>
          </p:txBody>
        </p:sp>
        <p:sp>
          <p:nvSpPr>
            <p:cNvPr id="127" name="Oval 250"/>
            <p:cNvSpPr>
              <a:spLocks noChangeArrowheads="1"/>
            </p:cNvSpPr>
            <p:nvPr/>
          </p:nvSpPr>
          <p:spPr bwMode="auto">
            <a:xfrm>
              <a:off x="3962400" y="59436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 err="1">
                  <a:solidFill>
                    <a:sysClr val="windowText" lastClr="000000"/>
                  </a:solidFill>
                </a:rPr>
                <a:t>valM</a:t>
              </a:r>
              <a:endParaRPr lang="en-US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Oval 294"/>
            <p:cNvSpPr>
              <a:spLocks noChangeArrowheads="1"/>
            </p:cNvSpPr>
            <p:nvPr/>
          </p:nvSpPr>
          <p:spPr bwMode="auto">
            <a:xfrm>
              <a:off x="41910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 err="1">
                  <a:solidFill>
                    <a:sysClr val="windowText" lastClr="000000"/>
                  </a:solidFill>
                </a:rPr>
                <a:t>valA</a:t>
              </a:r>
              <a:endParaRPr lang="en-US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Oval 295"/>
            <p:cNvSpPr>
              <a:spLocks noChangeArrowheads="1"/>
            </p:cNvSpPr>
            <p:nvPr/>
          </p:nvSpPr>
          <p:spPr bwMode="auto">
            <a:xfrm>
              <a:off x="45720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>
                  <a:solidFill>
                    <a:sysClr val="windowText" lastClr="000000"/>
                  </a:solidFill>
                </a:rPr>
                <a:t>valP</a:t>
              </a:r>
            </a:p>
          </p:txBody>
        </p:sp>
        <p:sp>
          <p:nvSpPr>
            <p:cNvPr id="130" name="Line 296"/>
            <p:cNvSpPr>
              <a:spLocks noChangeShapeType="1"/>
            </p:cNvSpPr>
            <p:nvPr/>
          </p:nvSpPr>
          <p:spPr bwMode="auto">
            <a:xfrm flipH="1" flipV="1">
              <a:off x="4572000" y="74676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AutoShape 297"/>
            <p:cNvSpPr>
              <a:spLocks noChangeArrowheads="1"/>
            </p:cNvSpPr>
            <p:nvPr/>
          </p:nvSpPr>
          <p:spPr bwMode="auto">
            <a:xfrm>
              <a:off x="2514600" y="7086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Mem.</a:t>
              </a:r>
            </a:p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write</a:t>
              </a:r>
            </a:p>
          </p:txBody>
        </p:sp>
        <p:sp>
          <p:nvSpPr>
            <p:cNvPr id="132" name="Text Box 298"/>
            <p:cNvSpPr txBox="1">
              <a:spLocks noChangeArrowheads="1"/>
            </p:cNvSpPr>
            <p:nvPr/>
          </p:nvSpPr>
          <p:spPr bwMode="auto">
            <a:xfrm>
              <a:off x="4572000" y="7467600"/>
              <a:ext cx="762000" cy="298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</a:rPr>
                <a:t>data in</a:t>
              </a:r>
            </a:p>
          </p:txBody>
        </p:sp>
        <p:sp>
          <p:nvSpPr>
            <p:cNvPr id="133" name="Oval 299"/>
            <p:cNvSpPr>
              <a:spLocks noChangeArrowheads="1"/>
            </p:cNvSpPr>
            <p:nvPr/>
          </p:nvSpPr>
          <p:spPr bwMode="auto">
            <a:xfrm>
              <a:off x="1981200" y="8588166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800" b="1" kern="0" dirty="0" err="1">
                  <a:solidFill>
                    <a:srgbClr val="00B050"/>
                  </a:solidFill>
                </a:rPr>
                <a:t>icode</a:t>
              </a:r>
              <a:endParaRPr lang="en-US" sz="2800" b="1" kern="0" dirty="0">
                <a:solidFill>
                  <a:srgbClr val="00B050"/>
                </a:solidFill>
              </a:endParaRPr>
            </a:p>
          </p:txBody>
        </p:sp>
        <p:sp>
          <p:nvSpPr>
            <p:cNvPr id="134" name="Freeform 301"/>
            <p:cNvSpPr>
              <a:spLocks/>
            </p:cNvSpPr>
            <p:nvPr/>
          </p:nvSpPr>
          <p:spPr bwMode="auto">
            <a:xfrm>
              <a:off x="2209800" y="6781800"/>
              <a:ext cx="304800" cy="1981200"/>
            </a:xfrm>
            <a:custGeom>
              <a:avLst/>
              <a:gdLst>
                <a:gd name="T0" fmla="*/ 0 w 192"/>
                <a:gd name="T1" fmla="*/ 2147483647 h 1248"/>
                <a:gd name="T2" fmla="*/ 0 w 192"/>
                <a:gd name="T3" fmla="*/ 0 h 1248"/>
                <a:gd name="T4" fmla="*/ 2147483647 w 192"/>
                <a:gd name="T5" fmla="*/ 0 h 1248"/>
                <a:gd name="T6" fmla="*/ 0 60000 65536"/>
                <a:gd name="T7" fmla="*/ 0 60000 65536"/>
                <a:gd name="T8" fmla="*/ 0 60000 65536"/>
                <a:gd name="T9" fmla="*/ 0 w 192"/>
                <a:gd name="T10" fmla="*/ 0 h 1248"/>
                <a:gd name="T11" fmla="*/ 192 w 192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248">
                  <a:moveTo>
                    <a:pt x="0" y="1248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Line 302"/>
            <p:cNvSpPr>
              <a:spLocks noChangeShapeType="1"/>
            </p:cNvSpPr>
            <p:nvPr/>
          </p:nvSpPr>
          <p:spPr bwMode="auto">
            <a:xfrm>
              <a:off x="2209800" y="7315200"/>
              <a:ext cx="304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Line 303"/>
            <p:cNvSpPr>
              <a:spLocks noChangeShapeType="1"/>
            </p:cNvSpPr>
            <p:nvPr/>
          </p:nvSpPr>
          <p:spPr bwMode="auto">
            <a:xfrm rot="16200000">
              <a:off x="3543300" y="8343900"/>
              <a:ext cx="228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Line 304"/>
            <p:cNvSpPr>
              <a:spLocks noChangeShapeType="1"/>
            </p:cNvSpPr>
            <p:nvPr/>
          </p:nvSpPr>
          <p:spPr bwMode="auto">
            <a:xfrm flipV="1">
              <a:off x="47244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38" name="Group 305"/>
            <p:cNvGrpSpPr>
              <a:grpSpLocks/>
            </p:cNvGrpSpPr>
            <p:nvPr/>
          </p:nvGrpSpPr>
          <p:grpSpPr bwMode="auto">
            <a:xfrm>
              <a:off x="3581400" y="8382000"/>
              <a:ext cx="152400" cy="152400"/>
              <a:chOff x="240" y="4176"/>
              <a:chExt cx="192" cy="192"/>
            </a:xfrm>
          </p:grpSpPr>
          <p:sp>
            <p:nvSpPr>
              <p:cNvPr id="160" name="Oval 30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1" name="Rectangle 30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9" name="Group 308"/>
            <p:cNvGrpSpPr>
              <a:grpSpLocks/>
            </p:cNvGrpSpPr>
            <p:nvPr/>
          </p:nvGrpSpPr>
          <p:grpSpPr bwMode="auto">
            <a:xfrm>
              <a:off x="2133600" y="7239000"/>
              <a:ext cx="152400" cy="152400"/>
              <a:chOff x="240" y="4176"/>
              <a:chExt cx="192" cy="192"/>
            </a:xfrm>
          </p:grpSpPr>
          <p:sp>
            <p:nvSpPr>
              <p:cNvPr id="158" name="Oval 309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9" name="Rectangle 310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0" name="Group 311"/>
            <p:cNvGrpSpPr>
              <a:grpSpLocks/>
            </p:cNvGrpSpPr>
            <p:nvPr/>
          </p:nvGrpSpPr>
          <p:grpSpPr bwMode="auto">
            <a:xfrm>
              <a:off x="2133600" y="8382000"/>
              <a:ext cx="152400" cy="152400"/>
              <a:chOff x="240" y="4176"/>
              <a:chExt cx="192" cy="192"/>
            </a:xfrm>
          </p:grpSpPr>
          <p:sp>
            <p:nvSpPr>
              <p:cNvPr id="156" name="Oval 312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7" name="Rectangle 313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1" name="Oval 71"/>
            <p:cNvSpPr>
              <a:spLocks noChangeArrowheads="1"/>
            </p:cNvSpPr>
            <p:nvPr/>
          </p:nvSpPr>
          <p:spPr bwMode="auto">
            <a:xfrm>
              <a:off x="1905000" y="54864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>
                  <a:solidFill>
                    <a:sysClr val="windowText" lastClr="000000"/>
                  </a:solidFill>
                </a:rPr>
                <a:t>Stat</a:t>
              </a:r>
            </a:p>
          </p:txBody>
        </p:sp>
        <p:cxnSp>
          <p:nvCxnSpPr>
            <p:cNvPr id="142" name="Straight Connector 119"/>
            <p:cNvCxnSpPr>
              <a:cxnSpLocks noChangeShapeType="1"/>
            </p:cNvCxnSpPr>
            <p:nvPr/>
          </p:nvCxnSpPr>
          <p:spPr bwMode="auto">
            <a:xfrm>
              <a:off x="2362200" y="6477000"/>
              <a:ext cx="1447800" cy="158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cxnSp>
          <p:nvCxnSpPr>
            <p:cNvPr id="143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3732213" y="6553200"/>
              <a:ext cx="153988" cy="1587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sp>
          <p:nvSpPr>
            <p:cNvPr id="144" name="Text Box 153"/>
            <p:cNvSpPr txBox="1">
              <a:spLocks noChangeArrowheads="1"/>
            </p:cNvSpPr>
            <p:nvPr/>
          </p:nvSpPr>
          <p:spPr bwMode="auto">
            <a:xfrm>
              <a:off x="2438400" y="6159370"/>
              <a:ext cx="1219200" cy="298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defTabSz="915678">
                <a:defRPr/>
              </a:pPr>
              <a:r>
                <a:rPr lang="en-US" b="1" kern="0" dirty="0" err="1">
                  <a:solidFill>
                    <a:srgbClr val="FF0000"/>
                  </a:solidFill>
                </a:rPr>
                <a:t>dmem_error</a:t>
              </a:r>
              <a:endParaRPr lang="en-US" b="1" kern="0" dirty="0">
                <a:solidFill>
                  <a:srgbClr val="FF0000"/>
                </a:solidFill>
              </a:endParaRPr>
            </a:p>
          </p:txBody>
        </p:sp>
        <p:cxnSp>
          <p:nvCxnSpPr>
            <p:cNvPr id="145" name="Straight Connector 120"/>
            <p:cNvCxnSpPr>
              <a:cxnSpLocks noChangeShapeType="1"/>
            </p:cNvCxnSpPr>
            <p:nvPr/>
          </p:nvCxnSpPr>
          <p:spPr bwMode="auto">
            <a:xfrm>
              <a:off x="2082478" y="6324599"/>
              <a:ext cx="0" cy="762002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cxnSp>
          <p:nvCxnSpPr>
            <p:cNvPr id="146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2297906" y="6390482"/>
              <a:ext cx="130175" cy="158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cxnSp>
          <p:nvCxnSpPr>
            <p:cNvPr id="147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754188" y="6475412"/>
              <a:ext cx="304800" cy="317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sp>
          <p:nvSpPr>
            <p:cNvPr id="148" name="Text Box 153"/>
            <p:cNvSpPr txBox="1">
              <a:spLocks noChangeArrowheads="1"/>
            </p:cNvSpPr>
            <p:nvPr/>
          </p:nvSpPr>
          <p:spPr bwMode="auto">
            <a:xfrm>
              <a:off x="1142999" y="6508381"/>
              <a:ext cx="939479" cy="323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defTabSz="915678">
                <a:defRPr/>
              </a:pPr>
              <a:r>
                <a:rPr lang="en-US" sz="2000" b="1" kern="0" dirty="0" err="1">
                  <a:solidFill>
                    <a:srgbClr val="FF0000"/>
                  </a:solidFill>
                </a:rPr>
                <a:t>instr_valid</a:t>
              </a:r>
              <a:endParaRPr lang="en-US" sz="2000" b="1" kern="0" dirty="0">
                <a:solidFill>
                  <a:srgbClr val="FF0000"/>
                </a:solidFill>
              </a:endParaRPr>
            </a:p>
          </p:txBody>
        </p:sp>
        <p:sp>
          <p:nvSpPr>
            <p:cNvPr id="149" name="Text Box 153"/>
            <p:cNvSpPr txBox="1">
              <a:spLocks noChangeArrowheads="1"/>
            </p:cNvSpPr>
            <p:nvPr/>
          </p:nvSpPr>
          <p:spPr bwMode="auto">
            <a:xfrm>
              <a:off x="1219201" y="6934200"/>
              <a:ext cx="990599" cy="323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defTabSz="915678">
                <a:defRPr/>
              </a:pPr>
              <a:r>
                <a:rPr lang="en-US" sz="2000" b="1" kern="0" dirty="0" err="1">
                  <a:solidFill>
                    <a:srgbClr val="FF0000"/>
                  </a:solidFill>
                </a:rPr>
                <a:t>imem_error</a:t>
              </a:r>
              <a:endParaRPr lang="en-US" sz="2000" b="1" kern="0" dirty="0">
                <a:solidFill>
                  <a:srgbClr val="FF0000"/>
                </a:solidFill>
              </a:endParaRPr>
            </a:p>
          </p:txBody>
        </p:sp>
        <p:sp>
          <p:nvSpPr>
            <p:cNvPr id="150" name="Line 302"/>
            <p:cNvSpPr>
              <a:spLocks noChangeShapeType="1"/>
            </p:cNvSpPr>
            <p:nvPr/>
          </p:nvSpPr>
          <p:spPr bwMode="auto">
            <a:xfrm flipV="1">
              <a:off x="2209800" y="6324600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51" name="Group 308"/>
            <p:cNvGrpSpPr>
              <a:grpSpLocks/>
            </p:cNvGrpSpPr>
            <p:nvPr/>
          </p:nvGrpSpPr>
          <p:grpSpPr bwMode="auto">
            <a:xfrm>
              <a:off x="2133600" y="6705600"/>
              <a:ext cx="152400" cy="152400"/>
              <a:chOff x="240" y="4176"/>
              <a:chExt cx="192" cy="192"/>
            </a:xfrm>
          </p:grpSpPr>
          <p:sp>
            <p:nvSpPr>
              <p:cNvPr id="154" name="Oval 309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5" name="Rectangle 310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2" name="AutoShape 44"/>
            <p:cNvSpPr>
              <a:spLocks noChangeArrowheads="1"/>
            </p:cNvSpPr>
            <p:nvPr/>
          </p:nvSpPr>
          <p:spPr bwMode="auto">
            <a:xfrm>
              <a:off x="1828800" y="6019800"/>
              <a:ext cx="6096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800" b="1" kern="0" dirty="0">
                  <a:solidFill>
                    <a:sysClr val="windowText" lastClr="000000"/>
                  </a:solidFill>
                </a:rPr>
                <a:t>stat</a:t>
              </a:r>
              <a:endParaRPr lang="en-US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Line 303"/>
            <p:cNvSpPr>
              <a:spLocks noChangeShapeType="1"/>
            </p:cNvSpPr>
            <p:nvPr/>
          </p:nvSpPr>
          <p:spPr bwMode="auto">
            <a:xfrm rot="16200000">
              <a:off x="2057400" y="5943600"/>
              <a:ext cx="152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412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内存地址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2592410" y="657384"/>
            <a:ext cx="6084046" cy="4427800"/>
            <a:chOff x="2592410" y="657384"/>
            <a:chExt cx="6084046" cy="4427800"/>
          </a:xfrm>
        </p:grpSpPr>
        <p:sp>
          <p:nvSpPr>
            <p:cNvPr id="396292" name="Text Box 4"/>
            <p:cNvSpPr txBox="1">
              <a:spLocks noChangeArrowheads="1"/>
            </p:cNvSpPr>
            <p:nvPr/>
          </p:nvSpPr>
          <p:spPr bwMode="auto">
            <a:xfrm>
              <a:off x="3813306" y="657384"/>
              <a:ext cx="2823321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 smtClean="0">
                  <a:solidFill>
                    <a:srgbClr val="000066"/>
                  </a:solidFill>
                </a:rPr>
                <a:t>mrmovq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 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D(</a:t>
              </a:r>
              <a:r>
                <a:rPr lang="en-US" sz="2000" b="1" dirty="0" err="1" smtClean="0">
                  <a:solidFill>
                    <a:srgbClr val="000066"/>
                  </a:solidFill>
                </a:rPr>
                <a:t>rB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), </a:t>
              </a:r>
              <a:r>
                <a:rPr lang="en-US" sz="2000" b="1" dirty="0" err="1" smtClean="0">
                  <a:solidFill>
                    <a:srgbClr val="000066"/>
                  </a:solidFill>
                </a:rPr>
                <a:t>rA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293" name="Text Box 5"/>
            <p:cNvSpPr txBox="1">
              <a:spLocks noChangeArrowheads="1"/>
            </p:cNvSpPr>
            <p:nvPr/>
          </p:nvSpPr>
          <p:spPr bwMode="auto">
            <a:xfrm>
              <a:off x="2592410" y="962750"/>
              <a:ext cx="1220896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294" name="Text Box 6"/>
            <p:cNvSpPr txBox="1">
              <a:spLocks noChangeArrowheads="1"/>
            </p:cNvSpPr>
            <p:nvPr/>
          </p:nvSpPr>
          <p:spPr bwMode="auto">
            <a:xfrm>
              <a:off x="3813306" y="1420798"/>
              <a:ext cx="2823321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rmmovq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D(</a:t>
              </a:r>
              <a:r>
                <a:rPr lang="en-US" sz="2000" b="1" dirty="0" err="1" smtClean="0">
                  <a:solidFill>
                    <a:srgbClr val="000066"/>
                  </a:solidFill>
                </a:rPr>
                <a:t>rB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)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295" name="Text Box 7"/>
            <p:cNvSpPr txBox="1">
              <a:spLocks noChangeArrowheads="1"/>
            </p:cNvSpPr>
            <p:nvPr/>
          </p:nvSpPr>
          <p:spPr bwMode="auto">
            <a:xfrm>
              <a:off x="3813306" y="2184212"/>
              <a:ext cx="2823321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popq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296" name="Text Box 8"/>
            <p:cNvSpPr txBox="1">
              <a:spLocks noChangeArrowheads="1"/>
            </p:cNvSpPr>
            <p:nvPr/>
          </p:nvSpPr>
          <p:spPr bwMode="auto">
            <a:xfrm>
              <a:off x="3813306" y="2947625"/>
              <a:ext cx="2823321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p</a:t>
              </a:r>
              <a:r>
                <a:rPr lang="en-US" sz="2000" b="1" dirty="0" err="1" smtClean="0">
                  <a:solidFill>
                    <a:srgbClr val="000066"/>
                  </a:solidFill>
                </a:rPr>
                <a:t>ushq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  </a:t>
              </a:r>
              <a:r>
                <a:rPr lang="en-US" sz="2000" b="1" dirty="0" err="1" smtClean="0">
                  <a:solidFill>
                    <a:srgbClr val="000066"/>
                  </a:solidFill>
                </a:rPr>
                <a:t>rA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297" name="Text Box 9"/>
            <p:cNvSpPr txBox="1">
              <a:spLocks noChangeArrowheads="1"/>
            </p:cNvSpPr>
            <p:nvPr/>
          </p:nvSpPr>
          <p:spPr bwMode="auto">
            <a:xfrm>
              <a:off x="3813306" y="3711039"/>
              <a:ext cx="2823321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call</a:t>
              </a:r>
              <a:r>
                <a:rPr lang="en-US" sz="2000" b="1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396298" name="Text Box 10"/>
            <p:cNvSpPr txBox="1">
              <a:spLocks noChangeArrowheads="1"/>
            </p:cNvSpPr>
            <p:nvPr/>
          </p:nvSpPr>
          <p:spPr bwMode="auto">
            <a:xfrm>
              <a:off x="3813306" y="4474453"/>
              <a:ext cx="2823321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ret</a:t>
              </a:r>
            </a:p>
          </p:txBody>
        </p:sp>
        <p:sp>
          <p:nvSpPr>
            <p:cNvPr id="396299" name="Text Box 11"/>
            <p:cNvSpPr txBox="1">
              <a:spLocks noChangeArrowheads="1"/>
            </p:cNvSpPr>
            <p:nvPr/>
          </p:nvSpPr>
          <p:spPr bwMode="auto">
            <a:xfrm>
              <a:off x="3813306" y="962750"/>
              <a:ext cx="2823321" cy="30536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 smtClean="0">
                  <a:solidFill>
                    <a:srgbClr val="000066"/>
                  </a:solidFill>
                </a:rPr>
                <a:t>valM</a:t>
              </a:r>
              <a:r>
                <a:rPr lang="en-US" altLang="zh-CN" sz="2000" b="1" dirty="0" smtClean="0">
                  <a:solidFill>
                    <a:srgbClr val="000066"/>
                  </a:solidFill>
                  <a:sym typeface="Symbol" pitchFamily="18" charset="2"/>
                </a:rPr>
                <a:t> 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 M</a:t>
              </a:r>
              <a:r>
                <a:rPr lang="en-US" altLang="zh-CN" sz="2000" b="1" baseline="-25000" dirty="0">
                  <a:solidFill>
                    <a:srgbClr val="000066"/>
                  </a:solidFill>
                </a:rPr>
                <a:t>8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[</a:t>
              </a:r>
              <a:r>
                <a:rPr lang="en-US" altLang="zh-CN" sz="2000" b="1" dirty="0" err="1">
                  <a:solidFill>
                    <a:srgbClr val="FF3300"/>
                  </a:solidFill>
                </a:rPr>
                <a:t>valE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]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00" name="Text Box 12"/>
            <p:cNvSpPr txBox="1">
              <a:spLocks noChangeArrowheads="1"/>
            </p:cNvSpPr>
            <p:nvPr/>
          </p:nvSpPr>
          <p:spPr bwMode="auto">
            <a:xfrm>
              <a:off x="6789239" y="962750"/>
              <a:ext cx="1815209" cy="3053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</a:t>
              </a:r>
              <a:r>
                <a:rPr lang="zh-CN" altLang="en-US" sz="2000" b="1" dirty="0" smtClean="0">
                  <a:solidFill>
                    <a:srgbClr val="000066"/>
                  </a:solidFill>
                </a:rPr>
                <a:t>内存数据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02" name="Text Box 14"/>
            <p:cNvSpPr txBox="1">
              <a:spLocks noChangeArrowheads="1"/>
            </p:cNvSpPr>
            <p:nvPr/>
          </p:nvSpPr>
          <p:spPr bwMode="auto">
            <a:xfrm>
              <a:off x="3813306" y="1726163"/>
              <a:ext cx="2823321" cy="30536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 M</a:t>
              </a:r>
              <a:r>
                <a:rPr lang="en-US" sz="2000" b="1" baseline="-25000" dirty="0">
                  <a:solidFill>
                    <a:srgbClr val="000066"/>
                  </a:solidFill>
                </a:rPr>
                <a:t>8</a:t>
              </a:r>
              <a:r>
                <a:rPr lang="en-US" sz="2000" b="1" dirty="0">
                  <a:solidFill>
                    <a:srgbClr val="000066"/>
                  </a:solidFill>
                </a:rPr>
                <a:t>[</a:t>
              </a:r>
              <a:r>
                <a:rPr lang="en-US" sz="2000" b="1" dirty="0" err="1">
                  <a:solidFill>
                    <a:srgbClr val="FF3300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]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valA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03" name="Text Box 15"/>
            <p:cNvSpPr txBox="1">
              <a:spLocks noChangeArrowheads="1"/>
            </p:cNvSpPr>
            <p:nvPr/>
          </p:nvSpPr>
          <p:spPr bwMode="auto">
            <a:xfrm>
              <a:off x="2592410" y="1726163"/>
              <a:ext cx="1220896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04" name="Text Box 16"/>
            <p:cNvSpPr txBox="1">
              <a:spLocks noChangeArrowheads="1"/>
            </p:cNvSpPr>
            <p:nvPr/>
          </p:nvSpPr>
          <p:spPr bwMode="auto">
            <a:xfrm>
              <a:off x="6789239" y="1726163"/>
              <a:ext cx="1815209" cy="3053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数据写入内存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06" name="Text Box 18"/>
            <p:cNvSpPr txBox="1">
              <a:spLocks noChangeArrowheads="1"/>
            </p:cNvSpPr>
            <p:nvPr/>
          </p:nvSpPr>
          <p:spPr bwMode="auto">
            <a:xfrm>
              <a:off x="3813306" y="2489577"/>
              <a:ext cx="2823321" cy="30536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valM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 dirty="0">
                  <a:solidFill>
                    <a:srgbClr val="000066"/>
                  </a:solidFill>
                </a:rPr>
                <a:t> M</a:t>
              </a:r>
              <a:r>
                <a:rPr lang="en-US" sz="2000" b="1" baseline="-25000" dirty="0">
                  <a:solidFill>
                    <a:srgbClr val="000066"/>
                  </a:solidFill>
                </a:rPr>
                <a:t>8</a:t>
              </a:r>
              <a:r>
                <a:rPr lang="en-US" sz="2000" b="1" dirty="0">
                  <a:solidFill>
                    <a:srgbClr val="000066"/>
                  </a:solidFill>
                </a:rPr>
                <a:t>[</a:t>
              </a:r>
              <a:r>
                <a:rPr lang="en-US" sz="2000" b="1" dirty="0" err="1">
                  <a:solidFill>
                    <a:srgbClr val="FF3300"/>
                  </a:solidFill>
                </a:rPr>
                <a:t>valA</a:t>
              </a:r>
              <a:r>
                <a:rPr lang="en-US" sz="2000" b="1" dirty="0">
                  <a:solidFill>
                    <a:srgbClr val="000066"/>
                  </a:solidFill>
                </a:rPr>
                <a:t>]</a:t>
              </a:r>
            </a:p>
          </p:txBody>
        </p:sp>
        <p:sp>
          <p:nvSpPr>
            <p:cNvPr id="396307" name="Text Box 19"/>
            <p:cNvSpPr txBox="1">
              <a:spLocks noChangeArrowheads="1"/>
            </p:cNvSpPr>
            <p:nvPr/>
          </p:nvSpPr>
          <p:spPr bwMode="auto">
            <a:xfrm>
              <a:off x="2592410" y="2489577"/>
              <a:ext cx="1220896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08" name="Text Box 20"/>
            <p:cNvSpPr txBox="1">
              <a:spLocks noChangeArrowheads="1"/>
            </p:cNvSpPr>
            <p:nvPr/>
          </p:nvSpPr>
          <p:spPr bwMode="auto">
            <a:xfrm>
              <a:off x="6789239" y="2489576"/>
              <a:ext cx="1887217" cy="3053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从栈里读取数据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10" name="Text Box 22"/>
            <p:cNvSpPr txBox="1">
              <a:spLocks noChangeArrowheads="1"/>
            </p:cNvSpPr>
            <p:nvPr/>
          </p:nvSpPr>
          <p:spPr bwMode="auto">
            <a:xfrm>
              <a:off x="3813306" y="3933056"/>
              <a:ext cx="2823321" cy="388715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M</a:t>
              </a:r>
              <a:r>
                <a:rPr lang="en-US" sz="2000" b="1" baseline="-25000" dirty="0">
                  <a:solidFill>
                    <a:srgbClr val="000066"/>
                  </a:solidFill>
                </a:rPr>
                <a:t>8</a:t>
              </a:r>
              <a:r>
                <a:rPr lang="en-US" sz="2000" b="1" dirty="0">
                  <a:solidFill>
                    <a:srgbClr val="000066"/>
                  </a:solidFill>
                </a:rPr>
                <a:t>[</a:t>
              </a:r>
              <a:r>
                <a:rPr lang="en-US" sz="2000" b="1" dirty="0" err="1">
                  <a:solidFill>
                    <a:srgbClr val="FF3300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]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valP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96311" name="Text Box 23"/>
            <p:cNvSpPr txBox="1">
              <a:spLocks noChangeArrowheads="1"/>
            </p:cNvSpPr>
            <p:nvPr/>
          </p:nvSpPr>
          <p:spPr bwMode="auto">
            <a:xfrm>
              <a:off x="2592410" y="3933056"/>
              <a:ext cx="1220896" cy="38871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12" name="Text Box 24"/>
            <p:cNvSpPr txBox="1">
              <a:spLocks noChangeArrowheads="1"/>
            </p:cNvSpPr>
            <p:nvPr/>
          </p:nvSpPr>
          <p:spPr bwMode="auto">
            <a:xfrm>
              <a:off x="6789239" y="3933056"/>
              <a:ext cx="1815209" cy="3887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返回值入栈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14" name="Text Box 26"/>
            <p:cNvSpPr txBox="1">
              <a:spLocks noChangeArrowheads="1"/>
            </p:cNvSpPr>
            <p:nvPr/>
          </p:nvSpPr>
          <p:spPr bwMode="auto">
            <a:xfrm>
              <a:off x="3813306" y="4779818"/>
              <a:ext cx="2823321" cy="30536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valM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 dirty="0">
                  <a:solidFill>
                    <a:srgbClr val="000066"/>
                  </a:solidFill>
                </a:rPr>
                <a:t> M</a:t>
              </a:r>
              <a:r>
                <a:rPr lang="en-US" sz="2000" b="1" baseline="-25000" dirty="0">
                  <a:solidFill>
                    <a:srgbClr val="000066"/>
                  </a:solidFill>
                </a:rPr>
                <a:t>8</a:t>
              </a:r>
              <a:r>
                <a:rPr lang="en-US" sz="2000" b="1" dirty="0">
                  <a:solidFill>
                    <a:srgbClr val="000066"/>
                  </a:solidFill>
                </a:rPr>
                <a:t>[</a:t>
              </a:r>
              <a:r>
                <a:rPr lang="en-US" sz="2000" b="1" dirty="0" err="1">
                  <a:solidFill>
                    <a:srgbClr val="FF3300"/>
                  </a:solidFill>
                </a:rPr>
                <a:t>valA</a:t>
              </a:r>
              <a:r>
                <a:rPr lang="en-US" sz="2000" b="1" dirty="0">
                  <a:solidFill>
                    <a:srgbClr val="000066"/>
                  </a:solidFill>
                </a:rPr>
                <a:t>]  </a:t>
              </a:r>
            </a:p>
          </p:txBody>
        </p:sp>
        <p:sp>
          <p:nvSpPr>
            <p:cNvPr id="396315" name="Text Box 27"/>
            <p:cNvSpPr txBox="1">
              <a:spLocks noChangeArrowheads="1"/>
            </p:cNvSpPr>
            <p:nvPr/>
          </p:nvSpPr>
          <p:spPr bwMode="auto">
            <a:xfrm>
              <a:off x="2592410" y="4779818"/>
              <a:ext cx="1220896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16" name="Text Box 28"/>
            <p:cNvSpPr txBox="1">
              <a:spLocks noChangeArrowheads="1"/>
            </p:cNvSpPr>
            <p:nvPr/>
          </p:nvSpPr>
          <p:spPr bwMode="auto">
            <a:xfrm>
              <a:off x="6789239" y="4779818"/>
              <a:ext cx="1815209" cy="3053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读返回地址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17" name="Text Box 29"/>
            <p:cNvSpPr txBox="1">
              <a:spLocks noChangeArrowheads="1"/>
            </p:cNvSpPr>
            <p:nvPr/>
          </p:nvSpPr>
          <p:spPr bwMode="auto">
            <a:xfrm>
              <a:off x="2592410" y="3252991"/>
              <a:ext cx="1220896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18" name="Text Box 30"/>
            <p:cNvSpPr txBox="1">
              <a:spLocks noChangeArrowheads="1"/>
            </p:cNvSpPr>
            <p:nvPr/>
          </p:nvSpPr>
          <p:spPr bwMode="auto">
            <a:xfrm>
              <a:off x="3813306" y="3252991"/>
              <a:ext cx="2823321" cy="30536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 </a:t>
              </a:r>
            </a:p>
          </p:txBody>
        </p:sp>
        <p:sp>
          <p:nvSpPr>
            <p:cNvPr id="396319" name="Text Box 31"/>
            <p:cNvSpPr txBox="1">
              <a:spLocks noChangeArrowheads="1"/>
            </p:cNvSpPr>
            <p:nvPr/>
          </p:nvSpPr>
          <p:spPr bwMode="auto">
            <a:xfrm>
              <a:off x="6789239" y="3252991"/>
              <a:ext cx="1815209" cy="3053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无操作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sp>
        <p:nvSpPr>
          <p:cNvPr id="396320" name="Text Box 32"/>
          <p:cNvSpPr txBox="1">
            <a:spLocks noChangeArrowheads="1"/>
          </p:cNvSpPr>
          <p:nvPr/>
        </p:nvSpPr>
        <p:spPr bwMode="auto">
          <a:xfrm>
            <a:off x="360175" y="5237866"/>
            <a:ext cx="8681510" cy="147745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mem_addr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in { IRMMOVQ, IPUSHQ, ICALL, IMRMOVQ } 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valE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in { IPOPQ, IRET } 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valA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# </a:t>
            </a:r>
            <a:r>
              <a:rPr lang="zh-CN" altLang="en-US" b="1" dirty="0">
                <a:solidFill>
                  <a:srgbClr val="000066"/>
                </a:solidFill>
                <a:latin typeface="Courier New" pitchFamily="49" charset="0"/>
              </a:rPr>
              <a:t>其他指令不需要地址</a:t>
            </a:r>
            <a:endParaRPr lang="en-US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3813305" y="3267650"/>
            <a:ext cx="2823321" cy="305366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 M</a:t>
            </a:r>
            <a:r>
              <a:rPr lang="en-US" sz="2000" b="1" baseline="-25000" dirty="0">
                <a:solidFill>
                  <a:srgbClr val="000066"/>
                </a:solidFill>
              </a:rPr>
              <a:t>8</a:t>
            </a:r>
            <a:r>
              <a:rPr lang="en-US" sz="2000" b="1" dirty="0">
                <a:solidFill>
                  <a:srgbClr val="000066"/>
                </a:solidFill>
              </a:rPr>
              <a:t>[</a:t>
            </a:r>
            <a:r>
              <a:rPr lang="en-US" sz="2000" b="1" dirty="0" err="1">
                <a:solidFill>
                  <a:srgbClr val="FF3300"/>
                </a:solidFill>
              </a:rPr>
              <a:t>valE</a:t>
            </a:r>
            <a:r>
              <a:rPr lang="en-US" sz="2000" b="1" dirty="0">
                <a:solidFill>
                  <a:srgbClr val="000066"/>
                </a:solidFill>
              </a:rPr>
              <a:t>]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valA</a:t>
            </a:r>
            <a:endParaRPr lang="en-US" sz="2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7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读内存</a:t>
            </a:r>
            <a:endParaRPr lang="en-US" dirty="0"/>
          </a:p>
        </p:txBody>
      </p:sp>
      <p:grpSp>
        <p:nvGrpSpPr>
          <p:cNvPr id="397315" name="Group 3"/>
          <p:cNvGrpSpPr>
            <a:grpSpLocks/>
          </p:cNvGrpSpPr>
          <p:nvPr/>
        </p:nvGrpSpPr>
        <p:grpSpPr bwMode="auto">
          <a:xfrm>
            <a:off x="899592" y="1484784"/>
            <a:ext cx="7799290" cy="3813941"/>
            <a:chOff x="1008" y="1344"/>
            <a:chExt cx="4416" cy="2304"/>
          </a:xfrm>
        </p:grpSpPr>
        <p:sp>
          <p:nvSpPr>
            <p:cNvPr id="397318" name="Text Box 6"/>
            <p:cNvSpPr txBox="1">
              <a:spLocks noChangeArrowheads="1"/>
            </p:cNvSpPr>
            <p:nvPr/>
          </p:nvSpPr>
          <p:spPr bwMode="auto">
            <a:xfrm>
              <a:off x="1776" y="134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 smtClean="0">
                  <a:solidFill>
                    <a:srgbClr val="000066"/>
                  </a:solidFill>
                  <a:latin typeface="Courier New" pitchFamily="49" charset="0"/>
                </a:rPr>
                <a:t>m</a:t>
              </a:r>
              <a:r>
                <a:rPr lang="en-US" altLang="zh-CN" sz="2000" b="1" dirty="0" err="1" smtClean="0">
                  <a:solidFill>
                    <a:srgbClr val="000066"/>
                  </a:solidFill>
                  <a:latin typeface="Courier New" pitchFamily="49" charset="0"/>
                </a:rPr>
                <a:t>r</a:t>
              </a:r>
              <a:r>
                <a:rPr lang="en-US" sz="2000" b="1" dirty="0" err="1" smtClean="0">
                  <a:solidFill>
                    <a:srgbClr val="000066"/>
                  </a:solidFill>
                  <a:latin typeface="Courier New" pitchFamily="49" charset="0"/>
                </a:rPr>
                <a:t>movq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 D(</a:t>
              </a:r>
              <a:r>
                <a:rPr lang="en-US" sz="2000" b="1" dirty="0" err="1" smtClean="0">
                  <a:solidFill>
                    <a:srgbClr val="000066"/>
                  </a:solidFill>
                </a:rPr>
                <a:t>rB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),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 </a:t>
              </a:r>
              <a:r>
                <a:rPr lang="en-US" altLang="zh-CN" sz="2000" b="1" dirty="0" smtClean="0">
                  <a:solidFill>
                    <a:srgbClr val="000066"/>
                  </a:solidFill>
                </a:rPr>
                <a:t> </a:t>
              </a:r>
              <a:r>
                <a:rPr lang="en-US" altLang="zh-CN" sz="2000" b="1" dirty="0" err="1" smtClean="0">
                  <a:solidFill>
                    <a:srgbClr val="000066"/>
                  </a:solidFill>
                </a:rPr>
                <a:t>rA</a:t>
              </a:r>
              <a:r>
                <a:rPr lang="en-US" altLang="zh-CN" sz="2000" b="1" dirty="0" smtClean="0">
                  <a:solidFill>
                    <a:srgbClr val="000066"/>
                  </a:solidFill>
                </a:rPr>
                <a:t>,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7319" name="Text Box 7"/>
            <p:cNvSpPr txBox="1">
              <a:spLocks noChangeArrowheads="1"/>
            </p:cNvSpPr>
            <p:nvPr/>
          </p:nvSpPr>
          <p:spPr bwMode="auto">
            <a:xfrm>
              <a:off x="1776" y="18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popq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7322" name="Text Box 10"/>
            <p:cNvSpPr txBox="1">
              <a:spLocks noChangeArrowheads="1"/>
            </p:cNvSpPr>
            <p:nvPr/>
          </p:nvSpPr>
          <p:spPr bwMode="auto">
            <a:xfrm>
              <a:off x="1776" y="32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97325" name="Group 13"/>
            <p:cNvGrpSpPr>
              <a:grpSpLocks/>
            </p:cNvGrpSpPr>
            <p:nvPr/>
          </p:nvGrpSpPr>
          <p:grpSpPr bwMode="auto">
            <a:xfrm>
              <a:off x="1008" y="1536"/>
              <a:ext cx="4416" cy="192"/>
              <a:chOff x="576" y="2352"/>
              <a:chExt cx="4416" cy="192"/>
            </a:xfrm>
          </p:grpSpPr>
          <p:sp>
            <p:nvSpPr>
              <p:cNvPr id="397326" name="Text Box 14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 b="1" dirty="0" err="1" smtClean="0">
                    <a:solidFill>
                      <a:srgbClr val="000066"/>
                    </a:solidFill>
                  </a:rPr>
                  <a:t>valM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0066"/>
                    </a:solidFill>
                    <a:sym typeface="Symbol" pitchFamily="18" charset="2"/>
                  </a:rPr>
                  <a:t></a:t>
                </a:r>
                <a:r>
                  <a:rPr lang="en-US" sz="2000" b="1" dirty="0" smtClean="0">
                    <a:solidFill>
                      <a:srgbClr val="000066"/>
                    </a:solidFill>
                  </a:rPr>
                  <a:t>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M</a:t>
                </a:r>
                <a:r>
                  <a:rPr lang="en-US" altLang="zh-CN" sz="2000" b="1" baseline="-25000" dirty="0" smtClean="0">
                    <a:solidFill>
                      <a:srgbClr val="000066"/>
                    </a:solidFill>
                  </a:rPr>
                  <a:t>8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[</a:t>
                </a:r>
                <a:r>
                  <a:rPr lang="en-US" altLang="zh-CN" sz="2000" b="1" dirty="0" err="1" smtClean="0">
                    <a:solidFill>
                      <a:srgbClr val="000066"/>
                    </a:solidFill>
                  </a:rPr>
                  <a:t>valE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] 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97327" name="Text Box 15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访存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97328" name="Text Box 16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从内存读数据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97329" name="Group 17"/>
            <p:cNvGrpSpPr>
              <a:grpSpLocks/>
            </p:cNvGrpSpPr>
            <p:nvPr/>
          </p:nvGrpSpPr>
          <p:grpSpPr bwMode="auto">
            <a:xfrm>
              <a:off x="1008" y="2016"/>
              <a:ext cx="4416" cy="192"/>
              <a:chOff x="576" y="2352"/>
              <a:chExt cx="4416" cy="192"/>
            </a:xfrm>
          </p:grpSpPr>
          <p:sp>
            <p:nvSpPr>
              <p:cNvPr id="397330" name="Text Box 18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 dirty="0" err="1">
                    <a:solidFill>
                      <a:srgbClr val="000066"/>
                    </a:solidFill>
                  </a:rPr>
                  <a:t>valM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en-US" sz="2000" b="1" dirty="0">
                    <a:solidFill>
                      <a:srgbClr val="FF3300"/>
                    </a:solidFill>
                    <a:sym typeface="Symbol" pitchFamily="18" charset="2"/>
                  </a:rPr>
                  <a:t></a:t>
                </a:r>
                <a:r>
                  <a:rPr lang="en-US" sz="2000" b="1" dirty="0">
                    <a:solidFill>
                      <a:srgbClr val="FF3300"/>
                    </a:solidFill>
                  </a:rPr>
                  <a:t> M</a:t>
                </a:r>
                <a:r>
                  <a:rPr lang="en-US" sz="2000" b="1" baseline="-25000" dirty="0">
                    <a:solidFill>
                      <a:srgbClr val="FF3300"/>
                    </a:solidFill>
                  </a:rPr>
                  <a:t>8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[</a:t>
                </a:r>
                <a:r>
                  <a:rPr lang="en-US" sz="2000" b="1" dirty="0" err="1">
                    <a:solidFill>
                      <a:srgbClr val="000066"/>
                    </a:solidFill>
                  </a:rPr>
                  <a:t>valA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]</a:t>
                </a:r>
              </a:p>
            </p:txBody>
          </p:sp>
          <p:sp>
            <p:nvSpPr>
              <p:cNvPr id="397331" name="Text Box 19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访存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97332" name="Text Box 20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从栈里读取数据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97337" name="Group 25"/>
            <p:cNvGrpSpPr>
              <a:grpSpLocks/>
            </p:cNvGrpSpPr>
            <p:nvPr/>
          </p:nvGrpSpPr>
          <p:grpSpPr bwMode="auto">
            <a:xfrm>
              <a:off x="1008" y="3456"/>
              <a:ext cx="4416" cy="192"/>
              <a:chOff x="576" y="2352"/>
              <a:chExt cx="4416" cy="192"/>
            </a:xfrm>
          </p:grpSpPr>
          <p:sp>
            <p:nvSpPr>
              <p:cNvPr id="397338" name="Text Box 26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 dirty="0" err="1">
                    <a:solidFill>
                      <a:srgbClr val="000066"/>
                    </a:solidFill>
                  </a:rPr>
                  <a:t>valM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en-US" sz="2000" b="1" dirty="0">
                    <a:solidFill>
                      <a:srgbClr val="FF3300"/>
                    </a:solidFill>
                    <a:sym typeface="Symbol" pitchFamily="18" charset="2"/>
                  </a:rPr>
                  <a:t></a:t>
                </a:r>
                <a:r>
                  <a:rPr lang="en-US" sz="2000" b="1" dirty="0">
                    <a:solidFill>
                      <a:srgbClr val="FF3300"/>
                    </a:solidFill>
                  </a:rPr>
                  <a:t> M</a:t>
                </a:r>
                <a:r>
                  <a:rPr lang="en-US" sz="2000" b="1" baseline="-25000" dirty="0">
                    <a:solidFill>
                      <a:srgbClr val="FF3300"/>
                    </a:solidFill>
                  </a:rPr>
                  <a:t>8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[</a:t>
                </a:r>
                <a:r>
                  <a:rPr lang="en-US" sz="2000" b="1" dirty="0" err="1">
                    <a:solidFill>
                      <a:srgbClr val="000066"/>
                    </a:solidFill>
                  </a:rPr>
                  <a:t>valA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]  </a:t>
                </a:r>
              </a:p>
            </p:txBody>
          </p:sp>
          <p:sp>
            <p:nvSpPr>
              <p:cNvPr id="397339" name="Text Box 27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访存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97340" name="Text Box 28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读返回地址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</p:grpSp>
      </p:grpSp>
      <p:sp>
        <p:nvSpPr>
          <p:cNvPr id="397344" name="Text Box 32"/>
          <p:cNvSpPr txBox="1">
            <a:spLocks noChangeArrowheads="1"/>
          </p:cNvSpPr>
          <p:nvPr/>
        </p:nvSpPr>
        <p:spPr bwMode="auto">
          <a:xfrm>
            <a:off x="235365" y="5733256"/>
            <a:ext cx="8892480" cy="46179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bool </a:t>
            </a:r>
            <a:r>
              <a:rPr lang="en-US" sz="2400" b="1" dirty="0" err="1">
                <a:solidFill>
                  <a:srgbClr val="000066"/>
                </a:solidFill>
                <a:latin typeface="Courier New" pitchFamily="49" charset="0"/>
              </a:rPr>
              <a:t>mem_read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in </a:t>
            </a:r>
            <a:r>
              <a:rPr lang="en-US" sz="2400" b="1" dirty="0" smtClean="0">
                <a:solidFill>
                  <a:srgbClr val="000066"/>
                </a:solidFill>
                <a:latin typeface="Courier New" pitchFamily="49" charset="0"/>
              </a:rPr>
              <a:t>{IMRMOVQ,IPOPQ,IRET };</a:t>
            </a:r>
          </a:p>
        </p:txBody>
      </p:sp>
    </p:spTree>
    <p:extLst>
      <p:ext uri="{BB962C8B-B14F-4D97-AF65-F5344CB8AC3E}">
        <p14:creationId xmlns:p14="http://schemas.microsoft.com/office/powerpoint/2010/main" val="375869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374330" y="2348880"/>
            <a:ext cx="8341120" cy="255467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bool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mem_write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in { IRMMOVQ, IPUSHQ, ICALL 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};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word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mem_data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= [	</a:t>
            </a:r>
            <a:endParaRPr lang="en-US" sz="20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	# 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Value from 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register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in { IRMMOVQ, IPUSHQ } :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valA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# Return 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PC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== ICALL :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valP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;	</a:t>
            </a:r>
            <a:endParaRPr lang="en-US" sz="20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</a:rPr>
              <a:t># 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Default: Don't write anything]; </a:t>
            </a:r>
          </a:p>
        </p:txBody>
      </p:sp>
    </p:spTree>
    <p:extLst>
      <p:ext uri="{BB962C8B-B14F-4D97-AF65-F5344CB8AC3E}">
        <p14:creationId xmlns:p14="http://schemas.microsoft.com/office/powerpoint/2010/main" val="26811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188640"/>
            <a:ext cx="7591425" cy="762000"/>
          </a:xfrm>
        </p:spPr>
        <p:txBody>
          <a:bodyPr/>
          <a:lstStyle/>
          <a:p>
            <a:r>
              <a:rPr lang="en-US" dirty="0" smtClean="0"/>
              <a:t>Y86-64 </a:t>
            </a:r>
            <a:r>
              <a:rPr lang="zh-CN" altLang="en-US" dirty="0" smtClean="0"/>
              <a:t>指令集 </a:t>
            </a:r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07485" y="833395"/>
            <a:ext cx="8640979" cy="5763957"/>
            <a:chOff x="107485" y="833395"/>
            <a:chExt cx="8640979" cy="5763957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113839" y="839758"/>
              <a:ext cx="2750934" cy="337308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字节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113859" y="5833939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pushq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113839" y="4459794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113859" y="629198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113839" y="4917833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113859" y="2169553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113839" y="2627601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113839" y="3085640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113839" y="3543652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113859" y="400170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113851" y="5375881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ret</a:t>
              </a:r>
            </a:p>
          </p:txBody>
        </p:sp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113851" y="170510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107485" y="124708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halt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2864774" y="4427851"/>
              <a:ext cx="789992" cy="305365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3654765" y="4427051"/>
              <a:ext cx="4661651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64799" y="5801996"/>
              <a:ext cx="1579957" cy="763413"/>
              <a:chOff x="2499988" y="5801996"/>
              <a:chExt cx="1653982" cy="763413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2913484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2"/>
              <p:cNvGrpSpPr>
                <a:grpSpLocks/>
              </p:cNvGrpSpPr>
              <p:nvPr/>
            </p:nvGrpSpPr>
            <p:grpSpPr bwMode="auto">
              <a:xfrm>
                <a:off x="3326979" y="5801996"/>
                <a:ext cx="826991" cy="305365"/>
                <a:chOff x="1920" y="3648"/>
                <a:chExt cx="384" cy="192"/>
              </a:xfrm>
            </p:grpSpPr>
            <p:sp>
              <p:nvSpPr>
                <p:cNvPr id="3225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58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2913484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207"/>
              <p:cNvGrpSpPr>
                <a:grpSpLocks/>
              </p:cNvGrpSpPr>
              <p:nvPr/>
            </p:nvGrpSpPr>
            <p:grpSpPr bwMode="auto">
              <a:xfrm>
                <a:off x="3326979" y="6260044"/>
                <a:ext cx="826991" cy="305365"/>
                <a:chOff x="1920" y="3936"/>
                <a:chExt cx="384" cy="192"/>
              </a:xfrm>
            </p:grpSpPr>
            <p:sp>
              <p:nvSpPr>
                <p:cNvPr id="322597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322598" name="Rectangle 38"/>
                <p:cNvSpPr>
                  <a:spLocks noChangeArrowheads="1"/>
                </p:cNvSpPr>
                <p:nvPr/>
              </p:nvSpPr>
              <p:spPr bwMode="auto">
                <a:xfrm>
                  <a:off x="2112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2864774" y="4885890"/>
              <a:ext cx="789992" cy="305365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3654765" y="4885890"/>
              <a:ext cx="4661651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0" name="Rectangle 50"/>
            <p:cNvSpPr>
              <a:spLocks noChangeArrowheads="1"/>
            </p:cNvSpPr>
            <p:nvPr/>
          </p:nvSpPr>
          <p:spPr bwMode="auto">
            <a:xfrm>
              <a:off x="2864799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2611" name="Rectangle 51"/>
            <p:cNvSpPr>
              <a:spLocks noChangeArrowheads="1"/>
            </p:cNvSpPr>
            <p:nvPr/>
          </p:nvSpPr>
          <p:spPr bwMode="auto">
            <a:xfrm>
              <a:off x="3259794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</a:p>
          </p:txBody>
        </p:sp>
        <p:sp>
          <p:nvSpPr>
            <p:cNvPr id="322612" name="Rectangle 52"/>
            <p:cNvSpPr>
              <a:spLocks noChangeArrowheads="1"/>
            </p:cNvSpPr>
            <p:nvPr/>
          </p:nvSpPr>
          <p:spPr bwMode="auto">
            <a:xfrm>
              <a:off x="2864799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4" name="Rectangle 54"/>
            <p:cNvSpPr>
              <a:spLocks noChangeArrowheads="1"/>
            </p:cNvSpPr>
            <p:nvPr/>
          </p:nvSpPr>
          <p:spPr bwMode="auto">
            <a:xfrm>
              <a:off x="3654790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322615" name="Rectangle 55"/>
            <p:cNvSpPr>
              <a:spLocks noChangeArrowheads="1"/>
            </p:cNvSpPr>
            <p:nvPr/>
          </p:nvSpPr>
          <p:spPr bwMode="auto">
            <a:xfrm>
              <a:off x="4049786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6" name="Rectangle 56"/>
            <p:cNvSpPr>
              <a:spLocks noChangeArrowheads="1"/>
            </p:cNvSpPr>
            <p:nvPr/>
          </p:nvSpPr>
          <p:spPr bwMode="auto">
            <a:xfrm>
              <a:off x="3654790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2864774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3259770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2864774" y="2595658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3654764" y="2595658"/>
              <a:ext cx="789992" cy="305365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4444757" y="2595658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2864774" y="3053697"/>
              <a:ext cx="789992" cy="305365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3654764" y="3053697"/>
              <a:ext cx="789992" cy="305365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4444757" y="3053697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2864774" y="3511709"/>
              <a:ext cx="789992" cy="305365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3654764" y="3511709"/>
              <a:ext cx="789992" cy="305365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4444757" y="3511709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2864799" y="3969764"/>
              <a:ext cx="789992" cy="305365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3654790" y="3969764"/>
              <a:ext cx="789992" cy="305365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2864788" y="5343938"/>
              <a:ext cx="789992" cy="305365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69" name="Rectangle 109"/>
            <p:cNvSpPr>
              <a:spLocks noChangeArrowheads="1"/>
            </p:cNvSpPr>
            <p:nvPr/>
          </p:nvSpPr>
          <p:spPr bwMode="auto">
            <a:xfrm>
              <a:off x="2843808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2670" name="Rectangle 110"/>
            <p:cNvSpPr>
              <a:spLocks noChangeArrowheads="1"/>
            </p:cNvSpPr>
            <p:nvPr/>
          </p:nvSpPr>
          <p:spPr bwMode="auto">
            <a:xfrm>
              <a:off x="3238804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1" name="Rectangle 111"/>
            <p:cNvSpPr>
              <a:spLocks noChangeArrowheads="1"/>
            </p:cNvSpPr>
            <p:nvPr/>
          </p:nvSpPr>
          <p:spPr bwMode="auto">
            <a:xfrm>
              <a:off x="2843808" y="162880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5" name="Rectangle 115"/>
            <p:cNvSpPr>
              <a:spLocks noChangeArrowheads="1"/>
            </p:cNvSpPr>
            <p:nvPr/>
          </p:nvSpPr>
          <p:spPr bwMode="auto">
            <a:xfrm>
              <a:off x="2856550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6" name="Rectangle 116"/>
            <p:cNvSpPr>
              <a:spLocks noChangeArrowheads="1"/>
            </p:cNvSpPr>
            <p:nvPr/>
          </p:nvSpPr>
          <p:spPr bwMode="auto">
            <a:xfrm>
              <a:off x="3251546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7" name="Rectangle 117"/>
            <p:cNvSpPr>
              <a:spLocks noChangeArrowheads="1"/>
            </p:cNvSpPr>
            <p:nvPr/>
          </p:nvSpPr>
          <p:spPr bwMode="auto">
            <a:xfrm>
              <a:off x="2856550" y="1215142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864774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3654765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444757" y="833395"/>
              <a:ext cx="4303707" cy="311727"/>
              <a:chOff x="4444757" y="833395"/>
              <a:chExt cx="6319930" cy="311727"/>
            </a:xfrm>
            <a:solidFill>
              <a:schemeClr val="bg1"/>
            </a:solidFill>
          </p:grpSpPr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4444757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5234748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6024739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6814731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9" name="Rectangle 8"/>
              <p:cNvSpPr>
                <a:spLocks noChangeArrowheads="1"/>
              </p:cNvSpPr>
              <p:nvPr/>
            </p:nvSpPr>
            <p:spPr bwMode="auto">
              <a:xfrm>
                <a:off x="7604722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0" name="Rectangle 9"/>
              <p:cNvSpPr>
                <a:spLocks noChangeArrowheads="1"/>
              </p:cNvSpPr>
              <p:nvPr/>
            </p:nvSpPr>
            <p:spPr bwMode="auto">
              <a:xfrm>
                <a:off x="8394713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1" name="Rectangle 10"/>
              <p:cNvSpPr>
                <a:spLocks noChangeArrowheads="1"/>
              </p:cNvSpPr>
              <p:nvPr/>
            </p:nvSpPr>
            <p:spPr bwMode="auto">
              <a:xfrm>
                <a:off x="9184704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9974696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4839750" y="1341435"/>
            <a:ext cx="3908714" cy="3455717"/>
            <a:chOff x="2983178" y="2413616"/>
            <a:chExt cx="3908714" cy="3455717"/>
          </a:xfrm>
        </p:grpSpPr>
        <p:sp>
          <p:nvSpPr>
            <p:cNvPr id="104" name="矩形 103"/>
            <p:cNvSpPr/>
            <p:nvPr/>
          </p:nvSpPr>
          <p:spPr bwMode="auto">
            <a:xfrm>
              <a:off x="4433413" y="2413616"/>
              <a:ext cx="2458479" cy="34557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05" name="Line 223"/>
            <p:cNvSpPr>
              <a:spLocks noChangeShapeType="1"/>
            </p:cNvSpPr>
            <p:nvPr/>
          </p:nvSpPr>
          <p:spPr bwMode="auto">
            <a:xfrm flipV="1">
              <a:off x="2983178" y="4091667"/>
              <a:ext cx="1471200" cy="1390862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/>
            </a:p>
          </p:txBody>
        </p:sp>
        <p:sp>
          <p:nvSpPr>
            <p:cNvPr id="106" name="左大括号 105"/>
            <p:cNvSpPr/>
            <p:nvPr/>
          </p:nvSpPr>
          <p:spPr bwMode="auto">
            <a:xfrm>
              <a:off x="4454379" y="2667576"/>
              <a:ext cx="357770" cy="2838018"/>
            </a:xfrm>
            <a:prstGeom prst="leftBrace">
              <a:avLst/>
            </a:prstGeom>
            <a:noFill/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138"/>
            <p:cNvSpPr>
              <a:spLocks noChangeArrowheads="1"/>
            </p:cNvSpPr>
            <p:nvPr/>
          </p:nvSpPr>
          <p:spPr bwMode="auto">
            <a:xfrm>
              <a:off x="4932041" y="2525640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jmp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8" name="Group 179"/>
            <p:cNvGrpSpPr>
              <a:grpSpLocks/>
            </p:cNvGrpSpPr>
            <p:nvPr/>
          </p:nvGrpSpPr>
          <p:grpSpPr bwMode="auto">
            <a:xfrm>
              <a:off x="5618794" y="2525640"/>
              <a:ext cx="610448" cy="305366"/>
              <a:chOff x="4560" y="2160"/>
              <a:chExt cx="384" cy="192"/>
            </a:xfrm>
          </p:grpSpPr>
          <p:sp>
            <p:nvSpPr>
              <p:cNvPr id="143" name="Rectangle 140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44" name="Rectangle 141"/>
              <p:cNvSpPr>
                <a:spLocks noChangeArrowheads="1"/>
              </p:cNvSpPr>
              <p:nvPr/>
            </p:nvSpPr>
            <p:spPr bwMode="auto">
              <a:xfrm>
                <a:off x="4752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45" name="Rectangle 142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Rectangle 143"/>
            <p:cNvSpPr>
              <a:spLocks noChangeArrowheads="1"/>
            </p:cNvSpPr>
            <p:nvPr/>
          </p:nvSpPr>
          <p:spPr bwMode="auto">
            <a:xfrm>
              <a:off x="4932041" y="2983688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jle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0" name="Group 178"/>
            <p:cNvGrpSpPr>
              <a:grpSpLocks/>
            </p:cNvGrpSpPr>
            <p:nvPr/>
          </p:nvGrpSpPr>
          <p:grpSpPr bwMode="auto">
            <a:xfrm>
              <a:off x="5618794" y="2983688"/>
              <a:ext cx="610448" cy="305366"/>
              <a:chOff x="4560" y="2448"/>
              <a:chExt cx="384" cy="192"/>
            </a:xfrm>
          </p:grpSpPr>
          <p:sp>
            <p:nvSpPr>
              <p:cNvPr id="140" name="Rectangle 145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41" name="Rectangle 146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42" name="Rectangle 147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1" name="Rectangle 148"/>
            <p:cNvSpPr>
              <a:spLocks noChangeArrowheads="1"/>
            </p:cNvSpPr>
            <p:nvPr/>
          </p:nvSpPr>
          <p:spPr bwMode="auto">
            <a:xfrm>
              <a:off x="4932041" y="3441737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jl</a:t>
              </a:r>
            </a:p>
          </p:txBody>
        </p:sp>
        <p:grpSp>
          <p:nvGrpSpPr>
            <p:cNvPr id="112" name="Group 177"/>
            <p:cNvGrpSpPr>
              <a:grpSpLocks/>
            </p:cNvGrpSpPr>
            <p:nvPr/>
          </p:nvGrpSpPr>
          <p:grpSpPr bwMode="auto">
            <a:xfrm>
              <a:off x="5618794" y="3441737"/>
              <a:ext cx="610448" cy="305366"/>
              <a:chOff x="4560" y="2736"/>
              <a:chExt cx="384" cy="192"/>
            </a:xfrm>
          </p:grpSpPr>
          <p:sp>
            <p:nvSpPr>
              <p:cNvPr id="137" name="Rectangle 150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38" name="Rectangle 151"/>
              <p:cNvSpPr>
                <a:spLocks noChangeArrowheads="1"/>
              </p:cNvSpPr>
              <p:nvPr/>
            </p:nvSpPr>
            <p:spPr bwMode="auto">
              <a:xfrm>
                <a:off x="4752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39" name="Rectangle 152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3" name="Rectangle 153"/>
            <p:cNvSpPr>
              <a:spLocks noChangeArrowheads="1"/>
            </p:cNvSpPr>
            <p:nvPr/>
          </p:nvSpPr>
          <p:spPr bwMode="auto">
            <a:xfrm>
              <a:off x="4932041" y="3899785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je</a:t>
              </a:r>
            </a:p>
          </p:txBody>
        </p:sp>
        <p:grpSp>
          <p:nvGrpSpPr>
            <p:cNvPr id="114" name="Group 176"/>
            <p:cNvGrpSpPr>
              <a:grpSpLocks/>
            </p:cNvGrpSpPr>
            <p:nvPr/>
          </p:nvGrpSpPr>
          <p:grpSpPr bwMode="auto">
            <a:xfrm>
              <a:off x="5618794" y="3899785"/>
              <a:ext cx="610448" cy="305366"/>
              <a:chOff x="4560" y="3024"/>
              <a:chExt cx="384" cy="192"/>
            </a:xfrm>
          </p:grpSpPr>
          <p:sp>
            <p:nvSpPr>
              <p:cNvPr id="134" name="Rectangle 155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35" name="Rectangle 156"/>
              <p:cNvSpPr>
                <a:spLocks noChangeArrowheads="1"/>
              </p:cNvSpPr>
              <p:nvPr/>
            </p:nvSpPr>
            <p:spPr bwMode="auto">
              <a:xfrm>
                <a:off x="4752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36" name="Rectangle 157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5" name="Rectangle 158"/>
            <p:cNvSpPr>
              <a:spLocks noChangeArrowheads="1"/>
            </p:cNvSpPr>
            <p:nvPr/>
          </p:nvSpPr>
          <p:spPr bwMode="auto">
            <a:xfrm>
              <a:off x="4932041" y="4357833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jne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6" name="Group 173"/>
            <p:cNvGrpSpPr>
              <a:grpSpLocks/>
            </p:cNvGrpSpPr>
            <p:nvPr/>
          </p:nvGrpSpPr>
          <p:grpSpPr bwMode="auto">
            <a:xfrm>
              <a:off x="5618794" y="4357833"/>
              <a:ext cx="610448" cy="305366"/>
              <a:chOff x="4560" y="3312"/>
              <a:chExt cx="384" cy="192"/>
            </a:xfrm>
          </p:grpSpPr>
          <p:sp>
            <p:nvSpPr>
              <p:cNvPr id="131" name="Rectangle 16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32" name="Rectangle 161"/>
              <p:cNvSpPr>
                <a:spLocks noChangeArrowheads="1"/>
              </p:cNvSpPr>
              <p:nvPr/>
            </p:nvSpPr>
            <p:spPr bwMode="auto">
              <a:xfrm>
                <a:off x="4752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33" name="Rectangle 162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7" name="Rectangle 163"/>
            <p:cNvSpPr>
              <a:spLocks noChangeArrowheads="1"/>
            </p:cNvSpPr>
            <p:nvPr/>
          </p:nvSpPr>
          <p:spPr bwMode="auto">
            <a:xfrm>
              <a:off x="4932041" y="4815881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jge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8" name="Group 175"/>
            <p:cNvGrpSpPr>
              <a:grpSpLocks/>
            </p:cNvGrpSpPr>
            <p:nvPr/>
          </p:nvGrpSpPr>
          <p:grpSpPr bwMode="auto">
            <a:xfrm>
              <a:off x="5618794" y="4815881"/>
              <a:ext cx="610448" cy="305366"/>
              <a:chOff x="4560" y="3600"/>
              <a:chExt cx="384" cy="192"/>
            </a:xfrm>
          </p:grpSpPr>
          <p:sp>
            <p:nvSpPr>
              <p:cNvPr id="128" name="Rectangle 165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9" name="Rectangle 166"/>
              <p:cNvSpPr>
                <a:spLocks noChangeArrowheads="1"/>
              </p:cNvSpPr>
              <p:nvPr/>
            </p:nvSpPr>
            <p:spPr bwMode="auto">
              <a:xfrm>
                <a:off x="4752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30" name="Rectangle 167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" name="Rectangle 168"/>
            <p:cNvSpPr>
              <a:spLocks noChangeArrowheads="1"/>
            </p:cNvSpPr>
            <p:nvPr/>
          </p:nvSpPr>
          <p:spPr bwMode="auto">
            <a:xfrm>
              <a:off x="4932041" y="5273930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jg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4" name="Group 174"/>
            <p:cNvGrpSpPr>
              <a:grpSpLocks/>
            </p:cNvGrpSpPr>
            <p:nvPr/>
          </p:nvGrpSpPr>
          <p:grpSpPr bwMode="auto">
            <a:xfrm>
              <a:off x="5618794" y="5273930"/>
              <a:ext cx="610448" cy="305366"/>
              <a:chOff x="4560" y="3888"/>
              <a:chExt cx="384" cy="192"/>
            </a:xfrm>
          </p:grpSpPr>
          <p:sp>
            <p:nvSpPr>
              <p:cNvPr id="125" name="Rectangle 170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6" name="Rectangle 171"/>
              <p:cNvSpPr>
                <a:spLocks noChangeArrowheads="1"/>
              </p:cNvSpPr>
              <p:nvPr/>
            </p:nvSpPr>
            <p:spPr bwMode="auto">
              <a:xfrm>
                <a:off x="4752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7" name="Rectangle 172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128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更新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的逻辑</a:t>
            </a:r>
            <a:endParaRPr lang="en-US" dirty="0"/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618" y="4005064"/>
            <a:ext cx="5341419" cy="2519265"/>
          </a:xfrm>
        </p:spPr>
        <p:txBody>
          <a:bodyPr/>
          <a:lstStyle/>
          <a:p>
            <a:r>
              <a:rPr lang="zh-CN" altLang="en-US" dirty="0" smtClean="0"/>
              <a:t>新</a:t>
            </a:r>
            <a:r>
              <a:rPr lang="en-US" altLang="zh-CN" dirty="0" smtClean="0"/>
              <a:t>PC</a:t>
            </a:r>
            <a:endParaRPr lang="en-US" dirty="0"/>
          </a:p>
          <a:p>
            <a:pPr lvl="1"/>
            <a:r>
              <a:rPr lang="zh-CN" altLang="en-US" dirty="0" smtClean="0"/>
              <a:t>选取下一个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的值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15816" y="1808498"/>
            <a:ext cx="5112568" cy="1908534"/>
            <a:chOff x="1600200" y="4267200"/>
            <a:chExt cx="2895600" cy="1905000"/>
          </a:xfrm>
        </p:grpSpPr>
        <p:sp>
          <p:nvSpPr>
            <p:cNvPr id="20" name="AutoShape 9"/>
            <p:cNvSpPr>
              <a:spLocks noChangeArrowheads="1"/>
            </p:cNvSpPr>
            <p:nvPr/>
          </p:nvSpPr>
          <p:spPr bwMode="auto">
            <a:xfrm>
              <a:off x="1600200" y="4953000"/>
              <a:ext cx="28194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2000" b="1" kern="0" dirty="0">
                  <a:solidFill>
                    <a:sysClr val="windowText" lastClr="000000"/>
                  </a:solidFill>
                </a:rPr>
                <a:t>新</a:t>
              </a:r>
              <a:r>
                <a:rPr lang="en-US" altLang="zh-CN" sz="2000" b="1" kern="0" dirty="0">
                  <a:solidFill>
                    <a:sysClr val="windowText" lastClr="000000"/>
                  </a:solidFill>
                </a:rPr>
                <a:t>PC</a:t>
              </a:r>
              <a:endParaRPr lang="en-US" sz="20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71"/>
            <p:cNvSpPr>
              <a:spLocks noChangeArrowheads="1"/>
            </p:cNvSpPr>
            <p:nvPr/>
          </p:nvSpPr>
          <p:spPr bwMode="auto">
            <a:xfrm>
              <a:off x="22098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Cnd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16002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 dirty="0" err="1">
                  <a:solidFill>
                    <a:sysClr val="windowText" lastClr="000000"/>
                  </a:solidFill>
                </a:rPr>
                <a:t>icode</a:t>
              </a:r>
              <a:endParaRPr lang="en-US" sz="20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Line 226"/>
            <p:cNvSpPr>
              <a:spLocks noChangeShapeType="1"/>
            </p:cNvSpPr>
            <p:nvPr/>
          </p:nvSpPr>
          <p:spPr bwMode="auto">
            <a:xfrm flipV="1">
              <a:off x="4267200" y="5486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232"/>
            <p:cNvSpPr>
              <a:spLocks noChangeArrowheads="1"/>
            </p:cNvSpPr>
            <p:nvPr/>
          </p:nvSpPr>
          <p:spPr bwMode="auto">
            <a:xfrm>
              <a:off x="28194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valC</a:t>
              </a:r>
            </a:p>
          </p:txBody>
        </p:sp>
        <p:sp>
          <p:nvSpPr>
            <p:cNvPr id="25" name="Oval 233"/>
            <p:cNvSpPr>
              <a:spLocks noChangeArrowheads="1"/>
            </p:cNvSpPr>
            <p:nvPr/>
          </p:nvSpPr>
          <p:spPr bwMode="auto">
            <a:xfrm>
              <a:off x="40386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 dirty="0" err="1">
                  <a:solidFill>
                    <a:sysClr val="windowText" lastClr="000000"/>
                  </a:solidFill>
                </a:rPr>
                <a:t>valP</a:t>
              </a:r>
              <a:endParaRPr lang="en-US" sz="20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val 250"/>
            <p:cNvSpPr>
              <a:spLocks noChangeArrowheads="1"/>
            </p:cNvSpPr>
            <p:nvPr/>
          </p:nvSpPr>
          <p:spPr bwMode="auto">
            <a:xfrm>
              <a:off x="34290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valM</a:t>
              </a:r>
            </a:p>
          </p:txBody>
        </p:sp>
        <p:sp>
          <p:nvSpPr>
            <p:cNvPr id="27" name="Line 271"/>
            <p:cNvSpPr>
              <a:spLocks noChangeShapeType="1"/>
            </p:cNvSpPr>
            <p:nvPr/>
          </p:nvSpPr>
          <p:spPr bwMode="auto">
            <a:xfrm flipH="1" flipV="1">
              <a:off x="2438400" y="5486400"/>
              <a:ext cx="0" cy="30480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292"/>
            <p:cNvSpPr>
              <a:spLocks noChangeShapeType="1"/>
            </p:cNvSpPr>
            <p:nvPr/>
          </p:nvSpPr>
          <p:spPr bwMode="auto">
            <a:xfrm flipV="1">
              <a:off x="3124200" y="46482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294"/>
            <p:cNvSpPr>
              <a:spLocks noChangeShapeType="1"/>
            </p:cNvSpPr>
            <p:nvPr/>
          </p:nvSpPr>
          <p:spPr bwMode="auto">
            <a:xfrm flipV="1">
              <a:off x="3657600" y="5486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295"/>
            <p:cNvSpPr>
              <a:spLocks noChangeShapeType="1"/>
            </p:cNvSpPr>
            <p:nvPr/>
          </p:nvSpPr>
          <p:spPr bwMode="auto">
            <a:xfrm flipV="1">
              <a:off x="3048000" y="5486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29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ectangle 300"/>
            <p:cNvSpPr>
              <a:spLocks noChangeArrowheads="1"/>
            </p:cNvSpPr>
            <p:nvPr/>
          </p:nvSpPr>
          <p:spPr bwMode="auto">
            <a:xfrm>
              <a:off x="2895600" y="42672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121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更新</a:t>
            </a:r>
            <a:r>
              <a:rPr lang="en-US" altLang="zh-CN" dirty="0" smtClean="0"/>
              <a:t>PC</a:t>
            </a:r>
            <a:endParaRPr lang="en-US" dirty="0"/>
          </a:p>
        </p:txBody>
      </p:sp>
      <p:grpSp>
        <p:nvGrpSpPr>
          <p:cNvPr id="394328" name="Group 88"/>
          <p:cNvGrpSpPr>
            <a:grpSpLocks/>
          </p:cNvGrpSpPr>
          <p:nvPr/>
        </p:nvGrpSpPr>
        <p:grpSpPr bwMode="auto">
          <a:xfrm>
            <a:off x="2162561" y="439120"/>
            <a:ext cx="6176015" cy="4427800"/>
            <a:chOff x="912" y="576"/>
            <a:chExt cx="3885" cy="2784"/>
          </a:xfrm>
        </p:grpSpPr>
        <p:sp>
          <p:nvSpPr>
            <p:cNvPr id="394255" name="Text Box 15"/>
            <p:cNvSpPr txBox="1">
              <a:spLocks noChangeArrowheads="1"/>
            </p:cNvSpPr>
            <p:nvPr/>
          </p:nvSpPr>
          <p:spPr bwMode="auto">
            <a:xfrm>
              <a:off x="1680" y="57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4257" name="Text Box 17"/>
            <p:cNvSpPr txBox="1">
              <a:spLocks noChangeArrowheads="1"/>
            </p:cNvSpPr>
            <p:nvPr/>
          </p:nvSpPr>
          <p:spPr bwMode="auto">
            <a:xfrm>
              <a:off x="1680" y="105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rmmovq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D(</a:t>
              </a:r>
              <a:r>
                <a:rPr lang="en-US" sz="2000" b="1" dirty="0" err="1" smtClean="0">
                  <a:solidFill>
                    <a:srgbClr val="000066"/>
                  </a:solidFill>
                </a:rPr>
                <a:t>rB</a:t>
              </a:r>
              <a:r>
                <a:rPr lang="en-US" sz="2000" b="1" dirty="0" smtClean="0">
                  <a:solidFill>
                    <a:srgbClr val="000066"/>
                  </a:solidFill>
                </a:rPr>
                <a:t>)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4259" name="Text Box 19"/>
            <p:cNvSpPr txBox="1">
              <a:spLocks noChangeArrowheads="1"/>
            </p:cNvSpPr>
            <p:nvPr/>
          </p:nvSpPr>
          <p:spPr bwMode="auto">
            <a:xfrm>
              <a:off x="1680" y="153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popq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4261" name="Text Box 21"/>
            <p:cNvSpPr txBox="1">
              <a:spLocks noChangeArrowheads="1"/>
            </p:cNvSpPr>
            <p:nvPr/>
          </p:nvSpPr>
          <p:spPr bwMode="auto">
            <a:xfrm>
              <a:off x="1680" y="201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jXX Dest</a:t>
              </a:r>
            </a:p>
          </p:txBody>
        </p:sp>
        <p:sp>
          <p:nvSpPr>
            <p:cNvPr id="394263" name="Text Box 23"/>
            <p:cNvSpPr txBox="1">
              <a:spLocks noChangeArrowheads="1"/>
            </p:cNvSpPr>
            <p:nvPr/>
          </p:nvSpPr>
          <p:spPr bwMode="auto">
            <a:xfrm>
              <a:off x="1680" y="249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call</a:t>
              </a:r>
              <a:r>
                <a:rPr lang="en-US" sz="2000" b="1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394264" name="Text Box 24"/>
            <p:cNvSpPr txBox="1">
              <a:spLocks noChangeArrowheads="1"/>
            </p:cNvSpPr>
            <p:nvPr/>
          </p:nvSpPr>
          <p:spPr bwMode="auto">
            <a:xfrm>
              <a:off x="1680" y="297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94304" name="Group 64"/>
            <p:cNvGrpSpPr>
              <a:grpSpLocks/>
            </p:cNvGrpSpPr>
            <p:nvPr/>
          </p:nvGrpSpPr>
          <p:grpSpPr bwMode="auto">
            <a:xfrm>
              <a:off x="912" y="768"/>
              <a:ext cx="3312" cy="192"/>
              <a:chOff x="576" y="2928"/>
              <a:chExt cx="3312" cy="192"/>
            </a:xfrm>
          </p:grpSpPr>
          <p:sp>
            <p:nvSpPr>
              <p:cNvPr id="394305" name="Text Box 65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66"/>
                    </a:solidFill>
                  </a:rPr>
                  <a:t>PC </a:t>
                </a:r>
                <a:r>
                  <a:rPr lang="en-US" sz="2000" b="1">
                    <a:solidFill>
                      <a:srgbClr val="000066"/>
                    </a:solidFill>
                    <a:sym typeface="Symbol" pitchFamily="18" charset="2"/>
                  </a:rPr>
                  <a:t> valP</a:t>
                </a:r>
              </a:p>
            </p:txBody>
          </p:sp>
          <p:sp>
            <p:nvSpPr>
              <p:cNvPr id="394306" name="Text Box 66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94307" name="Text Box 67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67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</a:p>
            </p:txBody>
          </p:sp>
        </p:grpSp>
        <p:grpSp>
          <p:nvGrpSpPr>
            <p:cNvPr id="394308" name="Group 68"/>
            <p:cNvGrpSpPr>
              <a:grpSpLocks/>
            </p:cNvGrpSpPr>
            <p:nvPr/>
          </p:nvGrpSpPr>
          <p:grpSpPr bwMode="auto">
            <a:xfrm>
              <a:off x="912" y="1248"/>
              <a:ext cx="3312" cy="192"/>
              <a:chOff x="576" y="2928"/>
              <a:chExt cx="3312" cy="192"/>
            </a:xfrm>
          </p:grpSpPr>
          <p:sp>
            <p:nvSpPr>
              <p:cNvPr id="394309" name="Text Box 69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66"/>
                    </a:solidFill>
                  </a:rPr>
                  <a:t>PC </a:t>
                </a:r>
                <a:r>
                  <a:rPr lang="en-US" sz="2000" b="1">
                    <a:solidFill>
                      <a:srgbClr val="000066"/>
                    </a:solidFill>
                    <a:sym typeface="Symbol" pitchFamily="18" charset="2"/>
                  </a:rPr>
                  <a:t> valP</a:t>
                </a:r>
              </a:p>
            </p:txBody>
          </p:sp>
          <p:sp>
            <p:nvSpPr>
              <p:cNvPr id="394310" name="Text Box 70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</a:p>
            </p:txBody>
          </p:sp>
          <p:sp>
            <p:nvSpPr>
              <p:cNvPr id="394311" name="Text Box 71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67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</a:p>
            </p:txBody>
          </p:sp>
        </p:grpSp>
        <p:grpSp>
          <p:nvGrpSpPr>
            <p:cNvPr id="394312" name="Group 72"/>
            <p:cNvGrpSpPr>
              <a:grpSpLocks/>
            </p:cNvGrpSpPr>
            <p:nvPr/>
          </p:nvGrpSpPr>
          <p:grpSpPr bwMode="auto">
            <a:xfrm>
              <a:off x="912" y="1728"/>
              <a:ext cx="3312" cy="192"/>
              <a:chOff x="576" y="2928"/>
              <a:chExt cx="3312" cy="192"/>
            </a:xfrm>
          </p:grpSpPr>
          <p:sp>
            <p:nvSpPr>
              <p:cNvPr id="394313" name="Text Box 73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66"/>
                    </a:solidFill>
                  </a:rPr>
                  <a:t>PC </a:t>
                </a:r>
                <a:r>
                  <a:rPr lang="en-US" sz="2000" b="1" dirty="0">
                    <a:solidFill>
                      <a:srgbClr val="000066"/>
                    </a:solidFill>
                    <a:sym typeface="Symbol" pitchFamily="18" charset="2"/>
                  </a:rPr>
                  <a:t> </a:t>
                </a:r>
                <a:r>
                  <a:rPr lang="en-US" sz="2000" b="1" dirty="0" err="1">
                    <a:solidFill>
                      <a:srgbClr val="000066"/>
                    </a:solidFill>
                    <a:sym typeface="Symbol" pitchFamily="18" charset="2"/>
                  </a:rPr>
                  <a:t>valP</a:t>
                </a:r>
                <a:endParaRPr lang="en-US" sz="2000" b="1" dirty="0">
                  <a:solidFill>
                    <a:srgbClr val="000066"/>
                  </a:solidFill>
                  <a:sym typeface="Symbol" pitchFamily="18" charset="2"/>
                </a:endParaRPr>
              </a:p>
            </p:txBody>
          </p:sp>
          <p:sp>
            <p:nvSpPr>
              <p:cNvPr id="394314" name="Text Box 74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</a:p>
            </p:txBody>
          </p:sp>
          <p:sp>
            <p:nvSpPr>
              <p:cNvPr id="394315" name="Text Box 75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67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</a:p>
            </p:txBody>
          </p:sp>
        </p:grpSp>
        <p:grpSp>
          <p:nvGrpSpPr>
            <p:cNvPr id="394316" name="Group 76"/>
            <p:cNvGrpSpPr>
              <a:grpSpLocks/>
            </p:cNvGrpSpPr>
            <p:nvPr/>
          </p:nvGrpSpPr>
          <p:grpSpPr bwMode="auto">
            <a:xfrm>
              <a:off x="912" y="2208"/>
              <a:ext cx="3312" cy="192"/>
              <a:chOff x="576" y="2928"/>
              <a:chExt cx="3312" cy="192"/>
            </a:xfrm>
          </p:grpSpPr>
          <p:sp>
            <p:nvSpPr>
              <p:cNvPr id="394317" name="Text Box 77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66"/>
                    </a:solidFill>
                  </a:rPr>
                  <a:t>PC </a:t>
                </a:r>
                <a:r>
                  <a:rPr lang="en-US" sz="2000" b="1" dirty="0">
                    <a:solidFill>
                      <a:srgbClr val="000066"/>
                    </a:solidFill>
                    <a:sym typeface="Symbol" pitchFamily="18" charset="2"/>
                  </a:rPr>
                  <a:t> </a:t>
                </a:r>
                <a:r>
                  <a:rPr lang="en-US" sz="2000" b="1" dirty="0" err="1">
                    <a:solidFill>
                      <a:srgbClr val="000066"/>
                    </a:solidFill>
                    <a:sym typeface="Symbol" pitchFamily="18" charset="2"/>
                  </a:rPr>
                  <a:t>Cnd</a:t>
                </a:r>
                <a:r>
                  <a:rPr lang="en-US" sz="2000" b="1" dirty="0">
                    <a:solidFill>
                      <a:srgbClr val="000066"/>
                    </a:solidFill>
                    <a:sym typeface="Symbol" pitchFamily="18" charset="2"/>
                  </a:rPr>
                  <a:t> ? </a:t>
                </a:r>
                <a:r>
                  <a:rPr lang="en-US" sz="2000" b="1" dirty="0" err="1">
                    <a:solidFill>
                      <a:srgbClr val="000066"/>
                    </a:solidFill>
                    <a:sym typeface="Symbol" pitchFamily="18" charset="2"/>
                  </a:rPr>
                  <a:t>valC</a:t>
                </a:r>
                <a:r>
                  <a:rPr lang="en-US" sz="2000" b="1" dirty="0">
                    <a:solidFill>
                      <a:srgbClr val="000066"/>
                    </a:solidFill>
                    <a:sym typeface="Symbol" pitchFamily="18" charset="2"/>
                  </a:rPr>
                  <a:t> : </a:t>
                </a:r>
                <a:r>
                  <a:rPr lang="en-US" sz="2000" b="1" dirty="0" err="1">
                    <a:solidFill>
                      <a:srgbClr val="000066"/>
                    </a:solidFill>
                    <a:sym typeface="Symbol" pitchFamily="18" charset="2"/>
                  </a:rPr>
                  <a:t>valP</a:t>
                </a:r>
                <a:endParaRPr lang="en-US" sz="2000" b="1" dirty="0">
                  <a:solidFill>
                    <a:srgbClr val="000066"/>
                  </a:solidFill>
                  <a:sym typeface="Symbol" pitchFamily="18" charset="2"/>
                </a:endParaRPr>
              </a:p>
            </p:txBody>
          </p:sp>
          <p:sp>
            <p:nvSpPr>
              <p:cNvPr id="394318" name="Text Box 78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</a:p>
            </p:txBody>
          </p:sp>
          <p:sp>
            <p:nvSpPr>
              <p:cNvPr id="394319" name="Text Box 79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67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</a:p>
            </p:txBody>
          </p:sp>
        </p:grpSp>
        <p:grpSp>
          <p:nvGrpSpPr>
            <p:cNvPr id="394320" name="Group 80"/>
            <p:cNvGrpSpPr>
              <a:grpSpLocks/>
            </p:cNvGrpSpPr>
            <p:nvPr/>
          </p:nvGrpSpPr>
          <p:grpSpPr bwMode="auto">
            <a:xfrm>
              <a:off x="912" y="2688"/>
              <a:ext cx="3885" cy="192"/>
              <a:chOff x="576" y="2928"/>
              <a:chExt cx="3885" cy="192"/>
            </a:xfrm>
          </p:grpSpPr>
          <p:sp>
            <p:nvSpPr>
              <p:cNvPr id="394321" name="Text Box 81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66"/>
                    </a:solidFill>
                  </a:rPr>
                  <a:t>PC </a:t>
                </a:r>
                <a:r>
                  <a:rPr lang="en-US" sz="2000" b="1">
                    <a:solidFill>
                      <a:srgbClr val="000066"/>
                    </a:solidFill>
                    <a:sym typeface="Symbol" pitchFamily="18" charset="2"/>
                  </a:rPr>
                  <a:t> valC</a:t>
                </a:r>
              </a:p>
            </p:txBody>
          </p:sp>
          <p:sp>
            <p:nvSpPr>
              <p:cNvPr id="394322" name="Text Box 82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</a:p>
            </p:txBody>
          </p:sp>
          <p:sp>
            <p:nvSpPr>
              <p:cNvPr id="394323" name="Text Box 83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245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设为目的地址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94324" name="Group 84"/>
            <p:cNvGrpSpPr>
              <a:grpSpLocks/>
            </p:cNvGrpSpPr>
            <p:nvPr/>
          </p:nvGrpSpPr>
          <p:grpSpPr bwMode="auto">
            <a:xfrm>
              <a:off x="912" y="3168"/>
              <a:ext cx="3885" cy="192"/>
              <a:chOff x="576" y="2928"/>
              <a:chExt cx="3885" cy="192"/>
            </a:xfrm>
          </p:grpSpPr>
          <p:sp>
            <p:nvSpPr>
              <p:cNvPr id="394325" name="Text Box 85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66"/>
                    </a:solidFill>
                  </a:rPr>
                  <a:t>PC </a:t>
                </a:r>
                <a:r>
                  <a:rPr lang="en-US" sz="2000" b="1">
                    <a:solidFill>
                      <a:srgbClr val="000066"/>
                    </a:solidFill>
                    <a:sym typeface="Symbol" pitchFamily="18" charset="2"/>
                  </a:rPr>
                  <a:t> valM</a:t>
                </a:r>
              </a:p>
            </p:txBody>
          </p:sp>
          <p:sp>
            <p:nvSpPr>
              <p:cNvPr id="394326" name="Text Box 86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</a:p>
            </p:txBody>
          </p:sp>
          <p:sp>
            <p:nvSpPr>
              <p:cNvPr id="394327" name="Text Box 87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245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设为返回地址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</p:grpSp>
      </p:grpSp>
      <p:sp>
        <p:nvSpPr>
          <p:cNvPr id="394329" name="Text Box 89"/>
          <p:cNvSpPr txBox="1">
            <a:spLocks noChangeArrowheads="1"/>
          </p:cNvSpPr>
          <p:nvPr/>
        </p:nvSpPr>
        <p:spPr bwMode="auto">
          <a:xfrm>
            <a:off x="2212874" y="4962233"/>
            <a:ext cx="5341419" cy="175445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new_pc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== ICALL 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valC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== IJXX &amp;&amp;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Cnd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valC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== IRET 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valM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1 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valP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67882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 </a:t>
            </a:r>
            <a:r>
              <a:rPr lang="zh-CN" altLang="en-US" dirty="0" smtClean="0"/>
              <a:t>操作</a:t>
            </a:r>
            <a:endParaRPr lang="en-US" dirty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973" y="620688"/>
            <a:ext cx="3866170" cy="5223022"/>
          </a:xfrm>
        </p:spPr>
        <p:txBody>
          <a:bodyPr/>
          <a:lstStyle/>
          <a:p>
            <a:r>
              <a:rPr lang="zh-CN" altLang="en-US" dirty="0" smtClean="0"/>
              <a:t>说明</a:t>
            </a:r>
            <a:endParaRPr lang="en-US" dirty="0"/>
          </a:p>
          <a:p>
            <a:pPr lvl="1"/>
            <a:r>
              <a:rPr lang="en-US" dirty="0" smtClean="0"/>
              <a:t>PC</a:t>
            </a:r>
            <a:r>
              <a:rPr lang="zh-CN" altLang="en-US" dirty="0" smtClean="0"/>
              <a:t>寄存器</a:t>
            </a:r>
            <a:endParaRPr lang="en-US" dirty="0"/>
          </a:p>
          <a:p>
            <a:pPr lvl="1"/>
            <a:r>
              <a:rPr lang="zh-CN" altLang="en-US" dirty="0" smtClean="0"/>
              <a:t>条件码寄存器</a:t>
            </a:r>
            <a:endParaRPr lang="en-US" dirty="0"/>
          </a:p>
          <a:p>
            <a:pPr lvl="1"/>
            <a:r>
              <a:rPr lang="zh-CN" altLang="en-US" dirty="0" smtClean="0"/>
              <a:t>数据内存</a:t>
            </a:r>
            <a:endParaRPr lang="en-US" dirty="0" smtClean="0"/>
          </a:p>
          <a:p>
            <a:pPr lvl="1"/>
            <a:r>
              <a:rPr lang="zh-CN" altLang="en-US" dirty="0" smtClean="0"/>
              <a:t>寄存器文件</a:t>
            </a:r>
            <a:endParaRPr lang="en-US" dirty="0" smtClean="0"/>
          </a:p>
          <a:p>
            <a:pPr lvl="1">
              <a:buFont typeface="Wingdings" pitchFamily="2" charset="2"/>
              <a:buNone/>
            </a:pPr>
            <a:r>
              <a:rPr lang="zh-CN" altLang="en-US" i="1" dirty="0" smtClean="0"/>
              <a:t>都在时钟上升沿时更新</a:t>
            </a:r>
            <a:endParaRPr lang="en-US" i="1" dirty="0"/>
          </a:p>
          <a:p>
            <a:r>
              <a:rPr lang="zh-CN" altLang="en-US" dirty="0" smtClean="0"/>
              <a:t>组合逻辑</a:t>
            </a:r>
            <a:endParaRPr lang="en-US" dirty="0"/>
          </a:p>
          <a:p>
            <a:pPr lvl="1"/>
            <a:r>
              <a:rPr lang="en-US" dirty="0"/>
              <a:t>ALU</a:t>
            </a:r>
          </a:p>
          <a:p>
            <a:pPr lvl="1"/>
            <a:r>
              <a:rPr lang="zh-CN" altLang="en-US" dirty="0" smtClean="0"/>
              <a:t>控制逻辑</a:t>
            </a:r>
            <a:endParaRPr lang="en-US" dirty="0"/>
          </a:p>
          <a:p>
            <a:pPr lvl="1"/>
            <a:r>
              <a:rPr lang="zh-CN" altLang="en-US" dirty="0" smtClean="0"/>
              <a:t>读内存</a:t>
            </a:r>
            <a:endParaRPr lang="en-US" dirty="0"/>
          </a:p>
          <a:p>
            <a:pPr lvl="2"/>
            <a:r>
              <a:rPr lang="zh-CN" altLang="en-US" dirty="0" smtClean="0"/>
              <a:t>指令内存</a:t>
            </a:r>
            <a:endParaRPr lang="en-US" dirty="0"/>
          </a:p>
          <a:p>
            <a:pPr lvl="2"/>
            <a:r>
              <a:rPr lang="zh-CN" altLang="en-US" dirty="0" smtClean="0"/>
              <a:t>寄存器文件</a:t>
            </a:r>
            <a:endParaRPr lang="en-US" dirty="0"/>
          </a:p>
          <a:p>
            <a:pPr lvl="2"/>
            <a:r>
              <a:rPr lang="zh-CN" altLang="en-US" dirty="0" smtClean="0"/>
              <a:t>数据内存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67544" y="1749493"/>
            <a:ext cx="3799235" cy="4343803"/>
            <a:chOff x="609600" y="4343400"/>
            <a:chExt cx="3429000" cy="3733800"/>
          </a:xfrm>
        </p:grpSpPr>
        <p:sp>
          <p:nvSpPr>
            <p:cNvPr id="27" name="AutoShape 296"/>
            <p:cNvSpPr>
              <a:spLocks noChangeArrowheads="1"/>
            </p:cNvSpPr>
            <p:nvPr/>
          </p:nvSpPr>
          <p:spPr bwMode="auto">
            <a:xfrm>
              <a:off x="609600" y="43434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none" tIns="457200" anchorCtr="1"/>
            <a:lstStyle/>
            <a:p>
              <a:pPr algn="ctr" defTabSz="915678">
                <a:defRPr/>
              </a:pP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组合逻辑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AutoShape 297"/>
            <p:cNvSpPr>
              <a:spLocks noChangeArrowheads="1"/>
            </p:cNvSpPr>
            <p:nvPr/>
          </p:nvSpPr>
          <p:spPr bwMode="auto">
            <a:xfrm>
              <a:off x="914400" y="54102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Rectangle 334"/>
            <p:cNvSpPr>
              <a:spLocks noChangeArrowheads="1"/>
            </p:cNvSpPr>
            <p:nvPr/>
          </p:nvSpPr>
          <p:spPr bwMode="auto">
            <a:xfrm rot="5400000" flipV="1">
              <a:off x="3656013" y="63230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AutoShape 360"/>
            <p:cNvSpPr>
              <a:spLocks noChangeArrowheads="1"/>
            </p:cNvSpPr>
            <p:nvPr/>
          </p:nvSpPr>
          <p:spPr bwMode="auto">
            <a:xfrm>
              <a:off x="2209800" y="6781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utoShape 361"/>
            <p:cNvSpPr>
              <a:spLocks noChangeArrowheads="1"/>
            </p:cNvSpPr>
            <p:nvPr/>
          </p:nvSpPr>
          <p:spPr bwMode="auto">
            <a:xfrm flipH="1">
              <a:off x="2209800" y="6400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AutoShape 362"/>
            <p:cNvSpPr>
              <a:spLocks noChangeArrowheads="1"/>
            </p:cNvSpPr>
            <p:nvPr/>
          </p:nvSpPr>
          <p:spPr bwMode="auto">
            <a:xfrm>
              <a:off x="2209800" y="5334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AutoShape 363"/>
            <p:cNvSpPr>
              <a:spLocks noChangeArrowheads="1"/>
            </p:cNvSpPr>
            <p:nvPr/>
          </p:nvSpPr>
          <p:spPr bwMode="auto">
            <a:xfrm flipH="1">
              <a:off x="2209800" y="4953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utoShape 364"/>
            <p:cNvSpPr>
              <a:spLocks noChangeArrowheads="1"/>
            </p:cNvSpPr>
            <p:nvPr/>
          </p:nvSpPr>
          <p:spPr bwMode="auto">
            <a:xfrm rot="5400000" flipH="1">
              <a:off x="1219200" y="6096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utoShape 365"/>
            <p:cNvSpPr>
              <a:spLocks noChangeArrowheads="1"/>
            </p:cNvSpPr>
            <p:nvPr/>
          </p:nvSpPr>
          <p:spPr bwMode="auto">
            <a:xfrm rot="5400000" flipH="1">
              <a:off x="1219200" y="54102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AutoShape 366"/>
            <p:cNvSpPr>
              <a:spLocks noChangeArrowheads="1"/>
            </p:cNvSpPr>
            <p:nvPr/>
          </p:nvSpPr>
          <p:spPr bwMode="auto">
            <a:xfrm rot="5400000" flipH="1">
              <a:off x="1295400" y="739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Freeform 367"/>
            <p:cNvSpPr>
              <a:spLocks/>
            </p:cNvSpPr>
            <p:nvPr/>
          </p:nvSpPr>
          <p:spPr bwMode="auto">
            <a:xfrm>
              <a:off x="1828800" y="45720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78"/>
            <p:cNvSpPr>
              <a:spLocks noChangeArrowheads="1"/>
            </p:cNvSpPr>
            <p:nvPr/>
          </p:nvSpPr>
          <p:spPr bwMode="auto">
            <a:xfrm>
              <a:off x="2514600" y="4953000"/>
              <a:ext cx="10668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数据内存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2514600" y="6416675"/>
              <a:ext cx="9906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寄存器文件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  <a:p>
              <a:pPr algn="ctr" defTabSz="915678"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%</a:t>
              </a:r>
              <a:r>
                <a:rPr lang="en-US" sz="1200" b="1" kern="0" dirty="0" err="1">
                  <a:solidFill>
                    <a:sysClr val="windowText" lastClr="000000"/>
                  </a:solidFill>
                  <a:latin typeface="Courier New" pitchFamily="49" charset="0"/>
                </a:rPr>
                <a:t>rbx</a:t>
              </a: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 = 0x100</a:t>
              </a:r>
              <a:endParaRPr lang="en-US" sz="28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231"/>
            <p:cNvSpPr>
              <a:spLocks noChangeArrowheads="1"/>
            </p:cNvSpPr>
            <p:nvPr/>
          </p:nvSpPr>
          <p:spPr bwMode="auto">
            <a:xfrm>
              <a:off x="1066800" y="7696200"/>
              <a:ext cx="762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200" kern="0" dirty="0">
                  <a:solidFill>
                    <a:sysClr val="windowText" lastClr="000000"/>
                  </a:solidFill>
                </a:rPr>
                <a:t>PC</a:t>
              </a:r>
            </a:p>
            <a:p>
              <a:pPr algn="ctr" defTabSz="915678">
                <a:defRPr/>
              </a:pPr>
              <a:r>
                <a:rPr lang="en-US" sz="1200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0x014</a:t>
              </a:r>
            </a:p>
          </p:txBody>
        </p:sp>
        <p:sp>
          <p:nvSpPr>
            <p:cNvPr id="41" name="Rectangle 294"/>
            <p:cNvSpPr>
              <a:spLocks noChangeArrowheads="1"/>
            </p:cNvSpPr>
            <p:nvPr/>
          </p:nvSpPr>
          <p:spPr bwMode="auto">
            <a:xfrm>
              <a:off x="1066800" y="5715000"/>
              <a:ext cx="6096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kern="0">
                  <a:solidFill>
                    <a:sysClr val="windowText" lastClr="000000"/>
                  </a:solidFill>
                </a:rPr>
                <a:t>CC</a:t>
              </a:r>
            </a:p>
            <a:p>
              <a:pPr algn="ctr" defTabSz="915678"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ourier New" pitchFamily="49" charset="0"/>
                </a:rPr>
                <a:t>100</a:t>
              </a:r>
            </a:p>
          </p:txBody>
        </p:sp>
        <p:sp>
          <p:nvSpPr>
            <p:cNvPr id="42" name="Text Box 368"/>
            <p:cNvSpPr txBox="1">
              <a:spLocks noChangeArrowheads="1"/>
            </p:cNvSpPr>
            <p:nvPr/>
          </p:nvSpPr>
          <p:spPr bwMode="auto">
            <a:xfrm>
              <a:off x="2167526" y="6019800"/>
              <a:ext cx="570325" cy="449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defTabSz="915678">
                <a:defRPr sz="1400" b="1" kern="0">
                  <a:solidFill>
                    <a:srgbClr val="000000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/>
                <a:t>Read</a:t>
              </a:r>
            </a:p>
            <a:p>
              <a:r>
                <a:rPr lang="en-US" dirty="0"/>
                <a:t>ports</a:t>
              </a:r>
            </a:p>
          </p:txBody>
        </p:sp>
        <p:sp>
          <p:nvSpPr>
            <p:cNvPr id="43" name="Text Box 369"/>
            <p:cNvSpPr txBox="1">
              <a:spLocks noChangeArrowheads="1"/>
            </p:cNvSpPr>
            <p:nvPr/>
          </p:nvSpPr>
          <p:spPr bwMode="auto">
            <a:xfrm>
              <a:off x="3386000" y="6019800"/>
              <a:ext cx="571772" cy="449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defTabSz="915678">
                <a:defRPr sz="1400" b="1" kern="0">
                  <a:solidFill>
                    <a:srgbClr val="000000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/>
                <a:t>Write</a:t>
              </a:r>
            </a:p>
            <a:p>
              <a:r>
                <a:rPr lang="en-US" dirty="0"/>
                <a:t>ports</a:t>
              </a:r>
            </a:p>
          </p:txBody>
        </p:sp>
        <p:grpSp>
          <p:nvGrpSpPr>
            <p:cNvPr id="44" name="Group 453"/>
            <p:cNvGrpSpPr>
              <a:grpSpLocks/>
            </p:cNvGrpSpPr>
            <p:nvPr/>
          </p:nvGrpSpPr>
          <p:grpSpPr bwMode="auto">
            <a:xfrm>
              <a:off x="2173293" y="4724427"/>
              <a:ext cx="1782764" cy="265114"/>
              <a:chOff x="4009" y="2976"/>
              <a:chExt cx="1123" cy="167"/>
            </a:xfrm>
          </p:grpSpPr>
          <p:sp>
            <p:nvSpPr>
              <p:cNvPr id="45" name="Text Box 454"/>
              <p:cNvSpPr txBox="1">
                <a:spLocks noChangeArrowheads="1"/>
              </p:cNvSpPr>
              <p:nvPr/>
            </p:nvSpPr>
            <p:spPr bwMode="auto">
              <a:xfrm>
                <a:off x="4009" y="2976"/>
                <a:ext cx="35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678" eaLnBrk="1" hangingPunct="1">
                  <a:defRPr/>
                </a:pPr>
                <a:r>
                  <a:rPr lang="en-US" b="1" kern="0" dirty="0">
                    <a:solidFill>
                      <a:srgbClr val="000000"/>
                    </a:solidFill>
                  </a:rPr>
                  <a:t>Read</a:t>
                </a:r>
              </a:p>
            </p:txBody>
          </p:sp>
          <p:sp>
            <p:nvSpPr>
              <p:cNvPr id="46" name="Text Box 455"/>
              <p:cNvSpPr txBox="1">
                <a:spLocks noChangeArrowheads="1"/>
              </p:cNvSpPr>
              <p:nvPr/>
            </p:nvSpPr>
            <p:spPr bwMode="auto">
              <a:xfrm>
                <a:off x="4772" y="2976"/>
                <a:ext cx="36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defTabSz="915678">
                  <a:defRPr sz="1400" b="1" ker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Write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193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45" name="Rectangle 33"/>
          <p:cNvSpPr>
            <a:spLocks noGrp="1" noChangeArrowheads="1"/>
          </p:cNvSpPr>
          <p:nvPr>
            <p:ph type="title"/>
          </p:nvPr>
        </p:nvSpPr>
        <p:spPr>
          <a:xfrm>
            <a:off x="179512" y="332656"/>
            <a:ext cx="2646864" cy="1773347"/>
          </a:xfrm>
        </p:spPr>
        <p:txBody>
          <a:bodyPr/>
          <a:lstStyle/>
          <a:p>
            <a:r>
              <a:rPr lang="en-US" dirty="0"/>
              <a:t>SEQ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 </a:t>
            </a:r>
            <a:r>
              <a:rPr lang="en-US" dirty="0"/>
              <a:t>#2</a:t>
            </a:r>
          </a:p>
        </p:txBody>
      </p:sp>
      <p:sp>
        <p:nvSpPr>
          <p:cNvPr id="371746" name="Rectangle 34"/>
          <p:cNvSpPr>
            <a:spLocks noGrp="1" noChangeArrowheads="1"/>
          </p:cNvSpPr>
          <p:nvPr>
            <p:ph type="body" idx="1"/>
          </p:nvPr>
        </p:nvSpPr>
        <p:spPr>
          <a:xfrm>
            <a:off x="4959891" y="4267166"/>
            <a:ext cx="3637252" cy="2177317"/>
          </a:xfrm>
        </p:spPr>
        <p:txBody>
          <a:bodyPr/>
          <a:lstStyle/>
          <a:p>
            <a:pPr lvl="1"/>
            <a:r>
              <a:rPr lang="zh-CN" altLang="en-US" dirty="0" smtClean="0"/>
              <a:t>依据第二条</a:t>
            </a:r>
            <a:r>
              <a:rPr lang="en-US" altLang="zh-CN" dirty="0" err="1" smtClean="0"/>
              <a:t>irmovq</a:t>
            </a:r>
            <a:r>
              <a:rPr lang="zh-CN" altLang="en-US" dirty="0" smtClean="0"/>
              <a:t>指令来设置状态单元</a:t>
            </a:r>
            <a:r>
              <a:rPr lang="en-US" altLang="zh-CN" dirty="0" smtClean="0"/>
              <a:t>-</a:t>
            </a:r>
            <a:r>
              <a:rPr lang="zh-CN" altLang="en-US" dirty="0"/>
              <a:t>时序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(CLK)</a:t>
            </a:r>
            <a:endParaRPr lang="en-US" dirty="0" smtClean="0"/>
          </a:p>
          <a:p>
            <a:pPr lvl="1"/>
            <a:r>
              <a:rPr lang="zh-CN" altLang="en-US" dirty="0" smtClean="0"/>
              <a:t>组合逻辑开始对状态的变化作出反应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977600" y="499354"/>
            <a:ext cx="7166400" cy="2162683"/>
            <a:chOff x="762000" y="928688"/>
            <a:chExt cx="7162800" cy="2915179"/>
          </a:xfrm>
        </p:grpSpPr>
        <p:sp>
          <p:nvSpPr>
            <p:cNvPr id="46" name="Rectangle 429"/>
            <p:cNvSpPr>
              <a:spLocks noChangeArrowheads="1"/>
            </p:cNvSpPr>
            <p:nvPr/>
          </p:nvSpPr>
          <p:spPr bwMode="auto">
            <a:xfrm>
              <a:off x="1676400" y="2667000"/>
              <a:ext cx="6248400" cy="3810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0x014: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&lt;-- 0x300 CC &lt;-- 000</a:t>
              </a:r>
            </a:p>
          </p:txBody>
        </p:sp>
        <p:sp>
          <p:nvSpPr>
            <p:cNvPr id="47" name="Rectangle 430"/>
            <p:cNvSpPr>
              <a:spLocks noChangeArrowheads="1"/>
            </p:cNvSpPr>
            <p:nvPr/>
          </p:nvSpPr>
          <p:spPr bwMode="auto">
            <a:xfrm>
              <a:off x="1676400" y="3048000"/>
              <a:ext cx="6248400" cy="3810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0x016:   je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# Not taken</a:t>
              </a:r>
            </a:p>
          </p:txBody>
        </p:sp>
        <p:sp>
          <p:nvSpPr>
            <p:cNvPr id="48" name="Rectangle 431"/>
            <p:cNvSpPr>
              <a:spLocks noChangeArrowheads="1"/>
            </p:cNvSpPr>
            <p:nvPr/>
          </p:nvSpPr>
          <p:spPr bwMode="auto">
            <a:xfrm>
              <a:off x="1676400" y="3429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0x01f: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%rbx,0(%</a:t>
              </a:r>
              <a:r>
                <a:rPr lang="en-US" b="1" kern="0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 M[0x200] &lt;-- 0x300</a:t>
              </a:r>
            </a:p>
          </p:txBody>
        </p:sp>
        <p:sp>
          <p:nvSpPr>
            <p:cNvPr id="49" name="Text Box 432"/>
            <p:cNvSpPr txBox="1">
              <a:spLocks noChangeArrowheads="1"/>
            </p:cNvSpPr>
            <p:nvPr/>
          </p:nvSpPr>
          <p:spPr bwMode="auto">
            <a:xfrm>
              <a:off x="921606" y="2666999"/>
              <a:ext cx="737331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3:</a:t>
              </a:r>
            </a:p>
          </p:txBody>
        </p:sp>
        <p:sp>
          <p:nvSpPr>
            <p:cNvPr id="50" name="Text Box 433"/>
            <p:cNvSpPr txBox="1">
              <a:spLocks noChangeArrowheads="1"/>
            </p:cNvSpPr>
            <p:nvPr/>
          </p:nvSpPr>
          <p:spPr bwMode="auto">
            <a:xfrm>
              <a:off x="921606" y="3048000"/>
              <a:ext cx="737331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4:</a:t>
              </a:r>
            </a:p>
          </p:txBody>
        </p:sp>
        <p:sp>
          <p:nvSpPr>
            <p:cNvPr id="51" name="Text Box 434"/>
            <p:cNvSpPr txBox="1">
              <a:spLocks noChangeArrowheads="1"/>
            </p:cNvSpPr>
            <p:nvPr/>
          </p:nvSpPr>
          <p:spPr bwMode="auto">
            <a:xfrm>
              <a:off x="921606" y="3429000"/>
              <a:ext cx="737331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5:</a:t>
              </a:r>
            </a:p>
          </p:txBody>
        </p:sp>
        <p:sp>
          <p:nvSpPr>
            <p:cNvPr id="52" name="Rectangle 440"/>
            <p:cNvSpPr>
              <a:spLocks noChangeArrowheads="1"/>
            </p:cNvSpPr>
            <p:nvPr/>
          </p:nvSpPr>
          <p:spPr bwMode="auto">
            <a:xfrm>
              <a:off x="1676400" y="2286000"/>
              <a:ext cx="6248400" cy="381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0x00a: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$0x200,%rdx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&lt;-- 0x200</a:t>
              </a:r>
            </a:p>
          </p:txBody>
        </p:sp>
        <p:sp>
          <p:nvSpPr>
            <p:cNvPr id="53" name="Text Box 441"/>
            <p:cNvSpPr txBox="1">
              <a:spLocks noChangeArrowheads="1"/>
            </p:cNvSpPr>
            <p:nvPr/>
          </p:nvSpPr>
          <p:spPr bwMode="auto">
            <a:xfrm>
              <a:off x="921606" y="2286000"/>
              <a:ext cx="737331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2:</a:t>
              </a:r>
            </a:p>
          </p:txBody>
        </p:sp>
        <p:sp>
          <p:nvSpPr>
            <p:cNvPr id="54" name="Rectangle 443"/>
            <p:cNvSpPr>
              <a:spLocks noChangeArrowheads="1"/>
            </p:cNvSpPr>
            <p:nvPr/>
          </p:nvSpPr>
          <p:spPr bwMode="auto">
            <a:xfrm>
              <a:off x="1676400" y="1905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0x000: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$0x100,%rbx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&lt;-- 0x100</a:t>
              </a:r>
            </a:p>
          </p:txBody>
        </p:sp>
        <p:sp>
          <p:nvSpPr>
            <p:cNvPr id="55" name="Text Box 444"/>
            <p:cNvSpPr txBox="1">
              <a:spLocks noChangeArrowheads="1"/>
            </p:cNvSpPr>
            <p:nvPr/>
          </p:nvSpPr>
          <p:spPr bwMode="auto">
            <a:xfrm>
              <a:off x="921606" y="1905000"/>
              <a:ext cx="737331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1:</a:t>
              </a:r>
            </a:p>
          </p:txBody>
        </p:sp>
        <p:sp>
          <p:nvSpPr>
            <p:cNvPr id="56" name="Rectangle 464"/>
            <p:cNvSpPr>
              <a:spLocks noChangeArrowheads="1"/>
            </p:cNvSpPr>
            <p:nvPr/>
          </p:nvSpPr>
          <p:spPr bwMode="auto">
            <a:xfrm>
              <a:off x="762000" y="1157288"/>
              <a:ext cx="838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defTabSz="915678">
                <a:defRPr/>
              </a:pPr>
              <a:r>
                <a:rPr lang="zh-CN" altLang="en-US" b="1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时钟</a:t>
              </a:r>
              <a:endParaRPr lang="en-US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473"/>
            <p:cNvSpPr>
              <a:spLocks noChangeShapeType="1"/>
            </p:cNvSpPr>
            <p:nvPr/>
          </p:nvSpPr>
          <p:spPr bwMode="auto">
            <a:xfrm>
              <a:off x="19812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474"/>
            <p:cNvSpPr txBox="1">
              <a:spLocks noChangeArrowheads="1"/>
            </p:cNvSpPr>
            <p:nvPr/>
          </p:nvSpPr>
          <p:spPr bwMode="auto">
            <a:xfrm>
              <a:off x="2209802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9" name="Line 477"/>
            <p:cNvSpPr>
              <a:spLocks noChangeShapeType="1"/>
            </p:cNvSpPr>
            <p:nvPr/>
          </p:nvSpPr>
          <p:spPr bwMode="auto">
            <a:xfrm>
              <a:off x="32004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Line 480"/>
            <p:cNvSpPr>
              <a:spLocks noChangeShapeType="1"/>
            </p:cNvSpPr>
            <p:nvPr/>
          </p:nvSpPr>
          <p:spPr bwMode="auto">
            <a:xfrm>
              <a:off x="44196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483"/>
            <p:cNvSpPr>
              <a:spLocks noChangeShapeType="1"/>
            </p:cNvSpPr>
            <p:nvPr/>
          </p:nvSpPr>
          <p:spPr bwMode="auto">
            <a:xfrm>
              <a:off x="56388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Line 487"/>
            <p:cNvSpPr>
              <a:spLocks noChangeShapeType="1"/>
            </p:cNvSpPr>
            <p:nvPr/>
          </p:nvSpPr>
          <p:spPr bwMode="auto">
            <a:xfrm flipH="1" flipV="1">
              <a:off x="448945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 Box 488"/>
            <p:cNvSpPr txBox="1">
              <a:spLocks noChangeArrowheads="1"/>
            </p:cNvSpPr>
            <p:nvPr/>
          </p:nvSpPr>
          <p:spPr bwMode="auto">
            <a:xfrm>
              <a:off x="4418451" y="1538288"/>
              <a:ext cx="389655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 dirty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64" name="Line 489"/>
            <p:cNvSpPr>
              <a:spLocks noChangeShapeType="1"/>
            </p:cNvSpPr>
            <p:nvPr/>
          </p:nvSpPr>
          <p:spPr bwMode="auto">
            <a:xfrm flipH="1" flipV="1">
              <a:off x="57023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490"/>
            <p:cNvSpPr txBox="1">
              <a:spLocks noChangeArrowheads="1"/>
            </p:cNvSpPr>
            <p:nvPr/>
          </p:nvSpPr>
          <p:spPr bwMode="auto">
            <a:xfrm>
              <a:off x="5631301" y="1538288"/>
              <a:ext cx="389655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 dirty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6" name="Line 491"/>
            <p:cNvSpPr>
              <a:spLocks noChangeShapeType="1"/>
            </p:cNvSpPr>
            <p:nvPr/>
          </p:nvSpPr>
          <p:spPr bwMode="auto">
            <a:xfrm flipV="1">
              <a:off x="67056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 Box 492"/>
            <p:cNvSpPr txBox="1">
              <a:spLocks noChangeArrowheads="1"/>
            </p:cNvSpPr>
            <p:nvPr/>
          </p:nvSpPr>
          <p:spPr bwMode="auto">
            <a:xfrm>
              <a:off x="6475848" y="1538288"/>
              <a:ext cx="389655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68" name="Line 493"/>
            <p:cNvSpPr>
              <a:spLocks noChangeShapeType="1"/>
            </p:cNvSpPr>
            <p:nvPr/>
          </p:nvSpPr>
          <p:spPr bwMode="auto">
            <a:xfrm flipV="1">
              <a:off x="54864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 Box 494"/>
            <p:cNvSpPr txBox="1">
              <a:spLocks noChangeArrowheads="1"/>
            </p:cNvSpPr>
            <p:nvPr/>
          </p:nvSpPr>
          <p:spPr bwMode="auto">
            <a:xfrm>
              <a:off x="5256651" y="1538288"/>
              <a:ext cx="389655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70" name="Text Box 496"/>
            <p:cNvSpPr txBox="1">
              <a:spLocks noChangeArrowheads="1"/>
            </p:cNvSpPr>
            <p:nvPr/>
          </p:nvSpPr>
          <p:spPr bwMode="auto">
            <a:xfrm>
              <a:off x="3429001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1" name="Text Box 497"/>
            <p:cNvSpPr txBox="1">
              <a:spLocks noChangeArrowheads="1"/>
            </p:cNvSpPr>
            <p:nvPr/>
          </p:nvSpPr>
          <p:spPr bwMode="auto">
            <a:xfrm>
              <a:off x="4648200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2" name="Text Box 498"/>
            <p:cNvSpPr txBox="1">
              <a:spLocks noChangeArrowheads="1"/>
            </p:cNvSpPr>
            <p:nvPr/>
          </p:nvSpPr>
          <p:spPr bwMode="auto">
            <a:xfrm>
              <a:off x="5867402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grpSp>
          <p:nvGrpSpPr>
            <p:cNvPr id="73" name="Group 503"/>
            <p:cNvGrpSpPr>
              <a:grpSpLocks/>
            </p:cNvGrpSpPr>
            <p:nvPr/>
          </p:nvGrpSpPr>
          <p:grpSpPr bwMode="auto">
            <a:xfrm>
              <a:off x="1981200" y="1004888"/>
              <a:ext cx="4876800" cy="595312"/>
              <a:chOff x="1248" y="633"/>
              <a:chExt cx="3072" cy="375"/>
            </a:xfrm>
          </p:grpSpPr>
          <p:sp>
            <p:nvSpPr>
              <p:cNvPr id="78" name="Line 468"/>
              <p:cNvSpPr>
                <a:spLocks noChangeShapeType="1"/>
              </p:cNvSpPr>
              <p:nvPr/>
            </p:nvSpPr>
            <p:spPr bwMode="auto">
              <a:xfrm flipV="1">
                <a:off x="1248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Line 499"/>
              <p:cNvSpPr>
                <a:spLocks noChangeShapeType="1"/>
              </p:cNvSpPr>
              <p:nvPr/>
            </p:nvSpPr>
            <p:spPr bwMode="auto">
              <a:xfrm flipV="1">
                <a:off x="2016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Line 500"/>
              <p:cNvSpPr>
                <a:spLocks noChangeShapeType="1"/>
              </p:cNvSpPr>
              <p:nvPr/>
            </p:nvSpPr>
            <p:spPr bwMode="auto">
              <a:xfrm flipV="1">
                <a:off x="2784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Line 501"/>
              <p:cNvSpPr>
                <a:spLocks noChangeShapeType="1"/>
              </p:cNvSpPr>
              <p:nvPr/>
            </p:nvSpPr>
            <p:spPr bwMode="auto">
              <a:xfrm flipV="1">
                <a:off x="3552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Line 502"/>
              <p:cNvSpPr>
                <a:spLocks noChangeShapeType="1"/>
              </p:cNvSpPr>
              <p:nvPr/>
            </p:nvSpPr>
            <p:spPr bwMode="auto">
              <a:xfrm flipV="1">
                <a:off x="4320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4" name="Freeform 463"/>
            <p:cNvSpPr>
              <a:spLocks/>
            </p:cNvSpPr>
            <p:nvPr/>
          </p:nvSpPr>
          <p:spPr bwMode="auto">
            <a:xfrm>
              <a:off x="16764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Freeform 465"/>
            <p:cNvSpPr>
              <a:spLocks/>
            </p:cNvSpPr>
            <p:nvPr/>
          </p:nvSpPr>
          <p:spPr bwMode="auto">
            <a:xfrm>
              <a:off x="28956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466"/>
            <p:cNvSpPr>
              <a:spLocks/>
            </p:cNvSpPr>
            <p:nvPr/>
          </p:nvSpPr>
          <p:spPr bwMode="auto">
            <a:xfrm>
              <a:off x="41148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Freeform 467"/>
            <p:cNvSpPr>
              <a:spLocks/>
            </p:cNvSpPr>
            <p:nvPr/>
          </p:nvSpPr>
          <p:spPr bwMode="auto">
            <a:xfrm>
              <a:off x="53340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1743" name="Line 31"/>
          <p:cNvSpPr>
            <a:spLocks noChangeShapeType="1"/>
          </p:cNvSpPr>
          <p:nvPr/>
        </p:nvSpPr>
        <p:spPr bwMode="auto">
          <a:xfrm>
            <a:off x="5724128" y="146321"/>
            <a:ext cx="0" cy="83975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061928" y="2712609"/>
            <a:ext cx="3433769" cy="3740727"/>
            <a:chOff x="609600" y="4343400"/>
            <a:chExt cx="3429000" cy="3733800"/>
          </a:xfrm>
        </p:grpSpPr>
        <p:sp>
          <p:nvSpPr>
            <p:cNvPr id="85" name="AutoShape 296"/>
            <p:cNvSpPr>
              <a:spLocks noChangeArrowheads="1"/>
            </p:cNvSpPr>
            <p:nvPr/>
          </p:nvSpPr>
          <p:spPr bwMode="auto">
            <a:xfrm>
              <a:off x="609600" y="43434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none" tIns="457200" anchorCtr="1"/>
            <a:lstStyle/>
            <a:p>
              <a:pPr algn="ctr" defTabSz="915678"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</a:rPr>
                <a:t>组合逻辑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AutoShape 297"/>
            <p:cNvSpPr>
              <a:spLocks noChangeArrowheads="1"/>
            </p:cNvSpPr>
            <p:nvPr/>
          </p:nvSpPr>
          <p:spPr bwMode="auto">
            <a:xfrm>
              <a:off x="914400" y="54102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ctangle 334"/>
            <p:cNvSpPr>
              <a:spLocks noChangeArrowheads="1"/>
            </p:cNvSpPr>
            <p:nvPr/>
          </p:nvSpPr>
          <p:spPr bwMode="auto">
            <a:xfrm rot="5400000" flipV="1">
              <a:off x="3656013" y="63230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AutoShape 360"/>
            <p:cNvSpPr>
              <a:spLocks noChangeArrowheads="1"/>
            </p:cNvSpPr>
            <p:nvPr/>
          </p:nvSpPr>
          <p:spPr bwMode="auto">
            <a:xfrm>
              <a:off x="2209800" y="6781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AutoShape 361"/>
            <p:cNvSpPr>
              <a:spLocks noChangeArrowheads="1"/>
            </p:cNvSpPr>
            <p:nvPr/>
          </p:nvSpPr>
          <p:spPr bwMode="auto">
            <a:xfrm flipH="1">
              <a:off x="2209800" y="6400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AutoShape 362"/>
            <p:cNvSpPr>
              <a:spLocks noChangeArrowheads="1"/>
            </p:cNvSpPr>
            <p:nvPr/>
          </p:nvSpPr>
          <p:spPr bwMode="auto">
            <a:xfrm>
              <a:off x="2209800" y="5334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AutoShape 363"/>
            <p:cNvSpPr>
              <a:spLocks noChangeArrowheads="1"/>
            </p:cNvSpPr>
            <p:nvPr/>
          </p:nvSpPr>
          <p:spPr bwMode="auto">
            <a:xfrm flipH="1">
              <a:off x="2209800" y="4953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AutoShape 364"/>
            <p:cNvSpPr>
              <a:spLocks noChangeArrowheads="1"/>
            </p:cNvSpPr>
            <p:nvPr/>
          </p:nvSpPr>
          <p:spPr bwMode="auto">
            <a:xfrm rot="5400000" flipH="1">
              <a:off x="1219200" y="6096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AutoShape 365"/>
            <p:cNvSpPr>
              <a:spLocks noChangeArrowheads="1"/>
            </p:cNvSpPr>
            <p:nvPr/>
          </p:nvSpPr>
          <p:spPr bwMode="auto">
            <a:xfrm rot="5400000" flipH="1">
              <a:off x="1219200" y="54102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AutoShape 366"/>
            <p:cNvSpPr>
              <a:spLocks noChangeArrowheads="1"/>
            </p:cNvSpPr>
            <p:nvPr/>
          </p:nvSpPr>
          <p:spPr bwMode="auto">
            <a:xfrm rot="5400000" flipH="1">
              <a:off x="1295400" y="739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Freeform 367"/>
            <p:cNvSpPr>
              <a:spLocks/>
            </p:cNvSpPr>
            <p:nvPr/>
          </p:nvSpPr>
          <p:spPr bwMode="auto">
            <a:xfrm>
              <a:off x="1828800" y="45720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Rectangle 78"/>
            <p:cNvSpPr>
              <a:spLocks noChangeArrowheads="1"/>
            </p:cNvSpPr>
            <p:nvPr/>
          </p:nvSpPr>
          <p:spPr bwMode="auto">
            <a:xfrm>
              <a:off x="2514600" y="4953000"/>
              <a:ext cx="10668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</a:rPr>
                <a:t>数据内存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ctangle 23"/>
            <p:cNvSpPr>
              <a:spLocks noChangeArrowheads="1"/>
            </p:cNvSpPr>
            <p:nvPr/>
          </p:nvSpPr>
          <p:spPr bwMode="auto">
            <a:xfrm>
              <a:off x="2514600" y="6416675"/>
              <a:ext cx="9906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</a:rPr>
                <a:t>寄存器文件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  <a:p>
              <a:pPr algn="ctr" defTabSz="915678">
                <a:defRPr/>
              </a:pPr>
              <a:r>
                <a:rPr lang="en-US" sz="11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%</a:t>
              </a:r>
              <a:r>
                <a:rPr lang="en-US" sz="1100" b="1" kern="0" dirty="0" err="1">
                  <a:solidFill>
                    <a:sysClr val="windowText" lastClr="000000"/>
                  </a:solidFill>
                  <a:latin typeface="Courier New" pitchFamily="49" charset="0"/>
                </a:rPr>
                <a:t>rbx</a:t>
              </a:r>
              <a:r>
                <a:rPr lang="en-US" sz="11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 = 0x100</a:t>
              </a:r>
              <a:endParaRPr lang="en-US" sz="11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Rectangle 231"/>
            <p:cNvSpPr>
              <a:spLocks noChangeArrowheads="1"/>
            </p:cNvSpPr>
            <p:nvPr/>
          </p:nvSpPr>
          <p:spPr bwMode="auto">
            <a:xfrm>
              <a:off x="1066800" y="7696200"/>
              <a:ext cx="762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</a:rPr>
                <a:t>PC</a:t>
              </a:r>
            </a:p>
            <a:p>
              <a:pPr algn="ctr" defTabSz="915678"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0x014</a:t>
              </a:r>
            </a:p>
          </p:txBody>
        </p:sp>
        <p:sp>
          <p:nvSpPr>
            <p:cNvPr id="99" name="Rectangle 294"/>
            <p:cNvSpPr>
              <a:spLocks noChangeArrowheads="1"/>
            </p:cNvSpPr>
            <p:nvPr/>
          </p:nvSpPr>
          <p:spPr bwMode="auto">
            <a:xfrm>
              <a:off x="1066800" y="5715000"/>
              <a:ext cx="6096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</a:rPr>
                <a:t>CC</a:t>
              </a:r>
            </a:p>
            <a:p>
              <a:pPr algn="ctr" defTabSz="915678"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100</a:t>
              </a:r>
            </a:p>
          </p:txBody>
        </p:sp>
        <p:sp>
          <p:nvSpPr>
            <p:cNvPr id="100" name="Text Box 368"/>
            <p:cNvSpPr txBox="1">
              <a:spLocks noChangeArrowheads="1"/>
            </p:cNvSpPr>
            <p:nvPr/>
          </p:nvSpPr>
          <p:spPr bwMode="auto">
            <a:xfrm>
              <a:off x="2168390" y="6019800"/>
              <a:ext cx="568597" cy="460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defTabSz="915678">
                <a:defRPr sz="1200" b="1" kern="0">
                  <a:solidFill>
                    <a:srgbClr val="000000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/>
                <a:t>Read</a:t>
              </a:r>
            </a:p>
            <a:p>
              <a:r>
                <a:rPr lang="en-US" dirty="0"/>
                <a:t>ports</a:t>
              </a:r>
            </a:p>
          </p:txBody>
        </p:sp>
        <p:sp>
          <p:nvSpPr>
            <p:cNvPr id="101" name="Text Box 369"/>
            <p:cNvSpPr txBox="1">
              <a:spLocks noChangeArrowheads="1"/>
            </p:cNvSpPr>
            <p:nvPr/>
          </p:nvSpPr>
          <p:spPr bwMode="auto">
            <a:xfrm>
              <a:off x="3387588" y="6019800"/>
              <a:ext cx="568596" cy="460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defTabSz="915678">
                <a:defRPr sz="1200" b="1" kern="0">
                  <a:solidFill>
                    <a:srgbClr val="000000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/>
                <a:t>Write</a:t>
              </a:r>
            </a:p>
            <a:p>
              <a:r>
                <a:rPr lang="en-US" dirty="0"/>
                <a:t>ports</a:t>
              </a:r>
            </a:p>
          </p:txBody>
        </p:sp>
        <p:grpSp>
          <p:nvGrpSpPr>
            <p:cNvPr id="102" name="Group 453"/>
            <p:cNvGrpSpPr>
              <a:grpSpLocks/>
            </p:cNvGrpSpPr>
            <p:nvPr/>
          </p:nvGrpSpPr>
          <p:grpSpPr bwMode="auto">
            <a:xfrm>
              <a:off x="2174885" y="4724417"/>
              <a:ext cx="1781178" cy="276226"/>
              <a:chOff x="4010" y="2976"/>
              <a:chExt cx="1122" cy="174"/>
            </a:xfrm>
          </p:grpSpPr>
          <p:sp>
            <p:nvSpPr>
              <p:cNvPr id="103" name="Text Box 454"/>
              <p:cNvSpPr txBox="1">
                <a:spLocks noChangeArrowheads="1"/>
              </p:cNvSpPr>
              <p:nvPr/>
            </p:nvSpPr>
            <p:spPr bwMode="auto">
              <a:xfrm>
                <a:off x="4010" y="2976"/>
                <a:ext cx="35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678" eaLnBrk="1" hangingPunct="1">
                  <a:defRPr/>
                </a:pPr>
                <a:r>
                  <a:rPr lang="en-US" sz="1200" b="1" kern="0" dirty="0">
                    <a:solidFill>
                      <a:srgbClr val="000000"/>
                    </a:solidFill>
                  </a:rPr>
                  <a:t>Read</a:t>
                </a:r>
              </a:p>
            </p:txBody>
          </p:sp>
          <p:sp>
            <p:nvSpPr>
              <p:cNvPr id="104" name="Text Box 455"/>
              <p:cNvSpPr txBox="1">
                <a:spLocks noChangeArrowheads="1"/>
              </p:cNvSpPr>
              <p:nvPr/>
            </p:nvSpPr>
            <p:spPr bwMode="auto">
              <a:xfrm>
                <a:off x="4774" y="2976"/>
                <a:ext cx="35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defTabSz="915678">
                  <a:defRPr sz="1200" b="1" ker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Write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946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6" name="Line 4"/>
          <p:cNvSpPr>
            <a:spLocks noChangeShapeType="1"/>
          </p:cNvSpPr>
          <p:nvPr/>
        </p:nvSpPr>
        <p:spPr bwMode="auto">
          <a:xfrm>
            <a:off x="6804248" y="69982"/>
            <a:ext cx="0" cy="83975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837" name="Rectangle 5"/>
          <p:cNvSpPr>
            <a:spLocks noGrp="1" noChangeArrowheads="1"/>
          </p:cNvSpPr>
          <p:nvPr>
            <p:ph type="title"/>
          </p:nvPr>
        </p:nvSpPr>
        <p:spPr>
          <a:xfrm>
            <a:off x="107504" y="534391"/>
            <a:ext cx="2646864" cy="1773347"/>
          </a:xfrm>
        </p:spPr>
        <p:txBody>
          <a:bodyPr/>
          <a:lstStyle/>
          <a:p>
            <a:r>
              <a:rPr lang="en-US" dirty="0"/>
              <a:t>SEQ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 </a:t>
            </a:r>
            <a:r>
              <a:rPr lang="en-US" dirty="0"/>
              <a:t>#3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54666" y="4077072"/>
            <a:ext cx="3942476" cy="2367412"/>
          </a:xfrm>
        </p:spPr>
        <p:txBody>
          <a:bodyPr/>
          <a:lstStyle/>
          <a:p>
            <a:pPr lvl="1"/>
            <a:r>
              <a:rPr lang="zh-CN" altLang="en-US" dirty="0"/>
              <a:t>依据第二条</a:t>
            </a:r>
            <a:r>
              <a:rPr lang="en-US" altLang="zh-CN" dirty="0" err="1"/>
              <a:t>irmovq</a:t>
            </a:r>
            <a:r>
              <a:rPr lang="zh-CN" altLang="en-US" dirty="0"/>
              <a:t>指令来设置状态</a:t>
            </a:r>
            <a:endParaRPr lang="en-US" altLang="zh-CN" dirty="0"/>
          </a:p>
          <a:p>
            <a:pPr lvl="1"/>
            <a:r>
              <a:rPr lang="zh-CN" altLang="en-US" dirty="0" smtClean="0"/>
              <a:t>组合逻辑为</a:t>
            </a:r>
            <a:r>
              <a:rPr lang="en-US" altLang="zh-CN" dirty="0" err="1" smtClean="0"/>
              <a:t>addq</a:t>
            </a:r>
            <a:r>
              <a:rPr lang="zh-CN" altLang="en-US" dirty="0" smtClean="0"/>
              <a:t>指令生成结果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0909" y="2640601"/>
            <a:ext cx="4053757" cy="3740727"/>
            <a:chOff x="4800600" y="4343400"/>
            <a:chExt cx="4037482" cy="3733800"/>
          </a:xfrm>
        </p:grpSpPr>
        <p:sp>
          <p:nvSpPr>
            <p:cNvPr id="8" name="AutoShape 372"/>
            <p:cNvSpPr>
              <a:spLocks noChangeArrowheads="1"/>
            </p:cNvSpPr>
            <p:nvPr/>
          </p:nvSpPr>
          <p:spPr bwMode="auto">
            <a:xfrm>
              <a:off x="4800600" y="43434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none" tIns="457200" anchorCtr="1"/>
            <a:lstStyle/>
            <a:p>
              <a:pPr algn="ctr" defTabSz="915678">
                <a:defRPr/>
              </a:pP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组合逻辑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AutoShape 373"/>
            <p:cNvSpPr>
              <a:spLocks noChangeArrowheads="1"/>
            </p:cNvSpPr>
            <p:nvPr/>
          </p:nvSpPr>
          <p:spPr bwMode="auto">
            <a:xfrm>
              <a:off x="5105400" y="54102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374"/>
            <p:cNvSpPr>
              <a:spLocks noChangeArrowheads="1"/>
            </p:cNvSpPr>
            <p:nvPr/>
          </p:nvSpPr>
          <p:spPr bwMode="auto">
            <a:xfrm rot="5400000" flipV="1">
              <a:off x="7847013" y="63230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AutoShape 375"/>
            <p:cNvSpPr>
              <a:spLocks noChangeArrowheads="1"/>
            </p:cNvSpPr>
            <p:nvPr/>
          </p:nvSpPr>
          <p:spPr bwMode="auto">
            <a:xfrm>
              <a:off x="6400800" y="6781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AutoShape 376"/>
            <p:cNvSpPr>
              <a:spLocks noChangeArrowheads="1"/>
            </p:cNvSpPr>
            <p:nvPr/>
          </p:nvSpPr>
          <p:spPr bwMode="auto">
            <a:xfrm flipH="1">
              <a:off x="6400800" y="6400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AutoShape 377"/>
            <p:cNvSpPr>
              <a:spLocks noChangeArrowheads="1"/>
            </p:cNvSpPr>
            <p:nvPr/>
          </p:nvSpPr>
          <p:spPr bwMode="auto">
            <a:xfrm>
              <a:off x="6400800" y="5334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AutoShape 378"/>
            <p:cNvSpPr>
              <a:spLocks noChangeArrowheads="1"/>
            </p:cNvSpPr>
            <p:nvPr/>
          </p:nvSpPr>
          <p:spPr bwMode="auto">
            <a:xfrm flipH="1">
              <a:off x="6400800" y="4953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AutoShape 379"/>
            <p:cNvSpPr>
              <a:spLocks noChangeArrowheads="1"/>
            </p:cNvSpPr>
            <p:nvPr/>
          </p:nvSpPr>
          <p:spPr bwMode="auto">
            <a:xfrm rot="5400000" flipH="1">
              <a:off x="5410200" y="6096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AutoShape 380"/>
            <p:cNvSpPr>
              <a:spLocks noChangeArrowheads="1"/>
            </p:cNvSpPr>
            <p:nvPr/>
          </p:nvSpPr>
          <p:spPr bwMode="auto">
            <a:xfrm rot="5400000" flipH="1">
              <a:off x="5410200" y="54102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AutoShape 381"/>
            <p:cNvSpPr>
              <a:spLocks noChangeArrowheads="1"/>
            </p:cNvSpPr>
            <p:nvPr/>
          </p:nvSpPr>
          <p:spPr bwMode="auto">
            <a:xfrm rot="5400000" flipH="1">
              <a:off x="5486400" y="739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382"/>
            <p:cNvSpPr>
              <a:spLocks/>
            </p:cNvSpPr>
            <p:nvPr/>
          </p:nvSpPr>
          <p:spPr bwMode="auto">
            <a:xfrm>
              <a:off x="6019800" y="45720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99FFCC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383"/>
            <p:cNvSpPr>
              <a:spLocks noChangeArrowheads="1"/>
            </p:cNvSpPr>
            <p:nvPr/>
          </p:nvSpPr>
          <p:spPr bwMode="auto">
            <a:xfrm>
              <a:off x="6705600" y="4953000"/>
              <a:ext cx="10668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数据内存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384"/>
            <p:cNvSpPr>
              <a:spLocks noChangeArrowheads="1"/>
            </p:cNvSpPr>
            <p:nvPr/>
          </p:nvSpPr>
          <p:spPr bwMode="auto">
            <a:xfrm>
              <a:off x="6705600" y="6416675"/>
              <a:ext cx="9906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寄存器文件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  <a:p>
              <a:pPr algn="ctr" defTabSz="915678">
                <a:defRPr/>
              </a:pPr>
              <a:r>
                <a:rPr lang="en-US" sz="900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%</a:t>
              </a:r>
              <a:r>
                <a:rPr lang="en-US" sz="900" kern="0" dirty="0" err="1">
                  <a:solidFill>
                    <a:sysClr val="windowText" lastClr="000000"/>
                  </a:solidFill>
                  <a:latin typeface="Courier New" pitchFamily="49" charset="0"/>
                </a:rPr>
                <a:t>rbx</a:t>
              </a:r>
              <a:r>
                <a:rPr lang="en-US" sz="900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 = 0x100</a:t>
              </a:r>
            </a:p>
          </p:txBody>
        </p:sp>
        <p:sp>
          <p:nvSpPr>
            <p:cNvPr id="21" name="Rectangle 385"/>
            <p:cNvSpPr>
              <a:spLocks noChangeArrowheads="1"/>
            </p:cNvSpPr>
            <p:nvPr/>
          </p:nvSpPr>
          <p:spPr bwMode="auto">
            <a:xfrm>
              <a:off x="5257800" y="7696200"/>
              <a:ext cx="762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200" kern="0" dirty="0">
                  <a:solidFill>
                    <a:sysClr val="windowText" lastClr="000000"/>
                  </a:solidFill>
                </a:rPr>
                <a:t>PC</a:t>
              </a:r>
            </a:p>
            <a:p>
              <a:pPr algn="ctr" defTabSz="915678">
                <a:defRPr/>
              </a:pPr>
              <a:r>
                <a:rPr lang="en-US" sz="1200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0x014</a:t>
              </a:r>
              <a:endParaRPr lang="en-US" sz="1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386"/>
            <p:cNvSpPr>
              <a:spLocks noChangeArrowheads="1"/>
            </p:cNvSpPr>
            <p:nvPr/>
          </p:nvSpPr>
          <p:spPr bwMode="auto">
            <a:xfrm>
              <a:off x="5257800" y="5715000"/>
              <a:ext cx="6096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kern="0">
                  <a:solidFill>
                    <a:sysClr val="windowText" lastClr="000000"/>
                  </a:solidFill>
                </a:rPr>
                <a:t>CC</a:t>
              </a:r>
            </a:p>
            <a:p>
              <a:pPr algn="ctr" defTabSz="915678"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ourier New" pitchFamily="49" charset="0"/>
                </a:rPr>
                <a:t>100</a:t>
              </a: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 Box 387"/>
            <p:cNvSpPr txBox="1">
              <a:spLocks noChangeArrowheads="1"/>
            </p:cNvSpPr>
            <p:nvPr/>
          </p:nvSpPr>
          <p:spPr bwMode="auto">
            <a:xfrm>
              <a:off x="6360139" y="6019800"/>
              <a:ext cx="567101" cy="460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Read</a:t>
              </a:r>
            </a:p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ports</a:t>
              </a:r>
            </a:p>
          </p:txBody>
        </p:sp>
        <p:sp>
          <p:nvSpPr>
            <p:cNvPr id="24" name="Text Box 388"/>
            <p:cNvSpPr txBox="1">
              <a:spLocks noChangeArrowheads="1"/>
            </p:cNvSpPr>
            <p:nvPr/>
          </p:nvSpPr>
          <p:spPr bwMode="auto">
            <a:xfrm>
              <a:off x="7579316" y="6019800"/>
              <a:ext cx="567101" cy="460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Write</a:t>
              </a:r>
            </a:p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ports</a:t>
              </a:r>
            </a:p>
          </p:txBody>
        </p:sp>
        <p:sp>
          <p:nvSpPr>
            <p:cNvPr id="25" name="Rectangle 437"/>
            <p:cNvSpPr>
              <a:spLocks noChangeArrowheads="1"/>
            </p:cNvSpPr>
            <p:nvPr/>
          </p:nvSpPr>
          <p:spPr bwMode="auto">
            <a:xfrm>
              <a:off x="6017744" y="7497763"/>
              <a:ext cx="648636" cy="276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15678"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charset="0"/>
                </a:rPr>
                <a:t>0x016</a:t>
              </a:r>
            </a:p>
          </p:txBody>
        </p:sp>
        <p:sp>
          <p:nvSpPr>
            <p:cNvPr id="26" name="Rectangle 439"/>
            <p:cNvSpPr>
              <a:spLocks noChangeArrowheads="1"/>
            </p:cNvSpPr>
            <p:nvPr/>
          </p:nvSpPr>
          <p:spPr bwMode="auto">
            <a:xfrm>
              <a:off x="5643485" y="6096000"/>
              <a:ext cx="554189" cy="33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15678"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ourier New" charset="0"/>
                </a:rPr>
                <a:t>000</a:t>
              </a:r>
            </a:p>
          </p:txBody>
        </p:sp>
        <p:sp>
          <p:nvSpPr>
            <p:cNvPr id="27" name="Rectangle 442"/>
            <p:cNvSpPr>
              <a:spLocks noChangeArrowheads="1"/>
            </p:cNvSpPr>
            <p:nvPr/>
          </p:nvSpPr>
          <p:spPr bwMode="auto">
            <a:xfrm>
              <a:off x="8189446" y="6446838"/>
              <a:ext cx="648636" cy="645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15678"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charset="0"/>
                </a:rPr>
                <a:t>%</a:t>
              </a:r>
              <a:r>
                <a:rPr lang="en-US" sz="1200" b="1" kern="0" dirty="0" err="1">
                  <a:solidFill>
                    <a:sysClr val="windowText" lastClr="000000"/>
                  </a:solidFill>
                  <a:latin typeface="Courier New" charset="0"/>
                </a:rPr>
                <a:t>rbx</a:t>
              </a:r>
              <a:endParaRPr lang="en-US" sz="1200" b="1" kern="0" dirty="0">
                <a:solidFill>
                  <a:sysClr val="windowText" lastClr="000000"/>
                </a:solidFill>
                <a:latin typeface="Courier New" charset="0"/>
              </a:endParaRPr>
            </a:p>
            <a:p>
              <a:pPr algn="ctr" defTabSz="915678"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charset="0"/>
                </a:rPr>
                <a:t>&lt;--</a:t>
              </a:r>
            </a:p>
            <a:p>
              <a:pPr algn="ctr" defTabSz="915678"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charset="0"/>
                </a:rPr>
                <a:t>0x300</a:t>
              </a:r>
            </a:p>
          </p:txBody>
        </p:sp>
        <p:grpSp>
          <p:nvGrpSpPr>
            <p:cNvPr id="28" name="Group 452"/>
            <p:cNvGrpSpPr>
              <a:grpSpLocks/>
            </p:cNvGrpSpPr>
            <p:nvPr/>
          </p:nvGrpSpPr>
          <p:grpSpPr bwMode="auto">
            <a:xfrm>
              <a:off x="6365884" y="4724417"/>
              <a:ext cx="1779590" cy="276226"/>
              <a:chOff x="4010" y="2976"/>
              <a:chExt cx="1121" cy="174"/>
            </a:xfrm>
          </p:grpSpPr>
          <p:sp>
            <p:nvSpPr>
              <p:cNvPr id="29" name="Text Box 450"/>
              <p:cNvSpPr txBox="1">
                <a:spLocks noChangeArrowheads="1"/>
              </p:cNvSpPr>
              <p:nvPr/>
            </p:nvSpPr>
            <p:spPr bwMode="auto">
              <a:xfrm>
                <a:off x="4010" y="2976"/>
                <a:ext cx="35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678" eaLnBrk="1" hangingPunct="1">
                  <a:defRPr/>
                </a:pPr>
                <a:r>
                  <a:rPr lang="en-US" sz="1200" b="1" kern="0">
                    <a:solidFill>
                      <a:srgbClr val="000000"/>
                    </a:solidFill>
                  </a:rPr>
                  <a:t>Read</a:t>
                </a:r>
              </a:p>
            </p:txBody>
          </p:sp>
          <p:sp>
            <p:nvSpPr>
              <p:cNvPr id="30" name="Text Box 451"/>
              <p:cNvSpPr txBox="1">
                <a:spLocks noChangeArrowheads="1"/>
              </p:cNvSpPr>
              <p:nvPr/>
            </p:nvSpPr>
            <p:spPr bwMode="auto">
              <a:xfrm>
                <a:off x="4774" y="2976"/>
                <a:ext cx="35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678" eaLnBrk="1" hangingPunct="1">
                  <a:defRPr/>
                </a:pPr>
                <a:r>
                  <a:rPr lang="en-US" sz="1200" b="1" kern="0" dirty="0">
                    <a:solidFill>
                      <a:srgbClr val="000000"/>
                    </a:solidFill>
                  </a:rPr>
                  <a:t>Write</a:t>
                </a: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2051720" y="427346"/>
            <a:ext cx="7092280" cy="2162683"/>
            <a:chOff x="762000" y="928688"/>
            <a:chExt cx="7162800" cy="2915179"/>
          </a:xfrm>
        </p:grpSpPr>
        <p:sp>
          <p:nvSpPr>
            <p:cNvPr id="56" name="Rectangle 429"/>
            <p:cNvSpPr>
              <a:spLocks noChangeArrowheads="1"/>
            </p:cNvSpPr>
            <p:nvPr/>
          </p:nvSpPr>
          <p:spPr bwMode="auto">
            <a:xfrm>
              <a:off x="1676400" y="2667000"/>
              <a:ext cx="6248400" cy="3810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0x014: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&lt;-- 0x300 CC &lt;-- 000</a:t>
              </a:r>
            </a:p>
          </p:txBody>
        </p:sp>
        <p:sp>
          <p:nvSpPr>
            <p:cNvPr id="57" name="Rectangle 430"/>
            <p:cNvSpPr>
              <a:spLocks noChangeArrowheads="1"/>
            </p:cNvSpPr>
            <p:nvPr/>
          </p:nvSpPr>
          <p:spPr bwMode="auto">
            <a:xfrm>
              <a:off x="1676400" y="3048000"/>
              <a:ext cx="6248400" cy="3810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0x016:   je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# Not taken</a:t>
              </a:r>
            </a:p>
          </p:txBody>
        </p:sp>
        <p:sp>
          <p:nvSpPr>
            <p:cNvPr id="58" name="Rectangle 431"/>
            <p:cNvSpPr>
              <a:spLocks noChangeArrowheads="1"/>
            </p:cNvSpPr>
            <p:nvPr/>
          </p:nvSpPr>
          <p:spPr bwMode="auto">
            <a:xfrm>
              <a:off x="1676400" y="3429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0x01f: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%rbx,0(%</a:t>
              </a:r>
              <a:r>
                <a:rPr lang="en-US" b="1" kern="0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 M[0x200] &lt;-- 0x300</a:t>
              </a:r>
            </a:p>
          </p:txBody>
        </p:sp>
        <p:sp>
          <p:nvSpPr>
            <p:cNvPr id="59" name="Text Box 432"/>
            <p:cNvSpPr txBox="1">
              <a:spLocks noChangeArrowheads="1"/>
            </p:cNvSpPr>
            <p:nvPr/>
          </p:nvSpPr>
          <p:spPr bwMode="auto">
            <a:xfrm>
              <a:off x="913899" y="2666999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3:</a:t>
              </a:r>
            </a:p>
          </p:txBody>
        </p:sp>
        <p:sp>
          <p:nvSpPr>
            <p:cNvPr id="60" name="Text Box 433"/>
            <p:cNvSpPr txBox="1">
              <a:spLocks noChangeArrowheads="1"/>
            </p:cNvSpPr>
            <p:nvPr/>
          </p:nvSpPr>
          <p:spPr bwMode="auto">
            <a:xfrm>
              <a:off x="913899" y="3048000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4:</a:t>
              </a:r>
            </a:p>
          </p:txBody>
        </p:sp>
        <p:sp>
          <p:nvSpPr>
            <p:cNvPr id="61" name="Text Box 434"/>
            <p:cNvSpPr txBox="1">
              <a:spLocks noChangeArrowheads="1"/>
            </p:cNvSpPr>
            <p:nvPr/>
          </p:nvSpPr>
          <p:spPr bwMode="auto">
            <a:xfrm>
              <a:off x="913899" y="3429000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5:</a:t>
              </a:r>
            </a:p>
          </p:txBody>
        </p:sp>
        <p:sp>
          <p:nvSpPr>
            <p:cNvPr id="62" name="Rectangle 440"/>
            <p:cNvSpPr>
              <a:spLocks noChangeArrowheads="1"/>
            </p:cNvSpPr>
            <p:nvPr/>
          </p:nvSpPr>
          <p:spPr bwMode="auto">
            <a:xfrm>
              <a:off x="1676400" y="2286000"/>
              <a:ext cx="6248400" cy="381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0x00a: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$0x200,%rdx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&lt;-- 0x200</a:t>
              </a:r>
            </a:p>
          </p:txBody>
        </p:sp>
        <p:sp>
          <p:nvSpPr>
            <p:cNvPr id="63" name="Text Box 441"/>
            <p:cNvSpPr txBox="1">
              <a:spLocks noChangeArrowheads="1"/>
            </p:cNvSpPr>
            <p:nvPr/>
          </p:nvSpPr>
          <p:spPr bwMode="auto">
            <a:xfrm>
              <a:off x="913899" y="2286000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2:</a:t>
              </a:r>
            </a:p>
          </p:txBody>
        </p:sp>
        <p:sp>
          <p:nvSpPr>
            <p:cNvPr id="64" name="Rectangle 443"/>
            <p:cNvSpPr>
              <a:spLocks noChangeArrowheads="1"/>
            </p:cNvSpPr>
            <p:nvPr/>
          </p:nvSpPr>
          <p:spPr bwMode="auto">
            <a:xfrm>
              <a:off x="1676400" y="1905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0x000: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$0x100,%rbx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&lt;-- 0x100</a:t>
              </a:r>
            </a:p>
          </p:txBody>
        </p:sp>
        <p:sp>
          <p:nvSpPr>
            <p:cNvPr id="65" name="Text Box 444"/>
            <p:cNvSpPr txBox="1">
              <a:spLocks noChangeArrowheads="1"/>
            </p:cNvSpPr>
            <p:nvPr/>
          </p:nvSpPr>
          <p:spPr bwMode="auto">
            <a:xfrm>
              <a:off x="913899" y="1905000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1:</a:t>
              </a:r>
            </a:p>
          </p:txBody>
        </p:sp>
        <p:sp>
          <p:nvSpPr>
            <p:cNvPr id="66" name="Rectangle 464"/>
            <p:cNvSpPr>
              <a:spLocks noChangeArrowheads="1"/>
            </p:cNvSpPr>
            <p:nvPr/>
          </p:nvSpPr>
          <p:spPr bwMode="auto">
            <a:xfrm>
              <a:off x="762000" y="1157288"/>
              <a:ext cx="838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defTabSz="915678">
                <a:defRPr/>
              </a:pPr>
              <a:r>
                <a:rPr lang="zh-CN" altLang="en-US" b="1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时钟</a:t>
              </a:r>
              <a:endParaRPr lang="en-US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Line 473"/>
            <p:cNvSpPr>
              <a:spLocks noChangeShapeType="1"/>
            </p:cNvSpPr>
            <p:nvPr/>
          </p:nvSpPr>
          <p:spPr bwMode="auto">
            <a:xfrm>
              <a:off x="19812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 Box 474"/>
            <p:cNvSpPr txBox="1">
              <a:spLocks noChangeArrowheads="1"/>
            </p:cNvSpPr>
            <p:nvPr/>
          </p:nvSpPr>
          <p:spPr bwMode="auto">
            <a:xfrm>
              <a:off x="2209802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9" name="Line 477"/>
            <p:cNvSpPr>
              <a:spLocks noChangeShapeType="1"/>
            </p:cNvSpPr>
            <p:nvPr/>
          </p:nvSpPr>
          <p:spPr bwMode="auto">
            <a:xfrm>
              <a:off x="32004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Line 480"/>
            <p:cNvSpPr>
              <a:spLocks noChangeShapeType="1"/>
            </p:cNvSpPr>
            <p:nvPr/>
          </p:nvSpPr>
          <p:spPr bwMode="auto">
            <a:xfrm>
              <a:off x="44196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Line 483"/>
            <p:cNvSpPr>
              <a:spLocks noChangeShapeType="1"/>
            </p:cNvSpPr>
            <p:nvPr/>
          </p:nvSpPr>
          <p:spPr bwMode="auto">
            <a:xfrm>
              <a:off x="56388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Line 487"/>
            <p:cNvSpPr>
              <a:spLocks noChangeShapeType="1"/>
            </p:cNvSpPr>
            <p:nvPr/>
          </p:nvSpPr>
          <p:spPr bwMode="auto">
            <a:xfrm flipH="1" flipV="1">
              <a:off x="448945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 Box 488"/>
            <p:cNvSpPr txBox="1">
              <a:spLocks noChangeArrowheads="1"/>
            </p:cNvSpPr>
            <p:nvPr/>
          </p:nvSpPr>
          <p:spPr bwMode="auto">
            <a:xfrm>
              <a:off x="4416416" y="1538288"/>
              <a:ext cx="393727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 dirty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74" name="Line 489"/>
            <p:cNvSpPr>
              <a:spLocks noChangeShapeType="1"/>
            </p:cNvSpPr>
            <p:nvPr/>
          </p:nvSpPr>
          <p:spPr bwMode="auto">
            <a:xfrm flipH="1" flipV="1">
              <a:off x="57023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 Box 490"/>
            <p:cNvSpPr txBox="1">
              <a:spLocks noChangeArrowheads="1"/>
            </p:cNvSpPr>
            <p:nvPr/>
          </p:nvSpPr>
          <p:spPr bwMode="auto">
            <a:xfrm>
              <a:off x="5629265" y="1538288"/>
              <a:ext cx="393727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 dirty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76" name="Line 491"/>
            <p:cNvSpPr>
              <a:spLocks noChangeShapeType="1"/>
            </p:cNvSpPr>
            <p:nvPr/>
          </p:nvSpPr>
          <p:spPr bwMode="auto">
            <a:xfrm flipV="1">
              <a:off x="67056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 Box 492"/>
            <p:cNvSpPr txBox="1">
              <a:spLocks noChangeArrowheads="1"/>
            </p:cNvSpPr>
            <p:nvPr/>
          </p:nvSpPr>
          <p:spPr bwMode="auto">
            <a:xfrm>
              <a:off x="6473813" y="1538288"/>
              <a:ext cx="393727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 dirty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78" name="Line 493"/>
            <p:cNvSpPr>
              <a:spLocks noChangeShapeType="1"/>
            </p:cNvSpPr>
            <p:nvPr/>
          </p:nvSpPr>
          <p:spPr bwMode="auto">
            <a:xfrm flipV="1">
              <a:off x="54864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 Box 494"/>
            <p:cNvSpPr txBox="1">
              <a:spLocks noChangeArrowheads="1"/>
            </p:cNvSpPr>
            <p:nvPr/>
          </p:nvSpPr>
          <p:spPr bwMode="auto">
            <a:xfrm>
              <a:off x="5254614" y="1538288"/>
              <a:ext cx="393727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80" name="Text Box 496"/>
            <p:cNvSpPr txBox="1">
              <a:spLocks noChangeArrowheads="1"/>
            </p:cNvSpPr>
            <p:nvPr/>
          </p:nvSpPr>
          <p:spPr bwMode="auto">
            <a:xfrm>
              <a:off x="3429001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1" name="Text Box 497"/>
            <p:cNvSpPr txBox="1">
              <a:spLocks noChangeArrowheads="1"/>
            </p:cNvSpPr>
            <p:nvPr/>
          </p:nvSpPr>
          <p:spPr bwMode="auto">
            <a:xfrm>
              <a:off x="4648200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2" name="Text Box 498"/>
            <p:cNvSpPr txBox="1">
              <a:spLocks noChangeArrowheads="1"/>
            </p:cNvSpPr>
            <p:nvPr/>
          </p:nvSpPr>
          <p:spPr bwMode="auto">
            <a:xfrm>
              <a:off x="5867402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grpSp>
          <p:nvGrpSpPr>
            <p:cNvPr id="83" name="Group 503"/>
            <p:cNvGrpSpPr>
              <a:grpSpLocks/>
            </p:cNvGrpSpPr>
            <p:nvPr/>
          </p:nvGrpSpPr>
          <p:grpSpPr bwMode="auto">
            <a:xfrm>
              <a:off x="1981200" y="1004888"/>
              <a:ext cx="4876800" cy="595312"/>
              <a:chOff x="1248" y="633"/>
              <a:chExt cx="3072" cy="375"/>
            </a:xfrm>
          </p:grpSpPr>
          <p:sp>
            <p:nvSpPr>
              <p:cNvPr id="88" name="Line 468"/>
              <p:cNvSpPr>
                <a:spLocks noChangeShapeType="1"/>
              </p:cNvSpPr>
              <p:nvPr/>
            </p:nvSpPr>
            <p:spPr bwMode="auto">
              <a:xfrm flipV="1">
                <a:off x="1248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Line 499"/>
              <p:cNvSpPr>
                <a:spLocks noChangeShapeType="1"/>
              </p:cNvSpPr>
              <p:nvPr/>
            </p:nvSpPr>
            <p:spPr bwMode="auto">
              <a:xfrm flipV="1">
                <a:off x="2016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Line 500"/>
              <p:cNvSpPr>
                <a:spLocks noChangeShapeType="1"/>
              </p:cNvSpPr>
              <p:nvPr/>
            </p:nvSpPr>
            <p:spPr bwMode="auto">
              <a:xfrm flipV="1">
                <a:off x="2784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Line 501"/>
              <p:cNvSpPr>
                <a:spLocks noChangeShapeType="1"/>
              </p:cNvSpPr>
              <p:nvPr/>
            </p:nvSpPr>
            <p:spPr bwMode="auto">
              <a:xfrm flipV="1">
                <a:off x="3552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Line 502"/>
              <p:cNvSpPr>
                <a:spLocks noChangeShapeType="1"/>
              </p:cNvSpPr>
              <p:nvPr/>
            </p:nvSpPr>
            <p:spPr bwMode="auto">
              <a:xfrm flipV="1">
                <a:off x="4320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Freeform 463"/>
            <p:cNvSpPr>
              <a:spLocks/>
            </p:cNvSpPr>
            <p:nvPr/>
          </p:nvSpPr>
          <p:spPr bwMode="auto">
            <a:xfrm>
              <a:off x="16764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Freeform 465"/>
            <p:cNvSpPr>
              <a:spLocks/>
            </p:cNvSpPr>
            <p:nvPr/>
          </p:nvSpPr>
          <p:spPr bwMode="auto">
            <a:xfrm>
              <a:off x="28956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Freeform 466"/>
            <p:cNvSpPr>
              <a:spLocks/>
            </p:cNvSpPr>
            <p:nvPr/>
          </p:nvSpPr>
          <p:spPr bwMode="auto">
            <a:xfrm>
              <a:off x="41148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Freeform 467"/>
            <p:cNvSpPr>
              <a:spLocks/>
            </p:cNvSpPr>
            <p:nvPr/>
          </p:nvSpPr>
          <p:spPr bwMode="auto">
            <a:xfrm>
              <a:off x="53340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04966" y="2635226"/>
            <a:ext cx="3433769" cy="3740727"/>
            <a:chOff x="609600" y="8763000"/>
            <a:chExt cx="3429000" cy="3733800"/>
          </a:xfrm>
        </p:grpSpPr>
        <p:sp>
          <p:nvSpPr>
            <p:cNvPr id="94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7200" anchorCtr="1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dirty="0" smtClean="0">
                  <a:solidFill>
                    <a:srgbClr val="000066"/>
                  </a:solidFill>
                </a:rPr>
                <a:t>组合逻辑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  <p:sp>
          <p:nvSpPr>
            <p:cNvPr id="95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96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97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98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99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00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01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02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03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04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05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dirty="0" smtClean="0">
                  <a:solidFill>
                    <a:srgbClr val="000066"/>
                  </a:solidFill>
                </a:rPr>
                <a:t>数据内存</a:t>
              </a:r>
              <a:endParaRPr lang="en-US" sz="1600" b="1" dirty="0">
                <a:solidFill>
                  <a:srgbClr val="000066"/>
                </a:solidFill>
              </a:endParaRPr>
            </a:p>
          </p:txBody>
        </p:sp>
        <p:sp>
          <p:nvSpPr>
            <p:cNvPr id="106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dirty="0" smtClean="0">
                  <a:solidFill>
                    <a:srgbClr val="000066"/>
                  </a:solidFill>
                </a:rPr>
                <a:t>寄存器文件</a:t>
              </a:r>
              <a:endParaRPr lang="en-US" sz="1600" b="1" dirty="0" smtClean="0">
                <a:solidFill>
                  <a:srgbClr val="000066"/>
                </a:solidFill>
              </a:endParaRP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b="1" dirty="0" smtClean="0">
                  <a:solidFill>
                    <a:srgbClr val="000066"/>
                  </a:solidFill>
                  <a:latin typeface="Courier New" pitchFamily="49" charset="0"/>
                </a:rPr>
                <a:t>%</a:t>
              </a:r>
              <a:r>
                <a:rPr lang="en-US" sz="1050" b="1" dirty="0" err="1" smtClean="0">
                  <a:solidFill>
                    <a:srgbClr val="000066"/>
                  </a:solidFill>
                  <a:latin typeface="Courier New" pitchFamily="49" charset="0"/>
                </a:rPr>
                <a:t>rbx</a:t>
              </a:r>
              <a:r>
                <a:rPr lang="en-US" sz="1050" b="1" dirty="0" smtClean="0">
                  <a:solidFill>
                    <a:srgbClr val="000066"/>
                  </a:solidFill>
                  <a:latin typeface="Courier New" pitchFamily="49" charset="0"/>
                </a:rPr>
                <a:t> = 0x300</a:t>
              </a:r>
              <a:endParaRPr lang="en-US" sz="1050" b="1" dirty="0">
                <a:solidFill>
                  <a:srgbClr val="000066"/>
                </a:solidFill>
                <a:latin typeface="Courier New" pitchFamily="49" charset="0"/>
              </a:endParaRPr>
            </a:p>
          </p:txBody>
        </p:sp>
        <p:sp>
          <p:nvSpPr>
            <p:cNvPr id="107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srgbClr val="000066"/>
                  </a:solidFill>
                </a:rPr>
                <a:t>PC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srgbClr val="000066"/>
                  </a:solidFill>
                  <a:latin typeface="Courier New" pitchFamily="49" charset="0"/>
                </a:rPr>
                <a:t>0x016</a:t>
              </a:r>
              <a:endParaRPr lang="en-US" sz="1200" b="1" dirty="0">
                <a:solidFill>
                  <a:srgbClr val="000066"/>
                </a:solidFill>
              </a:endParaRPr>
            </a:p>
          </p:txBody>
        </p:sp>
        <p:sp>
          <p:nvSpPr>
            <p:cNvPr id="108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000066"/>
                  </a:solidFill>
                </a:rPr>
                <a:t>CC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000066"/>
                  </a:solidFill>
                  <a:latin typeface="Courier New" pitchFamily="49" charset="0"/>
                </a:rPr>
                <a:t>000</a:t>
              </a:r>
            </a:p>
          </p:txBody>
        </p:sp>
        <p:sp>
          <p:nvSpPr>
            <p:cNvPr id="109" name="Text Box 405"/>
            <p:cNvSpPr txBox="1">
              <a:spLocks noChangeArrowheads="1"/>
            </p:cNvSpPr>
            <p:nvPr/>
          </p:nvSpPr>
          <p:spPr bwMode="auto">
            <a:xfrm>
              <a:off x="2168392" y="10456786"/>
              <a:ext cx="568596" cy="423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772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66"/>
                  </a:solidFill>
                </a:rPr>
                <a:t>Read</a:t>
              </a:r>
            </a:p>
            <a:p>
              <a:pPr algn="ctr" defTabSz="915772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66"/>
                  </a:solidFill>
                </a:rPr>
                <a:t>ports</a:t>
              </a:r>
            </a:p>
          </p:txBody>
        </p:sp>
        <p:sp>
          <p:nvSpPr>
            <p:cNvPr id="110" name="Text Box 406"/>
            <p:cNvSpPr txBox="1">
              <a:spLocks noChangeArrowheads="1"/>
            </p:cNvSpPr>
            <p:nvPr/>
          </p:nvSpPr>
          <p:spPr bwMode="auto">
            <a:xfrm>
              <a:off x="3387590" y="10456786"/>
              <a:ext cx="568596" cy="423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772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66"/>
                  </a:solidFill>
                </a:rPr>
                <a:t>Write</a:t>
              </a:r>
            </a:p>
            <a:p>
              <a:pPr algn="ctr" defTabSz="915772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66"/>
                  </a:solidFill>
                </a:rPr>
                <a:t>ports</a:t>
              </a:r>
            </a:p>
          </p:txBody>
        </p:sp>
        <p:grpSp>
          <p:nvGrpSpPr>
            <p:cNvPr id="111" name="Group 459"/>
            <p:cNvGrpSpPr>
              <a:grpSpLocks/>
            </p:cNvGrpSpPr>
            <p:nvPr/>
          </p:nvGrpSpPr>
          <p:grpSpPr bwMode="auto">
            <a:xfrm>
              <a:off x="2174887" y="9159901"/>
              <a:ext cx="1779591" cy="258764"/>
              <a:chOff x="4010" y="2996"/>
              <a:chExt cx="1121" cy="163"/>
            </a:xfrm>
          </p:grpSpPr>
          <p:sp>
            <p:nvSpPr>
              <p:cNvPr id="112" name="Text Box 460"/>
              <p:cNvSpPr txBox="1">
                <a:spLocks noChangeArrowheads="1"/>
              </p:cNvSpPr>
              <p:nvPr/>
            </p:nvSpPr>
            <p:spPr bwMode="auto">
              <a:xfrm>
                <a:off x="4010" y="2996"/>
                <a:ext cx="352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772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66"/>
                    </a:solidFill>
                  </a:rPr>
                  <a:t>Read</a:t>
                </a:r>
              </a:p>
            </p:txBody>
          </p:sp>
          <p:sp>
            <p:nvSpPr>
              <p:cNvPr id="113" name="Text Box 461"/>
              <p:cNvSpPr txBox="1">
                <a:spLocks noChangeArrowheads="1"/>
              </p:cNvSpPr>
              <p:nvPr/>
            </p:nvSpPr>
            <p:spPr bwMode="auto">
              <a:xfrm>
                <a:off x="4775" y="2996"/>
                <a:ext cx="35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772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66"/>
                    </a:solidFill>
                  </a:rPr>
                  <a:t>Write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25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0" name="Line 4"/>
          <p:cNvSpPr>
            <a:spLocks noChangeShapeType="1"/>
          </p:cNvSpPr>
          <p:nvPr/>
        </p:nvSpPr>
        <p:spPr bwMode="auto">
          <a:xfrm>
            <a:off x="6937485" y="69982"/>
            <a:ext cx="0" cy="83975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861" name="Rectangle 5"/>
          <p:cNvSpPr>
            <a:spLocks noGrp="1" noChangeArrowheads="1"/>
          </p:cNvSpPr>
          <p:nvPr>
            <p:ph type="title"/>
          </p:nvPr>
        </p:nvSpPr>
        <p:spPr>
          <a:xfrm>
            <a:off x="179512" y="534391"/>
            <a:ext cx="2646864" cy="1773347"/>
          </a:xfrm>
        </p:spPr>
        <p:txBody>
          <a:bodyPr/>
          <a:lstStyle/>
          <a:p>
            <a:r>
              <a:rPr lang="en-US" dirty="0"/>
              <a:t>SEQ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 </a:t>
            </a:r>
            <a:r>
              <a:rPr lang="en-US" dirty="0"/>
              <a:t>#4</a:t>
            </a:r>
          </a:p>
        </p:txBody>
      </p:sp>
      <p:sp>
        <p:nvSpPr>
          <p:cNvPr id="377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17727" y="3129996"/>
            <a:ext cx="3179416" cy="3314488"/>
          </a:xfrm>
        </p:spPr>
        <p:txBody>
          <a:bodyPr/>
          <a:lstStyle/>
          <a:p>
            <a:pPr lvl="1"/>
            <a:r>
              <a:rPr lang="zh-CN" altLang="en-US" dirty="0" smtClean="0"/>
              <a:t>依据</a:t>
            </a:r>
            <a:r>
              <a:rPr lang="en-US" altLang="zh-CN" dirty="0" err="1" smtClean="0"/>
              <a:t>addq</a:t>
            </a:r>
            <a:r>
              <a:rPr lang="zh-CN" altLang="en-US" dirty="0" smtClean="0"/>
              <a:t>指令设置状态</a:t>
            </a:r>
            <a:endParaRPr lang="en-US" dirty="0"/>
          </a:p>
          <a:p>
            <a:pPr lvl="1"/>
            <a:r>
              <a:rPr lang="zh-CN" altLang="en-US" dirty="0"/>
              <a:t>组合逻辑开始对状态的变化作出反应</a:t>
            </a:r>
            <a:endParaRPr lang="en-US" altLang="zh-CN" dirty="0"/>
          </a:p>
        </p:txBody>
      </p:sp>
      <p:grpSp>
        <p:nvGrpSpPr>
          <p:cNvPr id="45" name="Group 44"/>
          <p:cNvGrpSpPr/>
          <p:nvPr/>
        </p:nvGrpSpPr>
        <p:grpSpPr>
          <a:xfrm>
            <a:off x="1979712" y="222663"/>
            <a:ext cx="7096698" cy="2162683"/>
            <a:chOff x="762000" y="928688"/>
            <a:chExt cx="7167262" cy="2915179"/>
          </a:xfrm>
        </p:grpSpPr>
        <p:sp>
          <p:nvSpPr>
            <p:cNvPr id="46" name="Rectangle 429"/>
            <p:cNvSpPr>
              <a:spLocks noChangeArrowheads="1"/>
            </p:cNvSpPr>
            <p:nvPr/>
          </p:nvSpPr>
          <p:spPr bwMode="auto">
            <a:xfrm>
              <a:off x="1676400" y="2667000"/>
              <a:ext cx="6248400" cy="3810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0x014: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&lt;-- 0x300 CC &lt;-- 000</a:t>
              </a:r>
            </a:p>
          </p:txBody>
        </p:sp>
        <p:sp>
          <p:nvSpPr>
            <p:cNvPr id="47" name="Rectangle 430"/>
            <p:cNvSpPr>
              <a:spLocks noChangeArrowheads="1"/>
            </p:cNvSpPr>
            <p:nvPr/>
          </p:nvSpPr>
          <p:spPr bwMode="auto">
            <a:xfrm>
              <a:off x="1676400" y="3048000"/>
              <a:ext cx="6248400" cy="3810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0x016:   je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# Not taken</a:t>
              </a:r>
            </a:p>
          </p:txBody>
        </p:sp>
        <p:sp>
          <p:nvSpPr>
            <p:cNvPr id="48" name="Rectangle 431"/>
            <p:cNvSpPr>
              <a:spLocks noChangeArrowheads="1"/>
            </p:cNvSpPr>
            <p:nvPr/>
          </p:nvSpPr>
          <p:spPr bwMode="auto">
            <a:xfrm>
              <a:off x="1680862" y="3429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0x01f: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%rbx,0(%</a:t>
              </a:r>
              <a:r>
                <a:rPr lang="en-US" b="1" kern="0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 M[0x200] &lt;-- 0x300</a:t>
              </a:r>
            </a:p>
          </p:txBody>
        </p:sp>
        <p:sp>
          <p:nvSpPr>
            <p:cNvPr id="49" name="Text Box 432"/>
            <p:cNvSpPr txBox="1">
              <a:spLocks noChangeArrowheads="1"/>
            </p:cNvSpPr>
            <p:nvPr/>
          </p:nvSpPr>
          <p:spPr bwMode="auto">
            <a:xfrm>
              <a:off x="913899" y="2666999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3:</a:t>
              </a:r>
            </a:p>
          </p:txBody>
        </p:sp>
        <p:sp>
          <p:nvSpPr>
            <p:cNvPr id="50" name="Text Box 433"/>
            <p:cNvSpPr txBox="1">
              <a:spLocks noChangeArrowheads="1"/>
            </p:cNvSpPr>
            <p:nvPr/>
          </p:nvSpPr>
          <p:spPr bwMode="auto">
            <a:xfrm>
              <a:off x="913899" y="3048000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4:</a:t>
              </a:r>
            </a:p>
          </p:txBody>
        </p:sp>
        <p:sp>
          <p:nvSpPr>
            <p:cNvPr id="51" name="Text Box 434"/>
            <p:cNvSpPr txBox="1">
              <a:spLocks noChangeArrowheads="1"/>
            </p:cNvSpPr>
            <p:nvPr/>
          </p:nvSpPr>
          <p:spPr bwMode="auto">
            <a:xfrm>
              <a:off x="913899" y="3429000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5:</a:t>
              </a:r>
            </a:p>
          </p:txBody>
        </p:sp>
        <p:sp>
          <p:nvSpPr>
            <p:cNvPr id="52" name="Rectangle 440"/>
            <p:cNvSpPr>
              <a:spLocks noChangeArrowheads="1"/>
            </p:cNvSpPr>
            <p:nvPr/>
          </p:nvSpPr>
          <p:spPr bwMode="auto">
            <a:xfrm>
              <a:off x="1676400" y="2286000"/>
              <a:ext cx="6248400" cy="381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0x00a: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$0x200,%rdx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&lt;-- 0x200</a:t>
              </a:r>
            </a:p>
          </p:txBody>
        </p:sp>
        <p:sp>
          <p:nvSpPr>
            <p:cNvPr id="53" name="Text Box 441"/>
            <p:cNvSpPr txBox="1">
              <a:spLocks noChangeArrowheads="1"/>
            </p:cNvSpPr>
            <p:nvPr/>
          </p:nvSpPr>
          <p:spPr bwMode="auto">
            <a:xfrm>
              <a:off x="913899" y="2286000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2:</a:t>
              </a:r>
            </a:p>
          </p:txBody>
        </p:sp>
        <p:sp>
          <p:nvSpPr>
            <p:cNvPr id="54" name="Rectangle 443"/>
            <p:cNvSpPr>
              <a:spLocks noChangeArrowheads="1"/>
            </p:cNvSpPr>
            <p:nvPr/>
          </p:nvSpPr>
          <p:spPr bwMode="auto">
            <a:xfrm>
              <a:off x="1676400" y="1905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0x000: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$0x100,%rbx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&lt;-- 0x100</a:t>
              </a:r>
            </a:p>
          </p:txBody>
        </p:sp>
        <p:sp>
          <p:nvSpPr>
            <p:cNvPr id="55" name="Text Box 444"/>
            <p:cNvSpPr txBox="1">
              <a:spLocks noChangeArrowheads="1"/>
            </p:cNvSpPr>
            <p:nvPr/>
          </p:nvSpPr>
          <p:spPr bwMode="auto">
            <a:xfrm>
              <a:off x="913899" y="1905000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1:</a:t>
              </a:r>
            </a:p>
          </p:txBody>
        </p:sp>
        <p:sp>
          <p:nvSpPr>
            <p:cNvPr id="56" name="Rectangle 464"/>
            <p:cNvSpPr>
              <a:spLocks noChangeArrowheads="1"/>
            </p:cNvSpPr>
            <p:nvPr/>
          </p:nvSpPr>
          <p:spPr bwMode="auto">
            <a:xfrm>
              <a:off x="762000" y="1157288"/>
              <a:ext cx="838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defTabSz="915678">
                <a:defRPr/>
              </a:pPr>
              <a:r>
                <a:rPr lang="zh-CN" altLang="en-US" b="1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时钟</a:t>
              </a:r>
              <a:endParaRPr lang="en-US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473"/>
            <p:cNvSpPr>
              <a:spLocks noChangeShapeType="1"/>
            </p:cNvSpPr>
            <p:nvPr/>
          </p:nvSpPr>
          <p:spPr bwMode="auto">
            <a:xfrm>
              <a:off x="19812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474"/>
            <p:cNvSpPr txBox="1">
              <a:spLocks noChangeArrowheads="1"/>
            </p:cNvSpPr>
            <p:nvPr/>
          </p:nvSpPr>
          <p:spPr bwMode="auto">
            <a:xfrm>
              <a:off x="2209802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9" name="Line 477"/>
            <p:cNvSpPr>
              <a:spLocks noChangeShapeType="1"/>
            </p:cNvSpPr>
            <p:nvPr/>
          </p:nvSpPr>
          <p:spPr bwMode="auto">
            <a:xfrm>
              <a:off x="32004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Line 480"/>
            <p:cNvSpPr>
              <a:spLocks noChangeShapeType="1"/>
            </p:cNvSpPr>
            <p:nvPr/>
          </p:nvSpPr>
          <p:spPr bwMode="auto">
            <a:xfrm>
              <a:off x="44196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483"/>
            <p:cNvSpPr>
              <a:spLocks noChangeShapeType="1"/>
            </p:cNvSpPr>
            <p:nvPr/>
          </p:nvSpPr>
          <p:spPr bwMode="auto">
            <a:xfrm>
              <a:off x="56388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Line 487"/>
            <p:cNvSpPr>
              <a:spLocks noChangeShapeType="1"/>
            </p:cNvSpPr>
            <p:nvPr/>
          </p:nvSpPr>
          <p:spPr bwMode="auto">
            <a:xfrm flipH="1" flipV="1">
              <a:off x="448945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 Box 488"/>
            <p:cNvSpPr txBox="1">
              <a:spLocks noChangeArrowheads="1"/>
            </p:cNvSpPr>
            <p:nvPr/>
          </p:nvSpPr>
          <p:spPr bwMode="auto">
            <a:xfrm>
              <a:off x="4416416" y="1538288"/>
              <a:ext cx="393727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64" name="Line 489"/>
            <p:cNvSpPr>
              <a:spLocks noChangeShapeType="1"/>
            </p:cNvSpPr>
            <p:nvPr/>
          </p:nvSpPr>
          <p:spPr bwMode="auto">
            <a:xfrm flipH="1" flipV="1">
              <a:off x="57023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490"/>
            <p:cNvSpPr txBox="1">
              <a:spLocks noChangeArrowheads="1"/>
            </p:cNvSpPr>
            <p:nvPr/>
          </p:nvSpPr>
          <p:spPr bwMode="auto">
            <a:xfrm>
              <a:off x="5629265" y="1538288"/>
              <a:ext cx="393727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 dirty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6" name="Line 491"/>
            <p:cNvSpPr>
              <a:spLocks noChangeShapeType="1"/>
            </p:cNvSpPr>
            <p:nvPr/>
          </p:nvSpPr>
          <p:spPr bwMode="auto">
            <a:xfrm flipV="1">
              <a:off x="67056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 Box 492"/>
            <p:cNvSpPr txBox="1">
              <a:spLocks noChangeArrowheads="1"/>
            </p:cNvSpPr>
            <p:nvPr/>
          </p:nvSpPr>
          <p:spPr bwMode="auto">
            <a:xfrm>
              <a:off x="6473813" y="1538288"/>
              <a:ext cx="393727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 dirty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68" name="Line 493"/>
            <p:cNvSpPr>
              <a:spLocks noChangeShapeType="1"/>
            </p:cNvSpPr>
            <p:nvPr/>
          </p:nvSpPr>
          <p:spPr bwMode="auto">
            <a:xfrm flipV="1">
              <a:off x="54864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 Box 494"/>
            <p:cNvSpPr txBox="1">
              <a:spLocks noChangeArrowheads="1"/>
            </p:cNvSpPr>
            <p:nvPr/>
          </p:nvSpPr>
          <p:spPr bwMode="auto">
            <a:xfrm>
              <a:off x="5254614" y="1538288"/>
              <a:ext cx="393727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70" name="Text Box 496"/>
            <p:cNvSpPr txBox="1">
              <a:spLocks noChangeArrowheads="1"/>
            </p:cNvSpPr>
            <p:nvPr/>
          </p:nvSpPr>
          <p:spPr bwMode="auto">
            <a:xfrm>
              <a:off x="3429001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1" name="Text Box 497"/>
            <p:cNvSpPr txBox="1">
              <a:spLocks noChangeArrowheads="1"/>
            </p:cNvSpPr>
            <p:nvPr/>
          </p:nvSpPr>
          <p:spPr bwMode="auto">
            <a:xfrm>
              <a:off x="4648200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2" name="Text Box 498"/>
            <p:cNvSpPr txBox="1">
              <a:spLocks noChangeArrowheads="1"/>
            </p:cNvSpPr>
            <p:nvPr/>
          </p:nvSpPr>
          <p:spPr bwMode="auto">
            <a:xfrm>
              <a:off x="5867402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grpSp>
          <p:nvGrpSpPr>
            <p:cNvPr id="73" name="Group 503"/>
            <p:cNvGrpSpPr>
              <a:grpSpLocks/>
            </p:cNvGrpSpPr>
            <p:nvPr/>
          </p:nvGrpSpPr>
          <p:grpSpPr bwMode="auto">
            <a:xfrm>
              <a:off x="1981200" y="1004888"/>
              <a:ext cx="4876800" cy="595312"/>
              <a:chOff x="1248" y="633"/>
              <a:chExt cx="3072" cy="375"/>
            </a:xfrm>
          </p:grpSpPr>
          <p:sp>
            <p:nvSpPr>
              <p:cNvPr id="78" name="Line 468"/>
              <p:cNvSpPr>
                <a:spLocks noChangeShapeType="1"/>
              </p:cNvSpPr>
              <p:nvPr/>
            </p:nvSpPr>
            <p:spPr bwMode="auto">
              <a:xfrm flipV="1">
                <a:off x="1248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Line 499"/>
              <p:cNvSpPr>
                <a:spLocks noChangeShapeType="1"/>
              </p:cNvSpPr>
              <p:nvPr/>
            </p:nvSpPr>
            <p:spPr bwMode="auto">
              <a:xfrm flipV="1">
                <a:off x="2016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Line 500"/>
              <p:cNvSpPr>
                <a:spLocks noChangeShapeType="1"/>
              </p:cNvSpPr>
              <p:nvPr/>
            </p:nvSpPr>
            <p:spPr bwMode="auto">
              <a:xfrm flipV="1">
                <a:off x="2784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Line 501"/>
              <p:cNvSpPr>
                <a:spLocks noChangeShapeType="1"/>
              </p:cNvSpPr>
              <p:nvPr/>
            </p:nvSpPr>
            <p:spPr bwMode="auto">
              <a:xfrm flipV="1">
                <a:off x="3552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Line 502"/>
              <p:cNvSpPr>
                <a:spLocks noChangeShapeType="1"/>
              </p:cNvSpPr>
              <p:nvPr/>
            </p:nvSpPr>
            <p:spPr bwMode="auto">
              <a:xfrm flipV="1">
                <a:off x="4320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4" name="Freeform 463"/>
            <p:cNvSpPr>
              <a:spLocks/>
            </p:cNvSpPr>
            <p:nvPr/>
          </p:nvSpPr>
          <p:spPr bwMode="auto">
            <a:xfrm>
              <a:off x="16764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Freeform 465"/>
            <p:cNvSpPr>
              <a:spLocks/>
            </p:cNvSpPr>
            <p:nvPr/>
          </p:nvSpPr>
          <p:spPr bwMode="auto">
            <a:xfrm>
              <a:off x="28956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466"/>
            <p:cNvSpPr>
              <a:spLocks/>
            </p:cNvSpPr>
            <p:nvPr/>
          </p:nvSpPr>
          <p:spPr bwMode="auto">
            <a:xfrm>
              <a:off x="41148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Freeform 467"/>
            <p:cNvSpPr>
              <a:spLocks/>
            </p:cNvSpPr>
            <p:nvPr/>
          </p:nvSpPr>
          <p:spPr bwMode="auto">
            <a:xfrm>
              <a:off x="53340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061928" y="2640601"/>
            <a:ext cx="3433769" cy="3740727"/>
            <a:chOff x="609600" y="8763000"/>
            <a:chExt cx="3429000" cy="3733800"/>
          </a:xfrm>
        </p:grpSpPr>
        <p:sp>
          <p:nvSpPr>
            <p:cNvPr id="229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none" tIns="457200" anchorCtr="1"/>
            <a:lstStyle/>
            <a:p>
              <a:pPr algn="ctr" defTabSz="915678"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</a:rPr>
                <a:t>组合逻辑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0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5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6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7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8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9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0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</a:rPr>
                <a:t>数据内存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1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400" b="1" kern="0" dirty="0">
                  <a:solidFill>
                    <a:sysClr val="windowText" lastClr="000000"/>
                  </a:solidFill>
                </a:rPr>
                <a:t>寄存器文件</a:t>
              </a:r>
              <a:endParaRPr lang="en-US" sz="1400" b="1" kern="0" dirty="0">
                <a:solidFill>
                  <a:sysClr val="windowText" lastClr="000000"/>
                </a:solidFill>
              </a:endParaRPr>
            </a:p>
            <a:p>
              <a:pPr algn="ctr" defTabSz="915678">
                <a:defRPr/>
              </a:pPr>
              <a:r>
                <a:rPr lang="en-US" sz="8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%</a:t>
              </a:r>
              <a:r>
                <a:rPr lang="en-US" sz="800" b="1" kern="0" dirty="0" err="1">
                  <a:solidFill>
                    <a:sysClr val="windowText" lastClr="000000"/>
                  </a:solidFill>
                  <a:latin typeface="Courier New" pitchFamily="49" charset="0"/>
                </a:rPr>
                <a:t>rbx</a:t>
              </a:r>
              <a:r>
                <a:rPr lang="en-US" sz="8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 = 0x300</a:t>
              </a:r>
            </a:p>
          </p:txBody>
        </p:sp>
        <p:sp>
          <p:nvSpPr>
            <p:cNvPr id="242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</a:rPr>
                <a:t>PC</a:t>
              </a:r>
            </a:p>
            <a:p>
              <a:pPr algn="ctr" defTabSz="915678"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0x016</a:t>
              </a:r>
              <a:endParaRPr lang="en-US" sz="11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3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kern="0">
                  <a:solidFill>
                    <a:sysClr val="windowText" lastClr="000000"/>
                  </a:solidFill>
                </a:rPr>
                <a:t>CC</a:t>
              </a:r>
            </a:p>
            <a:p>
              <a:pPr algn="ctr" defTabSz="915678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 pitchFamily="49" charset="0"/>
                </a:rPr>
                <a:t>000</a:t>
              </a:r>
            </a:p>
          </p:txBody>
        </p:sp>
        <p:sp>
          <p:nvSpPr>
            <p:cNvPr id="244" name="Text Box 405"/>
            <p:cNvSpPr txBox="1">
              <a:spLocks noChangeArrowheads="1"/>
            </p:cNvSpPr>
            <p:nvPr/>
          </p:nvSpPr>
          <p:spPr bwMode="auto">
            <a:xfrm>
              <a:off x="2168391" y="10439400"/>
              <a:ext cx="568596" cy="460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Read</a:t>
              </a:r>
            </a:p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ports</a:t>
              </a:r>
            </a:p>
          </p:txBody>
        </p:sp>
        <p:sp>
          <p:nvSpPr>
            <p:cNvPr id="245" name="Text Box 406"/>
            <p:cNvSpPr txBox="1">
              <a:spLocks noChangeArrowheads="1"/>
            </p:cNvSpPr>
            <p:nvPr/>
          </p:nvSpPr>
          <p:spPr bwMode="auto">
            <a:xfrm>
              <a:off x="3387589" y="10439400"/>
              <a:ext cx="568596" cy="460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Write</a:t>
              </a:r>
            </a:p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ports</a:t>
              </a:r>
            </a:p>
          </p:txBody>
        </p:sp>
        <p:grpSp>
          <p:nvGrpSpPr>
            <p:cNvPr id="246" name="Group 459"/>
            <p:cNvGrpSpPr>
              <a:grpSpLocks/>
            </p:cNvGrpSpPr>
            <p:nvPr/>
          </p:nvGrpSpPr>
          <p:grpSpPr bwMode="auto">
            <a:xfrm>
              <a:off x="2174891" y="9128142"/>
              <a:ext cx="1782767" cy="276226"/>
              <a:chOff x="4010" y="2976"/>
              <a:chExt cx="1123" cy="174"/>
            </a:xfrm>
          </p:grpSpPr>
          <p:sp>
            <p:nvSpPr>
              <p:cNvPr id="247" name="Text Box 460"/>
              <p:cNvSpPr txBox="1">
                <a:spLocks noChangeArrowheads="1"/>
              </p:cNvSpPr>
              <p:nvPr/>
            </p:nvSpPr>
            <p:spPr bwMode="auto">
              <a:xfrm>
                <a:off x="4010" y="2976"/>
                <a:ext cx="35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678" eaLnBrk="1" hangingPunct="1">
                  <a:defRPr/>
                </a:pPr>
                <a:r>
                  <a:rPr lang="en-US" sz="1200" b="1" kern="0" dirty="0">
                    <a:solidFill>
                      <a:srgbClr val="000000"/>
                    </a:solidFill>
                  </a:rPr>
                  <a:t>Read</a:t>
                </a:r>
              </a:p>
            </p:txBody>
          </p:sp>
          <p:sp>
            <p:nvSpPr>
              <p:cNvPr id="248" name="Text Box 461"/>
              <p:cNvSpPr txBox="1">
                <a:spLocks noChangeArrowheads="1"/>
              </p:cNvSpPr>
              <p:nvPr/>
            </p:nvSpPr>
            <p:spPr bwMode="auto">
              <a:xfrm>
                <a:off x="4775" y="2976"/>
                <a:ext cx="35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678" eaLnBrk="1" hangingPunct="1">
                  <a:defRPr/>
                </a:pPr>
                <a:r>
                  <a:rPr lang="en-US" sz="1200" b="1" kern="0">
                    <a:solidFill>
                      <a:srgbClr val="000000"/>
                    </a:solidFill>
                  </a:rPr>
                  <a:t>Write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64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5" name="Rectangle 5"/>
          <p:cNvSpPr>
            <a:spLocks noGrp="1" noChangeArrowheads="1"/>
          </p:cNvSpPr>
          <p:nvPr>
            <p:ph type="title"/>
          </p:nvPr>
        </p:nvSpPr>
        <p:spPr>
          <a:xfrm>
            <a:off x="179512" y="534391"/>
            <a:ext cx="2646864" cy="1773347"/>
          </a:xfrm>
        </p:spPr>
        <p:txBody>
          <a:bodyPr/>
          <a:lstStyle/>
          <a:p>
            <a:r>
              <a:rPr lang="en-US" dirty="0"/>
              <a:t>SEQ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 </a:t>
            </a:r>
            <a:r>
              <a:rPr lang="en-US" dirty="0"/>
              <a:t>#5</a:t>
            </a:r>
          </a:p>
        </p:txBody>
      </p:sp>
      <p:sp>
        <p:nvSpPr>
          <p:cNvPr id="3788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17727" y="3129996"/>
            <a:ext cx="3179416" cy="3314488"/>
          </a:xfrm>
        </p:spPr>
        <p:txBody>
          <a:bodyPr/>
          <a:lstStyle/>
          <a:p>
            <a:pPr lvl="1"/>
            <a:r>
              <a:rPr lang="zh-CN" altLang="en-US" dirty="0"/>
              <a:t>依据</a:t>
            </a:r>
            <a:r>
              <a:rPr lang="en-US" altLang="zh-CN" dirty="0" err="1"/>
              <a:t>addq</a:t>
            </a:r>
            <a:r>
              <a:rPr lang="zh-CN" altLang="en-US" dirty="0"/>
              <a:t>指令设置</a:t>
            </a:r>
            <a:r>
              <a:rPr lang="zh-CN" altLang="en-US" dirty="0" smtClean="0"/>
              <a:t>状态</a:t>
            </a:r>
            <a:endParaRPr lang="en-US" dirty="0"/>
          </a:p>
          <a:p>
            <a:pPr lvl="1"/>
            <a:r>
              <a:rPr lang="zh-CN" altLang="en-US" dirty="0"/>
              <a:t>组合逻辑</a:t>
            </a:r>
            <a:r>
              <a:rPr lang="zh-CN" altLang="en-US" dirty="0" smtClean="0"/>
              <a:t>为</a:t>
            </a:r>
            <a:r>
              <a:rPr lang="en-US" altLang="zh-CN" dirty="0" smtClean="0"/>
              <a:t>je</a:t>
            </a:r>
            <a:r>
              <a:rPr lang="zh-CN" altLang="en-US" dirty="0" smtClean="0"/>
              <a:t>指令生成结果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979712" y="332656"/>
            <a:ext cx="7090094" cy="2162683"/>
            <a:chOff x="762000" y="928688"/>
            <a:chExt cx="7162800" cy="2915179"/>
          </a:xfrm>
        </p:grpSpPr>
        <p:sp>
          <p:nvSpPr>
            <p:cNvPr id="46" name="Rectangle 429"/>
            <p:cNvSpPr>
              <a:spLocks noChangeArrowheads="1"/>
            </p:cNvSpPr>
            <p:nvPr/>
          </p:nvSpPr>
          <p:spPr bwMode="auto">
            <a:xfrm>
              <a:off x="1676400" y="2667000"/>
              <a:ext cx="6248400" cy="3810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0x014: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&lt;-- 0x300 CC &lt;-- 000</a:t>
              </a:r>
            </a:p>
          </p:txBody>
        </p:sp>
        <p:sp>
          <p:nvSpPr>
            <p:cNvPr id="47" name="Rectangle 430"/>
            <p:cNvSpPr>
              <a:spLocks noChangeArrowheads="1"/>
            </p:cNvSpPr>
            <p:nvPr/>
          </p:nvSpPr>
          <p:spPr bwMode="auto">
            <a:xfrm>
              <a:off x="1676400" y="3048000"/>
              <a:ext cx="6248400" cy="3810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0x016:   je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# Not taken</a:t>
              </a:r>
            </a:p>
          </p:txBody>
        </p:sp>
        <p:sp>
          <p:nvSpPr>
            <p:cNvPr id="48" name="Rectangle 431"/>
            <p:cNvSpPr>
              <a:spLocks noChangeArrowheads="1"/>
            </p:cNvSpPr>
            <p:nvPr/>
          </p:nvSpPr>
          <p:spPr bwMode="auto">
            <a:xfrm>
              <a:off x="1676400" y="3429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0x01f: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%rbx,0(%</a:t>
              </a:r>
              <a:r>
                <a:rPr lang="en-US" b="1" kern="0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 M[0x200] &lt;-- 0x300</a:t>
              </a:r>
            </a:p>
          </p:txBody>
        </p:sp>
        <p:sp>
          <p:nvSpPr>
            <p:cNvPr id="49" name="Text Box 432"/>
            <p:cNvSpPr txBox="1">
              <a:spLocks noChangeArrowheads="1"/>
            </p:cNvSpPr>
            <p:nvPr/>
          </p:nvSpPr>
          <p:spPr bwMode="auto">
            <a:xfrm>
              <a:off x="913670" y="2666999"/>
              <a:ext cx="74526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3:</a:t>
              </a:r>
            </a:p>
          </p:txBody>
        </p:sp>
        <p:sp>
          <p:nvSpPr>
            <p:cNvPr id="50" name="Text Box 433"/>
            <p:cNvSpPr txBox="1">
              <a:spLocks noChangeArrowheads="1"/>
            </p:cNvSpPr>
            <p:nvPr/>
          </p:nvSpPr>
          <p:spPr bwMode="auto">
            <a:xfrm>
              <a:off x="913670" y="3048000"/>
              <a:ext cx="74526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4:</a:t>
              </a:r>
            </a:p>
          </p:txBody>
        </p:sp>
        <p:sp>
          <p:nvSpPr>
            <p:cNvPr id="51" name="Text Box 434"/>
            <p:cNvSpPr txBox="1">
              <a:spLocks noChangeArrowheads="1"/>
            </p:cNvSpPr>
            <p:nvPr/>
          </p:nvSpPr>
          <p:spPr bwMode="auto">
            <a:xfrm>
              <a:off x="913670" y="3429000"/>
              <a:ext cx="74526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5:</a:t>
              </a:r>
            </a:p>
          </p:txBody>
        </p:sp>
        <p:sp>
          <p:nvSpPr>
            <p:cNvPr id="52" name="Rectangle 440"/>
            <p:cNvSpPr>
              <a:spLocks noChangeArrowheads="1"/>
            </p:cNvSpPr>
            <p:nvPr/>
          </p:nvSpPr>
          <p:spPr bwMode="auto">
            <a:xfrm>
              <a:off x="1676400" y="2286000"/>
              <a:ext cx="6248400" cy="381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0x00a: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$0x200,%rdx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&lt;-- 0x200</a:t>
              </a:r>
            </a:p>
          </p:txBody>
        </p:sp>
        <p:sp>
          <p:nvSpPr>
            <p:cNvPr id="53" name="Text Box 441"/>
            <p:cNvSpPr txBox="1">
              <a:spLocks noChangeArrowheads="1"/>
            </p:cNvSpPr>
            <p:nvPr/>
          </p:nvSpPr>
          <p:spPr bwMode="auto">
            <a:xfrm>
              <a:off x="913670" y="2286000"/>
              <a:ext cx="74526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2:</a:t>
              </a:r>
            </a:p>
          </p:txBody>
        </p:sp>
        <p:sp>
          <p:nvSpPr>
            <p:cNvPr id="54" name="Rectangle 443"/>
            <p:cNvSpPr>
              <a:spLocks noChangeArrowheads="1"/>
            </p:cNvSpPr>
            <p:nvPr/>
          </p:nvSpPr>
          <p:spPr bwMode="auto">
            <a:xfrm>
              <a:off x="1676400" y="1905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0x000: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$0x100,%rbx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&lt;-- 0x100</a:t>
              </a:r>
            </a:p>
          </p:txBody>
        </p:sp>
        <p:sp>
          <p:nvSpPr>
            <p:cNvPr id="55" name="Text Box 444"/>
            <p:cNvSpPr txBox="1">
              <a:spLocks noChangeArrowheads="1"/>
            </p:cNvSpPr>
            <p:nvPr/>
          </p:nvSpPr>
          <p:spPr bwMode="auto">
            <a:xfrm>
              <a:off x="913670" y="1905000"/>
              <a:ext cx="74526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1:</a:t>
              </a:r>
            </a:p>
          </p:txBody>
        </p:sp>
        <p:sp>
          <p:nvSpPr>
            <p:cNvPr id="56" name="Rectangle 464"/>
            <p:cNvSpPr>
              <a:spLocks noChangeArrowheads="1"/>
            </p:cNvSpPr>
            <p:nvPr/>
          </p:nvSpPr>
          <p:spPr bwMode="auto">
            <a:xfrm>
              <a:off x="762000" y="1157288"/>
              <a:ext cx="838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defTabSz="915678">
                <a:defRPr/>
              </a:pPr>
              <a:r>
                <a:rPr lang="zh-CN" altLang="en-US" b="1" kern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时钟</a:t>
              </a:r>
              <a:endParaRPr lang="en-US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473"/>
            <p:cNvSpPr>
              <a:spLocks noChangeShapeType="1"/>
            </p:cNvSpPr>
            <p:nvPr/>
          </p:nvSpPr>
          <p:spPr bwMode="auto">
            <a:xfrm>
              <a:off x="19812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474"/>
            <p:cNvSpPr txBox="1">
              <a:spLocks noChangeArrowheads="1"/>
            </p:cNvSpPr>
            <p:nvPr/>
          </p:nvSpPr>
          <p:spPr bwMode="auto">
            <a:xfrm>
              <a:off x="2209802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9" name="Line 477"/>
            <p:cNvSpPr>
              <a:spLocks noChangeShapeType="1"/>
            </p:cNvSpPr>
            <p:nvPr/>
          </p:nvSpPr>
          <p:spPr bwMode="auto">
            <a:xfrm>
              <a:off x="32004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Line 480"/>
            <p:cNvSpPr>
              <a:spLocks noChangeShapeType="1"/>
            </p:cNvSpPr>
            <p:nvPr/>
          </p:nvSpPr>
          <p:spPr bwMode="auto">
            <a:xfrm>
              <a:off x="44196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483"/>
            <p:cNvSpPr>
              <a:spLocks noChangeShapeType="1"/>
            </p:cNvSpPr>
            <p:nvPr/>
          </p:nvSpPr>
          <p:spPr bwMode="auto">
            <a:xfrm>
              <a:off x="56388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Line 487"/>
            <p:cNvSpPr>
              <a:spLocks noChangeShapeType="1"/>
            </p:cNvSpPr>
            <p:nvPr/>
          </p:nvSpPr>
          <p:spPr bwMode="auto">
            <a:xfrm flipH="1" flipV="1">
              <a:off x="448945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 Box 488"/>
            <p:cNvSpPr txBox="1">
              <a:spLocks noChangeArrowheads="1"/>
            </p:cNvSpPr>
            <p:nvPr/>
          </p:nvSpPr>
          <p:spPr bwMode="auto">
            <a:xfrm>
              <a:off x="4416355" y="1538288"/>
              <a:ext cx="393849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64" name="Line 489"/>
            <p:cNvSpPr>
              <a:spLocks noChangeShapeType="1"/>
            </p:cNvSpPr>
            <p:nvPr/>
          </p:nvSpPr>
          <p:spPr bwMode="auto">
            <a:xfrm flipH="1" flipV="1">
              <a:off x="57023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490"/>
            <p:cNvSpPr txBox="1">
              <a:spLocks noChangeArrowheads="1"/>
            </p:cNvSpPr>
            <p:nvPr/>
          </p:nvSpPr>
          <p:spPr bwMode="auto">
            <a:xfrm>
              <a:off x="5629204" y="1538288"/>
              <a:ext cx="393849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 dirty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6" name="Line 491"/>
            <p:cNvSpPr>
              <a:spLocks noChangeShapeType="1"/>
            </p:cNvSpPr>
            <p:nvPr/>
          </p:nvSpPr>
          <p:spPr bwMode="auto">
            <a:xfrm flipV="1">
              <a:off x="67056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 Box 492"/>
            <p:cNvSpPr txBox="1">
              <a:spLocks noChangeArrowheads="1"/>
            </p:cNvSpPr>
            <p:nvPr/>
          </p:nvSpPr>
          <p:spPr bwMode="auto">
            <a:xfrm>
              <a:off x="6473751" y="1538288"/>
              <a:ext cx="393849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68" name="Line 493"/>
            <p:cNvSpPr>
              <a:spLocks noChangeShapeType="1"/>
            </p:cNvSpPr>
            <p:nvPr/>
          </p:nvSpPr>
          <p:spPr bwMode="auto">
            <a:xfrm flipV="1">
              <a:off x="54864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 Box 494"/>
            <p:cNvSpPr txBox="1">
              <a:spLocks noChangeArrowheads="1"/>
            </p:cNvSpPr>
            <p:nvPr/>
          </p:nvSpPr>
          <p:spPr bwMode="auto">
            <a:xfrm>
              <a:off x="5254553" y="1538288"/>
              <a:ext cx="393849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70" name="Text Box 496"/>
            <p:cNvSpPr txBox="1">
              <a:spLocks noChangeArrowheads="1"/>
            </p:cNvSpPr>
            <p:nvPr/>
          </p:nvSpPr>
          <p:spPr bwMode="auto">
            <a:xfrm>
              <a:off x="3429001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1" name="Text Box 497"/>
            <p:cNvSpPr txBox="1">
              <a:spLocks noChangeArrowheads="1"/>
            </p:cNvSpPr>
            <p:nvPr/>
          </p:nvSpPr>
          <p:spPr bwMode="auto">
            <a:xfrm>
              <a:off x="4648200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2" name="Text Box 498"/>
            <p:cNvSpPr txBox="1">
              <a:spLocks noChangeArrowheads="1"/>
            </p:cNvSpPr>
            <p:nvPr/>
          </p:nvSpPr>
          <p:spPr bwMode="auto">
            <a:xfrm>
              <a:off x="5867402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grpSp>
          <p:nvGrpSpPr>
            <p:cNvPr id="73" name="Group 503"/>
            <p:cNvGrpSpPr>
              <a:grpSpLocks/>
            </p:cNvGrpSpPr>
            <p:nvPr/>
          </p:nvGrpSpPr>
          <p:grpSpPr bwMode="auto">
            <a:xfrm>
              <a:off x="1981200" y="1004888"/>
              <a:ext cx="4876800" cy="595312"/>
              <a:chOff x="1248" y="633"/>
              <a:chExt cx="3072" cy="375"/>
            </a:xfrm>
          </p:grpSpPr>
          <p:sp>
            <p:nvSpPr>
              <p:cNvPr id="78" name="Line 468"/>
              <p:cNvSpPr>
                <a:spLocks noChangeShapeType="1"/>
              </p:cNvSpPr>
              <p:nvPr/>
            </p:nvSpPr>
            <p:spPr bwMode="auto">
              <a:xfrm flipV="1">
                <a:off x="1248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Line 499"/>
              <p:cNvSpPr>
                <a:spLocks noChangeShapeType="1"/>
              </p:cNvSpPr>
              <p:nvPr/>
            </p:nvSpPr>
            <p:spPr bwMode="auto">
              <a:xfrm flipV="1">
                <a:off x="2016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Line 500"/>
              <p:cNvSpPr>
                <a:spLocks noChangeShapeType="1"/>
              </p:cNvSpPr>
              <p:nvPr/>
            </p:nvSpPr>
            <p:spPr bwMode="auto">
              <a:xfrm flipV="1">
                <a:off x="2784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Line 501"/>
              <p:cNvSpPr>
                <a:spLocks noChangeShapeType="1"/>
              </p:cNvSpPr>
              <p:nvPr/>
            </p:nvSpPr>
            <p:spPr bwMode="auto">
              <a:xfrm flipV="1">
                <a:off x="3552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Line 502"/>
              <p:cNvSpPr>
                <a:spLocks noChangeShapeType="1"/>
              </p:cNvSpPr>
              <p:nvPr/>
            </p:nvSpPr>
            <p:spPr bwMode="auto">
              <a:xfrm flipV="1">
                <a:off x="4320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4" name="Freeform 463"/>
            <p:cNvSpPr>
              <a:spLocks/>
            </p:cNvSpPr>
            <p:nvPr/>
          </p:nvSpPr>
          <p:spPr bwMode="auto">
            <a:xfrm>
              <a:off x="16764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Freeform 465"/>
            <p:cNvSpPr>
              <a:spLocks/>
            </p:cNvSpPr>
            <p:nvPr/>
          </p:nvSpPr>
          <p:spPr bwMode="auto">
            <a:xfrm>
              <a:off x="28956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466"/>
            <p:cNvSpPr>
              <a:spLocks/>
            </p:cNvSpPr>
            <p:nvPr/>
          </p:nvSpPr>
          <p:spPr bwMode="auto">
            <a:xfrm>
              <a:off x="41148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Freeform 467"/>
            <p:cNvSpPr>
              <a:spLocks/>
            </p:cNvSpPr>
            <p:nvPr/>
          </p:nvSpPr>
          <p:spPr bwMode="auto">
            <a:xfrm>
              <a:off x="53340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8884" name="Line 4"/>
          <p:cNvSpPr>
            <a:spLocks noChangeShapeType="1"/>
          </p:cNvSpPr>
          <p:nvPr/>
        </p:nvSpPr>
        <p:spPr bwMode="auto">
          <a:xfrm>
            <a:off x="7956376" y="140973"/>
            <a:ext cx="0" cy="83975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1061928" y="2512906"/>
            <a:ext cx="3433769" cy="3740727"/>
            <a:chOff x="4800600" y="8763000"/>
            <a:chExt cx="3429000" cy="3733800"/>
          </a:xfrm>
        </p:grpSpPr>
        <p:sp>
          <p:nvSpPr>
            <p:cNvPr id="150" name="AutoShape 408"/>
            <p:cNvSpPr>
              <a:spLocks noChangeArrowheads="1"/>
            </p:cNvSpPr>
            <p:nvPr/>
          </p:nvSpPr>
          <p:spPr bwMode="auto">
            <a:xfrm>
              <a:off x="4800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blurRad="63500" dist="508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tIns="457200" anchorCtr="1"/>
            <a:lstStyle/>
            <a:p>
              <a:pPr algn="ctr" defTabSz="915678"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</a:rPr>
                <a:t>组合逻辑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AutoShape 409"/>
            <p:cNvSpPr>
              <a:spLocks noChangeArrowheads="1"/>
            </p:cNvSpPr>
            <p:nvPr/>
          </p:nvSpPr>
          <p:spPr bwMode="auto">
            <a:xfrm>
              <a:off x="5105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508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" name="Rectangle 410"/>
            <p:cNvSpPr>
              <a:spLocks noChangeArrowheads="1"/>
            </p:cNvSpPr>
            <p:nvPr/>
          </p:nvSpPr>
          <p:spPr bwMode="auto">
            <a:xfrm rot="5400000" flipV="1">
              <a:off x="7847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AutoShape 411"/>
            <p:cNvSpPr>
              <a:spLocks noChangeArrowheads="1"/>
            </p:cNvSpPr>
            <p:nvPr/>
          </p:nvSpPr>
          <p:spPr bwMode="auto">
            <a:xfrm>
              <a:off x="6400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" name="AutoShape 412"/>
            <p:cNvSpPr>
              <a:spLocks noChangeArrowheads="1"/>
            </p:cNvSpPr>
            <p:nvPr/>
          </p:nvSpPr>
          <p:spPr bwMode="auto">
            <a:xfrm flipH="1">
              <a:off x="6400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" name="AutoShape 413"/>
            <p:cNvSpPr>
              <a:spLocks noChangeArrowheads="1"/>
            </p:cNvSpPr>
            <p:nvPr/>
          </p:nvSpPr>
          <p:spPr bwMode="auto">
            <a:xfrm>
              <a:off x="6400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" name="AutoShape 414"/>
            <p:cNvSpPr>
              <a:spLocks noChangeArrowheads="1"/>
            </p:cNvSpPr>
            <p:nvPr/>
          </p:nvSpPr>
          <p:spPr bwMode="auto">
            <a:xfrm flipH="1">
              <a:off x="6400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AutoShape 415"/>
            <p:cNvSpPr>
              <a:spLocks noChangeArrowheads="1"/>
            </p:cNvSpPr>
            <p:nvPr/>
          </p:nvSpPr>
          <p:spPr bwMode="auto">
            <a:xfrm rot="5400000" flipH="1">
              <a:off x="5410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AutoShape 416"/>
            <p:cNvSpPr>
              <a:spLocks noChangeArrowheads="1"/>
            </p:cNvSpPr>
            <p:nvPr/>
          </p:nvSpPr>
          <p:spPr bwMode="auto">
            <a:xfrm rot="5400000" flipH="1">
              <a:off x="5410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AutoShape 417"/>
            <p:cNvSpPr>
              <a:spLocks noChangeArrowheads="1"/>
            </p:cNvSpPr>
            <p:nvPr/>
          </p:nvSpPr>
          <p:spPr bwMode="auto">
            <a:xfrm rot="5400000" flipH="1">
              <a:off x="5486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" name="Freeform 418"/>
            <p:cNvSpPr>
              <a:spLocks/>
            </p:cNvSpPr>
            <p:nvPr/>
          </p:nvSpPr>
          <p:spPr bwMode="auto">
            <a:xfrm>
              <a:off x="6019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777777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" name="Rectangle 419"/>
            <p:cNvSpPr>
              <a:spLocks noChangeArrowheads="1"/>
            </p:cNvSpPr>
            <p:nvPr/>
          </p:nvSpPr>
          <p:spPr bwMode="auto">
            <a:xfrm>
              <a:off x="6705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</a:rPr>
                <a:t>数据内存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" name="Rectangle 420"/>
            <p:cNvSpPr>
              <a:spLocks noChangeArrowheads="1"/>
            </p:cNvSpPr>
            <p:nvPr/>
          </p:nvSpPr>
          <p:spPr bwMode="auto">
            <a:xfrm>
              <a:off x="6705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</a:rPr>
                <a:t>寄存器文件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  <a:p>
              <a:pPr algn="ctr" defTabSz="915678"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%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ourier New" pitchFamily="49" charset="0"/>
                </a:rPr>
                <a:t>rbx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 = 0x300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" name="Rectangle 421"/>
            <p:cNvSpPr>
              <a:spLocks noChangeArrowheads="1"/>
            </p:cNvSpPr>
            <p:nvPr/>
          </p:nvSpPr>
          <p:spPr bwMode="auto">
            <a:xfrm>
              <a:off x="5257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</a:rPr>
                <a:t>PC</a:t>
              </a:r>
            </a:p>
            <a:p>
              <a:pPr algn="ctr" defTabSz="915678"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0x016</a:t>
              </a:r>
              <a:endParaRPr lang="en-US" sz="11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" name="Rectangle 422"/>
            <p:cNvSpPr>
              <a:spLocks noChangeArrowheads="1"/>
            </p:cNvSpPr>
            <p:nvPr/>
          </p:nvSpPr>
          <p:spPr bwMode="auto">
            <a:xfrm>
              <a:off x="5257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kern="0">
                  <a:solidFill>
                    <a:sysClr val="windowText" lastClr="000000"/>
                  </a:solidFill>
                </a:rPr>
                <a:t>CC</a:t>
              </a:r>
            </a:p>
            <a:p>
              <a:pPr algn="ctr" defTabSz="915678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 pitchFamily="49" charset="0"/>
                </a:rPr>
                <a:t>000</a:t>
              </a: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" name="Text Box 423"/>
            <p:cNvSpPr txBox="1">
              <a:spLocks noChangeArrowheads="1"/>
            </p:cNvSpPr>
            <p:nvPr/>
          </p:nvSpPr>
          <p:spPr bwMode="auto">
            <a:xfrm>
              <a:off x="6359391" y="10439400"/>
              <a:ext cx="568596" cy="460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Read</a:t>
              </a:r>
            </a:p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ports</a:t>
              </a:r>
            </a:p>
          </p:txBody>
        </p:sp>
        <p:sp>
          <p:nvSpPr>
            <p:cNvPr id="166" name="Text Box 424"/>
            <p:cNvSpPr txBox="1">
              <a:spLocks noChangeArrowheads="1"/>
            </p:cNvSpPr>
            <p:nvPr/>
          </p:nvSpPr>
          <p:spPr bwMode="auto">
            <a:xfrm>
              <a:off x="7578590" y="10439400"/>
              <a:ext cx="568596" cy="460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Write</a:t>
              </a:r>
            </a:p>
            <a:p>
              <a:pPr algn="ctr" defTabSz="915678" eaLnBrk="1" hangingPunct="1">
                <a:defRPr/>
              </a:pPr>
              <a:r>
                <a:rPr lang="en-US" sz="1200" b="1" kern="0">
                  <a:solidFill>
                    <a:srgbClr val="000000"/>
                  </a:solidFill>
                </a:rPr>
                <a:t>ports</a:t>
              </a:r>
            </a:p>
          </p:txBody>
        </p:sp>
        <p:sp>
          <p:nvSpPr>
            <p:cNvPr id="167" name="Rectangle 438"/>
            <p:cNvSpPr>
              <a:spLocks noChangeArrowheads="1"/>
            </p:cNvSpPr>
            <p:nvPr/>
          </p:nvSpPr>
          <p:spPr bwMode="auto">
            <a:xfrm>
              <a:off x="5865671" y="11917363"/>
              <a:ext cx="952782" cy="39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Courier New" charset="0"/>
                </a:rPr>
                <a:t>0x01f</a:t>
              </a:r>
            </a:p>
          </p:txBody>
        </p:sp>
        <p:grpSp>
          <p:nvGrpSpPr>
            <p:cNvPr id="168" name="Group 456"/>
            <p:cNvGrpSpPr>
              <a:grpSpLocks/>
            </p:cNvGrpSpPr>
            <p:nvPr/>
          </p:nvGrpSpPr>
          <p:grpSpPr bwMode="auto">
            <a:xfrm>
              <a:off x="6367478" y="9128142"/>
              <a:ext cx="1779592" cy="276226"/>
              <a:chOff x="4011" y="2976"/>
              <a:chExt cx="1121" cy="174"/>
            </a:xfrm>
          </p:grpSpPr>
          <p:sp>
            <p:nvSpPr>
              <p:cNvPr id="169" name="Text Box 457"/>
              <p:cNvSpPr txBox="1">
                <a:spLocks noChangeArrowheads="1"/>
              </p:cNvSpPr>
              <p:nvPr/>
            </p:nvSpPr>
            <p:spPr bwMode="auto">
              <a:xfrm>
                <a:off x="4011" y="2976"/>
                <a:ext cx="35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678" eaLnBrk="1" hangingPunct="1">
                  <a:defRPr/>
                </a:pPr>
                <a:r>
                  <a:rPr lang="en-US" sz="1200" b="1" kern="0" dirty="0">
                    <a:solidFill>
                      <a:srgbClr val="000000"/>
                    </a:solidFill>
                  </a:rPr>
                  <a:t>Read</a:t>
                </a:r>
              </a:p>
            </p:txBody>
          </p:sp>
          <p:sp>
            <p:nvSpPr>
              <p:cNvPr id="170" name="Text Box 458"/>
              <p:cNvSpPr txBox="1">
                <a:spLocks noChangeArrowheads="1"/>
              </p:cNvSpPr>
              <p:nvPr/>
            </p:nvSpPr>
            <p:spPr bwMode="auto">
              <a:xfrm>
                <a:off x="4774" y="2976"/>
                <a:ext cx="35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678" eaLnBrk="1" hangingPunct="1">
                  <a:defRPr/>
                </a:pPr>
                <a:r>
                  <a:rPr lang="en-US" sz="1200" b="1" kern="0">
                    <a:solidFill>
                      <a:srgbClr val="000000"/>
                    </a:solidFill>
                  </a:rPr>
                  <a:t>Write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912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 </a:t>
            </a:r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5" y="1362074"/>
            <a:ext cx="8884096" cy="5267325"/>
          </a:xfrm>
        </p:spPr>
        <p:txBody>
          <a:bodyPr/>
          <a:lstStyle/>
          <a:p>
            <a:r>
              <a:rPr lang="zh-CN" altLang="en-US" dirty="0" smtClean="0"/>
              <a:t>实现</a:t>
            </a:r>
            <a:endParaRPr lang="en-US" dirty="0"/>
          </a:p>
          <a:p>
            <a:pPr lvl="1"/>
            <a:r>
              <a:rPr lang="zh-CN" altLang="en-US" dirty="0" smtClean="0"/>
              <a:t>把每条指令表示成一个特殊的阶段序列</a:t>
            </a:r>
            <a:endParaRPr lang="en-US" dirty="0" smtClean="0"/>
          </a:p>
          <a:p>
            <a:pPr lvl="1"/>
            <a:r>
              <a:rPr lang="zh-CN" altLang="en-US" dirty="0" smtClean="0"/>
              <a:t>每种指令类型都遵循统一的序列</a:t>
            </a:r>
            <a:endParaRPr lang="en-US" dirty="0" smtClean="0"/>
          </a:p>
          <a:p>
            <a:pPr lvl="1"/>
            <a:r>
              <a:rPr lang="zh-CN" altLang="en-US" dirty="0" smtClean="0"/>
              <a:t>把寄存器、内存、预设的硬件单元整合到指令的执行过程中</a:t>
            </a:r>
            <a:endParaRPr lang="en-US" dirty="0" smtClean="0"/>
          </a:p>
          <a:p>
            <a:pPr lvl="1"/>
            <a:r>
              <a:rPr lang="zh-CN" altLang="en-US" dirty="0" smtClean="0"/>
              <a:t>再在这个过程中嵌入控制逻辑</a:t>
            </a:r>
            <a:endParaRPr lang="en-US" dirty="0"/>
          </a:p>
          <a:p>
            <a:r>
              <a:rPr lang="zh-CN" altLang="en-US" dirty="0" smtClean="0"/>
              <a:t>不足的地方</a:t>
            </a:r>
            <a:endParaRPr lang="en-US" dirty="0"/>
          </a:p>
          <a:p>
            <a:pPr lvl="1"/>
            <a:r>
              <a:rPr lang="zh-CN" altLang="en-US" dirty="0" smtClean="0"/>
              <a:t>实际使用起来太慢</a:t>
            </a:r>
            <a:endParaRPr lang="en-US" dirty="0"/>
          </a:p>
          <a:p>
            <a:pPr lvl="1"/>
            <a:r>
              <a:rPr lang="zh-CN" altLang="en-US" dirty="0" smtClean="0"/>
              <a:t>信号必须能在一个周期内传播所有的阶段，其中要经过指令内存、寄存器文件、</a:t>
            </a:r>
            <a:r>
              <a:rPr lang="en-US" altLang="zh-CN" dirty="0" smtClean="0"/>
              <a:t>ALU</a:t>
            </a:r>
            <a:r>
              <a:rPr lang="zh-CN" altLang="en-US" dirty="0" smtClean="0"/>
              <a:t>以及数据内存等</a:t>
            </a:r>
            <a:endParaRPr lang="en-US" dirty="0"/>
          </a:p>
          <a:p>
            <a:pPr lvl="1"/>
            <a:r>
              <a:rPr lang="zh-CN" altLang="en-US" dirty="0" smtClean="0"/>
              <a:t>时钟必须非常慢</a:t>
            </a:r>
            <a:endParaRPr lang="en-US" dirty="0"/>
          </a:p>
          <a:p>
            <a:pPr lvl="1"/>
            <a:r>
              <a:rPr lang="zh-CN" altLang="en-US" dirty="0" smtClean="0"/>
              <a:t>硬件单元只在时钟周期的一部分时间内被使用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7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的硬件模块</a:t>
            </a:r>
            <a:endParaRPr lang="en-US" dirty="0"/>
          </a:p>
        </p:txBody>
      </p:sp>
      <p:sp>
        <p:nvSpPr>
          <p:cNvPr id="324677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223398" y="1786488"/>
            <a:ext cx="4818433" cy="4186093"/>
          </a:xfrm>
        </p:spPr>
        <p:txBody>
          <a:bodyPr/>
          <a:lstStyle/>
          <a:p>
            <a:r>
              <a:rPr lang="zh-CN" altLang="en-US" dirty="0" smtClean="0"/>
              <a:t>组合逻辑</a:t>
            </a:r>
            <a:endParaRPr lang="en-US" dirty="0" smtClean="0"/>
          </a:p>
          <a:p>
            <a:pPr lvl="1"/>
            <a:r>
              <a:rPr lang="zh-CN" altLang="en-US" dirty="0" smtClean="0"/>
              <a:t>计算输入的布尔函数</a:t>
            </a:r>
            <a:endParaRPr lang="en-US" dirty="0" smtClean="0"/>
          </a:p>
          <a:p>
            <a:pPr lvl="1"/>
            <a:r>
              <a:rPr lang="zh-CN" altLang="en-US" dirty="0" smtClean="0"/>
              <a:t>对输入的变化持续做出反应</a:t>
            </a:r>
            <a:endParaRPr lang="en-US" dirty="0"/>
          </a:p>
          <a:p>
            <a:pPr lvl="1"/>
            <a:r>
              <a:rPr lang="zh-CN" altLang="en-US" dirty="0" smtClean="0"/>
              <a:t>对数据做出操作并实施控制</a:t>
            </a:r>
            <a:endParaRPr lang="en-US" dirty="0"/>
          </a:p>
          <a:p>
            <a:r>
              <a:rPr lang="zh-CN" altLang="en-US" dirty="0" smtClean="0"/>
              <a:t>存储要素</a:t>
            </a:r>
            <a:r>
              <a:rPr lang="en-US" altLang="zh-CN" dirty="0" smtClean="0"/>
              <a:t>-</a:t>
            </a:r>
            <a:r>
              <a:rPr lang="zh-CN" altLang="en-US" dirty="0" smtClean="0"/>
              <a:t>时序逻辑</a:t>
            </a:r>
            <a:endParaRPr lang="en-US" dirty="0"/>
          </a:p>
          <a:p>
            <a:pPr lvl="1"/>
            <a:r>
              <a:rPr lang="zh-CN" altLang="en-US" dirty="0" smtClean="0"/>
              <a:t>存储字节</a:t>
            </a:r>
            <a:endParaRPr lang="en-US" dirty="0"/>
          </a:p>
          <a:p>
            <a:pPr lvl="1"/>
            <a:r>
              <a:rPr lang="zh-CN" altLang="en-US" dirty="0" smtClean="0"/>
              <a:t>可寻址的内存</a:t>
            </a:r>
            <a:endParaRPr lang="en-US" dirty="0"/>
          </a:p>
          <a:p>
            <a:pPr lvl="1"/>
            <a:r>
              <a:rPr lang="zh-CN" altLang="en-US" dirty="0" smtClean="0"/>
              <a:t>不可寻址的寄存器</a:t>
            </a:r>
            <a:endParaRPr lang="en-US" dirty="0"/>
          </a:p>
          <a:p>
            <a:pPr lvl="1"/>
            <a:r>
              <a:rPr lang="zh-CN" altLang="en-US" dirty="0" smtClean="0"/>
              <a:t>时钟上升沿触发</a:t>
            </a:r>
            <a:endParaRPr lang="en-US" dirty="0"/>
          </a:p>
        </p:txBody>
      </p:sp>
      <p:grpSp>
        <p:nvGrpSpPr>
          <p:cNvPr id="324633" name="Group 25"/>
          <p:cNvGrpSpPr>
            <a:grpSpLocks/>
          </p:cNvGrpSpPr>
          <p:nvPr/>
        </p:nvGrpSpPr>
        <p:grpSpPr bwMode="auto">
          <a:xfrm>
            <a:off x="6338271" y="2548885"/>
            <a:ext cx="2786759" cy="1603169"/>
            <a:chOff x="2163" y="624"/>
            <a:chExt cx="1753" cy="1008"/>
          </a:xfrm>
        </p:grpSpPr>
        <p:sp>
          <p:nvSpPr>
            <p:cNvPr id="324613" name="Rectangle 5"/>
            <p:cNvSpPr>
              <a:spLocks noChangeArrowheads="1"/>
            </p:cNvSpPr>
            <p:nvPr/>
          </p:nvSpPr>
          <p:spPr bwMode="auto">
            <a:xfrm>
              <a:off x="2451" y="672"/>
              <a:ext cx="960" cy="9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rgbClr val="000066"/>
                  </a:solidFill>
                </a:rPr>
                <a:t>寄存器文件</a:t>
              </a:r>
              <a:endParaRPr lang="en-US" sz="1600" b="1" dirty="0">
                <a:solidFill>
                  <a:srgbClr val="000066"/>
                </a:solidFill>
              </a:endParaRPr>
            </a:p>
          </p:txBody>
        </p:sp>
        <p:sp>
          <p:nvSpPr>
            <p:cNvPr id="324614" name="Text Box 6"/>
            <p:cNvSpPr txBox="1">
              <a:spLocks noChangeArrowheads="1"/>
            </p:cNvSpPr>
            <p:nvPr/>
          </p:nvSpPr>
          <p:spPr bwMode="auto">
            <a:xfrm>
              <a:off x="2451" y="816"/>
              <a:ext cx="19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324615" name="Text Box 7"/>
            <p:cNvSpPr txBox="1">
              <a:spLocks noChangeArrowheads="1"/>
            </p:cNvSpPr>
            <p:nvPr/>
          </p:nvSpPr>
          <p:spPr bwMode="auto">
            <a:xfrm>
              <a:off x="2451" y="1344"/>
              <a:ext cx="19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B</a:t>
              </a:r>
            </a:p>
          </p:txBody>
        </p:sp>
        <p:sp>
          <p:nvSpPr>
            <p:cNvPr id="324616" name="Text Box 8"/>
            <p:cNvSpPr txBox="1">
              <a:spLocks noChangeArrowheads="1"/>
            </p:cNvSpPr>
            <p:nvPr/>
          </p:nvSpPr>
          <p:spPr bwMode="auto">
            <a:xfrm>
              <a:off x="3219" y="1056"/>
              <a:ext cx="19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W</a:t>
              </a:r>
            </a:p>
          </p:txBody>
        </p:sp>
        <p:sp>
          <p:nvSpPr>
            <p:cNvPr id="324617" name="Oval 9"/>
            <p:cNvSpPr>
              <a:spLocks noChangeArrowheads="1"/>
            </p:cNvSpPr>
            <p:nvPr/>
          </p:nvSpPr>
          <p:spPr bwMode="auto">
            <a:xfrm>
              <a:off x="3566" y="1081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dstW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  <p:sp>
          <p:nvSpPr>
            <p:cNvPr id="324618" name="Oval 10"/>
            <p:cNvSpPr>
              <a:spLocks noChangeArrowheads="1"/>
            </p:cNvSpPr>
            <p:nvPr/>
          </p:nvSpPr>
          <p:spPr bwMode="auto">
            <a:xfrm>
              <a:off x="2163" y="816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srcA</a:t>
              </a:r>
            </a:p>
          </p:txBody>
        </p:sp>
        <p:sp>
          <p:nvSpPr>
            <p:cNvPr id="324619" name="Line 11"/>
            <p:cNvSpPr>
              <a:spLocks noChangeShapeType="1"/>
            </p:cNvSpPr>
            <p:nvPr/>
          </p:nvSpPr>
          <p:spPr bwMode="auto">
            <a:xfrm rot="16200000" flipV="1">
              <a:off x="2307" y="6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20" name="Line 12"/>
            <p:cNvSpPr>
              <a:spLocks noChangeShapeType="1"/>
            </p:cNvSpPr>
            <p:nvPr/>
          </p:nvSpPr>
          <p:spPr bwMode="auto">
            <a:xfrm rot="5400000" flipH="1" flipV="1">
              <a:off x="2306" y="865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21" name="Line 13"/>
            <p:cNvSpPr>
              <a:spLocks noChangeShapeType="1"/>
            </p:cNvSpPr>
            <p:nvPr/>
          </p:nvSpPr>
          <p:spPr bwMode="auto">
            <a:xfrm rot="16200000" flipV="1">
              <a:off x="2307" y="120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22" name="Line 14"/>
            <p:cNvSpPr>
              <a:spLocks noChangeShapeType="1"/>
            </p:cNvSpPr>
            <p:nvPr/>
          </p:nvSpPr>
          <p:spPr bwMode="auto">
            <a:xfrm rot="5400000" flipH="1" flipV="1">
              <a:off x="2306" y="1393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23" name="Line 15"/>
            <p:cNvSpPr>
              <a:spLocks noChangeShapeType="1"/>
            </p:cNvSpPr>
            <p:nvPr/>
          </p:nvSpPr>
          <p:spPr bwMode="auto">
            <a:xfrm rot="16200000" flipV="1">
              <a:off x="3555" y="9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24" name="Line 16"/>
            <p:cNvSpPr>
              <a:spLocks noChangeShapeType="1"/>
            </p:cNvSpPr>
            <p:nvPr/>
          </p:nvSpPr>
          <p:spPr bwMode="auto">
            <a:xfrm rot="16200000" flipV="1">
              <a:off x="3568" y="1122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25" name="Oval 17"/>
            <p:cNvSpPr>
              <a:spLocks noChangeArrowheads="1"/>
            </p:cNvSpPr>
            <p:nvPr/>
          </p:nvSpPr>
          <p:spPr bwMode="auto">
            <a:xfrm>
              <a:off x="2163" y="62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valA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  <p:sp>
          <p:nvSpPr>
            <p:cNvPr id="324626" name="Oval 18"/>
            <p:cNvSpPr>
              <a:spLocks noChangeArrowheads="1"/>
            </p:cNvSpPr>
            <p:nvPr/>
          </p:nvSpPr>
          <p:spPr bwMode="auto">
            <a:xfrm>
              <a:off x="2163" y="134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srcB</a:t>
              </a:r>
            </a:p>
          </p:txBody>
        </p:sp>
        <p:sp>
          <p:nvSpPr>
            <p:cNvPr id="324627" name="Oval 19"/>
            <p:cNvSpPr>
              <a:spLocks noChangeArrowheads="1"/>
            </p:cNvSpPr>
            <p:nvPr/>
          </p:nvSpPr>
          <p:spPr bwMode="auto">
            <a:xfrm>
              <a:off x="2163" y="1152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valB</a:t>
              </a:r>
            </a:p>
          </p:txBody>
        </p:sp>
        <p:sp>
          <p:nvSpPr>
            <p:cNvPr id="324628" name="Oval 20"/>
            <p:cNvSpPr>
              <a:spLocks noChangeArrowheads="1"/>
            </p:cNvSpPr>
            <p:nvPr/>
          </p:nvSpPr>
          <p:spPr bwMode="auto">
            <a:xfrm>
              <a:off x="3557" y="836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valW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  <p:sp>
          <p:nvSpPr>
            <p:cNvPr id="324631" name="Line 23"/>
            <p:cNvSpPr>
              <a:spLocks noChangeShapeType="1"/>
            </p:cNvSpPr>
            <p:nvPr/>
          </p:nvSpPr>
          <p:spPr bwMode="auto">
            <a:xfrm rot="16200000" flipH="1" flipV="1">
              <a:off x="3521" y="13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32" name="Rectangle 24"/>
            <p:cNvSpPr>
              <a:spLocks noChangeArrowheads="1"/>
            </p:cNvSpPr>
            <p:nvPr/>
          </p:nvSpPr>
          <p:spPr bwMode="auto">
            <a:xfrm>
              <a:off x="3600" y="1392"/>
              <a:ext cx="316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 smtClean="0">
                  <a:solidFill>
                    <a:srgbClr val="000066"/>
                  </a:solidFill>
                </a:rPr>
                <a:t>时钟</a:t>
              </a:r>
              <a:endParaRPr lang="en-US" sz="16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24663" name="Group 55"/>
          <p:cNvGrpSpPr>
            <a:grpSpLocks/>
          </p:cNvGrpSpPr>
          <p:nvPr/>
        </p:nvGrpSpPr>
        <p:grpSpPr bwMode="auto">
          <a:xfrm>
            <a:off x="4171840" y="168815"/>
            <a:ext cx="1688270" cy="1755852"/>
            <a:chOff x="1434" y="2352"/>
            <a:chExt cx="1062" cy="1104"/>
          </a:xfrm>
        </p:grpSpPr>
        <p:sp>
          <p:nvSpPr>
            <p:cNvPr id="324637" name="Line 29"/>
            <p:cNvSpPr>
              <a:spLocks noChangeShapeType="1"/>
            </p:cNvSpPr>
            <p:nvPr/>
          </p:nvSpPr>
          <p:spPr bwMode="auto">
            <a:xfrm rot="5400000">
              <a:off x="20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grpSp>
          <p:nvGrpSpPr>
            <p:cNvPr id="324638" name="Group 30"/>
            <p:cNvGrpSpPr>
              <a:grpSpLocks/>
            </p:cNvGrpSpPr>
            <p:nvPr/>
          </p:nvGrpSpPr>
          <p:grpSpPr bwMode="auto">
            <a:xfrm>
              <a:off x="2016" y="2640"/>
              <a:ext cx="288" cy="816"/>
              <a:chOff x="3984" y="2832"/>
              <a:chExt cx="288" cy="816"/>
            </a:xfrm>
          </p:grpSpPr>
          <p:sp>
            <p:nvSpPr>
              <p:cNvPr id="324639" name="Freeform 31"/>
              <p:cNvSpPr>
                <a:spLocks/>
              </p:cNvSpPr>
              <p:nvPr/>
            </p:nvSpPr>
            <p:spPr bwMode="auto">
              <a:xfrm>
                <a:off x="3984" y="2832"/>
                <a:ext cx="288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8" y="192"/>
                  </a:cxn>
                  <a:cxn ang="0">
                    <a:pos x="288" y="624"/>
                  </a:cxn>
                  <a:cxn ang="0">
                    <a:pos x="0" y="816"/>
                  </a:cxn>
                  <a:cxn ang="0">
                    <a:pos x="0" y="0"/>
                  </a:cxn>
                </a:cxnLst>
                <a:rect l="0" t="0" r="r" b="b"/>
                <a:pathLst>
                  <a:path w="288" h="816">
                    <a:moveTo>
                      <a:pt x="0" y="0"/>
                    </a:moveTo>
                    <a:lnTo>
                      <a:pt x="288" y="192"/>
                    </a:lnTo>
                    <a:lnTo>
                      <a:pt x="288" y="624"/>
                    </a:lnTo>
                    <a:lnTo>
                      <a:pt x="0" y="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24640" name="Text Box 32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240" cy="5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66"/>
                    </a:solidFill>
                  </a:rPr>
                  <a:t>A</a:t>
                </a:r>
              </a:p>
              <a:p>
                <a:pPr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66"/>
                    </a:solidFill>
                  </a:rPr>
                  <a:t>L</a:t>
                </a:r>
              </a:p>
              <a:p>
                <a:pPr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66"/>
                    </a:solidFill>
                  </a:rPr>
                  <a:t>U</a:t>
                </a:r>
              </a:p>
            </p:txBody>
          </p:sp>
        </p:grpSp>
        <p:sp>
          <p:nvSpPr>
            <p:cNvPr id="324642" name="Line 34"/>
            <p:cNvSpPr>
              <a:spLocks noChangeShapeType="1"/>
            </p:cNvSpPr>
            <p:nvPr/>
          </p:nvSpPr>
          <p:spPr bwMode="auto">
            <a:xfrm rot="5400000" flipV="1">
              <a:off x="2400" y="29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43" name="Rectangle 35"/>
            <p:cNvSpPr>
              <a:spLocks noChangeArrowheads="1"/>
            </p:cNvSpPr>
            <p:nvPr/>
          </p:nvSpPr>
          <p:spPr bwMode="auto">
            <a:xfrm>
              <a:off x="1968" y="2352"/>
              <a:ext cx="39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fun</a:t>
              </a:r>
            </a:p>
          </p:txBody>
        </p:sp>
        <p:sp>
          <p:nvSpPr>
            <p:cNvPr id="324657" name="Line 49"/>
            <p:cNvSpPr>
              <a:spLocks noChangeShapeType="1"/>
            </p:cNvSpPr>
            <p:nvPr/>
          </p:nvSpPr>
          <p:spPr bwMode="auto">
            <a:xfrm>
              <a:off x="1824" y="2784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58" name="Line 50"/>
            <p:cNvSpPr>
              <a:spLocks noChangeShapeType="1"/>
            </p:cNvSpPr>
            <p:nvPr/>
          </p:nvSpPr>
          <p:spPr bwMode="auto">
            <a:xfrm>
              <a:off x="1824" y="3312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59" name="Rectangle 51"/>
            <p:cNvSpPr>
              <a:spLocks noChangeArrowheads="1"/>
            </p:cNvSpPr>
            <p:nvPr/>
          </p:nvSpPr>
          <p:spPr bwMode="auto">
            <a:xfrm>
              <a:off x="1440" y="2688"/>
              <a:ext cx="39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324660" name="Rectangle 52"/>
            <p:cNvSpPr>
              <a:spLocks noChangeArrowheads="1"/>
            </p:cNvSpPr>
            <p:nvPr/>
          </p:nvSpPr>
          <p:spPr bwMode="auto">
            <a:xfrm>
              <a:off x="1434" y="3196"/>
              <a:ext cx="39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B</a:t>
              </a:r>
            </a:p>
          </p:txBody>
        </p:sp>
      </p:grpSp>
      <p:grpSp>
        <p:nvGrpSpPr>
          <p:cNvPr id="324665" name="Group 57"/>
          <p:cNvGrpSpPr>
            <a:grpSpLocks/>
          </p:cNvGrpSpPr>
          <p:nvPr/>
        </p:nvGrpSpPr>
        <p:grpSpPr bwMode="auto">
          <a:xfrm>
            <a:off x="7712046" y="338768"/>
            <a:ext cx="1373508" cy="1130807"/>
            <a:chOff x="2304" y="2928"/>
            <a:chExt cx="864" cy="711"/>
          </a:xfrm>
        </p:grpSpPr>
        <p:sp>
          <p:nvSpPr>
            <p:cNvPr id="324644" name="Line 36"/>
            <p:cNvSpPr>
              <a:spLocks noChangeShapeType="1"/>
            </p:cNvSpPr>
            <p:nvPr/>
          </p:nvSpPr>
          <p:spPr bwMode="auto">
            <a:xfrm>
              <a:off x="2880" y="3216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4647" name="AutoShape 39"/>
            <p:cNvSpPr>
              <a:spLocks noChangeArrowheads="1"/>
            </p:cNvSpPr>
            <p:nvPr/>
          </p:nvSpPr>
          <p:spPr bwMode="auto">
            <a:xfrm>
              <a:off x="2496" y="2928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66"/>
                  </a:solidFill>
                </a:rPr>
                <a:t>MUX</a:t>
              </a:r>
            </a:p>
          </p:txBody>
        </p:sp>
        <p:sp>
          <p:nvSpPr>
            <p:cNvPr id="324649" name="Rectangle 41"/>
            <p:cNvSpPr>
              <a:spLocks noChangeArrowheads="1"/>
            </p:cNvSpPr>
            <p:nvPr/>
          </p:nvSpPr>
          <p:spPr bwMode="auto">
            <a:xfrm>
              <a:off x="2496" y="292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324650" name="Rectangle 42"/>
            <p:cNvSpPr>
              <a:spLocks noChangeArrowheads="1"/>
            </p:cNvSpPr>
            <p:nvPr/>
          </p:nvSpPr>
          <p:spPr bwMode="auto">
            <a:xfrm>
              <a:off x="2496" y="340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324661" name="Line 53"/>
            <p:cNvSpPr>
              <a:spLocks noChangeShapeType="1"/>
            </p:cNvSpPr>
            <p:nvPr/>
          </p:nvSpPr>
          <p:spPr bwMode="auto">
            <a:xfrm>
              <a:off x="2304" y="3072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4664" name="Line 56"/>
            <p:cNvSpPr>
              <a:spLocks noChangeShapeType="1"/>
            </p:cNvSpPr>
            <p:nvPr/>
          </p:nvSpPr>
          <p:spPr bwMode="auto">
            <a:xfrm>
              <a:off x="2304" y="3504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324674" name="Group 66"/>
          <p:cNvGrpSpPr>
            <a:grpSpLocks/>
          </p:cNvGrpSpPr>
          <p:nvPr/>
        </p:nvGrpSpPr>
        <p:grpSpPr bwMode="auto">
          <a:xfrm>
            <a:off x="6185926" y="1009334"/>
            <a:ext cx="1373508" cy="1068779"/>
            <a:chOff x="1920" y="3168"/>
            <a:chExt cx="864" cy="672"/>
          </a:xfrm>
        </p:grpSpPr>
        <p:sp>
          <p:nvSpPr>
            <p:cNvPr id="324667" name="Line 59"/>
            <p:cNvSpPr>
              <a:spLocks noChangeShapeType="1"/>
            </p:cNvSpPr>
            <p:nvPr/>
          </p:nvSpPr>
          <p:spPr bwMode="auto">
            <a:xfrm>
              <a:off x="2496" y="3456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4668" name="AutoShape 60"/>
            <p:cNvSpPr>
              <a:spLocks noChangeArrowheads="1"/>
            </p:cNvSpPr>
            <p:nvPr/>
          </p:nvSpPr>
          <p:spPr bwMode="auto">
            <a:xfrm>
              <a:off x="2112" y="3168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66"/>
                  </a:solidFill>
                </a:rPr>
                <a:t>=</a:t>
              </a:r>
            </a:p>
          </p:txBody>
        </p:sp>
        <p:sp>
          <p:nvSpPr>
            <p:cNvPr id="324671" name="Line 63"/>
            <p:cNvSpPr>
              <a:spLocks noChangeShapeType="1"/>
            </p:cNvSpPr>
            <p:nvPr/>
          </p:nvSpPr>
          <p:spPr bwMode="auto">
            <a:xfrm>
              <a:off x="1920" y="3312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4672" name="Line 64"/>
            <p:cNvSpPr>
              <a:spLocks noChangeShapeType="1"/>
            </p:cNvSpPr>
            <p:nvPr/>
          </p:nvSpPr>
          <p:spPr bwMode="auto">
            <a:xfrm>
              <a:off x="1920" y="3744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324676" name="Group 68"/>
          <p:cNvGrpSpPr>
            <a:grpSpLocks/>
          </p:cNvGrpSpPr>
          <p:nvPr/>
        </p:nvGrpSpPr>
        <p:grpSpPr bwMode="auto">
          <a:xfrm>
            <a:off x="4787975" y="2589646"/>
            <a:ext cx="991978" cy="1851278"/>
            <a:chOff x="2928" y="2784"/>
            <a:chExt cx="624" cy="1164"/>
          </a:xfrm>
        </p:grpSpPr>
        <p:sp>
          <p:nvSpPr>
            <p:cNvPr id="324636" name="Line 28"/>
            <p:cNvSpPr>
              <a:spLocks noChangeShapeType="1"/>
            </p:cNvSpPr>
            <p:nvPr/>
          </p:nvSpPr>
          <p:spPr bwMode="auto">
            <a:xfrm rot="5400000" flipV="1">
              <a:off x="3432" y="309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4651" name="Rectangle 43"/>
            <p:cNvSpPr>
              <a:spLocks noChangeArrowheads="1"/>
            </p:cNvSpPr>
            <p:nvPr/>
          </p:nvSpPr>
          <p:spPr bwMode="auto">
            <a:xfrm>
              <a:off x="3168" y="2784"/>
              <a:ext cx="144" cy="8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66"/>
                </a:solidFill>
              </a:endParaRPr>
            </a:p>
          </p:txBody>
        </p:sp>
        <p:sp>
          <p:nvSpPr>
            <p:cNvPr id="324652" name="Line 44"/>
            <p:cNvSpPr>
              <a:spLocks noChangeShapeType="1"/>
            </p:cNvSpPr>
            <p:nvPr/>
          </p:nvSpPr>
          <p:spPr bwMode="auto">
            <a:xfrm>
              <a:off x="3216" y="3600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4653" name="Text Box 45"/>
            <p:cNvSpPr txBox="1">
              <a:spLocks noChangeArrowheads="1"/>
            </p:cNvSpPr>
            <p:nvPr/>
          </p:nvSpPr>
          <p:spPr bwMode="auto">
            <a:xfrm>
              <a:off x="3026" y="3733"/>
              <a:ext cx="351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000066"/>
                  </a:solidFill>
                </a:rPr>
                <a:t>时钟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  <p:sp>
          <p:nvSpPr>
            <p:cNvPr id="324675" name="Line 67"/>
            <p:cNvSpPr>
              <a:spLocks noChangeShapeType="1"/>
            </p:cNvSpPr>
            <p:nvPr/>
          </p:nvSpPr>
          <p:spPr bwMode="auto">
            <a:xfrm rot="5400000" flipV="1">
              <a:off x="3048" y="309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700" y="4508829"/>
            <a:ext cx="3906141" cy="219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7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硬件控制语言</a:t>
            </a:r>
            <a:r>
              <a:rPr lang="en-US" altLang="zh-CN" dirty="0" smtClean="0"/>
              <a:t>HCL</a:t>
            </a:r>
            <a:endParaRPr 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96752"/>
            <a:ext cx="8594725" cy="5267325"/>
          </a:xfrm>
        </p:spPr>
        <p:txBody>
          <a:bodyPr/>
          <a:lstStyle/>
          <a:p>
            <a:pPr lvl="1"/>
            <a:r>
              <a:rPr lang="zh-CN" altLang="en-US" dirty="0" smtClean="0"/>
              <a:t>非常简单的硬件描述语言</a:t>
            </a:r>
            <a:endParaRPr lang="en-US" dirty="0" smtClean="0"/>
          </a:p>
          <a:p>
            <a:pPr lvl="1"/>
            <a:r>
              <a:rPr lang="zh-CN" altLang="en-US" dirty="0" smtClean="0"/>
              <a:t>只能表达有限的硬件操作</a:t>
            </a:r>
            <a:endParaRPr lang="en-US" dirty="0" smtClean="0"/>
          </a:p>
          <a:p>
            <a:pPr lvl="2"/>
            <a:r>
              <a:rPr lang="zh-CN" altLang="en-US" dirty="0" smtClean="0"/>
              <a:t>这也是我们想要探索和改进的部分</a:t>
            </a:r>
            <a:endParaRPr lang="en-US" dirty="0"/>
          </a:p>
          <a:p>
            <a:r>
              <a:rPr lang="zh-CN" altLang="en-US" dirty="0" smtClean="0"/>
              <a:t>数据类型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zh-CN" altLang="en-US" dirty="0" smtClean="0"/>
              <a:t>布尔型</a:t>
            </a:r>
            <a:r>
              <a:rPr lang="en-US" dirty="0" smtClean="0"/>
              <a:t>: </a:t>
            </a:r>
            <a:r>
              <a:rPr lang="en-US" dirty="0"/>
              <a:t>Boolean</a:t>
            </a:r>
          </a:p>
          <a:p>
            <a:pPr lvl="2"/>
            <a:r>
              <a:rPr lang="en-US" dirty="0">
                <a:latin typeface="Courier New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c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 </a:t>
            </a:r>
            <a:r>
              <a:rPr lang="zh-CN" altLang="en-US" dirty="0" smtClean="0"/>
              <a:t>整型</a:t>
            </a:r>
            <a:r>
              <a:rPr lang="en-US" dirty="0" smtClean="0"/>
              <a:t>: </a:t>
            </a:r>
            <a:r>
              <a:rPr lang="en-US" dirty="0"/>
              <a:t>words</a:t>
            </a:r>
          </a:p>
          <a:p>
            <a:pPr lvl="2"/>
            <a:r>
              <a:rPr lang="en-US" dirty="0">
                <a:latin typeface="Courier New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C</a:t>
            </a:r>
            <a:r>
              <a:rPr lang="en-US" dirty="0"/>
              <a:t>, …</a:t>
            </a:r>
          </a:p>
          <a:p>
            <a:pPr lvl="2"/>
            <a:r>
              <a:rPr lang="zh-CN" altLang="en-US" dirty="0" smtClean="0"/>
              <a:t>不指定字长</a:t>
            </a:r>
            <a:r>
              <a:rPr lang="en-US" dirty="0" smtClean="0"/>
              <a:t>---</a:t>
            </a:r>
            <a:r>
              <a:rPr lang="zh-CN" altLang="en-US" dirty="0" smtClean="0"/>
              <a:t>可以是字节</a:t>
            </a:r>
            <a:r>
              <a:rPr lang="en-US" dirty="0" smtClean="0"/>
              <a:t>, 32-bit</a:t>
            </a:r>
            <a:r>
              <a:rPr lang="zh-CN" altLang="en-US" dirty="0" smtClean="0"/>
              <a:t>的字</a:t>
            </a:r>
            <a:r>
              <a:rPr lang="en-US" dirty="0" smtClean="0"/>
              <a:t>,</a:t>
            </a:r>
            <a:r>
              <a:rPr lang="zh-CN" altLang="en-US" dirty="0" smtClean="0"/>
              <a:t>等等</a:t>
            </a:r>
            <a:endParaRPr lang="en-US" dirty="0" smtClean="0"/>
          </a:p>
          <a:p>
            <a:r>
              <a:rPr lang="zh-CN" altLang="en-US" dirty="0" smtClean="0"/>
              <a:t>声明</a:t>
            </a:r>
            <a:endParaRPr lang="en-US" dirty="0" smtClean="0"/>
          </a:p>
          <a:p>
            <a:pPr lvl="1"/>
            <a:r>
              <a:rPr lang="en-US" b="1" dirty="0" smtClean="0"/>
              <a:t> </a:t>
            </a:r>
            <a:r>
              <a:rPr lang="en-US" sz="1800" b="1" dirty="0">
                <a:solidFill>
                  <a:schemeClr val="folHlink"/>
                </a:solidFill>
                <a:latin typeface="Courier New" pitchFamily="49" charset="0"/>
              </a:rPr>
              <a:t>bool a = </a:t>
            </a:r>
            <a:r>
              <a:rPr lang="zh-CN" altLang="en-US" sz="1800" b="1" i="1" dirty="0">
                <a:solidFill>
                  <a:schemeClr val="folHlink"/>
                </a:solidFill>
                <a:latin typeface="Courier New" pitchFamily="49" charset="0"/>
              </a:rPr>
              <a:t>布尔表达式</a:t>
            </a:r>
            <a:r>
              <a:rPr lang="en-US" sz="1800" b="1" i="1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folHlink"/>
                </a:solidFill>
                <a:latin typeface="Courier New" pitchFamily="49" charset="0"/>
              </a:rPr>
              <a:t>;</a:t>
            </a:r>
          </a:p>
          <a:p>
            <a:pPr lvl="1"/>
            <a:r>
              <a:rPr lang="en-US" b="1" dirty="0"/>
              <a:t> </a:t>
            </a:r>
            <a:r>
              <a:rPr lang="en-US" sz="1800" b="1" dirty="0" err="1">
                <a:solidFill>
                  <a:schemeClr val="folHlink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folHlink"/>
                </a:solidFill>
                <a:latin typeface="Courier New" pitchFamily="49" charset="0"/>
              </a:rPr>
              <a:t> A = </a:t>
            </a:r>
            <a:r>
              <a:rPr lang="zh-CN" altLang="en-US" sz="1800" b="1" i="1" dirty="0">
                <a:solidFill>
                  <a:schemeClr val="folHlink"/>
                </a:solidFill>
                <a:latin typeface="Courier New" pitchFamily="49" charset="0"/>
              </a:rPr>
              <a:t>整数表达式</a:t>
            </a:r>
            <a:r>
              <a:rPr lang="en-US" sz="1800" b="1" i="1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folHlink"/>
                </a:solidFill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3599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32656"/>
            <a:ext cx="8786982" cy="762000"/>
          </a:xfrm>
        </p:spPr>
        <p:txBody>
          <a:bodyPr/>
          <a:lstStyle/>
          <a:p>
            <a:r>
              <a:rPr lang="en-US" dirty="0" smtClean="0"/>
              <a:t>HCL</a:t>
            </a:r>
            <a:r>
              <a:rPr lang="zh-CN" altLang="en-US" dirty="0" smtClean="0"/>
              <a:t>操作</a:t>
            </a:r>
            <a:endParaRPr lang="en-US" dirty="0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052736"/>
            <a:ext cx="8594725" cy="5267325"/>
          </a:xfrm>
        </p:spPr>
        <p:txBody>
          <a:bodyPr/>
          <a:lstStyle/>
          <a:p>
            <a:pPr lvl="1"/>
            <a:r>
              <a:rPr lang="zh-CN" altLang="en-US" sz="2000" dirty="0" smtClean="0"/>
              <a:t>根据返回值的类型分类</a:t>
            </a:r>
            <a:endParaRPr lang="en-US" sz="2000" dirty="0"/>
          </a:p>
          <a:p>
            <a:r>
              <a:rPr lang="zh-CN" altLang="en-US" dirty="0" smtClean="0"/>
              <a:t>布尔表达式</a:t>
            </a:r>
            <a:endParaRPr lang="en-US" dirty="0"/>
          </a:p>
          <a:p>
            <a:pPr lvl="1"/>
            <a:r>
              <a:rPr lang="zh-CN" altLang="en-US" sz="2000" dirty="0" smtClean="0"/>
              <a:t>逻辑操作</a:t>
            </a:r>
            <a:endParaRPr lang="en-US" sz="2000" dirty="0"/>
          </a:p>
          <a:p>
            <a:pPr lvl="2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a &amp;&amp; b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a || b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!a</a:t>
            </a:r>
          </a:p>
          <a:p>
            <a:pPr lvl="1"/>
            <a:r>
              <a:rPr lang="zh-CN" altLang="en-US" sz="2000" dirty="0" smtClean="0"/>
              <a:t>字的比较</a:t>
            </a:r>
            <a:endParaRPr lang="en-US" sz="2000" dirty="0"/>
          </a:p>
          <a:p>
            <a:pPr lvl="2"/>
            <a:r>
              <a:rPr lang="en-US" sz="2000" dirty="0">
                <a:latin typeface="Courier New" pitchFamily="49" charset="0"/>
              </a:rPr>
              <a:t>A == B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A != B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A &lt; B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A &lt;= B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A &gt;= B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A &gt; B</a:t>
            </a:r>
          </a:p>
          <a:p>
            <a:pPr lvl="1"/>
            <a:r>
              <a:rPr lang="zh-CN" altLang="en-US" sz="2000" dirty="0" smtClean="0"/>
              <a:t>集合关系</a:t>
            </a:r>
            <a:endParaRPr lang="en-US" sz="2000" dirty="0"/>
          </a:p>
          <a:p>
            <a:pPr lvl="2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A in { B, C, D }</a:t>
            </a:r>
          </a:p>
          <a:p>
            <a:pPr lvl="3"/>
            <a:r>
              <a:rPr lang="zh-CN" altLang="en-US" sz="2000" dirty="0" smtClean="0"/>
              <a:t>等同于</a:t>
            </a:r>
            <a:r>
              <a:rPr lang="en-US" sz="2000" dirty="0" smtClean="0"/>
              <a:t> </a:t>
            </a:r>
            <a:r>
              <a:rPr lang="en-US" sz="2000" dirty="0">
                <a:latin typeface="Courier New" pitchFamily="49" charset="0"/>
              </a:rPr>
              <a:t>A == B || A == C || A == D</a:t>
            </a:r>
          </a:p>
          <a:p>
            <a:r>
              <a:rPr lang="zh-CN" altLang="en-US" dirty="0" smtClean="0"/>
              <a:t>整数表达式</a:t>
            </a:r>
            <a:endParaRPr lang="en-US" dirty="0"/>
          </a:p>
          <a:p>
            <a:pPr lvl="1"/>
            <a:r>
              <a:rPr lang="zh-CN" altLang="en-US" sz="2000" dirty="0" smtClean="0"/>
              <a:t>表达式实例</a:t>
            </a:r>
            <a:endParaRPr lang="en-US" sz="2000" dirty="0"/>
          </a:p>
          <a:p>
            <a:pPr lvl="2"/>
            <a:r>
              <a:rPr lang="en-US" sz="2000" dirty="0"/>
              <a:t> </a:t>
            </a:r>
            <a:r>
              <a:rPr lang="zh-CN" altLang="en-US" sz="2000" dirty="0" smtClean="0"/>
              <a:t>情况表达式</a:t>
            </a:r>
            <a:r>
              <a:rPr lang="en-US" sz="2000" dirty="0" smtClean="0">
                <a:latin typeface="Courier New" pitchFamily="49" charset="0"/>
              </a:rPr>
              <a:t>[ </a:t>
            </a:r>
            <a:r>
              <a:rPr lang="en-US" sz="2000" dirty="0">
                <a:latin typeface="Courier New" pitchFamily="49" charset="0"/>
              </a:rPr>
              <a:t>a : A; b : B; c : C ]</a:t>
            </a:r>
          </a:p>
          <a:p>
            <a:pPr lvl="2"/>
            <a:r>
              <a:rPr lang="zh-CN" altLang="en-US" sz="2000" dirty="0" smtClean="0"/>
              <a:t>依次测试选择表达式</a:t>
            </a:r>
            <a:r>
              <a:rPr lang="en-US" sz="2000" dirty="0" smtClean="0">
                <a:latin typeface="Courier New" pitchFamily="49" charset="0"/>
              </a:rPr>
              <a:t>a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b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c</a:t>
            </a:r>
            <a:r>
              <a:rPr lang="en-US" sz="2000" dirty="0"/>
              <a:t>, </a:t>
            </a:r>
            <a:r>
              <a:rPr lang="en-US" sz="2000" dirty="0" smtClean="0"/>
              <a:t>…</a:t>
            </a:r>
            <a:r>
              <a:rPr lang="zh-CN" altLang="en-US" sz="2000" dirty="0" smtClean="0"/>
              <a:t>等等</a:t>
            </a:r>
            <a:endParaRPr lang="en-US" sz="2000" dirty="0" smtClean="0"/>
          </a:p>
          <a:p>
            <a:pPr lvl="2"/>
            <a:r>
              <a:rPr lang="zh-CN" altLang="en-US" sz="2000" dirty="0" smtClean="0"/>
              <a:t>当首个选择表达式测试通过后返回相应的情况</a:t>
            </a:r>
            <a:r>
              <a:rPr lang="en-US" sz="2000" dirty="0" smtClean="0">
                <a:latin typeface="Courier New" pitchFamily="49" charset="0"/>
              </a:rPr>
              <a:t>A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</a:rPr>
              <a:t>B</a:t>
            </a:r>
            <a:r>
              <a:rPr lang="zh-CN" altLang="en-US" sz="2000" dirty="0" smtClean="0"/>
              <a:t>或</a:t>
            </a:r>
            <a:r>
              <a:rPr lang="en-US" sz="2000" dirty="0" smtClean="0">
                <a:latin typeface="Courier New" pitchFamily="49" charset="0"/>
              </a:rPr>
              <a:t>C</a:t>
            </a:r>
            <a:r>
              <a:rPr lang="en-US" sz="2000" dirty="0" smtClean="0"/>
              <a:t>,…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586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542574" cy="5513602"/>
          </a:xfrm>
        </p:spPr>
        <p:txBody>
          <a:bodyPr/>
          <a:lstStyle/>
          <a:p>
            <a:pPr algn="ctr"/>
            <a:r>
              <a:rPr lang="en-US" altLang="zh-CN" dirty="0" smtClean="0"/>
              <a:t> H</a:t>
            </a:r>
            <a:br>
              <a:rPr lang="en-US" altLang="zh-CN" dirty="0" smtClean="0"/>
            </a:br>
            <a:r>
              <a:rPr lang="en-US" altLang="zh-CN" dirty="0" smtClean="0"/>
              <a:t>C</a:t>
            </a:r>
            <a:br>
              <a:rPr lang="en-US" altLang="zh-CN" dirty="0" smtClean="0"/>
            </a:br>
            <a:r>
              <a:rPr lang="en-US" altLang="zh-CN" dirty="0" smtClean="0"/>
              <a:t>L</a:t>
            </a:r>
            <a:br>
              <a:rPr lang="en-US" altLang="zh-CN" dirty="0" smtClean="0"/>
            </a:br>
            <a:r>
              <a:rPr lang="zh-CN" altLang="en-US" dirty="0" smtClean="0"/>
              <a:t>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序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60647"/>
            <a:ext cx="7812360" cy="659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2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5156</Words>
  <Application>Microsoft Office PowerPoint</Application>
  <PresentationFormat>全屏显示(4:3)</PresentationFormat>
  <Paragraphs>2002</Paragraphs>
  <Slides>57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2" baseType="lpstr">
      <vt:lpstr>ＭＳ Ｐゴシック</vt:lpstr>
      <vt:lpstr>黑体</vt:lpstr>
      <vt:lpstr>宋体</vt:lpstr>
      <vt:lpstr>Arial</vt:lpstr>
      <vt:lpstr>Arial Black</vt:lpstr>
      <vt:lpstr>Arial Narrow</vt:lpstr>
      <vt:lpstr>Calibri</vt:lpstr>
      <vt:lpstr>Comic Sans MS</vt:lpstr>
      <vt:lpstr>Courier New</vt:lpstr>
      <vt:lpstr>Helvetica</vt:lpstr>
      <vt:lpstr>Symbol</vt:lpstr>
      <vt:lpstr>Times New Roman</vt:lpstr>
      <vt:lpstr>Wingdings</vt:lpstr>
      <vt:lpstr>Wingdings 2</vt:lpstr>
      <vt:lpstr>template2007</vt:lpstr>
      <vt:lpstr>第四章  处理器体系结构                           ——顺序执行的处理器</vt:lpstr>
      <vt:lpstr>Y86-64 指令集 1</vt:lpstr>
      <vt:lpstr>Y86-64 指令集 2</vt:lpstr>
      <vt:lpstr>Y86-64 指令集 3</vt:lpstr>
      <vt:lpstr>Y86-64 指令集 4</vt:lpstr>
      <vt:lpstr>构建CPU的硬件模块</vt:lpstr>
      <vt:lpstr>硬件控制语言HCL</vt:lpstr>
      <vt:lpstr>HCL操作</vt:lpstr>
      <vt:lpstr> H C L 程 序</vt:lpstr>
      <vt:lpstr>SEQ 硬件结构</vt:lpstr>
      <vt:lpstr>SEQ各阶段</vt:lpstr>
      <vt:lpstr>分析指令编码</vt:lpstr>
      <vt:lpstr>执行 算术/逻辑 运算</vt:lpstr>
      <vt:lpstr>计算序列:  算术/逻辑 运算 Ops</vt:lpstr>
      <vt:lpstr>执行 rmmovq 指令</vt:lpstr>
      <vt:lpstr>计算序列: rmmovq</vt:lpstr>
      <vt:lpstr>执行 popq</vt:lpstr>
      <vt:lpstr>计算序列: popq</vt:lpstr>
      <vt:lpstr>执行Conditional Move指令</vt:lpstr>
      <vt:lpstr>计算序列: Cond. Move</vt:lpstr>
      <vt:lpstr>执行Jumps指令</vt:lpstr>
      <vt:lpstr>计算序列: Jumps</vt:lpstr>
      <vt:lpstr>执行 call指令</vt:lpstr>
      <vt:lpstr>计算序列: call</vt:lpstr>
      <vt:lpstr>执行 ret指令</vt:lpstr>
      <vt:lpstr>计算序列: ret</vt:lpstr>
      <vt:lpstr>计算步骤（以算逻指令与CALL对比）</vt:lpstr>
      <vt:lpstr>计算步骤</vt:lpstr>
      <vt:lpstr>计算的数值</vt:lpstr>
      <vt:lpstr>HCL 的 常 数</vt:lpstr>
      <vt:lpstr>SEQ 硬件结构</vt:lpstr>
      <vt:lpstr>取指逻辑</vt:lpstr>
      <vt:lpstr>取指逻辑</vt:lpstr>
      <vt:lpstr>HCL描述的取指控制逻辑</vt:lpstr>
      <vt:lpstr>HCL描述的取指控制逻辑</vt:lpstr>
      <vt:lpstr>HCL描述的取指控制逻辑</vt:lpstr>
      <vt:lpstr>译码逻辑</vt:lpstr>
      <vt:lpstr>srcA  读RF的第一个端口A的地址</vt:lpstr>
      <vt:lpstr>dstE  写RF的端口E的地址</vt:lpstr>
      <vt:lpstr>PowerPoint 演示文稿</vt:lpstr>
      <vt:lpstr>执行逻辑</vt:lpstr>
      <vt:lpstr> ALU A 的输入  ALU的加数second operand</vt:lpstr>
      <vt:lpstr>ALU操作 ALUfun</vt:lpstr>
      <vt:lpstr>PowerPoint 演示文稿</vt:lpstr>
      <vt:lpstr>访存逻辑</vt:lpstr>
      <vt:lpstr>指令状态</vt:lpstr>
      <vt:lpstr>内存地址</vt:lpstr>
      <vt:lpstr>读内存</vt:lpstr>
      <vt:lpstr>PowerPoint 演示文稿</vt:lpstr>
      <vt:lpstr>更新PC的逻辑</vt:lpstr>
      <vt:lpstr>更新PC</vt:lpstr>
      <vt:lpstr>SEQ 操作</vt:lpstr>
      <vt:lpstr>SEQ 操作  #2</vt:lpstr>
      <vt:lpstr>SEQ 操作  #3</vt:lpstr>
      <vt:lpstr>SEQ 操作  #4</vt:lpstr>
      <vt:lpstr>SEQ 操作  #5</vt:lpstr>
      <vt:lpstr>SEQ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YAN</dc:creator>
  <cp:lastModifiedBy>xianjun shi</cp:lastModifiedBy>
  <cp:revision>193</cp:revision>
  <cp:lastPrinted>2017-08-25T07:45:03Z</cp:lastPrinted>
  <dcterms:created xsi:type="dcterms:W3CDTF">2017-08-25T07:02:09Z</dcterms:created>
  <dcterms:modified xsi:type="dcterms:W3CDTF">2017-11-07T13:30:20Z</dcterms:modified>
</cp:coreProperties>
</file>