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6"/>
  </p:notesMasterIdLst>
  <p:handoutMasterIdLst>
    <p:handoutMasterId r:id="rId77"/>
  </p:handoutMasterIdLst>
  <p:sldIdLst>
    <p:sldId id="817" r:id="rId2"/>
    <p:sldId id="742" r:id="rId3"/>
    <p:sldId id="743" r:id="rId4"/>
    <p:sldId id="744" r:id="rId5"/>
    <p:sldId id="745" r:id="rId6"/>
    <p:sldId id="746" r:id="rId7"/>
    <p:sldId id="747" r:id="rId8"/>
    <p:sldId id="748" r:id="rId9"/>
    <p:sldId id="820" r:id="rId10"/>
    <p:sldId id="749" r:id="rId11"/>
    <p:sldId id="750" r:id="rId12"/>
    <p:sldId id="751" r:id="rId13"/>
    <p:sldId id="752" r:id="rId14"/>
    <p:sldId id="753" r:id="rId15"/>
    <p:sldId id="754" r:id="rId16"/>
    <p:sldId id="823" r:id="rId17"/>
    <p:sldId id="755" r:id="rId18"/>
    <p:sldId id="756" r:id="rId19"/>
    <p:sldId id="757" r:id="rId20"/>
    <p:sldId id="758" r:id="rId21"/>
    <p:sldId id="759" r:id="rId22"/>
    <p:sldId id="760" r:id="rId23"/>
    <p:sldId id="761" r:id="rId24"/>
    <p:sldId id="762" r:id="rId25"/>
    <p:sldId id="763" r:id="rId26"/>
    <p:sldId id="764" r:id="rId27"/>
    <p:sldId id="765" r:id="rId28"/>
    <p:sldId id="821" r:id="rId29"/>
    <p:sldId id="767" r:id="rId30"/>
    <p:sldId id="768" r:id="rId31"/>
    <p:sldId id="769" r:id="rId32"/>
    <p:sldId id="770" r:id="rId33"/>
    <p:sldId id="771" r:id="rId34"/>
    <p:sldId id="772" r:id="rId35"/>
    <p:sldId id="773" r:id="rId36"/>
    <p:sldId id="774" r:id="rId37"/>
    <p:sldId id="775" r:id="rId38"/>
    <p:sldId id="822" r:id="rId39"/>
    <p:sldId id="776" r:id="rId40"/>
    <p:sldId id="777" r:id="rId41"/>
    <p:sldId id="778" r:id="rId42"/>
    <p:sldId id="779" r:id="rId43"/>
    <p:sldId id="780" r:id="rId44"/>
    <p:sldId id="781" r:id="rId45"/>
    <p:sldId id="819" r:id="rId46"/>
    <p:sldId id="783" r:id="rId47"/>
    <p:sldId id="784" r:id="rId48"/>
    <p:sldId id="785" r:id="rId49"/>
    <p:sldId id="786" r:id="rId50"/>
    <p:sldId id="787" r:id="rId51"/>
    <p:sldId id="788" r:id="rId52"/>
    <p:sldId id="789" r:id="rId53"/>
    <p:sldId id="790" r:id="rId54"/>
    <p:sldId id="791" r:id="rId55"/>
    <p:sldId id="792" r:id="rId56"/>
    <p:sldId id="793" r:id="rId57"/>
    <p:sldId id="794" r:id="rId58"/>
    <p:sldId id="795" r:id="rId59"/>
    <p:sldId id="796" r:id="rId60"/>
    <p:sldId id="818" r:id="rId61"/>
    <p:sldId id="797" r:id="rId62"/>
    <p:sldId id="798" r:id="rId63"/>
    <p:sldId id="799" r:id="rId64"/>
    <p:sldId id="800" r:id="rId65"/>
    <p:sldId id="801" r:id="rId66"/>
    <p:sldId id="802" r:id="rId67"/>
    <p:sldId id="803" r:id="rId68"/>
    <p:sldId id="804" r:id="rId69"/>
    <p:sldId id="805" r:id="rId70"/>
    <p:sldId id="806" r:id="rId71"/>
    <p:sldId id="807" r:id="rId72"/>
    <p:sldId id="808" r:id="rId73"/>
    <p:sldId id="809" r:id="rId74"/>
    <p:sldId id="824" r:id="rId75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2" autoAdjust="0"/>
  </p:normalViewPr>
  <p:slideViewPr>
    <p:cSldViewPr>
      <p:cViewPr varScale="1">
        <p:scale>
          <a:sx n="70" d="100"/>
          <a:sy n="70" d="100"/>
        </p:scale>
        <p:origin x="18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注意：五个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条件之间的顺序不能更换。</a:t>
            </a:r>
          </a:p>
          <a:p>
            <a:pPr eaLnBrk="1" hangingPunct="1"/>
            <a:r>
              <a:rPr lang="zh-CN" altLang="en-US" dirty="0" smtClean="0"/>
              <a:t>因为首先在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中阶段越前的指令越靠近目标指令，所以如果两个不同阶段的指令写同一个寄存器，显然应该保留阶段较前的那个。</a:t>
            </a:r>
          </a:p>
          <a:p>
            <a:pPr eaLnBrk="1" hangingPunct="1"/>
            <a:r>
              <a:rPr lang="zh-CN" altLang="en-US" dirty="0" smtClean="0"/>
              <a:t>其次，同一阶段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可能和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相同，这发生在 </a:t>
            </a: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上。根据语义，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的内容应该是内存的值，而不是计算得到的值。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5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953182" y="2922688"/>
            <a:ext cx="7625449" cy="239129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Forward</a:t>
            </a:r>
            <a:r>
              <a:rPr lang="zh-CN" altLang="en-US" dirty="0" smtClean="0"/>
              <a:t>可以解决大部分</a:t>
            </a:r>
            <a:r>
              <a:rPr lang="en-US" altLang="zh-CN" dirty="0" smtClean="0"/>
              <a:t>data dependence</a:t>
            </a:r>
            <a:r>
              <a:rPr lang="zh-CN" altLang="en-US" dirty="0" smtClean="0"/>
              <a:t>问题。对于上面的</a:t>
            </a:r>
            <a:r>
              <a:rPr lang="en-US" altLang="zh-CN" dirty="0" smtClean="0"/>
              <a:t>load/use</a:t>
            </a:r>
            <a:r>
              <a:rPr lang="zh-CN" altLang="en-US" dirty="0" smtClean="0"/>
              <a:t>问题，虽然他属于我们已经给出的五种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数据的来源之一（寄存器的结果来自于内存），应该用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技术。但因为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来得太晚，所以</a:t>
            </a:r>
            <a:r>
              <a:rPr lang="en-US" altLang="zh-CN" dirty="0" err="1" smtClean="0"/>
              <a:t>addl</a:t>
            </a:r>
            <a:r>
              <a:rPr lang="zh-CN" altLang="en-US" dirty="0" smtClean="0"/>
              <a:t>指令必须要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才能正确。</a:t>
            </a:r>
          </a:p>
          <a:p>
            <a:pPr eaLnBrk="1" hangingPunct="1"/>
            <a:r>
              <a:rPr lang="zh-CN" altLang="en-US" dirty="0" smtClean="0"/>
              <a:t>推广开来，如果产生数据的源和目的之间的最小</a:t>
            </a:r>
            <a:r>
              <a:rPr lang="en-US" altLang="zh-CN" dirty="0" smtClean="0"/>
              <a:t>stage&gt;1</a:t>
            </a:r>
            <a:r>
              <a:rPr lang="zh-CN" altLang="en-US" dirty="0" smtClean="0"/>
              <a:t>，那么就必须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之所以不引起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是因为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的值由</a:t>
            </a:r>
            <a:r>
              <a:rPr lang="en-US" altLang="zh-CN" dirty="0" smtClean="0"/>
              <a:t>execute stage</a:t>
            </a:r>
            <a:r>
              <a:rPr lang="zh-CN" altLang="en-US" dirty="0" smtClean="0"/>
              <a:t>产生，要使用它的是</a:t>
            </a:r>
            <a:r>
              <a:rPr lang="en-US" altLang="zh-CN" dirty="0" smtClean="0"/>
              <a:t>decode stage</a:t>
            </a:r>
            <a:r>
              <a:rPr lang="zh-CN" altLang="en-US" dirty="0" smtClean="0"/>
              <a:t>。两者之间的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03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在最后一个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之后，必须有一个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，不然原来的指令还是会被组合电路传递到下一个阶段去，这样一条指令就执行了两次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2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control dependency</a:t>
            </a:r>
            <a:r>
              <a:rPr lang="zh-CN" altLang="en-US" dirty="0" smtClean="0"/>
              <a:t>引起问题的一个例子。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6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只是简单的取消已经进入流水线的两条指令（通过在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的方法，这就把这两条指令替换掉了）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5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知道正确的返回地址之前，流水线中已经有三条错误的指令被读入了。（因为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知道返回地址是在</a:t>
            </a:r>
            <a:r>
              <a:rPr lang="en-US" altLang="zh-CN" dirty="0" smtClean="0"/>
              <a:t>memory stage</a:t>
            </a:r>
            <a:r>
              <a:rPr lang="zh-CN" altLang="en-US" dirty="0" smtClean="0"/>
              <a:t>，这时在</a:t>
            </a:r>
            <a:r>
              <a:rPr lang="en-US" altLang="zh-CN" dirty="0" smtClean="0"/>
              <a:t>fetch, decode, execute stage</a:t>
            </a:r>
            <a:r>
              <a:rPr lang="zh-CN" altLang="en-US" dirty="0" smtClean="0"/>
              <a:t>各有一条指令在执行）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2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因为原来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是通过选择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对应的值来的。现在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模块进行选择到底从那里得到。所以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必须经过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两个模块。所以简写为</a:t>
            </a:r>
          </a:p>
          <a:p>
            <a:pPr eaLnBrk="1" hangingPunct="1"/>
            <a:r>
              <a:rPr lang="en-US" altLang="zh-CN" dirty="0" err="1" smtClean="0"/>
              <a:t>Sel+Fwd</a:t>
            </a:r>
            <a:r>
              <a:rPr lang="en-US" altLang="zh-CN" dirty="0" smtClean="0"/>
              <a:t> 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5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通过让</a:t>
            </a:r>
            <a:r>
              <a:rPr lang="en-US" altLang="zh-CN" dirty="0" smtClean="0"/>
              <a:t>fetch stall,</a:t>
            </a:r>
            <a:r>
              <a:rPr lang="zh-CN" altLang="en-US" dirty="0" smtClean="0"/>
              <a:t>就使得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总是在</a:t>
            </a:r>
            <a:r>
              <a:rPr lang="en-US" altLang="zh-CN" dirty="0" smtClean="0"/>
              <a:t>fetch ret</a:t>
            </a:r>
            <a:r>
              <a:rPr lang="zh-CN" altLang="en-US" dirty="0" smtClean="0"/>
              <a:t>之后的一条指令，但因为向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，所以这条指令也不被执行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7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ret2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一条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时，自动会在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bubble,</a:t>
            </a:r>
            <a:r>
              <a:rPr lang="zh-CN" altLang="en-US" dirty="0" smtClean="0"/>
              <a:t>这样当下一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decode stage</a:t>
            </a:r>
            <a:r>
              <a:rPr lang="zh-CN" altLang="en-US" dirty="0" smtClean="0"/>
              <a:t>中只可能是</a:t>
            </a:r>
            <a:r>
              <a:rPr lang="en-US" altLang="zh-CN" dirty="0" smtClean="0"/>
              <a:t>bubble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7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5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的前提是他自己往前走，而让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空操作。但现在因为</a:t>
            </a:r>
            <a:r>
              <a:rPr lang="en-US" altLang="zh-CN" dirty="0" smtClean="0"/>
              <a:t>load/use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不能往前走</a:t>
            </a:r>
            <a:r>
              <a:rPr lang="en-US" altLang="zh-CN" dirty="0" smtClean="0"/>
              <a:t>(stall)</a:t>
            </a:r>
            <a:r>
              <a:rPr lang="zh-CN" altLang="en-US" dirty="0" smtClean="0"/>
              <a:t>，这样也就不需要在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中插入</a:t>
            </a:r>
            <a:r>
              <a:rPr lang="en-US" altLang="zh-CN" dirty="0" smtClean="0"/>
              <a:t>bubble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964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9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 M W</a:t>
            </a:r>
            <a:r>
              <a:rPr lang="zh-CN" altLang="en-US" dirty="0" smtClean="0"/>
              <a:t>三个阶段的</a:t>
            </a:r>
            <a:r>
              <a:rPr lang="en-US" altLang="zh-CN" dirty="0" err="1" smtClean="0"/>
              <a:t>dstM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阶段的</a:t>
            </a:r>
            <a:r>
              <a:rPr lang="en-US" altLang="zh-CN" dirty="0" err="1" smtClean="0"/>
              <a:t>srcA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srcB</a:t>
            </a:r>
            <a:r>
              <a:rPr lang="zh-CN" altLang="en-US" dirty="0" smtClean="0"/>
              <a:t>比较，所以这几个信号必然都要进入</a:t>
            </a:r>
            <a:r>
              <a:rPr lang="en-US" altLang="zh-CN" dirty="0" smtClean="0"/>
              <a:t>Pipe control logic.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E_bubble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D_stall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F_stall</a:t>
            </a:r>
            <a:r>
              <a:rPr lang="zh-CN" altLang="en-US" dirty="0" smtClean="0"/>
              <a:t>作为该控制逻辑的输出，控制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行为。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6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上图中的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信号和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信号正是作用于这种特殊的寄存器才能起作用。</a:t>
            </a:r>
          </a:p>
          <a:p>
            <a:pPr eaLnBrk="1" hangingPunct="1"/>
            <a:r>
              <a:rPr lang="en-US" altLang="zh-CN" dirty="0" smtClean="0"/>
              <a:t>Bubble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同时为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是不允许的。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</a:t>
            </a:r>
            <a:r>
              <a:rPr lang="en-US" altLang="zh-CN" dirty="0" smtClean="0"/>
              <a:t>Na</a:t>
            </a:r>
            <a:r>
              <a:rPr lang="en-US" altLang="zh-CN" dirty="0" smtClean="0">
                <a:latin typeface="Helvetica" panose="020B0604020202020204" pitchFamily="34" charset="0"/>
              </a:rPr>
              <a:t>ï</a:t>
            </a:r>
            <a:r>
              <a:rPr lang="en-US" altLang="zh-CN" dirty="0" smtClean="0"/>
              <a:t>ve pipeline</a:t>
            </a:r>
            <a:r>
              <a:rPr lang="zh-CN" altLang="en-US" dirty="0" smtClean="0"/>
              <a:t>说的是</a:t>
            </a:r>
            <a:r>
              <a:rPr lang="en-US" altLang="zh-CN" dirty="0" smtClean="0"/>
              <a:t>PIPE-</a:t>
            </a:r>
            <a:r>
              <a:rPr lang="zh-CN" altLang="en-US" dirty="0" smtClean="0"/>
              <a:t>或者是使用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技术的简单</a:t>
            </a:r>
            <a:r>
              <a:rPr lang="en-US" altLang="zh-CN" dirty="0" smtClean="0"/>
              <a:t>pipeline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6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中的反馈回路。就是方向从上到下的信号。包括：</a:t>
            </a:r>
          </a:p>
          <a:p>
            <a:pPr eaLnBrk="1" hangingPunct="1"/>
            <a:r>
              <a:rPr lang="zh-CN" altLang="en-US" dirty="0" smtClean="0"/>
              <a:t>预测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跳转与否（不是预测）信号到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选择。</a:t>
            </a:r>
          </a:p>
          <a:p>
            <a:pPr eaLnBrk="1" hangingPunct="1"/>
            <a:r>
              <a:rPr lang="zh-CN" altLang="en-US" dirty="0" smtClean="0"/>
              <a:t>读内存结果到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选择（这出现在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指令的场合）和寄存器存储。</a:t>
            </a:r>
          </a:p>
          <a:p>
            <a:pPr eaLnBrk="1" hangingPunct="1"/>
            <a:r>
              <a:rPr lang="zh-CN" altLang="en-US" dirty="0" smtClean="0"/>
              <a:t>计算结果到寄存器存储。</a:t>
            </a:r>
          </a:p>
          <a:p>
            <a:pPr eaLnBrk="1" hangingPunct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9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因为读和写寄存器都发生在</a:t>
            </a:r>
            <a:r>
              <a:rPr lang="en-US" altLang="zh-CN" dirty="0" smtClean="0"/>
              <a:t>Cycle 6</a:t>
            </a:r>
            <a:r>
              <a:rPr lang="zh-CN" altLang="en-US" dirty="0" smtClean="0"/>
              <a:t>的末尾，两者基本上同时发生，读稍微要早那么一点点，因为写有延迟。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6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因为原来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是通过选择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对应的值来的。现在</a:t>
            </a:r>
            <a:r>
              <a:rPr lang="en-US" altLang="zh-CN" dirty="0" err="1" smtClean="0"/>
              <a:t>srcA</a:t>
            </a:r>
            <a:r>
              <a:rPr lang="zh-CN" altLang="en-US" dirty="0" smtClean="0"/>
              <a:t>对应的值通过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模块进行选择到底从那里得到。所以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必须经过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两个模块。所以简写为</a:t>
            </a:r>
          </a:p>
          <a:p>
            <a:pPr eaLnBrk="1" hangingPunct="1"/>
            <a:r>
              <a:rPr lang="en-US" altLang="zh-CN" dirty="0" err="1" smtClean="0"/>
              <a:t>Sel+Fwd</a:t>
            </a:r>
            <a:r>
              <a:rPr lang="en-US" altLang="zh-CN" dirty="0" smtClean="0"/>
              <a:t> 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dirty="0" smtClean="0"/>
              <a:t>               </a:t>
            </a:r>
            <a:r>
              <a:rPr lang="en-US" altLang="zh-CN" dirty="0" smtClean="0"/>
              <a:t>——</a:t>
            </a:r>
            <a:r>
              <a:rPr lang="zh-CN" altLang="en-US" smtClean="0"/>
              <a:t>流水线实现</a:t>
            </a:r>
            <a:r>
              <a:rPr lang="zh-CN" altLang="en-US" dirty="0"/>
              <a:t>高级技术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 smtClean="0"/>
              <a:t>教   师： </a:t>
            </a:r>
            <a:r>
              <a:rPr lang="zh-CN" altLang="en-US" dirty="0"/>
              <a:t>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检测暂停条件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539552" y="265426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586381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044217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502053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959889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417725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587556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333396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791232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7249068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grpSp>
        <p:nvGrpSpPr>
          <p:cNvPr id="439310" name="Group 14"/>
          <p:cNvGrpSpPr/>
          <p:nvPr/>
        </p:nvGrpSpPr>
        <p:grpSpPr bwMode="auto">
          <a:xfrm>
            <a:off x="3586401" y="1374206"/>
            <a:ext cx="2289179" cy="305365"/>
            <a:chOff x="1920" y="1296"/>
            <a:chExt cx="1440" cy="192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9315" name="Rectangle 19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539552" y="2959572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044217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4502053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4959889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417725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5875560" y="1679513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539552" y="326495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502053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4959889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417725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875560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6333396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539552" y="387572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39329" name="Group 33"/>
          <p:cNvGrpSpPr/>
          <p:nvPr/>
        </p:nvGrpSpPr>
        <p:grpSpPr bwMode="auto">
          <a:xfrm>
            <a:off x="5417748" y="2595668"/>
            <a:ext cx="2289179" cy="610731"/>
            <a:chOff x="2976" y="1008"/>
            <a:chExt cx="1440" cy="384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9333" name="Rectangle 37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9334" name="Rectangle 38"/>
          <p:cNvSpPr>
            <a:spLocks noChangeArrowheads="1"/>
          </p:cNvSpPr>
          <p:nvPr/>
        </p:nvSpPr>
        <p:spPr bwMode="auto">
          <a:xfrm>
            <a:off x="539552" y="418107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5875560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36" name="Rectangle 40"/>
          <p:cNvSpPr>
            <a:spLocks noChangeArrowheads="1"/>
          </p:cNvSpPr>
          <p:nvPr/>
        </p:nvSpPr>
        <p:spPr bwMode="auto">
          <a:xfrm>
            <a:off x="6333396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6791232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7249068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7706904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539552" y="448645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0x018: halt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333396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791232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7249068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706904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8164740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7706904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39347" name="Rectangle 51"/>
          <p:cNvSpPr>
            <a:spLocks noChangeArrowheads="1"/>
          </p:cNvSpPr>
          <p:nvPr/>
        </p:nvSpPr>
        <p:spPr bwMode="auto">
          <a:xfrm>
            <a:off x="539552" y="2348880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# demo-h2.ys</a:t>
            </a:r>
          </a:p>
        </p:txBody>
      </p:sp>
      <p:sp>
        <p:nvSpPr>
          <p:cNvPr id="439348" name="Freeform 52"/>
          <p:cNvSpPr/>
          <p:nvPr/>
        </p:nvSpPr>
        <p:spPr bwMode="auto">
          <a:xfrm>
            <a:off x="6180784" y="2748331"/>
            <a:ext cx="152612" cy="152683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9349" name="Rectangle 53"/>
          <p:cNvSpPr>
            <a:spLocks noChangeArrowheads="1"/>
          </p:cNvSpPr>
          <p:nvPr/>
        </p:nvSpPr>
        <p:spPr bwMode="auto">
          <a:xfrm>
            <a:off x="5875560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50" name="Rectangle 54"/>
          <p:cNvSpPr>
            <a:spLocks noChangeArrowheads="1"/>
          </p:cNvSpPr>
          <p:nvPr/>
        </p:nvSpPr>
        <p:spPr bwMode="auto">
          <a:xfrm>
            <a:off x="4959889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5417725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5875560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6333396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791232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539552" y="3570342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0x015: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9356" name="Rectangle 60"/>
          <p:cNvSpPr>
            <a:spLocks noChangeArrowheads="1"/>
          </p:cNvSpPr>
          <p:nvPr/>
        </p:nvSpPr>
        <p:spPr bwMode="auto">
          <a:xfrm>
            <a:off x="816474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439357" name="Line 61"/>
          <p:cNvSpPr>
            <a:spLocks noChangeShapeType="1"/>
          </p:cNvSpPr>
          <p:nvPr/>
        </p:nvSpPr>
        <p:spPr bwMode="auto">
          <a:xfrm flipH="1">
            <a:off x="5188807" y="3498986"/>
            <a:ext cx="686754" cy="623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6333396" y="3498986"/>
            <a:ext cx="686754" cy="6234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grpSp>
        <p:nvGrpSpPr>
          <p:cNvPr id="439368" name="Group 72"/>
          <p:cNvGrpSpPr/>
          <p:nvPr/>
        </p:nvGrpSpPr>
        <p:grpSpPr bwMode="auto">
          <a:xfrm>
            <a:off x="5188806" y="3740727"/>
            <a:ext cx="1831344" cy="2977314"/>
            <a:chOff x="2880" y="2440"/>
            <a:chExt cx="1152" cy="1872"/>
          </a:xfrm>
        </p:grpSpPr>
        <p:sp>
          <p:nvSpPr>
            <p:cNvPr id="439359" name="Rectangle 63"/>
            <p:cNvSpPr>
              <a:spLocks noChangeArrowheads="1"/>
            </p:cNvSpPr>
            <p:nvPr/>
          </p:nvSpPr>
          <p:spPr bwMode="auto">
            <a:xfrm>
              <a:off x="2880" y="2440"/>
              <a:ext cx="1152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439360" name="Rectangle 64"/>
            <p:cNvSpPr>
              <a:spLocks noChangeArrowheads="1"/>
            </p:cNvSpPr>
            <p:nvPr/>
          </p:nvSpPr>
          <p:spPr bwMode="auto">
            <a:xfrm>
              <a:off x="2880" y="2680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439362" name="Rectangle 66"/>
            <p:cNvSpPr>
              <a:spLocks noChangeArrowheads="1"/>
            </p:cNvSpPr>
            <p:nvPr/>
          </p:nvSpPr>
          <p:spPr bwMode="auto">
            <a:xfrm>
              <a:off x="2880" y="3688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9364" name="Rectangle 68"/>
            <p:cNvSpPr>
              <a:spLocks noChangeArrowheads="1"/>
            </p:cNvSpPr>
            <p:nvPr/>
          </p:nvSpPr>
          <p:spPr bwMode="auto">
            <a:xfrm>
              <a:off x="3343" y="3312"/>
              <a:ext cx="163" cy="4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  <a:p>
              <a:pPr defTabSz="914084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•</a:t>
              </a:r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2880" y="2920"/>
              <a:ext cx="115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W_dstE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FF33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FF33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FF3300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W_valE</a:t>
              </a:r>
              <a:r>
                <a:rPr lang="en-US" b="1" dirty="0">
                  <a:solidFill>
                    <a:srgbClr val="000066"/>
                  </a:solidFill>
                </a:rPr>
                <a:t> = 3</a:t>
              </a:r>
            </a:p>
          </p:txBody>
        </p:sp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2880" y="3928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endParaRPr lang="en-US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69" y="268407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 </a:t>
            </a:r>
            <a:r>
              <a:rPr lang="en-US"/>
              <a:t>X3</a:t>
            </a:r>
          </a:p>
        </p:txBody>
      </p:sp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395536" y="186750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41406" name="Rectangle 62"/>
          <p:cNvSpPr>
            <a:spLocks noChangeArrowheads="1"/>
          </p:cNvSpPr>
          <p:nvPr/>
        </p:nvSpPr>
        <p:spPr bwMode="auto">
          <a:xfrm>
            <a:off x="3586381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41407" name="Rectangle 63"/>
          <p:cNvSpPr>
            <a:spLocks noChangeArrowheads="1"/>
          </p:cNvSpPr>
          <p:nvPr/>
        </p:nvSpPr>
        <p:spPr bwMode="auto">
          <a:xfrm>
            <a:off x="4044217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1408" name="Rectangle 64"/>
          <p:cNvSpPr>
            <a:spLocks noChangeArrowheads="1"/>
          </p:cNvSpPr>
          <p:nvPr/>
        </p:nvSpPr>
        <p:spPr bwMode="auto">
          <a:xfrm>
            <a:off x="4502053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41409" name="Rectangle 65"/>
          <p:cNvSpPr>
            <a:spLocks noChangeArrowheads="1"/>
          </p:cNvSpPr>
          <p:nvPr/>
        </p:nvSpPr>
        <p:spPr bwMode="auto">
          <a:xfrm>
            <a:off x="4959889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41410" name="Rectangle 66"/>
          <p:cNvSpPr>
            <a:spLocks noChangeArrowheads="1"/>
          </p:cNvSpPr>
          <p:nvPr/>
        </p:nvSpPr>
        <p:spPr bwMode="auto">
          <a:xfrm>
            <a:off x="5417725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41411" name="Rectangle 67"/>
          <p:cNvSpPr>
            <a:spLocks noChangeArrowheads="1"/>
          </p:cNvSpPr>
          <p:nvPr/>
        </p:nvSpPr>
        <p:spPr bwMode="auto">
          <a:xfrm>
            <a:off x="5875560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41412" name="Rectangle 68"/>
          <p:cNvSpPr>
            <a:spLocks noChangeArrowheads="1"/>
          </p:cNvSpPr>
          <p:nvPr/>
        </p:nvSpPr>
        <p:spPr bwMode="auto">
          <a:xfrm>
            <a:off x="6333396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41413" name="Rectangle 69"/>
          <p:cNvSpPr>
            <a:spLocks noChangeArrowheads="1"/>
          </p:cNvSpPr>
          <p:nvPr/>
        </p:nvSpPr>
        <p:spPr bwMode="auto">
          <a:xfrm>
            <a:off x="6791232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41414" name="Rectangle 70"/>
          <p:cNvSpPr>
            <a:spLocks noChangeArrowheads="1"/>
          </p:cNvSpPr>
          <p:nvPr/>
        </p:nvSpPr>
        <p:spPr bwMode="auto">
          <a:xfrm>
            <a:off x="7249068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441415" name="Rectangle 71"/>
          <p:cNvSpPr>
            <a:spLocks noChangeArrowheads="1"/>
          </p:cNvSpPr>
          <p:nvPr/>
        </p:nvSpPr>
        <p:spPr bwMode="auto">
          <a:xfrm>
            <a:off x="3670279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16" name="Rectangle 72"/>
          <p:cNvSpPr>
            <a:spLocks noChangeArrowheads="1"/>
          </p:cNvSpPr>
          <p:nvPr/>
        </p:nvSpPr>
        <p:spPr bwMode="auto">
          <a:xfrm>
            <a:off x="4128115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17" name="Rectangle 73"/>
          <p:cNvSpPr>
            <a:spLocks noChangeArrowheads="1"/>
          </p:cNvSpPr>
          <p:nvPr/>
        </p:nvSpPr>
        <p:spPr bwMode="auto">
          <a:xfrm>
            <a:off x="4585951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18" name="Rectangle 74"/>
          <p:cNvSpPr>
            <a:spLocks noChangeArrowheads="1"/>
          </p:cNvSpPr>
          <p:nvPr/>
        </p:nvSpPr>
        <p:spPr bwMode="auto">
          <a:xfrm>
            <a:off x="5043787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19" name="Rectangle 75"/>
          <p:cNvSpPr>
            <a:spLocks noChangeArrowheads="1"/>
          </p:cNvSpPr>
          <p:nvPr/>
        </p:nvSpPr>
        <p:spPr bwMode="auto">
          <a:xfrm>
            <a:off x="5501623" y="980728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20" name="Rectangle 76"/>
          <p:cNvSpPr>
            <a:spLocks noChangeArrowheads="1"/>
          </p:cNvSpPr>
          <p:nvPr/>
        </p:nvSpPr>
        <p:spPr bwMode="auto">
          <a:xfrm>
            <a:off x="395536" y="2172810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4128115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585951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5043787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24" name="Rectangle 80"/>
          <p:cNvSpPr>
            <a:spLocks noChangeArrowheads="1"/>
          </p:cNvSpPr>
          <p:nvPr/>
        </p:nvSpPr>
        <p:spPr bwMode="auto">
          <a:xfrm>
            <a:off x="5501623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5959458" y="1286032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395536" y="247819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27" name="Rectangle 83"/>
          <p:cNvSpPr>
            <a:spLocks noChangeArrowheads="1"/>
          </p:cNvSpPr>
          <p:nvPr/>
        </p:nvSpPr>
        <p:spPr bwMode="auto">
          <a:xfrm>
            <a:off x="4585951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5501623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5959458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30" name="Rectangle 86"/>
          <p:cNvSpPr>
            <a:spLocks noChangeArrowheads="1"/>
          </p:cNvSpPr>
          <p:nvPr/>
        </p:nvSpPr>
        <p:spPr bwMode="auto">
          <a:xfrm>
            <a:off x="6417294" y="1591418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395536" y="278358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32" name="Rectangle 88"/>
          <p:cNvSpPr>
            <a:spLocks noChangeArrowheads="1"/>
          </p:cNvSpPr>
          <p:nvPr/>
        </p:nvSpPr>
        <p:spPr bwMode="auto">
          <a:xfrm>
            <a:off x="5043787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3" name="Rectangle 89"/>
          <p:cNvSpPr>
            <a:spLocks noChangeArrowheads="1"/>
          </p:cNvSpPr>
          <p:nvPr/>
        </p:nvSpPr>
        <p:spPr bwMode="auto">
          <a:xfrm>
            <a:off x="5959458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34" name="Rectangle 90"/>
          <p:cNvSpPr>
            <a:spLocks noChangeArrowheads="1"/>
          </p:cNvSpPr>
          <p:nvPr/>
        </p:nvSpPr>
        <p:spPr bwMode="auto">
          <a:xfrm>
            <a:off x="6417294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35" name="Rectangle 91"/>
          <p:cNvSpPr>
            <a:spLocks noChangeArrowheads="1"/>
          </p:cNvSpPr>
          <p:nvPr/>
        </p:nvSpPr>
        <p:spPr bwMode="auto">
          <a:xfrm>
            <a:off x="6875130" y="1896805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36" name="Rectangle 92"/>
          <p:cNvSpPr>
            <a:spLocks noChangeArrowheads="1"/>
          </p:cNvSpPr>
          <p:nvPr/>
        </p:nvSpPr>
        <p:spPr bwMode="auto">
          <a:xfrm>
            <a:off x="395536" y="339431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41437" name="Rectangle 93"/>
          <p:cNvSpPr>
            <a:spLocks noChangeArrowheads="1"/>
          </p:cNvSpPr>
          <p:nvPr/>
        </p:nvSpPr>
        <p:spPr bwMode="auto">
          <a:xfrm>
            <a:off x="5501623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8" name="Rectangle 94"/>
          <p:cNvSpPr>
            <a:spLocks noChangeArrowheads="1"/>
          </p:cNvSpPr>
          <p:nvPr/>
        </p:nvSpPr>
        <p:spPr bwMode="auto">
          <a:xfrm>
            <a:off x="6417294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39" name="Rectangle 95"/>
          <p:cNvSpPr>
            <a:spLocks noChangeArrowheads="1"/>
          </p:cNvSpPr>
          <p:nvPr/>
        </p:nvSpPr>
        <p:spPr bwMode="auto">
          <a:xfrm>
            <a:off x="6875130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40" name="Rectangle 96"/>
          <p:cNvSpPr>
            <a:spLocks noChangeArrowheads="1"/>
          </p:cNvSpPr>
          <p:nvPr/>
        </p:nvSpPr>
        <p:spPr bwMode="auto">
          <a:xfrm>
            <a:off x="7332966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41" name="Rectangle 97"/>
          <p:cNvSpPr>
            <a:spLocks noChangeArrowheads="1"/>
          </p:cNvSpPr>
          <p:nvPr/>
        </p:nvSpPr>
        <p:spPr bwMode="auto">
          <a:xfrm>
            <a:off x="7790802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395536" y="369969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0x016: halt</a:t>
            </a:r>
          </a:p>
        </p:txBody>
      </p:sp>
      <p:sp>
        <p:nvSpPr>
          <p:cNvPr id="441443" name="Rectangle 99"/>
          <p:cNvSpPr>
            <a:spLocks noChangeArrowheads="1"/>
          </p:cNvSpPr>
          <p:nvPr/>
        </p:nvSpPr>
        <p:spPr bwMode="auto">
          <a:xfrm>
            <a:off x="6417294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44" name="Rectangle 100"/>
          <p:cNvSpPr>
            <a:spLocks noChangeArrowheads="1"/>
          </p:cNvSpPr>
          <p:nvPr/>
        </p:nvSpPr>
        <p:spPr bwMode="auto">
          <a:xfrm>
            <a:off x="6875130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45" name="Rectangle 101"/>
          <p:cNvSpPr>
            <a:spLocks noChangeArrowheads="1"/>
          </p:cNvSpPr>
          <p:nvPr/>
        </p:nvSpPr>
        <p:spPr bwMode="auto">
          <a:xfrm>
            <a:off x="7332966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46" name="Rectangle 102"/>
          <p:cNvSpPr>
            <a:spLocks noChangeArrowheads="1"/>
          </p:cNvSpPr>
          <p:nvPr/>
        </p:nvSpPr>
        <p:spPr bwMode="auto">
          <a:xfrm>
            <a:off x="7790802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47" name="Rectangle 103"/>
          <p:cNvSpPr>
            <a:spLocks noChangeArrowheads="1"/>
          </p:cNvSpPr>
          <p:nvPr/>
        </p:nvSpPr>
        <p:spPr bwMode="auto">
          <a:xfrm>
            <a:off x="8248638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48" name="Rectangle 104"/>
          <p:cNvSpPr>
            <a:spLocks noChangeArrowheads="1"/>
          </p:cNvSpPr>
          <p:nvPr/>
        </p:nvSpPr>
        <p:spPr bwMode="auto">
          <a:xfrm>
            <a:off x="7706904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41449" name="Rectangle 105"/>
          <p:cNvSpPr>
            <a:spLocks noChangeArrowheads="1"/>
          </p:cNvSpPr>
          <p:nvPr/>
        </p:nvSpPr>
        <p:spPr bwMode="auto">
          <a:xfrm>
            <a:off x="395536" y="156208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anose="02070309020205020404" pitchFamily="49" charset="0"/>
              </a:rPr>
              <a:t># demo-h0.ys</a:t>
            </a:r>
          </a:p>
        </p:txBody>
      </p:sp>
      <p:sp>
        <p:nvSpPr>
          <p:cNvPr id="441450" name="Freeform 106"/>
          <p:cNvSpPr/>
          <p:nvPr/>
        </p:nvSpPr>
        <p:spPr bwMode="auto">
          <a:xfrm>
            <a:off x="5349013" y="1744080"/>
            <a:ext cx="152612" cy="763414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51" name="Freeform 107"/>
          <p:cNvSpPr/>
          <p:nvPr/>
        </p:nvSpPr>
        <p:spPr bwMode="auto">
          <a:xfrm>
            <a:off x="5806849" y="2049446"/>
            <a:ext cx="152612" cy="45804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52" name="Rectangle 108"/>
          <p:cNvSpPr>
            <a:spLocks noChangeArrowheads="1"/>
          </p:cNvSpPr>
          <p:nvPr/>
        </p:nvSpPr>
        <p:spPr bwMode="auto">
          <a:xfrm>
            <a:off x="5043787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3" name="Rectangle 109"/>
          <p:cNvSpPr>
            <a:spLocks noChangeArrowheads="1"/>
          </p:cNvSpPr>
          <p:nvPr/>
        </p:nvSpPr>
        <p:spPr bwMode="auto">
          <a:xfrm>
            <a:off x="5501623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4" name="Rectangle 110"/>
          <p:cNvSpPr>
            <a:spLocks noChangeArrowheads="1"/>
          </p:cNvSpPr>
          <p:nvPr/>
        </p:nvSpPr>
        <p:spPr bwMode="auto">
          <a:xfrm>
            <a:off x="5959458" y="2507536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41455" name="Rectangle 111"/>
          <p:cNvSpPr>
            <a:spLocks noChangeArrowheads="1"/>
          </p:cNvSpPr>
          <p:nvPr/>
        </p:nvSpPr>
        <p:spPr bwMode="auto">
          <a:xfrm>
            <a:off x="5959458" y="2812921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41456" name="Rectangle 112"/>
          <p:cNvSpPr>
            <a:spLocks noChangeArrowheads="1"/>
          </p:cNvSpPr>
          <p:nvPr/>
        </p:nvSpPr>
        <p:spPr bwMode="auto">
          <a:xfrm>
            <a:off x="6417294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41457" name="Rectangle 113"/>
          <p:cNvSpPr>
            <a:spLocks noChangeArrowheads="1"/>
          </p:cNvSpPr>
          <p:nvPr/>
        </p:nvSpPr>
        <p:spPr bwMode="auto">
          <a:xfrm>
            <a:off x="6875130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41458" name="Rectangle 114"/>
          <p:cNvSpPr>
            <a:spLocks noChangeArrowheads="1"/>
          </p:cNvSpPr>
          <p:nvPr/>
        </p:nvSpPr>
        <p:spPr bwMode="auto">
          <a:xfrm>
            <a:off x="7332966" y="220219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41459" name="Freeform 115"/>
          <p:cNvSpPr/>
          <p:nvPr/>
        </p:nvSpPr>
        <p:spPr bwMode="auto">
          <a:xfrm>
            <a:off x="6264682" y="2354872"/>
            <a:ext cx="152612" cy="152683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60" name="Rectangle 116"/>
          <p:cNvSpPr>
            <a:spLocks noChangeArrowheads="1"/>
          </p:cNvSpPr>
          <p:nvPr/>
        </p:nvSpPr>
        <p:spPr bwMode="auto">
          <a:xfrm>
            <a:off x="395536" y="308896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bubble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1461" name="Rectangle 117"/>
          <p:cNvSpPr>
            <a:spLocks noChangeArrowheads="1"/>
          </p:cNvSpPr>
          <p:nvPr/>
        </p:nvSpPr>
        <p:spPr bwMode="auto">
          <a:xfrm>
            <a:off x="8164740" y="54868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3059852" y="3118225"/>
            <a:ext cx="1983955" cy="192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63" name="Line 119"/>
          <p:cNvSpPr>
            <a:spLocks noChangeShapeType="1"/>
          </p:cNvSpPr>
          <p:nvPr/>
        </p:nvSpPr>
        <p:spPr bwMode="auto">
          <a:xfrm flipH="1">
            <a:off x="4509645" y="3118245"/>
            <a:ext cx="991978" cy="1310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65" name="Rectangle 121"/>
          <p:cNvSpPr>
            <a:spLocks noChangeArrowheads="1"/>
          </p:cNvSpPr>
          <p:nvPr/>
        </p:nvSpPr>
        <p:spPr bwMode="auto">
          <a:xfrm>
            <a:off x="3059832" y="4645052"/>
            <a:ext cx="1449814" cy="400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4" tIns="45707" rIns="91404" bIns="45707">
            <a:spAutoFit/>
          </a:bodyPr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周期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441468" name="Rectangle 124"/>
          <p:cNvSpPr>
            <a:spLocks noChangeArrowheads="1"/>
          </p:cNvSpPr>
          <p:nvPr/>
        </p:nvSpPr>
        <p:spPr bwMode="auto">
          <a:xfrm>
            <a:off x="6493641" y="4797796"/>
            <a:ext cx="258331" cy="738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04" tIns="45707" rIns="91404" bIns="45707">
            <a:spAutoFit/>
          </a:bodyPr>
          <a:lstStyle/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</p:txBody>
      </p:sp>
      <p:grpSp>
        <p:nvGrpSpPr>
          <p:cNvPr id="441490" name="Group 146"/>
          <p:cNvGrpSpPr/>
          <p:nvPr/>
        </p:nvGrpSpPr>
        <p:grpSpPr bwMode="auto">
          <a:xfrm>
            <a:off x="5959458" y="3805300"/>
            <a:ext cx="1449814" cy="610731"/>
            <a:chOff x="1728" y="2736"/>
            <a:chExt cx="912" cy="384"/>
          </a:xfrm>
        </p:grpSpPr>
        <p:sp>
          <p:nvSpPr>
            <p:cNvPr id="441466" name="Rectangle 122"/>
            <p:cNvSpPr>
              <a:spLocks noChangeArrowheads="1"/>
            </p:cNvSpPr>
            <p:nvPr/>
          </p:nvSpPr>
          <p:spPr bwMode="auto">
            <a:xfrm>
              <a:off x="1728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441469" name="Rectangle 125"/>
            <p:cNvSpPr>
              <a:spLocks noChangeArrowheads="1"/>
            </p:cNvSpPr>
            <p:nvPr/>
          </p:nvSpPr>
          <p:spPr bwMode="auto">
            <a:xfrm>
              <a:off x="1728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W_dstE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FF33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FF33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FF33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41472" name="Group 128"/>
          <p:cNvGrpSpPr/>
          <p:nvPr/>
        </p:nvGrpSpPr>
        <p:grpSpPr bwMode="auto">
          <a:xfrm>
            <a:off x="5959458" y="5637532"/>
            <a:ext cx="1449814" cy="839755"/>
            <a:chOff x="1728" y="3648"/>
            <a:chExt cx="912" cy="528"/>
          </a:xfrm>
        </p:grpSpPr>
        <p:sp>
          <p:nvSpPr>
            <p:cNvPr id="441467" name="Rectangle 123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endParaRPr lang="en-US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41474" name="Rectangle 130"/>
          <p:cNvSpPr>
            <a:spLocks noChangeArrowheads="1"/>
          </p:cNvSpPr>
          <p:nvPr/>
        </p:nvSpPr>
        <p:spPr bwMode="auto">
          <a:xfrm>
            <a:off x="5093108" y="5103142"/>
            <a:ext cx="258331" cy="738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04" tIns="45707" rIns="91404" bIns="45707">
            <a:spAutoFit/>
          </a:bodyPr>
          <a:lstStyle/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  <a:p>
            <a:pPr defTabSz="914084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•</a:t>
            </a:r>
          </a:p>
        </p:txBody>
      </p:sp>
      <p:grpSp>
        <p:nvGrpSpPr>
          <p:cNvPr id="441489" name="Group 145"/>
          <p:cNvGrpSpPr/>
          <p:nvPr/>
        </p:nvGrpSpPr>
        <p:grpSpPr bwMode="auto">
          <a:xfrm>
            <a:off x="4509645" y="4416070"/>
            <a:ext cx="1449814" cy="610731"/>
            <a:chOff x="816" y="2736"/>
            <a:chExt cx="912" cy="384"/>
          </a:xfrm>
        </p:grpSpPr>
        <p:sp>
          <p:nvSpPr>
            <p:cNvPr id="441476" name="Rectangle 132"/>
            <p:cNvSpPr>
              <a:spLocks noChangeArrowheads="1"/>
            </p:cNvSpPr>
            <p:nvPr/>
          </p:nvSpPr>
          <p:spPr bwMode="auto">
            <a:xfrm>
              <a:off x="81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41477" name="Rectangle 133"/>
            <p:cNvSpPr>
              <a:spLocks noChangeArrowheads="1"/>
            </p:cNvSpPr>
            <p:nvPr/>
          </p:nvSpPr>
          <p:spPr bwMode="auto">
            <a:xfrm>
              <a:off x="81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M_dstE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FF33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FF33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FF33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41478" name="Group 134"/>
          <p:cNvGrpSpPr/>
          <p:nvPr/>
        </p:nvGrpSpPr>
        <p:grpSpPr bwMode="auto">
          <a:xfrm>
            <a:off x="4509645" y="5637532"/>
            <a:ext cx="1449814" cy="839755"/>
            <a:chOff x="1728" y="3648"/>
            <a:chExt cx="912" cy="528"/>
          </a:xfrm>
        </p:grpSpPr>
        <p:sp>
          <p:nvSpPr>
            <p:cNvPr id="441479" name="Rectangle 135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41480" name="Rectangle 13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endParaRPr lang="en-US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41488" name="Group 144"/>
          <p:cNvGrpSpPr/>
          <p:nvPr/>
        </p:nvGrpSpPr>
        <p:grpSpPr bwMode="auto">
          <a:xfrm>
            <a:off x="3059832" y="5026801"/>
            <a:ext cx="1449814" cy="610731"/>
            <a:chOff x="-96" y="2736"/>
            <a:chExt cx="912" cy="384"/>
          </a:xfrm>
        </p:grpSpPr>
        <p:sp>
          <p:nvSpPr>
            <p:cNvPr id="441483" name="Rectangle 139"/>
            <p:cNvSpPr>
              <a:spLocks noChangeArrowheads="1"/>
            </p:cNvSpPr>
            <p:nvPr/>
          </p:nvSpPr>
          <p:spPr bwMode="auto">
            <a:xfrm>
              <a:off x="-9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41484" name="Rectangle 140"/>
            <p:cNvSpPr>
              <a:spLocks noChangeArrowheads="1"/>
            </p:cNvSpPr>
            <p:nvPr/>
          </p:nvSpPr>
          <p:spPr bwMode="auto">
            <a:xfrm>
              <a:off x="-9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e_dstE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FF33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FF33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FF33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41485" name="Group 141"/>
          <p:cNvGrpSpPr/>
          <p:nvPr/>
        </p:nvGrpSpPr>
        <p:grpSpPr bwMode="auto">
          <a:xfrm>
            <a:off x="3059832" y="5637532"/>
            <a:ext cx="1449814" cy="839755"/>
            <a:chOff x="1728" y="3648"/>
            <a:chExt cx="912" cy="528"/>
          </a:xfrm>
        </p:grpSpPr>
        <p:sp>
          <p:nvSpPr>
            <p:cNvPr id="441486" name="Rectangle 142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41487" name="Rectangle 143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endParaRPr lang="en-US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r>
                <a:rPr lang="en-US" b="1" dirty="0">
                  <a:solidFill>
                    <a:srgbClr val="000066"/>
                  </a:solidFill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rax</a:t>
              </a:r>
              <a:endParaRPr lang="en-US" b="1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41491" name="Rectangle 147"/>
          <p:cNvSpPr>
            <a:spLocks noChangeArrowheads="1"/>
          </p:cNvSpPr>
          <p:nvPr/>
        </p:nvSpPr>
        <p:spPr bwMode="auto">
          <a:xfrm>
            <a:off x="4509645" y="4034321"/>
            <a:ext cx="1449814" cy="400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4" tIns="45707" rIns="91404" bIns="45707">
            <a:spAutoFit/>
          </a:bodyPr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周期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5</a:t>
            </a:r>
          </a:p>
        </p:txBody>
      </p:sp>
      <p:sp>
        <p:nvSpPr>
          <p:cNvPr id="441492" name="Rectangle 148"/>
          <p:cNvSpPr>
            <a:spLocks noChangeArrowheads="1"/>
          </p:cNvSpPr>
          <p:nvPr/>
        </p:nvSpPr>
        <p:spPr bwMode="auto">
          <a:xfrm>
            <a:off x="5959458" y="3423590"/>
            <a:ext cx="1144590" cy="400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4" tIns="45707" rIns="91404" bIns="45707">
            <a:spAutoFit/>
          </a:bodyPr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周期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6</a:t>
            </a:r>
          </a:p>
        </p:txBody>
      </p:sp>
      <p:sp>
        <p:nvSpPr>
          <p:cNvPr id="441493" name="Line 149"/>
          <p:cNvSpPr>
            <a:spLocks noChangeShapeType="1"/>
          </p:cNvSpPr>
          <p:nvPr/>
        </p:nvSpPr>
        <p:spPr bwMode="auto">
          <a:xfrm>
            <a:off x="5959459" y="3118225"/>
            <a:ext cx="0" cy="687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6417294" y="3118225"/>
            <a:ext cx="991978" cy="687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暂停时发生了什么</a:t>
            </a:r>
            <a:r>
              <a:rPr lang="en-US"/>
              <a:t>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30" y="3511710"/>
            <a:ext cx="8306224" cy="2595607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指令停顿在译码阶段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紧随其后的指令阻塞在取指阶段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气泡插入到执行阶段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像一条自动产生的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穿过后续阶段</a:t>
            </a:r>
          </a:p>
        </p:txBody>
      </p:sp>
      <p:grpSp>
        <p:nvGrpSpPr>
          <p:cNvPr id="443482" name="Group 90"/>
          <p:cNvGrpSpPr/>
          <p:nvPr/>
        </p:nvGrpSpPr>
        <p:grpSpPr bwMode="auto">
          <a:xfrm>
            <a:off x="5335079" y="1291463"/>
            <a:ext cx="2594403" cy="1832193"/>
            <a:chOff x="-1104" y="1680"/>
            <a:chExt cx="1632" cy="1152"/>
          </a:xfrm>
        </p:grpSpPr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-110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-110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56" name="Rectangle 64"/>
            <p:cNvSpPr>
              <a:spLocks noChangeArrowheads="1"/>
            </p:cNvSpPr>
            <p:nvPr/>
          </p:nvSpPr>
          <p:spPr bwMode="auto">
            <a:xfrm>
              <a:off x="-110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58" name="Rectangle 66"/>
            <p:cNvSpPr>
              <a:spLocks noChangeArrowheads="1"/>
            </p:cNvSpPr>
            <p:nvPr/>
          </p:nvSpPr>
          <p:spPr bwMode="auto">
            <a:xfrm>
              <a:off x="-1104" y="168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443471" name="Rectangle 79"/>
            <p:cNvSpPr>
              <a:spLocks noChangeArrowheads="1"/>
            </p:cNvSpPr>
            <p:nvPr/>
          </p:nvSpPr>
          <p:spPr bwMode="auto">
            <a:xfrm>
              <a:off x="-1104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3" name="Group 81"/>
          <p:cNvGrpSpPr/>
          <p:nvPr/>
        </p:nvGrpSpPr>
        <p:grpSpPr bwMode="auto">
          <a:xfrm>
            <a:off x="305225" y="1221482"/>
            <a:ext cx="3401975" cy="1526828"/>
            <a:chOff x="1968" y="864"/>
            <a:chExt cx="2140" cy="960"/>
          </a:xfrm>
        </p:grpSpPr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1968" y="1215"/>
              <a:ext cx="2140" cy="26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2112" y="1056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1996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2112" y="144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15" name="Rectangle 23"/>
            <p:cNvSpPr>
              <a:spLocks noChangeArrowheads="1"/>
            </p:cNvSpPr>
            <p:nvPr/>
          </p:nvSpPr>
          <p:spPr bwMode="auto">
            <a:xfrm>
              <a:off x="2112" y="864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Courier New" panose="02070309020205020404" pitchFamily="49" charset="0"/>
                </a:rPr>
                <a:t># demo-h0.ys</a:t>
              </a:r>
            </a:p>
          </p:txBody>
        </p:sp>
        <p:sp>
          <p:nvSpPr>
            <p:cNvPr id="443472" name="Rectangle 80"/>
            <p:cNvSpPr>
              <a:spLocks noChangeArrowheads="1"/>
            </p:cNvSpPr>
            <p:nvPr/>
          </p:nvSpPr>
          <p:spPr bwMode="auto">
            <a:xfrm>
              <a:off x="2112" y="1632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81" name="Group 89"/>
          <p:cNvGrpSpPr/>
          <p:nvPr/>
        </p:nvGrpSpPr>
        <p:grpSpPr bwMode="auto">
          <a:xfrm>
            <a:off x="5335079" y="1291463"/>
            <a:ext cx="2594403" cy="1832193"/>
            <a:chOff x="528" y="1680"/>
            <a:chExt cx="1632" cy="1152"/>
          </a:xfrm>
        </p:grpSpPr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528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28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28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528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443474" name="Rectangle 82"/>
            <p:cNvSpPr>
              <a:spLocks noChangeArrowheads="1"/>
            </p:cNvSpPr>
            <p:nvPr/>
          </p:nvSpPr>
          <p:spPr bwMode="auto">
            <a:xfrm>
              <a:off x="528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80" name="Group 88"/>
          <p:cNvGrpSpPr/>
          <p:nvPr/>
        </p:nvGrpSpPr>
        <p:grpSpPr bwMode="auto">
          <a:xfrm>
            <a:off x="5335079" y="1291463"/>
            <a:ext cx="2594403" cy="1832193"/>
            <a:chOff x="2160" y="1680"/>
            <a:chExt cx="1632" cy="1152"/>
          </a:xfrm>
        </p:grpSpPr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160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60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60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2160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2160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443475" name="Rectangle 83"/>
            <p:cNvSpPr>
              <a:spLocks noChangeArrowheads="1"/>
            </p:cNvSpPr>
            <p:nvPr/>
          </p:nvSpPr>
          <p:spPr bwMode="auto">
            <a:xfrm>
              <a:off x="2160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9" name="Group 87"/>
          <p:cNvGrpSpPr/>
          <p:nvPr/>
        </p:nvGrpSpPr>
        <p:grpSpPr bwMode="auto">
          <a:xfrm>
            <a:off x="5335079" y="1291463"/>
            <a:ext cx="2594403" cy="1832193"/>
            <a:chOff x="3792" y="1680"/>
            <a:chExt cx="1632" cy="1152"/>
          </a:xfrm>
        </p:grpSpPr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3792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3792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3792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400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3792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400" b="1" i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400" b="1" i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3792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66"/>
                  </a:solidFill>
                </a:rPr>
                <a:t>周期</a:t>
              </a:r>
              <a:r>
                <a:rPr lang="en-US" dirty="0" smtClean="0">
                  <a:solidFill>
                    <a:srgbClr val="000066"/>
                  </a:solidFill>
                </a:rPr>
                <a:t> </a:t>
              </a:r>
              <a:r>
                <a:rPr lang="en-US" dirty="0">
                  <a:solidFill>
                    <a:srgbClr val="000066"/>
                  </a:solidFill>
                </a:rPr>
                <a:t>7</a:t>
              </a:r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792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78" name="Group 86"/>
          <p:cNvGrpSpPr/>
          <p:nvPr/>
        </p:nvGrpSpPr>
        <p:grpSpPr bwMode="auto">
          <a:xfrm>
            <a:off x="5335100" y="1291441"/>
            <a:ext cx="2670709" cy="1984876"/>
            <a:chOff x="5424" y="1680"/>
            <a:chExt cx="1680" cy="1248"/>
          </a:xfrm>
        </p:grpSpPr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5424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542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      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Courier New" panose="02070309020205020404" pitchFamily="49" charset="0"/>
                </a:rPr>
                <a:t>气泡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5424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8</a:t>
              </a:r>
            </a:p>
          </p:txBody>
        </p:sp>
        <p:sp>
          <p:nvSpPr>
            <p:cNvPr id="443468" name="Rectangle 76"/>
            <p:cNvSpPr>
              <a:spLocks noChangeArrowheads="1"/>
            </p:cNvSpPr>
            <p:nvPr/>
          </p:nvSpPr>
          <p:spPr bwMode="auto">
            <a:xfrm>
              <a:off x="5424" y="2640"/>
              <a:ext cx="16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542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sz="1600" b="1" dirty="0" err="1">
                  <a:solidFill>
                    <a:srgbClr val="000066"/>
                  </a:solidFill>
                  <a:latin typeface="Courier New" panose="02070309020205020404" pitchFamily="49" charset="0"/>
                </a:rPr>
                <a:t>rax</a:t>
              </a:r>
              <a:endParaRPr lang="en-US" sz="1600" b="1" dirty="0">
                <a:solidFill>
                  <a:srgbClr val="00006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542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66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</p:grpSp>
      <p:grpSp>
        <p:nvGrpSpPr>
          <p:cNvPr id="443424" name="Group 32"/>
          <p:cNvGrpSpPr/>
          <p:nvPr/>
        </p:nvGrpSpPr>
        <p:grpSpPr bwMode="auto">
          <a:xfrm>
            <a:off x="3815299" y="1603171"/>
            <a:ext cx="1526120" cy="1526827"/>
            <a:chOff x="-48" y="1344"/>
            <a:chExt cx="960" cy="960"/>
          </a:xfrm>
        </p:grpSpPr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-48" y="1344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Write Back</a:t>
              </a: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-48" y="1536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Memory</a:t>
              </a: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-48" y="1728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Execute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-48" y="1920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Decode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-48" y="2112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</a:rPr>
                <a:t>Fetch</a:t>
              </a:r>
              <a:endParaRPr lang="en-US" b="1" i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6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暂停实现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30" y="5443565"/>
            <a:ext cx="8306224" cy="129780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组合逻辑检测暂停条件</a:t>
            </a:r>
          </a:p>
          <a:p>
            <a:pPr lvl="1"/>
            <a:r>
              <a:rPr lang="en-US" sz="2000" dirty="0" err="1"/>
              <a:t>为流水线寄存器的更新方式设置模式信号</a:t>
            </a:r>
            <a:endParaRPr lang="en-US" sz="2000" dirty="0"/>
          </a:p>
        </p:txBody>
      </p:sp>
      <p:grpSp>
        <p:nvGrpSpPr>
          <p:cNvPr id="9" name="Group 232"/>
          <p:cNvGrpSpPr>
            <a:grpSpLocks noChangeAspect="1"/>
          </p:cNvGrpSpPr>
          <p:nvPr/>
        </p:nvGrpSpPr>
        <p:grpSpPr bwMode="auto">
          <a:xfrm>
            <a:off x="1178868" y="692696"/>
            <a:ext cx="7569596" cy="4752528"/>
            <a:chOff x="399" y="527"/>
            <a:chExt cx="3972" cy="2743"/>
          </a:xfrm>
        </p:grpSpPr>
        <p:sp>
          <p:nvSpPr>
            <p:cNvPr id="10" name="AutoShape 233"/>
            <p:cNvSpPr>
              <a:spLocks noChangeAspect="1" noChangeArrowheads="1" noTextEdit="1"/>
            </p:cNvSpPr>
            <p:nvPr/>
          </p:nvSpPr>
          <p:spPr bwMode="auto">
            <a:xfrm>
              <a:off x="399" y="527"/>
              <a:ext cx="3972" cy="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234"/>
            <p:cNvSpPr>
              <a:spLocks noChangeArrowheads="1"/>
            </p:cNvSpPr>
            <p:nvPr/>
          </p:nvSpPr>
          <p:spPr bwMode="auto">
            <a:xfrm>
              <a:off x="1094" y="1991"/>
              <a:ext cx="3269" cy="194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2" name="Rectangle 235"/>
            <p:cNvSpPr>
              <a:spLocks noChangeArrowheads="1"/>
            </p:cNvSpPr>
            <p:nvPr/>
          </p:nvSpPr>
          <p:spPr bwMode="auto">
            <a:xfrm>
              <a:off x="1142" y="2038"/>
              <a:ext cx="5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3" name="Rectangle 236"/>
            <p:cNvSpPr>
              <a:spLocks noChangeArrowheads="1"/>
            </p:cNvSpPr>
            <p:nvPr/>
          </p:nvSpPr>
          <p:spPr bwMode="auto">
            <a:xfrm>
              <a:off x="1094" y="1453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" name="Rectangle 237"/>
            <p:cNvSpPr>
              <a:spLocks noChangeArrowheads="1"/>
            </p:cNvSpPr>
            <p:nvPr/>
          </p:nvSpPr>
          <p:spPr bwMode="auto">
            <a:xfrm>
              <a:off x="1142" y="1499"/>
              <a:ext cx="7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5" name="Rectangle 238"/>
            <p:cNvSpPr>
              <a:spLocks noChangeArrowheads="1"/>
            </p:cNvSpPr>
            <p:nvPr/>
          </p:nvSpPr>
          <p:spPr bwMode="auto">
            <a:xfrm>
              <a:off x="1094" y="876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" name="Rectangle 239"/>
            <p:cNvSpPr>
              <a:spLocks noChangeArrowheads="1"/>
            </p:cNvSpPr>
            <p:nvPr/>
          </p:nvSpPr>
          <p:spPr bwMode="auto">
            <a:xfrm>
              <a:off x="1142" y="922"/>
              <a:ext cx="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7" name="Rectangle 240"/>
            <p:cNvSpPr>
              <a:spLocks noChangeArrowheads="1"/>
            </p:cNvSpPr>
            <p:nvPr/>
          </p:nvSpPr>
          <p:spPr bwMode="auto">
            <a:xfrm>
              <a:off x="1094" y="3069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241"/>
            <p:cNvSpPr>
              <a:spLocks noChangeArrowheads="1"/>
            </p:cNvSpPr>
            <p:nvPr/>
          </p:nvSpPr>
          <p:spPr bwMode="auto">
            <a:xfrm>
              <a:off x="1142" y="3115"/>
              <a:ext cx="5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242"/>
            <p:cNvSpPr>
              <a:spLocks noChangeArrowheads="1"/>
            </p:cNvSpPr>
            <p:nvPr/>
          </p:nvSpPr>
          <p:spPr bwMode="auto">
            <a:xfrm>
              <a:off x="1094" y="2646"/>
              <a:ext cx="3269" cy="193"/>
            </a:xfrm>
            <a:prstGeom prst="rect">
              <a:avLst/>
            </a:prstGeom>
            <a:solidFill>
              <a:srgbClr val="4D4D4D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243"/>
            <p:cNvSpPr>
              <a:spLocks noChangeArrowheads="1"/>
            </p:cNvSpPr>
            <p:nvPr/>
          </p:nvSpPr>
          <p:spPr bwMode="auto">
            <a:xfrm>
              <a:off x="1142" y="2692"/>
              <a:ext cx="63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FFFFF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1" name="Rectangle 244"/>
            <p:cNvSpPr>
              <a:spLocks noChangeArrowheads="1"/>
            </p:cNvSpPr>
            <p:nvPr/>
          </p:nvSpPr>
          <p:spPr bwMode="auto">
            <a:xfrm>
              <a:off x="2286" y="2646"/>
              <a:ext cx="231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245"/>
            <p:cNvSpPr>
              <a:spLocks noChangeArrowheads="1"/>
            </p:cNvSpPr>
            <p:nvPr/>
          </p:nvSpPr>
          <p:spPr bwMode="auto">
            <a:xfrm>
              <a:off x="2363" y="2700"/>
              <a:ext cx="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3" name="Line 247"/>
            <p:cNvSpPr>
              <a:spLocks noChangeShapeType="1"/>
            </p:cNvSpPr>
            <p:nvPr/>
          </p:nvSpPr>
          <p:spPr bwMode="auto">
            <a:xfrm flipV="1">
              <a:off x="4247" y="2299"/>
              <a:ext cx="7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0"/>
            <p:cNvSpPr>
              <a:spLocks noChangeShapeType="1"/>
            </p:cNvSpPr>
            <p:nvPr/>
          </p:nvSpPr>
          <p:spPr bwMode="auto">
            <a:xfrm flipV="1">
              <a:off x="4023" y="2424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2"/>
            <p:cNvSpPr>
              <a:spLocks/>
            </p:cNvSpPr>
            <p:nvPr/>
          </p:nvSpPr>
          <p:spPr bwMode="auto">
            <a:xfrm>
              <a:off x="3901" y="2453"/>
              <a:ext cx="230" cy="154"/>
            </a:xfrm>
            <a:custGeom>
              <a:avLst/>
              <a:gdLst>
                <a:gd name="T0" fmla="*/ 0 w 462"/>
                <a:gd name="T1" fmla="*/ 0 h 308"/>
                <a:gd name="T2" fmla="*/ 0 w 462"/>
                <a:gd name="T3" fmla="*/ 1 h 308"/>
                <a:gd name="T4" fmla="*/ 0 w 462"/>
                <a:gd name="T5" fmla="*/ 1 h 308"/>
                <a:gd name="T6" fmla="*/ 0 w 462"/>
                <a:gd name="T7" fmla="*/ 1 h 308"/>
                <a:gd name="T8" fmla="*/ 0 w 462"/>
                <a:gd name="T9" fmla="*/ 1 h 308"/>
                <a:gd name="T10" fmla="*/ 0 w 462"/>
                <a:gd name="T11" fmla="*/ 1 h 308"/>
                <a:gd name="T12" fmla="*/ 0 w 462"/>
                <a:gd name="T13" fmla="*/ 1 h 308"/>
                <a:gd name="T14" fmla="*/ 0 w 462"/>
                <a:gd name="T15" fmla="*/ 1 h 308"/>
                <a:gd name="T16" fmla="*/ 0 w 462"/>
                <a:gd name="T17" fmla="*/ 1 h 308"/>
                <a:gd name="T18" fmla="*/ 0 w 462"/>
                <a:gd name="T19" fmla="*/ 1 h 308"/>
                <a:gd name="T20" fmla="*/ 0 w 462"/>
                <a:gd name="T21" fmla="*/ 1 h 308"/>
                <a:gd name="T22" fmla="*/ 0 w 462"/>
                <a:gd name="T23" fmla="*/ 1 h 308"/>
                <a:gd name="T24" fmla="*/ 0 w 462"/>
                <a:gd name="T25" fmla="*/ 1 h 308"/>
                <a:gd name="T26" fmla="*/ 0 w 462"/>
                <a:gd name="T27" fmla="*/ 1 h 308"/>
                <a:gd name="T28" fmla="*/ 0 w 462"/>
                <a:gd name="T29" fmla="*/ 1 h 308"/>
                <a:gd name="T30" fmla="*/ 0 w 462"/>
                <a:gd name="T31" fmla="*/ 1 h 308"/>
                <a:gd name="T32" fmla="*/ 0 w 462"/>
                <a:gd name="T33" fmla="*/ 1 h 308"/>
                <a:gd name="T34" fmla="*/ 0 w 462"/>
                <a:gd name="T35" fmla="*/ 1 h 308"/>
                <a:gd name="T36" fmla="*/ 0 w 462"/>
                <a:gd name="T37" fmla="*/ 1 h 308"/>
                <a:gd name="T38" fmla="*/ 0 w 462"/>
                <a:gd name="T39" fmla="*/ 1 h 308"/>
                <a:gd name="T40" fmla="*/ 0 w 462"/>
                <a:gd name="T41" fmla="*/ 1 h 308"/>
                <a:gd name="T42" fmla="*/ 0 w 462"/>
                <a:gd name="T43" fmla="*/ 1 h 308"/>
                <a:gd name="T44" fmla="*/ 0 w 462"/>
                <a:gd name="T45" fmla="*/ 1 h 308"/>
                <a:gd name="T46" fmla="*/ 0 w 462"/>
                <a:gd name="T47" fmla="*/ 1 h 308"/>
                <a:gd name="T48" fmla="*/ 0 w 462"/>
                <a:gd name="T49" fmla="*/ 1 h 308"/>
                <a:gd name="T50" fmla="*/ 0 w 462"/>
                <a:gd name="T51" fmla="*/ 1 h 308"/>
                <a:gd name="T52" fmla="*/ 0 w 462"/>
                <a:gd name="T53" fmla="*/ 1 h 308"/>
                <a:gd name="T54" fmla="*/ 0 w 462"/>
                <a:gd name="T55" fmla="*/ 1 h 308"/>
                <a:gd name="T56" fmla="*/ 0 w 462"/>
                <a:gd name="T57" fmla="*/ 1 h 308"/>
                <a:gd name="T58" fmla="*/ 0 w 462"/>
                <a:gd name="T59" fmla="*/ 1 h 308"/>
                <a:gd name="T60" fmla="*/ 0 w 462"/>
                <a:gd name="T61" fmla="*/ 1 h 308"/>
                <a:gd name="T62" fmla="*/ 0 w 462"/>
                <a:gd name="T63" fmla="*/ 1 h 308"/>
                <a:gd name="T64" fmla="*/ 0 w 462"/>
                <a:gd name="T65" fmla="*/ 1 h 308"/>
                <a:gd name="T66" fmla="*/ 0 w 462"/>
                <a:gd name="T67" fmla="*/ 1 h 308"/>
                <a:gd name="T68" fmla="*/ 0 w 462"/>
                <a:gd name="T69" fmla="*/ 1 h 308"/>
                <a:gd name="T70" fmla="*/ 0 w 462"/>
                <a:gd name="T71" fmla="*/ 0 h 308"/>
                <a:gd name="T72" fmla="*/ 0 w 462"/>
                <a:gd name="T73" fmla="*/ 0 h 3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2"/>
                <a:gd name="T112" fmla="*/ 0 h 308"/>
                <a:gd name="T113" fmla="*/ 462 w 462"/>
                <a:gd name="T114" fmla="*/ 308 h 3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2" h="308">
                  <a:moveTo>
                    <a:pt x="52" y="0"/>
                  </a:moveTo>
                  <a:lnTo>
                    <a:pt x="41" y="2"/>
                  </a:lnTo>
                  <a:lnTo>
                    <a:pt x="31" y="5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8" y="23"/>
                  </a:lnTo>
                  <a:lnTo>
                    <a:pt x="5" y="31"/>
                  </a:lnTo>
                  <a:lnTo>
                    <a:pt x="2" y="40"/>
                  </a:lnTo>
                  <a:lnTo>
                    <a:pt x="0" y="52"/>
                  </a:lnTo>
                  <a:lnTo>
                    <a:pt x="0" y="257"/>
                  </a:lnTo>
                  <a:lnTo>
                    <a:pt x="2" y="268"/>
                  </a:lnTo>
                  <a:lnTo>
                    <a:pt x="5" y="278"/>
                  </a:lnTo>
                  <a:lnTo>
                    <a:pt x="8" y="286"/>
                  </a:lnTo>
                  <a:lnTo>
                    <a:pt x="15" y="294"/>
                  </a:lnTo>
                  <a:lnTo>
                    <a:pt x="23" y="300"/>
                  </a:lnTo>
                  <a:lnTo>
                    <a:pt x="31" y="305"/>
                  </a:lnTo>
                  <a:lnTo>
                    <a:pt x="41" y="307"/>
                  </a:lnTo>
                  <a:lnTo>
                    <a:pt x="52" y="308"/>
                  </a:lnTo>
                  <a:lnTo>
                    <a:pt x="411" y="308"/>
                  </a:lnTo>
                  <a:lnTo>
                    <a:pt x="422" y="307"/>
                  </a:lnTo>
                  <a:lnTo>
                    <a:pt x="431" y="305"/>
                  </a:lnTo>
                  <a:lnTo>
                    <a:pt x="439" y="300"/>
                  </a:lnTo>
                  <a:lnTo>
                    <a:pt x="448" y="294"/>
                  </a:lnTo>
                  <a:lnTo>
                    <a:pt x="454" y="286"/>
                  </a:lnTo>
                  <a:lnTo>
                    <a:pt x="459" y="278"/>
                  </a:lnTo>
                  <a:lnTo>
                    <a:pt x="460" y="268"/>
                  </a:lnTo>
                  <a:lnTo>
                    <a:pt x="462" y="257"/>
                  </a:lnTo>
                  <a:lnTo>
                    <a:pt x="462" y="52"/>
                  </a:lnTo>
                  <a:lnTo>
                    <a:pt x="460" y="40"/>
                  </a:lnTo>
                  <a:lnTo>
                    <a:pt x="459" y="31"/>
                  </a:lnTo>
                  <a:lnTo>
                    <a:pt x="454" y="23"/>
                  </a:lnTo>
                  <a:lnTo>
                    <a:pt x="448" y="15"/>
                  </a:lnTo>
                  <a:lnTo>
                    <a:pt x="439" y="8"/>
                  </a:lnTo>
                  <a:lnTo>
                    <a:pt x="431" y="5"/>
                  </a:lnTo>
                  <a:lnTo>
                    <a:pt x="422" y="2"/>
                  </a:lnTo>
                  <a:lnTo>
                    <a:pt x="41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3"/>
            <p:cNvSpPr>
              <a:spLocks noChangeArrowheads="1"/>
            </p:cNvSpPr>
            <p:nvPr/>
          </p:nvSpPr>
          <p:spPr bwMode="auto">
            <a:xfrm>
              <a:off x="3939" y="2489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7" name="Freeform 254"/>
            <p:cNvSpPr>
              <a:spLocks/>
            </p:cNvSpPr>
            <p:nvPr/>
          </p:nvSpPr>
          <p:spPr bwMode="auto">
            <a:xfrm>
              <a:off x="4131" y="2338"/>
              <a:ext cx="231" cy="154"/>
            </a:xfrm>
            <a:custGeom>
              <a:avLst/>
              <a:gdLst>
                <a:gd name="T0" fmla="*/ 1 w 461"/>
                <a:gd name="T1" fmla="*/ 0 h 307"/>
                <a:gd name="T2" fmla="*/ 1 w 461"/>
                <a:gd name="T3" fmla="*/ 1 h 307"/>
                <a:gd name="T4" fmla="*/ 1 w 461"/>
                <a:gd name="T5" fmla="*/ 1 h 307"/>
                <a:gd name="T6" fmla="*/ 1 w 461"/>
                <a:gd name="T7" fmla="*/ 1 h 307"/>
                <a:gd name="T8" fmla="*/ 1 w 461"/>
                <a:gd name="T9" fmla="*/ 1 h 307"/>
                <a:gd name="T10" fmla="*/ 1 w 461"/>
                <a:gd name="T11" fmla="*/ 1 h 307"/>
                <a:gd name="T12" fmla="*/ 1 w 461"/>
                <a:gd name="T13" fmla="*/ 1 h 307"/>
                <a:gd name="T14" fmla="*/ 1 w 461"/>
                <a:gd name="T15" fmla="*/ 1 h 307"/>
                <a:gd name="T16" fmla="*/ 0 w 461"/>
                <a:gd name="T17" fmla="*/ 1 h 307"/>
                <a:gd name="T18" fmla="*/ 0 w 461"/>
                <a:gd name="T19" fmla="*/ 1 h 307"/>
                <a:gd name="T20" fmla="*/ 1 w 461"/>
                <a:gd name="T21" fmla="*/ 1 h 307"/>
                <a:gd name="T22" fmla="*/ 1 w 461"/>
                <a:gd name="T23" fmla="*/ 1 h 307"/>
                <a:gd name="T24" fmla="*/ 1 w 461"/>
                <a:gd name="T25" fmla="*/ 1 h 307"/>
                <a:gd name="T26" fmla="*/ 1 w 461"/>
                <a:gd name="T27" fmla="*/ 1 h 307"/>
                <a:gd name="T28" fmla="*/ 1 w 461"/>
                <a:gd name="T29" fmla="*/ 1 h 307"/>
                <a:gd name="T30" fmla="*/ 1 w 461"/>
                <a:gd name="T31" fmla="*/ 1 h 307"/>
                <a:gd name="T32" fmla="*/ 1 w 461"/>
                <a:gd name="T33" fmla="*/ 1 h 307"/>
                <a:gd name="T34" fmla="*/ 1 w 461"/>
                <a:gd name="T35" fmla="*/ 1 h 307"/>
                <a:gd name="T36" fmla="*/ 1 w 461"/>
                <a:gd name="T37" fmla="*/ 1 h 307"/>
                <a:gd name="T38" fmla="*/ 1 w 461"/>
                <a:gd name="T39" fmla="*/ 1 h 307"/>
                <a:gd name="T40" fmla="*/ 1 w 461"/>
                <a:gd name="T41" fmla="*/ 1 h 307"/>
                <a:gd name="T42" fmla="*/ 1 w 461"/>
                <a:gd name="T43" fmla="*/ 1 h 307"/>
                <a:gd name="T44" fmla="*/ 1 w 461"/>
                <a:gd name="T45" fmla="*/ 1 h 307"/>
                <a:gd name="T46" fmla="*/ 1 w 461"/>
                <a:gd name="T47" fmla="*/ 1 h 307"/>
                <a:gd name="T48" fmla="*/ 1 w 461"/>
                <a:gd name="T49" fmla="*/ 1 h 307"/>
                <a:gd name="T50" fmla="*/ 1 w 461"/>
                <a:gd name="T51" fmla="*/ 1 h 307"/>
                <a:gd name="T52" fmla="*/ 1 w 461"/>
                <a:gd name="T53" fmla="*/ 1 h 307"/>
                <a:gd name="T54" fmla="*/ 1 w 461"/>
                <a:gd name="T55" fmla="*/ 1 h 307"/>
                <a:gd name="T56" fmla="*/ 1 w 461"/>
                <a:gd name="T57" fmla="*/ 1 h 307"/>
                <a:gd name="T58" fmla="*/ 1 w 461"/>
                <a:gd name="T59" fmla="*/ 1 h 307"/>
                <a:gd name="T60" fmla="*/ 1 w 461"/>
                <a:gd name="T61" fmla="*/ 1 h 307"/>
                <a:gd name="T62" fmla="*/ 1 w 461"/>
                <a:gd name="T63" fmla="*/ 1 h 307"/>
                <a:gd name="T64" fmla="*/ 1 w 461"/>
                <a:gd name="T65" fmla="*/ 1 h 307"/>
                <a:gd name="T66" fmla="*/ 1 w 461"/>
                <a:gd name="T67" fmla="*/ 1 h 307"/>
                <a:gd name="T68" fmla="*/ 1 w 461"/>
                <a:gd name="T69" fmla="*/ 1 h 307"/>
                <a:gd name="T70" fmla="*/ 1 w 461"/>
                <a:gd name="T71" fmla="*/ 0 h 307"/>
                <a:gd name="T72" fmla="*/ 1 w 461"/>
                <a:gd name="T73" fmla="*/ 0 h 3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1"/>
                <a:gd name="T112" fmla="*/ 0 h 307"/>
                <a:gd name="T113" fmla="*/ 461 w 461"/>
                <a:gd name="T114" fmla="*/ 307 h 3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1" h="307">
                  <a:moveTo>
                    <a:pt x="51" y="0"/>
                  </a:moveTo>
                  <a:lnTo>
                    <a:pt x="40" y="1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5" y="30"/>
                  </a:lnTo>
                  <a:lnTo>
                    <a:pt x="2" y="40"/>
                  </a:lnTo>
                  <a:lnTo>
                    <a:pt x="0" y="51"/>
                  </a:lnTo>
                  <a:lnTo>
                    <a:pt x="0" y="256"/>
                  </a:lnTo>
                  <a:lnTo>
                    <a:pt x="2" y="267"/>
                  </a:lnTo>
                  <a:lnTo>
                    <a:pt x="5" y="277"/>
                  </a:lnTo>
                  <a:lnTo>
                    <a:pt x="8" y="285"/>
                  </a:lnTo>
                  <a:lnTo>
                    <a:pt x="14" y="293"/>
                  </a:lnTo>
                  <a:lnTo>
                    <a:pt x="22" y="299"/>
                  </a:lnTo>
                  <a:lnTo>
                    <a:pt x="30" y="304"/>
                  </a:lnTo>
                  <a:lnTo>
                    <a:pt x="40" y="306"/>
                  </a:lnTo>
                  <a:lnTo>
                    <a:pt x="51" y="307"/>
                  </a:lnTo>
                  <a:lnTo>
                    <a:pt x="410" y="307"/>
                  </a:lnTo>
                  <a:lnTo>
                    <a:pt x="421" y="306"/>
                  </a:lnTo>
                  <a:lnTo>
                    <a:pt x="431" y="304"/>
                  </a:lnTo>
                  <a:lnTo>
                    <a:pt x="439" y="299"/>
                  </a:lnTo>
                  <a:lnTo>
                    <a:pt x="447" y="293"/>
                  </a:lnTo>
                  <a:lnTo>
                    <a:pt x="453" y="285"/>
                  </a:lnTo>
                  <a:lnTo>
                    <a:pt x="458" y="277"/>
                  </a:lnTo>
                  <a:lnTo>
                    <a:pt x="460" y="267"/>
                  </a:lnTo>
                  <a:lnTo>
                    <a:pt x="461" y="256"/>
                  </a:lnTo>
                  <a:lnTo>
                    <a:pt x="461" y="51"/>
                  </a:lnTo>
                  <a:lnTo>
                    <a:pt x="460" y="40"/>
                  </a:lnTo>
                  <a:lnTo>
                    <a:pt x="458" y="30"/>
                  </a:lnTo>
                  <a:lnTo>
                    <a:pt x="453" y="22"/>
                  </a:lnTo>
                  <a:lnTo>
                    <a:pt x="447" y="14"/>
                  </a:lnTo>
                  <a:lnTo>
                    <a:pt x="439" y="8"/>
                  </a:lnTo>
                  <a:lnTo>
                    <a:pt x="431" y="4"/>
                  </a:lnTo>
                  <a:lnTo>
                    <a:pt x="421" y="1"/>
                  </a:lnTo>
                  <a:lnTo>
                    <a:pt x="41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55"/>
            <p:cNvSpPr>
              <a:spLocks noChangeArrowheads="1"/>
            </p:cNvSpPr>
            <p:nvPr/>
          </p:nvSpPr>
          <p:spPr bwMode="auto">
            <a:xfrm>
              <a:off x="4170" y="2374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256"/>
            <p:cNvSpPr>
              <a:spLocks noChangeArrowheads="1"/>
            </p:cNvSpPr>
            <p:nvPr/>
          </p:nvSpPr>
          <p:spPr bwMode="auto">
            <a:xfrm>
              <a:off x="1363" y="876"/>
              <a:ext cx="28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257"/>
            <p:cNvSpPr>
              <a:spLocks noChangeArrowheads="1"/>
            </p:cNvSpPr>
            <p:nvPr/>
          </p:nvSpPr>
          <p:spPr bwMode="auto">
            <a:xfrm>
              <a:off x="1408" y="930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258"/>
            <p:cNvSpPr>
              <a:spLocks noChangeArrowheads="1"/>
            </p:cNvSpPr>
            <p:nvPr/>
          </p:nvSpPr>
          <p:spPr bwMode="auto">
            <a:xfrm>
              <a:off x="2286" y="87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259"/>
            <p:cNvSpPr>
              <a:spLocks noChangeArrowheads="1"/>
            </p:cNvSpPr>
            <p:nvPr/>
          </p:nvSpPr>
          <p:spPr bwMode="auto">
            <a:xfrm>
              <a:off x="2442" y="930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3" name="Rectangle 260"/>
            <p:cNvSpPr>
              <a:spLocks noChangeArrowheads="1"/>
            </p:cNvSpPr>
            <p:nvPr/>
          </p:nvSpPr>
          <p:spPr bwMode="auto">
            <a:xfrm>
              <a:off x="2747" y="87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261"/>
            <p:cNvSpPr>
              <a:spLocks noChangeArrowheads="1"/>
            </p:cNvSpPr>
            <p:nvPr/>
          </p:nvSpPr>
          <p:spPr bwMode="auto">
            <a:xfrm>
              <a:off x="2898" y="930"/>
              <a:ext cx="18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5" name="Rectangle 262"/>
            <p:cNvSpPr>
              <a:spLocks noChangeArrowheads="1"/>
            </p:cNvSpPr>
            <p:nvPr/>
          </p:nvSpPr>
          <p:spPr bwMode="auto">
            <a:xfrm>
              <a:off x="3439" y="876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263"/>
            <p:cNvSpPr>
              <a:spLocks noChangeArrowheads="1"/>
            </p:cNvSpPr>
            <p:nvPr/>
          </p:nvSpPr>
          <p:spPr bwMode="auto">
            <a:xfrm>
              <a:off x="3478" y="93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7" name="Rectangle 264"/>
            <p:cNvSpPr>
              <a:spLocks noChangeArrowheads="1"/>
            </p:cNvSpPr>
            <p:nvPr/>
          </p:nvSpPr>
          <p:spPr bwMode="auto">
            <a:xfrm>
              <a:off x="3670" y="876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265"/>
            <p:cNvSpPr>
              <a:spLocks noChangeArrowheads="1"/>
            </p:cNvSpPr>
            <p:nvPr/>
          </p:nvSpPr>
          <p:spPr bwMode="auto">
            <a:xfrm>
              <a:off x="3703" y="930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39" name="Rectangle 266"/>
            <p:cNvSpPr>
              <a:spLocks noChangeArrowheads="1"/>
            </p:cNvSpPr>
            <p:nvPr/>
          </p:nvSpPr>
          <p:spPr bwMode="auto">
            <a:xfrm>
              <a:off x="1824" y="1453"/>
              <a:ext cx="23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267"/>
            <p:cNvSpPr>
              <a:spLocks noChangeArrowheads="1"/>
            </p:cNvSpPr>
            <p:nvPr/>
          </p:nvSpPr>
          <p:spPr bwMode="auto">
            <a:xfrm>
              <a:off x="1873" y="1507"/>
              <a:ext cx="16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Cnd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1" name="Rectangle 268"/>
            <p:cNvSpPr>
              <a:spLocks noChangeArrowheads="1"/>
            </p:cNvSpPr>
            <p:nvPr/>
          </p:nvSpPr>
          <p:spPr bwMode="auto">
            <a:xfrm>
              <a:off x="1363" y="1453"/>
              <a:ext cx="28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269"/>
            <p:cNvSpPr>
              <a:spLocks noChangeArrowheads="1"/>
            </p:cNvSpPr>
            <p:nvPr/>
          </p:nvSpPr>
          <p:spPr bwMode="auto">
            <a:xfrm>
              <a:off x="1408" y="1507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3" name="Rectangle 270"/>
            <p:cNvSpPr>
              <a:spLocks noChangeArrowheads="1"/>
            </p:cNvSpPr>
            <p:nvPr/>
          </p:nvSpPr>
          <p:spPr bwMode="auto">
            <a:xfrm>
              <a:off x="2286" y="1453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271"/>
            <p:cNvSpPr>
              <a:spLocks noChangeArrowheads="1"/>
            </p:cNvSpPr>
            <p:nvPr/>
          </p:nvSpPr>
          <p:spPr bwMode="auto">
            <a:xfrm>
              <a:off x="2442" y="1507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5" name="Rectangle 272"/>
            <p:cNvSpPr>
              <a:spLocks noChangeArrowheads="1"/>
            </p:cNvSpPr>
            <p:nvPr/>
          </p:nvSpPr>
          <p:spPr bwMode="auto">
            <a:xfrm>
              <a:off x="2747" y="1453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273"/>
            <p:cNvSpPr>
              <a:spLocks noChangeArrowheads="1"/>
            </p:cNvSpPr>
            <p:nvPr/>
          </p:nvSpPr>
          <p:spPr bwMode="auto">
            <a:xfrm>
              <a:off x="2903" y="1507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7" name="Rectangle 274"/>
            <p:cNvSpPr>
              <a:spLocks noChangeArrowheads="1"/>
            </p:cNvSpPr>
            <p:nvPr/>
          </p:nvSpPr>
          <p:spPr bwMode="auto">
            <a:xfrm>
              <a:off x="3439" y="1453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275"/>
            <p:cNvSpPr>
              <a:spLocks noChangeArrowheads="1"/>
            </p:cNvSpPr>
            <p:nvPr/>
          </p:nvSpPr>
          <p:spPr bwMode="auto">
            <a:xfrm>
              <a:off x="3478" y="1507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49" name="Rectangle 276"/>
            <p:cNvSpPr>
              <a:spLocks noChangeArrowheads="1"/>
            </p:cNvSpPr>
            <p:nvPr/>
          </p:nvSpPr>
          <p:spPr bwMode="auto">
            <a:xfrm>
              <a:off x="3670" y="1453"/>
              <a:ext cx="232" cy="193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277"/>
            <p:cNvSpPr>
              <a:spLocks noChangeArrowheads="1"/>
            </p:cNvSpPr>
            <p:nvPr/>
          </p:nvSpPr>
          <p:spPr bwMode="auto">
            <a:xfrm>
              <a:off x="3703" y="1507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1" name="Rectangle 278"/>
            <p:cNvSpPr>
              <a:spLocks noChangeArrowheads="1"/>
            </p:cNvSpPr>
            <p:nvPr/>
          </p:nvSpPr>
          <p:spPr bwMode="auto">
            <a:xfrm>
              <a:off x="1363" y="1991"/>
              <a:ext cx="283" cy="194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279"/>
            <p:cNvSpPr>
              <a:spLocks noChangeArrowheads="1"/>
            </p:cNvSpPr>
            <p:nvPr/>
          </p:nvSpPr>
          <p:spPr bwMode="auto">
            <a:xfrm>
              <a:off x="1408" y="2046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3" name="Rectangle 280"/>
            <p:cNvSpPr>
              <a:spLocks noChangeArrowheads="1"/>
            </p:cNvSpPr>
            <p:nvPr/>
          </p:nvSpPr>
          <p:spPr bwMode="auto">
            <a:xfrm>
              <a:off x="1646" y="1991"/>
              <a:ext cx="179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281"/>
            <p:cNvSpPr>
              <a:spLocks noChangeArrowheads="1"/>
            </p:cNvSpPr>
            <p:nvPr/>
          </p:nvSpPr>
          <p:spPr bwMode="auto">
            <a:xfrm>
              <a:off x="1674" y="2046"/>
              <a:ext cx="14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ifun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282"/>
            <p:cNvSpPr>
              <a:spLocks noChangeArrowheads="1"/>
            </p:cNvSpPr>
            <p:nvPr/>
          </p:nvSpPr>
          <p:spPr bwMode="auto">
            <a:xfrm>
              <a:off x="2055" y="1991"/>
              <a:ext cx="462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283"/>
            <p:cNvSpPr>
              <a:spLocks noChangeArrowheads="1"/>
            </p:cNvSpPr>
            <p:nvPr/>
          </p:nvSpPr>
          <p:spPr bwMode="auto">
            <a:xfrm>
              <a:off x="2210" y="2046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valC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7" name="Rectangle 284"/>
            <p:cNvSpPr>
              <a:spLocks noChangeArrowheads="1"/>
            </p:cNvSpPr>
            <p:nvPr/>
          </p:nvSpPr>
          <p:spPr bwMode="auto">
            <a:xfrm>
              <a:off x="2516" y="1991"/>
              <a:ext cx="463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285"/>
            <p:cNvSpPr>
              <a:spLocks noChangeArrowheads="1"/>
            </p:cNvSpPr>
            <p:nvPr/>
          </p:nvSpPr>
          <p:spPr bwMode="auto">
            <a:xfrm>
              <a:off x="2673" y="2046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286"/>
            <p:cNvSpPr>
              <a:spLocks noChangeArrowheads="1"/>
            </p:cNvSpPr>
            <p:nvPr/>
          </p:nvSpPr>
          <p:spPr bwMode="auto">
            <a:xfrm>
              <a:off x="2978" y="1991"/>
              <a:ext cx="462" cy="194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287"/>
            <p:cNvSpPr>
              <a:spLocks noChangeArrowheads="1"/>
            </p:cNvSpPr>
            <p:nvPr/>
          </p:nvSpPr>
          <p:spPr bwMode="auto">
            <a:xfrm>
              <a:off x="3134" y="2046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288"/>
            <p:cNvSpPr>
              <a:spLocks noChangeArrowheads="1"/>
            </p:cNvSpPr>
            <p:nvPr/>
          </p:nvSpPr>
          <p:spPr bwMode="auto">
            <a:xfrm>
              <a:off x="3439" y="1991"/>
              <a:ext cx="232" cy="194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" name="Rectangle 289"/>
            <p:cNvSpPr>
              <a:spLocks noChangeArrowheads="1"/>
            </p:cNvSpPr>
            <p:nvPr/>
          </p:nvSpPr>
          <p:spPr bwMode="auto">
            <a:xfrm>
              <a:off x="3478" y="2046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3" name="Rectangle 290"/>
            <p:cNvSpPr>
              <a:spLocks noChangeArrowheads="1"/>
            </p:cNvSpPr>
            <p:nvPr/>
          </p:nvSpPr>
          <p:spPr bwMode="auto">
            <a:xfrm>
              <a:off x="3670" y="1991"/>
              <a:ext cx="232" cy="194"/>
            </a:xfrm>
            <a:prstGeom prst="rect">
              <a:avLst/>
            </a:prstGeom>
            <a:solidFill>
              <a:srgbClr val="CC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4" name="Rectangle 291"/>
            <p:cNvSpPr>
              <a:spLocks noChangeArrowheads="1"/>
            </p:cNvSpPr>
            <p:nvPr/>
          </p:nvSpPr>
          <p:spPr bwMode="auto">
            <a:xfrm>
              <a:off x="3703" y="2046"/>
              <a:ext cx="19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dstM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5" name="Rectangle 296"/>
            <p:cNvSpPr>
              <a:spLocks noChangeArrowheads="1"/>
            </p:cNvSpPr>
            <p:nvPr/>
          </p:nvSpPr>
          <p:spPr bwMode="auto">
            <a:xfrm>
              <a:off x="2516" y="2646"/>
              <a:ext cx="463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297"/>
            <p:cNvSpPr>
              <a:spLocks noChangeArrowheads="1"/>
            </p:cNvSpPr>
            <p:nvPr/>
          </p:nvSpPr>
          <p:spPr bwMode="auto">
            <a:xfrm>
              <a:off x="2671" y="2700"/>
              <a:ext cx="175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valC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298"/>
            <p:cNvSpPr>
              <a:spLocks noChangeArrowheads="1"/>
            </p:cNvSpPr>
            <p:nvPr/>
          </p:nvSpPr>
          <p:spPr bwMode="auto">
            <a:xfrm>
              <a:off x="2978" y="2646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299"/>
            <p:cNvSpPr>
              <a:spLocks noChangeArrowheads="1"/>
            </p:cNvSpPr>
            <p:nvPr/>
          </p:nvSpPr>
          <p:spPr bwMode="auto">
            <a:xfrm>
              <a:off x="3134" y="2700"/>
              <a:ext cx="17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valP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69" name="Rectangle 300"/>
            <p:cNvSpPr>
              <a:spLocks noChangeArrowheads="1"/>
            </p:cNvSpPr>
            <p:nvPr/>
          </p:nvSpPr>
          <p:spPr bwMode="auto">
            <a:xfrm>
              <a:off x="1363" y="2646"/>
              <a:ext cx="283" cy="19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301"/>
            <p:cNvSpPr>
              <a:spLocks noChangeArrowheads="1"/>
            </p:cNvSpPr>
            <p:nvPr/>
          </p:nvSpPr>
          <p:spPr bwMode="auto">
            <a:xfrm>
              <a:off x="1408" y="2700"/>
              <a:ext cx="20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icode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1" name="Rectangle 302"/>
            <p:cNvSpPr>
              <a:spLocks noChangeArrowheads="1"/>
            </p:cNvSpPr>
            <p:nvPr/>
          </p:nvSpPr>
          <p:spPr bwMode="auto">
            <a:xfrm>
              <a:off x="1646" y="2646"/>
              <a:ext cx="179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303"/>
            <p:cNvSpPr>
              <a:spLocks noChangeArrowheads="1"/>
            </p:cNvSpPr>
            <p:nvPr/>
          </p:nvSpPr>
          <p:spPr bwMode="auto">
            <a:xfrm>
              <a:off x="1674" y="2700"/>
              <a:ext cx="14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ifun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3" name="Rectangle 304"/>
            <p:cNvSpPr>
              <a:spLocks noChangeArrowheads="1"/>
            </p:cNvSpPr>
            <p:nvPr/>
          </p:nvSpPr>
          <p:spPr bwMode="auto">
            <a:xfrm>
              <a:off x="2055" y="2646"/>
              <a:ext cx="231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305"/>
            <p:cNvSpPr>
              <a:spLocks noChangeArrowheads="1"/>
            </p:cNvSpPr>
            <p:nvPr/>
          </p:nvSpPr>
          <p:spPr bwMode="auto">
            <a:xfrm>
              <a:off x="2132" y="2700"/>
              <a:ext cx="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5" name="Rectangle 306"/>
            <p:cNvSpPr>
              <a:spLocks noChangeArrowheads="1"/>
            </p:cNvSpPr>
            <p:nvPr/>
          </p:nvSpPr>
          <p:spPr bwMode="auto">
            <a:xfrm>
              <a:off x="1940" y="3069"/>
              <a:ext cx="462" cy="19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307"/>
            <p:cNvSpPr>
              <a:spLocks noChangeArrowheads="1"/>
            </p:cNvSpPr>
            <p:nvPr/>
          </p:nvSpPr>
          <p:spPr bwMode="auto">
            <a:xfrm>
              <a:off x="2041" y="3123"/>
              <a:ext cx="29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predPC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7" name="Rectangle 308"/>
            <p:cNvSpPr>
              <a:spLocks noChangeArrowheads="1"/>
            </p:cNvSpPr>
            <p:nvPr/>
          </p:nvSpPr>
          <p:spPr bwMode="auto">
            <a:xfrm>
              <a:off x="909" y="2184"/>
              <a:ext cx="46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8" name="Rectangle 309"/>
            <p:cNvSpPr>
              <a:spLocks noChangeArrowheads="1"/>
            </p:cNvSpPr>
            <p:nvPr/>
          </p:nvSpPr>
          <p:spPr bwMode="auto">
            <a:xfrm>
              <a:off x="955" y="2212"/>
              <a:ext cx="9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d_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79" name="Rectangle 310"/>
            <p:cNvSpPr>
              <a:spLocks noChangeArrowheads="1"/>
            </p:cNvSpPr>
            <p:nvPr/>
          </p:nvSpPr>
          <p:spPr bwMode="auto">
            <a:xfrm>
              <a:off x="1025" y="2212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srcB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80" name="Rectangle 311"/>
            <p:cNvSpPr>
              <a:spLocks noChangeArrowheads="1"/>
            </p:cNvSpPr>
            <p:nvPr/>
          </p:nvSpPr>
          <p:spPr bwMode="auto">
            <a:xfrm>
              <a:off x="909" y="2299"/>
              <a:ext cx="4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312"/>
            <p:cNvSpPr>
              <a:spLocks noChangeArrowheads="1"/>
            </p:cNvSpPr>
            <p:nvPr/>
          </p:nvSpPr>
          <p:spPr bwMode="auto">
            <a:xfrm>
              <a:off x="955" y="2327"/>
              <a:ext cx="9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d_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sp>
          <p:nvSpPr>
            <p:cNvPr id="82" name="Rectangle 313"/>
            <p:cNvSpPr>
              <a:spLocks noChangeArrowheads="1"/>
            </p:cNvSpPr>
            <p:nvPr/>
          </p:nvSpPr>
          <p:spPr bwMode="auto">
            <a:xfrm>
              <a:off x="1025" y="2327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srcA</a:t>
              </a:r>
              <a:endParaRPr lang="en-US" altLang="zh-CN" sz="1600" b="0">
                <a:ea typeface="宋体" panose="02010600030101010101" pitchFamily="2" charset="-122"/>
              </a:endParaRPr>
            </a:p>
          </p:txBody>
        </p:sp>
        <p:grpSp>
          <p:nvGrpSpPr>
            <p:cNvPr id="83" name="Group 314"/>
            <p:cNvGrpSpPr>
              <a:grpSpLocks/>
            </p:cNvGrpSpPr>
            <p:nvPr/>
          </p:nvGrpSpPr>
          <p:grpSpPr bwMode="auto">
            <a:xfrm>
              <a:off x="747" y="1859"/>
              <a:ext cx="2808" cy="132"/>
              <a:chOff x="747" y="1859"/>
              <a:chExt cx="2808" cy="132"/>
            </a:xfrm>
          </p:grpSpPr>
          <p:sp>
            <p:nvSpPr>
              <p:cNvPr id="205" name="Freeform 315"/>
              <p:cNvSpPr>
                <a:spLocks/>
              </p:cNvSpPr>
              <p:nvPr/>
            </p:nvSpPr>
            <p:spPr bwMode="auto">
              <a:xfrm>
                <a:off x="780" y="1876"/>
                <a:ext cx="2775" cy="115"/>
              </a:xfrm>
              <a:custGeom>
                <a:avLst/>
                <a:gdLst>
                  <a:gd name="T0" fmla="*/ 1 w 5548"/>
                  <a:gd name="T1" fmla="*/ 0 h 231"/>
                  <a:gd name="T2" fmla="*/ 1 w 5548"/>
                  <a:gd name="T3" fmla="*/ 0 h 231"/>
                  <a:gd name="T4" fmla="*/ 0 w 5548"/>
                  <a:gd name="T5" fmla="*/ 0 h 231"/>
                  <a:gd name="T6" fmla="*/ 0 60000 65536"/>
                  <a:gd name="T7" fmla="*/ 0 60000 65536"/>
                  <a:gd name="T8" fmla="*/ 0 60000 65536"/>
                  <a:gd name="T9" fmla="*/ 0 w 5548"/>
                  <a:gd name="T10" fmla="*/ 0 h 231"/>
                  <a:gd name="T11" fmla="*/ 5548 w 5548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8" h="231">
                    <a:moveTo>
                      <a:pt x="5548" y="231"/>
                    </a:moveTo>
                    <a:lnTo>
                      <a:pt x="5548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Freeform 316"/>
              <p:cNvSpPr>
                <a:spLocks/>
              </p:cNvSpPr>
              <p:nvPr/>
            </p:nvSpPr>
            <p:spPr bwMode="auto">
              <a:xfrm>
                <a:off x="747" y="1859"/>
                <a:ext cx="36" cy="35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1 h 69"/>
                  <a:gd name="T4" fmla="*/ 1 w 70"/>
                  <a:gd name="T5" fmla="*/ 1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4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Group 317"/>
            <p:cNvGrpSpPr>
              <a:grpSpLocks/>
            </p:cNvGrpSpPr>
            <p:nvPr/>
          </p:nvGrpSpPr>
          <p:grpSpPr bwMode="auto">
            <a:xfrm>
              <a:off x="747" y="1744"/>
              <a:ext cx="3046" cy="247"/>
              <a:chOff x="747" y="1744"/>
              <a:chExt cx="3046" cy="247"/>
            </a:xfrm>
          </p:grpSpPr>
          <p:sp>
            <p:nvSpPr>
              <p:cNvPr id="203" name="Freeform 318"/>
              <p:cNvSpPr>
                <a:spLocks/>
              </p:cNvSpPr>
              <p:nvPr/>
            </p:nvSpPr>
            <p:spPr bwMode="auto">
              <a:xfrm>
                <a:off x="780" y="1761"/>
                <a:ext cx="3013" cy="230"/>
              </a:xfrm>
              <a:custGeom>
                <a:avLst/>
                <a:gdLst>
                  <a:gd name="T0" fmla="*/ 1 w 6024"/>
                  <a:gd name="T1" fmla="*/ 0 h 462"/>
                  <a:gd name="T2" fmla="*/ 1 w 6024"/>
                  <a:gd name="T3" fmla="*/ 0 h 462"/>
                  <a:gd name="T4" fmla="*/ 0 w 6024"/>
                  <a:gd name="T5" fmla="*/ 0 h 462"/>
                  <a:gd name="T6" fmla="*/ 0 60000 65536"/>
                  <a:gd name="T7" fmla="*/ 0 60000 65536"/>
                  <a:gd name="T8" fmla="*/ 0 60000 65536"/>
                  <a:gd name="T9" fmla="*/ 0 w 6024"/>
                  <a:gd name="T10" fmla="*/ 0 h 462"/>
                  <a:gd name="T11" fmla="*/ 6024 w 6024"/>
                  <a:gd name="T12" fmla="*/ 462 h 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24" h="462">
                    <a:moveTo>
                      <a:pt x="6024" y="462"/>
                    </a:moveTo>
                    <a:lnTo>
                      <a:pt x="602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Freeform 319"/>
              <p:cNvSpPr>
                <a:spLocks/>
              </p:cNvSpPr>
              <p:nvPr/>
            </p:nvSpPr>
            <p:spPr bwMode="auto">
              <a:xfrm>
                <a:off x="747" y="1744"/>
                <a:ext cx="36" cy="34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0 h 69"/>
                  <a:gd name="T4" fmla="*/ 1 w 70"/>
                  <a:gd name="T5" fmla="*/ 0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3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Group 320"/>
            <p:cNvGrpSpPr>
              <a:grpSpLocks/>
            </p:cNvGrpSpPr>
            <p:nvPr/>
          </p:nvGrpSpPr>
          <p:grpSpPr bwMode="auto">
            <a:xfrm>
              <a:off x="747" y="2398"/>
              <a:ext cx="3276" cy="34"/>
              <a:chOff x="747" y="2398"/>
              <a:chExt cx="3276" cy="34"/>
            </a:xfrm>
          </p:grpSpPr>
          <p:sp>
            <p:nvSpPr>
              <p:cNvPr id="201" name="Line 321"/>
              <p:cNvSpPr>
                <a:spLocks noChangeShapeType="1"/>
              </p:cNvSpPr>
              <p:nvPr/>
            </p:nvSpPr>
            <p:spPr bwMode="auto">
              <a:xfrm flipH="1">
                <a:off x="780" y="2415"/>
                <a:ext cx="32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322"/>
              <p:cNvSpPr>
                <a:spLocks/>
              </p:cNvSpPr>
              <p:nvPr/>
            </p:nvSpPr>
            <p:spPr bwMode="auto">
              <a:xfrm>
                <a:off x="747" y="2398"/>
                <a:ext cx="36" cy="34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0 h 69"/>
                  <a:gd name="T4" fmla="*/ 1 w 70"/>
                  <a:gd name="T5" fmla="*/ 0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3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" name="Group 323"/>
            <p:cNvGrpSpPr>
              <a:grpSpLocks/>
            </p:cNvGrpSpPr>
            <p:nvPr/>
          </p:nvGrpSpPr>
          <p:grpSpPr bwMode="auto">
            <a:xfrm>
              <a:off x="747" y="2282"/>
              <a:ext cx="3507" cy="35"/>
              <a:chOff x="747" y="2282"/>
              <a:chExt cx="3507" cy="35"/>
            </a:xfrm>
          </p:grpSpPr>
          <p:sp>
            <p:nvSpPr>
              <p:cNvPr id="199" name="Line 324"/>
              <p:cNvSpPr>
                <a:spLocks noChangeShapeType="1"/>
              </p:cNvSpPr>
              <p:nvPr/>
            </p:nvSpPr>
            <p:spPr bwMode="auto">
              <a:xfrm flipH="1">
                <a:off x="780" y="2299"/>
                <a:ext cx="34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325"/>
              <p:cNvSpPr>
                <a:spLocks/>
              </p:cNvSpPr>
              <p:nvPr/>
            </p:nvSpPr>
            <p:spPr bwMode="auto">
              <a:xfrm>
                <a:off x="747" y="2282"/>
                <a:ext cx="36" cy="35"/>
              </a:xfrm>
              <a:custGeom>
                <a:avLst/>
                <a:gdLst>
                  <a:gd name="T0" fmla="*/ 1 w 70"/>
                  <a:gd name="T1" fmla="*/ 0 h 69"/>
                  <a:gd name="T2" fmla="*/ 0 w 70"/>
                  <a:gd name="T3" fmla="*/ 1 h 69"/>
                  <a:gd name="T4" fmla="*/ 1 w 70"/>
                  <a:gd name="T5" fmla="*/ 1 h 69"/>
                  <a:gd name="T6" fmla="*/ 1 w 70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9"/>
                  <a:gd name="T14" fmla="*/ 70 w 70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9">
                    <a:moveTo>
                      <a:pt x="70" y="0"/>
                    </a:moveTo>
                    <a:lnTo>
                      <a:pt x="0" y="34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Oval 329"/>
            <p:cNvSpPr>
              <a:spLocks noChangeArrowheads="1"/>
            </p:cNvSpPr>
            <p:nvPr/>
          </p:nvSpPr>
          <p:spPr bwMode="auto">
            <a:xfrm>
              <a:off x="4004" y="2395"/>
              <a:ext cx="39" cy="40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8" name="Rectangle 330"/>
            <p:cNvSpPr>
              <a:spLocks noChangeArrowheads="1"/>
            </p:cNvSpPr>
            <p:nvPr/>
          </p:nvSpPr>
          <p:spPr bwMode="auto">
            <a:xfrm>
              <a:off x="3985" y="2376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Oval 331"/>
            <p:cNvSpPr>
              <a:spLocks noChangeArrowheads="1"/>
            </p:cNvSpPr>
            <p:nvPr/>
          </p:nvSpPr>
          <p:spPr bwMode="auto">
            <a:xfrm>
              <a:off x="4004" y="2395"/>
              <a:ext cx="39" cy="40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0" name="Rectangle 332"/>
            <p:cNvSpPr>
              <a:spLocks noChangeArrowheads="1"/>
            </p:cNvSpPr>
            <p:nvPr/>
          </p:nvSpPr>
          <p:spPr bwMode="auto">
            <a:xfrm>
              <a:off x="3985" y="2376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91" name="Group 333"/>
            <p:cNvGrpSpPr>
              <a:grpSpLocks/>
            </p:cNvGrpSpPr>
            <p:nvPr/>
          </p:nvGrpSpPr>
          <p:grpSpPr bwMode="auto">
            <a:xfrm>
              <a:off x="456" y="529"/>
              <a:ext cx="3837" cy="2692"/>
              <a:chOff x="456" y="529"/>
              <a:chExt cx="3837" cy="2692"/>
            </a:xfrm>
          </p:grpSpPr>
          <p:sp>
            <p:nvSpPr>
              <p:cNvPr id="92" name="Oval 334"/>
              <p:cNvSpPr>
                <a:spLocks noChangeArrowheads="1"/>
              </p:cNvSpPr>
              <p:nvPr/>
            </p:nvSpPr>
            <p:spPr bwMode="auto">
              <a:xfrm>
                <a:off x="4235" y="2280"/>
                <a:ext cx="39" cy="39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335"/>
              <p:cNvSpPr>
                <a:spLocks noChangeArrowheads="1"/>
              </p:cNvSpPr>
              <p:nvPr/>
            </p:nvSpPr>
            <p:spPr bwMode="auto">
              <a:xfrm>
                <a:off x="4216" y="2261"/>
                <a:ext cx="7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4" name="Oval 336"/>
              <p:cNvSpPr>
                <a:spLocks noChangeArrowheads="1"/>
              </p:cNvSpPr>
              <p:nvPr/>
            </p:nvSpPr>
            <p:spPr bwMode="auto">
              <a:xfrm>
                <a:off x="4235" y="2280"/>
                <a:ext cx="39" cy="39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337"/>
              <p:cNvSpPr>
                <a:spLocks noChangeArrowheads="1"/>
              </p:cNvSpPr>
              <p:nvPr/>
            </p:nvSpPr>
            <p:spPr bwMode="auto">
              <a:xfrm>
                <a:off x="4216" y="2261"/>
                <a:ext cx="7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6" name="Rectangle 338"/>
              <p:cNvSpPr>
                <a:spLocks noChangeArrowheads="1"/>
              </p:cNvSpPr>
              <p:nvPr/>
            </p:nvSpPr>
            <p:spPr bwMode="auto">
              <a:xfrm>
                <a:off x="909" y="241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341"/>
              <p:cNvSpPr>
                <a:spLocks noChangeArrowheads="1"/>
              </p:cNvSpPr>
              <p:nvPr/>
            </p:nvSpPr>
            <p:spPr bwMode="auto">
              <a:xfrm>
                <a:off x="909" y="1761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98" name="Rectangle 342"/>
              <p:cNvSpPr>
                <a:spLocks noChangeArrowheads="1"/>
              </p:cNvSpPr>
              <p:nvPr/>
            </p:nvSpPr>
            <p:spPr bwMode="auto">
              <a:xfrm>
                <a:off x="955" y="1788"/>
                <a:ext cx="1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99" name="Rectangle 343"/>
              <p:cNvSpPr>
                <a:spLocks noChangeArrowheads="1"/>
              </p:cNvSpPr>
              <p:nvPr/>
            </p:nvSpPr>
            <p:spPr bwMode="auto">
              <a:xfrm>
                <a:off x="1033" y="1788"/>
                <a:ext cx="17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44"/>
              <p:cNvSpPr>
                <a:spLocks noChangeArrowheads="1"/>
              </p:cNvSpPr>
              <p:nvPr/>
            </p:nvSpPr>
            <p:spPr bwMode="auto">
              <a:xfrm>
                <a:off x="909" y="164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45"/>
              <p:cNvSpPr>
                <a:spLocks noChangeArrowheads="1"/>
              </p:cNvSpPr>
              <p:nvPr/>
            </p:nvSpPr>
            <p:spPr bwMode="auto">
              <a:xfrm>
                <a:off x="955" y="1673"/>
                <a:ext cx="1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46"/>
              <p:cNvSpPr>
                <a:spLocks noChangeArrowheads="1"/>
              </p:cNvSpPr>
              <p:nvPr/>
            </p:nvSpPr>
            <p:spPr bwMode="auto">
              <a:xfrm>
                <a:off x="1033" y="1673"/>
                <a:ext cx="19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Freeform 347"/>
              <p:cNvSpPr>
                <a:spLocks/>
              </p:cNvSpPr>
              <p:nvPr/>
            </p:nvSpPr>
            <p:spPr bwMode="auto">
              <a:xfrm>
                <a:off x="456" y="557"/>
                <a:ext cx="284" cy="2664"/>
              </a:xfrm>
              <a:custGeom>
                <a:avLst/>
                <a:gdLst>
                  <a:gd name="T0" fmla="*/ 0 w 678"/>
                  <a:gd name="T1" fmla="*/ 0 h 5463"/>
                  <a:gd name="T2" fmla="*/ 0 w 678"/>
                  <a:gd name="T3" fmla="*/ 0 h 5463"/>
                  <a:gd name="T4" fmla="*/ 0 w 678"/>
                  <a:gd name="T5" fmla="*/ 0 h 5463"/>
                  <a:gd name="T6" fmla="*/ 0 w 678"/>
                  <a:gd name="T7" fmla="*/ 0 h 5463"/>
                  <a:gd name="T8" fmla="*/ 0 w 678"/>
                  <a:gd name="T9" fmla="*/ 0 h 5463"/>
                  <a:gd name="T10" fmla="*/ 0 w 678"/>
                  <a:gd name="T11" fmla="*/ 0 h 5463"/>
                  <a:gd name="T12" fmla="*/ 0 w 678"/>
                  <a:gd name="T13" fmla="*/ 0 h 5463"/>
                  <a:gd name="T14" fmla="*/ 0 w 678"/>
                  <a:gd name="T15" fmla="*/ 0 h 5463"/>
                  <a:gd name="T16" fmla="*/ 0 w 678"/>
                  <a:gd name="T17" fmla="*/ 0 h 5463"/>
                  <a:gd name="T18" fmla="*/ 0 w 678"/>
                  <a:gd name="T19" fmla="*/ 0 h 5463"/>
                  <a:gd name="T20" fmla="*/ 0 w 678"/>
                  <a:gd name="T21" fmla="*/ 0 h 5463"/>
                  <a:gd name="T22" fmla="*/ 0 w 678"/>
                  <a:gd name="T23" fmla="*/ 0 h 5463"/>
                  <a:gd name="T24" fmla="*/ 0 w 678"/>
                  <a:gd name="T25" fmla="*/ 0 h 5463"/>
                  <a:gd name="T26" fmla="*/ 0 w 678"/>
                  <a:gd name="T27" fmla="*/ 0 h 5463"/>
                  <a:gd name="T28" fmla="*/ 0 w 678"/>
                  <a:gd name="T29" fmla="*/ 0 h 5463"/>
                  <a:gd name="T30" fmla="*/ 0 w 678"/>
                  <a:gd name="T31" fmla="*/ 0 h 5463"/>
                  <a:gd name="T32" fmla="*/ 0 w 678"/>
                  <a:gd name="T33" fmla="*/ 0 h 5463"/>
                  <a:gd name="T34" fmla="*/ 0 w 678"/>
                  <a:gd name="T35" fmla="*/ 0 h 5463"/>
                  <a:gd name="T36" fmla="*/ 0 w 678"/>
                  <a:gd name="T37" fmla="*/ 0 h 5463"/>
                  <a:gd name="T38" fmla="*/ 0 w 678"/>
                  <a:gd name="T39" fmla="*/ 0 h 5463"/>
                  <a:gd name="T40" fmla="*/ 0 w 678"/>
                  <a:gd name="T41" fmla="*/ 0 h 5463"/>
                  <a:gd name="T42" fmla="*/ 0 w 678"/>
                  <a:gd name="T43" fmla="*/ 0 h 5463"/>
                  <a:gd name="T44" fmla="*/ 0 w 678"/>
                  <a:gd name="T45" fmla="*/ 0 h 5463"/>
                  <a:gd name="T46" fmla="*/ 0 w 678"/>
                  <a:gd name="T47" fmla="*/ 0 h 5463"/>
                  <a:gd name="T48" fmla="*/ 0 w 678"/>
                  <a:gd name="T49" fmla="*/ 0 h 5463"/>
                  <a:gd name="T50" fmla="*/ 0 w 678"/>
                  <a:gd name="T51" fmla="*/ 0 h 5463"/>
                  <a:gd name="T52" fmla="*/ 0 w 678"/>
                  <a:gd name="T53" fmla="*/ 0 h 5463"/>
                  <a:gd name="T54" fmla="*/ 0 w 678"/>
                  <a:gd name="T55" fmla="*/ 0 h 5463"/>
                  <a:gd name="T56" fmla="*/ 0 w 678"/>
                  <a:gd name="T57" fmla="*/ 0 h 5463"/>
                  <a:gd name="T58" fmla="*/ 0 w 678"/>
                  <a:gd name="T59" fmla="*/ 0 h 5463"/>
                  <a:gd name="T60" fmla="*/ 0 w 678"/>
                  <a:gd name="T61" fmla="*/ 0 h 5463"/>
                  <a:gd name="T62" fmla="*/ 0 w 678"/>
                  <a:gd name="T63" fmla="*/ 0 h 5463"/>
                  <a:gd name="T64" fmla="*/ 0 w 678"/>
                  <a:gd name="T65" fmla="*/ 0 h 5463"/>
                  <a:gd name="T66" fmla="*/ 0 w 678"/>
                  <a:gd name="T67" fmla="*/ 0 h 5463"/>
                  <a:gd name="T68" fmla="*/ 0 w 678"/>
                  <a:gd name="T69" fmla="*/ 0 h 5463"/>
                  <a:gd name="T70" fmla="*/ 0 w 678"/>
                  <a:gd name="T71" fmla="*/ 0 h 5463"/>
                  <a:gd name="T72" fmla="*/ 0 w 678"/>
                  <a:gd name="T73" fmla="*/ 0 h 546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78"/>
                  <a:gd name="T112" fmla="*/ 0 h 5463"/>
                  <a:gd name="T113" fmla="*/ 678 w 678"/>
                  <a:gd name="T114" fmla="*/ 5463 h 546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78" h="5463">
                    <a:moveTo>
                      <a:pt x="112" y="0"/>
                    </a:moveTo>
                    <a:lnTo>
                      <a:pt x="90" y="1"/>
                    </a:lnTo>
                    <a:lnTo>
                      <a:pt x="69" y="9"/>
                    </a:lnTo>
                    <a:lnTo>
                      <a:pt x="49" y="19"/>
                    </a:lnTo>
                    <a:lnTo>
                      <a:pt x="33" y="33"/>
                    </a:lnTo>
                    <a:lnTo>
                      <a:pt x="19" y="50"/>
                    </a:lnTo>
                    <a:lnTo>
                      <a:pt x="9" y="69"/>
                    </a:lnTo>
                    <a:lnTo>
                      <a:pt x="1" y="90"/>
                    </a:lnTo>
                    <a:lnTo>
                      <a:pt x="0" y="112"/>
                    </a:lnTo>
                    <a:lnTo>
                      <a:pt x="0" y="5351"/>
                    </a:lnTo>
                    <a:lnTo>
                      <a:pt x="1" y="5374"/>
                    </a:lnTo>
                    <a:lnTo>
                      <a:pt x="9" y="5394"/>
                    </a:lnTo>
                    <a:lnTo>
                      <a:pt x="19" y="5414"/>
                    </a:lnTo>
                    <a:lnTo>
                      <a:pt x="33" y="5430"/>
                    </a:lnTo>
                    <a:lnTo>
                      <a:pt x="49" y="5444"/>
                    </a:lnTo>
                    <a:lnTo>
                      <a:pt x="69" y="5454"/>
                    </a:lnTo>
                    <a:lnTo>
                      <a:pt x="90" y="5462"/>
                    </a:lnTo>
                    <a:lnTo>
                      <a:pt x="112" y="5463"/>
                    </a:lnTo>
                    <a:lnTo>
                      <a:pt x="564" y="5463"/>
                    </a:lnTo>
                    <a:lnTo>
                      <a:pt x="586" y="5462"/>
                    </a:lnTo>
                    <a:lnTo>
                      <a:pt x="609" y="5454"/>
                    </a:lnTo>
                    <a:lnTo>
                      <a:pt x="628" y="5444"/>
                    </a:lnTo>
                    <a:lnTo>
                      <a:pt x="644" y="5430"/>
                    </a:lnTo>
                    <a:lnTo>
                      <a:pt x="658" y="5414"/>
                    </a:lnTo>
                    <a:lnTo>
                      <a:pt x="668" y="5394"/>
                    </a:lnTo>
                    <a:lnTo>
                      <a:pt x="676" y="5374"/>
                    </a:lnTo>
                    <a:lnTo>
                      <a:pt x="678" y="5351"/>
                    </a:lnTo>
                    <a:lnTo>
                      <a:pt x="678" y="112"/>
                    </a:lnTo>
                    <a:lnTo>
                      <a:pt x="676" y="90"/>
                    </a:lnTo>
                    <a:lnTo>
                      <a:pt x="668" y="69"/>
                    </a:lnTo>
                    <a:lnTo>
                      <a:pt x="658" y="50"/>
                    </a:lnTo>
                    <a:lnTo>
                      <a:pt x="644" y="33"/>
                    </a:lnTo>
                    <a:lnTo>
                      <a:pt x="628" y="19"/>
                    </a:lnTo>
                    <a:lnTo>
                      <a:pt x="609" y="9"/>
                    </a:lnTo>
                    <a:lnTo>
                      <a:pt x="586" y="1"/>
                    </a:lnTo>
                    <a:lnTo>
                      <a:pt x="564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8080">
                  <a:alpha val="20000"/>
                </a:srgbClr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348"/>
              <p:cNvSpPr>
                <a:spLocks noChangeArrowheads="1"/>
              </p:cNvSpPr>
              <p:nvPr/>
            </p:nvSpPr>
            <p:spPr bwMode="auto">
              <a:xfrm>
                <a:off x="494" y="1761"/>
                <a:ext cx="18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Pipe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349"/>
              <p:cNvSpPr>
                <a:spLocks noChangeArrowheads="1"/>
              </p:cNvSpPr>
              <p:nvPr/>
            </p:nvSpPr>
            <p:spPr bwMode="auto">
              <a:xfrm>
                <a:off x="456" y="1854"/>
                <a:ext cx="30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control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350"/>
              <p:cNvSpPr>
                <a:spLocks noChangeArrowheads="1"/>
              </p:cNvSpPr>
              <p:nvPr/>
            </p:nvSpPr>
            <p:spPr bwMode="auto">
              <a:xfrm>
                <a:off x="492" y="1946"/>
                <a:ext cx="20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07" name="Group 351"/>
              <p:cNvGrpSpPr>
                <a:grpSpLocks/>
              </p:cNvGrpSpPr>
              <p:nvPr/>
            </p:nvGrpSpPr>
            <p:grpSpPr bwMode="auto">
              <a:xfrm>
                <a:off x="747" y="2765"/>
                <a:ext cx="347" cy="39"/>
                <a:chOff x="747" y="2765"/>
                <a:chExt cx="347" cy="39"/>
              </a:xfrm>
            </p:grpSpPr>
            <p:sp>
              <p:nvSpPr>
                <p:cNvPr id="177" name="Rectangle 352"/>
                <p:cNvSpPr>
                  <a:spLocks noChangeArrowheads="1"/>
                </p:cNvSpPr>
                <p:nvPr/>
              </p:nvSpPr>
              <p:spPr bwMode="auto">
                <a:xfrm>
                  <a:off x="747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8" name="Rectangle 353"/>
                <p:cNvSpPr>
                  <a:spLocks noChangeArrowheads="1"/>
                </p:cNvSpPr>
                <p:nvPr/>
              </p:nvSpPr>
              <p:spPr bwMode="auto">
                <a:xfrm>
                  <a:off x="767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9" name="Rectangle 354"/>
                <p:cNvSpPr>
                  <a:spLocks noChangeArrowheads="1"/>
                </p:cNvSpPr>
                <p:nvPr/>
              </p:nvSpPr>
              <p:spPr bwMode="auto">
                <a:xfrm>
                  <a:off x="786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0" name="Rectangle 355"/>
                <p:cNvSpPr>
                  <a:spLocks noChangeArrowheads="1"/>
                </p:cNvSpPr>
                <p:nvPr/>
              </p:nvSpPr>
              <p:spPr bwMode="auto">
                <a:xfrm>
                  <a:off x="805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" name="Rectangle 356"/>
                <p:cNvSpPr>
                  <a:spLocks noChangeArrowheads="1"/>
                </p:cNvSpPr>
                <p:nvPr/>
              </p:nvSpPr>
              <p:spPr bwMode="auto">
                <a:xfrm>
                  <a:off x="824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2" name="Rectangle 357"/>
                <p:cNvSpPr>
                  <a:spLocks noChangeArrowheads="1"/>
                </p:cNvSpPr>
                <p:nvPr/>
              </p:nvSpPr>
              <p:spPr bwMode="auto">
                <a:xfrm>
                  <a:off x="844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Rectangle 358"/>
                <p:cNvSpPr>
                  <a:spLocks noChangeArrowheads="1"/>
                </p:cNvSpPr>
                <p:nvPr/>
              </p:nvSpPr>
              <p:spPr bwMode="auto">
                <a:xfrm>
                  <a:off x="863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" name="Rectangle 359"/>
                <p:cNvSpPr>
                  <a:spLocks noChangeArrowheads="1"/>
                </p:cNvSpPr>
                <p:nvPr/>
              </p:nvSpPr>
              <p:spPr bwMode="auto">
                <a:xfrm>
                  <a:off x="882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" name="Rectangle 360"/>
                <p:cNvSpPr>
                  <a:spLocks noChangeArrowheads="1"/>
                </p:cNvSpPr>
                <p:nvPr/>
              </p:nvSpPr>
              <p:spPr bwMode="auto">
                <a:xfrm>
                  <a:off x="901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0" name="Rectangle 361"/>
                <p:cNvSpPr>
                  <a:spLocks noChangeArrowheads="1"/>
                </p:cNvSpPr>
                <p:nvPr/>
              </p:nvSpPr>
              <p:spPr bwMode="auto">
                <a:xfrm>
                  <a:off x="921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" name="Rectangle 362"/>
                <p:cNvSpPr>
                  <a:spLocks noChangeArrowheads="1"/>
                </p:cNvSpPr>
                <p:nvPr/>
              </p:nvSpPr>
              <p:spPr bwMode="auto">
                <a:xfrm>
                  <a:off x="940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2" name="Rectangle 363"/>
                <p:cNvSpPr>
                  <a:spLocks noChangeArrowheads="1"/>
                </p:cNvSpPr>
                <p:nvPr/>
              </p:nvSpPr>
              <p:spPr bwMode="auto">
                <a:xfrm>
                  <a:off x="959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3" name="Rectangle 364"/>
                <p:cNvSpPr>
                  <a:spLocks noChangeArrowheads="1"/>
                </p:cNvSpPr>
                <p:nvPr/>
              </p:nvSpPr>
              <p:spPr bwMode="auto">
                <a:xfrm>
                  <a:off x="978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" name="Rectangle 365"/>
                <p:cNvSpPr>
                  <a:spLocks noChangeArrowheads="1"/>
                </p:cNvSpPr>
                <p:nvPr/>
              </p:nvSpPr>
              <p:spPr bwMode="auto">
                <a:xfrm>
                  <a:off x="997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" name="Rectangle 366"/>
                <p:cNvSpPr>
                  <a:spLocks noChangeArrowheads="1"/>
                </p:cNvSpPr>
                <p:nvPr/>
              </p:nvSpPr>
              <p:spPr bwMode="auto">
                <a:xfrm>
                  <a:off x="1017" y="2779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" name="Rectangle 367"/>
                <p:cNvSpPr>
                  <a:spLocks noChangeArrowheads="1"/>
                </p:cNvSpPr>
                <p:nvPr/>
              </p:nvSpPr>
              <p:spPr bwMode="auto">
                <a:xfrm>
                  <a:off x="1036" y="2779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7" name="Rectangle 368"/>
                <p:cNvSpPr>
                  <a:spLocks noChangeArrowheads="1"/>
                </p:cNvSpPr>
                <p:nvPr/>
              </p:nvSpPr>
              <p:spPr bwMode="auto">
                <a:xfrm>
                  <a:off x="1055" y="2779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8" name="Freeform 369"/>
                <p:cNvSpPr>
                  <a:spLocks/>
                </p:cNvSpPr>
                <p:nvPr/>
              </p:nvSpPr>
              <p:spPr bwMode="auto">
                <a:xfrm>
                  <a:off x="1054" y="2765"/>
                  <a:ext cx="40" cy="39"/>
                </a:xfrm>
                <a:custGeom>
                  <a:avLst/>
                  <a:gdLst>
                    <a:gd name="T0" fmla="*/ 0 w 78"/>
                    <a:gd name="T1" fmla="*/ 0 h 79"/>
                    <a:gd name="T2" fmla="*/ 1 w 78"/>
                    <a:gd name="T3" fmla="*/ 0 h 79"/>
                    <a:gd name="T4" fmla="*/ 0 w 78"/>
                    <a:gd name="T5" fmla="*/ 0 h 79"/>
                    <a:gd name="T6" fmla="*/ 0 w 78"/>
                    <a:gd name="T7" fmla="*/ 0 h 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9"/>
                    <a:gd name="T14" fmla="*/ 78 w 78"/>
                    <a:gd name="T15" fmla="*/ 79 h 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9">
                      <a:moveTo>
                        <a:pt x="0" y="79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8" name="Rectangle 370"/>
              <p:cNvSpPr>
                <a:spLocks noChangeArrowheads="1"/>
              </p:cNvSpPr>
              <p:nvPr/>
            </p:nvSpPr>
            <p:spPr bwMode="auto">
              <a:xfrm>
                <a:off x="747" y="2676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371"/>
              <p:cNvSpPr>
                <a:spLocks noChangeArrowheads="1"/>
              </p:cNvSpPr>
              <p:nvPr/>
            </p:nvSpPr>
            <p:spPr bwMode="auto">
              <a:xfrm>
                <a:off x="761" y="2660"/>
                <a:ext cx="29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D_stall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10" name="Group 372"/>
              <p:cNvGrpSpPr>
                <a:grpSpLocks/>
              </p:cNvGrpSpPr>
              <p:nvPr/>
            </p:nvGrpSpPr>
            <p:grpSpPr bwMode="auto">
              <a:xfrm>
                <a:off x="747" y="2034"/>
                <a:ext cx="347" cy="39"/>
                <a:chOff x="747" y="2034"/>
                <a:chExt cx="347" cy="39"/>
              </a:xfrm>
            </p:grpSpPr>
            <p:sp>
              <p:nvSpPr>
                <p:cNvPr id="159" name="Rectangle 373"/>
                <p:cNvSpPr>
                  <a:spLocks noChangeArrowheads="1"/>
                </p:cNvSpPr>
                <p:nvPr/>
              </p:nvSpPr>
              <p:spPr bwMode="auto">
                <a:xfrm>
                  <a:off x="747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Rectangle 374"/>
                <p:cNvSpPr>
                  <a:spLocks noChangeArrowheads="1"/>
                </p:cNvSpPr>
                <p:nvPr/>
              </p:nvSpPr>
              <p:spPr bwMode="auto">
                <a:xfrm>
                  <a:off x="767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786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805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824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844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863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882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901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921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940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" name="Rectangle 384"/>
                <p:cNvSpPr>
                  <a:spLocks noChangeArrowheads="1"/>
                </p:cNvSpPr>
                <p:nvPr/>
              </p:nvSpPr>
              <p:spPr bwMode="auto">
                <a:xfrm>
                  <a:off x="959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Rectangle 385"/>
                <p:cNvSpPr>
                  <a:spLocks noChangeArrowheads="1"/>
                </p:cNvSpPr>
                <p:nvPr/>
              </p:nvSpPr>
              <p:spPr bwMode="auto">
                <a:xfrm>
                  <a:off x="978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" name="Rectangle 386"/>
                <p:cNvSpPr>
                  <a:spLocks noChangeArrowheads="1"/>
                </p:cNvSpPr>
                <p:nvPr/>
              </p:nvSpPr>
              <p:spPr bwMode="auto">
                <a:xfrm>
                  <a:off x="997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3" name="Rectangle 387"/>
                <p:cNvSpPr>
                  <a:spLocks noChangeArrowheads="1"/>
                </p:cNvSpPr>
                <p:nvPr/>
              </p:nvSpPr>
              <p:spPr bwMode="auto">
                <a:xfrm>
                  <a:off x="1017" y="2048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" name="Rectangle 388"/>
                <p:cNvSpPr>
                  <a:spLocks noChangeArrowheads="1"/>
                </p:cNvSpPr>
                <p:nvPr/>
              </p:nvSpPr>
              <p:spPr bwMode="auto">
                <a:xfrm>
                  <a:off x="1036" y="2048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" name="Rectangle 389"/>
                <p:cNvSpPr>
                  <a:spLocks noChangeArrowheads="1"/>
                </p:cNvSpPr>
                <p:nvPr/>
              </p:nvSpPr>
              <p:spPr bwMode="auto">
                <a:xfrm>
                  <a:off x="1055" y="2048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" name="Freeform 390"/>
                <p:cNvSpPr>
                  <a:spLocks/>
                </p:cNvSpPr>
                <p:nvPr/>
              </p:nvSpPr>
              <p:spPr bwMode="auto">
                <a:xfrm>
                  <a:off x="1054" y="2034"/>
                  <a:ext cx="40" cy="39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0 w 78"/>
                    <a:gd name="T5" fmla="*/ 0 h 78"/>
                    <a:gd name="T6" fmla="*/ 0 w 78"/>
                    <a:gd name="T7" fmla="*/ 1 h 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8"/>
                    <a:gd name="T14" fmla="*/ 78 w 78"/>
                    <a:gd name="T15" fmla="*/ 78 h 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8">
                      <a:moveTo>
                        <a:pt x="0" y="78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" name="Rectangle 391"/>
              <p:cNvSpPr>
                <a:spLocks noChangeArrowheads="1"/>
              </p:cNvSpPr>
              <p:nvPr/>
            </p:nvSpPr>
            <p:spPr bwMode="auto">
              <a:xfrm>
                <a:off x="747" y="1945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392"/>
              <p:cNvSpPr>
                <a:spLocks noChangeArrowheads="1"/>
              </p:cNvSpPr>
              <p:nvPr/>
            </p:nvSpPr>
            <p:spPr bwMode="auto">
              <a:xfrm>
                <a:off x="739" y="1925"/>
                <a:ext cx="398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E_bubble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113" name="Group 393"/>
              <p:cNvGrpSpPr>
                <a:grpSpLocks/>
              </p:cNvGrpSpPr>
              <p:nvPr/>
            </p:nvGrpSpPr>
            <p:grpSpPr bwMode="auto">
              <a:xfrm>
                <a:off x="747" y="1321"/>
                <a:ext cx="2808" cy="132"/>
                <a:chOff x="747" y="1321"/>
                <a:chExt cx="2808" cy="132"/>
              </a:xfrm>
            </p:grpSpPr>
            <p:sp>
              <p:nvSpPr>
                <p:cNvPr id="157" name="Freeform 394"/>
                <p:cNvSpPr>
                  <a:spLocks/>
                </p:cNvSpPr>
                <p:nvPr/>
              </p:nvSpPr>
              <p:spPr bwMode="auto">
                <a:xfrm>
                  <a:off x="780" y="1337"/>
                  <a:ext cx="2775" cy="116"/>
                </a:xfrm>
                <a:custGeom>
                  <a:avLst/>
                  <a:gdLst>
                    <a:gd name="T0" fmla="*/ 1 w 5548"/>
                    <a:gd name="T1" fmla="*/ 1 h 231"/>
                    <a:gd name="T2" fmla="*/ 1 w 5548"/>
                    <a:gd name="T3" fmla="*/ 0 h 231"/>
                    <a:gd name="T4" fmla="*/ 0 w 5548"/>
                    <a:gd name="T5" fmla="*/ 0 h 231"/>
                    <a:gd name="T6" fmla="*/ 0 60000 65536"/>
                    <a:gd name="T7" fmla="*/ 0 60000 65536"/>
                    <a:gd name="T8" fmla="*/ 0 60000 65536"/>
                    <a:gd name="T9" fmla="*/ 0 w 5548"/>
                    <a:gd name="T10" fmla="*/ 0 h 231"/>
                    <a:gd name="T11" fmla="*/ 5548 w 5548"/>
                    <a:gd name="T12" fmla="*/ 231 h 2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48" h="231">
                      <a:moveTo>
                        <a:pt x="5548" y="231"/>
                      </a:moveTo>
                      <a:lnTo>
                        <a:pt x="554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395"/>
                <p:cNvSpPr>
                  <a:spLocks/>
                </p:cNvSpPr>
                <p:nvPr/>
              </p:nvSpPr>
              <p:spPr bwMode="auto">
                <a:xfrm>
                  <a:off x="747" y="1321"/>
                  <a:ext cx="36" cy="34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0 h 69"/>
                    <a:gd name="T4" fmla="*/ 1 w 70"/>
                    <a:gd name="T5" fmla="*/ 0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Group 396"/>
              <p:cNvGrpSpPr>
                <a:grpSpLocks/>
              </p:cNvGrpSpPr>
              <p:nvPr/>
            </p:nvGrpSpPr>
            <p:grpSpPr bwMode="auto">
              <a:xfrm>
                <a:off x="747" y="1205"/>
                <a:ext cx="3046" cy="248"/>
                <a:chOff x="747" y="1205"/>
                <a:chExt cx="3046" cy="248"/>
              </a:xfrm>
            </p:grpSpPr>
            <p:sp>
              <p:nvSpPr>
                <p:cNvPr id="155" name="Freeform 397"/>
                <p:cNvSpPr>
                  <a:spLocks/>
                </p:cNvSpPr>
                <p:nvPr/>
              </p:nvSpPr>
              <p:spPr bwMode="auto">
                <a:xfrm>
                  <a:off x="780" y="1222"/>
                  <a:ext cx="3013" cy="231"/>
                </a:xfrm>
                <a:custGeom>
                  <a:avLst/>
                  <a:gdLst>
                    <a:gd name="T0" fmla="*/ 1 w 6024"/>
                    <a:gd name="T1" fmla="*/ 1 h 462"/>
                    <a:gd name="T2" fmla="*/ 1 w 6024"/>
                    <a:gd name="T3" fmla="*/ 0 h 462"/>
                    <a:gd name="T4" fmla="*/ 0 w 6024"/>
                    <a:gd name="T5" fmla="*/ 0 h 462"/>
                    <a:gd name="T6" fmla="*/ 0 60000 65536"/>
                    <a:gd name="T7" fmla="*/ 0 60000 65536"/>
                    <a:gd name="T8" fmla="*/ 0 60000 65536"/>
                    <a:gd name="T9" fmla="*/ 0 w 6024"/>
                    <a:gd name="T10" fmla="*/ 0 h 462"/>
                    <a:gd name="T11" fmla="*/ 6024 w 6024"/>
                    <a:gd name="T12" fmla="*/ 462 h 4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24" h="462">
                      <a:moveTo>
                        <a:pt x="6024" y="462"/>
                      </a:moveTo>
                      <a:lnTo>
                        <a:pt x="60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98"/>
                <p:cNvSpPr>
                  <a:spLocks/>
                </p:cNvSpPr>
                <p:nvPr/>
              </p:nvSpPr>
              <p:spPr bwMode="auto">
                <a:xfrm>
                  <a:off x="747" y="1205"/>
                  <a:ext cx="36" cy="35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1 h 69"/>
                    <a:gd name="T4" fmla="*/ 1 w 70"/>
                    <a:gd name="T5" fmla="*/ 1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" name="Rectangle 399"/>
              <p:cNvSpPr>
                <a:spLocks noChangeArrowheads="1"/>
              </p:cNvSpPr>
              <p:nvPr/>
            </p:nvSpPr>
            <p:spPr bwMode="auto">
              <a:xfrm>
                <a:off x="909" y="1222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400"/>
              <p:cNvSpPr>
                <a:spLocks noChangeArrowheads="1"/>
              </p:cNvSpPr>
              <p:nvPr/>
            </p:nvSpPr>
            <p:spPr bwMode="auto">
              <a:xfrm>
                <a:off x="955" y="1250"/>
                <a:ext cx="12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401"/>
              <p:cNvSpPr>
                <a:spLocks noChangeArrowheads="1"/>
              </p:cNvSpPr>
              <p:nvPr/>
            </p:nvSpPr>
            <p:spPr bwMode="auto">
              <a:xfrm>
                <a:off x="1044" y="1250"/>
                <a:ext cx="17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402"/>
              <p:cNvSpPr>
                <a:spLocks noChangeArrowheads="1"/>
              </p:cNvSpPr>
              <p:nvPr/>
            </p:nvSpPr>
            <p:spPr bwMode="auto">
              <a:xfrm>
                <a:off x="909" y="1107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403"/>
              <p:cNvSpPr>
                <a:spLocks noChangeArrowheads="1"/>
              </p:cNvSpPr>
              <p:nvPr/>
            </p:nvSpPr>
            <p:spPr bwMode="auto">
              <a:xfrm>
                <a:off x="955" y="1134"/>
                <a:ext cx="12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404"/>
              <p:cNvSpPr>
                <a:spLocks noChangeArrowheads="1"/>
              </p:cNvSpPr>
              <p:nvPr/>
            </p:nvSpPr>
            <p:spPr bwMode="auto">
              <a:xfrm>
                <a:off x="1044" y="1134"/>
                <a:ext cx="19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Rectangle 422"/>
              <p:cNvSpPr>
                <a:spLocks noChangeArrowheads="1"/>
              </p:cNvSpPr>
              <p:nvPr/>
            </p:nvSpPr>
            <p:spPr bwMode="auto">
              <a:xfrm>
                <a:off x="1055" y="1510"/>
                <a:ext cx="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22" name="Group 424"/>
              <p:cNvGrpSpPr>
                <a:grpSpLocks/>
              </p:cNvGrpSpPr>
              <p:nvPr/>
            </p:nvGrpSpPr>
            <p:grpSpPr bwMode="auto">
              <a:xfrm>
                <a:off x="747" y="743"/>
                <a:ext cx="2808" cy="133"/>
                <a:chOff x="747" y="743"/>
                <a:chExt cx="2808" cy="133"/>
              </a:xfrm>
            </p:grpSpPr>
            <p:sp>
              <p:nvSpPr>
                <p:cNvPr id="153" name="Freeform 425"/>
                <p:cNvSpPr>
                  <a:spLocks/>
                </p:cNvSpPr>
                <p:nvPr/>
              </p:nvSpPr>
              <p:spPr bwMode="auto">
                <a:xfrm>
                  <a:off x="780" y="760"/>
                  <a:ext cx="2775" cy="116"/>
                </a:xfrm>
                <a:custGeom>
                  <a:avLst/>
                  <a:gdLst>
                    <a:gd name="T0" fmla="*/ 1 w 5548"/>
                    <a:gd name="T1" fmla="*/ 1 h 230"/>
                    <a:gd name="T2" fmla="*/ 1 w 5548"/>
                    <a:gd name="T3" fmla="*/ 0 h 230"/>
                    <a:gd name="T4" fmla="*/ 0 w 5548"/>
                    <a:gd name="T5" fmla="*/ 0 h 230"/>
                    <a:gd name="T6" fmla="*/ 0 60000 65536"/>
                    <a:gd name="T7" fmla="*/ 0 60000 65536"/>
                    <a:gd name="T8" fmla="*/ 0 60000 65536"/>
                    <a:gd name="T9" fmla="*/ 0 w 5548"/>
                    <a:gd name="T10" fmla="*/ 0 h 230"/>
                    <a:gd name="T11" fmla="*/ 5548 w 5548"/>
                    <a:gd name="T12" fmla="*/ 230 h 23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48" h="230">
                      <a:moveTo>
                        <a:pt x="5548" y="230"/>
                      </a:moveTo>
                      <a:lnTo>
                        <a:pt x="554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26"/>
                <p:cNvSpPr>
                  <a:spLocks/>
                </p:cNvSpPr>
                <p:nvPr/>
              </p:nvSpPr>
              <p:spPr bwMode="auto">
                <a:xfrm>
                  <a:off x="747" y="743"/>
                  <a:ext cx="36" cy="35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1 h 69"/>
                    <a:gd name="T4" fmla="*/ 1 w 70"/>
                    <a:gd name="T5" fmla="*/ 1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427"/>
              <p:cNvGrpSpPr>
                <a:grpSpLocks/>
              </p:cNvGrpSpPr>
              <p:nvPr/>
            </p:nvGrpSpPr>
            <p:grpSpPr bwMode="auto">
              <a:xfrm>
                <a:off x="747" y="628"/>
                <a:ext cx="3046" cy="248"/>
                <a:chOff x="747" y="628"/>
                <a:chExt cx="3046" cy="248"/>
              </a:xfrm>
            </p:grpSpPr>
            <p:sp>
              <p:nvSpPr>
                <p:cNvPr id="151" name="Freeform 428"/>
                <p:cNvSpPr>
                  <a:spLocks/>
                </p:cNvSpPr>
                <p:nvPr/>
              </p:nvSpPr>
              <p:spPr bwMode="auto">
                <a:xfrm>
                  <a:off x="780" y="645"/>
                  <a:ext cx="3013" cy="231"/>
                </a:xfrm>
                <a:custGeom>
                  <a:avLst/>
                  <a:gdLst>
                    <a:gd name="T0" fmla="*/ 1 w 6024"/>
                    <a:gd name="T1" fmla="*/ 1 h 461"/>
                    <a:gd name="T2" fmla="*/ 1 w 6024"/>
                    <a:gd name="T3" fmla="*/ 0 h 461"/>
                    <a:gd name="T4" fmla="*/ 0 w 6024"/>
                    <a:gd name="T5" fmla="*/ 0 h 461"/>
                    <a:gd name="T6" fmla="*/ 0 60000 65536"/>
                    <a:gd name="T7" fmla="*/ 0 60000 65536"/>
                    <a:gd name="T8" fmla="*/ 0 60000 65536"/>
                    <a:gd name="T9" fmla="*/ 0 w 6024"/>
                    <a:gd name="T10" fmla="*/ 0 h 461"/>
                    <a:gd name="T11" fmla="*/ 6024 w 6024"/>
                    <a:gd name="T12" fmla="*/ 461 h 4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24" h="461">
                      <a:moveTo>
                        <a:pt x="6024" y="461"/>
                      </a:moveTo>
                      <a:lnTo>
                        <a:pt x="60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29"/>
                <p:cNvSpPr>
                  <a:spLocks/>
                </p:cNvSpPr>
                <p:nvPr/>
              </p:nvSpPr>
              <p:spPr bwMode="auto">
                <a:xfrm>
                  <a:off x="747" y="628"/>
                  <a:ext cx="36" cy="34"/>
                </a:xfrm>
                <a:custGeom>
                  <a:avLst/>
                  <a:gdLst>
                    <a:gd name="T0" fmla="*/ 1 w 70"/>
                    <a:gd name="T1" fmla="*/ 0 h 69"/>
                    <a:gd name="T2" fmla="*/ 0 w 70"/>
                    <a:gd name="T3" fmla="*/ 0 h 69"/>
                    <a:gd name="T4" fmla="*/ 1 w 70"/>
                    <a:gd name="T5" fmla="*/ 0 h 69"/>
                    <a:gd name="T6" fmla="*/ 1 w 70"/>
                    <a:gd name="T7" fmla="*/ 0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69"/>
                    <a:gd name="T14" fmla="*/ 70 w 70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69">
                      <a:moveTo>
                        <a:pt x="70" y="0"/>
                      </a:moveTo>
                      <a:lnTo>
                        <a:pt x="0" y="34"/>
                      </a:lnTo>
                      <a:lnTo>
                        <a:pt x="70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" name="Rectangle 430"/>
              <p:cNvSpPr>
                <a:spLocks noChangeArrowheads="1"/>
              </p:cNvSpPr>
              <p:nvPr/>
            </p:nvSpPr>
            <p:spPr bwMode="auto">
              <a:xfrm>
                <a:off x="909" y="645"/>
                <a:ext cx="46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Rectangle 431"/>
              <p:cNvSpPr>
                <a:spLocks noChangeArrowheads="1"/>
              </p:cNvSpPr>
              <p:nvPr/>
            </p:nvSpPr>
            <p:spPr bwMode="auto">
              <a:xfrm>
                <a:off x="955" y="673"/>
                <a:ext cx="13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Rectangle 432"/>
              <p:cNvSpPr>
                <a:spLocks noChangeArrowheads="1"/>
              </p:cNvSpPr>
              <p:nvPr/>
            </p:nvSpPr>
            <p:spPr bwMode="auto">
              <a:xfrm>
                <a:off x="1054" y="673"/>
                <a:ext cx="176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dstE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Rectangle 433"/>
              <p:cNvSpPr>
                <a:spLocks noChangeArrowheads="1"/>
              </p:cNvSpPr>
              <p:nvPr/>
            </p:nvSpPr>
            <p:spPr bwMode="auto">
              <a:xfrm>
                <a:off x="909" y="529"/>
                <a:ext cx="46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Rectangle 434"/>
              <p:cNvSpPr>
                <a:spLocks noChangeArrowheads="1"/>
              </p:cNvSpPr>
              <p:nvPr/>
            </p:nvSpPr>
            <p:spPr bwMode="auto">
              <a:xfrm>
                <a:off x="955" y="557"/>
                <a:ext cx="13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W_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Rectangle 435"/>
              <p:cNvSpPr>
                <a:spLocks noChangeArrowheads="1"/>
              </p:cNvSpPr>
              <p:nvPr/>
            </p:nvSpPr>
            <p:spPr bwMode="auto">
              <a:xfrm>
                <a:off x="1054" y="557"/>
                <a:ext cx="19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dstM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  <p:grpSp>
            <p:nvGrpSpPr>
              <p:cNvPr id="130" name="Group 436"/>
              <p:cNvGrpSpPr>
                <a:grpSpLocks/>
              </p:cNvGrpSpPr>
              <p:nvPr/>
            </p:nvGrpSpPr>
            <p:grpSpPr bwMode="auto">
              <a:xfrm>
                <a:off x="747" y="3158"/>
                <a:ext cx="347" cy="39"/>
                <a:chOff x="747" y="3158"/>
                <a:chExt cx="347" cy="39"/>
              </a:xfrm>
            </p:grpSpPr>
            <p:sp>
              <p:nvSpPr>
                <p:cNvPr id="133" name="Rectangle 437"/>
                <p:cNvSpPr>
                  <a:spLocks noChangeArrowheads="1"/>
                </p:cNvSpPr>
                <p:nvPr/>
              </p:nvSpPr>
              <p:spPr bwMode="auto">
                <a:xfrm>
                  <a:off x="747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" name="Rectangle 438"/>
                <p:cNvSpPr>
                  <a:spLocks noChangeArrowheads="1"/>
                </p:cNvSpPr>
                <p:nvPr/>
              </p:nvSpPr>
              <p:spPr bwMode="auto">
                <a:xfrm>
                  <a:off x="767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Rectangle 439"/>
                <p:cNvSpPr>
                  <a:spLocks noChangeArrowheads="1"/>
                </p:cNvSpPr>
                <p:nvPr/>
              </p:nvSpPr>
              <p:spPr bwMode="auto">
                <a:xfrm>
                  <a:off x="786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" name="Rectangle 440"/>
                <p:cNvSpPr>
                  <a:spLocks noChangeArrowheads="1"/>
                </p:cNvSpPr>
                <p:nvPr/>
              </p:nvSpPr>
              <p:spPr bwMode="auto">
                <a:xfrm>
                  <a:off x="805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" name="Rectangle 441"/>
                <p:cNvSpPr>
                  <a:spLocks noChangeArrowheads="1"/>
                </p:cNvSpPr>
                <p:nvPr/>
              </p:nvSpPr>
              <p:spPr bwMode="auto">
                <a:xfrm>
                  <a:off x="824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Rectangle 442"/>
                <p:cNvSpPr>
                  <a:spLocks noChangeArrowheads="1"/>
                </p:cNvSpPr>
                <p:nvPr/>
              </p:nvSpPr>
              <p:spPr bwMode="auto">
                <a:xfrm>
                  <a:off x="844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Rectangle 443"/>
                <p:cNvSpPr>
                  <a:spLocks noChangeArrowheads="1"/>
                </p:cNvSpPr>
                <p:nvPr/>
              </p:nvSpPr>
              <p:spPr bwMode="auto">
                <a:xfrm>
                  <a:off x="863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Rectangle 444"/>
                <p:cNvSpPr>
                  <a:spLocks noChangeArrowheads="1"/>
                </p:cNvSpPr>
                <p:nvPr/>
              </p:nvSpPr>
              <p:spPr bwMode="auto">
                <a:xfrm>
                  <a:off x="882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Rectangle 445"/>
                <p:cNvSpPr>
                  <a:spLocks noChangeArrowheads="1"/>
                </p:cNvSpPr>
                <p:nvPr/>
              </p:nvSpPr>
              <p:spPr bwMode="auto">
                <a:xfrm>
                  <a:off x="901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Rectangle 446"/>
                <p:cNvSpPr>
                  <a:spLocks noChangeArrowheads="1"/>
                </p:cNvSpPr>
                <p:nvPr/>
              </p:nvSpPr>
              <p:spPr bwMode="auto">
                <a:xfrm>
                  <a:off x="921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" name="Rectangle 447"/>
                <p:cNvSpPr>
                  <a:spLocks noChangeArrowheads="1"/>
                </p:cNvSpPr>
                <p:nvPr/>
              </p:nvSpPr>
              <p:spPr bwMode="auto">
                <a:xfrm>
                  <a:off x="940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Rectangle 448"/>
                <p:cNvSpPr>
                  <a:spLocks noChangeArrowheads="1"/>
                </p:cNvSpPr>
                <p:nvPr/>
              </p:nvSpPr>
              <p:spPr bwMode="auto">
                <a:xfrm>
                  <a:off x="959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Rectangle 449"/>
                <p:cNvSpPr>
                  <a:spLocks noChangeArrowheads="1"/>
                </p:cNvSpPr>
                <p:nvPr/>
              </p:nvSpPr>
              <p:spPr bwMode="auto">
                <a:xfrm>
                  <a:off x="978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6" name="Rectangle 450"/>
                <p:cNvSpPr>
                  <a:spLocks noChangeArrowheads="1"/>
                </p:cNvSpPr>
                <p:nvPr/>
              </p:nvSpPr>
              <p:spPr bwMode="auto">
                <a:xfrm>
                  <a:off x="997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Rectangle 451"/>
                <p:cNvSpPr>
                  <a:spLocks noChangeArrowheads="1"/>
                </p:cNvSpPr>
                <p:nvPr/>
              </p:nvSpPr>
              <p:spPr bwMode="auto">
                <a:xfrm>
                  <a:off x="1017" y="3172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Rectangle 452"/>
                <p:cNvSpPr>
                  <a:spLocks noChangeArrowheads="1"/>
                </p:cNvSpPr>
                <p:nvPr/>
              </p:nvSpPr>
              <p:spPr bwMode="auto">
                <a:xfrm>
                  <a:off x="1036" y="3172"/>
                  <a:ext cx="1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9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55" y="3172"/>
                  <a:ext cx="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0" name="Freeform 454"/>
                <p:cNvSpPr>
                  <a:spLocks/>
                </p:cNvSpPr>
                <p:nvPr/>
              </p:nvSpPr>
              <p:spPr bwMode="auto">
                <a:xfrm>
                  <a:off x="1054" y="3158"/>
                  <a:ext cx="40" cy="39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0 w 78"/>
                    <a:gd name="T5" fmla="*/ 0 h 78"/>
                    <a:gd name="T6" fmla="*/ 0 w 78"/>
                    <a:gd name="T7" fmla="*/ 1 h 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78"/>
                    <a:gd name="T14" fmla="*/ 78 w 78"/>
                    <a:gd name="T15" fmla="*/ 78 h 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78">
                      <a:moveTo>
                        <a:pt x="0" y="78"/>
                      </a:moveTo>
                      <a:lnTo>
                        <a:pt x="78" y="40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1" name="Rectangle 455"/>
              <p:cNvSpPr>
                <a:spLocks noChangeArrowheads="1"/>
              </p:cNvSpPr>
              <p:nvPr/>
            </p:nvSpPr>
            <p:spPr bwMode="auto">
              <a:xfrm>
                <a:off x="747" y="3061"/>
                <a:ext cx="463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456"/>
              <p:cNvSpPr>
                <a:spLocks noChangeArrowheads="1"/>
              </p:cNvSpPr>
              <p:nvPr/>
            </p:nvSpPr>
            <p:spPr bwMode="auto">
              <a:xfrm>
                <a:off x="761" y="3033"/>
                <a:ext cx="281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F_stall</a:t>
                </a:r>
                <a:endPara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流水线寄存器模式</a:t>
            </a:r>
          </a:p>
        </p:txBody>
      </p:sp>
      <p:grpSp>
        <p:nvGrpSpPr>
          <p:cNvPr id="445507" name="Group 67"/>
          <p:cNvGrpSpPr/>
          <p:nvPr/>
        </p:nvGrpSpPr>
        <p:grpSpPr bwMode="auto">
          <a:xfrm>
            <a:off x="5066425" y="1219876"/>
            <a:ext cx="3425815" cy="1119673"/>
            <a:chOff x="3187" y="767"/>
            <a:chExt cx="2155" cy="704"/>
          </a:xfrm>
        </p:grpSpPr>
        <p:sp>
          <p:nvSpPr>
            <p:cNvPr id="445452" name="Freeform 12"/>
            <p:cNvSpPr/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3570" y="797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570" y="920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56" name="Freeform 16"/>
            <p:cNvSpPr/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3570" y="920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187" y="902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4017" y="866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4146" y="902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4775" y="856"/>
              <a:ext cx="567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4838" y="886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06" name="Group 66"/>
            <p:cNvGrpSpPr/>
            <p:nvPr/>
          </p:nvGrpSpPr>
          <p:grpSpPr bwMode="auto">
            <a:xfrm>
              <a:off x="4375" y="817"/>
              <a:ext cx="575" cy="654"/>
              <a:chOff x="4375" y="817"/>
              <a:chExt cx="575" cy="654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4658" y="10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0" name="Freeform 60"/>
              <p:cNvSpPr/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1" name="Freeform 61"/>
              <p:cNvSpPr/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2" name="Rectangle 62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3" name="Rectangle 63"/>
              <p:cNvSpPr>
                <a:spLocks noChangeArrowheads="1"/>
              </p:cNvSpPr>
              <p:nvPr/>
            </p:nvSpPr>
            <p:spPr bwMode="auto">
              <a:xfrm>
                <a:off x="4658" y="10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4" name="Freeform 64"/>
              <p:cNvSpPr/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05" name="Freeform 65"/>
              <p:cNvSpPr/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45565" name="Group 125"/>
          <p:cNvGrpSpPr/>
          <p:nvPr/>
        </p:nvGrpSpPr>
        <p:grpSpPr bwMode="auto">
          <a:xfrm>
            <a:off x="4840682" y="3109348"/>
            <a:ext cx="3635661" cy="1138759"/>
            <a:chOff x="3045" y="1955"/>
            <a:chExt cx="2287" cy="716"/>
          </a:xfrm>
        </p:grpSpPr>
        <p:sp>
          <p:nvSpPr>
            <p:cNvPr id="445510" name="Freeform 70"/>
            <p:cNvSpPr/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1" name="Rectangle 71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3558" y="198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3558" y="2108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4" name="Freeform 74"/>
            <p:cNvSpPr/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3558" y="198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时钟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58" y="2108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上升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04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175" y="2090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400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4134" y="2090"/>
              <a:ext cx="2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4762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4827" y="2074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64" name="Group 124"/>
            <p:cNvGrpSpPr/>
            <p:nvPr/>
          </p:nvGrpSpPr>
          <p:grpSpPr bwMode="auto">
            <a:xfrm>
              <a:off x="4362" y="2017"/>
              <a:ext cx="576" cy="654"/>
              <a:chOff x="4362" y="2017"/>
              <a:chExt cx="576" cy="654"/>
            </a:xfrm>
          </p:grpSpPr>
          <p:sp>
            <p:nvSpPr>
              <p:cNvPr id="445556" name="Rectangle 116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4646" y="22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x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8" name="Freeform 118"/>
              <p:cNvSpPr/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9" name="Freeform 119"/>
              <p:cNvSpPr/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0" name="Rectangle 120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1" name="Rectangle 121"/>
              <p:cNvSpPr>
                <a:spLocks noChangeArrowheads="1"/>
              </p:cNvSpPr>
              <p:nvPr/>
            </p:nvSpPr>
            <p:spPr bwMode="auto">
              <a:xfrm>
                <a:off x="4646" y="2276"/>
                <a:ext cx="6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x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2" name="Freeform 122"/>
              <p:cNvSpPr/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3" name="Freeform 123"/>
              <p:cNvSpPr/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445595" name="Rectangle 155"/>
          <p:cNvSpPr>
            <a:spLocks noChangeArrowheads="1"/>
          </p:cNvSpPr>
          <p:nvPr/>
        </p:nvSpPr>
        <p:spPr bwMode="auto">
          <a:xfrm>
            <a:off x="3518026" y="5002013"/>
            <a:ext cx="184406" cy="1040151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596" name="Rectangle 156"/>
          <p:cNvSpPr>
            <a:spLocks noChangeArrowheads="1"/>
          </p:cNvSpPr>
          <p:nvPr/>
        </p:nvSpPr>
        <p:spPr bwMode="auto">
          <a:xfrm>
            <a:off x="3603463" y="5413917"/>
            <a:ext cx="10259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x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599" name="Group 159"/>
          <p:cNvGrpSpPr/>
          <p:nvPr/>
        </p:nvGrpSpPr>
        <p:grpSpPr bwMode="auto">
          <a:xfrm>
            <a:off x="3335227" y="6040511"/>
            <a:ext cx="252764" cy="182902"/>
            <a:chOff x="2098" y="3798"/>
            <a:chExt cx="159" cy="115"/>
          </a:xfrm>
        </p:grpSpPr>
        <p:sp>
          <p:nvSpPr>
            <p:cNvPr id="445597" name="Freeform 157"/>
            <p:cNvSpPr/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598" name="Freeform 158"/>
            <p:cNvSpPr/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02" name="Group 162"/>
          <p:cNvGrpSpPr/>
          <p:nvPr/>
        </p:nvGrpSpPr>
        <p:grpSpPr bwMode="auto">
          <a:xfrm>
            <a:off x="3632503" y="6040511"/>
            <a:ext cx="251174" cy="182902"/>
            <a:chOff x="2285" y="3798"/>
            <a:chExt cx="158" cy="115"/>
          </a:xfrm>
        </p:grpSpPr>
        <p:sp>
          <p:nvSpPr>
            <p:cNvPr id="445600" name="Freeform 160"/>
            <p:cNvSpPr/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01" name="Freeform 161"/>
            <p:cNvSpPr/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45603" name="Freeform 163"/>
          <p:cNvSpPr/>
          <p:nvPr/>
        </p:nvSpPr>
        <p:spPr bwMode="auto">
          <a:xfrm>
            <a:off x="3150842" y="5429800"/>
            <a:ext cx="36722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4" name="Freeform 164"/>
          <p:cNvSpPr/>
          <p:nvPr/>
        </p:nvSpPr>
        <p:spPr bwMode="auto">
          <a:xfrm>
            <a:off x="3700880" y="5429800"/>
            <a:ext cx="36563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3518026" y="5002013"/>
            <a:ext cx="184406" cy="1040151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06" name="Rectangle 166"/>
          <p:cNvSpPr>
            <a:spLocks noChangeArrowheads="1"/>
          </p:cNvSpPr>
          <p:nvPr/>
        </p:nvSpPr>
        <p:spPr bwMode="auto">
          <a:xfrm>
            <a:off x="3603463" y="5413917"/>
            <a:ext cx="10259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x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609" name="Group 169"/>
          <p:cNvGrpSpPr/>
          <p:nvPr/>
        </p:nvGrpSpPr>
        <p:grpSpPr bwMode="auto">
          <a:xfrm>
            <a:off x="3335227" y="6040511"/>
            <a:ext cx="252764" cy="182902"/>
            <a:chOff x="2098" y="3798"/>
            <a:chExt cx="159" cy="115"/>
          </a:xfrm>
        </p:grpSpPr>
        <p:sp>
          <p:nvSpPr>
            <p:cNvPr id="445607" name="Freeform 167"/>
            <p:cNvSpPr/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08" name="Freeform 168"/>
            <p:cNvSpPr/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12" name="Group 172"/>
          <p:cNvGrpSpPr/>
          <p:nvPr/>
        </p:nvGrpSpPr>
        <p:grpSpPr bwMode="auto">
          <a:xfrm>
            <a:off x="3632503" y="6040511"/>
            <a:ext cx="251174" cy="182902"/>
            <a:chOff x="2285" y="3798"/>
            <a:chExt cx="158" cy="115"/>
          </a:xfrm>
        </p:grpSpPr>
        <p:sp>
          <p:nvSpPr>
            <p:cNvPr id="445610" name="Freeform 170"/>
            <p:cNvSpPr/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5611" name="Freeform 171"/>
            <p:cNvSpPr/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45613" name="Freeform 173"/>
          <p:cNvSpPr/>
          <p:nvPr/>
        </p:nvSpPr>
        <p:spPr bwMode="auto">
          <a:xfrm>
            <a:off x="3150842" y="5429800"/>
            <a:ext cx="36722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45614" name="Freeform 174"/>
          <p:cNvSpPr/>
          <p:nvPr/>
        </p:nvSpPr>
        <p:spPr bwMode="auto">
          <a:xfrm>
            <a:off x="3700880" y="5429800"/>
            <a:ext cx="365633" cy="18290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45624" name="Group 184"/>
          <p:cNvGrpSpPr/>
          <p:nvPr/>
        </p:nvGrpSpPr>
        <p:grpSpPr bwMode="auto">
          <a:xfrm>
            <a:off x="4840684" y="4873124"/>
            <a:ext cx="3897966" cy="1157844"/>
            <a:chOff x="3045" y="3064"/>
            <a:chExt cx="2452" cy="728"/>
          </a:xfrm>
        </p:grpSpPr>
        <p:grpSp>
          <p:nvGrpSpPr>
            <p:cNvPr id="445623" name="Group 183"/>
            <p:cNvGrpSpPr/>
            <p:nvPr/>
          </p:nvGrpSpPr>
          <p:grpSpPr bwMode="auto">
            <a:xfrm>
              <a:off x="3045" y="3064"/>
              <a:ext cx="2452" cy="728"/>
              <a:chOff x="3045" y="3071"/>
              <a:chExt cx="2452" cy="728"/>
            </a:xfrm>
          </p:grpSpPr>
          <p:sp>
            <p:nvSpPr>
              <p:cNvPr id="445578" name="Rectangle 138"/>
              <p:cNvSpPr>
                <a:spLocks noChangeArrowheads="1"/>
              </p:cNvSpPr>
              <p:nvPr/>
            </p:nvSpPr>
            <p:spPr bwMode="auto">
              <a:xfrm>
                <a:off x="3045" y="3170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6" name="Rectangle 126"/>
              <p:cNvSpPr>
                <a:spLocks noChangeArrowheads="1"/>
              </p:cNvSpPr>
              <p:nvPr/>
            </p:nvSpPr>
            <p:spPr bwMode="auto">
              <a:xfrm>
                <a:off x="4593" y="3145"/>
                <a:ext cx="144" cy="6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7" name="Rectangle 127"/>
              <p:cNvSpPr>
                <a:spLocks noChangeArrowheads="1"/>
              </p:cNvSpPr>
              <p:nvPr/>
            </p:nvSpPr>
            <p:spPr bwMode="auto">
              <a:xfrm>
                <a:off x="4650" y="3273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8" name="Rectangle 128"/>
              <p:cNvSpPr>
                <a:spLocks noChangeArrowheads="1"/>
              </p:cNvSpPr>
              <p:nvPr/>
            </p:nvSpPr>
            <p:spPr bwMode="auto">
              <a:xfrm>
                <a:off x="4650" y="3412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o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4650" y="3550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0" name="Freeform 130"/>
              <p:cNvSpPr/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1" name="Rectangle 131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2" name="Rectangle 132"/>
              <p:cNvSpPr>
                <a:spLocks noChangeArrowheads="1"/>
              </p:cNvSpPr>
              <p:nvPr/>
            </p:nvSpPr>
            <p:spPr bwMode="auto">
              <a:xfrm>
                <a:off x="3559" y="3101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时钟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3" name="Rectangle 133"/>
              <p:cNvSpPr>
                <a:spLocks noChangeArrowheads="1"/>
              </p:cNvSpPr>
              <p:nvPr/>
            </p:nvSpPr>
            <p:spPr bwMode="auto">
              <a:xfrm>
                <a:off x="3557" y="3224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上升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4" name="Freeform 134"/>
              <p:cNvSpPr/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5" name="Rectangle 135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6" name="Rectangle 136"/>
              <p:cNvSpPr>
                <a:spLocks noChangeArrowheads="1"/>
              </p:cNvSpPr>
              <p:nvPr/>
            </p:nvSpPr>
            <p:spPr bwMode="auto">
              <a:xfrm>
                <a:off x="3559" y="3101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时钟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7" name="Rectangle 137"/>
              <p:cNvSpPr>
                <a:spLocks noChangeArrowheads="1"/>
              </p:cNvSpPr>
              <p:nvPr/>
            </p:nvSpPr>
            <p:spPr bwMode="auto">
              <a:xfrm>
                <a:off x="3557" y="3224"/>
                <a:ext cx="258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上升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79" name="Rectangle 139"/>
              <p:cNvSpPr>
                <a:spLocks noChangeArrowheads="1"/>
              </p:cNvSpPr>
              <p:nvPr/>
            </p:nvSpPr>
            <p:spPr bwMode="auto">
              <a:xfrm>
                <a:off x="3174" y="3206"/>
                <a:ext cx="273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0" name="Rectangle 140"/>
              <p:cNvSpPr>
                <a:spLocks noChangeArrowheads="1"/>
              </p:cNvSpPr>
              <p:nvPr/>
            </p:nvSpPr>
            <p:spPr bwMode="auto">
              <a:xfrm>
                <a:off x="4005" y="3170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1" name="Rectangle 141"/>
              <p:cNvSpPr>
                <a:spLocks noChangeArrowheads="1"/>
              </p:cNvSpPr>
              <p:nvPr/>
            </p:nvSpPr>
            <p:spPr bwMode="auto">
              <a:xfrm>
                <a:off x="4134" y="3206"/>
                <a:ext cx="273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6" name="Rectangle 146"/>
              <p:cNvSpPr>
                <a:spLocks noChangeArrowheads="1"/>
              </p:cNvSpPr>
              <p:nvPr/>
            </p:nvSpPr>
            <p:spPr bwMode="auto">
              <a:xfrm>
                <a:off x="4763" y="3166"/>
                <a:ext cx="703" cy="1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7" name="Rectangle 147"/>
              <p:cNvSpPr>
                <a:spLocks noChangeArrowheads="1"/>
              </p:cNvSpPr>
              <p:nvPr/>
            </p:nvSpPr>
            <p:spPr bwMode="auto">
              <a:xfrm>
                <a:off x="4848" y="3190"/>
                <a:ext cx="437" cy="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</a:rPr>
                  <a:t>Output 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88" name="Rectangle 148"/>
              <p:cNvSpPr>
                <a:spLocks noChangeArrowheads="1"/>
              </p:cNvSpPr>
              <p:nvPr/>
            </p:nvSpPr>
            <p:spPr bwMode="auto">
              <a:xfrm>
                <a:off x="5264" y="3200"/>
                <a:ext cx="233" cy="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nop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615" name="Freeform 175"/>
            <p:cNvSpPr/>
            <p:nvPr/>
          </p:nvSpPr>
          <p:spPr bwMode="auto">
            <a:xfrm>
              <a:off x="4363" y="3414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616" name="Freeform 176"/>
            <p:cNvSpPr/>
            <p:nvPr/>
          </p:nvSpPr>
          <p:spPr bwMode="auto">
            <a:xfrm>
              <a:off x="4778" y="3414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45619" name="Group 179"/>
          <p:cNvGrpSpPr/>
          <p:nvPr/>
        </p:nvGrpSpPr>
        <p:grpSpPr bwMode="auto">
          <a:xfrm>
            <a:off x="610449" y="1299418"/>
            <a:ext cx="4743688" cy="1363011"/>
            <a:chOff x="384" y="817"/>
            <a:chExt cx="2984" cy="857"/>
          </a:xfrm>
        </p:grpSpPr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3057" y="866"/>
              <a:ext cx="311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356" y="856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2420" y="886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728" y="856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792" y="886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1831" y="1381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864" y="1411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暂停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899" y="1534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330" y="1381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448" y="1411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气泡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582" y="1534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278" y="10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482" name="Group 42"/>
            <p:cNvGrpSpPr/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80" name="Freeform 40"/>
              <p:cNvSpPr/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81" name="Freeform 41"/>
              <p:cNvSpPr/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485" name="Group 45"/>
            <p:cNvGrpSpPr/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83" name="Freeform 43"/>
              <p:cNvSpPr/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84" name="Freeform 44"/>
              <p:cNvSpPr/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486" name="Freeform 46"/>
            <p:cNvSpPr/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7" name="Freeform 47"/>
            <p:cNvSpPr/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2278" y="10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492" name="Group 52"/>
            <p:cNvGrpSpPr/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90" name="Freeform 50"/>
              <p:cNvSpPr/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1" name="Freeform 51"/>
              <p:cNvSpPr/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495" name="Group 55"/>
            <p:cNvGrpSpPr/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93" name="Freeform 53"/>
              <p:cNvSpPr/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494" name="Freeform 54"/>
              <p:cNvSpPr/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496" name="Freeform 56"/>
            <p:cNvSpPr/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97" name="Freeform 57"/>
            <p:cNvSpPr/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84" y="1046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正常</a:t>
              </a:r>
            </a:p>
          </p:txBody>
        </p:sp>
      </p:grpSp>
      <p:grpSp>
        <p:nvGrpSpPr>
          <p:cNvPr id="445620" name="Group 180"/>
          <p:cNvGrpSpPr/>
          <p:nvPr/>
        </p:nvGrpSpPr>
        <p:grpSpPr bwMode="auto">
          <a:xfrm>
            <a:off x="610448" y="3207938"/>
            <a:ext cx="4021962" cy="1343926"/>
            <a:chOff x="384" y="2017"/>
            <a:chExt cx="2530" cy="845"/>
          </a:xfrm>
        </p:grpSpPr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344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2408" y="2074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1716" y="2044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1780" y="2074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1819" y="2569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1851" y="2599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FF3300"/>
                  </a:solidFill>
                </a:rPr>
                <a:t>暂停</a:t>
              </a:r>
              <a:r>
                <a:rPr lang="en-US" sz="1600" b="1" dirty="0" smtClean="0">
                  <a:solidFill>
                    <a:srgbClr val="FF3300"/>
                  </a:solidFill>
                </a:rPr>
                <a:t> </a:t>
              </a:r>
              <a:endParaRPr lang="en-US" sz="1600" b="1" dirty="0">
                <a:solidFill>
                  <a:srgbClr val="FF3300"/>
                </a:solidFill>
              </a:endParaRPr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1886" y="2722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3300"/>
                  </a:solidFill>
                </a:rPr>
                <a:t>= 1</a:t>
              </a:r>
              <a:endParaRPr lang="en-US" sz="2400" b="1">
                <a:solidFill>
                  <a:srgbClr val="FF3300"/>
                </a:solidFill>
              </a:endParaRP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318" y="2569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436" y="2599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气泡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570" y="2722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2266" y="22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40" name="Group 100"/>
            <p:cNvGrpSpPr/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38" name="Freeform 98"/>
              <p:cNvSpPr/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39" name="Freeform 99"/>
              <p:cNvSpPr/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543" name="Group 103"/>
            <p:cNvGrpSpPr/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41" name="Freeform 101"/>
              <p:cNvSpPr/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42" name="Freeform 102"/>
              <p:cNvSpPr/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544" name="Freeform 104"/>
            <p:cNvSpPr/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5" name="Freeform 105"/>
            <p:cNvSpPr/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6" name="Rectangle 10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47" name="Rectangle 107"/>
            <p:cNvSpPr>
              <a:spLocks noChangeArrowheads="1"/>
            </p:cNvSpPr>
            <p:nvPr/>
          </p:nvSpPr>
          <p:spPr bwMode="auto">
            <a:xfrm>
              <a:off x="2266" y="2276"/>
              <a:ext cx="6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550" name="Group 110"/>
            <p:cNvGrpSpPr/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48" name="Freeform 108"/>
              <p:cNvSpPr/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49" name="Freeform 109"/>
              <p:cNvSpPr/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5553" name="Group 113"/>
            <p:cNvGrpSpPr/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51" name="Freeform 111"/>
              <p:cNvSpPr/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5552" name="Freeform 112"/>
              <p:cNvSpPr/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5554" name="Freeform 114"/>
            <p:cNvSpPr/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55" name="Freeform 115"/>
            <p:cNvSpPr/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84" y="2234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暂停</a:t>
              </a:r>
            </a:p>
          </p:txBody>
        </p:sp>
      </p:grpSp>
      <p:grpSp>
        <p:nvGrpSpPr>
          <p:cNvPr id="445622" name="Group 182"/>
          <p:cNvGrpSpPr/>
          <p:nvPr/>
        </p:nvGrpSpPr>
        <p:grpSpPr bwMode="auto">
          <a:xfrm>
            <a:off x="610448" y="5025827"/>
            <a:ext cx="4021962" cy="1300984"/>
            <a:chOff x="384" y="3160"/>
            <a:chExt cx="2530" cy="818"/>
          </a:xfrm>
        </p:grpSpPr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2344" y="3160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2408" y="3190"/>
              <a:ext cx="490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Output = x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1716" y="3160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1780" y="3190"/>
              <a:ext cx="40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Input = y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1819" y="3685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1852" y="3715"/>
              <a:ext cx="287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000000"/>
                  </a:solidFill>
                </a:rPr>
                <a:t>暂停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1887" y="3838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= 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2318" y="3685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2415" y="3715"/>
              <a:ext cx="258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FF3300"/>
                  </a:solidFill>
                </a:rPr>
                <a:t>气泡</a:t>
              </a:r>
              <a:endParaRPr lang="en-US" sz="1600" b="1" dirty="0">
                <a:solidFill>
                  <a:srgbClr val="FF3300"/>
                </a:solidFill>
              </a:endParaRP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2569" y="3838"/>
              <a:ext cx="149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3300"/>
                  </a:solidFill>
                </a:rPr>
                <a:t>= 1</a:t>
              </a:r>
            </a:p>
          </p:txBody>
        </p:sp>
        <p:sp>
          <p:nvSpPr>
            <p:cNvPr id="44544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997" cy="26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66"/>
                  </a:solidFill>
                  <a:ea typeface="宋体" panose="02010600030101010101" pitchFamily="2" charset="-122"/>
                </a:rPr>
                <a:t>气泡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2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en-US" dirty="0" smtClean="0">
                <a:ea typeface="宋体" panose="02010600030101010101" pitchFamily="2" charset="-122"/>
              </a:rPr>
              <a:t>转发</a:t>
            </a:r>
            <a:r>
              <a:rPr lang="en-US" altLang="zh-CN" dirty="0" smtClean="0"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</a:rPr>
              <a:t>增加旁路路径解决数据冒险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理想的</a:t>
            </a:r>
            <a:r>
              <a:rPr lang="zh-CN" altLang="en-US" dirty="0">
                <a:ea typeface="宋体" panose="02010600030101010101" pitchFamily="2" charset="-122"/>
              </a:rPr>
              <a:t>流水线</a:t>
            </a:r>
            <a:endParaRPr lang="en-US" dirty="0"/>
          </a:p>
          <a:p>
            <a:pPr lvl="1"/>
            <a:r>
              <a:rPr lang="en-US" dirty="0" err="1"/>
              <a:t>源寄存器的写要在写回阶段才能进行</a:t>
            </a:r>
            <a:endParaRPr lang="en-US" dirty="0"/>
          </a:p>
          <a:p>
            <a:pPr lvl="1"/>
            <a:r>
              <a:rPr lang="en-US" dirty="0" err="1"/>
              <a:t>操作数在译码阶段从寄存器文件中读入</a:t>
            </a:r>
            <a:endParaRPr lang="en-US" dirty="0"/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需要在开始阶段保存在寄存器文件中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</a:p>
          <a:p>
            <a:pPr lvl="1"/>
            <a:r>
              <a:rPr lang="en-US" dirty="0" err="1"/>
              <a:t>在执行阶段和访存阶段产生的值</a:t>
            </a:r>
            <a:endParaRPr lang="en-US" dirty="0"/>
          </a:p>
          <a:p>
            <a:r>
              <a:rPr lang="en-US" dirty="0" err="1"/>
              <a:t>窍门</a:t>
            </a:r>
            <a:endParaRPr lang="en-US" dirty="0"/>
          </a:p>
          <a:p>
            <a:pPr lvl="1"/>
            <a:r>
              <a:rPr lang="en-US" dirty="0" err="1"/>
              <a:t>将指令生成的值直接传递到译码阶段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需要在译码阶段结束时</a:t>
            </a:r>
            <a:r>
              <a:rPr lang="zh-CN" altLang="en-US" dirty="0" smtClean="0">
                <a:ea typeface="宋体" panose="02010600030101010101" pitchFamily="2" charset="-122"/>
              </a:rPr>
              <a:t>有效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zh-CN" dirty="0"/>
              <a:t>转发源</a:t>
            </a:r>
            <a:r>
              <a:rPr lang="en-US" altLang="zh-CN" dirty="0"/>
              <a:t>:   </a:t>
            </a:r>
            <a:r>
              <a:rPr lang="en-US" altLang="zh-CN" dirty="0" err="1"/>
              <a:t>e_valE</a:t>
            </a:r>
            <a:r>
              <a:rPr lang="en-US" altLang="zh-CN" dirty="0"/>
              <a:t>  </a:t>
            </a:r>
            <a:r>
              <a:rPr lang="en-US" altLang="zh-CN" dirty="0" err="1"/>
              <a:t>m_valM</a:t>
            </a:r>
            <a:r>
              <a:rPr lang="en-US" altLang="zh-CN" dirty="0"/>
              <a:t>  </a:t>
            </a:r>
            <a:r>
              <a:rPr lang="en-US" altLang="zh-CN" dirty="0" err="1"/>
              <a:t>M_valE</a:t>
            </a:r>
            <a:r>
              <a:rPr lang="en-US" altLang="zh-CN" dirty="0"/>
              <a:t>  </a:t>
            </a:r>
            <a:r>
              <a:rPr lang="en-US" altLang="zh-CN" dirty="0" err="1"/>
              <a:t>W_valM</a:t>
            </a:r>
            <a:r>
              <a:rPr lang="en-US" altLang="zh-CN" dirty="0"/>
              <a:t> </a:t>
            </a:r>
            <a:r>
              <a:rPr lang="en-US" altLang="zh-CN" dirty="0" err="1"/>
              <a:t>W_valE</a:t>
            </a:r>
            <a:endParaRPr lang="zh-CN" altLang="zh-CN" dirty="0"/>
          </a:p>
          <a:p>
            <a:r>
              <a:rPr lang="zh-CN" altLang="zh-CN" dirty="0"/>
              <a:t>转发目的</a:t>
            </a:r>
            <a:r>
              <a:rPr lang="en-US" altLang="zh-CN" dirty="0"/>
              <a:t>: </a:t>
            </a:r>
            <a:r>
              <a:rPr lang="en-US" altLang="zh-CN" dirty="0" err="1"/>
              <a:t>val_A</a:t>
            </a:r>
            <a:r>
              <a:rPr lang="en-US" altLang="zh-CN" dirty="0"/>
              <a:t>  </a:t>
            </a:r>
            <a:r>
              <a:rPr lang="en-US" altLang="zh-CN" dirty="0" err="1" smtClean="0"/>
              <a:t>val_B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211"/>
            <a:ext cx="9089409" cy="654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110"/>
            <a:ext cx="1440160" cy="762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+mn-ea"/>
                <a:ea typeface="+mn-ea"/>
              </a:rPr>
              <a:t>PIPE-</a:t>
            </a:r>
          </a:p>
        </p:txBody>
      </p:sp>
    </p:spTree>
    <p:extLst>
      <p:ext uri="{BB962C8B-B14F-4D97-AF65-F5344CB8AC3E}">
        <p14:creationId xmlns:p14="http://schemas.microsoft.com/office/powerpoint/2010/main" val="41556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数据转发示例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754" y="3411528"/>
            <a:ext cx="3448076" cy="3390829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irmovq</a:t>
            </a:r>
            <a:r>
              <a:rPr lang="en-US" dirty="0" smtClean="0"/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处于写回阶段</a:t>
            </a:r>
            <a:endParaRPr lang="en-US" dirty="0"/>
          </a:p>
          <a:p>
            <a:pPr lvl="1"/>
            <a:r>
              <a:rPr lang="en-US" dirty="0"/>
              <a:t>结果值保存到W流水线寄存器</a:t>
            </a:r>
          </a:p>
          <a:p>
            <a:pPr lvl="1"/>
            <a:r>
              <a:rPr lang="en-US" dirty="0"/>
              <a:t>转发作为valB提供给译码阶段</a:t>
            </a:r>
          </a:p>
        </p:txBody>
      </p:sp>
      <p:grpSp>
        <p:nvGrpSpPr>
          <p:cNvPr id="448966" name="Group 454"/>
          <p:cNvGrpSpPr/>
          <p:nvPr/>
        </p:nvGrpSpPr>
        <p:grpSpPr bwMode="auto">
          <a:xfrm>
            <a:off x="755576" y="1347245"/>
            <a:ext cx="8208912" cy="4458019"/>
            <a:chOff x="1584" y="576"/>
            <a:chExt cx="3763" cy="2803"/>
          </a:xfrm>
        </p:grpSpPr>
        <p:sp>
          <p:nvSpPr>
            <p:cNvPr id="448742" name="Rectangle 230"/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3" name="Rectangle 231"/>
            <p:cNvSpPr>
              <a:spLocks noChangeArrowheads="1"/>
            </p:cNvSpPr>
            <p:nvPr/>
          </p:nvSpPr>
          <p:spPr bwMode="auto">
            <a:xfrm>
              <a:off x="1639" y="799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4" name="Rectangle 232"/>
            <p:cNvSpPr>
              <a:spLocks noChangeArrowheads="1"/>
            </p:cNvSpPr>
            <p:nvPr/>
          </p:nvSpPr>
          <p:spPr bwMode="auto">
            <a:xfrm>
              <a:off x="2015" y="799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5" name="Rectangle 233"/>
            <p:cNvSpPr>
              <a:spLocks noChangeArrowheads="1"/>
            </p:cNvSpPr>
            <p:nvPr/>
          </p:nvSpPr>
          <p:spPr bwMode="auto">
            <a:xfrm>
              <a:off x="2375" y="799"/>
              <a:ext cx="31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6" name="Rectangle 234"/>
            <p:cNvSpPr>
              <a:spLocks noChangeArrowheads="1"/>
            </p:cNvSpPr>
            <p:nvPr/>
          </p:nvSpPr>
          <p:spPr bwMode="auto">
            <a:xfrm>
              <a:off x="2669" y="799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47" name="Rectangle 235"/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48" name="Rectangle 236"/>
            <p:cNvSpPr>
              <a:spLocks noChangeArrowheads="1"/>
            </p:cNvSpPr>
            <p:nvPr/>
          </p:nvSpPr>
          <p:spPr bwMode="auto">
            <a:xfrm>
              <a:off x="3129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4000" b="1" dirty="0">
                <a:solidFill>
                  <a:srgbClr val="000066"/>
                </a:solidFill>
              </a:endParaRPr>
            </a:p>
          </p:txBody>
        </p:sp>
        <p:sp>
          <p:nvSpPr>
            <p:cNvPr id="448749" name="Rectangle 237"/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0" name="Rectangle 238"/>
            <p:cNvSpPr>
              <a:spLocks noChangeArrowheads="1"/>
            </p:cNvSpPr>
            <p:nvPr/>
          </p:nvSpPr>
          <p:spPr bwMode="auto">
            <a:xfrm>
              <a:off x="3360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2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1" name="Rectangle 239"/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2" name="Rectangle 240"/>
            <p:cNvSpPr>
              <a:spLocks noChangeArrowheads="1"/>
            </p:cNvSpPr>
            <p:nvPr/>
          </p:nvSpPr>
          <p:spPr bwMode="auto">
            <a:xfrm>
              <a:off x="3590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3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3" name="Rectangle 241"/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382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4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5" name="Rectangle 243"/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6" name="Rectangle 244"/>
            <p:cNvSpPr>
              <a:spLocks noChangeArrowheads="1"/>
            </p:cNvSpPr>
            <p:nvPr/>
          </p:nvSpPr>
          <p:spPr bwMode="auto">
            <a:xfrm>
              <a:off x="405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5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7" name="Rectangle 245"/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58" name="Rectangle 246"/>
            <p:cNvSpPr>
              <a:spLocks noChangeArrowheads="1"/>
            </p:cNvSpPr>
            <p:nvPr/>
          </p:nvSpPr>
          <p:spPr bwMode="auto">
            <a:xfrm>
              <a:off x="4281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6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59" name="Rectangle 247"/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0" name="Rectangle 248"/>
            <p:cNvSpPr>
              <a:spLocks noChangeArrowheads="1"/>
            </p:cNvSpPr>
            <p:nvPr/>
          </p:nvSpPr>
          <p:spPr bwMode="auto">
            <a:xfrm>
              <a:off x="451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7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1" name="Rectangle 249"/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2" name="Rectangle 250"/>
            <p:cNvSpPr>
              <a:spLocks noChangeArrowheads="1"/>
            </p:cNvSpPr>
            <p:nvPr/>
          </p:nvSpPr>
          <p:spPr bwMode="auto">
            <a:xfrm>
              <a:off x="474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8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3" name="Rectangle 251"/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4" name="Rectangle 252"/>
            <p:cNvSpPr>
              <a:spLocks noChangeArrowheads="1"/>
            </p:cNvSpPr>
            <p:nvPr/>
          </p:nvSpPr>
          <p:spPr bwMode="auto">
            <a:xfrm>
              <a:off x="4972" y="611"/>
              <a:ext cx="48" cy="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33CC"/>
                  </a:solidFill>
                </a:rPr>
                <a:t>9</a:t>
              </a:r>
              <a:endParaRPr lang="en-US" sz="4000" b="1">
                <a:solidFill>
                  <a:srgbClr val="000066"/>
                </a:solidFill>
              </a:endParaRPr>
            </a:p>
          </p:txBody>
        </p:sp>
        <p:sp>
          <p:nvSpPr>
            <p:cNvPr id="448765" name="Rectangle 25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6" name="Rectangle 254"/>
            <p:cNvSpPr>
              <a:spLocks noChangeArrowheads="1"/>
            </p:cNvSpPr>
            <p:nvPr/>
          </p:nvSpPr>
          <p:spPr bwMode="auto">
            <a:xfrm>
              <a:off x="3152" y="790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7" name="Rectangle 25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8" name="Rectangle 256"/>
            <p:cNvSpPr>
              <a:spLocks noChangeArrowheads="1"/>
            </p:cNvSpPr>
            <p:nvPr/>
          </p:nvSpPr>
          <p:spPr bwMode="auto">
            <a:xfrm>
              <a:off x="3399" y="790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69" name="Rectangle 25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0" name="Rectangle 258"/>
            <p:cNvSpPr>
              <a:spLocks noChangeArrowheads="1"/>
            </p:cNvSpPr>
            <p:nvPr/>
          </p:nvSpPr>
          <p:spPr bwMode="auto">
            <a:xfrm>
              <a:off x="3610" y="790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1" name="Rectangle 25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2" name="Rectangle 260"/>
            <p:cNvSpPr>
              <a:spLocks noChangeArrowheads="1"/>
            </p:cNvSpPr>
            <p:nvPr/>
          </p:nvSpPr>
          <p:spPr bwMode="auto">
            <a:xfrm>
              <a:off x="3833" y="790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3" name="Rectangle 26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4" name="Rectangle 262"/>
            <p:cNvSpPr>
              <a:spLocks noChangeArrowheads="1"/>
            </p:cNvSpPr>
            <p:nvPr/>
          </p:nvSpPr>
          <p:spPr bwMode="auto">
            <a:xfrm>
              <a:off x="4058" y="790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5" name="Rectangle 26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6" name="Rectangle 264"/>
            <p:cNvSpPr>
              <a:spLocks noChangeArrowheads="1"/>
            </p:cNvSpPr>
            <p:nvPr/>
          </p:nvSpPr>
          <p:spPr bwMode="auto">
            <a:xfrm>
              <a:off x="3152" y="790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7" name="Rectangle 26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8" name="Rectangle 266"/>
            <p:cNvSpPr>
              <a:spLocks noChangeArrowheads="1"/>
            </p:cNvSpPr>
            <p:nvPr/>
          </p:nvSpPr>
          <p:spPr bwMode="auto">
            <a:xfrm>
              <a:off x="3399" y="790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79" name="Rectangle 26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0" name="Rectangle 268"/>
            <p:cNvSpPr>
              <a:spLocks noChangeArrowheads="1"/>
            </p:cNvSpPr>
            <p:nvPr/>
          </p:nvSpPr>
          <p:spPr bwMode="auto">
            <a:xfrm>
              <a:off x="3610" y="790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1" name="Rectangle 26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2" name="Rectangle 270"/>
            <p:cNvSpPr>
              <a:spLocks noChangeArrowheads="1"/>
            </p:cNvSpPr>
            <p:nvPr/>
          </p:nvSpPr>
          <p:spPr bwMode="auto">
            <a:xfrm>
              <a:off x="3833" y="790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3" name="Rectangle 27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4" name="Rectangle 272"/>
            <p:cNvSpPr>
              <a:spLocks noChangeArrowheads="1"/>
            </p:cNvSpPr>
            <p:nvPr/>
          </p:nvSpPr>
          <p:spPr bwMode="auto">
            <a:xfrm>
              <a:off x="4058" y="790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85" name="Rectangle 273"/>
            <p:cNvSpPr>
              <a:spLocks noChangeArrowheads="1"/>
            </p:cNvSpPr>
            <p:nvPr/>
          </p:nvSpPr>
          <p:spPr bwMode="auto">
            <a:xfrm>
              <a:off x="1584" y="92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6" name="Rectangle 274"/>
            <p:cNvSpPr>
              <a:spLocks noChangeArrowheads="1"/>
            </p:cNvSpPr>
            <p:nvPr/>
          </p:nvSpPr>
          <p:spPr bwMode="auto">
            <a:xfrm>
              <a:off x="1640" y="953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7" name="Rectangle 275"/>
            <p:cNvSpPr>
              <a:spLocks noChangeArrowheads="1"/>
            </p:cNvSpPr>
            <p:nvPr/>
          </p:nvSpPr>
          <p:spPr bwMode="auto">
            <a:xfrm>
              <a:off x="2015" y="953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8" name="Rectangle 276"/>
            <p:cNvSpPr>
              <a:spLocks noChangeArrowheads="1"/>
            </p:cNvSpPr>
            <p:nvPr/>
          </p:nvSpPr>
          <p:spPr bwMode="auto">
            <a:xfrm>
              <a:off x="2452" y="953"/>
              <a:ext cx="25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89" name="Rectangle 277"/>
            <p:cNvSpPr>
              <a:spLocks noChangeArrowheads="1"/>
            </p:cNvSpPr>
            <p:nvPr/>
          </p:nvSpPr>
          <p:spPr bwMode="auto">
            <a:xfrm>
              <a:off x="2714" y="953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790" name="Rectangle 27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1" name="Rectangle 279"/>
            <p:cNvSpPr>
              <a:spLocks noChangeArrowheads="1"/>
            </p:cNvSpPr>
            <p:nvPr/>
          </p:nvSpPr>
          <p:spPr bwMode="auto">
            <a:xfrm>
              <a:off x="3382" y="94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2" name="Rectangle 28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3" name="Rectangle 281"/>
            <p:cNvSpPr>
              <a:spLocks noChangeArrowheads="1"/>
            </p:cNvSpPr>
            <p:nvPr/>
          </p:nvSpPr>
          <p:spPr bwMode="auto">
            <a:xfrm>
              <a:off x="3629" y="94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4" name="Rectangle 28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5" name="Rectangle 283"/>
            <p:cNvSpPr>
              <a:spLocks noChangeArrowheads="1"/>
            </p:cNvSpPr>
            <p:nvPr/>
          </p:nvSpPr>
          <p:spPr bwMode="auto">
            <a:xfrm>
              <a:off x="3841" y="94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6" name="Rectangle 28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7" name="Rectangle 285"/>
            <p:cNvSpPr>
              <a:spLocks noChangeArrowheads="1"/>
            </p:cNvSpPr>
            <p:nvPr/>
          </p:nvSpPr>
          <p:spPr bwMode="auto">
            <a:xfrm>
              <a:off x="4063" y="94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8" name="Rectangle 28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799" name="Rectangle 287"/>
            <p:cNvSpPr>
              <a:spLocks noChangeArrowheads="1"/>
            </p:cNvSpPr>
            <p:nvPr/>
          </p:nvSpPr>
          <p:spPr bwMode="auto">
            <a:xfrm>
              <a:off x="4288" y="94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0" name="Rectangle 28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1" name="Rectangle 289"/>
            <p:cNvSpPr>
              <a:spLocks noChangeArrowheads="1"/>
            </p:cNvSpPr>
            <p:nvPr/>
          </p:nvSpPr>
          <p:spPr bwMode="auto">
            <a:xfrm>
              <a:off x="3382" y="94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2" name="Rectangle 29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3" name="Rectangle 291"/>
            <p:cNvSpPr>
              <a:spLocks noChangeArrowheads="1"/>
            </p:cNvSpPr>
            <p:nvPr/>
          </p:nvSpPr>
          <p:spPr bwMode="auto">
            <a:xfrm>
              <a:off x="3629" y="94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4" name="Rectangle 29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5" name="Rectangle 293"/>
            <p:cNvSpPr>
              <a:spLocks noChangeArrowheads="1"/>
            </p:cNvSpPr>
            <p:nvPr/>
          </p:nvSpPr>
          <p:spPr bwMode="auto">
            <a:xfrm>
              <a:off x="3841" y="94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6" name="Rectangle 29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7" name="Rectangle 295"/>
            <p:cNvSpPr>
              <a:spLocks noChangeArrowheads="1"/>
            </p:cNvSpPr>
            <p:nvPr/>
          </p:nvSpPr>
          <p:spPr bwMode="auto">
            <a:xfrm>
              <a:off x="4063" y="94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8" name="Rectangle 29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09" name="Rectangle 297"/>
            <p:cNvSpPr>
              <a:spLocks noChangeArrowheads="1"/>
            </p:cNvSpPr>
            <p:nvPr/>
          </p:nvSpPr>
          <p:spPr bwMode="auto">
            <a:xfrm>
              <a:off x="4288" y="94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0" name="Rectangle 298"/>
            <p:cNvSpPr>
              <a:spLocks noChangeArrowheads="1"/>
            </p:cNvSpPr>
            <p:nvPr/>
          </p:nvSpPr>
          <p:spPr bwMode="auto">
            <a:xfrm>
              <a:off x="1584" y="1067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1" name="Rectangle 299"/>
            <p:cNvSpPr>
              <a:spLocks noChangeArrowheads="1"/>
            </p:cNvSpPr>
            <p:nvPr/>
          </p:nvSpPr>
          <p:spPr bwMode="auto">
            <a:xfrm>
              <a:off x="1640" y="1107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12" name="Rectangle 300"/>
            <p:cNvSpPr>
              <a:spLocks noChangeArrowheads="1"/>
            </p:cNvSpPr>
            <p:nvPr/>
          </p:nvSpPr>
          <p:spPr bwMode="auto">
            <a:xfrm>
              <a:off x="2025" y="1107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3" name="Rectangle 30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4" name="Rectangle 302"/>
            <p:cNvSpPr>
              <a:spLocks noChangeArrowheads="1"/>
            </p:cNvSpPr>
            <p:nvPr/>
          </p:nvSpPr>
          <p:spPr bwMode="auto">
            <a:xfrm>
              <a:off x="3613" y="1097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5" name="Rectangle 30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6" name="Rectangle 304"/>
            <p:cNvSpPr>
              <a:spLocks noChangeArrowheads="1"/>
            </p:cNvSpPr>
            <p:nvPr/>
          </p:nvSpPr>
          <p:spPr bwMode="auto">
            <a:xfrm>
              <a:off x="3859" y="1097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7" name="Rectangle 30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8" name="Rectangle 306"/>
            <p:cNvSpPr>
              <a:spLocks noChangeArrowheads="1"/>
            </p:cNvSpPr>
            <p:nvPr/>
          </p:nvSpPr>
          <p:spPr bwMode="auto">
            <a:xfrm>
              <a:off x="4071" y="1097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19" name="Rectangle 30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0" name="Rectangle 308"/>
            <p:cNvSpPr>
              <a:spLocks noChangeArrowheads="1"/>
            </p:cNvSpPr>
            <p:nvPr/>
          </p:nvSpPr>
          <p:spPr bwMode="auto">
            <a:xfrm>
              <a:off x="4294" y="1097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1" name="Rectangle 30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2" name="Rectangle 310"/>
            <p:cNvSpPr>
              <a:spLocks noChangeArrowheads="1"/>
            </p:cNvSpPr>
            <p:nvPr/>
          </p:nvSpPr>
          <p:spPr bwMode="auto">
            <a:xfrm>
              <a:off x="4519" y="1097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3" name="Rectangle 31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4" name="Rectangle 312"/>
            <p:cNvSpPr>
              <a:spLocks noChangeArrowheads="1"/>
            </p:cNvSpPr>
            <p:nvPr/>
          </p:nvSpPr>
          <p:spPr bwMode="auto">
            <a:xfrm>
              <a:off x="3613" y="1097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5" name="Rectangle 31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6" name="Rectangle 314"/>
            <p:cNvSpPr>
              <a:spLocks noChangeArrowheads="1"/>
            </p:cNvSpPr>
            <p:nvPr/>
          </p:nvSpPr>
          <p:spPr bwMode="auto">
            <a:xfrm>
              <a:off x="3859" y="1097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7" name="Rectangle 31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8" name="Rectangle 316"/>
            <p:cNvSpPr>
              <a:spLocks noChangeArrowheads="1"/>
            </p:cNvSpPr>
            <p:nvPr/>
          </p:nvSpPr>
          <p:spPr bwMode="auto">
            <a:xfrm>
              <a:off x="4071" y="1097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29" name="Rectangle 31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0" name="Rectangle 318"/>
            <p:cNvSpPr>
              <a:spLocks noChangeArrowheads="1"/>
            </p:cNvSpPr>
            <p:nvPr/>
          </p:nvSpPr>
          <p:spPr bwMode="auto">
            <a:xfrm>
              <a:off x="4294" y="1097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1" name="Rectangle 31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2" name="Rectangle 320"/>
            <p:cNvSpPr>
              <a:spLocks noChangeArrowheads="1"/>
            </p:cNvSpPr>
            <p:nvPr/>
          </p:nvSpPr>
          <p:spPr bwMode="auto">
            <a:xfrm>
              <a:off x="4519" y="1097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3" name="Rectangle 321"/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4" name="Rectangle 322"/>
            <p:cNvSpPr>
              <a:spLocks noChangeArrowheads="1"/>
            </p:cNvSpPr>
            <p:nvPr/>
          </p:nvSpPr>
          <p:spPr bwMode="auto">
            <a:xfrm>
              <a:off x="1640" y="1260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0x015: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35" name="Rectangle 323"/>
            <p:cNvSpPr>
              <a:spLocks noChangeArrowheads="1"/>
            </p:cNvSpPr>
            <p:nvPr/>
          </p:nvSpPr>
          <p:spPr bwMode="auto">
            <a:xfrm>
              <a:off x="2025" y="1260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6" name="Rectangle 32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7" name="Rectangle 325"/>
            <p:cNvSpPr>
              <a:spLocks noChangeArrowheads="1"/>
            </p:cNvSpPr>
            <p:nvPr/>
          </p:nvSpPr>
          <p:spPr bwMode="auto">
            <a:xfrm>
              <a:off x="3843" y="1251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8" name="Rectangle 32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39" name="Rectangle 327"/>
            <p:cNvSpPr>
              <a:spLocks noChangeArrowheads="1"/>
            </p:cNvSpPr>
            <p:nvPr/>
          </p:nvSpPr>
          <p:spPr bwMode="auto">
            <a:xfrm>
              <a:off x="4090" y="1251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0" name="Rectangle 32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1" name="Rectangle 329"/>
            <p:cNvSpPr>
              <a:spLocks noChangeArrowheads="1"/>
            </p:cNvSpPr>
            <p:nvPr/>
          </p:nvSpPr>
          <p:spPr bwMode="auto">
            <a:xfrm>
              <a:off x="4301" y="1251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2" name="Rectangle 33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3" name="Rectangle 331"/>
            <p:cNvSpPr>
              <a:spLocks noChangeArrowheads="1"/>
            </p:cNvSpPr>
            <p:nvPr/>
          </p:nvSpPr>
          <p:spPr bwMode="auto">
            <a:xfrm>
              <a:off x="4524" y="125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4" name="Rectangle 33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5" name="Rectangle 333"/>
            <p:cNvSpPr>
              <a:spLocks noChangeArrowheads="1"/>
            </p:cNvSpPr>
            <p:nvPr/>
          </p:nvSpPr>
          <p:spPr bwMode="auto">
            <a:xfrm>
              <a:off x="4749" y="1251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6" name="Rectangle 33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7" name="Rectangle 335"/>
            <p:cNvSpPr>
              <a:spLocks noChangeArrowheads="1"/>
            </p:cNvSpPr>
            <p:nvPr/>
          </p:nvSpPr>
          <p:spPr bwMode="auto">
            <a:xfrm>
              <a:off x="3843" y="1251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8" name="Rectangle 33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49" name="Rectangle 337"/>
            <p:cNvSpPr>
              <a:spLocks noChangeArrowheads="1"/>
            </p:cNvSpPr>
            <p:nvPr/>
          </p:nvSpPr>
          <p:spPr bwMode="auto">
            <a:xfrm>
              <a:off x="4090" y="1251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0" name="Rectangle 33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1" name="Rectangle 339"/>
            <p:cNvSpPr>
              <a:spLocks noChangeArrowheads="1"/>
            </p:cNvSpPr>
            <p:nvPr/>
          </p:nvSpPr>
          <p:spPr bwMode="auto">
            <a:xfrm>
              <a:off x="4301" y="1251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2" name="Rectangle 34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3" name="Rectangle 341"/>
            <p:cNvSpPr>
              <a:spLocks noChangeArrowheads="1"/>
            </p:cNvSpPr>
            <p:nvPr/>
          </p:nvSpPr>
          <p:spPr bwMode="auto">
            <a:xfrm>
              <a:off x="4524" y="125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4" name="Rectangle 34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5" name="Rectangle 343"/>
            <p:cNvSpPr>
              <a:spLocks noChangeArrowheads="1"/>
            </p:cNvSpPr>
            <p:nvPr/>
          </p:nvSpPr>
          <p:spPr bwMode="auto">
            <a:xfrm>
              <a:off x="4749" y="1251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56" name="Rectangle 344"/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7" name="Rectangle 345"/>
            <p:cNvSpPr>
              <a:spLocks noChangeArrowheads="1"/>
            </p:cNvSpPr>
            <p:nvPr/>
          </p:nvSpPr>
          <p:spPr bwMode="auto">
            <a:xfrm>
              <a:off x="1642" y="1414"/>
              <a:ext cx="442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0x016: 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8" name="Rectangle 346"/>
            <p:cNvSpPr>
              <a:spLocks noChangeArrowheads="1"/>
            </p:cNvSpPr>
            <p:nvPr/>
          </p:nvSpPr>
          <p:spPr bwMode="auto">
            <a:xfrm>
              <a:off x="2024" y="1414"/>
              <a:ext cx="25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59" name="Rectangle 347"/>
            <p:cNvSpPr>
              <a:spLocks noChangeArrowheads="1"/>
            </p:cNvSpPr>
            <p:nvPr/>
          </p:nvSpPr>
          <p:spPr bwMode="auto">
            <a:xfrm>
              <a:off x="2278" y="1414"/>
              <a:ext cx="63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0" name="Rectangle 348"/>
            <p:cNvSpPr>
              <a:spLocks noChangeArrowheads="1"/>
            </p:cNvSpPr>
            <p:nvPr/>
          </p:nvSpPr>
          <p:spPr bwMode="auto">
            <a:xfrm>
              <a:off x="2347" y="1414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1" name="Rectangle 349"/>
            <p:cNvSpPr>
              <a:spLocks noChangeArrowheads="1"/>
            </p:cNvSpPr>
            <p:nvPr/>
          </p:nvSpPr>
          <p:spPr bwMode="auto">
            <a:xfrm>
              <a:off x="2510" y="1414"/>
              <a:ext cx="12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,%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2" name="Rectangle 350"/>
            <p:cNvSpPr>
              <a:spLocks noChangeArrowheads="1"/>
            </p:cNvSpPr>
            <p:nvPr/>
          </p:nvSpPr>
          <p:spPr bwMode="auto">
            <a:xfrm>
              <a:off x="2648" y="1414"/>
              <a:ext cx="190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448863" name="Rectangle 35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4" name="Rectangle 352"/>
            <p:cNvSpPr>
              <a:spLocks noChangeArrowheads="1"/>
            </p:cNvSpPr>
            <p:nvPr/>
          </p:nvSpPr>
          <p:spPr bwMode="auto">
            <a:xfrm>
              <a:off x="4073" y="140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5" name="Rectangle 35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6" name="Rectangle 354"/>
            <p:cNvSpPr>
              <a:spLocks noChangeArrowheads="1"/>
            </p:cNvSpPr>
            <p:nvPr/>
          </p:nvSpPr>
          <p:spPr bwMode="auto">
            <a:xfrm>
              <a:off x="4320" y="140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7" name="Rectangle 35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8" name="Rectangle 356"/>
            <p:cNvSpPr>
              <a:spLocks noChangeArrowheads="1"/>
            </p:cNvSpPr>
            <p:nvPr/>
          </p:nvSpPr>
          <p:spPr bwMode="auto">
            <a:xfrm>
              <a:off x="4532" y="140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69" name="Rectangle 35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0" name="Rectangle 358"/>
            <p:cNvSpPr>
              <a:spLocks noChangeArrowheads="1"/>
            </p:cNvSpPr>
            <p:nvPr/>
          </p:nvSpPr>
          <p:spPr bwMode="auto">
            <a:xfrm>
              <a:off x="4754" y="140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1" name="Rectangle 35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2" name="Rectangle 360"/>
            <p:cNvSpPr>
              <a:spLocks noChangeArrowheads="1"/>
            </p:cNvSpPr>
            <p:nvPr/>
          </p:nvSpPr>
          <p:spPr bwMode="auto">
            <a:xfrm>
              <a:off x="4979" y="140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3" name="Rectangle 36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4" name="Rectangle 362"/>
            <p:cNvSpPr>
              <a:spLocks noChangeArrowheads="1"/>
            </p:cNvSpPr>
            <p:nvPr/>
          </p:nvSpPr>
          <p:spPr bwMode="auto">
            <a:xfrm>
              <a:off x="4073" y="1404"/>
              <a:ext cx="5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5" name="Rectangle 36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6" name="Rectangle 364"/>
            <p:cNvSpPr>
              <a:spLocks noChangeArrowheads="1"/>
            </p:cNvSpPr>
            <p:nvPr/>
          </p:nvSpPr>
          <p:spPr bwMode="auto">
            <a:xfrm>
              <a:off x="4320" y="140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7" name="Rectangle 36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8" name="Rectangle 366"/>
            <p:cNvSpPr>
              <a:spLocks noChangeArrowheads="1"/>
            </p:cNvSpPr>
            <p:nvPr/>
          </p:nvSpPr>
          <p:spPr bwMode="auto">
            <a:xfrm>
              <a:off x="4532" y="1404"/>
              <a:ext cx="65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79" name="Rectangle 36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0" name="Rectangle 368"/>
            <p:cNvSpPr>
              <a:spLocks noChangeArrowheads="1"/>
            </p:cNvSpPr>
            <p:nvPr/>
          </p:nvSpPr>
          <p:spPr bwMode="auto">
            <a:xfrm>
              <a:off x="4754" y="1404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1" name="Rectangle 36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2" name="Rectangle 370"/>
            <p:cNvSpPr>
              <a:spLocks noChangeArrowheads="1"/>
            </p:cNvSpPr>
            <p:nvPr/>
          </p:nvSpPr>
          <p:spPr bwMode="auto">
            <a:xfrm>
              <a:off x="4979" y="1404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3" name="Rectangle 371"/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8884" name="Rectangle 372"/>
            <p:cNvSpPr>
              <a:spLocks noChangeArrowheads="1"/>
            </p:cNvSpPr>
            <p:nvPr/>
          </p:nvSpPr>
          <p:spPr bwMode="auto">
            <a:xfrm>
              <a:off x="1649" y="1567"/>
              <a:ext cx="69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0x018: halt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448965" name="Group 453"/>
            <p:cNvGrpSpPr/>
            <p:nvPr/>
          </p:nvGrpSpPr>
          <p:grpSpPr bwMode="auto">
            <a:xfrm>
              <a:off x="1584" y="576"/>
              <a:ext cx="3763" cy="2803"/>
              <a:chOff x="1584" y="576"/>
              <a:chExt cx="3763" cy="2803"/>
            </a:xfrm>
          </p:grpSpPr>
          <p:sp>
            <p:nvSpPr>
              <p:cNvPr id="448885" name="Rectangle 37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6" name="Rectangle 374"/>
              <p:cNvSpPr>
                <a:spLocks noChangeArrowheads="1"/>
              </p:cNvSpPr>
              <p:nvPr/>
            </p:nvSpPr>
            <p:spPr bwMode="auto">
              <a:xfrm>
                <a:off x="4304" y="1558"/>
                <a:ext cx="59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7" name="Rectangle 37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8" name="Rectangle 376"/>
              <p:cNvSpPr>
                <a:spLocks noChangeArrowheads="1"/>
              </p:cNvSpPr>
              <p:nvPr/>
            </p:nvSpPr>
            <p:spPr bwMode="auto">
              <a:xfrm>
                <a:off x="4549" y="1558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89" name="Rectangle 37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0" name="Rectangle 378"/>
              <p:cNvSpPr>
                <a:spLocks noChangeArrowheads="1"/>
              </p:cNvSpPr>
              <p:nvPr/>
            </p:nvSpPr>
            <p:spPr bwMode="auto">
              <a:xfrm>
                <a:off x="4761" y="1558"/>
                <a:ext cx="6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1" name="Rectangle 37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2" name="Rectangle 380"/>
              <p:cNvSpPr>
                <a:spLocks noChangeArrowheads="1"/>
              </p:cNvSpPr>
              <p:nvPr/>
            </p:nvSpPr>
            <p:spPr bwMode="auto">
              <a:xfrm>
                <a:off x="4985" y="155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3" name="Rectangle 38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4" name="Rectangle 382"/>
              <p:cNvSpPr>
                <a:spLocks noChangeArrowheads="1"/>
              </p:cNvSpPr>
              <p:nvPr/>
            </p:nvSpPr>
            <p:spPr bwMode="auto">
              <a:xfrm>
                <a:off x="5209" y="1558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5" name="Rectangle 38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6" name="Rectangle 384"/>
              <p:cNvSpPr>
                <a:spLocks noChangeArrowheads="1"/>
              </p:cNvSpPr>
              <p:nvPr/>
            </p:nvSpPr>
            <p:spPr bwMode="auto">
              <a:xfrm>
                <a:off x="4304" y="1558"/>
                <a:ext cx="59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7" name="Rectangle 38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8" name="Rectangle 386"/>
              <p:cNvSpPr>
                <a:spLocks noChangeArrowheads="1"/>
              </p:cNvSpPr>
              <p:nvPr/>
            </p:nvSpPr>
            <p:spPr bwMode="auto">
              <a:xfrm>
                <a:off x="4549" y="1558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899" name="Rectangle 38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0" name="Rectangle 388"/>
              <p:cNvSpPr>
                <a:spLocks noChangeArrowheads="1"/>
              </p:cNvSpPr>
              <p:nvPr/>
            </p:nvSpPr>
            <p:spPr bwMode="auto">
              <a:xfrm>
                <a:off x="4761" y="1558"/>
                <a:ext cx="6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1" name="Rectangle 38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2" name="Rectangle 390"/>
              <p:cNvSpPr>
                <a:spLocks noChangeArrowheads="1"/>
              </p:cNvSpPr>
              <p:nvPr/>
            </p:nvSpPr>
            <p:spPr bwMode="auto">
              <a:xfrm>
                <a:off x="4985" y="155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3" name="Rectangle 39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4" name="Rectangle 392"/>
              <p:cNvSpPr>
                <a:spLocks noChangeArrowheads="1"/>
              </p:cNvSpPr>
              <p:nvPr/>
            </p:nvSpPr>
            <p:spPr bwMode="auto">
              <a:xfrm>
                <a:off x="5209" y="1558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5" name="Line 393"/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6" name="Line 394"/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7" name="Rectangle 395"/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8" name="Rectangle 396"/>
              <p:cNvSpPr>
                <a:spLocks noChangeArrowheads="1"/>
              </p:cNvSpPr>
              <p:nvPr/>
            </p:nvSpPr>
            <p:spPr bwMode="auto">
              <a:xfrm>
                <a:off x="5204" y="611"/>
                <a:ext cx="9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3333CC"/>
                    </a:solidFill>
                  </a:rPr>
                  <a:t>10</a:t>
                </a:r>
                <a:endParaRPr lang="en-US" sz="4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09" name="Rectangle 397"/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0" name="Rectangle 398"/>
              <p:cNvSpPr>
                <a:spLocks noChangeArrowheads="1"/>
              </p:cNvSpPr>
              <p:nvPr/>
            </p:nvSpPr>
            <p:spPr bwMode="auto">
              <a:xfrm>
                <a:off x="1675" y="642"/>
                <a:ext cx="758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# demo-h2.ys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1" name="Rectangle 399"/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2" name="Rectangle 400"/>
              <p:cNvSpPr>
                <a:spLocks noChangeArrowheads="1"/>
              </p:cNvSpPr>
              <p:nvPr/>
            </p:nvSpPr>
            <p:spPr bwMode="auto">
              <a:xfrm>
                <a:off x="4157" y="1911"/>
                <a:ext cx="315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6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3" name="Rectangle 401"/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4" name="Rectangle 402"/>
              <p:cNvSpPr>
                <a:spLocks noChangeArrowheads="1"/>
              </p:cNvSpPr>
              <p:nvPr/>
            </p:nvSpPr>
            <p:spPr bwMode="auto">
              <a:xfrm>
                <a:off x="4287" y="2106"/>
                <a:ext cx="91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5" name="Rectangle 403"/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6" name="Rectangle 404"/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7" name="Rectangle 405"/>
              <p:cNvSpPr>
                <a:spLocks noChangeArrowheads="1"/>
              </p:cNvSpPr>
              <p:nvPr/>
            </p:nvSpPr>
            <p:spPr bwMode="auto">
              <a:xfrm>
                <a:off x="4609" y="2299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8" name="Rectangle 406"/>
              <p:cNvSpPr>
                <a:spLocks noChangeArrowheads="1"/>
              </p:cNvSpPr>
              <p:nvPr/>
            </p:nvSpPr>
            <p:spPr bwMode="auto">
              <a:xfrm>
                <a:off x="4676" y="2299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19" name="Rectangle 407"/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0" name="Rectangle 408"/>
              <p:cNvSpPr>
                <a:spLocks noChangeArrowheads="1"/>
              </p:cNvSpPr>
              <p:nvPr/>
            </p:nvSpPr>
            <p:spPr bwMode="auto">
              <a:xfrm>
                <a:off x="4901" y="2286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1" name="Rectangle 409"/>
              <p:cNvSpPr>
                <a:spLocks noChangeArrowheads="1"/>
              </p:cNvSpPr>
              <p:nvPr/>
            </p:nvSpPr>
            <p:spPr bwMode="auto">
              <a:xfrm>
                <a:off x="4993" y="2289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2" name="Rectangle 410"/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3" name="Rectangle 411"/>
              <p:cNvSpPr>
                <a:spLocks noChangeArrowheads="1"/>
              </p:cNvSpPr>
              <p:nvPr/>
            </p:nvSpPr>
            <p:spPr bwMode="auto">
              <a:xfrm>
                <a:off x="4319" y="2912"/>
                <a:ext cx="70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4" name="Rectangle 412"/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5" name="Rectangle 413"/>
              <p:cNvSpPr>
                <a:spLocks noChangeArrowheads="1"/>
              </p:cNvSpPr>
              <p:nvPr/>
            </p:nvSpPr>
            <p:spPr bwMode="auto">
              <a:xfrm>
                <a:off x="4215" y="3097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6" name="Rectangle 414"/>
              <p:cNvSpPr>
                <a:spLocks noChangeArrowheads="1"/>
              </p:cNvSpPr>
              <p:nvPr/>
            </p:nvSpPr>
            <p:spPr bwMode="auto">
              <a:xfrm>
                <a:off x="4438" y="3094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7" name="Rectangle 415"/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8" name="Rectangle 416"/>
              <p:cNvSpPr>
                <a:spLocks noChangeArrowheads="1"/>
              </p:cNvSpPr>
              <p:nvPr/>
            </p:nvSpPr>
            <p:spPr bwMode="auto">
              <a:xfrm>
                <a:off x="4605" y="3107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29" name="Rectangle 417"/>
              <p:cNvSpPr>
                <a:spLocks noChangeArrowheads="1"/>
              </p:cNvSpPr>
              <p:nvPr/>
            </p:nvSpPr>
            <p:spPr bwMode="auto">
              <a:xfrm>
                <a:off x="4672" y="3107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0" name="Rectangle 418"/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1" name="Rectangle 419"/>
              <p:cNvSpPr>
                <a:spLocks noChangeArrowheads="1"/>
              </p:cNvSpPr>
              <p:nvPr/>
            </p:nvSpPr>
            <p:spPr bwMode="auto">
              <a:xfrm>
                <a:off x="4910" y="3097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2" name="Rectangle 420"/>
              <p:cNvSpPr>
                <a:spLocks noChangeArrowheads="1"/>
              </p:cNvSpPr>
              <p:nvPr/>
            </p:nvSpPr>
            <p:spPr bwMode="auto">
              <a:xfrm>
                <a:off x="4966" y="3097"/>
                <a:ext cx="9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3" name="Rectangle 421"/>
              <p:cNvSpPr>
                <a:spLocks noChangeArrowheads="1"/>
              </p:cNvSpPr>
              <p:nvPr/>
            </p:nvSpPr>
            <p:spPr bwMode="auto">
              <a:xfrm>
                <a:off x="4215" y="3221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4" name="Rectangle 422"/>
              <p:cNvSpPr>
                <a:spLocks noChangeArrowheads="1"/>
              </p:cNvSpPr>
              <p:nvPr/>
            </p:nvSpPr>
            <p:spPr bwMode="auto">
              <a:xfrm>
                <a:off x="4438" y="3218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5" name="Rectangle 423"/>
              <p:cNvSpPr>
                <a:spLocks noChangeArrowheads="1"/>
              </p:cNvSpPr>
              <p:nvPr/>
            </p:nvSpPr>
            <p:spPr bwMode="auto">
              <a:xfrm>
                <a:off x="4537" y="3221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6" name="Rectangle 424"/>
              <p:cNvSpPr>
                <a:spLocks noChangeArrowheads="1"/>
              </p:cNvSpPr>
              <p:nvPr/>
            </p:nvSpPr>
            <p:spPr bwMode="auto">
              <a:xfrm>
                <a:off x="4654" y="3221"/>
                <a:ext cx="16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7" name="Rectangle 425"/>
              <p:cNvSpPr>
                <a:spLocks noChangeArrowheads="1"/>
              </p:cNvSpPr>
              <p:nvPr/>
            </p:nvSpPr>
            <p:spPr bwMode="auto">
              <a:xfrm>
                <a:off x="4890" y="3221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38" name="Rectangle 426"/>
              <p:cNvSpPr>
                <a:spLocks noChangeArrowheads="1"/>
              </p:cNvSpPr>
              <p:nvPr/>
            </p:nvSpPr>
            <p:spPr bwMode="auto">
              <a:xfrm>
                <a:off x="4942" y="3221"/>
                <a:ext cx="48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accent6"/>
                    </a:solidFill>
                  </a:rPr>
                  <a:t>3</a:t>
                </a:r>
                <a:endParaRPr lang="en-US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8939" name="Rectangle 427"/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0" name="Rectangle 428"/>
              <p:cNvSpPr>
                <a:spLocks noChangeArrowheads="1"/>
              </p:cNvSpPr>
              <p:nvPr/>
            </p:nvSpPr>
            <p:spPr bwMode="auto">
              <a:xfrm>
                <a:off x="4281" y="2573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1" name="Rectangle 429"/>
              <p:cNvSpPr>
                <a:spLocks noChangeArrowheads="1"/>
              </p:cNvSpPr>
              <p:nvPr/>
            </p:nvSpPr>
            <p:spPr bwMode="auto">
              <a:xfrm>
                <a:off x="4281" y="2659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2" name="Rectangle 430"/>
              <p:cNvSpPr>
                <a:spLocks noChangeArrowheads="1"/>
              </p:cNvSpPr>
              <p:nvPr/>
            </p:nvSpPr>
            <p:spPr bwMode="auto">
              <a:xfrm>
                <a:off x="4281" y="2746"/>
                <a:ext cx="34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3" name="Rectangle 431"/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4" name="Rectangle 432"/>
              <p:cNvSpPr>
                <a:spLocks noChangeArrowheads="1"/>
              </p:cNvSpPr>
              <p:nvPr/>
            </p:nvSpPr>
            <p:spPr bwMode="auto">
              <a:xfrm>
                <a:off x="3620" y="2292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5" name="Rectangle 433"/>
              <p:cNvSpPr>
                <a:spLocks noChangeArrowheads="1"/>
              </p:cNvSpPr>
              <p:nvPr/>
            </p:nvSpPr>
            <p:spPr bwMode="auto">
              <a:xfrm>
                <a:off x="3756" y="2292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dstE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6" name="Rectangle 434"/>
              <p:cNvSpPr>
                <a:spLocks noChangeArrowheads="1"/>
              </p:cNvSpPr>
              <p:nvPr/>
            </p:nvSpPr>
            <p:spPr bwMode="auto">
              <a:xfrm>
                <a:off x="3979" y="2292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47" name="Rectangle 435"/>
              <p:cNvSpPr>
                <a:spLocks noChangeArrowheads="1"/>
              </p:cNvSpPr>
              <p:nvPr/>
            </p:nvSpPr>
            <p:spPr bwMode="auto">
              <a:xfrm>
                <a:off x="4013" y="2298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8" name="Rectangle 436"/>
              <p:cNvSpPr>
                <a:spLocks noChangeArrowheads="1"/>
              </p:cNvSpPr>
              <p:nvPr/>
            </p:nvSpPr>
            <p:spPr bwMode="auto">
              <a:xfrm>
                <a:off x="4082" y="2298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9" name="Rectangle 437"/>
              <p:cNvSpPr>
                <a:spLocks noChangeArrowheads="1"/>
              </p:cNvSpPr>
              <p:nvPr/>
            </p:nvSpPr>
            <p:spPr bwMode="auto">
              <a:xfrm>
                <a:off x="3620" y="2405"/>
                <a:ext cx="13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W_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0" name="Rectangle 438"/>
              <p:cNvSpPr>
                <a:spLocks noChangeArrowheads="1"/>
              </p:cNvSpPr>
              <p:nvPr/>
            </p:nvSpPr>
            <p:spPr bwMode="auto">
              <a:xfrm>
                <a:off x="3760" y="2405"/>
                <a:ext cx="19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1" name="Rectangle 439"/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= </a:t>
                </a:r>
                <a:r>
                  <a:rPr lang="en-US" dirty="0">
                    <a:solidFill>
                      <a:schemeClr val="accent6"/>
                    </a:solidFill>
                  </a:rPr>
                  <a:t>3</a:t>
                </a:r>
                <a:endParaRPr lang="en-US" sz="3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8952" name="Rectangle 440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3" name="Rectangle 441"/>
              <p:cNvSpPr>
                <a:spLocks noChangeArrowheads="1"/>
              </p:cNvSpPr>
              <p:nvPr/>
            </p:nvSpPr>
            <p:spPr bwMode="auto">
              <a:xfrm>
                <a:off x="3622" y="3098"/>
                <a:ext cx="17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srcA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4" name="Rectangle 442"/>
              <p:cNvSpPr>
                <a:spLocks noChangeArrowheads="1"/>
              </p:cNvSpPr>
              <p:nvPr/>
            </p:nvSpPr>
            <p:spPr bwMode="auto">
              <a:xfrm>
                <a:off x="3843" y="3098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5" name="Rectangle 443"/>
              <p:cNvSpPr>
                <a:spLocks noChangeArrowheads="1"/>
              </p:cNvSpPr>
              <p:nvPr/>
            </p:nvSpPr>
            <p:spPr bwMode="auto">
              <a:xfrm>
                <a:off x="3878" y="3108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6" name="Rectangle 444"/>
              <p:cNvSpPr>
                <a:spLocks noChangeArrowheads="1"/>
              </p:cNvSpPr>
              <p:nvPr/>
            </p:nvSpPr>
            <p:spPr bwMode="auto">
              <a:xfrm>
                <a:off x="3946" y="3108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32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7" name="Rectangle 445"/>
              <p:cNvSpPr>
                <a:spLocks noChangeArrowheads="1"/>
              </p:cNvSpPr>
              <p:nvPr/>
            </p:nvSpPr>
            <p:spPr bwMode="auto">
              <a:xfrm>
                <a:off x="3622" y="3205"/>
                <a:ext cx="17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srcB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8" name="Rectangle 446"/>
              <p:cNvSpPr>
                <a:spLocks noChangeArrowheads="1"/>
              </p:cNvSpPr>
              <p:nvPr/>
            </p:nvSpPr>
            <p:spPr bwMode="auto">
              <a:xfrm>
                <a:off x="3843" y="3205"/>
                <a:ext cx="75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3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48959" name="Rectangle 447"/>
              <p:cNvSpPr>
                <a:spLocks noChangeArrowheads="1"/>
              </p:cNvSpPr>
              <p:nvPr/>
            </p:nvSpPr>
            <p:spPr bwMode="auto">
              <a:xfrm>
                <a:off x="3877" y="3211"/>
                <a:ext cx="6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32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448960" name="Rectangle 448"/>
              <p:cNvSpPr>
                <a:spLocks noChangeArrowheads="1"/>
              </p:cNvSpPr>
              <p:nvPr/>
            </p:nvSpPr>
            <p:spPr bwMode="auto">
              <a:xfrm>
                <a:off x="3946" y="3211"/>
                <a:ext cx="190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3200" b="1" dirty="0">
                  <a:solidFill>
                    <a:srgbClr val="008000"/>
                  </a:solidFill>
                </a:endParaRPr>
              </a:p>
            </p:txBody>
          </p:sp>
          <p:grpSp>
            <p:nvGrpSpPr>
              <p:cNvPr id="448963" name="Group 451"/>
              <p:cNvGrpSpPr/>
              <p:nvPr/>
            </p:nvGrpSpPr>
            <p:grpSpPr bwMode="auto">
              <a:xfrm>
                <a:off x="4167" y="2495"/>
                <a:ext cx="825" cy="776"/>
                <a:chOff x="4167" y="2495"/>
                <a:chExt cx="825" cy="776"/>
              </a:xfrm>
            </p:grpSpPr>
            <p:sp>
              <p:nvSpPr>
                <p:cNvPr id="448961" name="Freeform 449"/>
                <p:cNvSpPr/>
                <p:nvPr/>
              </p:nvSpPr>
              <p:spPr bwMode="auto">
                <a:xfrm>
                  <a:off x="4167" y="2495"/>
                  <a:ext cx="798" cy="6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48962" name="Freeform 450"/>
                <p:cNvSpPr/>
                <p:nvPr/>
              </p:nvSpPr>
              <p:spPr bwMode="auto">
                <a:xfrm>
                  <a:off x="4918" y="31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旁路路径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068782"/>
            <a:ext cx="3905912" cy="537570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译码阶段</a:t>
            </a:r>
          </a:p>
          <a:p>
            <a:pPr lvl="1"/>
            <a:r>
              <a:rPr lang="en-US"/>
              <a:t>转发逻辑选中valA和valB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通常来自寄存器文件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转发：</a:t>
            </a:r>
            <a:r>
              <a:rPr lang="en-US"/>
              <a:t> </a:t>
            </a:r>
            <a:r>
              <a:rPr lang="zh-CN" altLang="en-US">
                <a:ea typeface="宋体" panose="02010600030101010101" pitchFamily="2" charset="-122"/>
              </a:rPr>
              <a:t>从后面的流水线阶段获得</a:t>
            </a:r>
            <a:r>
              <a:rPr lang="en-US">
                <a:sym typeface="+mn-ea"/>
              </a:rPr>
              <a:t>valA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和</a:t>
            </a:r>
            <a:r>
              <a:rPr lang="en-US">
                <a:sym typeface="+mn-ea"/>
              </a:rPr>
              <a:t>valB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转发源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执行</a:t>
            </a:r>
            <a:r>
              <a:rPr lang="en-US"/>
              <a:t>: valE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访存</a:t>
            </a:r>
            <a:r>
              <a:rPr lang="en-US"/>
              <a:t>: valE, valM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写回</a:t>
            </a:r>
            <a:r>
              <a:rPr lang="en-US"/>
              <a:t>: valE, valM</a:t>
            </a:r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171" y="44624"/>
            <a:ext cx="4531303" cy="68580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717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数据转发示例</a:t>
            </a:r>
            <a:r>
              <a:rPr lang="en-US"/>
              <a:t> #2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251" y="3696195"/>
            <a:ext cx="3448077" cy="3390829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寄存器</a:t>
            </a:r>
            <a:r>
              <a:rPr lang="en-US" sz="2000" dirty="0">
                <a:latin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</a:rPr>
              <a:t>rdx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/>
            <a:r>
              <a:rPr lang="en-US" sz="1800" dirty="0"/>
              <a:t>由ALU在前一个周期产生</a:t>
            </a:r>
          </a:p>
          <a:p>
            <a:pPr lvl="1"/>
            <a:r>
              <a:rPr lang="en-US" sz="1800" dirty="0"/>
              <a:t>转发自访存阶段作为valA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寄存器</a:t>
            </a:r>
            <a:r>
              <a:rPr lang="en-US" sz="2000" dirty="0">
                <a:latin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值只能由</a:t>
            </a:r>
            <a:r>
              <a:rPr lang="en-US" sz="1800" dirty="0"/>
              <a:t>ALU</a:t>
            </a:r>
            <a:r>
              <a:rPr lang="zh-CN" altLang="en-US" sz="1800" dirty="0">
                <a:ea typeface="宋体" panose="02010600030101010101" pitchFamily="2" charset="-122"/>
              </a:rPr>
              <a:t>产生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转发自执行阶段作为</a:t>
            </a:r>
            <a:r>
              <a:rPr lang="en-US" sz="1800" dirty="0" err="1"/>
              <a:t>valB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1124744"/>
            <a:ext cx="8280920" cy="5343896"/>
            <a:chOff x="152400" y="76200"/>
            <a:chExt cx="6553200" cy="5334000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52400" y="4572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$10,%rdx</a:t>
              </a: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3048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505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962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44196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48768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334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791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7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6248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1600" kern="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30480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5052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39624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419600" y="4572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53340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52400" y="7620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 $3,%rax</a:t>
              </a: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5052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39624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4419600" y="7620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48768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48768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9624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419600" y="10668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48768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53340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7912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152400" y="10668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addq</a:t>
              </a: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,%</a:t>
              </a:r>
              <a:r>
                <a:rPr lang="en-US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419600" y="13716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8768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53340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57912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62484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152400" y="13716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0x016: halt</a:t>
              </a: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152400" y="1524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# demo-h0.ys</a:t>
              </a:r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31242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>
              <a:off x="48768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3657600" y="2057400"/>
              <a:ext cx="1905000" cy="3686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</a:rPr>
                <a:t>周期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3124200" y="24384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M</a:t>
              </a:r>
            </a:p>
          </p:txBody>
        </p:sp>
        <p:sp>
          <p:nvSpPr>
            <p:cNvPr id="87" name="Rectangle 126"/>
            <p:cNvSpPr>
              <a:spLocks noChangeArrowheads="1"/>
            </p:cNvSpPr>
            <p:nvPr/>
          </p:nvSpPr>
          <p:spPr bwMode="auto">
            <a:xfrm>
              <a:off x="3124200" y="44196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88" name="Rectangle 127"/>
            <p:cNvSpPr>
              <a:spLocks noChangeArrowheads="1"/>
            </p:cNvSpPr>
            <p:nvPr/>
          </p:nvSpPr>
          <p:spPr bwMode="auto">
            <a:xfrm>
              <a:off x="4343400" y="48006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lnSpc>
                  <a:spcPct val="110000"/>
                </a:lnSpc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valA </a:t>
              </a:r>
              <a:r>
                <a:rPr lang="en-US" kern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>
                  <a:solidFill>
                    <a:sysClr val="windowText" lastClr="000000"/>
                  </a:solidFill>
                </a:rPr>
                <a:t> M_valE </a:t>
              </a:r>
              <a:r>
                <a:rPr lang="en-US" kern="0">
                  <a:solidFill>
                    <a:sysClr val="windowText" lastClr="000000"/>
                  </a:solidFill>
                  <a:sym typeface="Symbol" panose="05050102010706020507" charset="0"/>
                </a:rPr>
                <a:t>= </a:t>
              </a:r>
              <a:r>
                <a:rPr lang="en-US" kern="0">
                  <a:solidFill>
                    <a:sysClr val="windowText" lastClr="000000"/>
                  </a:solidFill>
                </a:rPr>
                <a:t>10</a:t>
              </a:r>
            </a:p>
            <a:p>
              <a:pPr algn="ctr" defTabSz="913990">
                <a:lnSpc>
                  <a:spcPct val="110000"/>
                </a:lnSpc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valB </a:t>
              </a:r>
              <a:r>
                <a:rPr lang="en-US" kern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>
                  <a:solidFill>
                    <a:sysClr val="windowText" lastClr="000000"/>
                  </a:solidFill>
                </a:rPr>
                <a:t> e_valE </a:t>
              </a:r>
              <a:r>
                <a:rPr lang="en-US" kern="0">
                  <a:solidFill>
                    <a:sysClr val="windowText" lastClr="000000"/>
                  </a:solidFill>
                  <a:sym typeface="Symbol" panose="05050102010706020507" charset="0"/>
                </a:rPr>
                <a:t>= </a:t>
              </a:r>
              <a:r>
                <a:rPr lang="en-US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3124200" y="28194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M_dstE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M_valE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10</a:t>
              </a:r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3124200" y="4800600"/>
              <a:ext cx="12192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srcA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rdx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srcB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3124200" y="34290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/>
            <a:lstStyle/>
            <a:p>
              <a:pPr algn="ctr" defTabSz="913990">
                <a:defRPr/>
              </a:pPr>
              <a:r>
                <a:rPr lang="en-US" sz="2000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3124200" y="38100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E_dstE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=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Courier New" panose="02070309020205020404" pitchFamily="49" charset="0"/>
                </a:rPr>
                <a:t>rax</a:t>
              </a:r>
              <a:endParaRPr lang="en-US" b="1" kern="0" dirty="0">
                <a:solidFill>
                  <a:sysClr val="windowText" lastClr="000000"/>
                </a:solidFill>
                <a:latin typeface="Courier New" panose="02070309020205020404" pitchFamily="49" charset="0"/>
              </a:endParaRPr>
            </a:p>
            <a:p>
              <a:pPr algn="ctr" defTabSz="913990"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</a:rPr>
                <a:t>e_valE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kern="0" dirty="0">
                  <a:solidFill>
                    <a:sysClr val="windowText" lastClr="000000"/>
                  </a:solidFill>
                  <a:latin typeface="Wingdings 3" charset="0"/>
                  <a:sym typeface="Symbol" panose="05050102010706020507" charset="0"/>
                </a:rPr>
                <a:t>f</a:t>
              </a:r>
              <a:r>
                <a:rPr lang="en-US" kern="0" dirty="0">
                  <a:solidFill>
                    <a:sysClr val="windowText" lastClr="000000"/>
                  </a:solidFill>
                </a:rPr>
                <a:t> 0 + 3 = 3</a:t>
              </a:r>
            </a:p>
          </p:txBody>
        </p:sp>
        <p:sp>
          <p:nvSpPr>
            <p:cNvPr id="93" name="Freeform 133"/>
            <p:cNvSpPr/>
            <p:nvPr/>
          </p:nvSpPr>
          <p:spPr bwMode="auto">
            <a:xfrm>
              <a:off x="4597180" y="3200400"/>
              <a:ext cx="1253655" cy="16002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34"/>
            <p:cNvSpPr/>
            <p:nvPr/>
          </p:nvSpPr>
          <p:spPr bwMode="auto">
            <a:xfrm>
              <a:off x="4767189" y="4191000"/>
              <a:ext cx="1024012" cy="990599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399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8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52736"/>
            <a:ext cx="8594725" cy="5544616"/>
          </a:xfrm>
        </p:spPr>
        <p:txBody>
          <a:bodyPr/>
          <a:lstStyle/>
          <a:p>
            <a:pPr lvl="1" algn="ctr">
              <a:buFont typeface="Wingdings" panose="05000000000000000000" pitchFamily="2" charset="2"/>
              <a:buNone/>
            </a:pPr>
            <a:r>
              <a:rPr lang="en-US" sz="2400" i="1" dirty="0">
                <a:solidFill>
                  <a:srgbClr val="FF3300"/>
                </a:solidFill>
              </a:rPr>
              <a:t>使流水线处理器工作</a:t>
            </a:r>
            <a:r>
              <a:rPr lang="zh-CN" altLang="en-US" sz="2400" i="1" dirty="0">
                <a:solidFill>
                  <a:srgbClr val="FF3300"/>
                </a:solidFill>
                <a:ea typeface="宋体" panose="02010600030101010101" pitchFamily="2" charset="-122"/>
              </a:rPr>
              <a:t>！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数据冒险</a:t>
            </a:r>
          </a:p>
          <a:p>
            <a:pPr lvl="1"/>
            <a:r>
              <a:rPr lang="en-US" dirty="0"/>
              <a:t>指令使用寄存器R为目的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/>
              <a:t>瞬时之后使用R寄存器为源</a:t>
            </a:r>
          </a:p>
          <a:p>
            <a:pPr lvl="1"/>
            <a:r>
              <a:rPr lang="en-US" dirty="0"/>
              <a:t>一般情况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/>
              <a:t>不要</a:t>
            </a:r>
            <a:r>
              <a:rPr lang="zh-CN" altLang="en-US" dirty="0">
                <a:ea typeface="宋体" panose="02010600030101010101" pitchFamily="2" charset="-122"/>
              </a:rPr>
              <a:t>降低流水线</a:t>
            </a:r>
            <a:r>
              <a:rPr lang="en-US" dirty="0"/>
              <a:t>的速度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控制冒险</a:t>
            </a:r>
          </a:p>
          <a:p>
            <a:pPr lvl="1"/>
            <a:r>
              <a:rPr lang="en-US" dirty="0"/>
              <a:t>条件分支错误</a:t>
            </a:r>
          </a:p>
          <a:p>
            <a:pPr lvl="2"/>
            <a:r>
              <a:rPr lang="en-US" dirty="0"/>
              <a:t>我们的设计能够预测参与的所有分支</a:t>
            </a:r>
          </a:p>
          <a:p>
            <a:pPr lvl="2"/>
            <a:r>
              <a:rPr lang="zh-CN" altLang="en-US" dirty="0"/>
              <a:t>理想</a:t>
            </a:r>
            <a:r>
              <a:rPr lang="en-US" dirty="0" err="1" smtClean="0"/>
              <a:t>流水线执行两条额外的指令</a:t>
            </a:r>
            <a:endParaRPr lang="en-US" dirty="0"/>
          </a:p>
          <a:p>
            <a:pPr lvl="1"/>
            <a:r>
              <a:rPr lang="en-US" dirty="0"/>
              <a:t>从ret指令中获得返回地址</a:t>
            </a:r>
          </a:p>
          <a:p>
            <a:pPr lvl="2"/>
            <a:r>
              <a:rPr lang="zh-CN" altLang="en-US" dirty="0"/>
              <a:t>理想</a:t>
            </a:r>
            <a:r>
              <a:rPr lang="en-US" dirty="0" err="1" smtClean="0"/>
              <a:t>流水线执行</a:t>
            </a:r>
            <a:r>
              <a:rPr lang="zh-CN" altLang="en-US" dirty="0">
                <a:ea typeface="宋体" panose="02010600030101010101" pitchFamily="2" charset="-122"/>
              </a:rPr>
              <a:t>三</a:t>
            </a:r>
            <a:r>
              <a:rPr lang="en-US" dirty="0"/>
              <a:t>条额外的指令</a:t>
            </a:r>
          </a:p>
          <a:p>
            <a:r>
              <a:rPr lang="en-US" dirty="0"/>
              <a:t>确保它确实有效的工作</a:t>
            </a:r>
          </a:p>
          <a:p>
            <a:pPr lvl="1"/>
            <a:r>
              <a:rPr lang="en-US" dirty="0"/>
              <a:t>如果多种特殊情况同时发生将会怎样?</a:t>
            </a:r>
          </a:p>
        </p:txBody>
      </p:sp>
    </p:spTree>
    <p:extLst>
      <p:ext uri="{BB962C8B-B14F-4D97-AF65-F5344CB8AC3E}">
        <p14:creationId xmlns:p14="http://schemas.microsoft.com/office/powerpoint/2010/main" val="36158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tent Placeholder 322"/>
          <p:cNvSpPr>
            <a:spLocks noGrp="1"/>
          </p:cNvSpPr>
          <p:nvPr>
            <p:ph idx="1"/>
          </p:nvPr>
        </p:nvSpPr>
        <p:spPr>
          <a:xfrm>
            <a:off x="290939" y="3047296"/>
            <a:ext cx="3670635" cy="3397191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多重转发选择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哪一个应该具有最高优先级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匹配串行语义</a:t>
            </a:r>
          </a:p>
          <a:p>
            <a:pPr lvl="1"/>
            <a:r>
              <a:rPr lang="en-US" dirty="0"/>
              <a:t>使用从最早的流水线阶段获取的匹配值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357867" y="831822"/>
            <a:ext cx="7883164" cy="1924700"/>
            <a:chOff x="357350" y="762000"/>
            <a:chExt cx="7872216" cy="1921136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603250" y="11430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402707" y="12049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$1,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356039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3780664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3333CC"/>
                  </a:solidFill>
                </a:rPr>
                <a:t>1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4027311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4247582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2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4494228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4714497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496114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5181417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4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542806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5648334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5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5894980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6115250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6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6361897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6582168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7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682881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7049085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8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7295732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7516002" y="831850"/>
              <a:ext cx="92846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9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3775215" y="11874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4230124" y="11874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4701815" y="11874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5151946" y="11874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5606857" y="11874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3775215" y="11874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4230124" y="11874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4701815" y="11874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5151946" y="11874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5606857" y="11874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603250" y="14478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402707" y="15097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$2,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4242133" y="14922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4697045" y="14922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5168753" y="14922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5618864" y="14922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6073776" y="14922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4242133" y="14922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4697045" y="14922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5168753" y="14922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5618864" y="14922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6073776" y="14922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603250" y="17526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402707" y="1814513"/>
              <a:ext cx="3166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$3,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4709019" y="17970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5163959" y="17970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5635652" y="17970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6085780" y="17970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6540693" y="17970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4709019" y="17970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5163959" y="17970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5635652" y="17970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6085780" y="17970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6540693" y="17970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603250" y="20574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357350" y="2119313"/>
              <a:ext cx="3579337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0x01e: 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%</a:t>
              </a: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5175967" y="21018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5630880" y="21018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6102588" y="21018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6552699" y="21018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7007610" y="21018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5175967" y="21018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5630880" y="21018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6102588" y="21018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6552699" y="21018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7007610" y="21018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603250" y="2362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569211" y="2424113"/>
              <a:ext cx="1652002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0x020: halt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5642855" y="24066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6097799" y="24066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6569506" y="24066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7019617" y="24066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7474528" y="24066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5642855" y="2406650"/>
              <a:ext cx="128062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6097799" y="2406650"/>
              <a:ext cx="15207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6569506" y="2406650"/>
              <a:ext cx="140868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7019617" y="2406650"/>
              <a:ext cx="174485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7474528" y="2406650"/>
              <a:ext cx="198496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7762649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7937308" y="831850"/>
              <a:ext cx="185691" cy="221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603250" y="838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750783" y="892175"/>
              <a:ext cx="2478003" cy="254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demo-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priority.ys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648328" y="2740336"/>
            <a:ext cx="3621753" cy="3818660"/>
            <a:chOff x="4675939" y="2660650"/>
            <a:chExt cx="3616723" cy="3811588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4690549" y="2660650"/>
              <a:ext cx="77819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5935662" y="2660650"/>
              <a:ext cx="70037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675939" y="3422650"/>
              <a:ext cx="1947111" cy="702081"/>
              <a:chOff x="4690549" y="3422650"/>
              <a:chExt cx="1947111" cy="702081"/>
            </a:xfrm>
          </p:grpSpPr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675939" y="5480050"/>
              <a:ext cx="1947111" cy="992188"/>
              <a:chOff x="4690549" y="5480050"/>
              <a:chExt cx="1947111" cy="992188"/>
            </a:xfrm>
          </p:grpSpPr>
          <p:grpSp>
            <p:nvGrpSpPr>
              <p:cNvPr id="4" name="Group 459"/>
              <p:cNvGrpSpPr/>
              <p:nvPr/>
            </p:nvGrpSpPr>
            <p:grpSpPr bwMode="auto">
              <a:xfrm>
                <a:off x="4690549" y="5480050"/>
                <a:ext cx="1947110" cy="992188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885" y="3320"/>
                  <a:ext cx="9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>
                      <a:solidFill>
                        <a:srgbClr val="000000"/>
                      </a:solidFill>
                    </a:rPr>
                    <a:t>D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84" y="3551"/>
                  <a:ext cx="22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valA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43" y="3547"/>
                  <a:ext cx="126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7" y="3551"/>
                  <a:ext cx="11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81" y="3563"/>
                  <a:ext cx="8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29" y="3563"/>
                  <a:ext cx="25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rdx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46" y="3551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07" y="3551"/>
                  <a:ext cx="101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03" y="3551"/>
                  <a:ext cx="130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10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84" y="3698"/>
                  <a:ext cx="22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valB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43" y="3694"/>
                  <a:ext cx="126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67" y="3698"/>
                  <a:ext cx="117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R[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81" y="3710"/>
                  <a:ext cx="8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%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29" y="3710"/>
                  <a:ext cx="255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 err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rax</a:t>
                  </a:r>
                  <a:endParaRPr lang="en-US" sz="24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46" y="3698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]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07" y="3698"/>
                  <a:ext cx="101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= 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304" y="3698"/>
                  <a:ext cx="65" cy="1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</a:rPr>
                    <a:t>0</a:t>
                  </a: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5632651" y="5545138"/>
                <a:ext cx="152074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4821791" y="5911850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241461" y="5905500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5440770" y="5911850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5626094" y="5930900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5705652" y="5930900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057930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157195" y="5911850"/>
                <a:ext cx="1632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311520" y="5911850"/>
                <a:ext cx="211303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4821791" y="6145213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241461" y="6138863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5440770" y="6145213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5632651" y="5545138"/>
                <a:ext cx="152074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4821791" y="5911850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241461" y="5905500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440770" y="5911850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5626094" y="5930900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5703821" y="5930900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057930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157195" y="5911850"/>
                <a:ext cx="1632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313523" y="5911850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?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4821791" y="6145213"/>
                <a:ext cx="36817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241461" y="6138863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441293" y="6145213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5484" name="Rectangle 524"/>
            <p:cNvSpPr>
              <a:spLocks noChangeArrowheads="1"/>
            </p:cNvSpPr>
            <p:nvPr/>
          </p:nvSpPr>
          <p:spPr bwMode="auto">
            <a:xfrm>
              <a:off x="4690549" y="3041650"/>
              <a:ext cx="1947111" cy="338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85" name="Rectangle 525"/>
            <p:cNvSpPr>
              <a:spLocks noChangeArrowheads="1"/>
            </p:cNvSpPr>
            <p:nvPr/>
          </p:nvSpPr>
          <p:spPr bwMode="auto">
            <a:xfrm>
              <a:off x="5363057" y="3101975"/>
              <a:ext cx="686734" cy="2764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周期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5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4675939" y="4106862"/>
              <a:ext cx="1947111" cy="702081"/>
              <a:chOff x="4690549" y="3422650"/>
              <a:chExt cx="1947111" cy="702081"/>
            </a:xfrm>
          </p:grpSpPr>
          <p:sp>
            <p:nvSpPr>
              <p:cNvPr id="277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8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9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0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1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2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83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4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5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6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7" name="Rectangle 474"/>
              <p:cNvSpPr>
                <a:spLocks noChangeArrowheads="1"/>
              </p:cNvSpPr>
              <p:nvPr/>
            </p:nvSpPr>
            <p:spPr bwMode="auto">
              <a:xfrm>
                <a:off x="5605068" y="3487738"/>
                <a:ext cx="174485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</a:rPr>
                  <a:t>M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88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9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0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1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92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3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4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2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675939" y="4791074"/>
              <a:ext cx="1947111" cy="702081"/>
              <a:chOff x="4690549" y="3422650"/>
              <a:chExt cx="1947111" cy="702081"/>
            </a:xfrm>
          </p:grpSpPr>
          <p:sp>
            <p:nvSpPr>
              <p:cNvPr id="296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7" name="Rectangle 465"/>
              <p:cNvSpPr>
                <a:spLocks noChangeArrowheads="1"/>
              </p:cNvSpPr>
              <p:nvPr/>
            </p:nvSpPr>
            <p:spPr bwMode="auto">
              <a:xfrm>
                <a:off x="5608630" y="3487738"/>
                <a:ext cx="198496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8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9" name="Rectangle 467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0" name="Rectangle 468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1" name="Rectangle 469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02" name="Rectangle 470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3" name="Rectangle 471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" name="Rectangle 472"/>
              <p:cNvSpPr>
                <a:spLocks noChangeArrowheads="1"/>
              </p:cNvSpPr>
              <p:nvPr/>
            </p:nvSpPr>
            <p:spPr bwMode="auto">
              <a:xfrm>
                <a:off x="6455135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5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" name="Rectangle 474"/>
              <p:cNvSpPr>
                <a:spLocks noChangeArrowheads="1"/>
              </p:cNvSpPr>
              <p:nvPr/>
            </p:nvSpPr>
            <p:spPr bwMode="auto">
              <a:xfrm>
                <a:off x="5604243" y="3487738"/>
                <a:ext cx="140868" cy="2764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</a:rPr>
                  <a:t>E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07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8" name="Rectangle 476"/>
              <p:cNvSpPr>
                <a:spLocks noChangeArrowheads="1"/>
              </p:cNvSpPr>
              <p:nvPr/>
            </p:nvSpPr>
            <p:spPr bwMode="auto">
              <a:xfrm>
                <a:off x="5525074" y="3851275"/>
                <a:ext cx="18889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9" name="Rectangle 477"/>
              <p:cNvSpPr>
                <a:spLocks noChangeArrowheads="1"/>
              </p:cNvSpPr>
              <p:nvPr/>
            </p:nvSpPr>
            <p:spPr bwMode="auto">
              <a:xfrm>
                <a:off x="5710379" y="3870325"/>
                <a:ext cx="137667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0" name="Rectangle 478"/>
              <p:cNvSpPr>
                <a:spLocks noChangeArrowheads="1"/>
              </p:cNvSpPr>
              <p:nvPr/>
            </p:nvSpPr>
            <p:spPr bwMode="auto">
              <a:xfrm>
                <a:off x="5789968" y="3870325"/>
                <a:ext cx="413001" cy="254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11" name="Rectangle 479"/>
              <p:cNvSpPr>
                <a:spLocks noChangeArrowheads="1"/>
              </p:cNvSpPr>
              <p:nvPr/>
            </p:nvSpPr>
            <p:spPr bwMode="auto">
              <a:xfrm>
                <a:off x="6142237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" name="Rectangle 480"/>
              <p:cNvSpPr>
                <a:spLocks noChangeArrowheads="1"/>
              </p:cNvSpPr>
              <p:nvPr/>
            </p:nvSpPr>
            <p:spPr bwMode="auto">
              <a:xfrm>
                <a:off x="6254717" y="3844925"/>
                <a:ext cx="204899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3" name="Rectangle 481"/>
              <p:cNvSpPr>
                <a:spLocks noChangeArrowheads="1"/>
              </p:cNvSpPr>
              <p:nvPr/>
            </p:nvSpPr>
            <p:spPr bwMode="auto">
              <a:xfrm>
                <a:off x="6454569" y="3851275"/>
                <a:ext cx="105651" cy="2488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20" name="Freeform 319"/>
            <p:cNvSpPr/>
            <p:nvPr/>
          </p:nvSpPr>
          <p:spPr bwMode="auto">
            <a:xfrm>
              <a:off x="6621517" y="3957144"/>
              <a:ext cx="1671145" cy="2361106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noAutofit/>
            </a:bodyPr>
            <a:lstStyle/>
            <a:p>
              <a:pPr algn="ctr" defTabSz="91399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1" name="Freeform 320"/>
            <p:cNvSpPr/>
            <p:nvPr/>
          </p:nvSpPr>
          <p:spPr bwMode="auto">
            <a:xfrm>
              <a:off x="6623051" y="4559300"/>
              <a:ext cx="1371600" cy="16065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noAutofit/>
            </a:bodyPr>
            <a:lstStyle/>
            <a:p>
              <a:pPr algn="ctr" defTabSz="91399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6623050" y="5321300"/>
              <a:ext cx="685799" cy="6921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noAutofit/>
            </a:bodyPr>
            <a:lstStyle/>
            <a:p>
              <a:pPr algn="ctr" defTabSz="91399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</p:grp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转发优先级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1459" y="76341"/>
            <a:ext cx="3627713" cy="1126035"/>
          </a:xfrm>
        </p:spPr>
        <p:txBody>
          <a:bodyPr/>
          <a:lstStyle/>
          <a:p>
            <a:pPr algn="r"/>
            <a:r>
              <a:rPr lang="zh-CN" altLang="en-US">
                <a:ea typeface="宋体" panose="02010600030101010101" pitchFamily="2" charset="-122"/>
              </a:rPr>
              <a:t>实现转发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4288" y="1202377"/>
            <a:ext cx="1979752" cy="524211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在译码阶段从E、M和W流水线寄存器中添加额外的反馈路径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在译码阶段创建逻辑块来从valA和valB的多来源中进行选择</a:t>
            </a:r>
            <a:endParaRPr lang="en-US" dirty="0"/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60" y="260648"/>
            <a:ext cx="6995779" cy="6336704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520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05376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实现转发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891626" y="1068779"/>
            <a:ext cx="5252395" cy="4256032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## 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What should be the A value?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d_valA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 [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Use incremented PC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ICALL, IJXX }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D_valP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execute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memory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M_dstM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memory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M_dstE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write back 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W_dstM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W_valM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 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Forward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from write back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W_dstE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W_valE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 # Use value read from register file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 	1 : </a:t>
            </a:r>
            <a:r>
              <a:rPr 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d_rvalA</a:t>
            </a: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];</a:t>
            </a:r>
          </a:p>
        </p:txBody>
      </p:sp>
      <p:pic>
        <p:nvPicPr>
          <p:cNvPr id="4669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66" y="757052"/>
            <a:ext cx="3516250" cy="588305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71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54398"/>
            <a:ext cx="8208912" cy="5572809"/>
          </a:xfrm>
          <a:prstGeom prst="rect">
            <a:avLst/>
          </a:prstGeom>
        </p:spPr>
      </p:pic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7636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转发的限制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3887048"/>
            <a:ext cx="4363748" cy="2557436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使用 依赖</a:t>
            </a:r>
          </a:p>
          <a:p>
            <a:pPr lvl="1"/>
            <a:r>
              <a:rPr lang="en-US" dirty="0"/>
              <a:t>在周期7译码阶段结束时需要的值</a:t>
            </a:r>
          </a:p>
          <a:p>
            <a:pPr lvl="1"/>
            <a:r>
              <a:rPr lang="en-US" dirty="0"/>
              <a:t>在周期8访存阶段才读取该值</a:t>
            </a:r>
          </a:p>
        </p:txBody>
      </p:sp>
    </p:spTree>
    <p:extLst>
      <p:ext uri="{BB962C8B-B14F-4D97-AF65-F5344CB8AC3E}">
        <p14:creationId xmlns:p14="http://schemas.microsoft.com/office/powerpoint/2010/main" val="42517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927479" cy="5544616"/>
          </a:xfrm>
          <a:prstGeom prst="rect">
            <a:avLst/>
          </a:prstGeom>
        </p:spPr>
      </p:pic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避免 加载</a:t>
            </a:r>
            <a:r>
              <a:rPr lang="en-US"/>
              <a:t>/</a:t>
            </a:r>
            <a:r>
              <a:rPr lang="zh-CN" altLang="en-US">
                <a:ea typeface="宋体" panose="02010600030101010101" pitchFamily="2" charset="-122"/>
              </a:rPr>
              <a:t>使用 冒险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4039737"/>
            <a:ext cx="4363748" cy="2404753"/>
          </a:xfrm>
        </p:spPr>
        <p:txBody>
          <a:bodyPr/>
          <a:lstStyle/>
          <a:p>
            <a:pPr lvl="1"/>
            <a:r>
              <a:rPr lang="en-US" dirty="0"/>
              <a:t>使用指令暂停一个周期</a:t>
            </a:r>
          </a:p>
          <a:p>
            <a:pPr lvl="1"/>
            <a:r>
              <a:rPr lang="en-US" dirty="0"/>
              <a:t>然后就可以获取从访存阶段转发的加载值</a:t>
            </a:r>
          </a:p>
        </p:txBody>
      </p:sp>
    </p:spTree>
    <p:extLst>
      <p:ext uri="{BB962C8B-B14F-4D97-AF65-F5344CB8AC3E}">
        <p14:creationId xmlns:p14="http://schemas.microsoft.com/office/powerpoint/2010/main" val="8246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68" name="Rectangle 788"/>
          <p:cNvSpPr>
            <a:spLocks noGrp="1" noChangeArrowheads="1"/>
          </p:cNvSpPr>
          <p:nvPr>
            <p:ph type="title"/>
          </p:nvPr>
        </p:nvSpPr>
        <p:spPr>
          <a:xfrm>
            <a:off x="427632" y="152705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 加载</a:t>
            </a:r>
            <a:r>
              <a:rPr lang="en-US"/>
              <a:t>/</a:t>
            </a:r>
            <a:r>
              <a:rPr lang="zh-CN" altLang="en-US">
                <a:ea typeface="宋体" panose="02010600030101010101" pitchFamily="2" charset="-122"/>
              </a:rPr>
              <a:t>使用 冒险</a:t>
            </a:r>
          </a:p>
        </p:txBody>
      </p:sp>
      <p:graphicFrame>
        <p:nvGraphicFramePr>
          <p:cNvPr id="456488" name="Group 8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58081"/>
              </p:ext>
            </p:extLst>
          </p:nvPr>
        </p:nvGraphicFramePr>
        <p:xfrm>
          <a:off x="915696" y="5114914"/>
          <a:ext cx="7400720" cy="1189060"/>
        </p:xfrm>
        <a:graphic>
          <a:graphicData uri="http://schemas.openxmlformats.org/drawingml/2006/table">
            <a:tbl>
              <a:tblPr/>
              <a:tblGrid>
                <a:gridCol w="263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85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 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in { IMRMOVQ, IPOPQ }  &amp;&amp;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E_dstM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in {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d_srcA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d_srcB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6529" name="Picture 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697" y="888300"/>
            <a:ext cx="7256704" cy="37199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331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冒险的控制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4197095"/>
            <a:ext cx="4974151" cy="1392145"/>
          </a:xfrm>
        </p:spPr>
        <p:txBody>
          <a:bodyPr/>
          <a:lstStyle/>
          <a:p>
            <a:pPr lvl="1"/>
            <a:r>
              <a:rPr lang="en-US" dirty="0" err="1"/>
              <a:t>将指令暂停在取指和译码阶段</a:t>
            </a:r>
            <a:endParaRPr lang="en-US" dirty="0"/>
          </a:p>
          <a:p>
            <a:pPr lvl="1"/>
            <a:r>
              <a:rPr lang="en-US" dirty="0" err="1"/>
              <a:t>在执行阶段注入气泡</a:t>
            </a:r>
            <a:endParaRPr lang="en-US" dirty="0"/>
          </a:p>
        </p:txBody>
      </p:sp>
      <p:grpSp>
        <p:nvGrpSpPr>
          <p:cNvPr id="463192" name="Group 344"/>
          <p:cNvGrpSpPr/>
          <p:nvPr/>
        </p:nvGrpSpPr>
        <p:grpSpPr bwMode="auto">
          <a:xfrm>
            <a:off x="457848" y="763432"/>
            <a:ext cx="8506640" cy="3169624"/>
            <a:chOff x="576" y="432"/>
            <a:chExt cx="4615" cy="1515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576" y="63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660" y="66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1119" y="66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557" y="661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$128,%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1970" y="66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225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2339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1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83" name="Rectangle 35"/>
            <p:cNvSpPr>
              <a:spLocks noChangeArrowheads="1"/>
            </p:cNvSpPr>
            <p:nvPr/>
          </p:nvSpPr>
          <p:spPr bwMode="auto">
            <a:xfrm>
              <a:off x="249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4" name="Rectangle 36"/>
            <p:cNvSpPr>
              <a:spLocks noChangeArrowheads="1"/>
            </p:cNvSpPr>
            <p:nvPr/>
          </p:nvSpPr>
          <p:spPr bwMode="auto">
            <a:xfrm>
              <a:off x="2584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2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274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2829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3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298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88" name="Rectangle 40"/>
            <p:cNvSpPr>
              <a:spLocks noChangeArrowheads="1"/>
            </p:cNvSpPr>
            <p:nvPr/>
          </p:nvSpPr>
          <p:spPr bwMode="auto">
            <a:xfrm>
              <a:off x="307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4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89" name="Rectangle 41"/>
            <p:cNvSpPr>
              <a:spLocks noChangeArrowheads="1"/>
            </p:cNvSpPr>
            <p:nvPr/>
          </p:nvSpPr>
          <p:spPr bwMode="auto">
            <a:xfrm>
              <a:off x="323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90" name="Rectangle 42"/>
            <p:cNvSpPr>
              <a:spLocks noChangeArrowheads="1"/>
            </p:cNvSpPr>
            <p:nvPr/>
          </p:nvSpPr>
          <p:spPr bwMode="auto">
            <a:xfrm>
              <a:off x="331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5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1" name="Rectangle 43"/>
            <p:cNvSpPr>
              <a:spLocks noChangeArrowheads="1"/>
            </p:cNvSpPr>
            <p:nvPr/>
          </p:nvSpPr>
          <p:spPr bwMode="auto">
            <a:xfrm>
              <a:off x="347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2" name="Rectangle 44"/>
            <p:cNvSpPr>
              <a:spLocks noChangeArrowheads="1"/>
            </p:cNvSpPr>
            <p:nvPr/>
          </p:nvSpPr>
          <p:spPr bwMode="auto">
            <a:xfrm>
              <a:off x="356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6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3" name="Rectangle 45"/>
            <p:cNvSpPr>
              <a:spLocks noChangeArrowheads="1"/>
            </p:cNvSpPr>
            <p:nvPr/>
          </p:nvSpPr>
          <p:spPr bwMode="auto">
            <a:xfrm>
              <a:off x="372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4" name="Rectangle 46"/>
            <p:cNvSpPr>
              <a:spLocks noChangeArrowheads="1"/>
            </p:cNvSpPr>
            <p:nvPr/>
          </p:nvSpPr>
          <p:spPr bwMode="auto">
            <a:xfrm>
              <a:off x="380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7</a:t>
              </a:r>
              <a:endParaRPr lang="en-US" sz="4400" b="1" dirty="0">
                <a:solidFill>
                  <a:srgbClr val="000066"/>
                </a:solidFill>
              </a:endParaRPr>
            </a:p>
          </p:txBody>
        </p:sp>
        <p:sp>
          <p:nvSpPr>
            <p:cNvPr id="462895" name="Rectangle 47"/>
            <p:cNvSpPr>
              <a:spLocks noChangeArrowheads="1"/>
            </p:cNvSpPr>
            <p:nvPr/>
          </p:nvSpPr>
          <p:spPr bwMode="auto">
            <a:xfrm>
              <a:off x="396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896" name="Rectangle 48"/>
            <p:cNvSpPr>
              <a:spLocks noChangeArrowheads="1"/>
            </p:cNvSpPr>
            <p:nvPr/>
          </p:nvSpPr>
          <p:spPr bwMode="auto">
            <a:xfrm>
              <a:off x="4053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8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421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4298" y="470"/>
              <a:ext cx="63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9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2899" name="Rectangle 5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0" name="Rectangle 52"/>
            <p:cNvSpPr>
              <a:spLocks noChangeArrowheads="1"/>
            </p:cNvSpPr>
            <p:nvPr/>
          </p:nvSpPr>
          <p:spPr bwMode="auto">
            <a:xfrm>
              <a:off x="2372" y="66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2611" y="66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2878" y="66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6" name="Rectangle 58"/>
            <p:cNvSpPr>
              <a:spLocks noChangeArrowheads="1"/>
            </p:cNvSpPr>
            <p:nvPr/>
          </p:nvSpPr>
          <p:spPr bwMode="auto">
            <a:xfrm>
              <a:off x="3095" y="66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7" name="Rectangle 5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8" name="Rectangle 60"/>
            <p:cNvSpPr>
              <a:spLocks noChangeArrowheads="1"/>
            </p:cNvSpPr>
            <p:nvPr/>
          </p:nvSpPr>
          <p:spPr bwMode="auto">
            <a:xfrm>
              <a:off x="3581" y="82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09" name="Rectangle 6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2372" y="66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2611" y="66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3" name="Rectangle 6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4" name="Rectangle 66"/>
            <p:cNvSpPr>
              <a:spLocks noChangeArrowheads="1"/>
            </p:cNvSpPr>
            <p:nvPr/>
          </p:nvSpPr>
          <p:spPr bwMode="auto">
            <a:xfrm>
              <a:off x="2878" y="66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5" name="Rectangle 6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6" name="Rectangle 68"/>
            <p:cNvSpPr>
              <a:spLocks noChangeArrowheads="1"/>
            </p:cNvSpPr>
            <p:nvPr/>
          </p:nvSpPr>
          <p:spPr bwMode="auto">
            <a:xfrm>
              <a:off x="3095" y="66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7" name="Rectangle 6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8" name="Rectangle 70"/>
            <p:cNvSpPr>
              <a:spLocks noChangeArrowheads="1"/>
            </p:cNvSpPr>
            <p:nvPr/>
          </p:nvSpPr>
          <p:spPr bwMode="auto">
            <a:xfrm>
              <a:off x="3581" y="82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19" name="Rectangle 71"/>
            <p:cNvSpPr>
              <a:spLocks noChangeArrowheads="1"/>
            </p:cNvSpPr>
            <p:nvPr/>
          </p:nvSpPr>
          <p:spPr bwMode="auto">
            <a:xfrm>
              <a:off x="576" y="80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0" name="Rectangle 72"/>
            <p:cNvSpPr>
              <a:spLocks noChangeArrowheads="1"/>
            </p:cNvSpPr>
            <p:nvPr/>
          </p:nvSpPr>
          <p:spPr bwMode="auto">
            <a:xfrm>
              <a:off x="660" y="82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1" name="Rectangle 73"/>
            <p:cNvSpPr>
              <a:spLocks noChangeArrowheads="1"/>
            </p:cNvSpPr>
            <p:nvPr/>
          </p:nvSpPr>
          <p:spPr bwMode="auto">
            <a:xfrm>
              <a:off x="1119" y="82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2" name="Rectangle 74"/>
            <p:cNvSpPr>
              <a:spLocks noChangeArrowheads="1"/>
            </p:cNvSpPr>
            <p:nvPr/>
          </p:nvSpPr>
          <p:spPr bwMode="auto">
            <a:xfrm>
              <a:off x="1642" y="825"/>
              <a:ext cx="268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3" name="Rectangle 75"/>
            <p:cNvSpPr>
              <a:spLocks noChangeArrowheads="1"/>
            </p:cNvSpPr>
            <p:nvPr/>
          </p:nvSpPr>
          <p:spPr bwMode="auto">
            <a:xfrm>
              <a:off x="1905" y="82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24" name="Rectangle 7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5" name="Rectangle 77"/>
            <p:cNvSpPr>
              <a:spLocks noChangeArrowheads="1"/>
            </p:cNvSpPr>
            <p:nvPr/>
          </p:nvSpPr>
          <p:spPr bwMode="auto">
            <a:xfrm>
              <a:off x="2617" y="82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6" name="Rectangle 7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7" name="Rectangle 79"/>
            <p:cNvSpPr>
              <a:spLocks noChangeArrowheads="1"/>
            </p:cNvSpPr>
            <p:nvPr/>
          </p:nvSpPr>
          <p:spPr bwMode="auto">
            <a:xfrm>
              <a:off x="2856" y="82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8" name="Rectangle 8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29" name="Rectangle 81"/>
            <p:cNvSpPr>
              <a:spLocks noChangeArrowheads="1"/>
            </p:cNvSpPr>
            <p:nvPr/>
          </p:nvSpPr>
          <p:spPr bwMode="auto">
            <a:xfrm>
              <a:off x="3123" y="82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0" name="Rectangle 8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1" name="Rectangle 83"/>
            <p:cNvSpPr>
              <a:spLocks noChangeArrowheads="1"/>
            </p:cNvSpPr>
            <p:nvPr/>
          </p:nvSpPr>
          <p:spPr bwMode="auto">
            <a:xfrm>
              <a:off x="3340" y="82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2" name="Rectangle 8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3" name="Rectangle 85"/>
            <p:cNvSpPr>
              <a:spLocks noChangeArrowheads="1"/>
            </p:cNvSpPr>
            <p:nvPr/>
          </p:nvSpPr>
          <p:spPr bwMode="auto">
            <a:xfrm>
              <a:off x="3336" y="66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4" name="Rectangle 8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5" name="Rectangle 87"/>
            <p:cNvSpPr>
              <a:spLocks noChangeArrowheads="1"/>
            </p:cNvSpPr>
            <p:nvPr/>
          </p:nvSpPr>
          <p:spPr bwMode="auto">
            <a:xfrm>
              <a:off x="2617" y="82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6" name="Rectangle 8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2856" y="82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123" y="82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0" name="Rectangle 9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1" name="Rectangle 93"/>
            <p:cNvSpPr>
              <a:spLocks noChangeArrowheads="1"/>
            </p:cNvSpPr>
            <p:nvPr/>
          </p:nvSpPr>
          <p:spPr bwMode="auto">
            <a:xfrm>
              <a:off x="3340" y="82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2" name="Rectangle 9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3" name="Rectangle 95"/>
            <p:cNvSpPr>
              <a:spLocks noChangeArrowheads="1"/>
            </p:cNvSpPr>
            <p:nvPr/>
          </p:nvSpPr>
          <p:spPr bwMode="auto">
            <a:xfrm>
              <a:off x="3336" y="66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4" name="Rectangle 96"/>
            <p:cNvSpPr>
              <a:spLocks noChangeArrowheads="1"/>
            </p:cNvSpPr>
            <p:nvPr/>
          </p:nvSpPr>
          <p:spPr bwMode="auto">
            <a:xfrm>
              <a:off x="576" y="963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5" name="Rectangle 97"/>
            <p:cNvSpPr>
              <a:spLocks noChangeArrowheads="1"/>
            </p:cNvSpPr>
            <p:nvPr/>
          </p:nvSpPr>
          <p:spPr bwMode="auto">
            <a:xfrm>
              <a:off x="660" y="98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6" name="Rectangle 98"/>
            <p:cNvSpPr>
              <a:spLocks noChangeArrowheads="1"/>
            </p:cNvSpPr>
            <p:nvPr/>
          </p:nvSpPr>
          <p:spPr bwMode="auto">
            <a:xfrm>
              <a:off x="1119" y="98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rmmovq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7" name="Rectangle 99"/>
            <p:cNvSpPr>
              <a:spLocks noChangeArrowheads="1"/>
            </p:cNvSpPr>
            <p:nvPr/>
          </p:nvSpPr>
          <p:spPr bwMode="auto">
            <a:xfrm>
              <a:off x="1596" y="98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48" name="Rectangle 100"/>
            <p:cNvSpPr>
              <a:spLocks noChangeArrowheads="1"/>
            </p:cNvSpPr>
            <p:nvPr/>
          </p:nvSpPr>
          <p:spPr bwMode="auto">
            <a:xfrm>
              <a:off x="1643" y="98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49" name="Rectangle 101"/>
            <p:cNvSpPr>
              <a:spLocks noChangeArrowheads="1"/>
            </p:cNvSpPr>
            <p:nvPr/>
          </p:nvSpPr>
          <p:spPr bwMode="auto">
            <a:xfrm>
              <a:off x="1840" y="988"/>
              <a:ext cx="335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0(%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0" name="Rectangle 102"/>
            <p:cNvSpPr>
              <a:spLocks noChangeArrowheads="1"/>
            </p:cNvSpPr>
            <p:nvPr/>
          </p:nvSpPr>
          <p:spPr bwMode="auto">
            <a:xfrm>
              <a:off x="2167" y="98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1" name="Rectangle 103"/>
            <p:cNvSpPr>
              <a:spLocks noChangeArrowheads="1"/>
            </p:cNvSpPr>
            <p:nvPr/>
          </p:nvSpPr>
          <p:spPr bwMode="auto">
            <a:xfrm>
              <a:off x="2382" y="98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2862" y="987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4" name="Rectangle 10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5" name="Rectangle 107"/>
            <p:cNvSpPr>
              <a:spLocks noChangeArrowheads="1"/>
            </p:cNvSpPr>
            <p:nvPr/>
          </p:nvSpPr>
          <p:spPr bwMode="auto">
            <a:xfrm>
              <a:off x="3101" y="987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6" name="Rectangle 10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7" name="Rectangle 109"/>
            <p:cNvSpPr>
              <a:spLocks noChangeArrowheads="1"/>
            </p:cNvSpPr>
            <p:nvPr/>
          </p:nvSpPr>
          <p:spPr bwMode="auto">
            <a:xfrm>
              <a:off x="3368" y="98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8" name="Rectangle 11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59" name="Rectangle 111"/>
            <p:cNvSpPr>
              <a:spLocks noChangeArrowheads="1"/>
            </p:cNvSpPr>
            <p:nvPr/>
          </p:nvSpPr>
          <p:spPr bwMode="auto">
            <a:xfrm>
              <a:off x="3584" y="98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0" name="Rectangle 11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1" name="Rectangle 113"/>
            <p:cNvSpPr>
              <a:spLocks noChangeArrowheads="1"/>
            </p:cNvSpPr>
            <p:nvPr/>
          </p:nvSpPr>
          <p:spPr bwMode="auto">
            <a:xfrm>
              <a:off x="3826" y="98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2" name="Rectangle 11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3" name="Rectangle 115"/>
            <p:cNvSpPr>
              <a:spLocks noChangeArrowheads="1"/>
            </p:cNvSpPr>
            <p:nvPr/>
          </p:nvSpPr>
          <p:spPr bwMode="auto">
            <a:xfrm>
              <a:off x="2862" y="987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4" name="Rectangle 11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5" name="Rectangle 117"/>
            <p:cNvSpPr>
              <a:spLocks noChangeArrowheads="1"/>
            </p:cNvSpPr>
            <p:nvPr/>
          </p:nvSpPr>
          <p:spPr bwMode="auto">
            <a:xfrm>
              <a:off x="3101" y="987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6" name="Rectangle 11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3368" y="98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69" name="Rectangle 121"/>
            <p:cNvSpPr>
              <a:spLocks noChangeArrowheads="1"/>
            </p:cNvSpPr>
            <p:nvPr/>
          </p:nvSpPr>
          <p:spPr bwMode="auto">
            <a:xfrm>
              <a:off x="3584" y="98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0" name="Rectangle 12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1" name="Rectangle 123"/>
            <p:cNvSpPr>
              <a:spLocks noChangeArrowheads="1"/>
            </p:cNvSpPr>
            <p:nvPr/>
          </p:nvSpPr>
          <p:spPr bwMode="auto">
            <a:xfrm>
              <a:off x="3826" y="98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2" name="Rectangle 124"/>
            <p:cNvSpPr>
              <a:spLocks noChangeArrowheads="1"/>
            </p:cNvSpPr>
            <p:nvPr/>
          </p:nvSpPr>
          <p:spPr bwMode="auto">
            <a:xfrm>
              <a:off x="576" y="112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3" name="Rectangle 125"/>
            <p:cNvSpPr>
              <a:spLocks noChangeArrowheads="1"/>
            </p:cNvSpPr>
            <p:nvPr/>
          </p:nvSpPr>
          <p:spPr bwMode="auto">
            <a:xfrm>
              <a:off x="660" y="115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0x01e: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74" name="Rectangle 126"/>
            <p:cNvSpPr>
              <a:spLocks noChangeArrowheads="1"/>
            </p:cNvSpPr>
            <p:nvPr/>
          </p:nvSpPr>
          <p:spPr bwMode="auto">
            <a:xfrm>
              <a:off x="1119" y="1151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75" name="Rectangle 127"/>
            <p:cNvSpPr>
              <a:spLocks noChangeArrowheads="1"/>
            </p:cNvSpPr>
            <p:nvPr/>
          </p:nvSpPr>
          <p:spPr bwMode="auto">
            <a:xfrm>
              <a:off x="1578" y="1151"/>
              <a:ext cx="335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6" name="Rectangle 128"/>
            <p:cNvSpPr>
              <a:spLocks noChangeArrowheads="1"/>
            </p:cNvSpPr>
            <p:nvPr/>
          </p:nvSpPr>
          <p:spPr bwMode="auto">
            <a:xfrm>
              <a:off x="1904" y="115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ebx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7" name="Rectangle 12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8" name="Rectangle 130"/>
            <p:cNvSpPr>
              <a:spLocks noChangeArrowheads="1"/>
            </p:cNvSpPr>
            <p:nvPr/>
          </p:nvSpPr>
          <p:spPr bwMode="auto">
            <a:xfrm>
              <a:off x="3107" y="115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79" name="Rectangle 13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0" name="Rectangle 132"/>
            <p:cNvSpPr>
              <a:spLocks noChangeArrowheads="1"/>
            </p:cNvSpPr>
            <p:nvPr/>
          </p:nvSpPr>
          <p:spPr bwMode="auto">
            <a:xfrm>
              <a:off x="3346" y="115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1" name="Rectangle 13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3613" y="115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4" name="Rectangle 136"/>
            <p:cNvSpPr>
              <a:spLocks noChangeArrowheads="1"/>
            </p:cNvSpPr>
            <p:nvPr/>
          </p:nvSpPr>
          <p:spPr bwMode="auto">
            <a:xfrm>
              <a:off x="3829" y="115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5" name="Rectangle 13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6" name="Rectangle 138"/>
            <p:cNvSpPr>
              <a:spLocks noChangeArrowheads="1"/>
            </p:cNvSpPr>
            <p:nvPr/>
          </p:nvSpPr>
          <p:spPr bwMode="auto">
            <a:xfrm>
              <a:off x="4071" y="115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7" name="Rectangle 13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8" name="Rectangle 140"/>
            <p:cNvSpPr>
              <a:spLocks noChangeArrowheads="1"/>
            </p:cNvSpPr>
            <p:nvPr/>
          </p:nvSpPr>
          <p:spPr bwMode="auto">
            <a:xfrm>
              <a:off x="3107" y="115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89" name="Rectangle 14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0" name="Rectangle 142"/>
            <p:cNvSpPr>
              <a:spLocks noChangeArrowheads="1"/>
            </p:cNvSpPr>
            <p:nvPr/>
          </p:nvSpPr>
          <p:spPr bwMode="auto">
            <a:xfrm>
              <a:off x="3346" y="115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1" name="Rectangle 14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2" name="Rectangle 144"/>
            <p:cNvSpPr>
              <a:spLocks noChangeArrowheads="1"/>
            </p:cNvSpPr>
            <p:nvPr/>
          </p:nvSpPr>
          <p:spPr bwMode="auto">
            <a:xfrm>
              <a:off x="3613" y="115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3" name="Rectangle 14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4" name="Rectangle 146"/>
            <p:cNvSpPr>
              <a:spLocks noChangeArrowheads="1"/>
            </p:cNvSpPr>
            <p:nvPr/>
          </p:nvSpPr>
          <p:spPr bwMode="auto">
            <a:xfrm>
              <a:off x="3829" y="115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5" name="Rectangle 14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6" name="Rectangle 148"/>
            <p:cNvSpPr>
              <a:spLocks noChangeArrowheads="1"/>
            </p:cNvSpPr>
            <p:nvPr/>
          </p:nvSpPr>
          <p:spPr bwMode="auto">
            <a:xfrm>
              <a:off x="4071" y="115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W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76" y="129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660" y="131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0x028: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2999" name="Rectangle 151"/>
            <p:cNvSpPr>
              <a:spLocks noChangeArrowheads="1"/>
            </p:cNvSpPr>
            <p:nvPr/>
          </p:nvSpPr>
          <p:spPr bwMode="auto">
            <a:xfrm>
              <a:off x="1119" y="1315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mrmovq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0" name="Rectangle 152"/>
            <p:cNvSpPr>
              <a:spLocks noChangeArrowheads="1"/>
            </p:cNvSpPr>
            <p:nvPr/>
          </p:nvSpPr>
          <p:spPr bwMode="auto">
            <a:xfrm>
              <a:off x="1576" y="131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0(%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1774" y="1315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970" y="1315"/>
              <a:ext cx="134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),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3" name="Rectangle 155"/>
            <p:cNvSpPr>
              <a:spLocks noChangeArrowheads="1"/>
            </p:cNvSpPr>
            <p:nvPr/>
          </p:nvSpPr>
          <p:spPr bwMode="auto">
            <a:xfrm>
              <a:off x="2120" y="1312"/>
              <a:ext cx="67" cy="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3004" name="Rectangle 156"/>
            <p:cNvSpPr>
              <a:spLocks noChangeArrowheads="1"/>
            </p:cNvSpPr>
            <p:nvPr/>
          </p:nvSpPr>
          <p:spPr bwMode="auto">
            <a:xfrm>
              <a:off x="2167" y="1312"/>
              <a:ext cx="201" cy="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3005" name="Rectangle 157"/>
            <p:cNvSpPr>
              <a:spLocks noChangeArrowheads="1"/>
            </p:cNvSpPr>
            <p:nvPr/>
          </p:nvSpPr>
          <p:spPr bwMode="auto">
            <a:xfrm>
              <a:off x="2407" y="1312"/>
              <a:ext cx="536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# Load 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6" name="Rectangle 158"/>
            <p:cNvSpPr>
              <a:spLocks noChangeArrowheads="1"/>
            </p:cNvSpPr>
            <p:nvPr/>
          </p:nvSpPr>
          <p:spPr bwMode="auto">
            <a:xfrm>
              <a:off x="2953" y="1312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07" name="Rectangle 15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8" name="Rectangle 160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09" name="Rectangle 16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0" name="Rectangle 162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1" name="Rectangle 16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2" name="Rectangle 164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3" name="Rectangle 16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4" name="Rectangle 166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5" name="Rectangle 16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6" name="Rectangle 168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7" name="Rectangle 16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8" name="Rectangle 170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19" name="Rectangle 17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0" name="Rectangle 172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1" name="Rectangle 17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2" name="Rectangle 174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3" name="Rectangle 17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4" name="Rectangle 176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5" name="Rectangle 17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6" name="Rectangle 178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7" name="Rectangle 179"/>
            <p:cNvSpPr>
              <a:spLocks noChangeArrowheads="1"/>
            </p:cNvSpPr>
            <p:nvPr/>
          </p:nvSpPr>
          <p:spPr bwMode="auto">
            <a:xfrm>
              <a:off x="576" y="432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8" name="Rectangle 180"/>
            <p:cNvSpPr>
              <a:spLocks noChangeArrowheads="1"/>
            </p:cNvSpPr>
            <p:nvPr/>
          </p:nvSpPr>
          <p:spPr bwMode="auto">
            <a:xfrm>
              <a:off x="640" y="454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# demo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29" name="Rectangle 181"/>
            <p:cNvSpPr>
              <a:spLocks noChangeArrowheads="1"/>
            </p:cNvSpPr>
            <p:nvPr/>
          </p:nvSpPr>
          <p:spPr bwMode="auto">
            <a:xfrm>
              <a:off x="1072" y="454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-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0" name="Rectangle 182"/>
            <p:cNvSpPr>
              <a:spLocks noChangeArrowheads="1"/>
            </p:cNvSpPr>
            <p:nvPr/>
          </p:nvSpPr>
          <p:spPr bwMode="auto">
            <a:xfrm>
              <a:off x="1118" y="454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luh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1" name="Rectangle 183"/>
            <p:cNvSpPr>
              <a:spLocks noChangeArrowheads="1"/>
            </p:cNvSpPr>
            <p:nvPr/>
          </p:nvSpPr>
          <p:spPr bwMode="auto">
            <a:xfrm>
              <a:off x="1334" y="454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2" name="Rectangle 184"/>
            <p:cNvSpPr>
              <a:spLocks noChangeArrowheads="1"/>
            </p:cNvSpPr>
            <p:nvPr/>
          </p:nvSpPr>
          <p:spPr bwMode="auto">
            <a:xfrm>
              <a:off x="1381" y="454"/>
              <a:ext cx="134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ys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3" name="Rectangle 185"/>
            <p:cNvSpPr>
              <a:spLocks noChangeArrowheads="1"/>
            </p:cNvSpPr>
            <p:nvPr/>
          </p:nvSpPr>
          <p:spPr bwMode="auto">
            <a:xfrm>
              <a:off x="576" y="161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4" name="Rectangle 186"/>
            <p:cNvSpPr>
              <a:spLocks noChangeArrowheads="1"/>
            </p:cNvSpPr>
            <p:nvPr/>
          </p:nvSpPr>
          <p:spPr bwMode="auto">
            <a:xfrm>
              <a:off x="639" y="1641"/>
              <a:ext cx="402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0x032: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35" name="Rectangle 187"/>
            <p:cNvSpPr>
              <a:spLocks noChangeArrowheads="1"/>
            </p:cNvSpPr>
            <p:nvPr/>
          </p:nvSpPr>
          <p:spPr bwMode="auto">
            <a:xfrm>
              <a:off x="1117" y="1641"/>
              <a:ext cx="268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36" name="Rectangle 188"/>
            <p:cNvSpPr>
              <a:spLocks noChangeArrowheads="1"/>
            </p:cNvSpPr>
            <p:nvPr/>
          </p:nvSpPr>
          <p:spPr bwMode="auto">
            <a:xfrm>
              <a:off x="1465" y="1641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7" name="Rectangle 189"/>
            <p:cNvSpPr>
              <a:spLocks noChangeArrowheads="1"/>
            </p:cNvSpPr>
            <p:nvPr/>
          </p:nvSpPr>
          <p:spPr bwMode="auto">
            <a:xfrm>
              <a:off x="1511" y="1641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ebx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8" name="Rectangle 190"/>
            <p:cNvSpPr>
              <a:spLocks noChangeArrowheads="1"/>
            </p:cNvSpPr>
            <p:nvPr/>
          </p:nvSpPr>
          <p:spPr bwMode="auto">
            <a:xfrm>
              <a:off x="1727" y="1641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39" name="Rectangle 191"/>
            <p:cNvSpPr>
              <a:spLocks noChangeArrowheads="1"/>
            </p:cNvSpPr>
            <p:nvPr/>
          </p:nvSpPr>
          <p:spPr bwMode="auto">
            <a:xfrm>
              <a:off x="1793" y="1638"/>
              <a:ext cx="6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CC3300"/>
                  </a:solidFill>
                  <a:latin typeface="Courier New" panose="02070309020205020404" pitchFamily="49" charset="0"/>
                </a:rPr>
                <a:t>%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0" name="Rectangle 192"/>
            <p:cNvSpPr>
              <a:spLocks noChangeArrowheads="1"/>
            </p:cNvSpPr>
            <p:nvPr/>
          </p:nvSpPr>
          <p:spPr bwMode="auto">
            <a:xfrm>
              <a:off x="1839" y="163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CC33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1" name="Rectangle 193"/>
            <p:cNvSpPr>
              <a:spLocks noChangeArrowheads="1"/>
            </p:cNvSpPr>
            <p:nvPr/>
          </p:nvSpPr>
          <p:spPr bwMode="auto">
            <a:xfrm>
              <a:off x="2101" y="1638"/>
              <a:ext cx="469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Use %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2" name="Rectangle 194"/>
            <p:cNvSpPr>
              <a:spLocks noChangeArrowheads="1"/>
            </p:cNvSpPr>
            <p:nvPr/>
          </p:nvSpPr>
          <p:spPr bwMode="auto">
            <a:xfrm>
              <a:off x="2560" y="1638"/>
              <a:ext cx="201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3" name="Rectangle 195"/>
            <p:cNvSpPr>
              <a:spLocks noChangeArrowheads="1"/>
            </p:cNvSpPr>
            <p:nvPr/>
          </p:nvSpPr>
          <p:spPr bwMode="auto">
            <a:xfrm>
              <a:off x="576" y="178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4" name="Rectangle 196"/>
            <p:cNvSpPr>
              <a:spLocks noChangeArrowheads="1"/>
            </p:cNvSpPr>
            <p:nvPr/>
          </p:nvSpPr>
          <p:spPr bwMode="auto">
            <a:xfrm>
              <a:off x="659" y="1805"/>
              <a:ext cx="737" cy="1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0x034: halt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45" name="Rectangle 197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6" name="Rectangle 198"/>
            <p:cNvSpPr>
              <a:spLocks noChangeArrowheads="1"/>
            </p:cNvSpPr>
            <p:nvPr/>
          </p:nvSpPr>
          <p:spPr bwMode="auto">
            <a:xfrm>
              <a:off x="3352" y="131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7" name="Rectangle 199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8" name="Rectangle 200"/>
            <p:cNvSpPr>
              <a:spLocks noChangeArrowheads="1"/>
            </p:cNvSpPr>
            <p:nvPr/>
          </p:nvSpPr>
          <p:spPr bwMode="auto">
            <a:xfrm>
              <a:off x="3591" y="131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49" name="Rectangle 201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0" name="Rectangle 202"/>
            <p:cNvSpPr>
              <a:spLocks noChangeArrowheads="1"/>
            </p:cNvSpPr>
            <p:nvPr/>
          </p:nvSpPr>
          <p:spPr bwMode="auto">
            <a:xfrm>
              <a:off x="3858" y="131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1" name="Rectangle 203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2" name="Rectangle 204"/>
            <p:cNvSpPr>
              <a:spLocks noChangeArrowheads="1"/>
            </p:cNvSpPr>
            <p:nvPr/>
          </p:nvSpPr>
          <p:spPr bwMode="auto">
            <a:xfrm>
              <a:off x="4074" y="131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3" name="Rectangle 205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4" name="Rectangle 206"/>
            <p:cNvSpPr>
              <a:spLocks noChangeArrowheads="1"/>
            </p:cNvSpPr>
            <p:nvPr/>
          </p:nvSpPr>
          <p:spPr bwMode="auto">
            <a:xfrm>
              <a:off x="4316" y="131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5" name="Rectangle 207"/>
            <p:cNvSpPr>
              <a:spLocks noChangeArrowheads="1"/>
            </p:cNvSpPr>
            <p:nvPr/>
          </p:nvSpPr>
          <p:spPr bwMode="auto">
            <a:xfrm>
              <a:off x="396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6" name="Rectangle 208"/>
            <p:cNvSpPr>
              <a:spLocks noChangeArrowheads="1"/>
            </p:cNvSpPr>
            <p:nvPr/>
          </p:nvSpPr>
          <p:spPr bwMode="auto">
            <a:xfrm>
              <a:off x="4103" y="1477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7" name="Rectangle 209"/>
            <p:cNvSpPr>
              <a:spLocks noChangeArrowheads="1"/>
            </p:cNvSpPr>
            <p:nvPr/>
          </p:nvSpPr>
          <p:spPr bwMode="auto">
            <a:xfrm>
              <a:off x="4210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8" name="Rectangle 210"/>
            <p:cNvSpPr>
              <a:spLocks noChangeArrowheads="1"/>
            </p:cNvSpPr>
            <p:nvPr/>
          </p:nvSpPr>
          <p:spPr bwMode="auto">
            <a:xfrm>
              <a:off x="4319" y="1477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59" name="Rectangle 211"/>
            <p:cNvSpPr>
              <a:spLocks noChangeArrowheads="1"/>
            </p:cNvSpPr>
            <p:nvPr/>
          </p:nvSpPr>
          <p:spPr bwMode="auto">
            <a:xfrm>
              <a:off x="445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0" name="Rectangle 212"/>
            <p:cNvSpPr>
              <a:spLocks noChangeArrowheads="1"/>
            </p:cNvSpPr>
            <p:nvPr/>
          </p:nvSpPr>
          <p:spPr bwMode="auto">
            <a:xfrm>
              <a:off x="4561" y="1477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1" name="Rectangle 213"/>
            <p:cNvSpPr>
              <a:spLocks noChangeArrowheads="1"/>
            </p:cNvSpPr>
            <p:nvPr/>
          </p:nvSpPr>
          <p:spPr bwMode="auto">
            <a:xfrm>
              <a:off x="445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2" name="Rectangle 214"/>
            <p:cNvSpPr>
              <a:spLocks noChangeArrowheads="1"/>
            </p:cNvSpPr>
            <p:nvPr/>
          </p:nvSpPr>
          <p:spPr bwMode="auto">
            <a:xfrm>
              <a:off x="4537" y="470"/>
              <a:ext cx="127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10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3063" name="Rectangle 215"/>
            <p:cNvSpPr>
              <a:spLocks noChangeArrowheads="1"/>
            </p:cNvSpPr>
            <p:nvPr/>
          </p:nvSpPr>
          <p:spPr bwMode="auto">
            <a:xfrm>
              <a:off x="372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4" name="Rectangle 216"/>
            <p:cNvSpPr>
              <a:spLocks noChangeArrowheads="1"/>
            </p:cNvSpPr>
            <p:nvPr/>
          </p:nvSpPr>
          <p:spPr bwMode="auto">
            <a:xfrm>
              <a:off x="3836" y="164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5" name="Rectangle 217"/>
            <p:cNvSpPr>
              <a:spLocks noChangeArrowheads="1"/>
            </p:cNvSpPr>
            <p:nvPr/>
          </p:nvSpPr>
          <p:spPr bwMode="auto">
            <a:xfrm>
              <a:off x="3965" y="161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6" name="Rectangle 218"/>
            <p:cNvSpPr>
              <a:spLocks noChangeArrowheads="1"/>
            </p:cNvSpPr>
            <p:nvPr/>
          </p:nvSpPr>
          <p:spPr bwMode="auto">
            <a:xfrm>
              <a:off x="4081" y="1640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7" name="Rectangle 219"/>
            <p:cNvSpPr>
              <a:spLocks noChangeArrowheads="1"/>
            </p:cNvSpPr>
            <p:nvPr/>
          </p:nvSpPr>
          <p:spPr bwMode="auto">
            <a:xfrm>
              <a:off x="421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8" name="Rectangle 220"/>
            <p:cNvSpPr>
              <a:spLocks noChangeArrowheads="1"/>
            </p:cNvSpPr>
            <p:nvPr/>
          </p:nvSpPr>
          <p:spPr bwMode="auto">
            <a:xfrm>
              <a:off x="4348" y="1640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69" name="Rectangle 221"/>
            <p:cNvSpPr>
              <a:spLocks noChangeArrowheads="1"/>
            </p:cNvSpPr>
            <p:nvPr/>
          </p:nvSpPr>
          <p:spPr bwMode="auto">
            <a:xfrm>
              <a:off x="445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0" name="Rectangle 222"/>
            <p:cNvSpPr>
              <a:spLocks noChangeArrowheads="1"/>
            </p:cNvSpPr>
            <p:nvPr/>
          </p:nvSpPr>
          <p:spPr bwMode="auto">
            <a:xfrm>
              <a:off x="4564" y="1640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1" name="Rectangle 223"/>
            <p:cNvSpPr>
              <a:spLocks noChangeArrowheads="1"/>
            </p:cNvSpPr>
            <p:nvPr/>
          </p:nvSpPr>
          <p:spPr bwMode="auto">
            <a:xfrm>
              <a:off x="470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2" name="Rectangle 224"/>
            <p:cNvSpPr>
              <a:spLocks noChangeArrowheads="1"/>
            </p:cNvSpPr>
            <p:nvPr/>
          </p:nvSpPr>
          <p:spPr bwMode="auto">
            <a:xfrm>
              <a:off x="4806" y="1640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3" name="Rectangle 225"/>
            <p:cNvSpPr>
              <a:spLocks noChangeArrowheads="1"/>
            </p:cNvSpPr>
            <p:nvPr/>
          </p:nvSpPr>
          <p:spPr bwMode="auto">
            <a:xfrm>
              <a:off x="470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4" name="Rectangle 226"/>
            <p:cNvSpPr>
              <a:spLocks noChangeArrowheads="1"/>
            </p:cNvSpPr>
            <p:nvPr/>
          </p:nvSpPr>
          <p:spPr bwMode="auto">
            <a:xfrm>
              <a:off x="4783" y="470"/>
              <a:ext cx="121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11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63075" name="Rectangle 227"/>
            <p:cNvSpPr>
              <a:spLocks noChangeArrowheads="1"/>
            </p:cNvSpPr>
            <p:nvPr/>
          </p:nvSpPr>
          <p:spPr bwMode="auto">
            <a:xfrm>
              <a:off x="576" y="1453"/>
              <a:ext cx="1266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6" name="Rectangle 228"/>
            <p:cNvSpPr>
              <a:spLocks noChangeArrowheads="1"/>
            </p:cNvSpPr>
            <p:nvPr/>
          </p:nvSpPr>
          <p:spPr bwMode="auto">
            <a:xfrm>
              <a:off x="1112" y="1474"/>
              <a:ext cx="3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000066"/>
                  </a:solidFill>
                </a:rPr>
                <a:t>bubble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3077" name="Rectangle 229"/>
            <p:cNvSpPr>
              <a:spLocks noChangeArrowheads="1"/>
            </p:cNvSpPr>
            <p:nvPr/>
          </p:nvSpPr>
          <p:spPr bwMode="auto">
            <a:xfrm>
              <a:off x="3965" y="178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8" name="Rectangle 230"/>
            <p:cNvSpPr>
              <a:spLocks noChangeArrowheads="1"/>
            </p:cNvSpPr>
            <p:nvPr/>
          </p:nvSpPr>
          <p:spPr bwMode="auto">
            <a:xfrm>
              <a:off x="4087" y="180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79" name="Rectangle 231"/>
            <p:cNvSpPr>
              <a:spLocks noChangeArrowheads="1"/>
            </p:cNvSpPr>
            <p:nvPr/>
          </p:nvSpPr>
          <p:spPr bwMode="auto">
            <a:xfrm>
              <a:off x="421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0" name="Rectangle 232"/>
            <p:cNvSpPr>
              <a:spLocks noChangeArrowheads="1"/>
            </p:cNvSpPr>
            <p:nvPr/>
          </p:nvSpPr>
          <p:spPr bwMode="auto">
            <a:xfrm>
              <a:off x="4326" y="1803"/>
              <a:ext cx="6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1" name="Rectangle 233"/>
            <p:cNvSpPr>
              <a:spLocks noChangeArrowheads="1"/>
            </p:cNvSpPr>
            <p:nvPr/>
          </p:nvSpPr>
          <p:spPr bwMode="auto">
            <a:xfrm>
              <a:off x="445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2" name="Rectangle 234"/>
            <p:cNvSpPr>
              <a:spLocks noChangeArrowheads="1"/>
            </p:cNvSpPr>
            <p:nvPr/>
          </p:nvSpPr>
          <p:spPr bwMode="auto">
            <a:xfrm>
              <a:off x="4593" y="1803"/>
              <a:ext cx="61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3" name="Rectangle 235"/>
            <p:cNvSpPr>
              <a:spLocks noChangeArrowheads="1"/>
            </p:cNvSpPr>
            <p:nvPr/>
          </p:nvSpPr>
          <p:spPr bwMode="auto">
            <a:xfrm>
              <a:off x="470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4" name="Rectangle 236"/>
            <p:cNvSpPr>
              <a:spLocks noChangeArrowheads="1"/>
            </p:cNvSpPr>
            <p:nvPr/>
          </p:nvSpPr>
          <p:spPr bwMode="auto">
            <a:xfrm>
              <a:off x="4809" y="1803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5" name="Rectangle 237"/>
            <p:cNvSpPr>
              <a:spLocks noChangeArrowheads="1"/>
            </p:cNvSpPr>
            <p:nvPr/>
          </p:nvSpPr>
          <p:spPr bwMode="auto">
            <a:xfrm>
              <a:off x="494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6" name="Rectangle 238"/>
            <p:cNvSpPr>
              <a:spLocks noChangeArrowheads="1"/>
            </p:cNvSpPr>
            <p:nvPr/>
          </p:nvSpPr>
          <p:spPr bwMode="auto">
            <a:xfrm>
              <a:off x="5051" y="1803"/>
              <a:ext cx="8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W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7" name="Rectangle 239"/>
            <p:cNvSpPr>
              <a:spLocks noChangeArrowheads="1"/>
            </p:cNvSpPr>
            <p:nvPr/>
          </p:nvSpPr>
          <p:spPr bwMode="auto">
            <a:xfrm>
              <a:off x="347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8" name="Rectangle 240"/>
            <p:cNvSpPr>
              <a:spLocks noChangeArrowheads="1"/>
            </p:cNvSpPr>
            <p:nvPr/>
          </p:nvSpPr>
          <p:spPr bwMode="auto">
            <a:xfrm>
              <a:off x="3597" y="1640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89" name="Rectangle 241"/>
            <p:cNvSpPr>
              <a:spLocks noChangeArrowheads="1"/>
            </p:cNvSpPr>
            <p:nvPr/>
          </p:nvSpPr>
          <p:spPr bwMode="auto">
            <a:xfrm>
              <a:off x="372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90" name="Rectangle 242"/>
            <p:cNvSpPr>
              <a:spLocks noChangeArrowheads="1"/>
            </p:cNvSpPr>
            <p:nvPr/>
          </p:nvSpPr>
          <p:spPr bwMode="auto">
            <a:xfrm>
              <a:off x="3842" y="1803"/>
              <a:ext cx="5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F</a:t>
              </a: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463094" name="Group 246"/>
            <p:cNvGrpSpPr/>
            <p:nvPr/>
          </p:nvGrpSpPr>
          <p:grpSpPr bwMode="auto">
            <a:xfrm>
              <a:off x="3876" y="1510"/>
              <a:ext cx="89" cy="106"/>
              <a:chOff x="3876" y="1510"/>
              <a:chExt cx="89" cy="106"/>
            </a:xfrm>
          </p:grpSpPr>
          <p:sp>
            <p:nvSpPr>
              <p:cNvPr id="463091" name="Freeform 243"/>
              <p:cNvSpPr/>
              <p:nvPr/>
            </p:nvSpPr>
            <p:spPr bwMode="auto">
              <a:xfrm>
                <a:off x="3883" y="1535"/>
                <a:ext cx="34" cy="81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0"/>
                  </a:cxn>
                  <a:cxn ang="0">
                    <a:pos x="69" y="0"/>
                  </a:cxn>
                  <a:cxn ang="0">
                    <a:pos x="0" y="164"/>
                  </a:cxn>
                </a:cxnLst>
                <a:rect l="0" t="0" r="r" b="b"/>
                <a:pathLst>
                  <a:path w="69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3092" name="Freeform 244"/>
              <p:cNvSpPr/>
              <p:nvPr/>
            </p:nvSpPr>
            <p:spPr bwMode="auto">
              <a:xfrm>
                <a:off x="3876" y="1527"/>
                <a:ext cx="41" cy="8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31" y="179"/>
                  </a:cxn>
                  <a:cxn ang="0">
                    <a:pos x="31" y="15"/>
                  </a:cxn>
                  <a:cxn ang="0">
                    <a:pos x="15" y="15"/>
                  </a:cxn>
                  <a:cxn ang="0">
                    <a:pos x="15" y="30"/>
                  </a:cxn>
                  <a:cxn ang="0">
                    <a:pos x="21" y="29"/>
                  </a:cxn>
                  <a:cxn ang="0">
                    <a:pos x="26" y="25"/>
                  </a:cxn>
                  <a:cxn ang="0">
                    <a:pos x="29" y="20"/>
                  </a:cxn>
                  <a:cxn ang="0">
                    <a:pos x="15" y="30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79"/>
                  </a:cxn>
                </a:cxnLst>
                <a:rect l="0" t="0" r="r" b="b"/>
                <a:pathLst>
                  <a:path w="84" h="179">
                    <a:moveTo>
                      <a:pt x="0" y="179"/>
                    </a:moveTo>
                    <a:lnTo>
                      <a:pt x="31" y="179"/>
                    </a:lnTo>
                    <a:lnTo>
                      <a:pt x="31" y="15"/>
                    </a:lnTo>
                    <a:lnTo>
                      <a:pt x="15" y="15"/>
                    </a:lnTo>
                    <a:lnTo>
                      <a:pt x="15" y="30"/>
                    </a:lnTo>
                    <a:lnTo>
                      <a:pt x="21" y="29"/>
                    </a:lnTo>
                    <a:lnTo>
                      <a:pt x="26" y="25"/>
                    </a:lnTo>
                    <a:lnTo>
                      <a:pt x="29" y="20"/>
                    </a:lnTo>
                    <a:lnTo>
                      <a:pt x="15" y="30"/>
                    </a:lnTo>
                    <a:lnTo>
                      <a:pt x="84" y="30"/>
                    </a:lnTo>
                    <a:lnTo>
                      <a:pt x="8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3093" name="Freeform 245"/>
              <p:cNvSpPr/>
              <p:nvPr/>
            </p:nvSpPr>
            <p:spPr bwMode="auto">
              <a:xfrm>
                <a:off x="3916" y="1510"/>
                <a:ext cx="49" cy="5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9" y="49"/>
                  </a:cxn>
                  <a:cxn ang="0">
                    <a:pos x="0" y="0"/>
                  </a:cxn>
                  <a:cxn ang="0">
                    <a:pos x="0" y="100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63095" name="Rectangle 247"/>
            <p:cNvSpPr>
              <a:spLocks noChangeArrowheads="1"/>
            </p:cNvSpPr>
            <p:nvPr/>
          </p:nvSpPr>
          <p:spPr bwMode="auto">
            <a:xfrm>
              <a:off x="4904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463096" name="Rectangle 248"/>
            <p:cNvSpPr>
              <a:spLocks noChangeArrowheads="1"/>
            </p:cNvSpPr>
            <p:nvPr/>
          </p:nvSpPr>
          <p:spPr bwMode="auto">
            <a:xfrm>
              <a:off x="4986" y="470"/>
              <a:ext cx="127" cy="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12</a:t>
              </a:r>
              <a:endParaRPr lang="en-US" sz="4400" b="1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628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35415"/>
              </p:ext>
            </p:extLst>
          </p:nvPr>
        </p:nvGraphicFramePr>
        <p:xfrm>
          <a:off x="543860" y="5436602"/>
          <a:ext cx="7700548" cy="944726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 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分支预测</a:t>
            </a:r>
            <a:r>
              <a:rPr lang="zh-CN" altLang="en-US">
                <a:ea typeface="宋体" panose="02010600030101010101" pitchFamily="2" charset="-122"/>
              </a:rPr>
              <a:t>错误示例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6754" y="5409407"/>
            <a:ext cx="8306223" cy="827905"/>
          </a:xfrm>
        </p:spPr>
        <p:txBody>
          <a:bodyPr/>
          <a:lstStyle/>
          <a:p>
            <a:pPr lvl="1"/>
            <a:r>
              <a:rPr lang="en-US" dirty="0" err="1"/>
              <a:t>只能执行</a:t>
            </a:r>
            <a:r>
              <a:rPr lang="zh-CN" altLang="en-US" dirty="0">
                <a:ea typeface="宋体" panose="02010600030101010101" pitchFamily="2" charset="-122"/>
              </a:rPr>
              <a:t>最早的</a:t>
            </a:r>
            <a:r>
              <a:rPr lang="en-US" dirty="0"/>
              <a:t>8条指令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530" y="1832214"/>
            <a:ext cx="8622576" cy="344707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0x000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xorq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0x002:    </a:t>
            </a:r>
            <a:r>
              <a:rPr lang="en-US" sz="2000" b="1" i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jne</a:t>
            </a:r>
            <a:r>
              <a:rPr lang="en-US" sz="2000" b="1" i="1" dirty="0">
                <a:solidFill>
                  <a:srgbClr val="000066"/>
                </a:solidFill>
                <a:latin typeface="Courier New" panose="02070309020205020404" pitchFamily="49" charset="0"/>
              </a:rPr>
              <a:t>  t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      # Not taken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0x00b: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# Fall through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0x015: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0x017: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0x018:    halt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0x019: t: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$3, 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# Target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0x023: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$4,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# Should not execute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0x02d: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$5, %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</a:rPr>
              <a:t>    # Should not execute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74107" y="1221483"/>
            <a:ext cx="1751415" cy="42470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07" tIns="45707" rIns="45707" bIns="45707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demo-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j.ys</a:t>
            </a: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处理预测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错误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5226" y="3664386"/>
            <a:ext cx="8012128" cy="221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作为预测分支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取出 </a:t>
            </a:r>
            <a:r>
              <a:rPr lang="en-US" sz="2000" b="1" dirty="0">
                <a:solidFill>
                  <a:srgbClr val="000066"/>
                </a:solidFill>
              </a:rPr>
              <a:t>2 </a:t>
            </a: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条目标指令</a:t>
            </a:r>
          </a:p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当预测错误时取消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在执行阶段检测到未选择该分支</a:t>
            </a:r>
            <a:endParaRPr lang="en-US" sz="2000" b="1" dirty="0">
              <a:solidFill>
                <a:srgbClr val="000066"/>
              </a:solidFill>
            </a:endParaRP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  <a:ea typeface="宋体" panose="02010600030101010101" pitchFamily="2" charset="-122"/>
              </a:rPr>
              <a:t>在紧跟的指令周期中，将处于执行和译码阶段的指令用气泡替换掉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此时没有出现副作用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5" name="Group 175"/>
          <p:cNvGrpSpPr>
            <a:grpSpLocks/>
          </p:cNvGrpSpPr>
          <p:nvPr/>
        </p:nvGrpSpPr>
        <p:grpSpPr bwMode="auto">
          <a:xfrm>
            <a:off x="4384550" y="833438"/>
            <a:ext cx="4579938" cy="2768600"/>
            <a:chOff x="2592" y="525"/>
            <a:chExt cx="2885" cy="1744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709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997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8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3574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3863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151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440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4728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501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5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6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3" name="Rectangle 6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6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6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7" name="Rectangle 6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6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7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7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5" name="Rectangle 76"/>
            <p:cNvSpPr>
              <a:spLocks noChangeArrowheads="1"/>
            </p:cNvSpPr>
            <p:nvPr/>
          </p:nvSpPr>
          <p:spPr bwMode="auto"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77"/>
            <p:cNvSpPr>
              <a:spLocks noChangeArrowheads="1"/>
            </p:cNvSpPr>
            <p:nvPr/>
          </p:nvSpPr>
          <p:spPr bwMode="auto">
            <a:xfrm>
              <a:off x="4135" y="1711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79"/>
            <p:cNvSpPr>
              <a:spLocks noChangeArrowheads="1"/>
            </p:cNvSpPr>
            <p:nvPr/>
          </p:nvSpPr>
          <p:spPr bwMode="auto">
            <a:xfrm>
              <a:off x="4412" y="171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9" name="Rectangle 80"/>
            <p:cNvSpPr>
              <a:spLocks noChangeArrowheads="1"/>
            </p:cNvSpPr>
            <p:nvPr/>
          </p:nvSpPr>
          <p:spPr bwMode="auto"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81"/>
            <p:cNvSpPr>
              <a:spLocks noChangeArrowheads="1"/>
            </p:cNvSpPr>
            <p:nvPr/>
          </p:nvSpPr>
          <p:spPr bwMode="auto">
            <a:xfrm>
              <a:off x="4692" y="1711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1" name="Rectangle 83"/>
            <p:cNvSpPr>
              <a:spLocks noChangeArrowheads="1"/>
            </p:cNvSpPr>
            <p:nvPr/>
          </p:nvSpPr>
          <p:spPr bwMode="auto">
            <a:xfrm>
              <a:off x="5279" y="525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62" name="Group 91"/>
            <p:cNvGrpSpPr>
              <a:grpSpLocks/>
            </p:cNvGrpSpPr>
            <p:nvPr/>
          </p:nvGrpSpPr>
          <p:grpSpPr bwMode="auto"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121" name="Freeform 89"/>
              <p:cNvSpPr>
                <a:spLocks/>
              </p:cNvSpPr>
              <p:nvPr/>
            </p:nvSpPr>
            <p:spPr bwMode="auto">
              <a:xfrm>
                <a:off x="3259" y="1298"/>
                <a:ext cx="49" cy="106"/>
              </a:xfrm>
              <a:custGeom>
                <a:avLst/>
                <a:gdLst>
                  <a:gd name="T0" fmla="*/ 18 w 49"/>
                  <a:gd name="T1" fmla="*/ 0 h 106"/>
                  <a:gd name="T2" fmla="*/ 0 w 49"/>
                  <a:gd name="T3" fmla="*/ 0 h 106"/>
                  <a:gd name="T4" fmla="*/ 0 w 49"/>
                  <a:gd name="T5" fmla="*/ 97 h 106"/>
                  <a:gd name="T6" fmla="*/ 0 w 49"/>
                  <a:gd name="T7" fmla="*/ 97 h 106"/>
                  <a:gd name="T8" fmla="*/ 1 w 49"/>
                  <a:gd name="T9" fmla="*/ 100 h 106"/>
                  <a:gd name="T10" fmla="*/ 3 w 49"/>
                  <a:gd name="T11" fmla="*/ 103 h 106"/>
                  <a:gd name="T12" fmla="*/ 6 w 49"/>
                  <a:gd name="T13" fmla="*/ 105 h 106"/>
                  <a:gd name="T14" fmla="*/ 9 w 49"/>
                  <a:gd name="T15" fmla="*/ 106 h 106"/>
                  <a:gd name="T16" fmla="*/ 49 w 49"/>
                  <a:gd name="T17" fmla="*/ 106 h 106"/>
                  <a:gd name="T18" fmla="*/ 49 w 49"/>
                  <a:gd name="T19" fmla="*/ 88 h 106"/>
                  <a:gd name="T20" fmla="*/ 9 w 49"/>
                  <a:gd name="T21" fmla="*/ 88 h 106"/>
                  <a:gd name="T22" fmla="*/ 18 w 49"/>
                  <a:gd name="T23" fmla="*/ 97 h 106"/>
                  <a:gd name="T24" fmla="*/ 17 w 49"/>
                  <a:gd name="T25" fmla="*/ 94 h 106"/>
                  <a:gd name="T26" fmla="*/ 15 w 49"/>
                  <a:gd name="T27" fmla="*/ 91 h 106"/>
                  <a:gd name="T28" fmla="*/ 12 w 49"/>
                  <a:gd name="T29" fmla="*/ 89 h 106"/>
                  <a:gd name="T30" fmla="*/ 9 w 49"/>
                  <a:gd name="T31" fmla="*/ 97 h 106"/>
                  <a:gd name="T32" fmla="*/ 18 w 49"/>
                  <a:gd name="T33" fmla="*/ 97 h 106"/>
                  <a:gd name="T34" fmla="*/ 18 w 49"/>
                  <a:gd name="T35" fmla="*/ 0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6"/>
                  <a:gd name="T56" fmla="*/ 49 w 49"/>
                  <a:gd name="T57" fmla="*/ 106 h 1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90"/>
              <p:cNvSpPr>
                <a:spLocks/>
              </p:cNvSpPr>
              <p:nvPr/>
            </p:nvSpPr>
            <p:spPr bwMode="auto">
              <a:xfrm>
                <a:off x="3306" y="1365"/>
                <a:ext cx="59" cy="60"/>
              </a:xfrm>
              <a:custGeom>
                <a:avLst/>
                <a:gdLst>
                  <a:gd name="T0" fmla="*/ 0 w 59"/>
                  <a:gd name="T1" fmla="*/ 60 h 60"/>
                  <a:gd name="T2" fmla="*/ 59 w 59"/>
                  <a:gd name="T3" fmla="*/ 30 h 60"/>
                  <a:gd name="T4" fmla="*/ 0 w 59"/>
                  <a:gd name="T5" fmla="*/ 0 h 60"/>
                  <a:gd name="T6" fmla="*/ 0 w 59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60"/>
                  <a:gd name="T14" fmla="*/ 59 w 59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Rectangle 106"/>
            <p:cNvSpPr>
              <a:spLocks noChangeArrowheads="1"/>
            </p:cNvSpPr>
            <p:nvPr/>
          </p:nvSpPr>
          <p:spPr bwMode="auto"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auto">
            <a:xfrm>
              <a:off x="3274" y="113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auto"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auto">
            <a:xfrm>
              <a:off x="3555" y="113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auto">
            <a:xfrm>
              <a:off x="3847" y="1327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auto"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4124" y="1327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1" name="Rectangle 114"/>
            <p:cNvSpPr>
              <a:spLocks noChangeArrowheads="1"/>
            </p:cNvSpPr>
            <p:nvPr/>
          </p:nvSpPr>
          <p:spPr bwMode="auto"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4403" y="1327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3" name="Rectangle 116"/>
            <p:cNvSpPr>
              <a:spLocks noChangeArrowheads="1"/>
            </p:cNvSpPr>
            <p:nvPr/>
          </p:nvSpPr>
          <p:spPr bwMode="auto"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3844" y="171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3562" y="151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77" name="Group 122"/>
            <p:cNvGrpSpPr>
              <a:grpSpLocks/>
            </p:cNvGrpSpPr>
            <p:nvPr/>
          </p:nvGrpSpPr>
          <p:grpSpPr bwMode="auto"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119" name="Freeform 120"/>
              <p:cNvSpPr>
                <a:spLocks/>
              </p:cNvSpPr>
              <p:nvPr/>
            </p:nvSpPr>
            <p:spPr bwMode="auto">
              <a:xfrm>
                <a:off x="3259" y="1683"/>
                <a:ext cx="49" cy="105"/>
              </a:xfrm>
              <a:custGeom>
                <a:avLst/>
                <a:gdLst>
                  <a:gd name="T0" fmla="*/ 18 w 49"/>
                  <a:gd name="T1" fmla="*/ 0 h 105"/>
                  <a:gd name="T2" fmla="*/ 0 w 49"/>
                  <a:gd name="T3" fmla="*/ 0 h 105"/>
                  <a:gd name="T4" fmla="*/ 0 w 49"/>
                  <a:gd name="T5" fmla="*/ 96 h 105"/>
                  <a:gd name="T6" fmla="*/ 0 w 49"/>
                  <a:gd name="T7" fmla="*/ 96 h 105"/>
                  <a:gd name="T8" fmla="*/ 1 w 49"/>
                  <a:gd name="T9" fmla="*/ 99 h 105"/>
                  <a:gd name="T10" fmla="*/ 3 w 49"/>
                  <a:gd name="T11" fmla="*/ 102 h 105"/>
                  <a:gd name="T12" fmla="*/ 6 w 49"/>
                  <a:gd name="T13" fmla="*/ 104 h 105"/>
                  <a:gd name="T14" fmla="*/ 9 w 49"/>
                  <a:gd name="T15" fmla="*/ 105 h 105"/>
                  <a:gd name="T16" fmla="*/ 49 w 49"/>
                  <a:gd name="T17" fmla="*/ 105 h 105"/>
                  <a:gd name="T18" fmla="*/ 49 w 49"/>
                  <a:gd name="T19" fmla="*/ 87 h 105"/>
                  <a:gd name="T20" fmla="*/ 9 w 49"/>
                  <a:gd name="T21" fmla="*/ 87 h 105"/>
                  <a:gd name="T22" fmla="*/ 18 w 49"/>
                  <a:gd name="T23" fmla="*/ 96 h 105"/>
                  <a:gd name="T24" fmla="*/ 17 w 49"/>
                  <a:gd name="T25" fmla="*/ 93 h 105"/>
                  <a:gd name="T26" fmla="*/ 15 w 49"/>
                  <a:gd name="T27" fmla="*/ 90 h 105"/>
                  <a:gd name="T28" fmla="*/ 12 w 49"/>
                  <a:gd name="T29" fmla="*/ 88 h 105"/>
                  <a:gd name="T30" fmla="*/ 9 w 49"/>
                  <a:gd name="T31" fmla="*/ 96 h 105"/>
                  <a:gd name="T32" fmla="*/ 18 w 49"/>
                  <a:gd name="T33" fmla="*/ 96 h 105"/>
                  <a:gd name="T34" fmla="*/ 18 w 49"/>
                  <a:gd name="T35" fmla="*/ 0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5"/>
                  <a:gd name="T56" fmla="*/ 49 w 49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3306" y="1750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9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59"/>
                  <a:gd name="T14" fmla="*/ 59 w 59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Rectangle 13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9" name="Rectangle 13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0" name="Rectangle 13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13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6" name="Rectangle 14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7" name="Rectangle 14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8" name="Rectangle 14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Rectangle 14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0" name="Rectangle 14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1" name="Rectangle 14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2" name="Rectangle 14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3" name="Rectangle 14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4" name="Rectangle 15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Rectangle 15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7" name="Rectangle 15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98" name="Group 174"/>
            <p:cNvGrpSpPr>
              <a:grpSpLocks/>
            </p:cNvGrpSpPr>
            <p:nvPr/>
          </p:nvGrpSpPr>
          <p:grpSpPr bwMode="auto"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99" name="Rectangle 15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15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15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15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5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5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6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6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6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6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6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6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6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6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6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16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7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17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17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17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64427" y="833438"/>
            <a:ext cx="5282049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demo-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0x000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0x002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#Not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Taken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$2,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#target            </a:t>
            </a:r>
          </a:p>
          <a:p>
            <a:pPr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bubble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0x020: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$3,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rbx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target+1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0x00b: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$1,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Fall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through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0x015: halt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检测分支预测错误</a:t>
            </a:r>
          </a:p>
        </p:txBody>
      </p:sp>
      <p:graphicFrame>
        <p:nvGraphicFramePr>
          <p:cNvPr id="45878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42270"/>
              </p:ext>
            </p:extLst>
          </p:nvPr>
        </p:nvGraphicFramePr>
        <p:xfrm>
          <a:off x="971600" y="5294177"/>
          <a:ext cx="7258631" cy="943135"/>
        </p:xfrm>
        <a:graphic>
          <a:graphicData uri="http://schemas.openxmlformats.org/drawingml/2006/table">
            <a:tbl>
              <a:tblPr/>
              <a:tblGrid>
                <a:gridCol w="258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= IJXX &amp; !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e_Cnd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6195"/>
          <p:cNvGrpSpPr>
            <a:grpSpLocks/>
          </p:cNvGrpSpPr>
          <p:nvPr/>
        </p:nvGrpSpPr>
        <p:grpSpPr bwMode="auto">
          <a:xfrm>
            <a:off x="2825750" y="2401888"/>
            <a:ext cx="557213" cy="100012"/>
            <a:chOff x="994" y="1866"/>
            <a:chExt cx="191" cy="44"/>
          </a:xfrm>
        </p:grpSpPr>
        <p:sp>
          <p:nvSpPr>
            <p:cNvPr id="6" name="Line 6196"/>
            <p:cNvSpPr>
              <a:spLocks noChangeShapeType="1"/>
            </p:cNvSpPr>
            <p:nvPr/>
          </p:nvSpPr>
          <p:spPr bwMode="auto">
            <a:xfrm flipH="1">
              <a:off x="1036" y="1888"/>
              <a:ext cx="1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197"/>
            <p:cNvSpPr>
              <a:spLocks/>
            </p:cNvSpPr>
            <p:nvPr/>
          </p:nvSpPr>
          <p:spPr bwMode="auto">
            <a:xfrm>
              <a:off x="994" y="1866"/>
              <a:ext cx="44" cy="44"/>
            </a:xfrm>
            <a:custGeom>
              <a:avLst/>
              <a:gdLst>
                <a:gd name="T0" fmla="*/ 1 w 88"/>
                <a:gd name="T1" fmla="*/ 0 h 88"/>
                <a:gd name="T2" fmla="*/ 0 w 88"/>
                <a:gd name="T3" fmla="*/ 1 h 88"/>
                <a:gd name="T4" fmla="*/ 1 w 88"/>
                <a:gd name="T5" fmla="*/ 1 h 88"/>
                <a:gd name="T6" fmla="*/ 1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88" y="0"/>
                  </a:moveTo>
                  <a:lnTo>
                    <a:pt x="0" y="43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Rectangle 6198"/>
          <p:cNvSpPr>
            <a:spLocks noChangeArrowheads="1"/>
          </p:cNvSpPr>
          <p:nvPr/>
        </p:nvSpPr>
        <p:spPr bwMode="auto">
          <a:xfrm>
            <a:off x="279400" y="1603375"/>
            <a:ext cx="8331200" cy="387350"/>
          </a:xfrm>
          <a:prstGeom prst="rect">
            <a:avLst/>
          </a:prstGeom>
          <a:solidFill>
            <a:srgbClr val="4D4D4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Rectangle 6199"/>
          <p:cNvSpPr>
            <a:spLocks noChangeArrowheads="1"/>
          </p:cNvSpPr>
          <p:nvPr/>
        </p:nvSpPr>
        <p:spPr bwMode="auto">
          <a:xfrm>
            <a:off x="404813" y="1695450"/>
            <a:ext cx="211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" name="Rectangle 6200"/>
          <p:cNvSpPr>
            <a:spLocks noChangeArrowheads="1"/>
          </p:cNvSpPr>
          <p:nvPr/>
        </p:nvSpPr>
        <p:spPr bwMode="auto">
          <a:xfrm>
            <a:off x="2352675" y="2419350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1" name="Rectangle 6201"/>
          <p:cNvSpPr>
            <a:spLocks noChangeArrowheads="1"/>
          </p:cNvSpPr>
          <p:nvPr/>
        </p:nvSpPr>
        <p:spPr bwMode="auto">
          <a:xfrm>
            <a:off x="2166938" y="2319338"/>
            <a:ext cx="700087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" name="Rectangle 6202"/>
          <p:cNvSpPr>
            <a:spLocks noChangeArrowheads="1"/>
          </p:cNvSpPr>
          <p:nvPr/>
        </p:nvSpPr>
        <p:spPr bwMode="auto">
          <a:xfrm>
            <a:off x="2141538" y="2298700"/>
            <a:ext cx="687387" cy="388938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" name="Rectangle 6203"/>
          <p:cNvSpPr>
            <a:spLocks noChangeArrowheads="1"/>
          </p:cNvSpPr>
          <p:nvPr/>
        </p:nvSpPr>
        <p:spPr bwMode="auto">
          <a:xfrm>
            <a:off x="2319338" y="2395538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4" name="Rectangle 6204"/>
          <p:cNvSpPr>
            <a:spLocks noChangeArrowheads="1"/>
          </p:cNvSpPr>
          <p:nvPr/>
        </p:nvSpPr>
        <p:spPr bwMode="auto">
          <a:xfrm>
            <a:off x="3763963" y="238125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15" name="Group 6205"/>
          <p:cNvGrpSpPr>
            <a:grpSpLocks/>
          </p:cNvGrpSpPr>
          <p:nvPr/>
        </p:nvGrpSpPr>
        <p:grpSpPr bwMode="auto">
          <a:xfrm>
            <a:off x="3121025" y="2220913"/>
            <a:ext cx="1698625" cy="488950"/>
            <a:chOff x="1095" y="1787"/>
            <a:chExt cx="583" cy="213"/>
          </a:xfrm>
        </p:grpSpPr>
        <p:sp>
          <p:nvSpPr>
            <p:cNvPr id="16" name="Freeform 6206"/>
            <p:cNvSpPr>
              <a:spLocks/>
            </p:cNvSpPr>
            <p:nvPr/>
          </p:nvSpPr>
          <p:spPr bwMode="auto">
            <a:xfrm>
              <a:off x="1106" y="1798"/>
              <a:ext cx="572" cy="202"/>
            </a:xfrm>
            <a:custGeom>
              <a:avLst/>
              <a:gdLst>
                <a:gd name="T0" fmla="*/ 0 w 1143"/>
                <a:gd name="T1" fmla="*/ 1 h 403"/>
                <a:gd name="T2" fmla="*/ 1 w 1143"/>
                <a:gd name="T3" fmla="*/ 0 h 403"/>
                <a:gd name="T4" fmla="*/ 1 w 1143"/>
                <a:gd name="T5" fmla="*/ 0 h 403"/>
                <a:gd name="T6" fmla="*/ 2 w 1143"/>
                <a:gd name="T7" fmla="*/ 1 h 403"/>
                <a:gd name="T8" fmla="*/ 0 w 1143"/>
                <a:gd name="T9" fmla="*/ 1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3"/>
                <a:gd name="T16" fmla="*/ 0 h 403"/>
                <a:gd name="T17" fmla="*/ 1143 w 1143"/>
                <a:gd name="T18" fmla="*/ 403 h 4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3" h="403">
                  <a:moveTo>
                    <a:pt x="0" y="403"/>
                  </a:moveTo>
                  <a:lnTo>
                    <a:pt x="286" y="0"/>
                  </a:lnTo>
                  <a:lnTo>
                    <a:pt x="857" y="0"/>
                  </a:lnTo>
                  <a:lnTo>
                    <a:pt x="114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207"/>
            <p:cNvSpPr>
              <a:spLocks/>
            </p:cNvSpPr>
            <p:nvPr/>
          </p:nvSpPr>
          <p:spPr bwMode="auto">
            <a:xfrm>
              <a:off x="1095" y="1787"/>
              <a:ext cx="572" cy="202"/>
            </a:xfrm>
            <a:custGeom>
              <a:avLst/>
              <a:gdLst>
                <a:gd name="T0" fmla="*/ 0 w 1143"/>
                <a:gd name="T1" fmla="*/ 1 h 404"/>
                <a:gd name="T2" fmla="*/ 1 w 1143"/>
                <a:gd name="T3" fmla="*/ 0 h 404"/>
                <a:gd name="T4" fmla="*/ 1 w 1143"/>
                <a:gd name="T5" fmla="*/ 0 h 404"/>
                <a:gd name="T6" fmla="*/ 2 w 1143"/>
                <a:gd name="T7" fmla="*/ 1 h 404"/>
                <a:gd name="T8" fmla="*/ 0 w 1143"/>
                <a:gd name="T9" fmla="*/ 1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3"/>
                <a:gd name="T16" fmla="*/ 0 h 404"/>
                <a:gd name="T17" fmla="*/ 1143 w 1143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3" h="404">
                  <a:moveTo>
                    <a:pt x="0" y="404"/>
                  </a:moveTo>
                  <a:lnTo>
                    <a:pt x="286" y="0"/>
                  </a:lnTo>
                  <a:lnTo>
                    <a:pt x="858" y="0"/>
                  </a:lnTo>
                  <a:lnTo>
                    <a:pt x="1143" y="404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6208"/>
          <p:cNvSpPr>
            <a:spLocks noChangeArrowheads="1"/>
          </p:cNvSpPr>
          <p:nvPr/>
        </p:nvSpPr>
        <p:spPr bwMode="auto">
          <a:xfrm>
            <a:off x="3732213" y="235585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9" name="Freeform 6209"/>
          <p:cNvSpPr>
            <a:spLocks/>
          </p:cNvSpPr>
          <p:nvPr/>
        </p:nvSpPr>
        <p:spPr bwMode="auto">
          <a:xfrm>
            <a:off x="2925763" y="2840038"/>
            <a:ext cx="882650" cy="463550"/>
          </a:xfrm>
          <a:custGeom>
            <a:avLst/>
            <a:gdLst>
              <a:gd name="T0" fmla="*/ 2147483646 w 605"/>
              <a:gd name="T1" fmla="*/ 0 h 404"/>
              <a:gd name="T2" fmla="*/ 2147483646 w 605"/>
              <a:gd name="T3" fmla="*/ 2147483646 h 404"/>
              <a:gd name="T4" fmla="*/ 2147483646 w 605"/>
              <a:gd name="T5" fmla="*/ 2147483646 h 404"/>
              <a:gd name="T6" fmla="*/ 2147483646 w 605"/>
              <a:gd name="T7" fmla="*/ 2147483646 h 404"/>
              <a:gd name="T8" fmla="*/ 2147483646 w 605"/>
              <a:gd name="T9" fmla="*/ 2147483646 h 404"/>
              <a:gd name="T10" fmla="*/ 2147483646 w 605"/>
              <a:gd name="T11" fmla="*/ 2147483646 h 404"/>
              <a:gd name="T12" fmla="*/ 2147483646 w 605"/>
              <a:gd name="T13" fmla="*/ 2147483646 h 404"/>
              <a:gd name="T14" fmla="*/ 2147483646 w 605"/>
              <a:gd name="T15" fmla="*/ 2147483646 h 404"/>
              <a:gd name="T16" fmla="*/ 0 w 605"/>
              <a:gd name="T17" fmla="*/ 2147483646 h 404"/>
              <a:gd name="T18" fmla="*/ 0 w 605"/>
              <a:gd name="T19" fmla="*/ 2147483646 h 404"/>
              <a:gd name="T20" fmla="*/ 2147483646 w 605"/>
              <a:gd name="T21" fmla="*/ 2147483646 h 404"/>
              <a:gd name="T22" fmla="*/ 2147483646 w 605"/>
              <a:gd name="T23" fmla="*/ 2147483646 h 404"/>
              <a:gd name="T24" fmla="*/ 2147483646 w 605"/>
              <a:gd name="T25" fmla="*/ 2147483646 h 404"/>
              <a:gd name="T26" fmla="*/ 2147483646 w 605"/>
              <a:gd name="T27" fmla="*/ 2147483646 h 404"/>
              <a:gd name="T28" fmla="*/ 2147483646 w 605"/>
              <a:gd name="T29" fmla="*/ 2147483646 h 404"/>
              <a:gd name="T30" fmla="*/ 2147483646 w 605"/>
              <a:gd name="T31" fmla="*/ 2147483646 h 404"/>
              <a:gd name="T32" fmla="*/ 2147483646 w 605"/>
              <a:gd name="T33" fmla="*/ 2147483646 h 404"/>
              <a:gd name="T34" fmla="*/ 2147483646 w 605"/>
              <a:gd name="T35" fmla="*/ 2147483646 h 404"/>
              <a:gd name="T36" fmla="*/ 2147483646 w 605"/>
              <a:gd name="T37" fmla="*/ 2147483646 h 404"/>
              <a:gd name="T38" fmla="*/ 2147483646 w 605"/>
              <a:gd name="T39" fmla="*/ 2147483646 h 404"/>
              <a:gd name="T40" fmla="*/ 2147483646 w 605"/>
              <a:gd name="T41" fmla="*/ 2147483646 h 404"/>
              <a:gd name="T42" fmla="*/ 2147483646 w 605"/>
              <a:gd name="T43" fmla="*/ 2147483646 h 404"/>
              <a:gd name="T44" fmla="*/ 2147483646 w 605"/>
              <a:gd name="T45" fmla="*/ 2147483646 h 404"/>
              <a:gd name="T46" fmla="*/ 2147483646 w 605"/>
              <a:gd name="T47" fmla="*/ 2147483646 h 404"/>
              <a:gd name="T48" fmla="*/ 2147483646 w 605"/>
              <a:gd name="T49" fmla="*/ 2147483646 h 404"/>
              <a:gd name="T50" fmla="*/ 2147483646 w 605"/>
              <a:gd name="T51" fmla="*/ 2147483646 h 404"/>
              <a:gd name="T52" fmla="*/ 2147483646 w 605"/>
              <a:gd name="T53" fmla="*/ 2147483646 h 404"/>
              <a:gd name="T54" fmla="*/ 2147483646 w 605"/>
              <a:gd name="T55" fmla="*/ 2147483646 h 404"/>
              <a:gd name="T56" fmla="*/ 2147483646 w 605"/>
              <a:gd name="T57" fmla="*/ 2147483646 h 404"/>
              <a:gd name="T58" fmla="*/ 2147483646 w 605"/>
              <a:gd name="T59" fmla="*/ 2147483646 h 404"/>
              <a:gd name="T60" fmla="*/ 2147483646 w 605"/>
              <a:gd name="T61" fmla="*/ 2147483646 h 404"/>
              <a:gd name="T62" fmla="*/ 2147483646 w 605"/>
              <a:gd name="T63" fmla="*/ 2147483646 h 404"/>
              <a:gd name="T64" fmla="*/ 2147483646 w 605"/>
              <a:gd name="T65" fmla="*/ 2147483646 h 404"/>
              <a:gd name="T66" fmla="*/ 2147483646 w 605"/>
              <a:gd name="T67" fmla="*/ 2147483646 h 404"/>
              <a:gd name="T68" fmla="*/ 2147483646 w 605"/>
              <a:gd name="T69" fmla="*/ 2147483646 h 404"/>
              <a:gd name="T70" fmla="*/ 2147483646 w 605"/>
              <a:gd name="T71" fmla="*/ 0 h 404"/>
              <a:gd name="T72" fmla="*/ 2147483646 w 605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04"/>
              <a:gd name="T113" fmla="*/ 605 w 605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04">
                <a:moveTo>
                  <a:pt x="67" y="0"/>
                </a:moveTo>
                <a:lnTo>
                  <a:pt x="53" y="2"/>
                </a:lnTo>
                <a:lnTo>
                  <a:pt x="40" y="6"/>
                </a:lnTo>
                <a:lnTo>
                  <a:pt x="29" y="12"/>
                </a:lnTo>
                <a:lnTo>
                  <a:pt x="19" y="20"/>
                </a:lnTo>
                <a:lnTo>
                  <a:pt x="11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1"/>
                </a:lnTo>
                <a:lnTo>
                  <a:pt x="5" y="363"/>
                </a:lnTo>
                <a:lnTo>
                  <a:pt x="11" y="375"/>
                </a:lnTo>
                <a:lnTo>
                  <a:pt x="19" y="384"/>
                </a:lnTo>
                <a:lnTo>
                  <a:pt x="29" y="393"/>
                </a:lnTo>
                <a:lnTo>
                  <a:pt x="40" y="398"/>
                </a:lnTo>
                <a:lnTo>
                  <a:pt x="53" y="403"/>
                </a:lnTo>
                <a:lnTo>
                  <a:pt x="67" y="404"/>
                </a:lnTo>
                <a:lnTo>
                  <a:pt x="538" y="404"/>
                </a:lnTo>
                <a:lnTo>
                  <a:pt x="552" y="403"/>
                </a:lnTo>
                <a:lnTo>
                  <a:pt x="564" y="398"/>
                </a:lnTo>
                <a:lnTo>
                  <a:pt x="576" y="393"/>
                </a:lnTo>
                <a:lnTo>
                  <a:pt x="585" y="384"/>
                </a:lnTo>
                <a:lnTo>
                  <a:pt x="594" y="375"/>
                </a:lnTo>
                <a:lnTo>
                  <a:pt x="599" y="363"/>
                </a:lnTo>
                <a:lnTo>
                  <a:pt x="604" y="351"/>
                </a:lnTo>
                <a:lnTo>
                  <a:pt x="605" y="337"/>
                </a:lnTo>
                <a:lnTo>
                  <a:pt x="605" y="68"/>
                </a:lnTo>
                <a:lnTo>
                  <a:pt x="604" y="54"/>
                </a:lnTo>
                <a:lnTo>
                  <a:pt x="599" y="41"/>
                </a:lnTo>
                <a:lnTo>
                  <a:pt x="594" y="30"/>
                </a:lnTo>
                <a:lnTo>
                  <a:pt x="585" y="20"/>
                </a:lnTo>
                <a:lnTo>
                  <a:pt x="576" y="12"/>
                </a:lnTo>
                <a:lnTo>
                  <a:pt x="564" y="6"/>
                </a:lnTo>
                <a:lnTo>
                  <a:pt x="552" y="2"/>
                </a:lnTo>
                <a:lnTo>
                  <a:pt x="538" y="0"/>
                </a:lnTo>
                <a:lnTo>
                  <a:pt x="6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6210"/>
          <p:cNvSpPr>
            <a:spLocks noChangeArrowheads="1"/>
          </p:cNvSpPr>
          <p:nvPr/>
        </p:nvSpPr>
        <p:spPr bwMode="auto">
          <a:xfrm>
            <a:off x="3160713" y="2865438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1" name="Rectangle 6211"/>
          <p:cNvSpPr>
            <a:spLocks noChangeArrowheads="1"/>
          </p:cNvSpPr>
          <p:nvPr/>
        </p:nvSpPr>
        <p:spPr bwMode="auto">
          <a:xfrm>
            <a:off x="3302000" y="3082925"/>
            <a:ext cx="169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" name="Freeform 6212"/>
          <p:cNvSpPr>
            <a:spLocks/>
          </p:cNvSpPr>
          <p:nvPr/>
        </p:nvSpPr>
        <p:spPr bwMode="auto">
          <a:xfrm>
            <a:off x="4100513" y="2840038"/>
            <a:ext cx="882650" cy="463550"/>
          </a:xfrm>
          <a:custGeom>
            <a:avLst/>
            <a:gdLst>
              <a:gd name="T0" fmla="*/ 2147483646 w 605"/>
              <a:gd name="T1" fmla="*/ 0 h 404"/>
              <a:gd name="T2" fmla="*/ 2147483646 w 605"/>
              <a:gd name="T3" fmla="*/ 2147483646 h 404"/>
              <a:gd name="T4" fmla="*/ 2147483646 w 605"/>
              <a:gd name="T5" fmla="*/ 2147483646 h 404"/>
              <a:gd name="T6" fmla="*/ 2147483646 w 605"/>
              <a:gd name="T7" fmla="*/ 2147483646 h 404"/>
              <a:gd name="T8" fmla="*/ 2147483646 w 605"/>
              <a:gd name="T9" fmla="*/ 2147483646 h 404"/>
              <a:gd name="T10" fmla="*/ 2147483646 w 605"/>
              <a:gd name="T11" fmla="*/ 2147483646 h 404"/>
              <a:gd name="T12" fmla="*/ 2147483646 w 605"/>
              <a:gd name="T13" fmla="*/ 2147483646 h 404"/>
              <a:gd name="T14" fmla="*/ 2147483646 w 605"/>
              <a:gd name="T15" fmla="*/ 2147483646 h 404"/>
              <a:gd name="T16" fmla="*/ 0 w 605"/>
              <a:gd name="T17" fmla="*/ 2147483646 h 404"/>
              <a:gd name="T18" fmla="*/ 0 w 605"/>
              <a:gd name="T19" fmla="*/ 2147483646 h 404"/>
              <a:gd name="T20" fmla="*/ 2147483646 w 605"/>
              <a:gd name="T21" fmla="*/ 2147483646 h 404"/>
              <a:gd name="T22" fmla="*/ 2147483646 w 605"/>
              <a:gd name="T23" fmla="*/ 2147483646 h 404"/>
              <a:gd name="T24" fmla="*/ 2147483646 w 605"/>
              <a:gd name="T25" fmla="*/ 2147483646 h 404"/>
              <a:gd name="T26" fmla="*/ 2147483646 w 605"/>
              <a:gd name="T27" fmla="*/ 2147483646 h 404"/>
              <a:gd name="T28" fmla="*/ 2147483646 w 605"/>
              <a:gd name="T29" fmla="*/ 2147483646 h 404"/>
              <a:gd name="T30" fmla="*/ 2147483646 w 605"/>
              <a:gd name="T31" fmla="*/ 2147483646 h 404"/>
              <a:gd name="T32" fmla="*/ 2147483646 w 605"/>
              <a:gd name="T33" fmla="*/ 2147483646 h 404"/>
              <a:gd name="T34" fmla="*/ 2147483646 w 605"/>
              <a:gd name="T35" fmla="*/ 2147483646 h 404"/>
              <a:gd name="T36" fmla="*/ 2147483646 w 605"/>
              <a:gd name="T37" fmla="*/ 2147483646 h 404"/>
              <a:gd name="T38" fmla="*/ 2147483646 w 605"/>
              <a:gd name="T39" fmla="*/ 2147483646 h 404"/>
              <a:gd name="T40" fmla="*/ 2147483646 w 605"/>
              <a:gd name="T41" fmla="*/ 2147483646 h 404"/>
              <a:gd name="T42" fmla="*/ 2147483646 w 605"/>
              <a:gd name="T43" fmla="*/ 2147483646 h 404"/>
              <a:gd name="T44" fmla="*/ 2147483646 w 605"/>
              <a:gd name="T45" fmla="*/ 2147483646 h 404"/>
              <a:gd name="T46" fmla="*/ 2147483646 w 605"/>
              <a:gd name="T47" fmla="*/ 2147483646 h 404"/>
              <a:gd name="T48" fmla="*/ 2147483646 w 605"/>
              <a:gd name="T49" fmla="*/ 2147483646 h 404"/>
              <a:gd name="T50" fmla="*/ 2147483646 w 605"/>
              <a:gd name="T51" fmla="*/ 2147483646 h 404"/>
              <a:gd name="T52" fmla="*/ 2147483646 w 605"/>
              <a:gd name="T53" fmla="*/ 2147483646 h 404"/>
              <a:gd name="T54" fmla="*/ 2147483646 w 605"/>
              <a:gd name="T55" fmla="*/ 2147483646 h 404"/>
              <a:gd name="T56" fmla="*/ 2147483646 w 605"/>
              <a:gd name="T57" fmla="*/ 2147483646 h 404"/>
              <a:gd name="T58" fmla="*/ 2147483646 w 605"/>
              <a:gd name="T59" fmla="*/ 2147483646 h 404"/>
              <a:gd name="T60" fmla="*/ 2147483646 w 605"/>
              <a:gd name="T61" fmla="*/ 2147483646 h 404"/>
              <a:gd name="T62" fmla="*/ 2147483646 w 605"/>
              <a:gd name="T63" fmla="*/ 2147483646 h 404"/>
              <a:gd name="T64" fmla="*/ 2147483646 w 605"/>
              <a:gd name="T65" fmla="*/ 2147483646 h 404"/>
              <a:gd name="T66" fmla="*/ 2147483646 w 605"/>
              <a:gd name="T67" fmla="*/ 2147483646 h 404"/>
              <a:gd name="T68" fmla="*/ 2147483646 w 605"/>
              <a:gd name="T69" fmla="*/ 2147483646 h 404"/>
              <a:gd name="T70" fmla="*/ 2147483646 w 605"/>
              <a:gd name="T71" fmla="*/ 0 h 404"/>
              <a:gd name="T72" fmla="*/ 2147483646 w 605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04"/>
              <a:gd name="T113" fmla="*/ 605 w 605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04">
                <a:moveTo>
                  <a:pt x="67" y="0"/>
                </a:moveTo>
                <a:lnTo>
                  <a:pt x="53" y="2"/>
                </a:lnTo>
                <a:lnTo>
                  <a:pt x="40" y="6"/>
                </a:lnTo>
                <a:lnTo>
                  <a:pt x="29" y="12"/>
                </a:lnTo>
                <a:lnTo>
                  <a:pt x="19" y="20"/>
                </a:lnTo>
                <a:lnTo>
                  <a:pt x="11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1"/>
                </a:lnTo>
                <a:lnTo>
                  <a:pt x="5" y="363"/>
                </a:lnTo>
                <a:lnTo>
                  <a:pt x="11" y="375"/>
                </a:lnTo>
                <a:lnTo>
                  <a:pt x="19" y="384"/>
                </a:lnTo>
                <a:lnTo>
                  <a:pt x="29" y="393"/>
                </a:lnTo>
                <a:lnTo>
                  <a:pt x="40" y="398"/>
                </a:lnTo>
                <a:lnTo>
                  <a:pt x="53" y="403"/>
                </a:lnTo>
                <a:lnTo>
                  <a:pt x="67" y="404"/>
                </a:lnTo>
                <a:lnTo>
                  <a:pt x="538" y="404"/>
                </a:lnTo>
                <a:lnTo>
                  <a:pt x="552" y="403"/>
                </a:lnTo>
                <a:lnTo>
                  <a:pt x="564" y="398"/>
                </a:lnTo>
                <a:lnTo>
                  <a:pt x="576" y="393"/>
                </a:lnTo>
                <a:lnTo>
                  <a:pt x="585" y="384"/>
                </a:lnTo>
                <a:lnTo>
                  <a:pt x="594" y="375"/>
                </a:lnTo>
                <a:lnTo>
                  <a:pt x="599" y="363"/>
                </a:lnTo>
                <a:lnTo>
                  <a:pt x="604" y="351"/>
                </a:lnTo>
                <a:lnTo>
                  <a:pt x="605" y="337"/>
                </a:lnTo>
                <a:lnTo>
                  <a:pt x="605" y="68"/>
                </a:lnTo>
                <a:lnTo>
                  <a:pt x="604" y="54"/>
                </a:lnTo>
                <a:lnTo>
                  <a:pt x="599" y="41"/>
                </a:lnTo>
                <a:lnTo>
                  <a:pt x="594" y="30"/>
                </a:lnTo>
                <a:lnTo>
                  <a:pt x="585" y="20"/>
                </a:lnTo>
                <a:lnTo>
                  <a:pt x="576" y="12"/>
                </a:lnTo>
                <a:lnTo>
                  <a:pt x="564" y="6"/>
                </a:lnTo>
                <a:lnTo>
                  <a:pt x="552" y="2"/>
                </a:lnTo>
                <a:lnTo>
                  <a:pt x="538" y="0"/>
                </a:lnTo>
                <a:lnTo>
                  <a:pt x="6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6213"/>
          <p:cNvSpPr>
            <a:spLocks noChangeArrowheads="1"/>
          </p:cNvSpPr>
          <p:nvPr/>
        </p:nvSpPr>
        <p:spPr bwMode="auto">
          <a:xfrm>
            <a:off x="4324350" y="2868613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" name="Rectangle 6214"/>
          <p:cNvSpPr>
            <a:spLocks noChangeArrowheads="1"/>
          </p:cNvSpPr>
          <p:nvPr/>
        </p:nvSpPr>
        <p:spPr bwMode="auto">
          <a:xfrm>
            <a:off x="4476750" y="3082925"/>
            <a:ext cx="169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5" name="Group 6215"/>
          <p:cNvGrpSpPr>
            <a:grpSpLocks/>
          </p:cNvGrpSpPr>
          <p:nvPr/>
        </p:nvGrpSpPr>
        <p:grpSpPr bwMode="auto">
          <a:xfrm>
            <a:off x="3152775" y="3303588"/>
            <a:ext cx="136525" cy="385762"/>
            <a:chOff x="1106" y="2258"/>
            <a:chExt cx="47" cy="168"/>
          </a:xfrm>
        </p:grpSpPr>
        <p:sp>
          <p:nvSpPr>
            <p:cNvPr id="26" name="Rectangle 6216"/>
            <p:cNvSpPr>
              <a:spLocks noChangeArrowheads="1"/>
            </p:cNvSpPr>
            <p:nvPr/>
          </p:nvSpPr>
          <p:spPr bwMode="auto">
            <a:xfrm>
              <a:off x="1120" y="2304"/>
              <a:ext cx="17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" name="Freeform 6217"/>
            <p:cNvSpPr>
              <a:spLocks/>
            </p:cNvSpPr>
            <p:nvPr/>
          </p:nvSpPr>
          <p:spPr bwMode="auto">
            <a:xfrm>
              <a:off x="1106" y="2258"/>
              <a:ext cx="47" cy="48"/>
            </a:xfrm>
            <a:custGeom>
              <a:avLst/>
              <a:gdLst>
                <a:gd name="T0" fmla="*/ 1 w 94"/>
                <a:gd name="T1" fmla="*/ 1 h 95"/>
                <a:gd name="T2" fmla="*/ 1 w 94"/>
                <a:gd name="T3" fmla="*/ 0 h 95"/>
                <a:gd name="T4" fmla="*/ 0 w 94"/>
                <a:gd name="T5" fmla="*/ 1 h 95"/>
                <a:gd name="T6" fmla="*/ 1 w 94"/>
                <a:gd name="T7" fmla="*/ 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5"/>
                <a:gd name="T14" fmla="*/ 94 w 94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5">
                  <a:moveTo>
                    <a:pt x="94" y="95"/>
                  </a:moveTo>
                  <a:lnTo>
                    <a:pt x="47" y="0"/>
                  </a:lnTo>
                  <a:lnTo>
                    <a:pt x="0" y="95"/>
                  </a:lnTo>
                  <a:lnTo>
                    <a:pt x="9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6218"/>
          <p:cNvGrpSpPr>
            <a:grpSpLocks/>
          </p:cNvGrpSpPr>
          <p:nvPr/>
        </p:nvGrpSpPr>
        <p:grpSpPr bwMode="auto">
          <a:xfrm>
            <a:off x="3836988" y="1989138"/>
            <a:ext cx="136525" cy="231775"/>
            <a:chOff x="1341" y="1686"/>
            <a:chExt cx="47" cy="101"/>
          </a:xfrm>
        </p:grpSpPr>
        <p:sp>
          <p:nvSpPr>
            <p:cNvPr id="29" name="Rectangle 6219"/>
            <p:cNvSpPr>
              <a:spLocks noChangeArrowheads="1"/>
            </p:cNvSpPr>
            <p:nvPr/>
          </p:nvSpPr>
          <p:spPr bwMode="auto">
            <a:xfrm>
              <a:off x="1356" y="1732"/>
              <a:ext cx="17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Freeform 6220"/>
            <p:cNvSpPr>
              <a:spLocks/>
            </p:cNvSpPr>
            <p:nvPr/>
          </p:nvSpPr>
          <p:spPr bwMode="auto">
            <a:xfrm>
              <a:off x="1341" y="1686"/>
              <a:ext cx="47" cy="48"/>
            </a:xfrm>
            <a:custGeom>
              <a:avLst/>
              <a:gdLst>
                <a:gd name="T0" fmla="*/ 1 w 94"/>
                <a:gd name="T1" fmla="*/ 1 h 96"/>
                <a:gd name="T2" fmla="*/ 1 w 94"/>
                <a:gd name="T3" fmla="*/ 0 h 96"/>
                <a:gd name="T4" fmla="*/ 0 w 94"/>
                <a:gd name="T5" fmla="*/ 1 h 96"/>
                <a:gd name="T6" fmla="*/ 1 w 94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6"/>
                <a:gd name="T14" fmla="*/ 94 w 9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6">
                  <a:moveTo>
                    <a:pt x="94" y="96"/>
                  </a:moveTo>
                  <a:lnTo>
                    <a:pt x="46" y="0"/>
                  </a:lnTo>
                  <a:lnTo>
                    <a:pt x="0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6221"/>
          <p:cNvSpPr>
            <a:spLocks noChangeArrowheads="1"/>
          </p:cNvSpPr>
          <p:nvPr/>
        </p:nvSpPr>
        <p:spPr bwMode="auto">
          <a:xfrm>
            <a:off x="3292475" y="2684463"/>
            <a:ext cx="49213" cy="155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" name="Rectangle 6222"/>
          <p:cNvSpPr>
            <a:spLocks noChangeArrowheads="1"/>
          </p:cNvSpPr>
          <p:nvPr/>
        </p:nvSpPr>
        <p:spPr bwMode="auto">
          <a:xfrm>
            <a:off x="4567238" y="2684463"/>
            <a:ext cx="49212" cy="155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" name="Rectangle 6223"/>
          <p:cNvSpPr>
            <a:spLocks noChangeArrowheads="1"/>
          </p:cNvSpPr>
          <p:nvPr/>
        </p:nvSpPr>
        <p:spPr bwMode="auto">
          <a:xfrm>
            <a:off x="4467225" y="3535363"/>
            <a:ext cx="49213" cy="153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34" name="Group 6224"/>
          <p:cNvGrpSpPr>
            <a:grpSpLocks/>
          </p:cNvGrpSpPr>
          <p:nvPr/>
        </p:nvGrpSpPr>
        <p:grpSpPr bwMode="auto">
          <a:xfrm>
            <a:off x="1317625" y="1989138"/>
            <a:ext cx="82550" cy="1700212"/>
            <a:chOff x="476" y="1686"/>
            <a:chExt cx="29" cy="740"/>
          </a:xfrm>
        </p:grpSpPr>
        <p:sp>
          <p:nvSpPr>
            <p:cNvPr id="35" name="Line 6225"/>
            <p:cNvSpPr>
              <a:spLocks noChangeShapeType="1"/>
            </p:cNvSpPr>
            <p:nvPr/>
          </p:nvSpPr>
          <p:spPr bwMode="auto">
            <a:xfrm flipV="1">
              <a:off x="490" y="1713"/>
              <a:ext cx="0" cy="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6226"/>
            <p:cNvSpPr>
              <a:spLocks/>
            </p:cNvSpPr>
            <p:nvPr/>
          </p:nvSpPr>
          <p:spPr bwMode="auto">
            <a:xfrm>
              <a:off x="476" y="1686"/>
              <a:ext cx="29" cy="29"/>
            </a:xfrm>
            <a:custGeom>
              <a:avLst/>
              <a:gdLst>
                <a:gd name="T0" fmla="*/ 1 w 57"/>
                <a:gd name="T1" fmla="*/ 1 h 58"/>
                <a:gd name="T2" fmla="*/ 1 w 57"/>
                <a:gd name="T3" fmla="*/ 0 h 58"/>
                <a:gd name="T4" fmla="*/ 0 w 57"/>
                <a:gd name="T5" fmla="*/ 1 h 58"/>
                <a:gd name="T6" fmla="*/ 1 w 57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57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6227"/>
          <p:cNvGrpSpPr>
            <a:grpSpLocks/>
          </p:cNvGrpSpPr>
          <p:nvPr/>
        </p:nvGrpSpPr>
        <p:grpSpPr bwMode="auto">
          <a:xfrm>
            <a:off x="6511925" y="1989138"/>
            <a:ext cx="82550" cy="1895475"/>
            <a:chOff x="2258" y="1686"/>
            <a:chExt cx="29" cy="1009"/>
          </a:xfrm>
        </p:grpSpPr>
        <p:sp>
          <p:nvSpPr>
            <p:cNvPr id="38" name="Line 6228"/>
            <p:cNvSpPr>
              <a:spLocks noChangeShapeType="1"/>
            </p:cNvSpPr>
            <p:nvPr/>
          </p:nvSpPr>
          <p:spPr bwMode="auto">
            <a:xfrm flipV="1">
              <a:off x="2272" y="1713"/>
              <a:ext cx="0" cy="9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229"/>
            <p:cNvSpPr>
              <a:spLocks/>
            </p:cNvSpPr>
            <p:nvPr/>
          </p:nvSpPr>
          <p:spPr bwMode="auto">
            <a:xfrm>
              <a:off x="2258" y="1686"/>
              <a:ext cx="29" cy="29"/>
            </a:xfrm>
            <a:custGeom>
              <a:avLst/>
              <a:gdLst>
                <a:gd name="T0" fmla="*/ 1 w 57"/>
                <a:gd name="T1" fmla="*/ 1 h 58"/>
                <a:gd name="T2" fmla="*/ 1 w 57"/>
                <a:gd name="T3" fmla="*/ 0 h 58"/>
                <a:gd name="T4" fmla="*/ 0 w 57"/>
                <a:gd name="T5" fmla="*/ 1 h 58"/>
                <a:gd name="T6" fmla="*/ 1 w 57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57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6230"/>
          <p:cNvGrpSpPr>
            <a:grpSpLocks/>
          </p:cNvGrpSpPr>
          <p:nvPr/>
        </p:nvGrpSpPr>
        <p:grpSpPr bwMode="auto">
          <a:xfrm>
            <a:off x="7059613" y="1989138"/>
            <a:ext cx="120650" cy="1990725"/>
            <a:chOff x="2460" y="1686"/>
            <a:chExt cx="28" cy="1009"/>
          </a:xfrm>
        </p:grpSpPr>
        <p:sp>
          <p:nvSpPr>
            <p:cNvPr id="41" name="Line 6231"/>
            <p:cNvSpPr>
              <a:spLocks noChangeShapeType="1"/>
            </p:cNvSpPr>
            <p:nvPr/>
          </p:nvSpPr>
          <p:spPr bwMode="auto">
            <a:xfrm flipV="1">
              <a:off x="2474" y="1713"/>
              <a:ext cx="0" cy="98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6232"/>
            <p:cNvSpPr>
              <a:spLocks/>
            </p:cNvSpPr>
            <p:nvPr/>
          </p:nvSpPr>
          <p:spPr bwMode="auto">
            <a:xfrm>
              <a:off x="2460" y="1686"/>
              <a:ext cx="28" cy="29"/>
            </a:xfrm>
            <a:custGeom>
              <a:avLst/>
              <a:gdLst>
                <a:gd name="T0" fmla="*/ 0 w 58"/>
                <a:gd name="T1" fmla="*/ 1 h 58"/>
                <a:gd name="T2" fmla="*/ 0 w 58"/>
                <a:gd name="T3" fmla="*/ 0 h 58"/>
                <a:gd name="T4" fmla="*/ 0 w 58"/>
                <a:gd name="T5" fmla="*/ 1 h 58"/>
                <a:gd name="T6" fmla="*/ 0 w 58"/>
                <a:gd name="T7" fmla="*/ 1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58"/>
                <a:gd name="T14" fmla="*/ 58 w 58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58">
                  <a:moveTo>
                    <a:pt x="58" y="58"/>
                  </a:moveTo>
                  <a:lnTo>
                    <a:pt x="28" y="0"/>
                  </a:lnTo>
                  <a:lnTo>
                    <a:pt x="0" y="58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6233"/>
          <p:cNvGrpSpPr>
            <a:grpSpLocks/>
          </p:cNvGrpSpPr>
          <p:nvPr/>
        </p:nvGrpSpPr>
        <p:grpSpPr bwMode="auto">
          <a:xfrm>
            <a:off x="2386013" y="1989138"/>
            <a:ext cx="98425" cy="319087"/>
            <a:chOff x="843" y="1686"/>
            <a:chExt cx="34" cy="139"/>
          </a:xfrm>
        </p:grpSpPr>
        <p:sp>
          <p:nvSpPr>
            <p:cNvPr id="44" name="Freeform 6234"/>
            <p:cNvSpPr>
              <a:spLocks/>
            </p:cNvSpPr>
            <p:nvPr/>
          </p:nvSpPr>
          <p:spPr bwMode="auto">
            <a:xfrm>
              <a:off x="856" y="1817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235"/>
            <p:cNvSpPr>
              <a:spLocks/>
            </p:cNvSpPr>
            <p:nvPr/>
          </p:nvSpPr>
          <p:spPr bwMode="auto">
            <a:xfrm>
              <a:off x="856" y="1800"/>
              <a:ext cx="8" cy="8"/>
            </a:xfrm>
            <a:custGeom>
              <a:avLst/>
              <a:gdLst>
                <a:gd name="T0" fmla="*/ 0 w 17"/>
                <a:gd name="T1" fmla="*/ 1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1 h 16"/>
                <a:gd name="T14" fmla="*/ 0 w 17"/>
                <a:gd name="T15" fmla="*/ 1 h 16"/>
                <a:gd name="T16" fmla="*/ 0 w 17"/>
                <a:gd name="T17" fmla="*/ 1 h 16"/>
                <a:gd name="T18" fmla="*/ 0 w 17"/>
                <a:gd name="T19" fmla="*/ 0 h 16"/>
                <a:gd name="T20" fmla="*/ 0 w 17"/>
                <a:gd name="T21" fmla="*/ 0 h 16"/>
                <a:gd name="T22" fmla="*/ 0 w 17"/>
                <a:gd name="T23" fmla="*/ 0 h 16"/>
                <a:gd name="T24" fmla="*/ 0 w 17"/>
                <a:gd name="T25" fmla="*/ 1 h 16"/>
                <a:gd name="T26" fmla="*/ 0 w 17"/>
                <a:gd name="T27" fmla="*/ 1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6"/>
                <a:gd name="T44" fmla="*/ 17 w 17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6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236"/>
            <p:cNvSpPr>
              <a:spLocks/>
            </p:cNvSpPr>
            <p:nvPr/>
          </p:nvSpPr>
          <p:spPr bwMode="auto">
            <a:xfrm>
              <a:off x="856" y="1783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237"/>
            <p:cNvSpPr>
              <a:spLocks/>
            </p:cNvSpPr>
            <p:nvPr/>
          </p:nvSpPr>
          <p:spPr bwMode="auto">
            <a:xfrm>
              <a:off x="856" y="1766"/>
              <a:ext cx="8" cy="9"/>
            </a:xfrm>
            <a:custGeom>
              <a:avLst/>
              <a:gdLst>
                <a:gd name="T0" fmla="*/ 0 w 17"/>
                <a:gd name="T1" fmla="*/ 1 h 17"/>
                <a:gd name="T2" fmla="*/ 0 w 17"/>
                <a:gd name="T3" fmla="*/ 1 h 17"/>
                <a:gd name="T4" fmla="*/ 0 w 17"/>
                <a:gd name="T5" fmla="*/ 1 h 17"/>
                <a:gd name="T6" fmla="*/ 0 w 17"/>
                <a:gd name="T7" fmla="*/ 1 h 17"/>
                <a:gd name="T8" fmla="*/ 0 w 17"/>
                <a:gd name="T9" fmla="*/ 1 h 17"/>
                <a:gd name="T10" fmla="*/ 0 w 17"/>
                <a:gd name="T11" fmla="*/ 1 h 17"/>
                <a:gd name="T12" fmla="*/ 0 w 17"/>
                <a:gd name="T13" fmla="*/ 1 h 17"/>
                <a:gd name="T14" fmla="*/ 0 w 17"/>
                <a:gd name="T15" fmla="*/ 1 h 17"/>
                <a:gd name="T16" fmla="*/ 0 w 17"/>
                <a:gd name="T17" fmla="*/ 1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1 h 17"/>
                <a:gd name="T26" fmla="*/ 0 w 17"/>
                <a:gd name="T27" fmla="*/ 1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238"/>
            <p:cNvSpPr>
              <a:spLocks/>
            </p:cNvSpPr>
            <p:nvPr/>
          </p:nvSpPr>
          <p:spPr bwMode="auto">
            <a:xfrm>
              <a:off x="856" y="1749"/>
              <a:ext cx="8" cy="9"/>
            </a:xfrm>
            <a:custGeom>
              <a:avLst/>
              <a:gdLst>
                <a:gd name="T0" fmla="*/ 0 w 17"/>
                <a:gd name="T1" fmla="*/ 1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1 h 16"/>
                <a:gd name="T14" fmla="*/ 0 w 17"/>
                <a:gd name="T15" fmla="*/ 1 h 16"/>
                <a:gd name="T16" fmla="*/ 0 w 17"/>
                <a:gd name="T17" fmla="*/ 1 h 16"/>
                <a:gd name="T18" fmla="*/ 0 w 17"/>
                <a:gd name="T19" fmla="*/ 0 h 16"/>
                <a:gd name="T20" fmla="*/ 0 w 17"/>
                <a:gd name="T21" fmla="*/ 0 h 16"/>
                <a:gd name="T22" fmla="*/ 0 w 17"/>
                <a:gd name="T23" fmla="*/ 0 h 16"/>
                <a:gd name="T24" fmla="*/ 0 w 17"/>
                <a:gd name="T25" fmla="*/ 1 h 16"/>
                <a:gd name="T26" fmla="*/ 0 w 17"/>
                <a:gd name="T27" fmla="*/ 1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6"/>
                <a:gd name="T44" fmla="*/ 17 w 17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6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239"/>
            <p:cNvSpPr>
              <a:spLocks/>
            </p:cNvSpPr>
            <p:nvPr/>
          </p:nvSpPr>
          <p:spPr bwMode="auto">
            <a:xfrm>
              <a:off x="856" y="1732"/>
              <a:ext cx="8" cy="9"/>
            </a:xfrm>
            <a:custGeom>
              <a:avLst/>
              <a:gdLst>
                <a:gd name="T0" fmla="*/ 0 w 17"/>
                <a:gd name="T1" fmla="*/ 1 h 17"/>
                <a:gd name="T2" fmla="*/ 0 w 17"/>
                <a:gd name="T3" fmla="*/ 1 h 17"/>
                <a:gd name="T4" fmla="*/ 0 w 17"/>
                <a:gd name="T5" fmla="*/ 1 h 17"/>
                <a:gd name="T6" fmla="*/ 0 w 17"/>
                <a:gd name="T7" fmla="*/ 1 h 17"/>
                <a:gd name="T8" fmla="*/ 0 w 17"/>
                <a:gd name="T9" fmla="*/ 1 h 17"/>
                <a:gd name="T10" fmla="*/ 0 w 17"/>
                <a:gd name="T11" fmla="*/ 1 h 17"/>
                <a:gd name="T12" fmla="*/ 0 w 17"/>
                <a:gd name="T13" fmla="*/ 1 h 17"/>
                <a:gd name="T14" fmla="*/ 0 w 17"/>
                <a:gd name="T15" fmla="*/ 1 h 17"/>
                <a:gd name="T16" fmla="*/ 0 w 17"/>
                <a:gd name="T17" fmla="*/ 1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1 h 17"/>
                <a:gd name="T26" fmla="*/ 0 w 17"/>
                <a:gd name="T27" fmla="*/ 1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8"/>
                  </a:moveTo>
                  <a:lnTo>
                    <a:pt x="3" y="14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240"/>
            <p:cNvSpPr>
              <a:spLocks/>
            </p:cNvSpPr>
            <p:nvPr/>
          </p:nvSpPr>
          <p:spPr bwMode="auto">
            <a:xfrm>
              <a:off x="856" y="1716"/>
              <a:ext cx="8" cy="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0 h 17"/>
                <a:gd name="T8" fmla="*/ 0 w 17"/>
                <a:gd name="T9" fmla="*/ 0 h 17"/>
                <a:gd name="T10" fmla="*/ 0 w 17"/>
                <a:gd name="T11" fmla="*/ 0 h 17"/>
                <a:gd name="T12" fmla="*/ 0 w 17"/>
                <a:gd name="T13" fmla="*/ 0 h 17"/>
                <a:gd name="T14" fmla="*/ 0 w 17"/>
                <a:gd name="T15" fmla="*/ 0 h 17"/>
                <a:gd name="T16" fmla="*/ 0 w 17"/>
                <a:gd name="T17" fmla="*/ 0 h 17"/>
                <a:gd name="T18" fmla="*/ 0 w 17"/>
                <a:gd name="T19" fmla="*/ 0 h 17"/>
                <a:gd name="T20" fmla="*/ 0 w 17"/>
                <a:gd name="T21" fmla="*/ 0 h 17"/>
                <a:gd name="T22" fmla="*/ 0 w 17"/>
                <a:gd name="T23" fmla="*/ 0 h 17"/>
                <a:gd name="T24" fmla="*/ 0 w 17"/>
                <a:gd name="T25" fmla="*/ 0 h 17"/>
                <a:gd name="T26" fmla="*/ 0 w 17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"/>
                <a:gd name="T43" fmla="*/ 0 h 17"/>
                <a:gd name="T44" fmla="*/ 17 w 17"/>
                <a:gd name="T45" fmla="*/ 17 h 1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" h="17">
                  <a:moveTo>
                    <a:pt x="0" y="9"/>
                  </a:moveTo>
                  <a:lnTo>
                    <a:pt x="3" y="14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41"/>
            <p:cNvSpPr>
              <a:spLocks/>
            </p:cNvSpPr>
            <p:nvPr/>
          </p:nvSpPr>
          <p:spPr bwMode="auto">
            <a:xfrm>
              <a:off x="843" y="1686"/>
              <a:ext cx="34" cy="35"/>
            </a:xfrm>
            <a:custGeom>
              <a:avLst/>
              <a:gdLst>
                <a:gd name="T0" fmla="*/ 0 w 69"/>
                <a:gd name="T1" fmla="*/ 0 h 71"/>
                <a:gd name="T2" fmla="*/ 0 w 69"/>
                <a:gd name="T3" fmla="*/ 0 h 71"/>
                <a:gd name="T4" fmla="*/ 0 w 69"/>
                <a:gd name="T5" fmla="*/ 0 h 71"/>
                <a:gd name="T6" fmla="*/ 0 w 69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1"/>
                <a:gd name="T14" fmla="*/ 69 w 69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1">
                  <a:moveTo>
                    <a:pt x="69" y="71"/>
                  </a:moveTo>
                  <a:lnTo>
                    <a:pt x="34" y="0"/>
                  </a:lnTo>
                  <a:lnTo>
                    <a:pt x="0" y="71"/>
                  </a:lnTo>
                  <a:lnTo>
                    <a:pt x="69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Oval 6242"/>
          <p:cNvSpPr>
            <a:spLocks noChangeArrowheads="1"/>
          </p:cNvSpPr>
          <p:nvPr/>
        </p:nvSpPr>
        <p:spPr bwMode="auto">
          <a:xfrm>
            <a:off x="4443413" y="3497263"/>
            <a:ext cx="100012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3" name="Rectangle 6243"/>
          <p:cNvSpPr>
            <a:spLocks noChangeArrowheads="1"/>
          </p:cNvSpPr>
          <p:nvPr/>
        </p:nvSpPr>
        <p:spPr bwMode="auto">
          <a:xfrm>
            <a:off x="4394200" y="3457575"/>
            <a:ext cx="1984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4" name="Oval 6244"/>
          <p:cNvSpPr>
            <a:spLocks noChangeArrowheads="1"/>
          </p:cNvSpPr>
          <p:nvPr/>
        </p:nvSpPr>
        <p:spPr bwMode="auto">
          <a:xfrm>
            <a:off x="4443413" y="3497263"/>
            <a:ext cx="100012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5" name="Rectangle 6245"/>
          <p:cNvSpPr>
            <a:spLocks noChangeArrowheads="1"/>
          </p:cNvSpPr>
          <p:nvPr/>
        </p:nvSpPr>
        <p:spPr bwMode="auto">
          <a:xfrm>
            <a:off x="4394200" y="3457575"/>
            <a:ext cx="1984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6" name="Freeform 6246"/>
          <p:cNvSpPr>
            <a:spLocks/>
          </p:cNvSpPr>
          <p:nvPr/>
        </p:nvSpPr>
        <p:spPr bwMode="auto">
          <a:xfrm>
            <a:off x="5373688" y="2298700"/>
            <a:ext cx="882650" cy="541338"/>
          </a:xfrm>
          <a:custGeom>
            <a:avLst/>
            <a:gdLst>
              <a:gd name="T0" fmla="*/ 2147483646 w 605"/>
              <a:gd name="T1" fmla="*/ 0 h 470"/>
              <a:gd name="T2" fmla="*/ 2147483646 w 605"/>
              <a:gd name="T3" fmla="*/ 2147483646 h 470"/>
              <a:gd name="T4" fmla="*/ 2147483646 w 605"/>
              <a:gd name="T5" fmla="*/ 2147483646 h 470"/>
              <a:gd name="T6" fmla="*/ 2147483646 w 605"/>
              <a:gd name="T7" fmla="*/ 2147483646 h 470"/>
              <a:gd name="T8" fmla="*/ 2147483646 w 605"/>
              <a:gd name="T9" fmla="*/ 2147483646 h 470"/>
              <a:gd name="T10" fmla="*/ 2147483646 w 605"/>
              <a:gd name="T11" fmla="*/ 2147483646 h 470"/>
              <a:gd name="T12" fmla="*/ 2147483646 w 605"/>
              <a:gd name="T13" fmla="*/ 2147483646 h 470"/>
              <a:gd name="T14" fmla="*/ 2147483646 w 605"/>
              <a:gd name="T15" fmla="*/ 2147483646 h 470"/>
              <a:gd name="T16" fmla="*/ 0 w 605"/>
              <a:gd name="T17" fmla="*/ 2147483646 h 470"/>
              <a:gd name="T18" fmla="*/ 0 w 605"/>
              <a:gd name="T19" fmla="*/ 2147483646 h 470"/>
              <a:gd name="T20" fmla="*/ 2147483646 w 605"/>
              <a:gd name="T21" fmla="*/ 2147483646 h 470"/>
              <a:gd name="T22" fmla="*/ 2147483646 w 605"/>
              <a:gd name="T23" fmla="*/ 2147483646 h 470"/>
              <a:gd name="T24" fmla="*/ 2147483646 w 605"/>
              <a:gd name="T25" fmla="*/ 2147483646 h 470"/>
              <a:gd name="T26" fmla="*/ 2147483646 w 605"/>
              <a:gd name="T27" fmla="*/ 2147483646 h 470"/>
              <a:gd name="T28" fmla="*/ 2147483646 w 605"/>
              <a:gd name="T29" fmla="*/ 2147483646 h 470"/>
              <a:gd name="T30" fmla="*/ 2147483646 w 605"/>
              <a:gd name="T31" fmla="*/ 2147483646 h 470"/>
              <a:gd name="T32" fmla="*/ 2147483646 w 605"/>
              <a:gd name="T33" fmla="*/ 2147483646 h 470"/>
              <a:gd name="T34" fmla="*/ 2147483646 w 605"/>
              <a:gd name="T35" fmla="*/ 2147483646 h 470"/>
              <a:gd name="T36" fmla="*/ 2147483646 w 605"/>
              <a:gd name="T37" fmla="*/ 2147483646 h 470"/>
              <a:gd name="T38" fmla="*/ 2147483646 w 605"/>
              <a:gd name="T39" fmla="*/ 2147483646 h 470"/>
              <a:gd name="T40" fmla="*/ 2147483646 w 605"/>
              <a:gd name="T41" fmla="*/ 2147483646 h 470"/>
              <a:gd name="T42" fmla="*/ 2147483646 w 605"/>
              <a:gd name="T43" fmla="*/ 2147483646 h 470"/>
              <a:gd name="T44" fmla="*/ 2147483646 w 605"/>
              <a:gd name="T45" fmla="*/ 2147483646 h 470"/>
              <a:gd name="T46" fmla="*/ 2147483646 w 605"/>
              <a:gd name="T47" fmla="*/ 2147483646 h 470"/>
              <a:gd name="T48" fmla="*/ 2147483646 w 605"/>
              <a:gd name="T49" fmla="*/ 2147483646 h 470"/>
              <a:gd name="T50" fmla="*/ 2147483646 w 605"/>
              <a:gd name="T51" fmla="*/ 2147483646 h 470"/>
              <a:gd name="T52" fmla="*/ 2147483646 w 605"/>
              <a:gd name="T53" fmla="*/ 2147483646 h 470"/>
              <a:gd name="T54" fmla="*/ 2147483646 w 605"/>
              <a:gd name="T55" fmla="*/ 2147483646 h 470"/>
              <a:gd name="T56" fmla="*/ 2147483646 w 605"/>
              <a:gd name="T57" fmla="*/ 2147483646 h 470"/>
              <a:gd name="T58" fmla="*/ 2147483646 w 605"/>
              <a:gd name="T59" fmla="*/ 2147483646 h 470"/>
              <a:gd name="T60" fmla="*/ 2147483646 w 605"/>
              <a:gd name="T61" fmla="*/ 2147483646 h 470"/>
              <a:gd name="T62" fmla="*/ 2147483646 w 605"/>
              <a:gd name="T63" fmla="*/ 2147483646 h 470"/>
              <a:gd name="T64" fmla="*/ 2147483646 w 605"/>
              <a:gd name="T65" fmla="*/ 2147483646 h 470"/>
              <a:gd name="T66" fmla="*/ 2147483646 w 605"/>
              <a:gd name="T67" fmla="*/ 2147483646 h 470"/>
              <a:gd name="T68" fmla="*/ 2147483646 w 605"/>
              <a:gd name="T69" fmla="*/ 2147483646 h 470"/>
              <a:gd name="T70" fmla="*/ 2147483646 w 605"/>
              <a:gd name="T71" fmla="*/ 0 h 470"/>
              <a:gd name="T72" fmla="*/ 2147483646 w 605"/>
              <a:gd name="T73" fmla="*/ 0 h 4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5"/>
              <a:gd name="T112" fmla="*/ 0 h 470"/>
              <a:gd name="T113" fmla="*/ 605 w 605"/>
              <a:gd name="T114" fmla="*/ 470 h 4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5" h="470">
                <a:moveTo>
                  <a:pt x="78" y="0"/>
                </a:moveTo>
                <a:lnTo>
                  <a:pt x="63" y="1"/>
                </a:lnTo>
                <a:lnTo>
                  <a:pt x="48" y="5"/>
                </a:lnTo>
                <a:lnTo>
                  <a:pt x="35" y="14"/>
                </a:lnTo>
                <a:lnTo>
                  <a:pt x="22" y="22"/>
                </a:lnTo>
                <a:lnTo>
                  <a:pt x="14" y="35"/>
                </a:lnTo>
                <a:lnTo>
                  <a:pt x="5" y="47"/>
                </a:lnTo>
                <a:lnTo>
                  <a:pt x="1" y="63"/>
                </a:lnTo>
                <a:lnTo>
                  <a:pt x="0" y="78"/>
                </a:lnTo>
                <a:lnTo>
                  <a:pt x="0" y="392"/>
                </a:lnTo>
                <a:lnTo>
                  <a:pt x="1" y="407"/>
                </a:lnTo>
                <a:lnTo>
                  <a:pt x="5" y="423"/>
                </a:lnTo>
                <a:lnTo>
                  <a:pt x="14" y="435"/>
                </a:lnTo>
                <a:lnTo>
                  <a:pt x="22" y="448"/>
                </a:lnTo>
                <a:lnTo>
                  <a:pt x="35" y="456"/>
                </a:lnTo>
                <a:lnTo>
                  <a:pt x="48" y="465"/>
                </a:lnTo>
                <a:lnTo>
                  <a:pt x="63" y="469"/>
                </a:lnTo>
                <a:lnTo>
                  <a:pt x="78" y="470"/>
                </a:lnTo>
                <a:lnTo>
                  <a:pt x="527" y="470"/>
                </a:lnTo>
                <a:lnTo>
                  <a:pt x="542" y="469"/>
                </a:lnTo>
                <a:lnTo>
                  <a:pt x="557" y="465"/>
                </a:lnTo>
                <a:lnTo>
                  <a:pt x="570" y="456"/>
                </a:lnTo>
                <a:lnTo>
                  <a:pt x="583" y="448"/>
                </a:lnTo>
                <a:lnTo>
                  <a:pt x="591" y="435"/>
                </a:lnTo>
                <a:lnTo>
                  <a:pt x="599" y="423"/>
                </a:lnTo>
                <a:lnTo>
                  <a:pt x="604" y="407"/>
                </a:lnTo>
                <a:lnTo>
                  <a:pt x="605" y="392"/>
                </a:lnTo>
                <a:lnTo>
                  <a:pt x="605" y="78"/>
                </a:lnTo>
                <a:lnTo>
                  <a:pt x="604" y="63"/>
                </a:lnTo>
                <a:lnTo>
                  <a:pt x="599" y="47"/>
                </a:lnTo>
                <a:lnTo>
                  <a:pt x="591" y="35"/>
                </a:lnTo>
                <a:lnTo>
                  <a:pt x="583" y="22"/>
                </a:lnTo>
                <a:lnTo>
                  <a:pt x="570" y="14"/>
                </a:lnTo>
                <a:lnTo>
                  <a:pt x="557" y="5"/>
                </a:lnTo>
                <a:lnTo>
                  <a:pt x="542" y="1"/>
                </a:lnTo>
                <a:lnTo>
                  <a:pt x="527" y="0"/>
                </a:lnTo>
                <a:lnTo>
                  <a:pt x="78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6247"/>
          <p:cNvSpPr>
            <a:spLocks noChangeArrowheads="1"/>
          </p:cNvSpPr>
          <p:nvPr/>
        </p:nvSpPr>
        <p:spPr bwMode="auto">
          <a:xfrm>
            <a:off x="5627688" y="233680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8" name="Rectangle 6248"/>
          <p:cNvSpPr>
            <a:spLocks noChangeArrowheads="1"/>
          </p:cNvSpPr>
          <p:nvPr/>
        </p:nvSpPr>
        <p:spPr bwMode="auto">
          <a:xfrm>
            <a:off x="5649913" y="2579688"/>
            <a:ext cx="422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fun.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59" name="Group 6249"/>
          <p:cNvGrpSpPr>
            <a:grpSpLocks/>
          </p:cNvGrpSpPr>
          <p:nvPr/>
        </p:nvGrpSpPr>
        <p:grpSpPr bwMode="auto">
          <a:xfrm>
            <a:off x="4657725" y="2479675"/>
            <a:ext cx="715963" cy="101600"/>
            <a:chOff x="1622" y="1900"/>
            <a:chExt cx="246" cy="44"/>
          </a:xfrm>
        </p:grpSpPr>
        <p:sp>
          <p:nvSpPr>
            <p:cNvPr id="60" name="Line 6250"/>
            <p:cNvSpPr>
              <a:spLocks noChangeShapeType="1"/>
            </p:cNvSpPr>
            <p:nvPr/>
          </p:nvSpPr>
          <p:spPr bwMode="auto">
            <a:xfrm flipH="1">
              <a:off x="1664" y="1922"/>
              <a:ext cx="2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51"/>
            <p:cNvSpPr>
              <a:spLocks/>
            </p:cNvSpPr>
            <p:nvPr/>
          </p:nvSpPr>
          <p:spPr bwMode="auto">
            <a:xfrm>
              <a:off x="1622" y="1900"/>
              <a:ext cx="44" cy="44"/>
            </a:xfrm>
            <a:custGeom>
              <a:avLst/>
              <a:gdLst>
                <a:gd name="T0" fmla="*/ 1 w 88"/>
                <a:gd name="T1" fmla="*/ 0 h 88"/>
                <a:gd name="T2" fmla="*/ 0 w 88"/>
                <a:gd name="T3" fmla="*/ 1 h 88"/>
                <a:gd name="T4" fmla="*/ 1 w 88"/>
                <a:gd name="T5" fmla="*/ 1 h 88"/>
                <a:gd name="T6" fmla="*/ 1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88" y="0"/>
                  </a:moveTo>
                  <a:lnTo>
                    <a:pt x="0" y="43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Group 6252"/>
          <p:cNvGrpSpPr>
            <a:grpSpLocks/>
          </p:cNvGrpSpPr>
          <p:nvPr/>
        </p:nvGrpSpPr>
        <p:grpSpPr bwMode="auto">
          <a:xfrm>
            <a:off x="3446463" y="1989138"/>
            <a:ext cx="1801812" cy="1565275"/>
            <a:chOff x="1207" y="1686"/>
            <a:chExt cx="618" cy="681"/>
          </a:xfrm>
        </p:grpSpPr>
        <p:sp>
          <p:nvSpPr>
            <p:cNvPr id="63" name="Freeform 6253"/>
            <p:cNvSpPr>
              <a:spLocks/>
            </p:cNvSpPr>
            <p:nvPr/>
          </p:nvSpPr>
          <p:spPr bwMode="auto">
            <a:xfrm>
              <a:off x="1221" y="1732"/>
              <a:ext cx="589" cy="635"/>
            </a:xfrm>
            <a:custGeom>
              <a:avLst/>
              <a:gdLst>
                <a:gd name="T0" fmla="*/ 1 w 1177"/>
                <a:gd name="T1" fmla="*/ 1 h 1271"/>
                <a:gd name="T2" fmla="*/ 0 w 1177"/>
                <a:gd name="T3" fmla="*/ 1 h 1271"/>
                <a:gd name="T4" fmla="*/ 0 w 1177"/>
                <a:gd name="T5" fmla="*/ 1 h 1271"/>
                <a:gd name="T6" fmla="*/ 0 w 1177"/>
                <a:gd name="T7" fmla="*/ 1 h 1271"/>
                <a:gd name="T8" fmla="*/ 1 w 1177"/>
                <a:gd name="T9" fmla="*/ 1 h 1271"/>
                <a:gd name="T10" fmla="*/ 1 w 1177"/>
                <a:gd name="T11" fmla="*/ 1 h 1271"/>
                <a:gd name="T12" fmla="*/ 1 w 1177"/>
                <a:gd name="T13" fmla="*/ 1 h 1271"/>
                <a:gd name="T14" fmla="*/ 1 w 1177"/>
                <a:gd name="T15" fmla="*/ 1 h 1271"/>
                <a:gd name="T16" fmla="*/ 2 w 1177"/>
                <a:gd name="T17" fmla="*/ 1 h 1271"/>
                <a:gd name="T18" fmla="*/ 2 w 1177"/>
                <a:gd name="T19" fmla="*/ 1 h 1271"/>
                <a:gd name="T20" fmla="*/ 2 w 1177"/>
                <a:gd name="T21" fmla="*/ 1 h 1271"/>
                <a:gd name="T22" fmla="*/ 2 w 1177"/>
                <a:gd name="T23" fmla="*/ 1 h 1271"/>
                <a:gd name="T24" fmla="*/ 2 w 1177"/>
                <a:gd name="T25" fmla="*/ 1 h 1271"/>
                <a:gd name="T26" fmla="*/ 2 w 1177"/>
                <a:gd name="T27" fmla="*/ 1 h 1271"/>
                <a:gd name="T28" fmla="*/ 2 w 1177"/>
                <a:gd name="T29" fmla="*/ 0 h 1271"/>
                <a:gd name="T30" fmla="*/ 2 w 1177"/>
                <a:gd name="T31" fmla="*/ 0 h 1271"/>
                <a:gd name="T32" fmla="*/ 2 w 1177"/>
                <a:gd name="T33" fmla="*/ 1 h 1271"/>
                <a:gd name="T34" fmla="*/ 2 w 1177"/>
                <a:gd name="T35" fmla="*/ 1 h 1271"/>
                <a:gd name="T36" fmla="*/ 2 w 1177"/>
                <a:gd name="T37" fmla="*/ 1 h 1271"/>
                <a:gd name="T38" fmla="*/ 2 w 1177"/>
                <a:gd name="T39" fmla="*/ 1 h 1271"/>
                <a:gd name="T40" fmla="*/ 2 w 1177"/>
                <a:gd name="T41" fmla="*/ 1 h 1271"/>
                <a:gd name="T42" fmla="*/ 2 w 1177"/>
                <a:gd name="T43" fmla="*/ 1 h 1271"/>
                <a:gd name="T44" fmla="*/ 2 w 1177"/>
                <a:gd name="T45" fmla="*/ 1 h 1271"/>
                <a:gd name="T46" fmla="*/ 2 w 1177"/>
                <a:gd name="T47" fmla="*/ 1 h 1271"/>
                <a:gd name="T48" fmla="*/ 1 w 1177"/>
                <a:gd name="T49" fmla="*/ 1 h 1271"/>
                <a:gd name="T50" fmla="*/ 1 w 1177"/>
                <a:gd name="T51" fmla="*/ 1 h 1271"/>
                <a:gd name="T52" fmla="*/ 1 w 1177"/>
                <a:gd name="T53" fmla="*/ 1 h 1271"/>
                <a:gd name="T54" fmla="*/ 1 w 1177"/>
                <a:gd name="T55" fmla="*/ 1 h 1271"/>
                <a:gd name="T56" fmla="*/ 1 w 1177"/>
                <a:gd name="T57" fmla="*/ 1 h 1271"/>
                <a:gd name="T58" fmla="*/ 1 w 1177"/>
                <a:gd name="T59" fmla="*/ 1 h 1271"/>
                <a:gd name="T60" fmla="*/ 1 w 1177"/>
                <a:gd name="T61" fmla="*/ 1 h 1271"/>
                <a:gd name="T62" fmla="*/ 1 w 1177"/>
                <a:gd name="T63" fmla="*/ 1 h 12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77"/>
                <a:gd name="T97" fmla="*/ 0 h 1271"/>
                <a:gd name="T98" fmla="*/ 1177 w 1177"/>
                <a:gd name="T99" fmla="*/ 1271 h 12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77" h="1271">
                  <a:moveTo>
                    <a:pt x="34" y="1143"/>
                  </a:moveTo>
                  <a:lnTo>
                    <a:pt x="0" y="1143"/>
                  </a:lnTo>
                  <a:lnTo>
                    <a:pt x="0" y="1254"/>
                  </a:lnTo>
                  <a:lnTo>
                    <a:pt x="2" y="1261"/>
                  </a:lnTo>
                  <a:lnTo>
                    <a:pt x="6" y="1265"/>
                  </a:lnTo>
                  <a:lnTo>
                    <a:pt x="10" y="1269"/>
                  </a:lnTo>
                  <a:lnTo>
                    <a:pt x="17" y="1271"/>
                  </a:lnTo>
                  <a:lnTo>
                    <a:pt x="1160" y="1271"/>
                  </a:lnTo>
                  <a:lnTo>
                    <a:pt x="1167" y="1269"/>
                  </a:lnTo>
                  <a:lnTo>
                    <a:pt x="1172" y="1265"/>
                  </a:lnTo>
                  <a:lnTo>
                    <a:pt x="1176" y="1261"/>
                  </a:lnTo>
                  <a:lnTo>
                    <a:pt x="1177" y="1254"/>
                  </a:lnTo>
                  <a:lnTo>
                    <a:pt x="1177" y="0"/>
                  </a:lnTo>
                  <a:lnTo>
                    <a:pt x="1144" y="0"/>
                  </a:lnTo>
                  <a:lnTo>
                    <a:pt x="1144" y="1254"/>
                  </a:lnTo>
                  <a:lnTo>
                    <a:pt x="1160" y="1237"/>
                  </a:lnTo>
                  <a:lnTo>
                    <a:pt x="1153" y="1238"/>
                  </a:lnTo>
                  <a:lnTo>
                    <a:pt x="1149" y="1243"/>
                  </a:lnTo>
                  <a:lnTo>
                    <a:pt x="1145" y="1247"/>
                  </a:lnTo>
                  <a:lnTo>
                    <a:pt x="1144" y="1254"/>
                  </a:lnTo>
                  <a:lnTo>
                    <a:pt x="1160" y="1254"/>
                  </a:lnTo>
                  <a:lnTo>
                    <a:pt x="1160" y="1237"/>
                  </a:lnTo>
                  <a:lnTo>
                    <a:pt x="17" y="1237"/>
                  </a:lnTo>
                  <a:lnTo>
                    <a:pt x="34" y="1254"/>
                  </a:lnTo>
                  <a:lnTo>
                    <a:pt x="33" y="1247"/>
                  </a:lnTo>
                  <a:lnTo>
                    <a:pt x="28" y="1243"/>
                  </a:lnTo>
                  <a:lnTo>
                    <a:pt x="24" y="1238"/>
                  </a:lnTo>
                  <a:lnTo>
                    <a:pt x="17" y="1254"/>
                  </a:lnTo>
                  <a:lnTo>
                    <a:pt x="34" y="1254"/>
                  </a:lnTo>
                  <a:lnTo>
                    <a:pt x="34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54"/>
            <p:cNvSpPr>
              <a:spLocks/>
            </p:cNvSpPr>
            <p:nvPr/>
          </p:nvSpPr>
          <p:spPr bwMode="auto">
            <a:xfrm>
              <a:off x="1207" y="2258"/>
              <a:ext cx="46" cy="48"/>
            </a:xfrm>
            <a:custGeom>
              <a:avLst/>
              <a:gdLst>
                <a:gd name="T0" fmla="*/ 0 w 94"/>
                <a:gd name="T1" fmla="*/ 1 h 95"/>
                <a:gd name="T2" fmla="*/ 0 w 94"/>
                <a:gd name="T3" fmla="*/ 0 h 95"/>
                <a:gd name="T4" fmla="*/ 0 w 94"/>
                <a:gd name="T5" fmla="*/ 1 h 95"/>
                <a:gd name="T6" fmla="*/ 0 w 94"/>
                <a:gd name="T7" fmla="*/ 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5"/>
                <a:gd name="T14" fmla="*/ 94 w 94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5">
                  <a:moveTo>
                    <a:pt x="94" y="95"/>
                  </a:moveTo>
                  <a:lnTo>
                    <a:pt x="46" y="0"/>
                  </a:lnTo>
                  <a:lnTo>
                    <a:pt x="0" y="95"/>
                  </a:lnTo>
                  <a:lnTo>
                    <a:pt x="9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255"/>
            <p:cNvSpPr>
              <a:spLocks/>
            </p:cNvSpPr>
            <p:nvPr/>
          </p:nvSpPr>
          <p:spPr bwMode="auto">
            <a:xfrm>
              <a:off x="1778" y="1686"/>
              <a:ext cx="47" cy="48"/>
            </a:xfrm>
            <a:custGeom>
              <a:avLst/>
              <a:gdLst>
                <a:gd name="T0" fmla="*/ 1 w 94"/>
                <a:gd name="T1" fmla="*/ 1 h 96"/>
                <a:gd name="T2" fmla="*/ 1 w 94"/>
                <a:gd name="T3" fmla="*/ 0 h 96"/>
                <a:gd name="T4" fmla="*/ 0 w 94"/>
                <a:gd name="T5" fmla="*/ 1 h 96"/>
                <a:gd name="T6" fmla="*/ 1 w 94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96"/>
                <a:gd name="T14" fmla="*/ 94 w 9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96">
                  <a:moveTo>
                    <a:pt x="94" y="96"/>
                  </a:moveTo>
                  <a:lnTo>
                    <a:pt x="46" y="0"/>
                  </a:lnTo>
                  <a:lnTo>
                    <a:pt x="0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6257"/>
          <p:cNvSpPr>
            <a:spLocks noChangeArrowheads="1"/>
          </p:cNvSpPr>
          <p:nvPr/>
        </p:nvSpPr>
        <p:spPr bwMode="auto">
          <a:xfrm>
            <a:off x="203200" y="3154363"/>
            <a:ext cx="974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Execute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7" name="Rectangle 6258"/>
          <p:cNvSpPr>
            <a:spLocks noChangeArrowheads="1"/>
          </p:cNvSpPr>
          <p:nvPr/>
        </p:nvSpPr>
        <p:spPr bwMode="auto">
          <a:xfrm>
            <a:off x="2141538" y="1603375"/>
            <a:ext cx="588962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8" name="Rectangle 6259"/>
          <p:cNvSpPr>
            <a:spLocks noChangeArrowheads="1"/>
          </p:cNvSpPr>
          <p:nvPr/>
        </p:nvSpPr>
        <p:spPr bwMode="auto">
          <a:xfrm>
            <a:off x="2209800" y="1676400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9" name="Rectangle 6260"/>
          <p:cNvSpPr>
            <a:spLocks noChangeArrowheads="1"/>
          </p:cNvSpPr>
          <p:nvPr/>
        </p:nvSpPr>
        <p:spPr bwMode="auto">
          <a:xfrm>
            <a:off x="963613" y="1603375"/>
            <a:ext cx="67627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0" name="Rectangle 6261"/>
          <p:cNvSpPr>
            <a:spLocks noChangeArrowheads="1"/>
          </p:cNvSpPr>
          <p:nvPr/>
        </p:nvSpPr>
        <p:spPr bwMode="auto">
          <a:xfrm>
            <a:off x="992188" y="1687513"/>
            <a:ext cx="608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1" name="Rectangle 6262"/>
          <p:cNvSpPr>
            <a:spLocks noChangeArrowheads="1"/>
          </p:cNvSpPr>
          <p:nvPr/>
        </p:nvSpPr>
        <p:spPr bwMode="auto">
          <a:xfrm>
            <a:off x="3314700" y="1603375"/>
            <a:ext cx="118110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2" name="Rectangle 6263"/>
          <p:cNvSpPr>
            <a:spLocks noChangeArrowheads="1"/>
          </p:cNvSpPr>
          <p:nvPr/>
        </p:nvSpPr>
        <p:spPr bwMode="auto">
          <a:xfrm>
            <a:off x="3714750" y="1712913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3" name="Rectangle 6264"/>
          <p:cNvSpPr>
            <a:spLocks noChangeArrowheads="1"/>
          </p:cNvSpPr>
          <p:nvPr/>
        </p:nvSpPr>
        <p:spPr bwMode="auto">
          <a:xfrm>
            <a:off x="4494213" y="1603375"/>
            <a:ext cx="1176337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4" name="Rectangle 6265"/>
          <p:cNvSpPr>
            <a:spLocks noChangeArrowheads="1"/>
          </p:cNvSpPr>
          <p:nvPr/>
        </p:nvSpPr>
        <p:spPr bwMode="auto">
          <a:xfrm>
            <a:off x="4889500" y="1712913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5" name="Rectangle 6266"/>
          <p:cNvSpPr>
            <a:spLocks noChangeArrowheads="1"/>
          </p:cNvSpPr>
          <p:nvPr/>
        </p:nvSpPr>
        <p:spPr bwMode="auto">
          <a:xfrm>
            <a:off x="6256338" y="1603375"/>
            <a:ext cx="588962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6" name="Rectangle 6267"/>
          <p:cNvSpPr>
            <a:spLocks noChangeArrowheads="1"/>
          </p:cNvSpPr>
          <p:nvPr/>
        </p:nvSpPr>
        <p:spPr bwMode="auto">
          <a:xfrm>
            <a:off x="6303963" y="16986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7" name="Rectangle 6268"/>
          <p:cNvSpPr>
            <a:spLocks noChangeArrowheads="1"/>
          </p:cNvSpPr>
          <p:nvPr/>
        </p:nvSpPr>
        <p:spPr bwMode="auto">
          <a:xfrm>
            <a:off x="6845300" y="1603375"/>
            <a:ext cx="588963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8" name="Rectangle 6269"/>
          <p:cNvSpPr>
            <a:spLocks noChangeArrowheads="1"/>
          </p:cNvSpPr>
          <p:nvPr/>
        </p:nvSpPr>
        <p:spPr bwMode="auto">
          <a:xfrm>
            <a:off x="6888163" y="1698625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9" name="Rectangle 6270"/>
          <p:cNvSpPr>
            <a:spLocks noChangeArrowheads="1"/>
          </p:cNvSpPr>
          <p:nvPr/>
        </p:nvSpPr>
        <p:spPr bwMode="auto">
          <a:xfrm>
            <a:off x="279400" y="3689350"/>
            <a:ext cx="8331200" cy="387350"/>
          </a:xfrm>
          <a:prstGeom prst="rect">
            <a:avLst/>
          </a:prstGeom>
          <a:solidFill>
            <a:srgbClr val="4D4D4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0" name="Rectangle 6271"/>
          <p:cNvSpPr>
            <a:spLocks noChangeArrowheads="1"/>
          </p:cNvSpPr>
          <p:nvPr/>
        </p:nvSpPr>
        <p:spPr bwMode="auto">
          <a:xfrm>
            <a:off x="404813" y="3781425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" name="Rectangle 6272"/>
          <p:cNvSpPr>
            <a:spLocks noChangeArrowheads="1"/>
          </p:cNvSpPr>
          <p:nvPr/>
        </p:nvSpPr>
        <p:spPr bwMode="auto">
          <a:xfrm>
            <a:off x="963613" y="3689350"/>
            <a:ext cx="676275" cy="387350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2" name="Rectangle 6273"/>
          <p:cNvSpPr>
            <a:spLocks noChangeArrowheads="1"/>
          </p:cNvSpPr>
          <p:nvPr/>
        </p:nvSpPr>
        <p:spPr bwMode="auto">
          <a:xfrm>
            <a:off x="992188" y="3800475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3" name="Rectangle 6274"/>
          <p:cNvSpPr>
            <a:spLocks noChangeArrowheads="1"/>
          </p:cNvSpPr>
          <p:nvPr/>
        </p:nvSpPr>
        <p:spPr bwMode="auto">
          <a:xfrm>
            <a:off x="1639888" y="3689350"/>
            <a:ext cx="569912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4" name="Rectangle 6275"/>
          <p:cNvSpPr>
            <a:spLocks noChangeArrowheads="1"/>
          </p:cNvSpPr>
          <p:nvPr/>
        </p:nvSpPr>
        <p:spPr bwMode="auto">
          <a:xfrm>
            <a:off x="1724025" y="3800475"/>
            <a:ext cx="409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5" name="Rectangle 6276"/>
          <p:cNvSpPr>
            <a:spLocks noChangeArrowheads="1"/>
          </p:cNvSpPr>
          <p:nvPr/>
        </p:nvSpPr>
        <p:spPr bwMode="auto">
          <a:xfrm>
            <a:off x="2730500" y="3689350"/>
            <a:ext cx="117792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6" name="Rectangle 6277"/>
          <p:cNvSpPr>
            <a:spLocks noChangeArrowheads="1"/>
          </p:cNvSpPr>
          <p:nvPr/>
        </p:nvSpPr>
        <p:spPr bwMode="auto">
          <a:xfrm>
            <a:off x="3124200" y="3800475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7" name="Rectangle 6278"/>
          <p:cNvSpPr>
            <a:spLocks noChangeArrowheads="1"/>
          </p:cNvSpPr>
          <p:nvPr/>
        </p:nvSpPr>
        <p:spPr bwMode="auto">
          <a:xfrm>
            <a:off x="3905250" y="3689350"/>
            <a:ext cx="1176338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8" name="Rectangle 6279"/>
          <p:cNvSpPr>
            <a:spLocks noChangeArrowheads="1"/>
          </p:cNvSpPr>
          <p:nvPr/>
        </p:nvSpPr>
        <p:spPr bwMode="auto">
          <a:xfrm>
            <a:off x="4303713" y="3800475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Rectangle 6280"/>
          <p:cNvSpPr>
            <a:spLocks noChangeArrowheads="1"/>
          </p:cNvSpPr>
          <p:nvPr/>
        </p:nvSpPr>
        <p:spPr bwMode="auto">
          <a:xfrm>
            <a:off x="5081588" y="3689350"/>
            <a:ext cx="1177925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0" name="Rectangle 6281"/>
          <p:cNvSpPr>
            <a:spLocks noChangeArrowheads="1"/>
          </p:cNvSpPr>
          <p:nvPr/>
        </p:nvSpPr>
        <p:spPr bwMode="auto">
          <a:xfrm>
            <a:off x="5478463" y="3800475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1" name="Rectangle 6282"/>
          <p:cNvSpPr>
            <a:spLocks noChangeArrowheads="1"/>
          </p:cNvSpPr>
          <p:nvPr/>
        </p:nvSpPr>
        <p:spPr bwMode="auto">
          <a:xfrm>
            <a:off x="6256338" y="3689350"/>
            <a:ext cx="588962" cy="38735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2" name="Rectangle 6283"/>
          <p:cNvSpPr>
            <a:spLocks noChangeArrowheads="1"/>
          </p:cNvSpPr>
          <p:nvPr/>
        </p:nvSpPr>
        <p:spPr bwMode="auto">
          <a:xfrm>
            <a:off x="6316663" y="38004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3" name="Rectangle 6284"/>
          <p:cNvSpPr>
            <a:spLocks noChangeArrowheads="1"/>
          </p:cNvSpPr>
          <p:nvPr/>
        </p:nvSpPr>
        <p:spPr bwMode="auto">
          <a:xfrm>
            <a:off x="6845300" y="3689350"/>
            <a:ext cx="588963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4" name="Rectangle 6285"/>
          <p:cNvSpPr>
            <a:spLocks noChangeArrowheads="1"/>
          </p:cNvSpPr>
          <p:nvPr/>
        </p:nvSpPr>
        <p:spPr bwMode="auto">
          <a:xfrm>
            <a:off x="6875463" y="3784600"/>
            <a:ext cx="54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5" name="Rectangle 6286"/>
          <p:cNvSpPr>
            <a:spLocks noChangeArrowheads="1"/>
          </p:cNvSpPr>
          <p:nvPr/>
        </p:nvSpPr>
        <p:spPr bwMode="auto">
          <a:xfrm>
            <a:off x="7431088" y="3689350"/>
            <a:ext cx="59055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6" name="Rectangle 6287"/>
          <p:cNvSpPr>
            <a:spLocks noChangeArrowheads="1"/>
          </p:cNvSpPr>
          <p:nvPr/>
        </p:nvSpPr>
        <p:spPr bwMode="auto">
          <a:xfrm>
            <a:off x="7491413" y="3784600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7" name="Rectangle 6288"/>
          <p:cNvSpPr>
            <a:spLocks noChangeArrowheads="1"/>
          </p:cNvSpPr>
          <p:nvPr/>
        </p:nvSpPr>
        <p:spPr bwMode="auto">
          <a:xfrm>
            <a:off x="8020050" y="3689350"/>
            <a:ext cx="590550" cy="387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8" name="Rectangle 6289"/>
          <p:cNvSpPr>
            <a:spLocks noChangeArrowheads="1"/>
          </p:cNvSpPr>
          <p:nvPr/>
        </p:nvSpPr>
        <p:spPr bwMode="auto">
          <a:xfrm>
            <a:off x="8105775" y="3784600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9" name="Rectangle 6290"/>
          <p:cNvSpPr>
            <a:spLocks noChangeArrowheads="1"/>
          </p:cNvSpPr>
          <p:nvPr/>
        </p:nvSpPr>
        <p:spPr bwMode="auto">
          <a:xfrm>
            <a:off x="3808413" y="1447800"/>
            <a:ext cx="1952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0" name="Rectangle 6291"/>
          <p:cNvSpPr>
            <a:spLocks noChangeArrowheads="1"/>
          </p:cNvSpPr>
          <p:nvPr/>
        </p:nvSpPr>
        <p:spPr bwMode="auto">
          <a:xfrm>
            <a:off x="3808413" y="1447800"/>
            <a:ext cx="1952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1" name="Rectangle 6292"/>
          <p:cNvSpPr>
            <a:spLocks noChangeArrowheads="1"/>
          </p:cNvSpPr>
          <p:nvPr/>
        </p:nvSpPr>
        <p:spPr bwMode="auto">
          <a:xfrm>
            <a:off x="4298950" y="1447800"/>
            <a:ext cx="1968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2" name="Rectangle 6293"/>
          <p:cNvSpPr>
            <a:spLocks noChangeArrowheads="1"/>
          </p:cNvSpPr>
          <p:nvPr/>
        </p:nvSpPr>
        <p:spPr bwMode="auto">
          <a:xfrm>
            <a:off x="4298950" y="1447800"/>
            <a:ext cx="196850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3" name="Group 6294"/>
          <p:cNvGrpSpPr>
            <a:grpSpLocks/>
          </p:cNvGrpSpPr>
          <p:nvPr/>
        </p:nvGrpSpPr>
        <p:grpSpPr bwMode="auto">
          <a:xfrm>
            <a:off x="4516438" y="3302000"/>
            <a:ext cx="1266825" cy="387350"/>
            <a:chOff x="1574" y="2257"/>
            <a:chExt cx="435" cy="169"/>
          </a:xfrm>
        </p:grpSpPr>
        <p:sp>
          <p:nvSpPr>
            <p:cNvPr id="104" name="Freeform 6295"/>
            <p:cNvSpPr>
              <a:spLocks/>
            </p:cNvSpPr>
            <p:nvPr/>
          </p:nvSpPr>
          <p:spPr bwMode="auto">
            <a:xfrm>
              <a:off x="1589" y="2302"/>
              <a:ext cx="420" cy="124"/>
            </a:xfrm>
            <a:custGeom>
              <a:avLst/>
              <a:gdLst>
                <a:gd name="T0" fmla="*/ 1 w 840"/>
                <a:gd name="T1" fmla="*/ 1 h 248"/>
                <a:gd name="T2" fmla="*/ 1 w 840"/>
                <a:gd name="T3" fmla="*/ 1 h 248"/>
                <a:gd name="T4" fmla="*/ 1 w 840"/>
                <a:gd name="T5" fmla="*/ 1 h 248"/>
                <a:gd name="T6" fmla="*/ 1 w 840"/>
                <a:gd name="T7" fmla="*/ 1 h 248"/>
                <a:gd name="T8" fmla="*/ 1 w 840"/>
                <a:gd name="T9" fmla="*/ 1 h 248"/>
                <a:gd name="T10" fmla="*/ 1 w 840"/>
                <a:gd name="T11" fmla="*/ 1 h 248"/>
                <a:gd name="T12" fmla="*/ 1 w 840"/>
                <a:gd name="T13" fmla="*/ 1 h 248"/>
                <a:gd name="T14" fmla="*/ 1 w 840"/>
                <a:gd name="T15" fmla="*/ 1 h 248"/>
                <a:gd name="T16" fmla="*/ 1 w 840"/>
                <a:gd name="T17" fmla="*/ 1 h 248"/>
                <a:gd name="T18" fmla="*/ 1 w 840"/>
                <a:gd name="T19" fmla="*/ 1 h 248"/>
                <a:gd name="T20" fmla="*/ 1 w 840"/>
                <a:gd name="T21" fmla="*/ 1 h 248"/>
                <a:gd name="T22" fmla="*/ 1 w 840"/>
                <a:gd name="T23" fmla="*/ 1 h 248"/>
                <a:gd name="T24" fmla="*/ 1 w 840"/>
                <a:gd name="T25" fmla="*/ 1 h 248"/>
                <a:gd name="T26" fmla="*/ 1 w 840"/>
                <a:gd name="T27" fmla="*/ 1 h 248"/>
                <a:gd name="T28" fmla="*/ 1 w 840"/>
                <a:gd name="T29" fmla="*/ 1 h 248"/>
                <a:gd name="T30" fmla="*/ 1 w 840"/>
                <a:gd name="T31" fmla="*/ 0 h 248"/>
                <a:gd name="T32" fmla="*/ 0 w 840"/>
                <a:gd name="T33" fmla="*/ 0 h 248"/>
                <a:gd name="T34" fmla="*/ 0 w 840"/>
                <a:gd name="T35" fmla="*/ 1 h 248"/>
                <a:gd name="T36" fmla="*/ 0 w 840"/>
                <a:gd name="T37" fmla="*/ 1 h 248"/>
                <a:gd name="T38" fmla="*/ 1 w 840"/>
                <a:gd name="T39" fmla="*/ 1 h 248"/>
                <a:gd name="T40" fmla="*/ 1 w 840"/>
                <a:gd name="T41" fmla="*/ 1 h 248"/>
                <a:gd name="T42" fmla="*/ 1 w 840"/>
                <a:gd name="T43" fmla="*/ 1 h 248"/>
                <a:gd name="T44" fmla="*/ 1 w 840"/>
                <a:gd name="T45" fmla="*/ 1 h 248"/>
                <a:gd name="T46" fmla="*/ 1 w 840"/>
                <a:gd name="T47" fmla="*/ 1 h 248"/>
                <a:gd name="T48" fmla="*/ 1 w 840"/>
                <a:gd name="T49" fmla="*/ 1 h 248"/>
                <a:gd name="T50" fmla="*/ 1 w 840"/>
                <a:gd name="T51" fmla="*/ 1 h 248"/>
                <a:gd name="T52" fmla="*/ 1 w 840"/>
                <a:gd name="T53" fmla="*/ 1 h 248"/>
                <a:gd name="T54" fmla="*/ 1 w 840"/>
                <a:gd name="T55" fmla="*/ 1 h 248"/>
                <a:gd name="T56" fmla="*/ 1 w 840"/>
                <a:gd name="T57" fmla="*/ 1 h 248"/>
                <a:gd name="T58" fmla="*/ 1 w 840"/>
                <a:gd name="T59" fmla="*/ 1 h 248"/>
                <a:gd name="T60" fmla="*/ 1 w 840"/>
                <a:gd name="T61" fmla="*/ 1 h 2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40"/>
                <a:gd name="T94" fmla="*/ 0 h 248"/>
                <a:gd name="T95" fmla="*/ 840 w 840"/>
                <a:gd name="T96" fmla="*/ 248 h 2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40" h="248">
                  <a:moveTo>
                    <a:pt x="807" y="248"/>
                  </a:moveTo>
                  <a:lnTo>
                    <a:pt x="840" y="248"/>
                  </a:lnTo>
                  <a:lnTo>
                    <a:pt x="840" y="45"/>
                  </a:lnTo>
                  <a:lnTo>
                    <a:pt x="839" y="38"/>
                  </a:lnTo>
                  <a:lnTo>
                    <a:pt x="835" y="34"/>
                  </a:lnTo>
                  <a:lnTo>
                    <a:pt x="831" y="30"/>
                  </a:lnTo>
                  <a:lnTo>
                    <a:pt x="824" y="28"/>
                  </a:lnTo>
                  <a:lnTo>
                    <a:pt x="17" y="28"/>
                  </a:lnTo>
                  <a:lnTo>
                    <a:pt x="17" y="45"/>
                  </a:lnTo>
                  <a:lnTo>
                    <a:pt x="34" y="45"/>
                  </a:lnTo>
                  <a:lnTo>
                    <a:pt x="32" y="38"/>
                  </a:lnTo>
                  <a:lnTo>
                    <a:pt x="28" y="34"/>
                  </a:lnTo>
                  <a:lnTo>
                    <a:pt x="24" y="30"/>
                  </a:lnTo>
                  <a:lnTo>
                    <a:pt x="34" y="45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1" y="52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824" y="62"/>
                  </a:lnTo>
                  <a:lnTo>
                    <a:pt x="807" y="45"/>
                  </a:lnTo>
                  <a:lnTo>
                    <a:pt x="808" y="52"/>
                  </a:lnTo>
                  <a:lnTo>
                    <a:pt x="812" y="56"/>
                  </a:lnTo>
                  <a:lnTo>
                    <a:pt x="817" y="61"/>
                  </a:lnTo>
                  <a:lnTo>
                    <a:pt x="824" y="45"/>
                  </a:lnTo>
                  <a:lnTo>
                    <a:pt x="807" y="45"/>
                  </a:lnTo>
                  <a:lnTo>
                    <a:pt x="807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6296"/>
            <p:cNvSpPr>
              <a:spLocks/>
            </p:cNvSpPr>
            <p:nvPr/>
          </p:nvSpPr>
          <p:spPr bwMode="auto">
            <a:xfrm>
              <a:off x="1574" y="2257"/>
              <a:ext cx="47" cy="47"/>
            </a:xfrm>
            <a:custGeom>
              <a:avLst/>
              <a:gdLst>
                <a:gd name="T0" fmla="*/ 1 w 93"/>
                <a:gd name="T1" fmla="*/ 0 h 96"/>
                <a:gd name="T2" fmla="*/ 1 w 93"/>
                <a:gd name="T3" fmla="*/ 0 h 96"/>
                <a:gd name="T4" fmla="*/ 0 w 93"/>
                <a:gd name="T5" fmla="*/ 0 h 96"/>
                <a:gd name="T6" fmla="*/ 1 w 9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96"/>
                <a:gd name="T14" fmla="*/ 93 w 9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96">
                  <a:moveTo>
                    <a:pt x="93" y="96"/>
                  </a:moveTo>
                  <a:lnTo>
                    <a:pt x="47" y="0"/>
                  </a:lnTo>
                  <a:lnTo>
                    <a:pt x="0" y="96"/>
                  </a:lnTo>
                  <a:lnTo>
                    <a:pt x="93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Rectangle 6297"/>
          <p:cNvSpPr>
            <a:spLocks noChangeArrowheads="1"/>
          </p:cNvSpPr>
          <p:nvPr/>
        </p:nvSpPr>
        <p:spPr bwMode="auto">
          <a:xfrm>
            <a:off x="2435225" y="1989138"/>
            <a:ext cx="11779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7" name="Rectangle 6298"/>
          <p:cNvSpPr>
            <a:spLocks noChangeArrowheads="1"/>
          </p:cNvSpPr>
          <p:nvPr/>
        </p:nvSpPr>
        <p:spPr bwMode="auto">
          <a:xfrm>
            <a:off x="2552700" y="2044700"/>
            <a:ext cx="757238" cy="27622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8" name="Oval 6299"/>
          <p:cNvSpPr>
            <a:spLocks noChangeArrowheads="1"/>
          </p:cNvSpPr>
          <p:nvPr/>
        </p:nvSpPr>
        <p:spPr bwMode="auto">
          <a:xfrm>
            <a:off x="3854450" y="2106613"/>
            <a:ext cx="103188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9" name="Rectangle 6300"/>
          <p:cNvSpPr>
            <a:spLocks noChangeArrowheads="1"/>
          </p:cNvSpPr>
          <p:nvPr/>
        </p:nvSpPr>
        <p:spPr bwMode="auto">
          <a:xfrm>
            <a:off x="3808413" y="2066925"/>
            <a:ext cx="1952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10" name="Oval 6301"/>
          <p:cNvSpPr>
            <a:spLocks noChangeArrowheads="1"/>
          </p:cNvSpPr>
          <p:nvPr/>
        </p:nvSpPr>
        <p:spPr bwMode="auto">
          <a:xfrm>
            <a:off x="3854450" y="2106613"/>
            <a:ext cx="103188" cy="77787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11" name="Rectangle 6302"/>
          <p:cNvSpPr>
            <a:spLocks noChangeArrowheads="1"/>
          </p:cNvSpPr>
          <p:nvPr/>
        </p:nvSpPr>
        <p:spPr bwMode="auto">
          <a:xfrm>
            <a:off x="3808413" y="2066925"/>
            <a:ext cx="1952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流水阶段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938" y="1052736"/>
            <a:ext cx="4196829" cy="522302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取指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选择当前</a:t>
            </a:r>
            <a:r>
              <a:rPr lang="en-US" dirty="0"/>
              <a:t>PC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读取指令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计算增加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值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译码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读取程序寄存器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执行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操作 </a:t>
            </a:r>
            <a:r>
              <a:rPr lang="en-US" dirty="0"/>
              <a:t>ALU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访存</a:t>
            </a:r>
          </a:p>
          <a:p>
            <a:pPr lvl="1"/>
            <a:r>
              <a:rPr lang="en-US" dirty="0" err="1"/>
              <a:t>读取或写入数据存储器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写回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更新寄存器文件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4993" y="608185"/>
            <a:ext cx="4290835" cy="6116854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73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预测</a:t>
            </a:r>
            <a:r>
              <a:rPr lang="zh-CN" altLang="en-US" dirty="0">
                <a:ea typeface="宋体" panose="02010600030101010101" pitchFamily="2" charset="-122"/>
              </a:rPr>
              <a:t>错误的控制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05226" y="3664386"/>
            <a:ext cx="8012128" cy="221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385906" indent="-385906" defTabSz="91208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endParaRPr lang="en-US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639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08652"/>
              </p:ext>
            </p:extLst>
          </p:nvPr>
        </p:nvGraphicFramePr>
        <p:xfrm>
          <a:off x="763071" y="5222169"/>
          <a:ext cx="7700548" cy="943135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4384550" y="1236464"/>
            <a:ext cx="4579938" cy="2768600"/>
            <a:chOff x="2592" y="525"/>
            <a:chExt cx="2885" cy="1744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709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997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28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574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3863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4151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4440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728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501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7" name="Rectangle 5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" name="Rectangle 5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" name="Rectangle 5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1" name="Rectangle 6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2" name="Rectangle 6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Rectangle 6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2" name="Rectangle 71"/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3" name="Rectangle 72"/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Rectangle 73"/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5" name="Rectangle 74"/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6" name="Rectangle 75"/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7" name="Rectangle 76"/>
            <p:cNvSpPr>
              <a:spLocks noChangeArrowheads="1"/>
            </p:cNvSpPr>
            <p:nvPr/>
          </p:nvSpPr>
          <p:spPr bwMode="auto"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4135" y="1711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59" name="Rectangle 78"/>
            <p:cNvSpPr>
              <a:spLocks noChangeArrowheads="1"/>
            </p:cNvSpPr>
            <p:nvPr/>
          </p:nvSpPr>
          <p:spPr bwMode="auto"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Rectangle 79"/>
            <p:cNvSpPr>
              <a:spLocks noChangeArrowheads="1"/>
            </p:cNvSpPr>
            <p:nvPr/>
          </p:nvSpPr>
          <p:spPr bwMode="auto">
            <a:xfrm>
              <a:off x="4412" y="171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1" name="Rectangle 80"/>
            <p:cNvSpPr>
              <a:spLocks noChangeArrowheads="1"/>
            </p:cNvSpPr>
            <p:nvPr/>
          </p:nvSpPr>
          <p:spPr bwMode="auto"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4692" y="1711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3" name="Rectangle 83"/>
            <p:cNvSpPr>
              <a:spLocks noChangeArrowheads="1"/>
            </p:cNvSpPr>
            <p:nvPr/>
          </p:nvSpPr>
          <p:spPr bwMode="auto">
            <a:xfrm>
              <a:off x="5279" y="525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3333CC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64" name="Group 91"/>
            <p:cNvGrpSpPr>
              <a:grpSpLocks/>
            </p:cNvGrpSpPr>
            <p:nvPr/>
          </p:nvGrpSpPr>
          <p:grpSpPr bwMode="auto"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123" name="Freeform 89"/>
              <p:cNvSpPr>
                <a:spLocks/>
              </p:cNvSpPr>
              <p:nvPr/>
            </p:nvSpPr>
            <p:spPr bwMode="auto">
              <a:xfrm>
                <a:off x="3259" y="1298"/>
                <a:ext cx="49" cy="106"/>
              </a:xfrm>
              <a:custGeom>
                <a:avLst/>
                <a:gdLst>
                  <a:gd name="T0" fmla="*/ 18 w 49"/>
                  <a:gd name="T1" fmla="*/ 0 h 106"/>
                  <a:gd name="T2" fmla="*/ 0 w 49"/>
                  <a:gd name="T3" fmla="*/ 0 h 106"/>
                  <a:gd name="T4" fmla="*/ 0 w 49"/>
                  <a:gd name="T5" fmla="*/ 97 h 106"/>
                  <a:gd name="T6" fmla="*/ 0 w 49"/>
                  <a:gd name="T7" fmla="*/ 97 h 106"/>
                  <a:gd name="T8" fmla="*/ 1 w 49"/>
                  <a:gd name="T9" fmla="*/ 100 h 106"/>
                  <a:gd name="T10" fmla="*/ 3 w 49"/>
                  <a:gd name="T11" fmla="*/ 103 h 106"/>
                  <a:gd name="T12" fmla="*/ 6 w 49"/>
                  <a:gd name="T13" fmla="*/ 105 h 106"/>
                  <a:gd name="T14" fmla="*/ 9 w 49"/>
                  <a:gd name="T15" fmla="*/ 106 h 106"/>
                  <a:gd name="T16" fmla="*/ 49 w 49"/>
                  <a:gd name="T17" fmla="*/ 106 h 106"/>
                  <a:gd name="T18" fmla="*/ 49 w 49"/>
                  <a:gd name="T19" fmla="*/ 88 h 106"/>
                  <a:gd name="T20" fmla="*/ 9 w 49"/>
                  <a:gd name="T21" fmla="*/ 88 h 106"/>
                  <a:gd name="T22" fmla="*/ 18 w 49"/>
                  <a:gd name="T23" fmla="*/ 97 h 106"/>
                  <a:gd name="T24" fmla="*/ 17 w 49"/>
                  <a:gd name="T25" fmla="*/ 94 h 106"/>
                  <a:gd name="T26" fmla="*/ 15 w 49"/>
                  <a:gd name="T27" fmla="*/ 91 h 106"/>
                  <a:gd name="T28" fmla="*/ 12 w 49"/>
                  <a:gd name="T29" fmla="*/ 89 h 106"/>
                  <a:gd name="T30" fmla="*/ 9 w 49"/>
                  <a:gd name="T31" fmla="*/ 97 h 106"/>
                  <a:gd name="T32" fmla="*/ 18 w 49"/>
                  <a:gd name="T33" fmla="*/ 97 h 106"/>
                  <a:gd name="T34" fmla="*/ 18 w 49"/>
                  <a:gd name="T35" fmla="*/ 0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6"/>
                  <a:gd name="T56" fmla="*/ 49 w 49"/>
                  <a:gd name="T57" fmla="*/ 106 h 1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90"/>
              <p:cNvSpPr>
                <a:spLocks/>
              </p:cNvSpPr>
              <p:nvPr/>
            </p:nvSpPr>
            <p:spPr bwMode="auto">
              <a:xfrm>
                <a:off x="3306" y="1365"/>
                <a:ext cx="59" cy="60"/>
              </a:xfrm>
              <a:custGeom>
                <a:avLst/>
                <a:gdLst>
                  <a:gd name="T0" fmla="*/ 0 w 59"/>
                  <a:gd name="T1" fmla="*/ 60 h 60"/>
                  <a:gd name="T2" fmla="*/ 59 w 59"/>
                  <a:gd name="T3" fmla="*/ 30 h 60"/>
                  <a:gd name="T4" fmla="*/ 0 w 59"/>
                  <a:gd name="T5" fmla="*/ 0 h 60"/>
                  <a:gd name="T6" fmla="*/ 0 w 59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60"/>
                  <a:gd name="T14" fmla="*/ 59 w 59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Rectangle 106"/>
            <p:cNvSpPr>
              <a:spLocks noChangeArrowheads="1"/>
            </p:cNvSpPr>
            <p:nvPr/>
          </p:nvSpPr>
          <p:spPr bwMode="auto"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6" name="Rectangle 107"/>
            <p:cNvSpPr>
              <a:spLocks noChangeArrowheads="1"/>
            </p:cNvSpPr>
            <p:nvPr/>
          </p:nvSpPr>
          <p:spPr bwMode="auto">
            <a:xfrm>
              <a:off x="3274" y="113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7" name="Rectangle 108"/>
            <p:cNvSpPr>
              <a:spLocks noChangeArrowheads="1"/>
            </p:cNvSpPr>
            <p:nvPr/>
          </p:nvSpPr>
          <p:spPr bwMode="auto"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auto">
            <a:xfrm>
              <a:off x="3555" y="113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auto"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auto">
            <a:xfrm>
              <a:off x="3847" y="1327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auto"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auto">
            <a:xfrm>
              <a:off x="4124" y="1327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3" name="Rectangle 114"/>
            <p:cNvSpPr>
              <a:spLocks noChangeArrowheads="1"/>
            </p:cNvSpPr>
            <p:nvPr/>
          </p:nvSpPr>
          <p:spPr bwMode="auto"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4" name="Rectangle 115"/>
            <p:cNvSpPr>
              <a:spLocks noChangeArrowheads="1"/>
            </p:cNvSpPr>
            <p:nvPr/>
          </p:nvSpPr>
          <p:spPr bwMode="auto">
            <a:xfrm>
              <a:off x="4403" y="1327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5" name="Rectangle 116"/>
            <p:cNvSpPr>
              <a:spLocks noChangeArrowheads="1"/>
            </p:cNvSpPr>
            <p:nvPr/>
          </p:nvSpPr>
          <p:spPr bwMode="auto"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6" name="Rectangle 117"/>
            <p:cNvSpPr>
              <a:spLocks noChangeArrowheads="1"/>
            </p:cNvSpPr>
            <p:nvPr/>
          </p:nvSpPr>
          <p:spPr bwMode="auto">
            <a:xfrm>
              <a:off x="3844" y="171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7" name="Rectangle 118"/>
            <p:cNvSpPr>
              <a:spLocks noChangeArrowheads="1"/>
            </p:cNvSpPr>
            <p:nvPr/>
          </p:nvSpPr>
          <p:spPr bwMode="auto"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8" name="Rectangle 119"/>
            <p:cNvSpPr>
              <a:spLocks noChangeArrowheads="1"/>
            </p:cNvSpPr>
            <p:nvPr/>
          </p:nvSpPr>
          <p:spPr bwMode="auto">
            <a:xfrm>
              <a:off x="3562" y="151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79" name="Group 122"/>
            <p:cNvGrpSpPr>
              <a:grpSpLocks/>
            </p:cNvGrpSpPr>
            <p:nvPr/>
          </p:nvGrpSpPr>
          <p:grpSpPr bwMode="auto"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259" y="1683"/>
                <a:ext cx="49" cy="105"/>
              </a:xfrm>
              <a:custGeom>
                <a:avLst/>
                <a:gdLst>
                  <a:gd name="T0" fmla="*/ 18 w 49"/>
                  <a:gd name="T1" fmla="*/ 0 h 105"/>
                  <a:gd name="T2" fmla="*/ 0 w 49"/>
                  <a:gd name="T3" fmla="*/ 0 h 105"/>
                  <a:gd name="T4" fmla="*/ 0 w 49"/>
                  <a:gd name="T5" fmla="*/ 96 h 105"/>
                  <a:gd name="T6" fmla="*/ 0 w 49"/>
                  <a:gd name="T7" fmla="*/ 96 h 105"/>
                  <a:gd name="T8" fmla="*/ 1 w 49"/>
                  <a:gd name="T9" fmla="*/ 99 h 105"/>
                  <a:gd name="T10" fmla="*/ 3 w 49"/>
                  <a:gd name="T11" fmla="*/ 102 h 105"/>
                  <a:gd name="T12" fmla="*/ 6 w 49"/>
                  <a:gd name="T13" fmla="*/ 104 h 105"/>
                  <a:gd name="T14" fmla="*/ 9 w 49"/>
                  <a:gd name="T15" fmla="*/ 105 h 105"/>
                  <a:gd name="T16" fmla="*/ 49 w 49"/>
                  <a:gd name="T17" fmla="*/ 105 h 105"/>
                  <a:gd name="T18" fmla="*/ 49 w 49"/>
                  <a:gd name="T19" fmla="*/ 87 h 105"/>
                  <a:gd name="T20" fmla="*/ 9 w 49"/>
                  <a:gd name="T21" fmla="*/ 87 h 105"/>
                  <a:gd name="T22" fmla="*/ 18 w 49"/>
                  <a:gd name="T23" fmla="*/ 96 h 105"/>
                  <a:gd name="T24" fmla="*/ 17 w 49"/>
                  <a:gd name="T25" fmla="*/ 93 h 105"/>
                  <a:gd name="T26" fmla="*/ 15 w 49"/>
                  <a:gd name="T27" fmla="*/ 90 h 105"/>
                  <a:gd name="T28" fmla="*/ 12 w 49"/>
                  <a:gd name="T29" fmla="*/ 88 h 105"/>
                  <a:gd name="T30" fmla="*/ 9 w 49"/>
                  <a:gd name="T31" fmla="*/ 96 h 105"/>
                  <a:gd name="T32" fmla="*/ 18 w 49"/>
                  <a:gd name="T33" fmla="*/ 96 h 105"/>
                  <a:gd name="T34" fmla="*/ 18 w 49"/>
                  <a:gd name="T35" fmla="*/ 0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5"/>
                  <a:gd name="T56" fmla="*/ 49 w 49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3306" y="1750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9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59"/>
                  <a:gd name="T14" fmla="*/ 59 w 59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" name="Rectangle 13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1" name="Rectangle 13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3" name="Rectangle 13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4" name="Rectangle 13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5" name="Rectangle 13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6" name="Rectangle 14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7" name="Rectangle 14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88" name="Rectangle 14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9" name="Rectangle 14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0" name="Rectangle 144"/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1" name="Rectangle 145"/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2" name="Rectangle 146"/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3" name="Rectangle 147"/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4" name="Rectangle 148"/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Rectangle 149"/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6" name="Rectangle 150"/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7" name="Rectangle 151"/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9" name="Rectangle 153"/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grpSp>
          <p:nvGrpSpPr>
            <p:cNvPr id="100" name="Group 174"/>
            <p:cNvGrpSpPr>
              <a:grpSpLocks/>
            </p:cNvGrpSpPr>
            <p:nvPr/>
          </p:nvGrpSpPr>
          <p:grpSpPr bwMode="auto"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101" name="Rectangle 15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15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5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5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5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5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6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6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6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6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64"/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65"/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66"/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167"/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68"/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169"/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170"/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171"/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172"/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173"/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5" name="矩形 124"/>
          <p:cNvSpPr/>
          <p:nvPr/>
        </p:nvSpPr>
        <p:spPr>
          <a:xfrm>
            <a:off x="264427" y="1225842"/>
            <a:ext cx="5282049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demo-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0x000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0x002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#Not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Taken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$2,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#target            </a:t>
            </a:r>
          </a:p>
          <a:p>
            <a:pPr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bubble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0x020: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$3,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rbx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target+1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0x00b: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$1,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# Fall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through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0x015: halt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1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918" y="1488034"/>
            <a:ext cx="8622576" cy="366915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0x000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Stack,%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#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Intialize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stack pointer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   call p             # Procedure call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0x013: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$5,%rsi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# Return point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0x01d:    halt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0x020: .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0x20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0x020: p: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$-1,%rdi    # procedure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0x02a: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ret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0x02b: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$1,%rax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0x035: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$2,%rcx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0x03f: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$3,%rdx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0x049:   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$4,%rbx     # Should not be executed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0x100: .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0x100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343938"/>
            <a:ext cx="8306224" cy="489857"/>
          </a:xfrm>
        </p:spPr>
        <p:txBody>
          <a:bodyPr/>
          <a:lstStyle/>
          <a:p>
            <a:pPr lvl="1"/>
            <a:r>
              <a:rPr lang="zh-CN" altLang="en-US" b="1">
                <a:ea typeface="宋体" panose="02010600030101010101" pitchFamily="2" charset="-122"/>
              </a:rPr>
              <a:t>之前执行了</a:t>
            </a:r>
            <a:r>
              <a:rPr lang="en-US" altLang="zh-CN" b="1">
                <a:ea typeface="宋体" panose="02010600030101010101" pitchFamily="2" charset="-122"/>
              </a:rPr>
              <a:t>3</a:t>
            </a:r>
            <a:r>
              <a:rPr lang="zh-CN" altLang="en-US" b="1">
                <a:ea typeface="宋体" panose="02010600030101010101" pitchFamily="2" charset="-122"/>
              </a:rPr>
              <a:t>条额外的指令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09044" y="1073510"/>
            <a:ext cx="1938967" cy="37700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07" tIns="45707" rIns="45707" bIns="45707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anose="02070309020205020404" pitchFamily="49" charset="0"/>
              </a:rPr>
              <a:t>demo-retb.ys</a:t>
            </a:r>
          </a:p>
        </p:txBody>
      </p:sp>
    </p:spTree>
    <p:extLst>
      <p:ext uri="{BB962C8B-B14F-4D97-AF65-F5344CB8AC3E}">
        <p14:creationId xmlns:p14="http://schemas.microsoft.com/office/powerpoint/2010/main" val="10416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213727" y="980728"/>
            <a:ext cx="4790321" cy="190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 b="1" u="sng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demo_retb</a:t>
            </a:r>
            <a:endParaRPr lang="en-US" altLang="zh-CN" sz="1800" b="1" u="sng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0x026: ret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0x013: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$5,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rsi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#return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044217" y="99243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260754" y="1036992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502053" y="99243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708169" y="1036992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4959889" y="99243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70000" y="1036992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417725" y="992438"/>
            <a:ext cx="459426" cy="306956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612607" y="1036992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333396" y="129780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517860" y="1342398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502053" y="129780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718570" y="1342398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4959889" y="129780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166005" y="1342398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7725" y="129780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627836" y="1342398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5875561" y="129780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70443" y="1342398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5875561" y="99243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6060024" y="1036992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4959889" y="160316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176418" y="164772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417725" y="160316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623820" y="164772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5875561" y="160316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085672" y="164772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333396" y="160316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528279" y="164772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6791232" y="160316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6975696" y="164772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417725" y="190853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634244" y="1953080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5875561" y="190853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081656" y="1953080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333396" y="190853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543508" y="1953080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6791232" y="190853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6986115" y="1953080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249068" y="1908535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433550" y="1953080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875561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092081" y="225849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333396" y="2213900"/>
            <a:ext cx="459426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539492" y="225849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6791232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7001344" y="225849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249068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443951" y="225849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706904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7891386" y="225849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1997" y="687134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5875561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092081" y="2258494"/>
            <a:ext cx="11541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F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333396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539492" y="2258494"/>
            <a:ext cx="136256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D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6791232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7001344" y="2258494"/>
            <a:ext cx="12663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E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249068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443951" y="2258494"/>
            <a:ext cx="157095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M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706904" y="221390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7891386" y="2258494"/>
            <a:ext cx="17793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W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188809" y="4962231"/>
            <a:ext cx="1909240" cy="76500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123826" y="5027459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188809" y="5267616"/>
            <a:ext cx="1909240" cy="494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313628" y="5310540"/>
            <a:ext cx="378309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valC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737222" y="5304196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5934736" y="5310540"/>
            <a:ext cx="10579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319988" y="5531610"/>
            <a:ext cx="18915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rB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560762" y="5525268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760569" y="5550696"/>
            <a:ext cx="137858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5834898" y="5550695"/>
            <a:ext cx="413575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esi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188809" y="4962231"/>
            <a:ext cx="1909240" cy="76500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123826" y="5027459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188809" y="5267616"/>
            <a:ext cx="1909240" cy="494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66"/>
              </a:solidFill>
            </a:endParaRPr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313628" y="5310540"/>
            <a:ext cx="378309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valC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737222" y="5304196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5934736" y="5310540"/>
            <a:ext cx="105798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319988" y="5531610"/>
            <a:ext cx="18915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rB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560762" y="5525268"/>
            <a:ext cx="205184" cy="24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5760569" y="5550696"/>
            <a:ext cx="137858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5958625" y="5550386"/>
            <a:ext cx="413575" cy="2548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rsi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188807" y="2519265"/>
            <a:ext cx="686754" cy="687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333396" y="2519265"/>
            <a:ext cx="763060" cy="687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31226" name="Group 122"/>
          <p:cNvGrpSpPr/>
          <p:nvPr/>
        </p:nvGrpSpPr>
        <p:grpSpPr bwMode="auto">
          <a:xfrm>
            <a:off x="5188809" y="3206360"/>
            <a:ext cx="1909240" cy="1669969"/>
            <a:chOff x="3264" y="2016"/>
            <a:chExt cx="1201" cy="1050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16" y="2057"/>
              <a:ext cx="150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29" y="2312"/>
              <a:ext cx="27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valM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608" y="2312"/>
              <a:ext cx="11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62" y="2324"/>
              <a:ext cx="387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Courier New" panose="02070309020205020404" pitchFamily="49" charset="0"/>
                </a:rPr>
                <a:t>0x0b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16" y="2057"/>
              <a:ext cx="150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29" y="2312"/>
              <a:ext cx="27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valM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608" y="2312"/>
              <a:ext cx="11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=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665" y="2324"/>
              <a:ext cx="484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0x013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3" y="2641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3" y="2749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3" y="2857"/>
              <a:ext cx="55" cy="2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•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正确的</a:t>
            </a:r>
            <a:r>
              <a:rPr lang="en-US"/>
              <a:t>Return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-313441" y="3368586"/>
            <a:ext cx="4654665" cy="26719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b="1" dirty="0" err="1">
                <a:solidFill>
                  <a:srgbClr val="000066"/>
                </a:solidFill>
              </a:rPr>
              <a:t>当ret经过流水线时，暂停在取指阶段</a:t>
            </a:r>
            <a:endParaRPr lang="en-US" sz="2400" b="1" dirty="0">
              <a:solidFill>
                <a:srgbClr val="000066"/>
              </a:solidFill>
            </a:endParaRPr>
          </a:p>
          <a:p>
            <a:pPr marL="1144393" lvl="2" indent="-238024" defTabSz="912087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sz="2000" b="1" dirty="0" err="1">
                <a:solidFill>
                  <a:srgbClr val="000099"/>
                </a:solidFill>
              </a:rPr>
              <a:t>当处于译码、执行和访存阶段</a:t>
            </a:r>
            <a:endParaRPr lang="en-US" sz="2000" b="1" dirty="0">
              <a:solidFill>
                <a:srgbClr val="000099"/>
              </a:solidFill>
            </a:endParaRP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rPr>
              <a:t>在译码阶段注入气泡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ea typeface="宋体" panose="02010600030101010101" pitchFamily="2" charset="-122"/>
              </a:rPr>
              <a:t>当到达写回阶段释放暂停</a:t>
            </a:r>
          </a:p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8728"/>
            <a:ext cx="7591425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检测</a:t>
            </a:r>
            <a:r>
              <a:rPr lang="en-US" dirty="0"/>
              <a:t>Return</a:t>
            </a:r>
          </a:p>
        </p:txBody>
      </p:sp>
      <p:graphicFrame>
        <p:nvGraphicFramePr>
          <p:cNvPr id="4598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8858"/>
              </p:ext>
            </p:extLst>
          </p:nvPr>
        </p:nvGraphicFramePr>
        <p:xfrm>
          <a:off x="539552" y="5438193"/>
          <a:ext cx="8280920" cy="943135"/>
        </p:xfrm>
        <a:graphic>
          <a:graphicData uri="http://schemas.openxmlformats.org/drawingml/2006/table">
            <a:tbl>
              <a:tblPr/>
              <a:tblGrid>
                <a:gridCol w="232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IRET in {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D_icode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E_icode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M_icode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/>
                          <a:cs typeface="Courier New" panose="02070309020205020404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9810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814" y="986077"/>
            <a:ext cx="6938610" cy="415232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669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98666" y="2334221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435357" y="2396249"/>
            <a:ext cx="2000548" cy="2832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0x026:    ret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338319" y="168455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4547669" y="1729151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796155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4993444" y="1729151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5253991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456095" y="1729151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E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5711827" y="1684558"/>
            <a:ext cx="459426" cy="306956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5897119" y="1729151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6627498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2" name="Rectangle 16"/>
          <p:cNvSpPr>
            <a:spLocks noChangeArrowheads="1"/>
          </p:cNvSpPr>
          <p:nvPr/>
        </p:nvSpPr>
        <p:spPr bwMode="auto">
          <a:xfrm>
            <a:off x="6800768" y="2034497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598666" y="2639567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1666320" y="2692072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4796155" y="1989923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6" name="Rectangle 20"/>
          <p:cNvSpPr>
            <a:spLocks noChangeArrowheads="1"/>
          </p:cNvSpPr>
          <p:nvPr/>
        </p:nvSpPr>
        <p:spPr bwMode="auto">
          <a:xfrm>
            <a:off x="5005486" y="2034497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5253991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5451280" y="2034497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5711827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913930" y="2034497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6169663" y="1989923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2" name="Rectangle 26"/>
          <p:cNvSpPr>
            <a:spLocks noChangeArrowheads="1"/>
          </p:cNvSpPr>
          <p:nvPr/>
        </p:nvSpPr>
        <p:spPr bwMode="auto">
          <a:xfrm>
            <a:off x="6354955" y="2034497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3" name="Rectangle 27"/>
          <p:cNvSpPr>
            <a:spLocks noChangeArrowheads="1"/>
          </p:cNvSpPr>
          <p:nvPr/>
        </p:nvSpPr>
        <p:spPr bwMode="auto">
          <a:xfrm>
            <a:off x="6169663" y="1684558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6342932" y="1729151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5" name="Rectangle 29"/>
          <p:cNvSpPr>
            <a:spLocks noChangeArrowheads="1"/>
          </p:cNvSpPr>
          <p:nvPr/>
        </p:nvSpPr>
        <p:spPr bwMode="auto">
          <a:xfrm>
            <a:off x="598666" y="2944911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1666321" y="2997397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5253991" y="2295289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28" name="Rectangle 32"/>
          <p:cNvSpPr>
            <a:spLocks noChangeArrowheads="1"/>
          </p:cNvSpPr>
          <p:nvPr/>
        </p:nvSpPr>
        <p:spPr bwMode="auto">
          <a:xfrm>
            <a:off x="5463334" y="2339844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F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464929" name="Rectangle 33"/>
          <p:cNvSpPr>
            <a:spLocks noChangeArrowheads="1"/>
          </p:cNvSpPr>
          <p:nvPr/>
        </p:nvSpPr>
        <p:spPr bwMode="auto">
          <a:xfrm>
            <a:off x="5711827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0" name="Rectangle 34"/>
          <p:cNvSpPr>
            <a:spLocks noChangeArrowheads="1"/>
          </p:cNvSpPr>
          <p:nvPr/>
        </p:nvSpPr>
        <p:spPr bwMode="auto">
          <a:xfrm>
            <a:off x="5909134" y="2339844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1" name="Rectangle 35"/>
          <p:cNvSpPr>
            <a:spLocks noChangeArrowheads="1"/>
          </p:cNvSpPr>
          <p:nvPr/>
        </p:nvSpPr>
        <p:spPr bwMode="auto">
          <a:xfrm>
            <a:off x="6169663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2" name="Rectangle 36"/>
          <p:cNvSpPr>
            <a:spLocks noChangeArrowheads="1"/>
          </p:cNvSpPr>
          <p:nvPr/>
        </p:nvSpPr>
        <p:spPr bwMode="auto">
          <a:xfrm>
            <a:off x="6371766" y="2339844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3" name="Rectangle 37"/>
          <p:cNvSpPr>
            <a:spLocks noChangeArrowheads="1"/>
          </p:cNvSpPr>
          <p:nvPr/>
        </p:nvSpPr>
        <p:spPr bwMode="auto">
          <a:xfrm>
            <a:off x="6627498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6812791" y="2339844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7085334" y="2295289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6" name="Rectangle 40"/>
          <p:cNvSpPr>
            <a:spLocks noChangeArrowheads="1"/>
          </p:cNvSpPr>
          <p:nvPr/>
        </p:nvSpPr>
        <p:spPr bwMode="auto">
          <a:xfrm>
            <a:off x="7258604" y="2339844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37" name="Rectangle 41"/>
          <p:cNvSpPr>
            <a:spLocks noChangeArrowheads="1"/>
          </p:cNvSpPr>
          <p:nvPr/>
        </p:nvSpPr>
        <p:spPr bwMode="auto">
          <a:xfrm>
            <a:off x="598666" y="3250258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1666321" y="3302803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bubble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39" name="Rectangle 43"/>
          <p:cNvSpPr>
            <a:spLocks noChangeArrowheads="1"/>
          </p:cNvSpPr>
          <p:nvPr/>
        </p:nvSpPr>
        <p:spPr bwMode="auto">
          <a:xfrm>
            <a:off x="5711827" y="2600654"/>
            <a:ext cx="459426" cy="30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0" name="Rectangle 44"/>
          <p:cNvSpPr>
            <a:spLocks noChangeArrowheads="1"/>
          </p:cNvSpPr>
          <p:nvPr/>
        </p:nvSpPr>
        <p:spPr bwMode="auto">
          <a:xfrm>
            <a:off x="5921160" y="2645228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1" name="Rectangle 45"/>
          <p:cNvSpPr>
            <a:spLocks noChangeArrowheads="1"/>
          </p:cNvSpPr>
          <p:nvPr/>
        </p:nvSpPr>
        <p:spPr bwMode="auto">
          <a:xfrm>
            <a:off x="6169663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2" name="Rectangle 46"/>
          <p:cNvSpPr>
            <a:spLocks noChangeArrowheads="1"/>
          </p:cNvSpPr>
          <p:nvPr/>
        </p:nvSpPr>
        <p:spPr bwMode="auto">
          <a:xfrm>
            <a:off x="6366970" y="2645228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3" name="Rectangle 47"/>
          <p:cNvSpPr>
            <a:spLocks noChangeArrowheads="1"/>
          </p:cNvSpPr>
          <p:nvPr/>
        </p:nvSpPr>
        <p:spPr bwMode="auto">
          <a:xfrm>
            <a:off x="6627498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4" name="Rectangle 48"/>
          <p:cNvSpPr>
            <a:spLocks noChangeArrowheads="1"/>
          </p:cNvSpPr>
          <p:nvPr/>
        </p:nvSpPr>
        <p:spPr bwMode="auto">
          <a:xfrm>
            <a:off x="6829603" y="2645228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5" name="Rectangle 49"/>
          <p:cNvSpPr>
            <a:spLocks noChangeArrowheads="1"/>
          </p:cNvSpPr>
          <p:nvPr/>
        </p:nvSpPr>
        <p:spPr bwMode="auto">
          <a:xfrm>
            <a:off x="7085334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6" name="Rectangle 50"/>
          <p:cNvSpPr>
            <a:spLocks noChangeArrowheads="1"/>
          </p:cNvSpPr>
          <p:nvPr/>
        </p:nvSpPr>
        <p:spPr bwMode="auto">
          <a:xfrm>
            <a:off x="7270626" y="2645228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7" name="Rectangle 51"/>
          <p:cNvSpPr>
            <a:spLocks noChangeArrowheads="1"/>
          </p:cNvSpPr>
          <p:nvPr/>
        </p:nvSpPr>
        <p:spPr bwMode="auto">
          <a:xfrm>
            <a:off x="7543170" y="2600654"/>
            <a:ext cx="459426" cy="30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8" name="Rectangle 52"/>
          <p:cNvSpPr>
            <a:spLocks noChangeArrowheads="1"/>
          </p:cNvSpPr>
          <p:nvPr/>
        </p:nvSpPr>
        <p:spPr bwMode="auto">
          <a:xfrm>
            <a:off x="7716440" y="2645228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49" name="Rectangle 53"/>
          <p:cNvSpPr>
            <a:spLocks noChangeArrowheads="1"/>
          </p:cNvSpPr>
          <p:nvPr/>
        </p:nvSpPr>
        <p:spPr bwMode="auto">
          <a:xfrm>
            <a:off x="598666" y="3555683"/>
            <a:ext cx="2594403" cy="305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04" tIns="45707" rIns="91404" bIns="45707"/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0" name="Rectangle 54"/>
          <p:cNvSpPr>
            <a:spLocks noChangeArrowheads="1"/>
          </p:cNvSpPr>
          <p:nvPr/>
        </p:nvSpPr>
        <p:spPr bwMode="auto">
          <a:xfrm>
            <a:off x="506440" y="3617692"/>
            <a:ext cx="15388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0x014:   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1" name="Rectangle 55"/>
          <p:cNvSpPr>
            <a:spLocks noChangeArrowheads="1"/>
          </p:cNvSpPr>
          <p:nvPr/>
        </p:nvSpPr>
        <p:spPr bwMode="auto">
          <a:xfrm>
            <a:off x="1642631" y="3617692"/>
            <a:ext cx="107721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irmovq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2" name="Rectangle 56"/>
          <p:cNvSpPr>
            <a:spLocks noChangeArrowheads="1"/>
          </p:cNvSpPr>
          <p:nvPr/>
        </p:nvSpPr>
        <p:spPr bwMode="auto">
          <a:xfrm>
            <a:off x="2588295" y="3617711"/>
            <a:ext cx="61555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$5,%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3" name="Rectangle 57"/>
          <p:cNvSpPr>
            <a:spLocks noChangeArrowheads="1"/>
          </p:cNvSpPr>
          <p:nvPr/>
        </p:nvSpPr>
        <p:spPr bwMode="auto">
          <a:xfrm>
            <a:off x="3030215" y="3617691"/>
            <a:ext cx="4616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rsi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4" name="Rectangle 58"/>
          <p:cNvSpPr>
            <a:spLocks noChangeArrowheads="1"/>
          </p:cNvSpPr>
          <p:nvPr/>
        </p:nvSpPr>
        <p:spPr bwMode="auto">
          <a:xfrm>
            <a:off x="3562672" y="3645024"/>
            <a:ext cx="138499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# Return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55" name="Rectangle 59"/>
          <p:cNvSpPr>
            <a:spLocks noChangeArrowheads="1"/>
          </p:cNvSpPr>
          <p:nvPr/>
        </p:nvSpPr>
        <p:spPr bwMode="auto">
          <a:xfrm>
            <a:off x="6169663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6" name="Rectangle 60"/>
          <p:cNvSpPr>
            <a:spLocks noChangeArrowheads="1"/>
          </p:cNvSpPr>
          <p:nvPr/>
        </p:nvSpPr>
        <p:spPr bwMode="auto">
          <a:xfrm>
            <a:off x="6378997" y="2950613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7" name="Rectangle 61"/>
          <p:cNvSpPr>
            <a:spLocks noChangeArrowheads="1"/>
          </p:cNvSpPr>
          <p:nvPr/>
        </p:nvSpPr>
        <p:spPr bwMode="auto">
          <a:xfrm>
            <a:off x="6627498" y="2906020"/>
            <a:ext cx="459426" cy="306956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8" name="Rectangle 62"/>
          <p:cNvSpPr>
            <a:spLocks noChangeArrowheads="1"/>
          </p:cNvSpPr>
          <p:nvPr/>
        </p:nvSpPr>
        <p:spPr bwMode="auto">
          <a:xfrm>
            <a:off x="6824806" y="2950613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59" name="Rectangle 63"/>
          <p:cNvSpPr>
            <a:spLocks noChangeArrowheads="1"/>
          </p:cNvSpPr>
          <p:nvPr/>
        </p:nvSpPr>
        <p:spPr bwMode="auto">
          <a:xfrm>
            <a:off x="7085334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0" name="Rectangle 64"/>
          <p:cNvSpPr>
            <a:spLocks noChangeArrowheads="1"/>
          </p:cNvSpPr>
          <p:nvPr/>
        </p:nvSpPr>
        <p:spPr bwMode="auto">
          <a:xfrm>
            <a:off x="7287439" y="2950613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1" name="Rectangle 65"/>
          <p:cNvSpPr>
            <a:spLocks noChangeArrowheads="1"/>
          </p:cNvSpPr>
          <p:nvPr/>
        </p:nvSpPr>
        <p:spPr bwMode="auto">
          <a:xfrm>
            <a:off x="7543170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2" name="Rectangle 66"/>
          <p:cNvSpPr>
            <a:spLocks noChangeArrowheads="1"/>
          </p:cNvSpPr>
          <p:nvPr/>
        </p:nvSpPr>
        <p:spPr bwMode="auto">
          <a:xfrm>
            <a:off x="7728462" y="2950613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3" name="Rectangle 67"/>
          <p:cNvSpPr>
            <a:spLocks noChangeArrowheads="1"/>
          </p:cNvSpPr>
          <p:nvPr/>
        </p:nvSpPr>
        <p:spPr bwMode="auto">
          <a:xfrm>
            <a:off x="8001006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4" name="Rectangle 68"/>
          <p:cNvSpPr>
            <a:spLocks noChangeArrowheads="1"/>
          </p:cNvSpPr>
          <p:nvPr/>
        </p:nvSpPr>
        <p:spPr bwMode="auto">
          <a:xfrm>
            <a:off x="8174276" y="2950613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66" name="Rectangle 70"/>
          <p:cNvSpPr>
            <a:spLocks noChangeArrowheads="1"/>
          </p:cNvSpPr>
          <p:nvPr/>
        </p:nvSpPr>
        <p:spPr bwMode="auto">
          <a:xfrm>
            <a:off x="590396" y="1916832"/>
            <a:ext cx="9233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# demo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67" name="Rectangle 71"/>
          <p:cNvSpPr>
            <a:spLocks noChangeArrowheads="1"/>
          </p:cNvSpPr>
          <p:nvPr/>
        </p:nvSpPr>
        <p:spPr bwMode="auto">
          <a:xfrm>
            <a:off x="1347919" y="1916854"/>
            <a:ext cx="1538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64968" name="Rectangle 72"/>
          <p:cNvSpPr>
            <a:spLocks noChangeArrowheads="1"/>
          </p:cNvSpPr>
          <p:nvPr/>
        </p:nvSpPr>
        <p:spPr bwMode="auto">
          <a:xfrm>
            <a:off x="1478099" y="1916832"/>
            <a:ext cx="61555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64969" name="Rectangle 73"/>
          <p:cNvSpPr>
            <a:spLocks noChangeArrowheads="1"/>
          </p:cNvSpPr>
          <p:nvPr/>
        </p:nvSpPr>
        <p:spPr bwMode="auto">
          <a:xfrm>
            <a:off x="6169663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0" name="Rectangle 74"/>
          <p:cNvSpPr>
            <a:spLocks noChangeArrowheads="1"/>
          </p:cNvSpPr>
          <p:nvPr/>
        </p:nvSpPr>
        <p:spPr bwMode="auto">
          <a:xfrm>
            <a:off x="6378997" y="2950613"/>
            <a:ext cx="12824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F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1" name="Rectangle 75"/>
          <p:cNvSpPr>
            <a:spLocks noChangeArrowheads="1"/>
          </p:cNvSpPr>
          <p:nvPr/>
        </p:nvSpPr>
        <p:spPr bwMode="auto">
          <a:xfrm>
            <a:off x="6627498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2" name="Rectangle 76"/>
          <p:cNvSpPr>
            <a:spLocks noChangeArrowheads="1"/>
          </p:cNvSpPr>
          <p:nvPr/>
        </p:nvSpPr>
        <p:spPr bwMode="auto">
          <a:xfrm>
            <a:off x="6824806" y="2950613"/>
            <a:ext cx="15228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3" name="Rectangle 77"/>
          <p:cNvSpPr>
            <a:spLocks noChangeArrowheads="1"/>
          </p:cNvSpPr>
          <p:nvPr/>
        </p:nvSpPr>
        <p:spPr bwMode="auto">
          <a:xfrm>
            <a:off x="7085334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4" name="Rectangle 78"/>
          <p:cNvSpPr>
            <a:spLocks noChangeArrowheads="1"/>
          </p:cNvSpPr>
          <p:nvPr/>
        </p:nvSpPr>
        <p:spPr bwMode="auto">
          <a:xfrm>
            <a:off x="7287439" y="2950613"/>
            <a:ext cx="1410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E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5" name="Rectangle 79"/>
          <p:cNvSpPr>
            <a:spLocks noChangeArrowheads="1"/>
          </p:cNvSpPr>
          <p:nvPr/>
        </p:nvSpPr>
        <p:spPr bwMode="auto">
          <a:xfrm>
            <a:off x="7543170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6" name="Rectangle 80"/>
          <p:cNvSpPr>
            <a:spLocks noChangeArrowheads="1"/>
          </p:cNvSpPr>
          <p:nvPr/>
        </p:nvSpPr>
        <p:spPr bwMode="auto">
          <a:xfrm>
            <a:off x="7728462" y="2950613"/>
            <a:ext cx="17472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7" name="Rectangle 81"/>
          <p:cNvSpPr>
            <a:spLocks noChangeArrowheads="1"/>
          </p:cNvSpPr>
          <p:nvPr/>
        </p:nvSpPr>
        <p:spPr bwMode="auto">
          <a:xfrm>
            <a:off x="8001006" y="2906020"/>
            <a:ext cx="459426" cy="306956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978" name="Rectangle 82"/>
          <p:cNvSpPr>
            <a:spLocks noChangeArrowheads="1"/>
          </p:cNvSpPr>
          <p:nvPr/>
        </p:nvSpPr>
        <p:spPr bwMode="auto">
          <a:xfrm>
            <a:off x="8174276" y="2950613"/>
            <a:ext cx="19877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W</a:t>
            </a: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762" y="290736"/>
            <a:ext cx="7591425" cy="762000"/>
          </a:xfrm>
        </p:spPr>
        <p:txBody>
          <a:bodyPr/>
          <a:lstStyle/>
          <a:p>
            <a:r>
              <a:rPr lang="en-US" dirty="0"/>
              <a:t>Return</a:t>
            </a:r>
            <a:r>
              <a:rPr lang="zh-CN" altLang="en-US" dirty="0">
                <a:ea typeface="宋体" panose="02010600030101010101" pitchFamily="2" charset="-122"/>
              </a:rPr>
              <a:t>的控制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81530" y="3206357"/>
            <a:ext cx="8241046" cy="10687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292" tIns="44362" rIns="90292" bIns="44362"/>
          <a:lstStyle/>
          <a:p>
            <a:pPr marL="742617" lvl="1" indent="-244365" defTabSz="91208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anose="05000000000000000000" pitchFamily="2" charset="2"/>
              <a:buChar char="n"/>
            </a:pPr>
            <a:endParaRPr lang="en-US" sz="2000" b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65057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20734"/>
              </p:ext>
            </p:extLst>
          </p:nvPr>
        </p:nvGraphicFramePr>
        <p:xfrm>
          <a:off x="526656" y="4889166"/>
          <a:ext cx="8005784" cy="916098"/>
        </p:xfrm>
        <a:graphic>
          <a:graphicData uri="http://schemas.openxmlformats.org/drawingml/2006/table">
            <a:tbl>
              <a:tblPr/>
              <a:tblGrid>
                <a:gridCol w="246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  <a:sym typeface="+mn-ea"/>
                        </a:rPr>
                        <a:t>处理</a:t>
                      </a: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sym typeface="+mn-ea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5554166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011366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468566" y="1268760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7384553" y="126876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7843341" y="126876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4512766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4969966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428753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5885953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6344741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6801941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72607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77179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8175128" y="1338610"/>
            <a:ext cx="17152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2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特殊控制情况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8" y="916096"/>
            <a:ext cx="8306223" cy="5528388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检测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动作</a:t>
            </a:r>
            <a:r>
              <a:rPr lang="en-US" dirty="0"/>
              <a:t>(</a:t>
            </a:r>
            <a:r>
              <a:rPr lang="zh-CN" altLang="en-US" dirty="0">
                <a:ea typeface="宋体" panose="02010600030101010101" pitchFamily="2" charset="-122"/>
              </a:rPr>
              <a:t>在下一个</a:t>
            </a:r>
            <a:r>
              <a:rPr lang="zh-CN" altLang="en-US" dirty="0" smtClean="0">
                <a:ea typeface="宋体" panose="02010600030101010101" pitchFamily="2" charset="-122"/>
              </a:rPr>
              <a:t>周期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5471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02364"/>
              </p:ext>
            </p:extLst>
          </p:nvPr>
        </p:nvGraphicFramePr>
        <p:xfrm>
          <a:off x="683568" y="1382507"/>
          <a:ext cx="7932670" cy="2516243"/>
        </p:xfrm>
        <a:graphic>
          <a:graphicData uri="http://schemas.openxmlformats.org/drawingml/2006/table">
            <a:tbl>
              <a:tblPr/>
              <a:tblGrid>
                <a:gridCol w="282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IRET in { D_icode, E_icode, M_icode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8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IMRMOVQ, IPOPQ } &amp;&amp;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E_dstM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= IJXX &amp; !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e_Cnd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78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43820"/>
              </p:ext>
            </p:extLst>
          </p:nvPr>
        </p:nvGraphicFramePr>
        <p:xfrm>
          <a:off x="683568" y="4509120"/>
          <a:ext cx="7700547" cy="1859233"/>
        </p:xfrm>
        <a:graphic>
          <a:graphicData uri="http://schemas.openxmlformats.org/drawingml/2006/table">
            <a:tbl>
              <a:tblPr/>
              <a:tblGrid>
                <a:gridCol w="236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04664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实现流水线控制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8" y="5725645"/>
            <a:ext cx="8306223" cy="718881"/>
          </a:xfrm>
        </p:spPr>
        <p:txBody>
          <a:bodyPr/>
          <a:lstStyle/>
          <a:p>
            <a:pPr lvl="1"/>
            <a:r>
              <a:rPr lang="en-US"/>
              <a:t>组合逻辑产生流水线控制信号</a:t>
            </a:r>
          </a:p>
          <a:p>
            <a:pPr lvl="1"/>
            <a:r>
              <a:rPr lang="en-US"/>
              <a:t>动作发生在每个追随周期开始的时候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51365"/>
            <a:ext cx="7848871" cy="43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流水线控制的初始版本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531" y="1145582"/>
            <a:ext cx="8546270" cy="4893621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F_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stall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Conditions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} 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ing at fetch while ret passes  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     through 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IRET in {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stall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=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Conditions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endParaRPr lang="en-US" sz="2400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流水线控制的初始版本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531" y="1145582"/>
            <a:ext cx="8546270" cy="4893621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bool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D_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bubble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ing</a:t>
            </a:r>
            <a:r>
              <a:rPr lang="en-US" sz="24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at fetch while ret passes </a:t>
            </a:r>
            <a:r>
              <a:rPr lang="en-US" sz="24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    through 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 IRET in {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endParaRPr lang="en-US" sz="24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bubble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#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&amp;&amp;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in </a:t>
            </a:r>
            <a:endParaRPr lang="en-US" sz="2400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 {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41610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6" y="3435362"/>
            <a:ext cx="8407965" cy="3009122"/>
          </a:xfrm>
        </p:spPr>
        <p:txBody>
          <a:bodyPr/>
          <a:lstStyle/>
          <a:p>
            <a:pPr lvl="1"/>
            <a:r>
              <a:rPr lang="en-US" dirty="0"/>
              <a:t>在一个时钟周期内可能出现多个特殊情况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组合</a:t>
            </a:r>
            <a:r>
              <a:rPr lang="en-US" dirty="0"/>
              <a:t>A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不选择分支</a:t>
            </a:r>
          </a:p>
          <a:p>
            <a:pPr lvl="1"/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位于分支目标的</a:t>
            </a:r>
            <a:r>
              <a:rPr lang="en-US" dirty="0">
                <a:latin typeface="Courier New" panose="02070309020205020404" pitchFamily="49" charset="0"/>
              </a:rPr>
              <a:t>ret</a:t>
            </a:r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组合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指令从内存读取到</a:t>
            </a:r>
            <a:r>
              <a:rPr lang="en-US" dirty="0" smtClean="0">
                <a:latin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紧跟着</a:t>
            </a:r>
            <a:r>
              <a:rPr lang="en-US" altLang="zh-CN" dirty="0">
                <a:ea typeface="宋体" panose="02010600030101010101" pitchFamily="2" charset="-122"/>
              </a:rPr>
              <a:t>ret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  <a:p>
            <a:pPr lvl="1"/>
            <a:endParaRPr lang="en-US" dirty="0"/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255576"/>
            <a:ext cx="7706903" cy="202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97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</a:t>
            </a:r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3905912" cy="5223022"/>
          </a:xfrm>
        </p:spPr>
        <p:txBody>
          <a:bodyPr/>
          <a:lstStyle/>
          <a:p>
            <a:pPr lvl="1"/>
            <a:r>
              <a:rPr lang="en-US" dirty="0" err="1"/>
              <a:t>流水线寄存器保存指令执行过程的中间值</a:t>
            </a:r>
            <a:endParaRPr 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向上路径</a:t>
            </a:r>
          </a:p>
          <a:p>
            <a:pPr lvl="1"/>
            <a:r>
              <a:rPr lang="en-US" dirty="0" err="1"/>
              <a:t>值从一个阶段向另一个阶段传递</a:t>
            </a:r>
            <a:endParaRPr lang="en-US" dirty="0"/>
          </a:p>
          <a:p>
            <a:pPr lvl="1"/>
            <a:r>
              <a:rPr lang="en-US" dirty="0" err="1"/>
              <a:t>不能跳回到过去的阶段</a:t>
            </a:r>
            <a:endParaRPr lang="en-US" dirty="0"/>
          </a:p>
          <a:p>
            <a:pPr lvl="2"/>
            <a:r>
              <a:rPr lang="en-US" dirty="0"/>
              <a:t>e.g.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 err="1"/>
              <a:t>ValC已经经过译码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715" y="222682"/>
            <a:ext cx="4502053" cy="6403133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04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  <a:r>
              <a:rPr lang="en-US"/>
              <a:t> A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836" y="5245888"/>
            <a:ext cx="8407966" cy="1495480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当分支预测错误时应该处理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暂停</a:t>
            </a:r>
            <a:r>
              <a:rPr lang="en-US" dirty="0"/>
              <a:t>F</a:t>
            </a:r>
            <a:r>
              <a:rPr lang="zh-CN" altLang="en-US" dirty="0">
                <a:ea typeface="宋体" panose="02010600030101010101" pitchFamily="2" charset="-122"/>
              </a:rPr>
              <a:t>流水线寄存器</a:t>
            </a:r>
          </a:p>
          <a:p>
            <a:pPr lvl="1"/>
            <a:r>
              <a:rPr lang="en-US" dirty="0" err="1"/>
              <a:t>但是PC的选择逻辑将会使用M_valM</a:t>
            </a:r>
            <a:endParaRPr lang="en-US" dirty="0"/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2312" name="Group 248"/>
          <p:cNvGrpSpPr/>
          <p:nvPr/>
        </p:nvGrpSpPr>
        <p:grpSpPr bwMode="auto">
          <a:xfrm>
            <a:off x="534143" y="1136477"/>
            <a:ext cx="3053829" cy="1932483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1" y="108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JXX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64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78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65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48" y="662"/>
              <a:ext cx="52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Mispredict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1" y="108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JXX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64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78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65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48" y="662"/>
              <a:ext cx="52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Mispredict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72119" name="Group 55"/>
            <p:cNvGrpSpPr/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20" y="1094"/>
                <a:ext cx="71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7" y="1278"/>
                <a:ext cx="233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ret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34" y="1286"/>
                <a:ext cx="77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821" y="902"/>
                <a:ext cx="88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8" y="666"/>
                <a:ext cx="233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ret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53" y="654"/>
                <a:ext cx="58" cy="1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20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7" y="1278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34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821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8" y="66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53" y="654"/>
              <a:ext cx="5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20" y="1094"/>
              <a:ext cx="71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7" y="1278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34" y="1286"/>
              <a:ext cx="7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821" y="902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8" y="666"/>
              <a:ext cx="233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ret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53" y="654"/>
              <a:ext cx="58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72238" name="Group 174"/>
            <p:cNvGrpSpPr/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/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236" name="Freeform 172"/>
              <p:cNvSpPr/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237" name="Freeform 173"/>
              <p:cNvSpPr/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342" y="1478"/>
              <a:ext cx="747" cy="1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Combination 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472311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48505"/>
              </p:ext>
            </p:extLst>
          </p:nvPr>
        </p:nvGraphicFramePr>
        <p:xfrm>
          <a:off x="686762" y="3227542"/>
          <a:ext cx="7700548" cy="1857642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分支预测错误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72315" name="Picture 2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554" y="764704"/>
            <a:ext cx="4673741" cy="2302134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70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控制组合</a:t>
            </a:r>
            <a:r>
              <a:rPr lang="en-US"/>
              <a:t> B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330949"/>
            <a:ext cx="8407966" cy="1050379"/>
          </a:xfrm>
        </p:spPr>
        <p:txBody>
          <a:bodyPr/>
          <a:lstStyle/>
          <a:p>
            <a:pPr lvl="1"/>
            <a:r>
              <a:rPr lang="en-US" dirty="0" err="1"/>
              <a:t>将会尝试插入气泡和暂停流水线寄存器D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处理器发出流水线错误信号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2012573" y="1883822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2315380" y="1928375"/>
            <a:ext cx="400751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1554737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842028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2012573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2361031" y="2233741"/>
            <a:ext cx="307777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1554737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831655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2012573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1554737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810896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707349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995215" y="1257248"/>
            <a:ext cx="735779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Load/use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5046067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5549748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5035712" y="224962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5014971" y="163893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5312862" y="126359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732901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5046879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5550522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5036486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5015748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5313657" y="1263609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733693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5217424" y="1883822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759588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5046879" y="1944280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5217424" y="218918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5550522" y="2236924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759588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5036486" y="2249647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5217424" y="1578457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759588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5015748" y="1638955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912201" y="1196752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5313657" y="1263609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733693" y="1244487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6056790" y="1883823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6056790" y="218920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6056790" y="1578518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3558402" y="2570936"/>
            <a:ext cx="119423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Combination B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3268" name="Group 180"/>
          <p:cNvGrpSpPr/>
          <p:nvPr/>
        </p:nvGrpSpPr>
        <p:grpSpPr bwMode="auto">
          <a:xfrm>
            <a:off x="2421128" y="2494595"/>
            <a:ext cx="3457614" cy="305365"/>
            <a:chOff x="1169" y="1440"/>
            <a:chExt cx="2175" cy="432"/>
          </a:xfrm>
        </p:grpSpPr>
        <p:sp>
          <p:nvSpPr>
            <p:cNvPr id="473265" name="Freeform 177"/>
            <p:cNvSpPr/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3266" name="Freeform 178"/>
            <p:cNvSpPr/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3267" name="Freeform 179"/>
            <p:cNvSpPr/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843917" y="2494595"/>
            <a:ext cx="198554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aphicFrame>
        <p:nvGraphicFramePr>
          <p:cNvPr id="473311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76275"/>
              </p:ext>
            </p:extLst>
          </p:nvPr>
        </p:nvGraphicFramePr>
        <p:xfrm>
          <a:off x="610448" y="2953985"/>
          <a:ext cx="7849983" cy="2059191"/>
        </p:xfrm>
        <a:graphic>
          <a:graphicData uri="http://schemas.openxmlformats.org/drawingml/2006/table">
            <a:tbl>
              <a:tblPr/>
              <a:tblGrid>
                <a:gridCol w="24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8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+ </a:t>
                      </a: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处理控制组合</a:t>
            </a:r>
            <a:r>
              <a:rPr lang="en-US"/>
              <a:t>B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187065"/>
            <a:ext cx="8407966" cy="1482295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冒险应该有优先权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ret指令应该被保持在译码阶段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dirty="0" err="1"/>
              <a:t>推迟一个周期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1868557" y="1903398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2171364" y="1947951"/>
            <a:ext cx="400751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1410721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1698012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1868557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2217015" y="2253317"/>
            <a:ext cx="307777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1410721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687639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868557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1410721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666880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1563333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1851199" y="1276824"/>
            <a:ext cx="735779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Load/use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4902051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5405732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891696" y="226920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4870955" y="165851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5168846" y="1283166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5588885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902863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5406506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4892470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4871732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5169641" y="1283185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5589677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5073408" y="1903398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4615572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4902863" y="1963856"/>
            <a:ext cx="112210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5073408" y="2208764"/>
            <a:ext cx="917262" cy="30695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5406506" y="2256500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4615572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892470" y="2269223"/>
            <a:ext cx="12182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5073408" y="1598033"/>
            <a:ext cx="917262" cy="306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4615572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4871732" y="1658531"/>
            <a:ext cx="139462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4768185" y="1216328"/>
            <a:ext cx="122248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5169641" y="1283185"/>
            <a:ext cx="37029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ret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5589677" y="1264063"/>
            <a:ext cx="92974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5912774" y="1903399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5912774" y="2208785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5912774" y="1598094"/>
            <a:ext cx="45942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907669" y="2671990"/>
            <a:ext cx="3282747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3414386" y="2590512"/>
            <a:ext cx="1194238" cy="22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Combination B</a:t>
            </a:r>
            <a:endParaRPr lang="en-US" b="1">
              <a:solidFill>
                <a:srgbClr val="000066"/>
              </a:solidFill>
            </a:endParaRPr>
          </a:p>
        </p:txBody>
      </p:sp>
      <p:grpSp>
        <p:nvGrpSpPr>
          <p:cNvPr id="475203" name="Group 67"/>
          <p:cNvGrpSpPr/>
          <p:nvPr/>
        </p:nvGrpSpPr>
        <p:grpSpPr bwMode="auto">
          <a:xfrm>
            <a:off x="2277112" y="2514171"/>
            <a:ext cx="3457614" cy="305365"/>
            <a:chOff x="1169" y="1440"/>
            <a:chExt cx="2175" cy="432"/>
          </a:xfrm>
        </p:grpSpPr>
        <p:sp>
          <p:nvSpPr>
            <p:cNvPr id="475204" name="Freeform 68"/>
            <p:cNvSpPr/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5205" name="Freeform 69"/>
            <p:cNvSpPr/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75206" name="Freeform 70"/>
            <p:cNvSpPr/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3699901" y="2514171"/>
            <a:ext cx="1985546" cy="338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graphicFrame>
        <p:nvGraphicFramePr>
          <p:cNvPr id="475245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535"/>
              </p:ext>
            </p:extLst>
          </p:nvPr>
        </p:nvGraphicFramePr>
        <p:xfrm>
          <a:off x="610449" y="3179320"/>
          <a:ext cx="7700548" cy="1859233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正确的流水线控制逻辑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5475097"/>
            <a:ext cx="8407966" cy="1122255"/>
          </a:xfrm>
        </p:spPr>
        <p:txBody>
          <a:bodyPr/>
          <a:lstStyle/>
          <a:p>
            <a:pPr lvl="1"/>
            <a:r>
              <a:rPr lang="zh-CN" altLang="en-US" dirty="0">
                <a:ea typeface="宋体" panose="02010600030101010101" pitchFamily="2" charset="-122"/>
              </a:rPr>
              <a:t>加载</a:t>
            </a:r>
            <a:r>
              <a:rPr lang="en-US" dirty="0"/>
              <a:t>/</a:t>
            </a:r>
            <a:r>
              <a:rPr lang="zh-CN" altLang="en-US" dirty="0">
                <a:ea typeface="宋体" panose="02010600030101010101" pitchFamily="2" charset="-122"/>
              </a:rPr>
              <a:t>使用 冒险应该有优先权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ret指令应该被保持在译码阶段以推迟一个周期</a:t>
            </a:r>
            <a:endParaRPr lang="en-US" dirty="0"/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89478"/>
              </p:ext>
            </p:extLst>
          </p:nvPr>
        </p:nvGraphicFramePr>
        <p:xfrm>
          <a:off x="755576" y="3513983"/>
          <a:ext cx="7700548" cy="1859233"/>
        </p:xfrm>
        <a:graphic>
          <a:graphicData uri="http://schemas.openxmlformats.org/drawingml/2006/table">
            <a:tbl>
              <a:tblPr/>
              <a:tblGrid>
                <a:gridCol w="236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处理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ret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3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冒险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72">
                <a:tc>
                  <a:txBody>
                    <a:bodyPr/>
                    <a:lstStyle/>
                    <a:p>
                      <a:pPr marL="0" marR="0" lvl="0" indent="0" algn="l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  <a:ea typeface="宋体" panose="02010600030101010101" pitchFamily="2" charset="-122"/>
                        </a:rPr>
                        <a:t>组合</a:t>
                      </a:r>
                    </a:p>
                  </a:txBody>
                  <a:tcPr marL="45784" marR="45784" marT="45805" marB="45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暂停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气泡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正常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84" marR="45784" marT="45805" marB="45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534142" y="980728"/>
            <a:ext cx="8457246" cy="2585297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07" tIns="45707" rIns="45707" bIns="45707">
            <a:spAutoFit/>
          </a:bodyPr>
          <a:lstStyle/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D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_</a:t>
            </a:r>
            <a:r>
              <a:rPr lang="zh-CN" alt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气泡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=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Mispredicted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 branch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(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== IJXX &amp;&amp; !</a:t>
            </a:r>
            <a:r>
              <a:rPr lang="en-US" b="1" dirty="0" err="1" smtClean="0">
                <a:solidFill>
                  <a:srgbClr val="000066"/>
                </a:solidFill>
                <a:latin typeface="Courier New" panose="02070309020205020404" pitchFamily="49" charset="0"/>
              </a:rPr>
              <a:t>e_Cnd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||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b="1" dirty="0">
                <a:solidFill>
                  <a:srgbClr val="660033"/>
                </a:solidFill>
                <a:latin typeface="Courier New" panose="02070309020205020404" pitchFamily="49" charset="0"/>
              </a:rPr>
              <a:t>stall</a:t>
            </a:r>
            <a:r>
              <a:rPr lang="en-US" b="1" dirty="0" smtClean="0">
                <a:solidFill>
                  <a:srgbClr val="660033"/>
                </a:solidFill>
                <a:latin typeface="Courier New" panose="02070309020205020404" pitchFamily="49" charset="0"/>
              </a:rPr>
              <a:t>ing </a:t>
            </a:r>
            <a:r>
              <a:rPr 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at fetch while ret passes through pipeline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IRET in {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M_icode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}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 </a:t>
            </a:r>
            <a:r>
              <a:rPr lang="en-US" b="1" i="1" dirty="0">
                <a:solidFill>
                  <a:srgbClr val="660033"/>
                </a:solidFill>
                <a:latin typeface="Courier New" panose="02070309020205020404" pitchFamily="49" charset="0"/>
              </a:rPr>
              <a:t># but not condition for a load/use hazard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  &amp;&amp; !(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E_icode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IMRMOVQ, IPOPQ } </a:t>
            </a: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          &amp;&amp;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E_dstM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in {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d_srcA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d_srcB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66"/>
                </a:solidFill>
                <a:latin typeface="Courier New" panose="02070309020205020404" pitchFamily="49" charset="0"/>
              </a:rPr>
              <a:t>});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pPr defTabSz="914084" eaLnBrk="0" fontAlgn="base" hangingPunct="0">
              <a:spcBef>
                <a:spcPct val="0"/>
              </a:spcBef>
              <a:spcAft>
                <a:spcPct val="0"/>
              </a:spcAft>
              <a:tabLst>
                <a:tab pos="571246" algn="l"/>
              </a:tabLs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29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流水线总结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47"/>
            <a:ext cx="8594725" cy="5431721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数据冒险</a:t>
            </a:r>
          </a:p>
          <a:p>
            <a:pPr lvl="1"/>
            <a:r>
              <a:rPr lang="en-US" sz="2000" b="1" dirty="0" err="1"/>
              <a:t>大部分使用转发处理</a:t>
            </a:r>
            <a:endParaRPr lang="en-US" sz="2000" b="1" dirty="0"/>
          </a:p>
          <a:p>
            <a:pPr lvl="2"/>
            <a:r>
              <a:rPr lang="en-US" sz="2000" b="1" dirty="0" err="1"/>
              <a:t>没有性能损失</a:t>
            </a:r>
            <a:endParaRPr lang="en-US" sz="2000" b="1" dirty="0"/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加载</a:t>
            </a:r>
            <a:r>
              <a:rPr lang="en-US" sz="2000" b="1" dirty="0"/>
              <a:t>/</a:t>
            </a:r>
            <a:r>
              <a:rPr lang="zh-CN" altLang="en-US" sz="2000" b="1" dirty="0">
                <a:ea typeface="宋体" panose="02010600030101010101" pitchFamily="2" charset="-122"/>
              </a:rPr>
              <a:t>使用 冒险需要一个周期的暂停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控制冒险</a:t>
            </a:r>
          </a:p>
          <a:p>
            <a:pPr lvl="1"/>
            <a:r>
              <a:rPr lang="en-US" sz="2000" b="1" dirty="0" err="1"/>
              <a:t>将检测到分支预测错误时取消指令</a:t>
            </a:r>
            <a:endParaRPr lang="en-US" sz="2000" b="1" dirty="0"/>
          </a:p>
          <a:p>
            <a:pPr lvl="2"/>
            <a:r>
              <a:rPr lang="zh-CN" altLang="en-US" sz="2000" b="1" dirty="0">
                <a:ea typeface="宋体" panose="02010600030101010101" pitchFamily="2" charset="-122"/>
              </a:rPr>
              <a:t>两个时钟周期被浪费</a:t>
            </a:r>
          </a:p>
          <a:p>
            <a:pPr lvl="1"/>
            <a:r>
              <a:rPr lang="en-US" sz="2000" b="1" dirty="0" err="1"/>
              <a:t>暂停在取指阶段直到ret通过流水线</a:t>
            </a:r>
            <a:endParaRPr lang="en-US" sz="2000" b="1" dirty="0"/>
          </a:p>
          <a:p>
            <a:pPr lvl="2"/>
            <a:r>
              <a:rPr lang="zh-CN" altLang="en-US" sz="2000" b="1" dirty="0">
                <a:ea typeface="宋体" panose="02010600030101010101" pitchFamily="2" charset="-122"/>
              </a:rPr>
              <a:t>三个时钟周期被浪费</a:t>
            </a:r>
            <a:endParaRPr lang="zh-CN" altLang="en-US" b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控制组合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必须仔细分析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首个版本有细微的缺陷</a:t>
            </a:r>
          </a:p>
          <a:p>
            <a:pPr lvl="2"/>
            <a:r>
              <a:rPr lang="en-US" sz="2000" b="1" dirty="0" err="1"/>
              <a:t>只有不寻常的指令组合才会出现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47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处理器的性能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 smtClean="0"/>
              <a:t>教   师： </a:t>
            </a:r>
            <a:r>
              <a:rPr lang="zh-CN" altLang="en-US" dirty="0"/>
              <a:t>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1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876" y="1444124"/>
            <a:ext cx="8306223" cy="5223022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设计总结</a:t>
            </a:r>
            <a:endParaRPr lang="en-US" dirty="0"/>
          </a:p>
          <a:p>
            <a:pPr lvl="1"/>
            <a:r>
              <a:rPr lang="zh-CN" altLang="en-US" dirty="0" smtClean="0"/>
              <a:t>异常条件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性能分析</a:t>
            </a:r>
            <a:endParaRPr lang="en-US" dirty="0"/>
          </a:p>
          <a:p>
            <a:pPr lvl="1"/>
            <a:r>
              <a:rPr lang="zh-CN" altLang="en-US" dirty="0" smtClean="0"/>
              <a:t>取指阶段的设计</a:t>
            </a:r>
            <a:endParaRPr lang="en-US" dirty="0"/>
          </a:p>
          <a:p>
            <a:r>
              <a:rPr lang="zh-CN" altLang="en-US" dirty="0" smtClean="0"/>
              <a:t>现代高性能处理器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986076"/>
            <a:ext cx="8306223" cy="5223022"/>
          </a:xfrm>
        </p:spPr>
        <p:txBody>
          <a:bodyPr/>
          <a:lstStyle/>
          <a:p>
            <a:pPr lvl="1">
              <a:tabLst>
                <a:tab pos="7547383" algn="r"/>
              </a:tabLst>
            </a:pPr>
            <a:r>
              <a:rPr lang="zh-CN" altLang="en-US" dirty="0" smtClean="0"/>
              <a:t>处理器不能继续正常操作的条件</a:t>
            </a:r>
            <a:r>
              <a:rPr lang="en-US" dirty="0" smtClean="0"/>
              <a:t> </a:t>
            </a:r>
            <a:endParaRPr lang="en-US" dirty="0"/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原因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停机指令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当前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取指或读数试图访问一个非法地址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之前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tabLst>
                <a:tab pos="7547383" algn="r"/>
              </a:tabLst>
            </a:pPr>
            <a:r>
              <a:rPr lang="zh-CN" altLang="en-US" dirty="0"/>
              <a:t>非法</a:t>
            </a:r>
            <a:r>
              <a:rPr lang="zh-CN" altLang="en-US" dirty="0" smtClean="0"/>
              <a:t>指令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之前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endParaRPr lang="en-US" dirty="0"/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期望行为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完成一些指令</a:t>
            </a:r>
            <a:r>
              <a:rPr lang="en-US" dirty="0" smtClean="0"/>
              <a:t> </a:t>
            </a:r>
            <a:endParaRPr lang="en-US" dirty="0"/>
          </a:p>
          <a:p>
            <a:pPr lvl="2">
              <a:tabLst>
                <a:tab pos="7547383" algn="r"/>
              </a:tabLst>
            </a:pPr>
            <a:r>
              <a:rPr lang="zh-CN" altLang="en-US" dirty="0" smtClean="0"/>
              <a:t>或者当前或者之前，取决于异常类型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抛弃其他指令</a:t>
            </a:r>
            <a:r>
              <a:rPr lang="en-US" dirty="0" smtClean="0"/>
              <a:t> </a:t>
            </a:r>
            <a:endParaRPr lang="en-US" dirty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调用异常处理程序</a:t>
            </a:r>
            <a:r>
              <a:rPr lang="en-US" dirty="0" smtClean="0"/>
              <a:t> </a:t>
            </a:r>
            <a:endParaRPr lang="en-US" dirty="0"/>
          </a:p>
          <a:p>
            <a:pPr lvl="2">
              <a:tabLst>
                <a:tab pos="7547383" algn="r"/>
              </a:tabLst>
            </a:pPr>
            <a:r>
              <a:rPr lang="zh-CN" altLang="en-US" dirty="0" smtClean="0"/>
              <a:t>类似于异常过程调用</a:t>
            </a:r>
            <a:r>
              <a:rPr lang="en-US" dirty="0" smtClean="0"/>
              <a:t> </a:t>
            </a:r>
          </a:p>
          <a:p>
            <a:pPr>
              <a:tabLst>
                <a:tab pos="7547383" algn="r"/>
              </a:tabLst>
            </a:pPr>
            <a:r>
              <a:rPr lang="zh-CN" altLang="en-US" dirty="0" smtClean="0"/>
              <a:t>我们的实现方法</a:t>
            </a:r>
            <a:endParaRPr lang="en-US" dirty="0" smtClean="0"/>
          </a:p>
          <a:p>
            <a:pPr lvl="1">
              <a:tabLst>
                <a:tab pos="7547383" algn="r"/>
              </a:tabLst>
            </a:pPr>
            <a:r>
              <a:rPr lang="zh-CN" altLang="en-US" dirty="0" smtClean="0"/>
              <a:t>当指令引起异常时就停机</a:t>
            </a:r>
            <a:endParaRPr lang="en-US" dirty="0"/>
          </a:p>
        </p:txBody>
      </p:sp>
      <p:sp>
        <p:nvSpPr>
          <p:cNvPr id="482333" name="Freeform 29"/>
          <p:cNvSpPr>
            <a:spLocks/>
          </p:cNvSpPr>
          <p:nvPr/>
        </p:nvSpPr>
        <p:spPr bwMode="auto">
          <a:xfrm>
            <a:off x="6660232" y="3410797"/>
            <a:ext cx="964028" cy="341771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192" y="672"/>
              </a:cxn>
              <a:cxn ang="0">
                <a:pos x="192" y="0"/>
              </a:cxn>
            </a:cxnLst>
            <a:rect l="0" t="0" r="r" b="b"/>
            <a:pathLst>
              <a:path w="192" h="672">
                <a:moveTo>
                  <a:pt x="0" y="672"/>
                </a:moveTo>
                <a:lnTo>
                  <a:pt x="192" y="672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异常例子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918" y="1374145"/>
            <a:ext cx="8164740" cy="534390"/>
          </a:xfrm>
        </p:spPr>
        <p:txBody>
          <a:bodyPr/>
          <a:lstStyle/>
          <a:p>
            <a:r>
              <a:rPr lang="zh-CN" altLang="en-US" dirty="0" smtClean="0"/>
              <a:t>取指阶段的异常</a:t>
            </a:r>
            <a:endParaRPr lang="en-US" dirty="0"/>
          </a:p>
        </p:txBody>
      </p:sp>
      <p:sp>
        <p:nvSpPr>
          <p:cNvPr id="483556" name="Text Box 228"/>
          <p:cNvSpPr txBox="1">
            <a:spLocks noChangeArrowheads="1"/>
          </p:cNvSpPr>
          <p:nvPr/>
        </p:nvSpPr>
        <p:spPr bwMode="auto">
          <a:xfrm>
            <a:off x="228918" y="4656824"/>
            <a:ext cx="8164740" cy="83105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0x10000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4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无效地址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7" name="Text Box 229"/>
          <p:cNvSpPr txBox="1">
            <a:spLocks noChangeArrowheads="1"/>
          </p:cNvSpPr>
          <p:nvPr/>
        </p:nvSpPr>
        <p:spPr bwMode="auto">
          <a:xfrm>
            <a:off x="228918" y="2061229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jmp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$-1                  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无效跳转目标</a:t>
            </a:r>
            <a:r>
              <a:rPr lang="en-US" altLang="zh-CN" sz="2400" b="1" dirty="0" smtClean="0">
                <a:solidFill>
                  <a:srgbClr val="000066"/>
                </a:solidFill>
                <a:latin typeface="Courier New" pitchFamily="49" charset="0"/>
              </a:rPr>
              <a:t>	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8" name="Text Box 230"/>
          <p:cNvSpPr txBox="1">
            <a:spLocks noChangeArrowheads="1"/>
          </p:cNvSpPr>
          <p:nvPr/>
        </p:nvSpPr>
        <p:spPr bwMode="auto">
          <a:xfrm>
            <a:off x="228918" y="2748342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.byte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0xFF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无效指令代码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59" name="Text Box 231"/>
          <p:cNvSpPr txBox="1">
            <a:spLocks noChangeArrowheads="1"/>
          </p:cNvSpPr>
          <p:nvPr/>
        </p:nvSpPr>
        <p:spPr bwMode="auto">
          <a:xfrm>
            <a:off x="228918" y="3435375"/>
            <a:ext cx="8164740" cy="4617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halt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              # </a:t>
            </a:r>
            <a:r>
              <a:rPr lang="zh-CN" altLang="en-US" sz="2400" b="1" dirty="0" smtClean="0">
                <a:solidFill>
                  <a:srgbClr val="000066"/>
                </a:solidFill>
                <a:latin typeface="Courier New" pitchFamily="49" charset="0"/>
              </a:rPr>
              <a:t>停止指令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3560" name="Rectangle 232"/>
          <p:cNvSpPr>
            <a:spLocks noChangeArrowheads="1"/>
          </p:cNvSpPr>
          <p:nvPr/>
        </p:nvSpPr>
        <p:spPr bwMode="auto">
          <a:xfrm>
            <a:off x="228918" y="3969751"/>
            <a:ext cx="8164740" cy="5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80" tIns="44406" rIns="90380" bIns="44406"/>
          <a:lstStyle/>
          <a:p>
            <a:pPr marL="385944" indent="-385944" defTabSz="913247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访存阶段的异常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4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zh-CN" altLang="en-US" sz="3200" dirty="0" smtClean="0"/>
              <a:t>流水线处理器中的异常</a:t>
            </a:r>
            <a:r>
              <a:rPr lang="en-US" sz="3200" dirty="0" smtClean="0"/>
              <a:t>#</a:t>
            </a:r>
            <a:r>
              <a:rPr lang="en-US" sz="3200" dirty="0"/>
              <a:t>1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/>
              <a:t> </a:t>
            </a:r>
            <a:r>
              <a:rPr lang="zh-CN" altLang="en-US" dirty="0" smtClean="0"/>
              <a:t>引起异常</a:t>
            </a:r>
            <a:endParaRPr lang="en-US" dirty="0" smtClean="0"/>
          </a:p>
          <a:p>
            <a:pPr lvl="1"/>
            <a:r>
              <a:rPr lang="zh-CN" altLang="en-US" dirty="0" smtClean="0"/>
              <a:t>其他指令不受它的影响</a:t>
            </a:r>
            <a:endParaRPr lang="en-US" dirty="0"/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534142" y="1068790"/>
            <a:ext cx="8164740" cy="1631274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demo-exc1.ys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,0x10000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 # </a:t>
            </a:r>
            <a:r>
              <a:rPr lang="zh-CN" altLang="en-US" sz="2000" b="1" dirty="0" smtClean="0">
                <a:solidFill>
                  <a:srgbClr val="000066"/>
                </a:solidFill>
                <a:latin typeface="Courier New" pitchFamily="49" charset="0"/>
              </a:rPr>
              <a:t>无效地址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.byte 0xFF              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zh-CN" altLang="en-US" sz="2000" b="1" dirty="0" smtClean="0">
                <a:solidFill>
                  <a:srgbClr val="000066"/>
                </a:solidFill>
                <a:latin typeface="Courier New" pitchFamily="49" charset="0"/>
              </a:rPr>
              <a:t>无效指令代码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4142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0x000: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$100,%rax</a:t>
            </a:r>
          </a:p>
        </p:txBody>
      </p:sp>
      <p:sp>
        <p:nvSpPr>
          <p:cNvPr id="484382" name="Rectangle 30"/>
          <p:cNvSpPr>
            <a:spLocks noChangeArrowheads="1"/>
          </p:cNvSpPr>
          <p:nvPr/>
        </p:nvSpPr>
        <p:spPr bwMode="auto">
          <a:xfrm>
            <a:off x="534142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0x00a: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%rax,0x1000(%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83" name="Rectangle 31"/>
          <p:cNvSpPr>
            <a:spLocks noChangeArrowheads="1"/>
          </p:cNvSpPr>
          <p:nvPr/>
        </p:nvSpPr>
        <p:spPr bwMode="auto">
          <a:xfrm>
            <a:off x="534142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0x014: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84384" name="Rectangle 32"/>
          <p:cNvSpPr>
            <a:spLocks noChangeArrowheads="1"/>
          </p:cNvSpPr>
          <p:nvPr/>
        </p:nvSpPr>
        <p:spPr bwMode="auto">
          <a:xfrm>
            <a:off x="534142" y="427515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</a:rPr>
              <a:t>0x015: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.byte 0xFF</a:t>
            </a: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796136" y="3193777"/>
            <a:ext cx="2289175" cy="1603375"/>
            <a:chOff x="3166" y="2156"/>
            <a:chExt cx="1442" cy="1010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166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454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2156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031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166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3454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742" y="2397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4031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3454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742" y="258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031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3742" y="278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4031" y="278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4031" y="2974"/>
              <a:ext cx="288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4319" y="2156"/>
              <a:ext cx="289" cy="1010"/>
              <a:chOff x="3696" y="1872"/>
              <a:chExt cx="288" cy="1008"/>
            </a:xfrm>
          </p:grpSpPr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876256" y="5102324"/>
            <a:ext cx="2208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Helvetica" panose="020B0604020202020204" pitchFamily="34" charset="0"/>
                <a:ea typeface="宋体" panose="02010600030101010101" pitchFamily="2" charset="-122"/>
              </a:rPr>
              <a:t>Exception detected</a:t>
            </a:r>
          </a:p>
        </p:txBody>
      </p:sp>
      <p:sp>
        <p:nvSpPr>
          <p:cNvPr id="57" name="Freeform 1"/>
          <p:cNvSpPr>
            <a:spLocks/>
          </p:cNvSpPr>
          <p:nvPr/>
        </p:nvSpPr>
        <p:spPr bwMode="auto">
          <a:xfrm>
            <a:off x="8176989" y="4005064"/>
            <a:ext cx="769938" cy="1016000"/>
          </a:xfrm>
          <a:custGeom>
            <a:avLst/>
            <a:gdLst>
              <a:gd name="T0" fmla="*/ 318125 w 769181"/>
              <a:gd name="T1" fmla="*/ 1016000 h 1016000"/>
              <a:gd name="T2" fmla="*/ 763501 w 769181"/>
              <a:gd name="T3" fmla="*/ 381000 h 1016000"/>
              <a:gd name="T4" fmla="*/ 0 w 769181"/>
              <a:gd name="T5" fmla="*/ 0 h 1016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9181" h="1016000">
                <a:moveTo>
                  <a:pt x="317500" y="1016000"/>
                </a:moveTo>
                <a:cubicBezTo>
                  <a:pt x="566208" y="783166"/>
                  <a:pt x="814917" y="550333"/>
                  <a:pt x="762000" y="381000"/>
                </a:cubicBezTo>
                <a:cubicBezTo>
                  <a:pt x="709083" y="211667"/>
                  <a:pt x="354541" y="10583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2"/>
          <p:cNvSpPr>
            <a:spLocks/>
          </p:cNvSpPr>
          <p:nvPr/>
        </p:nvSpPr>
        <p:spPr bwMode="auto">
          <a:xfrm>
            <a:off x="6835454" y="4644449"/>
            <a:ext cx="576064" cy="579656"/>
          </a:xfrm>
          <a:custGeom>
            <a:avLst/>
            <a:gdLst>
              <a:gd name="T0" fmla="*/ 568866 w 567785"/>
              <a:gd name="T1" fmla="*/ 382450 h 391369"/>
              <a:gd name="T2" fmla="*/ 9003 w 567785"/>
              <a:gd name="T3" fmla="*/ 344205 h 391369"/>
              <a:gd name="T4" fmla="*/ 276209 w 567785"/>
              <a:gd name="T5" fmla="*/ 0 h 3913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7785" h="391369">
                <a:moveTo>
                  <a:pt x="567785" y="381000"/>
                </a:moveTo>
                <a:cubicBezTo>
                  <a:pt x="312726" y="393700"/>
                  <a:pt x="57668" y="406400"/>
                  <a:pt x="8985" y="342900"/>
                </a:cubicBezTo>
                <a:cubicBezTo>
                  <a:pt x="-39698" y="279400"/>
                  <a:pt x="117993" y="139700"/>
                  <a:pt x="2756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6" y="188640"/>
            <a:ext cx="8716369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</a:t>
            </a:r>
            <a:r>
              <a:rPr lang="en-US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两条</a:t>
            </a:r>
            <a:r>
              <a:rPr lang="en-US" dirty="0" err="1"/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grpSp>
        <p:nvGrpSpPr>
          <p:cNvPr id="275" name="Group 532"/>
          <p:cNvGrpSpPr/>
          <p:nvPr/>
        </p:nvGrpSpPr>
        <p:grpSpPr bwMode="auto">
          <a:xfrm>
            <a:off x="323528" y="909755"/>
            <a:ext cx="8496944" cy="5471574"/>
            <a:chOff x="519" y="399"/>
            <a:chExt cx="4705" cy="3505"/>
          </a:xfrm>
        </p:grpSpPr>
        <p:sp>
          <p:nvSpPr>
            <p:cNvPr id="276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77" name="Rectangle 262"/>
            <p:cNvSpPr>
              <a:spLocks noChangeArrowheads="1"/>
            </p:cNvSpPr>
            <p:nvPr/>
          </p:nvSpPr>
          <p:spPr bwMode="auto">
            <a:xfrm>
              <a:off x="578" y="678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78" name="Rectangle 263"/>
            <p:cNvSpPr>
              <a:spLocks noChangeArrowheads="1"/>
            </p:cNvSpPr>
            <p:nvPr/>
          </p:nvSpPr>
          <p:spPr bwMode="auto">
            <a:xfrm>
              <a:off x="1047" y="678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79" name="Rectangle 264"/>
            <p:cNvSpPr>
              <a:spLocks noChangeArrowheads="1"/>
            </p:cNvSpPr>
            <p:nvPr/>
          </p:nvSpPr>
          <p:spPr bwMode="auto">
            <a:xfrm>
              <a:off x="1525" y="678"/>
              <a:ext cx="382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0" name="Rectangle 265"/>
            <p:cNvSpPr>
              <a:spLocks noChangeArrowheads="1"/>
            </p:cNvSpPr>
            <p:nvPr/>
          </p:nvSpPr>
          <p:spPr bwMode="auto">
            <a:xfrm>
              <a:off x="1870" y="678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81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2" name="Rectangle 267"/>
            <p:cNvSpPr>
              <a:spLocks noChangeArrowheads="1"/>
            </p:cNvSpPr>
            <p:nvPr/>
          </p:nvSpPr>
          <p:spPr bwMode="auto">
            <a:xfrm>
              <a:off x="2456" y="443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283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4" name="Rectangle 269"/>
            <p:cNvSpPr>
              <a:spLocks noChangeArrowheads="1"/>
            </p:cNvSpPr>
            <p:nvPr/>
          </p:nvSpPr>
          <p:spPr bwMode="auto">
            <a:xfrm>
              <a:off x="2741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2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285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86" name="Rectangle 271"/>
            <p:cNvSpPr>
              <a:spLocks noChangeArrowheads="1"/>
            </p:cNvSpPr>
            <p:nvPr/>
          </p:nvSpPr>
          <p:spPr bwMode="auto">
            <a:xfrm>
              <a:off x="3029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33CC"/>
                  </a:solidFill>
                </a:rPr>
                <a:t>3</a:t>
              </a:r>
              <a:endParaRPr lang="en-US" sz="3200" b="1" dirty="0">
                <a:solidFill>
                  <a:srgbClr val="000066"/>
                </a:solidFill>
              </a:endParaRPr>
            </a:p>
          </p:txBody>
        </p:sp>
        <p:sp>
          <p:nvSpPr>
            <p:cNvPr id="287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88" name="Rectangle 273"/>
            <p:cNvSpPr>
              <a:spLocks noChangeArrowheads="1"/>
            </p:cNvSpPr>
            <p:nvPr/>
          </p:nvSpPr>
          <p:spPr bwMode="auto">
            <a:xfrm>
              <a:off x="3317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4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89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0" name="Rectangle 275"/>
            <p:cNvSpPr>
              <a:spLocks noChangeArrowheads="1"/>
            </p:cNvSpPr>
            <p:nvPr/>
          </p:nvSpPr>
          <p:spPr bwMode="auto">
            <a:xfrm>
              <a:off x="3605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5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91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2" name="Rectangle 277"/>
            <p:cNvSpPr>
              <a:spLocks noChangeArrowheads="1"/>
            </p:cNvSpPr>
            <p:nvPr/>
          </p:nvSpPr>
          <p:spPr bwMode="auto">
            <a:xfrm>
              <a:off x="3893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6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93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4" name="Rectangle 279"/>
            <p:cNvSpPr>
              <a:spLocks noChangeArrowheads="1"/>
            </p:cNvSpPr>
            <p:nvPr/>
          </p:nvSpPr>
          <p:spPr bwMode="auto">
            <a:xfrm>
              <a:off x="4181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7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95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6" name="Rectangle 281"/>
            <p:cNvSpPr>
              <a:spLocks noChangeArrowheads="1"/>
            </p:cNvSpPr>
            <p:nvPr/>
          </p:nvSpPr>
          <p:spPr bwMode="auto">
            <a:xfrm>
              <a:off x="4469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8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97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98" name="Rectangle 283"/>
            <p:cNvSpPr>
              <a:spLocks noChangeArrowheads="1"/>
            </p:cNvSpPr>
            <p:nvPr/>
          </p:nvSpPr>
          <p:spPr bwMode="auto">
            <a:xfrm>
              <a:off x="4757" y="443"/>
              <a:ext cx="65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9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299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0" name="Rectangle 285"/>
            <p:cNvSpPr>
              <a:spLocks noChangeArrowheads="1"/>
            </p:cNvSpPr>
            <p:nvPr/>
          </p:nvSpPr>
          <p:spPr bwMode="auto">
            <a:xfrm>
              <a:off x="2480" y="667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1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2" name="Rectangle 287"/>
            <p:cNvSpPr>
              <a:spLocks noChangeArrowheads="1"/>
            </p:cNvSpPr>
            <p:nvPr/>
          </p:nvSpPr>
          <p:spPr bwMode="auto">
            <a:xfrm>
              <a:off x="2782" y="667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3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4" name="Rectangle 289"/>
            <p:cNvSpPr>
              <a:spLocks noChangeArrowheads="1"/>
            </p:cNvSpPr>
            <p:nvPr/>
          </p:nvSpPr>
          <p:spPr bwMode="auto">
            <a:xfrm>
              <a:off x="3052" y="667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5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" name="Rectangle 291"/>
            <p:cNvSpPr>
              <a:spLocks noChangeArrowheads="1"/>
            </p:cNvSpPr>
            <p:nvPr/>
          </p:nvSpPr>
          <p:spPr bwMode="auto">
            <a:xfrm>
              <a:off x="3352" y="667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7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8" name="Rectangle 293"/>
            <p:cNvSpPr>
              <a:spLocks noChangeArrowheads="1"/>
            </p:cNvSpPr>
            <p:nvPr/>
          </p:nvSpPr>
          <p:spPr bwMode="auto">
            <a:xfrm>
              <a:off x="3612" y="667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9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0" name="Rectangle 295"/>
            <p:cNvSpPr>
              <a:spLocks noChangeArrowheads="1"/>
            </p:cNvSpPr>
            <p:nvPr/>
          </p:nvSpPr>
          <p:spPr bwMode="auto">
            <a:xfrm>
              <a:off x="2480" y="667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1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2" name="Rectangle 297"/>
            <p:cNvSpPr>
              <a:spLocks noChangeArrowheads="1"/>
            </p:cNvSpPr>
            <p:nvPr/>
          </p:nvSpPr>
          <p:spPr bwMode="auto">
            <a:xfrm>
              <a:off x="2782" y="667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3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4" name="Rectangle 299"/>
            <p:cNvSpPr>
              <a:spLocks noChangeArrowheads="1"/>
            </p:cNvSpPr>
            <p:nvPr/>
          </p:nvSpPr>
          <p:spPr bwMode="auto">
            <a:xfrm>
              <a:off x="3052" y="667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5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6" name="Rectangle 301"/>
            <p:cNvSpPr>
              <a:spLocks noChangeArrowheads="1"/>
            </p:cNvSpPr>
            <p:nvPr/>
          </p:nvSpPr>
          <p:spPr bwMode="auto">
            <a:xfrm>
              <a:off x="3352" y="667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7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8" name="Rectangle 303"/>
            <p:cNvSpPr>
              <a:spLocks noChangeArrowheads="1"/>
            </p:cNvSpPr>
            <p:nvPr/>
          </p:nvSpPr>
          <p:spPr bwMode="auto">
            <a:xfrm>
              <a:off x="3612" y="667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19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0" name="Rectangle 305"/>
            <p:cNvSpPr>
              <a:spLocks noChangeArrowheads="1"/>
            </p:cNvSpPr>
            <p:nvPr/>
          </p:nvSpPr>
          <p:spPr bwMode="auto">
            <a:xfrm>
              <a:off x="578" y="870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" name="Rectangle 306"/>
            <p:cNvSpPr>
              <a:spLocks noChangeArrowheads="1"/>
            </p:cNvSpPr>
            <p:nvPr/>
          </p:nvSpPr>
          <p:spPr bwMode="auto">
            <a:xfrm>
              <a:off x="1047" y="870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2" name="Rectangle 307"/>
            <p:cNvSpPr>
              <a:spLocks noChangeArrowheads="1"/>
            </p:cNvSpPr>
            <p:nvPr/>
          </p:nvSpPr>
          <p:spPr bwMode="auto">
            <a:xfrm>
              <a:off x="1597" y="870"/>
              <a:ext cx="305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3" name="Rectangle 308"/>
            <p:cNvSpPr>
              <a:spLocks noChangeArrowheads="1"/>
            </p:cNvSpPr>
            <p:nvPr/>
          </p:nvSpPr>
          <p:spPr bwMode="auto">
            <a:xfrm>
              <a:off x="1870" y="870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4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5" name="Rectangle 310"/>
            <p:cNvSpPr>
              <a:spLocks noChangeArrowheads="1"/>
            </p:cNvSpPr>
            <p:nvPr/>
          </p:nvSpPr>
          <p:spPr bwMode="auto">
            <a:xfrm>
              <a:off x="2768" y="859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6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7" name="Rectangle 312"/>
            <p:cNvSpPr>
              <a:spLocks noChangeArrowheads="1"/>
            </p:cNvSpPr>
            <p:nvPr/>
          </p:nvSpPr>
          <p:spPr bwMode="auto">
            <a:xfrm>
              <a:off x="3070" y="859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8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29" name="Rectangle 314"/>
            <p:cNvSpPr>
              <a:spLocks noChangeArrowheads="1"/>
            </p:cNvSpPr>
            <p:nvPr/>
          </p:nvSpPr>
          <p:spPr bwMode="auto">
            <a:xfrm>
              <a:off x="3340" y="859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0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" name="Rectangle 316"/>
            <p:cNvSpPr>
              <a:spLocks noChangeArrowheads="1"/>
            </p:cNvSpPr>
            <p:nvPr/>
          </p:nvSpPr>
          <p:spPr bwMode="auto">
            <a:xfrm>
              <a:off x="3640" y="859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2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3" name="Rectangle 318"/>
            <p:cNvSpPr>
              <a:spLocks noChangeArrowheads="1"/>
            </p:cNvSpPr>
            <p:nvPr/>
          </p:nvSpPr>
          <p:spPr bwMode="auto">
            <a:xfrm>
              <a:off x="3900" y="859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4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5" name="Rectangle 320"/>
            <p:cNvSpPr>
              <a:spLocks noChangeArrowheads="1"/>
            </p:cNvSpPr>
            <p:nvPr/>
          </p:nvSpPr>
          <p:spPr bwMode="auto">
            <a:xfrm>
              <a:off x="2768" y="859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6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7" name="Rectangle 322"/>
            <p:cNvSpPr>
              <a:spLocks noChangeArrowheads="1"/>
            </p:cNvSpPr>
            <p:nvPr/>
          </p:nvSpPr>
          <p:spPr bwMode="auto">
            <a:xfrm>
              <a:off x="3070" y="859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8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9" name="Rectangle 324"/>
            <p:cNvSpPr>
              <a:spLocks noChangeArrowheads="1"/>
            </p:cNvSpPr>
            <p:nvPr/>
          </p:nvSpPr>
          <p:spPr bwMode="auto">
            <a:xfrm>
              <a:off x="3340" y="859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0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1" name="Rectangle 326"/>
            <p:cNvSpPr>
              <a:spLocks noChangeArrowheads="1"/>
            </p:cNvSpPr>
            <p:nvPr/>
          </p:nvSpPr>
          <p:spPr bwMode="auto">
            <a:xfrm>
              <a:off x="3640" y="859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2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3" name="Rectangle 328"/>
            <p:cNvSpPr>
              <a:spLocks noChangeArrowheads="1"/>
            </p:cNvSpPr>
            <p:nvPr/>
          </p:nvSpPr>
          <p:spPr bwMode="auto">
            <a:xfrm>
              <a:off x="3900" y="859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4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5" name="Rectangle 330"/>
            <p:cNvSpPr>
              <a:spLocks noChangeArrowheads="1"/>
            </p:cNvSpPr>
            <p:nvPr/>
          </p:nvSpPr>
          <p:spPr bwMode="auto">
            <a:xfrm>
              <a:off x="578" y="1062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46" name="Rectangle 331"/>
            <p:cNvSpPr>
              <a:spLocks noChangeArrowheads="1"/>
            </p:cNvSpPr>
            <p:nvPr/>
          </p:nvSpPr>
          <p:spPr bwMode="auto">
            <a:xfrm>
              <a:off x="1065" y="1062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7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8" name="Rectangle 333"/>
            <p:cNvSpPr>
              <a:spLocks noChangeArrowheads="1"/>
            </p:cNvSpPr>
            <p:nvPr/>
          </p:nvSpPr>
          <p:spPr bwMode="auto">
            <a:xfrm>
              <a:off x="3056" y="1051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49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0" name="Rectangle 335"/>
            <p:cNvSpPr>
              <a:spLocks noChangeArrowheads="1"/>
            </p:cNvSpPr>
            <p:nvPr/>
          </p:nvSpPr>
          <p:spPr bwMode="auto">
            <a:xfrm>
              <a:off x="3358" y="1051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1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2" name="Rectangle 337"/>
            <p:cNvSpPr>
              <a:spLocks noChangeArrowheads="1"/>
            </p:cNvSpPr>
            <p:nvPr/>
          </p:nvSpPr>
          <p:spPr bwMode="auto">
            <a:xfrm>
              <a:off x="3628" y="1051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3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4" name="Rectangle 339"/>
            <p:cNvSpPr>
              <a:spLocks noChangeArrowheads="1"/>
            </p:cNvSpPr>
            <p:nvPr/>
          </p:nvSpPr>
          <p:spPr bwMode="auto">
            <a:xfrm>
              <a:off x="3928" y="1051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5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6" name="Rectangle 341"/>
            <p:cNvSpPr>
              <a:spLocks noChangeArrowheads="1"/>
            </p:cNvSpPr>
            <p:nvPr/>
          </p:nvSpPr>
          <p:spPr bwMode="auto">
            <a:xfrm>
              <a:off x="4188" y="1051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7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8" name="Rectangle 343"/>
            <p:cNvSpPr>
              <a:spLocks noChangeArrowheads="1"/>
            </p:cNvSpPr>
            <p:nvPr/>
          </p:nvSpPr>
          <p:spPr bwMode="auto">
            <a:xfrm>
              <a:off x="3056" y="1051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59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0" name="Rectangle 345"/>
            <p:cNvSpPr>
              <a:spLocks noChangeArrowheads="1"/>
            </p:cNvSpPr>
            <p:nvPr/>
          </p:nvSpPr>
          <p:spPr bwMode="auto">
            <a:xfrm>
              <a:off x="3358" y="1051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1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2" name="Rectangle 347"/>
            <p:cNvSpPr>
              <a:spLocks noChangeArrowheads="1"/>
            </p:cNvSpPr>
            <p:nvPr/>
          </p:nvSpPr>
          <p:spPr bwMode="auto">
            <a:xfrm>
              <a:off x="3628" y="1051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3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4" name="Rectangle 349"/>
            <p:cNvSpPr>
              <a:spLocks noChangeArrowheads="1"/>
            </p:cNvSpPr>
            <p:nvPr/>
          </p:nvSpPr>
          <p:spPr bwMode="auto">
            <a:xfrm>
              <a:off x="3928" y="1051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5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6" name="Rectangle 351"/>
            <p:cNvSpPr>
              <a:spLocks noChangeArrowheads="1"/>
            </p:cNvSpPr>
            <p:nvPr/>
          </p:nvSpPr>
          <p:spPr bwMode="auto">
            <a:xfrm>
              <a:off x="4188" y="1051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7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68" name="Rectangle 353"/>
            <p:cNvSpPr>
              <a:spLocks noChangeArrowheads="1"/>
            </p:cNvSpPr>
            <p:nvPr/>
          </p:nvSpPr>
          <p:spPr bwMode="auto">
            <a:xfrm>
              <a:off x="578" y="1254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69" name="Rectangle 354"/>
            <p:cNvSpPr>
              <a:spLocks noChangeArrowheads="1"/>
            </p:cNvSpPr>
            <p:nvPr/>
          </p:nvSpPr>
          <p:spPr bwMode="auto">
            <a:xfrm>
              <a:off x="1065" y="1254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nop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0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1" name="Rectangle 356"/>
            <p:cNvSpPr>
              <a:spLocks noChangeArrowheads="1"/>
            </p:cNvSpPr>
            <p:nvPr/>
          </p:nvSpPr>
          <p:spPr bwMode="auto">
            <a:xfrm>
              <a:off x="3344" y="1243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2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3" name="Rectangle 358"/>
            <p:cNvSpPr>
              <a:spLocks noChangeArrowheads="1"/>
            </p:cNvSpPr>
            <p:nvPr/>
          </p:nvSpPr>
          <p:spPr bwMode="auto">
            <a:xfrm>
              <a:off x="3646" y="1243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4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5" name="Rectangle 360"/>
            <p:cNvSpPr>
              <a:spLocks noChangeArrowheads="1"/>
            </p:cNvSpPr>
            <p:nvPr/>
          </p:nvSpPr>
          <p:spPr bwMode="auto">
            <a:xfrm>
              <a:off x="3916" y="1243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6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7" name="Rectangle 362"/>
            <p:cNvSpPr>
              <a:spLocks noChangeArrowheads="1"/>
            </p:cNvSpPr>
            <p:nvPr/>
          </p:nvSpPr>
          <p:spPr bwMode="auto">
            <a:xfrm>
              <a:off x="4216" y="1243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8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79" name="Rectangle 364"/>
            <p:cNvSpPr>
              <a:spLocks noChangeArrowheads="1"/>
            </p:cNvSpPr>
            <p:nvPr/>
          </p:nvSpPr>
          <p:spPr bwMode="auto">
            <a:xfrm>
              <a:off x="4476" y="1243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0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1" name="Rectangle 366"/>
            <p:cNvSpPr>
              <a:spLocks noChangeArrowheads="1"/>
            </p:cNvSpPr>
            <p:nvPr/>
          </p:nvSpPr>
          <p:spPr bwMode="auto">
            <a:xfrm>
              <a:off x="3344" y="1243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2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3" name="Rectangle 368"/>
            <p:cNvSpPr>
              <a:spLocks noChangeArrowheads="1"/>
            </p:cNvSpPr>
            <p:nvPr/>
          </p:nvSpPr>
          <p:spPr bwMode="auto">
            <a:xfrm>
              <a:off x="3646" y="1243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4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5" name="Rectangle 370"/>
            <p:cNvSpPr>
              <a:spLocks noChangeArrowheads="1"/>
            </p:cNvSpPr>
            <p:nvPr/>
          </p:nvSpPr>
          <p:spPr bwMode="auto">
            <a:xfrm>
              <a:off x="3916" y="1243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6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7" name="Rectangle 372"/>
            <p:cNvSpPr>
              <a:spLocks noChangeArrowheads="1"/>
            </p:cNvSpPr>
            <p:nvPr/>
          </p:nvSpPr>
          <p:spPr bwMode="auto">
            <a:xfrm>
              <a:off x="4216" y="1243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8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89" name="Rectangle 374"/>
            <p:cNvSpPr>
              <a:spLocks noChangeArrowheads="1"/>
            </p:cNvSpPr>
            <p:nvPr/>
          </p:nvSpPr>
          <p:spPr bwMode="auto">
            <a:xfrm>
              <a:off x="4476" y="1243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0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1" name="Rectangle 376"/>
            <p:cNvSpPr>
              <a:spLocks noChangeArrowheads="1"/>
            </p:cNvSpPr>
            <p:nvPr/>
          </p:nvSpPr>
          <p:spPr bwMode="auto">
            <a:xfrm>
              <a:off x="578" y="1446"/>
              <a:ext cx="5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92" name="Rectangle 377"/>
            <p:cNvSpPr>
              <a:spLocks noChangeArrowheads="1"/>
            </p:cNvSpPr>
            <p:nvPr/>
          </p:nvSpPr>
          <p:spPr bwMode="auto">
            <a:xfrm>
              <a:off x="1060" y="1446"/>
              <a:ext cx="305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93" name="Rectangle 378"/>
            <p:cNvSpPr>
              <a:spLocks noChangeArrowheads="1"/>
            </p:cNvSpPr>
            <p:nvPr/>
          </p:nvSpPr>
          <p:spPr bwMode="auto">
            <a:xfrm>
              <a:off x="1431" y="144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4" name="Rectangle 379"/>
            <p:cNvSpPr>
              <a:spLocks noChangeArrowheads="1"/>
            </p:cNvSpPr>
            <p:nvPr/>
          </p:nvSpPr>
          <p:spPr bwMode="auto">
            <a:xfrm>
              <a:off x="1468" y="1446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95" name="Rectangle 380"/>
            <p:cNvSpPr>
              <a:spLocks noChangeArrowheads="1"/>
            </p:cNvSpPr>
            <p:nvPr/>
          </p:nvSpPr>
          <p:spPr bwMode="auto">
            <a:xfrm>
              <a:off x="1672" y="1446"/>
              <a:ext cx="153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6" name="Rectangle 381"/>
            <p:cNvSpPr>
              <a:spLocks noChangeArrowheads="1"/>
            </p:cNvSpPr>
            <p:nvPr/>
          </p:nvSpPr>
          <p:spPr bwMode="auto">
            <a:xfrm>
              <a:off x="1803" y="1446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97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8" name="Rectangle 383"/>
            <p:cNvSpPr>
              <a:spLocks noChangeArrowheads="1"/>
            </p:cNvSpPr>
            <p:nvPr/>
          </p:nvSpPr>
          <p:spPr bwMode="auto">
            <a:xfrm>
              <a:off x="3632" y="1435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99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0" name="Rectangle 385"/>
            <p:cNvSpPr>
              <a:spLocks noChangeArrowheads="1"/>
            </p:cNvSpPr>
            <p:nvPr/>
          </p:nvSpPr>
          <p:spPr bwMode="auto">
            <a:xfrm>
              <a:off x="3934" y="1435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1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2" name="Rectangle 387"/>
            <p:cNvSpPr>
              <a:spLocks noChangeArrowheads="1"/>
            </p:cNvSpPr>
            <p:nvPr/>
          </p:nvSpPr>
          <p:spPr bwMode="auto">
            <a:xfrm>
              <a:off x="4204" y="1435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3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4" name="Rectangle 389"/>
            <p:cNvSpPr>
              <a:spLocks noChangeArrowheads="1"/>
            </p:cNvSpPr>
            <p:nvPr/>
          </p:nvSpPr>
          <p:spPr bwMode="auto">
            <a:xfrm>
              <a:off x="4504" y="1435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5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6" name="Rectangle 391"/>
            <p:cNvSpPr>
              <a:spLocks noChangeArrowheads="1"/>
            </p:cNvSpPr>
            <p:nvPr/>
          </p:nvSpPr>
          <p:spPr bwMode="auto">
            <a:xfrm>
              <a:off x="4764" y="1435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7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8" name="Rectangle 393"/>
            <p:cNvSpPr>
              <a:spLocks noChangeArrowheads="1"/>
            </p:cNvSpPr>
            <p:nvPr/>
          </p:nvSpPr>
          <p:spPr bwMode="auto">
            <a:xfrm>
              <a:off x="3632" y="1435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09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0" name="Rectangle 395"/>
            <p:cNvSpPr>
              <a:spLocks noChangeArrowheads="1"/>
            </p:cNvSpPr>
            <p:nvPr/>
          </p:nvSpPr>
          <p:spPr bwMode="auto">
            <a:xfrm>
              <a:off x="3934" y="1435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1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2" name="Rectangle 397"/>
            <p:cNvSpPr>
              <a:spLocks noChangeArrowheads="1"/>
            </p:cNvSpPr>
            <p:nvPr/>
          </p:nvSpPr>
          <p:spPr bwMode="auto">
            <a:xfrm>
              <a:off x="4204" y="1435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3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4" name="Rectangle 399"/>
            <p:cNvSpPr>
              <a:spLocks noChangeArrowheads="1"/>
            </p:cNvSpPr>
            <p:nvPr/>
          </p:nvSpPr>
          <p:spPr bwMode="auto">
            <a:xfrm>
              <a:off x="4504" y="1435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5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6" name="Rectangle 401"/>
            <p:cNvSpPr>
              <a:spLocks noChangeArrowheads="1"/>
            </p:cNvSpPr>
            <p:nvPr/>
          </p:nvSpPr>
          <p:spPr bwMode="auto">
            <a:xfrm>
              <a:off x="4764" y="1435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7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18" name="Rectangle 403"/>
            <p:cNvSpPr>
              <a:spLocks noChangeArrowheads="1"/>
            </p:cNvSpPr>
            <p:nvPr/>
          </p:nvSpPr>
          <p:spPr bwMode="auto">
            <a:xfrm>
              <a:off x="558" y="1638"/>
              <a:ext cx="840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0x018: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19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0" name="Rectangle 405"/>
            <p:cNvSpPr>
              <a:spLocks noChangeArrowheads="1"/>
            </p:cNvSpPr>
            <p:nvPr/>
          </p:nvSpPr>
          <p:spPr bwMode="auto">
            <a:xfrm>
              <a:off x="3920" y="1627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1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2" name="Rectangle 407"/>
            <p:cNvSpPr>
              <a:spLocks noChangeArrowheads="1"/>
            </p:cNvSpPr>
            <p:nvPr/>
          </p:nvSpPr>
          <p:spPr bwMode="auto">
            <a:xfrm>
              <a:off x="4222" y="1627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3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" name="Rectangle 409"/>
            <p:cNvSpPr>
              <a:spLocks noChangeArrowheads="1"/>
            </p:cNvSpPr>
            <p:nvPr/>
          </p:nvSpPr>
          <p:spPr bwMode="auto">
            <a:xfrm>
              <a:off x="4492" y="1627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6" name="Rectangle 411"/>
            <p:cNvSpPr>
              <a:spLocks noChangeArrowheads="1"/>
            </p:cNvSpPr>
            <p:nvPr/>
          </p:nvSpPr>
          <p:spPr bwMode="auto">
            <a:xfrm>
              <a:off x="4792" y="1627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7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8" name="Rectangle 413"/>
            <p:cNvSpPr>
              <a:spLocks noChangeArrowheads="1"/>
            </p:cNvSpPr>
            <p:nvPr/>
          </p:nvSpPr>
          <p:spPr bwMode="auto">
            <a:xfrm>
              <a:off x="5052" y="1627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9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0" name="Rectangle 415"/>
            <p:cNvSpPr>
              <a:spLocks noChangeArrowheads="1"/>
            </p:cNvSpPr>
            <p:nvPr/>
          </p:nvSpPr>
          <p:spPr bwMode="auto">
            <a:xfrm>
              <a:off x="3920" y="1627"/>
              <a:ext cx="7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1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2" name="Rectangle 417"/>
            <p:cNvSpPr>
              <a:spLocks noChangeArrowheads="1"/>
            </p:cNvSpPr>
            <p:nvPr/>
          </p:nvSpPr>
          <p:spPr bwMode="auto">
            <a:xfrm>
              <a:off x="4222" y="1627"/>
              <a:ext cx="84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3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4" name="Rectangle 419"/>
            <p:cNvSpPr>
              <a:spLocks noChangeArrowheads="1"/>
            </p:cNvSpPr>
            <p:nvPr/>
          </p:nvSpPr>
          <p:spPr bwMode="auto">
            <a:xfrm>
              <a:off x="4492" y="1627"/>
              <a:ext cx="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5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6" name="Rectangle 421"/>
            <p:cNvSpPr>
              <a:spLocks noChangeArrowheads="1"/>
            </p:cNvSpPr>
            <p:nvPr/>
          </p:nvSpPr>
          <p:spPr bwMode="auto">
            <a:xfrm>
              <a:off x="4792" y="1627"/>
              <a:ext cx="97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7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8" name="Rectangle 423"/>
            <p:cNvSpPr>
              <a:spLocks noChangeArrowheads="1"/>
            </p:cNvSpPr>
            <p:nvPr/>
          </p:nvSpPr>
          <p:spPr bwMode="auto">
            <a:xfrm>
              <a:off x="5052" y="1627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39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0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1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2" name="Rectangle 427"/>
            <p:cNvSpPr>
              <a:spLocks noChangeArrowheads="1"/>
            </p:cNvSpPr>
            <p:nvPr/>
          </p:nvSpPr>
          <p:spPr bwMode="auto">
            <a:xfrm>
              <a:off x="5036" y="443"/>
              <a:ext cx="13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CC"/>
                  </a:solidFill>
                </a:rPr>
                <a:t>10</a:t>
              </a:r>
              <a:endParaRPr lang="en-US" sz="3200" b="1">
                <a:solidFill>
                  <a:srgbClr val="000066"/>
                </a:solidFill>
              </a:endParaRPr>
            </a:p>
          </p:txBody>
        </p:sp>
        <p:sp>
          <p:nvSpPr>
            <p:cNvPr id="443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4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91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# demo-h2.ys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45" name="Group 439"/>
            <p:cNvGrpSpPr/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538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9" name="Rectangle 431"/>
              <p:cNvSpPr>
                <a:spLocks noChangeArrowheads="1"/>
              </p:cNvSpPr>
              <p:nvPr/>
            </p:nvSpPr>
            <p:spPr bwMode="auto">
              <a:xfrm>
                <a:off x="3876" y="2312"/>
                <a:ext cx="110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0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1" name="Rectangle 433"/>
              <p:cNvSpPr>
                <a:spLocks noChangeArrowheads="1"/>
              </p:cNvSpPr>
              <p:nvPr/>
            </p:nvSpPr>
            <p:spPr bwMode="auto">
              <a:xfrm>
                <a:off x="3395" y="254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2" name="Rectangle 434"/>
              <p:cNvSpPr>
                <a:spLocks noChangeArrowheads="1"/>
              </p:cNvSpPr>
              <p:nvPr/>
            </p:nvSpPr>
            <p:spPr bwMode="auto">
              <a:xfrm>
                <a:off x="3527" y="255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3" name="Rectangle 435"/>
              <p:cNvSpPr>
                <a:spLocks noChangeArrowheads="1"/>
              </p:cNvSpPr>
              <p:nvPr/>
            </p:nvSpPr>
            <p:spPr bwMode="auto">
              <a:xfrm>
                <a:off x="3564" y="255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44" name="Rectangle 436"/>
              <p:cNvSpPr>
                <a:spLocks noChangeArrowheads="1"/>
              </p:cNvSpPr>
              <p:nvPr/>
            </p:nvSpPr>
            <p:spPr bwMode="auto">
              <a:xfrm>
                <a:off x="3771" y="254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5" name="Rectangle 437"/>
              <p:cNvSpPr>
                <a:spLocks noChangeArrowheads="1"/>
              </p:cNvSpPr>
              <p:nvPr/>
            </p:nvSpPr>
            <p:spPr bwMode="auto">
              <a:xfrm>
                <a:off x="3864" y="253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6" name="Rectangle 438"/>
              <p:cNvSpPr>
                <a:spLocks noChangeArrowheads="1"/>
              </p:cNvSpPr>
              <p:nvPr/>
            </p:nvSpPr>
            <p:spPr bwMode="auto">
              <a:xfrm>
                <a:off x="3964" y="254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6" name="Group 459"/>
            <p:cNvGrpSpPr/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519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0" name="Rectangle 441"/>
              <p:cNvSpPr>
                <a:spLocks noChangeArrowheads="1"/>
              </p:cNvSpPr>
              <p:nvPr/>
            </p:nvSpPr>
            <p:spPr bwMode="auto">
              <a:xfrm>
                <a:off x="3910" y="3320"/>
                <a:ext cx="84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1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2" name="Rectangle 443"/>
              <p:cNvSpPr>
                <a:spLocks noChangeArrowheads="1"/>
              </p:cNvSpPr>
              <p:nvPr/>
            </p:nvSpPr>
            <p:spPr bwMode="auto">
              <a:xfrm>
                <a:off x="3417" y="3551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3" name="Rectangle 444"/>
              <p:cNvSpPr>
                <a:spLocks noChangeArrowheads="1"/>
              </p:cNvSpPr>
              <p:nvPr/>
            </p:nvSpPr>
            <p:spPr bwMode="auto">
              <a:xfrm>
                <a:off x="3670" y="354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4" name="Rectangle 445"/>
              <p:cNvSpPr>
                <a:spLocks noChangeArrowheads="1"/>
              </p:cNvSpPr>
              <p:nvPr/>
            </p:nvSpPr>
            <p:spPr bwMode="auto">
              <a:xfrm>
                <a:off x="3774" y="355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5" name="Rectangle 446"/>
              <p:cNvSpPr>
                <a:spLocks noChangeArrowheads="1"/>
              </p:cNvSpPr>
              <p:nvPr/>
            </p:nvSpPr>
            <p:spPr bwMode="auto">
              <a:xfrm>
                <a:off x="3906" y="356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6" name="Rectangle 447"/>
              <p:cNvSpPr>
                <a:spLocks noChangeArrowheads="1"/>
              </p:cNvSpPr>
              <p:nvPr/>
            </p:nvSpPr>
            <p:spPr bwMode="auto">
              <a:xfrm>
                <a:off x="3943" y="356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27" name="Rectangle 448"/>
              <p:cNvSpPr>
                <a:spLocks noChangeArrowheads="1"/>
              </p:cNvSpPr>
              <p:nvPr/>
            </p:nvSpPr>
            <p:spPr bwMode="auto">
              <a:xfrm>
                <a:off x="4150" y="355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8" name="Rectangle 449"/>
              <p:cNvSpPr>
                <a:spLocks noChangeArrowheads="1"/>
              </p:cNvSpPr>
              <p:nvPr/>
            </p:nvSpPr>
            <p:spPr bwMode="auto">
              <a:xfrm>
                <a:off x="4213" y="3551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29" name="Rectangle 450"/>
              <p:cNvSpPr>
                <a:spLocks noChangeArrowheads="1"/>
              </p:cNvSpPr>
              <p:nvPr/>
            </p:nvSpPr>
            <p:spPr bwMode="auto">
              <a:xfrm>
                <a:off x="4309" y="3551"/>
                <a:ext cx="11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0" name="Rectangle 451"/>
              <p:cNvSpPr>
                <a:spLocks noChangeArrowheads="1"/>
              </p:cNvSpPr>
              <p:nvPr/>
            </p:nvSpPr>
            <p:spPr bwMode="auto">
              <a:xfrm>
                <a:off x="3417" y="3698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1" name="Rectangle 452"/>
              <p:cNvSpPr>
                <a:spLocks noChangeArrowheads="1"/>
              </p:cNvSpPr>
              <p:nvPr/>
            </p:nvSpPr>
            <p:spPr bwMode="auto">
              <a:xfrm>
                <a:off x="3670" y="3694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2" name="Rectangle 453"/>
              <p:cNvSpPr>
                <a:spLocks noChangeArrowheads="1"/>
              </p:cNvSpPr>
              <p:nvPr/>
            </p:nvSpPr>
            <p:spPr bwMode="auto">
              <a:xfrm>
                <a:off x="3774" y="3698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3" name="Rectangle 454"/>
              <p:cNvSpPr>
                <a:spLocks noChangeArrowheads="1"/>
              </p:cNvSpPr>
              <p:nvPr/>
            </p:nvSpPr>
            <p:spPr bwMode="auto">
              <a:xfrm>
                <a:off x="3906" y="3710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4" name="Rectangle 455"/>
              <p:cNvSpPr>
                <a:spLocks noChangeArrowheads="1"/>
              </p:cNvSpPr>
              <p:nvPr/>
            </p:nvSpPr>
            <p:spPr bwMode="auto">
              <a:xfrm>
                <a:off x="3943" y="3710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35" name="Rectangle 456"/>
              <p:cNvSpPr>
                <a:spLocks noChangeArrowheads="1"/>
              </p:cNvSpPr>
              <p:nvPr/>
            </p:nvSpPr>
            <p:spPr bwMode="auto">
              <a:xfrm>
                <a:off x="4150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6" name="Rectangle 457"/>
              <p:cNvSpPr>
                <a:spLocks noChangeArrowheads="1"/>
              </p:cNvSpPr>
              <p:nvPr/>
            </p:nvSpPr>
            <p:spPr bwMode="auto">
              <a:xfrm>
                <a:off x="4213" y="3698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37" name="Rectangle 458"/>
              <p:cNvSpPr>
                <a:spLocks noChangeArrowheads="1"/>
              </p:cNvSpPr>
              <p:nvPr/>
            </p:nvSpPr>
            <p:spPr bwMode="auto">
              <a:xfrm>
                <a:off x="4308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7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8" name="Rectangle 461"/>
            <p:cNvSpPr>
              <a:spLocks noChangeArrowheads="1"/>
            </p:cNvSpPr>
            <p:nvPr/>
          </p:nvSpPr>
          <p:spPr bwMode="auto">
            <a:xfrm>
              <a:off x="3897" y="2896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49" name="Rectangle 462"/>
            <p:cNvSpPr>
              <a:spLocks noChangeArrowheads="1"/>
            </p:cNvSpPr>
            <p:nvPr/>
          </p:nvSpPr>
          <p:spPr bwMode="auto">
            <a:xfrm>
              <a:off x="3897" y="3004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0" name="Rectangle 463"/>
            <p:cNvSpPr>
              <a:spLocks noChangeArrowheads="1"/>
            </p:cNvSpPr>
            <p:nvPr/>
          </p:nvSpPr>
          <p:spPr bwMode="auto">
            <a:xfrm>
              <a:off x="3897" y="3112"/>
              <a:ext cx="41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1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2" name="Rectangle 465"/>
            <p:cNvSpPr>
              <a:spLocks noChangeArrowheads="1"/>
            </p:cNvSpPr>
            <p:nvPr/>
          </p:nvSpPr>
          <p:spPr bwMode="auto">
            <a:xfrm>
              <a:off x="3876" y="2312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3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4" name="Rectangle 467"/>
            <p:cNvSpPr>
              <a:spLocks noChangeArrowheads="1"/>
            </p:cNvSpPr>
            <p:nvPr/>
          </p:nvSpPr>
          <p:spPr bwMode="auto">
            <a:xfrm>
              <a:off x="3395" y="2541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5" name="Rectangle 468"/>
            <p:cNvSpPr>
              <a:spLocks noChangeArrowheads="1"/>
            </p:cNvSpPr>
            <p:nvPr/>
          </p:nvSpPr>
          <p:spPr bwMode="auto">
            <a:xfrm>
              <a:off x="3527" y="255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6" name="Rectangle 469"/>
            <p:cNvSpPr>
              <a:spLocks noChangeArrowheads="1"/>
            </p:cNvSpPr>
            <p:nvPr/>
          </p:nvSpPr>
          <p:spPr bwMode="auto">
            <a:xfrm>
              <a:off x="3564" y="2553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57" name="Rectangle 470"/>
            <p:cNvSpPr>
              <a:spLocks noChangeArrowheads="1"/>
            </p:cNvSpPr>
            <p:nvPr/>
          </p:nvSpPr>
          <p:spPr bwMode="auto">
            <a:xfrm>
              <a:off x="3771" y="254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8" name="Rectangle 471"/>
            <p:cNvSpPr>
              <a:spLocks noChangeArrowheads="1"/>
            </p:cNvSpPr>
            <p:nvPr/>
          </p:nvSpPr>
          <p:spPr bwMode="auto">
            <a:xfrm>
              <a:off x="3864" y="2537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59" name="Rectangle 472"/>
            <p:cNvSpPr>
              <a:spLocks noChangeArrowheads="1"/>
            </p:cNvSpPr>
            <p:nvPr/>
          </p:nvSpPr>
          <p:spPr bwMode="auto">
            <a:xfrm>
              <a:off x="3964" y="254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0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1" name="Rectangle 474"/>
            <p:cNvSpPr>
              <a:spLocks noChangeArrowheads="1"/>
            </p:cNvSpPr>
            <p:nvPr/>
          </p:nvSpPr>
          <p:spPr bwMode="auto">
            <a:xfrm>
              <a:off x="3876" y="2312"/>
              <a:ext cx="110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2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3" name="Rectangle 476"/>
            <p:cNvSpPr>
              <a:spLocks noChangeArrowheads="1"/>
            </p:cNvSpPr>
            <p:nvPr/>
          </p:nvSpPr>
          <p:spPr bwMode="auto">
            <a:xfrm>
              <a:off x="3395" y="2541"/>
              <a:ext cx="10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4" name="Rectangle 477"/>
            <p:cNvSpPr>
              <a:spLocks noChangeArrowheads="1"/>
            </p:cNvSpPr>
            <p:nvPr/>
          </p:nvSpPr>
          <p:spPr bwMode="auto">
            <a:xfrm>
              <a:off x="3527" y="255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5" name="Rectangle 478"/>
            <p:cNvSpPr>
              <a:spLocks noChangeArrowheads="1"/>
            </p:cNvSpPr>
            <p:nvPr/>
          </p:nvSpPr>
          <p:spPr bwMode="auto">
            <a:xfrm>
              <a:off x="3564" y="2553"/>
              <a:ext cx="22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66" name="Rectangle 479"/>
            <p:cNvSpPr>
              <a:spLocks noChangeArrowheads="1"/>
            </p:cNvSpPr>
            <p:nvPr/>
          </p:nvSpPr>
          <p:spPr bwMode="auto">
            <a:xfrm>
              <a:off x="3771" y="254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7" name="Rectangle 480"/>
            <p:cNvSpPr>
              <a:spLocks noChangeArrowheads="1"/>
            </p:cNvSpPr>
            <p:nvPr/>
          </p:nvSpPr>
          <p:spPr bwMode="auto">
            <a:xfrm>
              <a:off x="3864" y="2537"/>
              <a:ext cx="11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68" name="Rectangle 481"/>
            <p:cNvSpPr>
              <a:spLocks noChangeArrowheads="1"/>
            </p:cNvSpPr>
            <p:nvPr/>
          </p:nvSpPr>
          <p:spPr bwMode="auto">
            <a:xfrm>
              <a:off x="3964" y="2541"/>
              <a:ext cx="5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469" name="Group 531"/>
            <p:cNvGrpSpPr/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70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1" name="Rectangle 483"/>
              <p:cNvSpPr>
                <a:spLocks noChangeArrowheads="1"/>
              </p:cNvSpPr>
              <p:nvPr/>
            </p:nvSpPr>
            <p:spPr bwMode="auto">
              <a:xfrm>
                <a:off x="3910" y="3320"/>
                <a:ext cx="84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2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3" name="Rectangle 485"/>
              <p:cNvSpPr>
                <a:spLocks noChangeArrowheads="1"/>
              </p:cNvSpPr>
              <p:nvPr/>
            </p:nvSpPr>
            <p:spPr bwMode="auto">
              <a:xfrm>
                <a:off x="3417" y="3551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4" name="Rectangle 486"/>
              <p:cNvSpPr>
                <a:spLocks noChangeArrowheads="1"/>
              </p:cNvSpPr>
              <p:nvPr/>
            </p:nvSpPr>
            <p:spPr bwMode="auto">
              <a:xfrm>
                <a:off x="3670" y="354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5" name="Rectangle 487"/>
              <p:cNvSpPr>
                <a:spLocks noChangeArrowheads="1"/>
              </p:cNvSpPr>
              <p:nvPr/>
            </p:nvSpPr>
            <p:spPr bwMode="auto">
              <a:xfrm>
                <a:off x="3774" y="355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6" name="Rectangle 488"/>
              <p:cNvSpPr>
                <a:spLocks noChangeArrowheads="1"/>
              </p:cNvSpPr>
              <p:nvPr/>
            </p:nvSpPr>
            <p:spPr bwMode="auto">
              <a:xfrm>
                <a:off x="3906" y="356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7" name="Rectangle 489"/>
              <p:cNvSpPr>
                <a:spLocks noChangeArrowheads="1"/>
              </p:cNvSpPr>
              <p:nvPr/>
            </p:nvSpPr>
            <p:spPr bwMode="auto">
              <a:xfrm>
                <a:off x="3943" y="356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78" name="Rectangle 490"/>
              <p:cNvSpPr>
                <a:spLocks noChangeArrowheads="1"/>
              </p:cNvSpPr>
              <p:nvPr/>
            </p:nvSpPr>
            <p:spPr bwMode="auto">
              <a:xfrm>
                <a:off x="4150" y="355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79" name="Rectangle 491"/>
              <p:cNvSpPr>
                <a:spLocks noChangeArrowheads="1"/>
              </p:cNvSpPr>
              <p:nvPr/>
            </p:nvSpPr>
            <p:spPr bwMode="auto">
              <a:xfrm>
                <a:off x="4213" y="3551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0" name="Rectangle 492"/>
              <p:cNvSpPr>
                <a:spLocks noChangeArrowheads="1"/>
              </p:cNvSpPr>
              <p:nvPr/>
            </p:nvSpPr>
            <p:spPr bwMode="auto">
              <a:xfrm>
                <a:off x="4309" y="3551"/>
                <a:ext cx="11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1" name="Rectangle 493"/>
              <p:cNvSpPr>
                <a:spLocks noChangeArrowheads="1"/>
              </p:cNvSpPr>
              <p:nvPr/>
            </p:nvSpPr>
            <p:spPr bwMode="auto">
              <a:xfrm>
                <a:off x="3417" y="3698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2" name="Rectangle 494"/>
              <p:cNvSpPr>
                <a:spLocks noChangeArrowheads="1"/>
              </p:cNvSpPr>
              <p:nvPr/>
            </p:nvSpPr>
            <p:spPr bwMode="auto">
              <a:xfrm>
                <a:off x="3670" y="3694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3" name="Rectangle 495"/>
              <p:cNvSpPr>
                <a:spLocks noChangeArrowheads="1"/>
              </p:cNvSpPr>
              <p:nvPr/>
            </p:nvSpPr>
            <p:spPr bwMode="auto">
              <a:xfrm>
                <a:off x="3774" y="3698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4" name="Rectangle 496"/>
              <p:cNvSpPr>
                <a:spLocks noChangeArrowheads="1"/>
              </p:cNvSpPr>
              <p:nvPr/>
            </p:nvSpPr>
            <p:spPr bwMode="auto">
              <a:xfrm>
                <a:off x="3906" y="3710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5" name="Rectangle 497"/>
              <p:cNvSpPr>
                <a:spLocks noChangeArrowheads="1"/>
              </p:cNvSpPr>
              <p:nvPr/>
            </p:nvSpPr>
            <p:spPr bwMode="auto">
              <a:xfrm>
                <a:off x="3943" y="3710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86" name="Rectangle 498"/>
              <p:cNvSpPr>
                <a:spLocks noChangeArrowheads="1"/>
              </p:cNvSpPr>
              <p:nvPr/>
            </p:nvSpPr>
            <p:spPr bwMode="auto">
              <a:xfrm>
                <a:off x="4150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7" name="Rectangle 499"/>
              <p:cNvSpPr>
                <a:spLocks noChangeArrowheads="1"/>
              </p:cNvSpPr>
              <p:nvPr/>
            </p:nvSpPr>
            <p:spPr bwMode="auto">
              <a:xfrm>
                <a:off x="4213" y="3698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8" name="Rectangle 500"/>
              <p:cNvSpPr>
                <a:spLocks noChangeArrowheads="1"/>
              </p:cNvSpPr>
              <p:nvPr/>
            </p:nvSpPr>
            <p:spPr bwMode="auto">
              <a:xfrm>
                <a:off x="4308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89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0" name="Rectangle 502"/>
              <p:cNvSpPr>
                <a:spLocks noChangeArrowheads="1"/>
              </p:cNvSpPr>
              <p:nvPr/>
            </p:nvSpPr>
            <p:spPr bwMode="auto">
              <a:xfrm>
                <a:off x="3910" y="3320"/>
                <a:ext cx="84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1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2" name="Rectangle 504"/>
              <p:cNvSpPr>
                <a:spLocks noChangeArrowheads="1"/>
              </p:cNvSpPr>
              <p:nvPr/>
            </p:nvSpPr>
            <p:spPr bwMode="auto">
              <a:xfrm>
                <a:off x="3417" y="3551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3" name="Rectangle 505"/>
              <p:cNvSpPr>
                <a:spLocks noChangeArrowheads="1"/>
              </p:cNvSpPr>
              <p:nvPr/>
            </p:nvSpPr>
            <p:spPr bwMode="auto">
              <a:xfrm>
                <a:off x="3670" y="3547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4" name="Rectangle 506"/>
              <p:cNvSpPr>
                <a:spLocks noChangeArrowheads="1"/>
              </p:cNvSpPr>
              <p:nvPr/>
            </p:nvSpPr>
            <p:spPr bwMode="auto">
              <a:xfrm>
                <a:off x="3774" y="3551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5" name="Rectangle 507"/>
              <p:cNvSpPr>
                <a:spLocks noChangeArrowheads="1"/>
              </p:cNvSpPr>
              <p:nvPr/>
            </p:nvSpPr>
            <p:spPr bwMode="auto">
              <a:xfrm>
                <a:off x="3906" y="3563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6" name="Rectangle 508"/>
              <p:cNvSpPr>
                <a:spLocks noChangeArrowheads="1"/>
              </p:cNvSpPr>
              <p:nvPr/>
            </p:nvSpPr>
            <p:spPr bwMode="auto">
              <a:xfrm>
                <a:off x="3943" y="3563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97" name="Rectangle 509"/>
              <p:cNvSpPr>
                <a:spLocks noChangeArrowheads="1"/>
              </p:cNvSpPr>
              <p:nvPr/>
            </p:nvSpPr>
            <p:spPr bwMode="auto">
              <a:xfrm>
                <a:off x="4150" y="3551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8" name="Rectangle 510"/>
              <p:cNvSpPr>
                <a:spLocks noChangeArrowheads="1"/>
              </p:cNvSpPr>
              <p:nvPr/>
            </p:nvSpPr>
            <p:spPr bwMode="auto">
              <a:xfrm>
                <a:off x="4213" y="3551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9" name="Rectangle 511"/>
              <p:cNvSpPr>
                <a:spLocks noChangeArrowheads="1"/>
              </p:cNvSpPr>
              <p:nvPr/>
            </p:nvSpPr>
            <p:spPr bwMode="auto">
              <a:xfrm>
                <a:off x="4309" y="3551"/>
                <a:ext cx="117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0" name="Rectangle 512"/>
              <p:cNvSpPr>
                <a:spLocks noChangeArrowheads="1"/>
              </p:cNvSpPr>
              <p:nvPr/>
            </p:nvSpPr>
            <p:spPr bwMode="auto">
              <a:xfrm>
                <a:off x="3417" y="3698"/>
                <a:ext cx="20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1" name="Rectangle 513"/>
              <p:cNvSpPr>
                <a:spLocks noChangeArrowheads="1"/>
              </p:cNvSpPr>
              <p:nvPr/>
            </p:nvSpPr>
            <p:spPr bwMode="auto">
              <a:xfrm>
                <a:off x="3670" y="3694"/>
                <a:ext cx="114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2" name="Rectangle 514"/>
              <p:cNvSpPr>
                <a:spLocks noChangeArrowheads="1"/>
              </p:cNvSpPr>
              <p:nvPr/>
            </p:nvSpPr>
            <p:spPr bwMode="auto">
              <a:xfrm>
                <a:off x="3774" y="3698"/>
                <a:ext cx="105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3" name="Rectangle 515"/>
              <p:cNvSpPr>
                <a:spLocks noChangeArrowheads="1"/>
              </p:cNvSpPr>
              <p:nvPr/>
            </p:nvSpPr>
            <p:spPr bwMode="auto">
              <a:xfrm>
                <a:off x="3906" y="3710"/>
                <a:ext cx="76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4" name="Rectangle 516"/>
              <p:cNvSpPr>
                <a:spLocks noChangeArrowheads="1"/>
              </p:cNvSpPr>
              <p:nvPr/>
            </p:nvSpPr>
            <p:spPr bwMode="auto">
              <a:xfrm>
                <a:off x="3943" y="3710"/>
                <a:ext cx="229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05" name="Rectangle 517"/>
              <p:cNvSpPr>
                <a:spLocks noChangeArrowheads="1"/>
              </p:cNvSpPr>
              <p:nvPr/>
            </p:nvSpPr>
            <p:spPr bwMode="auto">
              <a:xfrm>
                <a:off x="4150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6" name="Rectangle 518"/>
              <p:cNvSpPr>
                <a:spLocks noChangeArrowheads="1"/>
              </p:cNvSpPr>
              <p:nvPr/>
            </p:nvSpPr>
            <p:spPr bwMode="auto">
              <a:xfrm>
                <a:off x="4213" y="3698"/>
                <a:ext cx="91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7" name="Rectangle 519"/>
              <p:cNvSpPr>
                <a:spLocks noChangeArrowheads="1"/>
              </p:cNvSpPr>
              <p:nvPr/>
            </p:nvSpPr>
            <p:spPr bwMode="auto">
              <a:xfrm>
                <a:off x="4308" y="3698"/>
                <a:ext cx="5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8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9" name="Rectangle 521"/>
              <p:cNvSpPr>
                <a:spLocks noChangeArrowheads="1"/>
              </p:cNvSpPr>
              <p:nvPr/>
            </p:nvSpPr>
            <p:spPr bwMode="auto">
              <a:xfrm>
                <a:off x="3897" y="2896"/>
                <a:ext cx="41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0" name="Rectangle 522"/>
              <p:cNvSpPr>
                <a:spLocks noChangeArrowheads="1"/>
              </p:cNvSpPr>
              <p:nvPr/>
            </p:nvSpPr>
            <p:spPr bwMode="auto">
              <a:xfrm>
                <a:off x="3897" y="3004"/>
                <a:ext cx="41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1" name="Rectangle 523"/>
              <p:cNvSpPr>
                <a:spLocks noChangeArrowheads="1"/>
              </p:cNvSpPr>
              <p:nvPr/>
            </p:nvSpPr>
            <p:spPr bwMode="auto">
              <a:xfrm>
                <a:off x="3897" y="3112"/>
                <a:ext cx="41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2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3" name="Rectangle 525"/>
              <p:cNvSpPr>
                <a:spLocks noChangeArrowheads="1"/>
              </p:cNvSpPr>
              <p:nvPr/>
            </p:nvSpPr>
            <p:spPr bwMode="auto">
              <a:xfrm>
                <a:off x="3741" y="2069"/>
                <a:ext cx="381" cy="1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6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514" name="Group 528"/>
              <p:cNvGrpSpPr/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517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518" name="Freeform 527"/>
                <p:cNvSpPr/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515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16" name="Rectangle 530"/>
              <p:cNvSpPr>
                <a:spLocks noChangeArrowheads="1"/>
              </p:cNvSpPr>
              <p:nvPr/>
            </p:nvSpPr>
            <p:spPr bwMode="auto">
              <a:xfrm>
                <a:off x="4737" y="3555"/>
                <a:ext cx="233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</a:rPr>
                  <a:t>Error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2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zh-CN" altLang="en-US" sz="3200" dirty="0"/>
              <a:t>流水线处理器中的异常</a:t>
            </a:r>
            <a:r>
              <a:rPr lang="en-US" sz="3200" dirty="0" smtClean="0"/>
              <a:t>#</a:t>
            </a:r>
            <a:r>
              <a:rPr lang="en-US" sz="3200" dirty="0"/>
              <a:t>2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没有异常发生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534142" y="992438"/>
            <a:ext cx="8164740" cy="2246827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demo-exc2.ys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0x000: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xorq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Set condition codes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0x002: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t            # Not taken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0x015: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$2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,%rdx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0x01f:   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halt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0x020: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t: .byte 0xFF       # Target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34142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0x000: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xorq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91538" name="Rectangle 18"/>
          <p:cNvSpPr>
            <a:spLocks noChangeArrowheads="1"/>
          </p:cNvSpPr>
          <p:nvPr/>
        </p:nvSpPr>
        <p:spPr bwMode="auto">
          <a:xfrm>
            <a:off x="534142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itchFamily="49" charset="0"/>
              </a:rPr>
              <a:t>0x002:    jne t</a:t>
            </a:r>
          </a:p>
        </p:txBody>
      </p:sp>
      <p:sp>
        <p:nvSpPr>
          <p:cNvPr id="491539" name="Rectangle 19"/>
          <p:cNvSpPr>
            <a:spLocks noChangeArrowheads="1"/>
          </p:cNvSpPr>
          <p:nvPr/>
        </p:nvSpPr>
        <p:spPr bwMode="auto">
          <a:xfrm>
            <a:off x="534142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t: .byte 0xFF</a:t>
            </a:r>
          </a:p>
        </p:txBody>
      </p:sp>
      <p:sp>
        <p:nvSpPr>
          <p:cNvPr id="491540" name="Rectangle 20"/>
          <p:cNvSpPr>
            <a:spLocks noChangeArrowheads="1"/>
          </p:cNvSpPr>
          <p:nvPr/>
        </p:nvSpPr>
        <p:spPr bwMode="auto">
          <a:xfrm>
            <a:off x="534142" y="427515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0x???: (I’m lost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!)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91556" name="Rectangle 36"/>
          <p:cNvSpPr>
            <a:spLocks noChangeArrowheads="1"/>
          </p:cNvSpPr>
          <p:nvPr/>
        </p:nvSpPr>
        <p:spPr bwMode="auto">
          <a:xfrm>
            <a:off x="534142" y="458053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$1,%rax</a:t>
            </a: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4579320" y="3472950"/>
            <a:ext cx="4119562" cy="1909762"/>
            <a:chOff x="2925" y="1875"/>
            <a:chExt cx="2595" cy="1203"/>
          </a:xfrm>
        </p:grpSpPr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501" y="2501"/>
              <a:ext cx="289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62" name="Group 22"/>
            <p:cNvGrpSpPr>
              <a:grpSpLocks/>
            </p:cNvGrpSpPr>
            <p:nvPr/>
          </p:nvGrpSpPr>
          <p:grpSpPr bwMode="auto"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" name="Rectangle 25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91" name="Rectangle 27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63" name="Group 28"/>
            <p:cNvGrpSpPr>
              <a:grpSpLocks/>
            </p:cNvGrpSpPr>
            <p:nvPr/>
          </p:nvGrpSpPr>
          <p:grpSpPr bwMode="auto">
            <a:xfrm>
              <a:off x="4078" y="1875"/>
              <a:ext cx="289" cy="1203"/>
              <a:chOff x="3696" y="1872"/>
              <a:chExt cx="288" cy="1200"/>
            </a:xfrm>
          </p:grpSpPr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3" name="Rectangle 31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4" name="Rectangle 32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85" name="Rectangle 33"/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6" name="Rectangle 34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64" name="Group 35"/>
            <p:cNvGrpSpPr>
              <a:grpSpLocks/>
            </p:cNvGrpSpPr>
            <p:nvPr/>
          </p:nvGrpSpPr>
          <p:grpSpPr bwMode="auto">
            <a:xfrm>
              <a:off x="4367" y="1875"/>
              <a:ext cx="288" cy="1203"/>
              <a:chOff x="3984" y="1872"/>
              <a:chExt cx="288" cy="1200"/>
            </a:xfrm>
          </p:grpSpPr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65" name="Group 40"/>
            <p:cNvGrpSpPr>
              <a:grpSpLocks/>
            </p:cNvGrpSpPr>
            <p:nvPr/>
          </p:nvGrpSpPr>
          <p:grpSpPr bwMode="auto">
            <a:xfrm>
              <a:off x="4655" y="1875"/>
              <a:ext cx="288" cy="1203"/>
              <a:chOff x="4272" y="1872"/>
              <a:chExt cx="288" cy="1200"/>
            </a:xfrm>
          </p:grpSpPr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66" name="Group 45"/>
            <p:cNvGrpSpPr>
              <a:grpSpLocks/>
            </p:cNvGrpSpPr>
            <p:nvPr/>
          </p:nvGrpSpPr>
          <p:grpSpPr bwMode="auto">
            <a:xfrm>
              <a:off x="4943" y="1875"/>
              <a:ext cx="289" cy="1203"/>
              <a:chOff x="4560" y="1872"/>
              <a:chExt cx="288" cy="1200"/>
            </a:xfrm>
          </p:grpSpPr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72" name="Rectangle 48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5232" y="1875"/>
              <a:ext cx="288" cy="1203"/>
              <a:chOff x="4848" y="1872"/>
              <a:chExt cx="288" cy="1200"/>
            </a:xfrm>
          </p:grpSpPr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69" name="Rectangle 51"/>
              <p:cNvSpPr>
                <a:spLocks noChangeArrowheads="1"/>
              </p:cNvSpPr>
              <p:nvPr/>
            </p:nvSpPr>
            <p:spPr bwMode="auto">
              <a:xfrm>
                <a:off x="484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cxnSp>
        <p:nvCxnSpPr>
          <p:cNvPr id="3" name="直接箭头连接符 2"/>
          <p:cNvCxnSpPr>
            <a:endCxn id="61" idx="2"/>
          </p:cNvCxnSpPr>
          <p:nvPr/>
        </p:nvCxnSpPr>
        <p:spPr bwMode="auto">
          <a:xfrm flipV="1">
            <a:off x="5723113" y="4771525"/>
            <a:ext cx="1" cy="88972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5086641" y="5737795"/>
            <a:ext cx="15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Calibri" pitchFamily="34" charset="0"/>
              </a:rPr>
              <a:t>检测到异常</a:t>
            </a:r>
          </a:p>
        </p:txBody>
      </p:sp>
    </p:spTree>
    <p:extLst>
      <p:ext uri="{BB962C8B-B14F-4D97-AF65-F5344CB8AC3E}">
        <p14:creationId xmlns:p14="http://schemas.microsoft.com/office/powerpoint/2010/main" val="31493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9514"/>
            <a:ext cx="8786982" cy="456641"/>
          </a:xfrm>
        </p:spPr>
        <p:txBody>
          <a:bodyPr/>
          <a:lstStyle/>
          <a:p>
            <a:r>
              <a:rPr lang="zh-CN" altLang="en-US" dirty="0" smtClean="0"/>
              <a:t>维护异常的顺序</a:t>
            </a:r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8" y="4046093"/>
            <a:ext cx="8401606" cy="2207538"/>
          </a:xfrm>
        </p:spPr>
        <p:txBody>
          <a:bodyPr/>
          <a:lstStyle/>
          <a:p>
            <a:pPr lvl="1"/>
            <a:r>
              <a:rPr lang="zh-CN" altLang="en-US" dirty="0" smtClean="0"/>
              <a:t>为流水线寄存器增加状态字段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取指阶段设为</a:t>
            </a:r>
            <a:r>
              <a:rPr lang="en-US" dirty="0" smtClean="0"/>
              <a:t> </a:t>
            </a:r>
            <a:r>
              <a:rPr lang="en-US" dirty="0"/>
              <a:t>“AOK,” “ADR” </a:t>
            </a:r>
            <a:r>
              <a:rPr lang="en-US" dirty="0" smtClean="0"/>
              <a:t>(</a:t>
            </a:r>
            <a:r>
              <a:rPr lang="zh-CN" altLang="en-US" dirty="0" smtClean="0"/>
              <a:t>当取指地址错误</a:t>
            </a:r>
            <a:r>
              <a:rPr lang="en-US" dirty="0" smtClean="0"/>
              <a:t>), “HLT” (</a:t>
            </a:r>
            <a:r>
              <a:rPr lang="zh-CN" altLang="en-US" dirty="0" smtClean="0"/>
              <a:t>停机指令</a:t>
            </a:r>
            <a:r>
              <a:rPr lang="en-US" dirty="0" smtClean="0"/>
              <a:t>) </a:t>
            </a:r>
            <a:r>
              <a:rPr lang="zh-CN" altLang="en-US" dirty="0" smtClean="0"/>
              <a:t>或者</a:t>
            </a:r>
            <a:r>
              <a:rPr lang="en-US" dirty="0" smtClean="0"/>
              <a:t> </a:t>
            </a:r>
            <a:r>
              <a:rPr lang="en-US" dirty="0"/>
              <a:t>“INS” </a:t>
            </a:r>
            <a:r>
              <a:rPr lang="en-US" dirty="0" smtClean="0"/>
              <a:t>(</a:t>
            </a:r>
            <a:r>
              <a:rPr lang="zh-CN" altLang="en-US" dirty="0" smtClean="0"/>
              <a:t>非法指令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zh-CN" altLang="en-US" dirty="0" smtClean="0"/>
              <a:t>解码和执行阶段传递值</a:t>
            </a:r>
            <a:endParaRPr lang="en-US" dirty="0"/>
          </a:p>
          <a:p>
            <a:pPr lvl="1"/>
            <a:r>
              <a:rPr lang="zh-CN" altLang="en-US" dirty="0" smtClean="0"/>
              <a:t>访存阶段传递或设置为</a:t>
            </a:r>
            <a:r>
              <a:rPr lang="en-US" dirty="0" smtClean="0"/>
              <a:t>“</a:t>
            </a:r>
            <a:r>
              <a:rPr lang="en-US" dirty="0"/>
              <a:t>ADR”</a:t>
            </a:r>
          </a:p>
          <a:p>
            <a:pPr lvl="1"/>
            <a:r>
              <a:rPr lang="zh-CN" altLang="en-US" dirty="0" smtClean="0"/>
              <a:t>当指令进入写回阶段时，异常被触发</a:t>
            </a:r>
            <a:endParaRPr lang="en-US" dirty="0"/>
          </a:p>
        </p:txBody>
      </p:sp>
      <p:grpSp>
        <p:nvGrpSpPr>
          <p:cNvPr id="490543" name="Group 47"/>
          <p:cNvGrpSpPr>
            <a:grpSpLocks/>
          </p:cNvGrpSpPr>
          <p:nvPr/>
        </p:nvGrpSpPr>
        <p:grpSpPr bwMode="auto">
          <a:xfrm>
            <a:off x="1068284" y="3359027"/>
            <a:ext cx="7096456" cy="381707"/>
            <a:chOff x="672" y="2112"/>
            <a:chExt cx="4464" cy="240"/>
          </a:xfrm>
        </p:grpSpPr>
        <p:sp>
          <p:nvSpPr>
            <p:cNvPr id="490524" name="Rectangle 28"/>
            <p:cNvSpPr>
              <a:spLocks noChangeArrowheads="1"/>
            </p:cNvSpPr>
            <p:nvPr/>
          </p:nvSpPr>
          <p:spPr bwMode="auto">
            <a:xfrm>
              <a:off x="672" y="2112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2112" y="21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predPC</a:t>
              </a:r>
            </a:p>
          </p:txBody>
        </p:sp>
      </p:grpSp>
      <p:grpSp>
        <p:nvGrpSpPr>
          <p:cNvPr id="490547" name="Group 51"/>
          <p:cNvGrpSpPr>
            <a:grpSpLocks/>
          </p:cNvGrpSpPr>
          <p:nvPr/>
        </p:nvGrpSpPr>
        <p:grpSpPr bwMode="auto">
          <a:xfrm>
            <a:off x="1068284" y="1221514"/>
            <a:ext cx="7096456" cy="381707"/>
            <a:chOff x="672" y="960"/>
            <a:chExt cx="4464" cy="240"/>
          </a:xfrm>
        </p:grpSpPr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672" y="960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90502" name="Rectangle 6"/>
            <p:cNvSpPr>
              <a:spLocks noChangeArrowheads="1"/>
            </p:cNvSpPr>
            <p:nvPr/>
          </p:nvSpPr>
          <p:spPr bwMode="auto">
            <a:xfrm>
              <a:off x="139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03" name="Rectangle 7"/>
            <p:cNvSpPr>
              <a:spLocks noChangeArrowheads="1"/>
            </p:cNvSpPr>
            <p:nvPr/>
          </p:nvSpPr>
          <p:spPr bwMode="auto">
            <a:xfrm>
              <a:off x="2544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valE</a:t>
              </a:r>
            </a:p>
          </p:txBody>
        </p:sp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3120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valM</a:t>
              </a:r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3984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4272" y="9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912" y="96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6" name="Group 50"/>
          <p:cNvGrpSpPr>
            <a:grpSpLocks/>
          </p:cNvGrpSpPr>
          <p:nvPr/>
        </p:nvGrpSpPr>
        <p:grpSpPr bwMode="auto">
          <a:xfrm>
            <a:off x="1068284" y="1755863"/>
            <a:ext cx="7096456" cy="381707"/>
            <a:chOff x="672" y="1248"/>
            <a:chExt cx="4464" cy="240"/>
          </a:xfrm>
        </p:grpSpPr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672" y="1248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1968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chemeClr val="tx2"/>
                  </a:solidFill>
                </a:rPr>
                <a:t>Cnd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139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2544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valE</a:t>
              </a:r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3120" y="1248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valA</a:t>
              </a:r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3984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14" name="Rectangle 18"/>
            <p:cNvSpPr>
              <a:spLocks noChangeArrowheads="1"/>
            </p:cNvSpPr>
            <p:nvPr/>
          </p:nvSpPr>
          <p:spPr bwMode="auto">
            <a:xfrm>
              <a:off x="4272" y="1248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912" y="1248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5" name="Group 49"/>
          <p:cNvGrpSpPr>
            <a:grpSpLocks/>
          </p:cNvGrpSpPr>
          <p:nvPr/>
        </p:nvGrpSpPr>
        <p:grpSpPr bwMode="auto">
          <a:xfrm>
            <a:off x="1068284" y="2290283"/>
            <a:ext cx="7096456" cy="381707"/>
            <a:chOff x="672" y="1536"/>
            <a:chExt cx="4464" cy="240"/>
          </a:xfrm>
        </p:grpSpPr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672" y="1536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90528" name="Rectangle 32"/>
            <p:cNvSpPr>
              <a:spLocks noChangeArrowheads="1"/>
            </p:cNvSpPr>
            <p:nvPr/>
          </p:nvSpPr>
          <p:spPr bwMode="auto">
            <a:xfrm>
              <a:off x="139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chemeClr val="tx2"/>
                  </a:solidFill>
                </a:rPr>
                <a:t>icode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68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ifun</a:t>
              </a:r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2256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valC</a:t>
              </a:r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2832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valA</a:t>
              </a:r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3408" y="153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valB</a:t>
              </a:r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3984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dstE</a:t>
              </a:r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4272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dstM</a:t>
              </a:r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4560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srcA</a:t>
              </a:r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4848" y="1536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srcB</a:t>
              </a:r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912" y="1536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1068284" y="2824683"/>
            <a:ext cx="7096456" cy="381707"/>
            <a:chOff x="672" y="1824"/>
            <a:chExt cx="4464" cy="240"/>
          </a:xfrm>
        </p:grpSpPr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672" y="1824"/>
              <a:ext cx="4464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2544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rB</a:t>
              </a:r>
            </a:p>
          </p:txBody>
        </p:sp>
        <p:sp>
          <p:nvSpPr>
            <p:cNvPr id="490518" name="Rectangle 22"/>
            <p:cNvSpPr>
              <a:spLocks noChangeArrowheads="1"/>
            </p:cNvSpPr>
            <p:nvPr/>
          </p:nvSpPr>
          <p:spPr bwMode="auto">
            <a:xfrm>
              <a:off x="2832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valC</a:t>
              </a:r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3408" y="182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valP</a:t>
              </a:r>
            </a:p>
          </p:txBody>
        </p:sp>
        <p:sp>
          <p:nvSpPr>
            <p:cNvPr id="490520" name="Rectangle 24"/>
            <p:cNvSpPr>
              <a:spLocks noChangeArrowheads="1"/>
            </p:cNvSpPr>
            <p:nvPr/>
          </p:nvSpPr>
          <p:spPr bwMode="auto">
            <a:xfrm>
              <a:off x="1392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icode</a:t>
              </a:r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1680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ifun</a:t>
              </a:r>
            </a:p>
          </p:txBody>
        </p:sp>
        <p:sp>
          <p:nvSpPr>
            <p:cNvPr id="490522" name="Rectangle 26"/>
            <p:cNvSpPr>
              <a:spLocks noChangeArrowheads="1"/>
            </p:cNvSpPr>
            <p:nvPr/>
          </p:nvSpPr>
          <p:spPr bwMode="auto">
            <a:xfrm>
              <a:off x="2256" y="1824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2"/>
                  </a:solidFill>
                </a:rPr>
                <a:t>rA</a:t>
              </a:r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912" y="182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49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2"/>
                  </a:solidFill>
                </a:rPr>
                <a:t>stat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9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76" y="1062418"/>
            <a:ext cx="6417650" cy="5606942"/>
          </a:xfrm>
        </p:spPr>
        <p:txBody>
          <a:bodyPr/>
          <a:lstStyle/>
          <a:p>
            <a:r>
              <a:rPr lang="zh-CN" altLang="en-US" dirty="0" smtClean="0"/>
              <a:t>取指阶段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访存阶段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写回阶段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332" y="-6351"/>
            <a:ext cx="1210176" cy="67784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8387801" y="1164314"/>
            <a:ext cx="744205" cy="203191"/>
          </a:xfrm>
          <a:prstGeom prst="rect">
            <a:avLst/>
          </a:prstGeom>
          <a:noFill/>
        </p:spPr>
        <p:txBody>
          <a:bodyPr wrap="none" lIns="91485" tIns="45749" rIns="91485" bIns="45749" rtlCol="0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solidFill>
                  <a:srgbClr val="000000"/>
                </a:solidFill>
              </a:rPr>
              <a:t>dmem_error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477" y="1596818"/>
            <a:ext cx="6028172" cy="164657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Determine status code for fetched instruction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imem_error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SADR;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instr_valid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SINS;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f_icode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IHALT : SHLT;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SAOK;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477" y="3594423"/>
            <a:ext cx="6028172" cy="1208722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Update the status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dmem_error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SADR;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477" y="5394796"/>
            <a:ext cx="6136747" cy="120255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pl-P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</a:t>
            </a: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SBUB in earlier stages indicates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bub</a:t>
            </a:r>
            <a:r>
              <a:rPr lang="en-US" altLang="zh-CN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</a:t>
            </a: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W_stat == SBUB : SAOK;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1 : W_stat;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950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88" y="248120"/>
            <a:ext cx="7524087" cy="696615"/>
          </a:xfrm>
        </p:spPr>
        <p:txBody>
          <a:bodyPr/>
          <a:lstStyle/>
          <a:p>
            <a:r>
              <a:rPr lang="zh-CN" altLang="en-US" dirty="0" smtClean="0"/>
              <a:t>流水线处理器中的副作用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5191266"/>
            <a:ext cx="8306223" cy="1176929"/>
          </a:xfrm>
        </p:spPr>
        <p:txBody>
          <a:bodyPr/>
          <a:lstStyle/>
          <a:p>
            <a:r>
              <a:rPr lang="zh-CN" altLang="en-US" dirty="0" smtClean="0"/>
              <a:t>期望的行为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/>
              <a:t> </a:t>
            </a:r>
            <a:r>
              <a:rPr lang="zh-CN" altLang="en-US" dirty="0" smtClean="0"/>
              <a:t>指令引起异常</a:t>
            </a:r>
            <a:endParaRPr lang="en-US" dirty="0"/>
          </a:p>
          <a:p>
            <a:pPr lvl="1"/>
            <a:r>
              <a:rPr lang="zh-CN" altLang="en-US" dirty="0" smtClean="0"/>
              <a:t>其他指令不受影响</a:t>
            </a:r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534142" y="1250090"/>
            <a:ext cx="8164740" cy="132349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49" tIns="45749" rIns="45749" bIns="45749">
            <a:spAutoFit/>
          </a:bodyPr>
          <a:lstStyle/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# demo-exc3.ys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$100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,%rax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,0x10000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(%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invalid address</a:t>
            </a:r>
          </a:p>
          <a:p>
            <a:pPr defTabSz="9149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,%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        # Sets condition codes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23528" y="335903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0x000: </a:t>
            </a:r>
            <a:r>
              <a:rPr lang="en-US" sz="2000" b="1" dirty="0" err="1">
                <a:latin typeface="Courier New" pitchFamily="49" charset="0"/>
              </a:rPr>
              <a:t>irmovq</a:t>
            </a:r>
            <a:r>
              <a:rPr lang="en-US" sz="2000" b="1" dirty="0">
                <a:latin typeface="Courier New" pitchFamily="49" charset="0"/>
              </a:rPr>
              <a:t> $100,%rax</a:t>
            </a:r>
          </a:p>
        </p:txBody>
      </p:sp>
      <p:sp>
        <p:nvSpPr>
          <p:cNvPr id="489490" name="Rectangle 18"/>
          <p:cNvSpPr>
            <a:spLocks noChangeArrowheads="1"/>
          </p:cNvSpPr>
          <p:nvPr/>
        </p:nvSpPr>
        <p:spPr bwMode="auto">
          <a:xfrm>
            <a:off x="323528" y="3664387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0x00a: </a:t>
            </a:r>
            <a:r>
              <a:rPr lang="en-US" sz="2000" b="1" dirty="0" err="1">
                <a:latin typeface="Courier New" pitchFamily="49" charset="0"/>
              </a:rPr>
              <a:t>rmmovq</a:t>
            </a:r>
            <a:r>
              <a:rPr lang="en-US" sz="2000" b="1" dirty="0">
                <a:latin typeface="Courier New" pitchFamily="49" charset="0"/>
              </a:rPr>
              <a:t> %rax,0x1000(%</a:t>
            </a:r>
            <a:r>
              <a:rPr lang="en-US" sz="2000" b="1" dirty="0" err="1" smtClean="0">
                <a:latin typeface="Courier New" pitchFamily="49" charset="0"/>
              </a:rPr>
              <a:t>rax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9491" name="Rectangle 19"/>
          <p:cNvSpPr>
            <a:spLocks noChangeArrowheads="1"/>
          </p:cNvSpPr>
          <p:nvPr/>
        </p:nvSpPr>
        <p:spPr bwMode="auto">
          <a:xfrm>
            <a:off x="323528" y="396976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1485" tIns="45749" rIns="91485" bIns="45749" anchor="ctr"/>
          <a:lstStyle/>
          <a:p>
            <a:pPr defTabSz="91492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</a:rPr>
              <a:t>0x014: </a:t>
            </a:r>
            <a:r>
              <a:rPr lang="en-US" sz="2000" b="1" dirty="0" err="1">
                <a:latin typeface="Courier New" pitchFamily="49" charset="0"/>
              </a:rPr>
              <a:t>addq</a:t>
            </a:r>
            <a:r>
              <a:rPr lang="en-US" sz="2000" b="1" dirty="0">
                <a:latin typeface="Courier New" pitchFamily="49" charset="0"/>
              </a:rPr>
              <a:t> %</a:t>
            </a:r>
            <a:r>
              <a:rPr lang="en-US" sz="2000" b="1" dirty="0" err="1">
                <a:latin typeface="Courier New" pitchFamily="49" charset="0"/>
              </a:rPr>
              <a:t>rax</a:t>
            </a:r>
            <a:r>
              <a:rPr lang="en-US" sz="2000" b="1" dirty="0">
                <a:latin typeface="Courier New" pitchFamily="49" charset="0"/>
              </a:rPr>
              <a:t>,%</a:t>
            </a:r>
            <a:r>
              <a:rPr lang="en-US" sz="2000" b="1" dirty="0" err="1">
                <a:latin typeface="Courier New" pitchFamily="49" charset="0"/>
              </a:rPr>
              <a:t>rax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5043488" y="2971800"/>
            <a:ext cx="2289175" cy="1298575"/>
            <a:chOff x="3177" y="1796"/>
            <a:chExt cx="1442" cy="818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177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3465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753" y="1796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042" y="179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177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465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3753" y="2037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042" y="203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3465" y="222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3753" y="222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4042" y="222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53" y="242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4042" y="242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46" name="Group 21"/>
            <p:cNvGrpSpPr>
              <a:grpSpLocks/>
            </p:cNvGrpSpPr>
            <p:nvPr/>
          </p:nvGrpSpPr>
          <p:grpSpPr bwMode="auto">
            <a:xfrm>
              <a:off x="4330" y="1796"/>
              <a:ext cx="289" cy="818"/>
              <a:chOff x="3696" y="1872"/>
              <a:chExt cx="288" cy="816"/>
            </a:xfrm>
          </p:grpSpPr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48" name="Rectangle 23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7467600" y="4038600"/>
            <a:ext cx="1447800" cy="3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异常检测</a:t>
            </a:r>
            <a:endParaRPr lang="en-US" altLang="zh-CN" sz="2000" b="1" dirty="0">
              <a:solidFill>
                <a:schemeClr val="tx2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rot="5400000" flipH="1" flipV="1">
            <a:off x="6773069" y="4234656"/>
            <a:ext cx="29527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861009" y="4495800"/>
            <a:ext cx="1374859" cy="3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Helvetica" panose="020B0604020202020204" pitchFamily="34" charset="0"/>
                <a:ea typeface="宋体" panose="02010600030101010101" pitchFamily="2" charset="-122"/>
              </a:rPr>
              <a:t>条件码设置</a:t>
            </a:r>
            <a:endParaRPr lang="en-US" altLang="zh-CN" sz="20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Freeform 1"/>
          <p:cNvSpPr>
            <a:spLocks/>
          </p:cNvSpPr>
          <p:nvPr/>
        </p:nvSpPr>
        <p:spPr bwMode="auto">
          <a:xfrm>
            <a:off x="7340600" y="3622675"/>
            <a:ext cx="612775" cy="403225"/>
          </a:xfrm>
          <a:custGeom>
            <a:avLst/>
            <a:gdLst>
              <a:gd name="T0" fmla="*/ 559174 w 612570"/>
              <a:gd name="T1" fmla="*/ 403372 h 403078"/>
              <a:gd name="T2" fmla="*/ 559174 w 612570"/>
              <a:gd name="T3" fmla="*/ 9384 h 403078"/>
              <a:gd name="T4" fmla="*/ 0 w 612570"/>
              <a:gd name="T5" fmla="*/ 161896 h 4030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570" h="403078">
                <a:moveTo>
                  <a:pt x="558800" y="403078"/>
                </a:moveTo>
                <a:cubicBezTo>
                  <a:pt x="605366" y="226336"/>
                  <a:pt x="651933" y="49595"/>
                  <a:pt x="558800" y="9378"/>
                </a:cubicBezTo>
                <a:cubicBezTo>
                  <a:pt x="465667" y="-30839"/>
                  <a:pt x="232833" y="65469"/>
                  <a:pt x="0" y="1617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避免副作用</a:t>
            </a:r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4744"/>
            <a:ext cx="8594725" cy="5616624"/>
          </a:xfrm>
        </p:spPr>
        <p:txBody>
          <a:bodyPr/>
          <a:lstStyle/>
          <a:p>
            <a:r>
              <a:rPr lang="zh-CN" altLang="en-US" dirty="0" smtClean="0"/>
              <a:t>异常出现应该禁止状态更新</a:t>
            </a:r>
            <a:endParaRPr lang="en-US" dirty="0"/>
          </a:p>
          <a:p>
            <a:pPr lvl="1"/>
            <a:r>
              <a:rPr lang="zh-CN" altLang="en-US" dirty="0" smtClean="0"/>
              <a:t>非法指令</a:t>
            </a:r>
            <a:r>
              <a:rPr lang="zh-CN" altLang="en-US" dirty="0"/>
              <a:t>转换</a:t>
            </a:r>
            <a:r>
              <a:rPr lang="zh-CN" altLang="en-US" dirty="0" smtClean="0"/>
              <a:t>为流水线气泡</a:t>
            </a:r>
            <a:endParaRPr lang="en-US" dirty="0" smtClean="0"/>
          </a:p>
          <a:p>
            <a:pPr lvl="2"/>
            <a:r>
              <a:rPr lang="zh-CN" altLang="en-US" sz="2000" dirty="0" smtClean="0"/>
              <a:t>除非状态指示异常状态</a:t>
            </a:r>
            <a:endParaRPr lang="en-US" sz="2000" dirty="0" smtClean="0"/>
          </a:p>
          <a:p>
            <a:pPr lvl="1"/>
            <a:r>
              <a:rPr lang="zh-CN" altLang="en-US" dirty="0" smtClean="0"/>
              <a:t>数据不会被写入无效的地址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/>
              <a:t>防止</a:t>
            </a:r>
            <a:r>
              <a:rPr lang="zh-CN" altLang="en-US" dirty="0" smtClean="0"/>
              <a:t>条件码进行无效更新</a:t>
            </a:r>
            <a:r>
              <a:rPr lang="en-US" dirty="0" smtClean="0"/>
              <a:t> </a:t>
            </a:r>
          </a:p>
          <a:p>
            <a:pPr lvl="2"/>
            <a:r>
              <a:rPr lang="zh-CN" altLang="en-US" sz="2000" dirty="0" smtClean="0"/>
              <a:t>在访存阶段检测异常</a:t>
            </a:r>
            <a:endParaRPr lang="en-US" sz="2000" dirty="0"/>
          </a:p>
          <a:p>
            <a:pPr lvl="2"/>
            <a:r>
              <a:rPr lang="zh-CN" altLang="en-US" sz="2000" dirty="0" smtClean="0"/>
              <a:t>在执行阶段禁止条件码更新</a:t>
            </a:r>
            <a:r>
              <a:rPr lang="en-US" sz="2000" dirty="0" smtClean="0"/>
              <a:t> </a:t>
            </a:r>
            <a:endParaRPr lang="en-US" sz="2000" dirty="0"/>
          </a:p>
          <a:p>
            <a:pPr lvl="2"/>
            <a:r>
              <a:rPr lang="zh-CN" altLang="en-US" sz="2000" dirty="0" smtClean="0"/>
              <a:t>必须在相同的时钟周期内发生</a:t>
            </a:r>
            <a:endParaRPr lang="en-US" sz="2000" dirty="0"/>
          </a:p>
          <a:p>
            <a:pPr lvl="1"/>
            <a:r>
              <a:rPr lang="zh-CN" altLang="en-US" dirty="0" smtClean="0"/>
              <a:t>在最后阶段处理异常</a:t>
            </a:r>
            <a:endParaRPr lang="en-US" dirty="0" smtClean="0"/>
          </a:p>
          <a:p>
            <a:pPr lvl="2"/>
            <a:r>
              <a:rPr lang="zh-CN" altLang="en-US" sz="2000" dirty="0" smtClean="0"/>
              <a:t>当在访存阶段探测到异常时</a:t>
            </a:r>
            <a:endParaRPr lang="en-US" sz="2000" dirty="0" smtClean="0"/>
          </a:p>
          <a:p>
            <a:pPr lvl="3"/>
            <a:r>
              <a:rPr lang="zh-CN" altLang="en-US" sz="1800" dirty="0" smtClean="0"/>
              <a:t>在下一个时钟周期将气泡插入访存阶段</a:t>
            </a:r>
            <a:r>
              <a:rPr lang="en-US" sz="1800" dirty="0" smtClean="0"/>
              <a:t> </a:t>
            </a:r>
          </a:p>
          <a:p>
            <a:pPr lvl="2"/>
            <a:r>
              <a:rPr lang="zh-CN" altLang="en-US" sz="2000" dirty="0" smtClean="0"/>
              <a:t>当在写回阶段探测到异常时</a:t>
            </a:r>
            <a:r>
              <a:rPr lang="en-US" sz="2000" dirty="0" smtClean="0"/>
              <a:t> </a:t>
            </a:r>
          </a:p>
          <a:p>
            <a:pPr lvl="3"/>
            <a:r>
              <a:rPr lang="zh-CN" altLang="en-US" sz="1800" dirty="0" smtClean="0"/>
              <a:t>停止异常指令</a:t>
            </a:r>
            <a:endParaRPr lang="en-US" sz="1800" dirty="0"/>
          </a:p>
          <a:p>
            <a:pPr lvl="1"/>
            <a:r>
              <a:rPr lang="zh-CN" altLang="en-US" dirty="0" smtClean="0"/>
              <a:t>包含在</a:t>
            </a:r>
            <a:r>
              <a:rPr lang="en-US" altLang="zh-CN" dirty="0" smtClean="0"/>
              <a:t>HCL</a:t>
            </a:r>
            <a:r>
              <a:rPr lang="zh-CN" altLang="en-US" dirty="0" smtClean="0"/>
              <a:t>代码中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2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9" y="248123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状态变化的控制逻辑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28" y="1029032"/>
            <a:ext cx="7180710" cy="5415452"/>
          </a:xfrm>
        </p:spPr>
        <p:txBody>
          <a:bodyPr/>
          <a:lstStyle/>
          <a:p>
            <a:r>
              <a:rPr lang="zh-CN" altLang="en-US" dirty="0" smtClean="0"/>
              <a:t>设置条件码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阶段控制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也控制访存阶段的更新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862" y="9543"/>
            <a:ext cx="1210176" cy="677847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298866" y="1673159"/>
            <a:ext cx="7096456" cy="1202556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Should the condition codes be updated?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set_cc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E_icode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IOPQ &amp;&amp;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State changes only during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operation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 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&amp;&amp; !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866" y="4225368"/>
            <a:ext cx="7096456" cy="1643585"/>
          </a:xfrm>
          <a:prstGeom prst="rect">
            <a:avLst/>
          </a:prstGeom>
          <a:solidFill>
            <a:srgbClr val="FFFF99"/>
          </a:solidFill>
        </p:spPr>
        <p:txBody>
          <a:bodyPr wrap="square" lIns="91485" tIns="45749" rIns="91485" bIns="45749">
            <a:spAutoFit/>
          </a:bodyPr>
          <a:lstStyle/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Start injecting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bubble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soon as exception passes through memory stage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||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stall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register W when exception encountered</a:t>
            </a:r>
          </a:p>
          <a:p>
            <a:pPr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W_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stall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W_stat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{ SADR, SINS, SHLT };</a:t>
            </a:r>
          </a:p>
        </p:txBody>
      </p:sp>
    </p:spTree>
    <p:extLst>
      <p:ext uri="{BB962C8B-B14F-4D97-AF65-F5344CB8AC3E}">
        <p14:creationId xmlns:p14="http://schemas.microsoft.com/office/powerpoint/2010/main" val="41306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其他实际的异常处理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调用异常处理程序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PC</a:t>
            </a:r>
            <a:r>
              <a:rPr lang="zh-CN" altLang="en-US" dirty="0" smtClean="0"/>
              <a:t>入栈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altLang="zh-CN" dirty="0" smtClean="0"/>
              <a:t>PC</a:t>
            </a:r>
            <a:r>
              <a:rPr lang="zh-CN" altLang="en-US" dirty="0"/>
              <a:t>指向</a:t>
            </a:r>
            <a:r>
              <a:rPr lang="zh-CN" altLang="en-US" dirty="0" smtClean="0"/>
              <a:t>故障指令或下一条指令</a:t>
            </a:r>
            <a:endParaRPr lang="en-US" dirty="0"/>
          </a:p>
          <a:p>
            <a:pPr lvl="2"/>
            <a:r>
              <a:rPr lang="zh-CN" altLang="en-US" dirty="0" smtClean="0"/>
              <a:t>通常和异常状态一起通过流水线传输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跳转到处理程序的入口地址</a:t>
            </a:r>
            <a:endParaRPr lang="en-US" dirty="0"/>
          </a:p>
          <a:p>
            <a:pPr lvl="2"/>
            <a:r>
              <a:rPr lang="zh-CN" altLang="en-US" dirty="0" smtClean="0"/>
              <a:t>通常是固定地址</a:t>
            </a:r>
            <a:endParaRPr lang="en-US" dirty="0"/>
          </a:p>
          <a:p>
            <a:pPr lvl="2"/>
            <a:r>
              <a:rPr lang="zh-CN" altLang="en-US" dirty="0" smtClean="0"/>
              <a:t>被定义为</a:t>
            </a:r>
            <a:r>
              <a:rPr lang="en-US" dirty="0" smtClean="0"/>
              <a:t>ISA</a:t>
            </a:r>
            <a:r>
              <a:rPr lang="zh-CN" altLang="en-US" dirty="0" smtClean="0"/>
              <a:t>的一部分</a:t>
            </a:r>
            <a:endParaRPr lang="en-US" dirty="0"/>
          </a:p>
          <a:p>
            <a:r>
              <a:rPr lang="zh-CN" altLang="en-US" dirty="0" smtClean="0"/>
              <a:t>实现</a:t>
            </a:r>
            <a:endParaRPr lang="en-US" dirty="0"/>
          </a:p>
          <a:p>
            <a:pPr lvl="1"/>
            <a:r>
              <a:rPr lang="zh-CN" altLang="en-US" dirty="0" smtClean="0"/>
              <a:t>尚未实现！</a:t>
            </a:r>
            <a:r>
              <a:rPr lang="en-US" altLang="zh-CN" dirty="0" smtClean="0"/>
              <a:t>---OS</a:t>
            </a:r>
            <a:r>
              <a:rPr lang="zh-CN" altLang="en-US" dirty="0" smtClean="0"/>
              <a:t>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性能评估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时钟频率</a:t>
            </a:r>
            <a:endParaRPr lang="en-US" dirty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/>
              <a:t>Gh</a:t>
            </a:r>
            <a:r>
              <a:rPr lang="en-US" altLang="zh-CN" dirty="0" err="1" smtClean="0"/>
              <a:t>z</a:t>
            </a:r>
            <a:r>
              <a:rPr lang="zh-CN" altLang="en-US" dirty="0" smtClean="0"/>
              <a:t>计算</a:t>
            </a:r>
            <a:endParaRPr lang="en-US" dirty="0"/>
          </a:p>
          <a:p>
            <a:pPr lvl="1"/>
            <a:r>
              <a:rPr lang="zh-CN" altLang="en-US" dirty="0" smtClean="0"/>
              <a:t>阶段功能的划分和电路的设计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保持每个阶段的工作量尽可能的小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指令的执行速率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CPI: </a:t>
            </a:r>
            <a:r>
              <a:rPr lang="zh-CN" altLang="en-US" dirty="0" smtClean="0"/>
              <a:t>每指令周期数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平均来说，每条指令需要的时钟周期数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流水线功能设计和基准程序</a:t>
            </a:r>
            <a:endParaRPr lang="en-US" dirty="0"/>
          </a:p>
          <a:p>
            <a:pPr lvl="2"/>
            <a:r>
              <a:rPr lang="zh-CN" altLang="en-US" dirty="0" smtClean="0"/>
              <a:t>例如：分支预测错误的频率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4744"/>
            <a:ext cx="8594725" cy="5472608"/>
          </a:xfrm>
        </p:spPr>
        <p:txBody>
          <a:bodyPr/>
          <a:lstStyle/>
          <a:p>
            <a:r>
              <a:rPr lang="en-US" dirty="0"/>
              <a:t>CPI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1.0</a:t>
            </a:r>
          </a:p>
          <a:p>
            <a:pPr lvl="1"/>
            <a:r>
              <a:rPr lang="zh-CN" altLang="en-US" dirty="0" smtClean="0"/>
              <a:t>每个周期取一条指令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几乎每个周期都有效的执行一条新指令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虽然每个单独的指令具有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个周期的延迟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CPI </a:t>
            </a:r>
            <a:r>
              <a:rPr lang="en-US" b="0" dirty="0">
                <a:sym typeface="Symbol" pitchFamily="18" charset="2"/>
              </a:rPr>
              <a:t>&gt;</a:t>
            </a:r>
            <a:r>
              <a:rPr lang="en-US" dirty="0"/>
              <a:t> 1.0</a:t>
            </a:r>
          </a:p>
          <a:p>
            <a:pPr lvl="1"/>
            <a:r>
              <a:rPr lang="zh-CN" altLang="en-US" dirty="0" smtClean="0"/>
              <a:t>有时必须停顿或取消分支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计算</a:t>
            </a:r>
            <a:r>
              <a:rPr lang="en-US" dirty="0" smtClean="0"/>
              <a:t> </a:t>
            </a:r>
            <a:r>
              <a:rPr lang="en-US" dirty="0"/>
              <a:t>CPI</a:t>
            </a:r>
          </a:p>
          <a:p>
            <a:pPr lvl="1"/>
            <a:r>
              <a:rPr lang="en-US" dirty="0" smtClean="0"/>
              <a:t>C</a:t>
            </a:r>
            <a:r>
              <a:rPr lang="zh-CN" altLang="en-US" dirty="0" smtClean="0"/>
              <a:t>：时钟周期</a:t>
            </a:r>
            <a:endParaRPr lang="en-US" dirty="0"/>
          </a:p>
          <a:p>
            <a:pPr lvl="1"/>
            <a:r>
              <a:rPr lang="en-US" dirty="0" smtClean="0"/>
              <a:t>I</a:t>
            </a:r>
            <a:r>
              <a:rPr lang="zh-CN" altLang="en-US" dirty="0" smtClean="0"/>
              <a:t>：执行完成的指令数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B</a:t>
            </a:r>
            <a:r>
              <a:rPr lang="zh-CN" altLang="en-US" dirty="0" smtClean="0"/>
              <a:t>：插入的气泡个数</a:t>
            </a:r>
            <a:r>
              <a:rPr lang="en-US" altLang="zh-CN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 = I + </a:t>
            </a:r>
            <a:r>
              <a:rPr lang="en-US" dirty="0" smtClean="0"/>
              <a:t>B)</a:t>
            </a:r>
            <a:endParaRPr lang="en-US" dirty="0"/>
          </a:p>
          <a:p>
            <a:pPr lvl="1" algn="ctr">
              <a:buFont typeface="Wingdings" pitchFamily="2" charset="2"/>
              <a:buNone/>
            </a:pPr>
            <a:r>
              <a:rPr lang="en-US" dirty="0"/>
              <a:t>CPI   =   C/I   =   (</a:t>
            </a:r>
            <a:r>
              <a:rPr lang="en-US" dirty="0" smtClean="0"/>
              <a:t>I+B)/</a:t>
            </a:r>
            <a:r>
              <a:rPr lang="en-US" dirty="0"/>
              <a:t>I   =  1.0 + B/I</a:t>
            </a:r>
          </a:p>
          <a:p>
            <a:pPr lvl="1"/>
            <a:r>
              <a:rPr lang="zh-CN" altLang="en-US" dirty="0" smtClean="0"/>
              <a:t>因子</a:t>
            </a:r>
            <a:r>
              <a:rPr lang="en-US" dirty="0" smtClean="0"/>
              <a:t>B/I</a:t>
            </a:r>
            <a:r>
              <a:rPr lang="zh-CN" altLang="en-US" dirty="0" smtClean="0"/>
              <a:t>代表因气泡而产生的平均处罚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36" y="839765"/>
            <a:ext cx="8244225" cy="5795583"/>
          </a:xfrm>
        </p:spPr>
        <p:txBody>
          <a:bodyPr/>
          <a:lstStyle/>
          <a:p>
            <a:pPr marL="879893" lvl="1" indent="-381181" algn="ctr">
              <a:buNone/>
              <a:tabLst>
                <a:tab pos="7204320" algn="dec"/>
              </a:tabLst>
            </a:pPr>
            <a:r>
              <a:rPr lang="en-US" b="1" dirty="0"/>
              <a:t>	B/I = LP + MP + RP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LP</a:t>
            </a:r>
            <a:r>
              <a:rPr lang="en-US" b="1" dirty="0" smtClean="0"/>
              <a:t>:</a:t>
            </a:r>
            <a:r>
              <a:rPr lang="zh-CN" altLang="en-US" b="1" dirty="0" smtClean="0"/>
              <a:t>由加载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使用冒险停顿产生的处罚</a:t>
            </a:r>
            <a:endParaRPr lang="en-US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加载指令的比例</a:t>
            </a:r>
            <a:r>
              <a:rPr lang="en-US" sz="2000" b="1" dirty="0" smtClean="0"/>
              <a:t> </a:t>
            </a:r>
            <a:r>
              <a:rPr lang="en-US" sz="2000" b="1" dirty="0"/>
              <a:t>	0.25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加载指令需要停顿的比例</a:t>
            </a:r>
            <a:r>
              <a:rPr lang="en-US" sz="2000" b="1" dirty="0" smtClean="0"/>
              <a:t> 	0.20</a:t>
            </a:r>
            <a:endParaRPr lang="en-US" sz="2000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每次插入气泡的数量</a:t>
            </a:r>
            <a:r>
              <a:rPr lang="en-US" sz="2000" b="1" dirty="0" smtClean="0"/>
              <a:t> </a:t>
            </a:r>
            <a:r>
              <a:rPr lang="en-US" sz="2000" b="1" dirty="0"/>
              <a:t>	1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LP = 0.25 * 0.20 * 1 </a:t>
            </a:r>
            <a:r>
              <a:rPr lang="en-US" sz="2000" b="1" dirty="0">
                <a:solidFill>
                  <a:srgbClr val="FF0000"/>
                </a:solidFill>
              </a:rPr>
              <a:t>= 0.05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MP</a:t>
            </a:r>
            <a:r>
              <a:rPr lang="en-US" b="1" dirty="0" smtClean="0"/>
              <a:t>:</a:t>
            </a:r>
            <a:r>
              <a:rPr lang="zh-CN" altLang="en-US" b="1" dirty="0" smtClean="0"/>
              <a:t>由错误的分支预测产生的处罚</a:t>
            </a:r>
            <a:r>
              <a:rPr lang="en-US" b="1" dirty="0" smtClean="0"/>
              <a:t> </a:t>
            </a:r>
            <a:endParaRPr lang="en-US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条件转移指令的比例</a:t>
            </a:r>
            <a:r>
              <a:rPr lang="en-US" sz="2000" b="1" dirty="0" smtClean="0"/>
              <a:t> </a:t>
            </a:r>
            <a:r>
              <a:rPr lang="en-US" sz="2000" b="1" dirty="0"/>
              <a:t>	0.20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条件转移预测错误的比例</a:t>
            </a:r>
            <a:r>
              <a:rPr lang="en-US" sz="2000" b="1" dirty="0" smtClean="0"/>
              <a:t> </a:t>
            </a:r>
            <a:r>
              <a:rPr lang="en-US" sz="2000" b="1" dirty="0"/>
              <a:t>	0.40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每次插入气泡的数量</a:t>
            </a:r>
            <a:r>
              <a:rPr lang="en-US" sz="2000" b="1" dirty="0" smtClean="0"/>
              <a:t> </a:t>
            </a:r>
            <a:r>
              <a:rPr lang="en-US" sz="2000" b="1" dirty="0"/>
              <a:t>	2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MP = 0.20 * 0.40 * 2 = </a:t>
            </a:r>
            <a:r>
              <a:rPr lang="en-US" sz="2000" b="1" dirty="0">
                <a:solidFill>
                  <a:srgbClr val="FF0000"/>
                </a:solidFill>
              </a:rPr>
              <a:t>0.16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en-US" b="1" dirty="0"/>
              <a:t>RP: </a:t>
            </a:r>
            <a:r>
              <a:rPr lang="zh-CN" altLang="en-US" b="1" dirty="0" smtClean="0"/>
              <a:t>由</a:t>
            </a:r>
            <a:r>
              <a:rPr lang="en-US" altLang="zh-CN" b="1" dirty="0" smtClean="0"/>
              <a:t>ret</a:t>
            </a:r>
            <a:r>
              <a:rPr lang="zh-CN" altLang="en-US" b="1" dirty="0" smtClean="0"/>
              <a:t>指令产生的处罚</a:t>
            </a:r>
            <a:r>
              <a:rPr lang="en-US" b="1" dirty="0" smtClean="0"/>
              <a:t> </a:t>
            </a:r>
            <a:endParaRPr lang="en-US" b="1" dirty="0"/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返回指令站的比例</a:t>
            </a:r>
            <a:r>
              <a:rPr lang="en-US" sz="2000" b="1" dirty="0" smtClean="0"/>
              <a:t> </a:t>
            </a:r>
            <a:r>
              <a:rPr lang="en-US" sz="2000" b="1" dirty="0"/>
              <a:t>	0.02</a:t>
            </a:r>
          </a:p>
          <a:p>
            <a:pPr marL="1249956" lvl="2" indent="-343064">
              <a:tabLst>
                <a:tab pos="7204320" algn="dec"/>
              </a:tabLst>
            </a:pPr>
            <a:r>
              <a:rPr lang="zh-CN" altLang="en-US" sz="2000" b="1" dirty="0" smtClean="0"/>
              <a:t>每次插入的气泡数量</a:t>
            </a:r>
            <a:r>
              <a:rPr lang="en-US" sz="2000" b="1" dirty="0" smtClean="0"/>
              <a:t> </a:t>
            </a:r>
            <a:r>
              <a:rPr lang="en-US" sz="2000" b="1" dirty="0"/>
              <a:t>	3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sz="2000" b="1" dirty="0">
                <a:sym typeface="Symbol" pitchFamily="18" charset="2"/>
              </a:rPr>
              <a:t>	</a:t>
            </a:r>
            <a:r>
              <a:rPr lang="en-US" sz="2000" b="1" dirty="0"/>
              <a:t>RP = 0.02 * 3 = </a:t>
            </a:r>
            <a:r>
              <a:rPr lang="en-US" sz="2000" b="1" dirty="0" smtClean="0">
                <a:solidFill>
                  <a:srgbClr val="FF0000"/>
                </a:solidFill>
              </a:rPr>
              <a:t>0.06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6875748" y="1145173"/>
            <a:ext cx="166551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0033"/>
                </a:solidFill>
              </a:rPr>
              <a:t>Typical Values</a:t>
            </a:r>
          </a:p>
        </p:txBody>
      </p:sp>
    </p:spTree>
    <p:extLst>
      <p:ext uri="{BB962C8B-B14F-4D97-AF65-F5344CB8AC3E}">
        <p14:creationId xmlns:p14="http://schemas.microsoft.com/office/powerpoint/2010/main" val="16126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56" y="199819"/>
            <a:ext cx="8716369" cy="78090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</a:t>
            </a:r>
            <a:r>
              <a:rPr lang="en-US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无</a:t>
            </a:r>
            <a:r>
              <a:rPr lang="en-US" dirty="0" err="1"/>
              <a:t>Nop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</a:p>
        </p:txBody>
      </p:sp>
      <p:grpSp>
        <p:nvGrpSpPr>
          <p:cNvPr id="155" name="Group 412"/>
          <p:cNvGrpSpPr/>
          <p:nvPr/>
        </p:nvGrpSpPr>
        <p:grpSpPr bwMode="auto">
          <a:xfrm>
            <a:off x="395536" y="963834"/>
            <a:ext cx="8280920" cy="5345486"/>
            <a:chOff x="807" y="471"/>
            <a:chExt cx="4129" cy="3361"/>
          </a:xfrm>
        </p:grpSpPr>
        <p:sp>
          <p:nvSpPr>
            <p:cNvPr id="156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57" name="Rectangle 262"/>
            <p:cNvSpPr>
              <a:spLocks noChangeArrowheads="1"/>
            </p:cNvSpPr>
            <p:nvPr/>
          </p:nvSpPr>
          <p:spPr bwMode="auto">
            <a:xfrm>
              <a:off x="893" y="750"/>
              <a:ext cx="48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0x000: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58" name="Rectangle 263"/>
            <p:cNvSpPr>
              <a:spLocks noChangeArrowheads="1"/>
            </p:cNvSpPr>
            <p:nvPr/>
          </p:nvSpPr>
          <p:spPr bwMode="auto">
            <a:xfrm>
              <a:off x="1361" y="750"/>
              <a:ext cx="48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59" name="Rectangle 264"/>
            <p:cNvSpPr>
              <a:spLocks noChangeArrowheads="1"/>
            </p:cNvSpPr>
            <p:nvPr/>
          </p:nvSpPr>
          <p:spPr bwMode="auto">
            <a:xfrm>
              <a:off x="1832" y="750"/>
              <a:ext cx="344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$10,%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0" name="Rectangle 265"/>
            <p:cNvSpPr>
              <a:spLocks noChangeArrowheads="1"/>
            </p:cNvSpPr>
            <p:nvPr/>
          </p:nvSpPr>
          <p:spPr bwMode="auto">
            <a:xfrm>
              <a:off x="2169" y="750"/>
              <a:ext cx="20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61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2" name="Rectangle 267"/>
            <p:cNvSpPr>
              <a:spLocks noChangeArrowheads="1"/>
            </p:cNvSpPr>
            <p:nvPr/>
          </p:nvSpPr>
          <p:spPr bwMode="auto">
            <a:xfrm>
              <a:off x="2752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1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3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4" name="Rectangle 269"/>
            <p:cNvSpPr>
              <a:spLocks noChangeArrowheads="1"/>
            </p:cNvSpPr>
            <p:nvPr/>
          </p:nvSpPr>
          <p:spPr bwMode="auto">
            <a:xfrm>
              <a:off x="3040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2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5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6" name="Rectangle 271"/>
            <p:cNvSpPr>
              <a:spLocks noChangeArrowheads="1"/>
            </p:cNvSpPr>
            <p:nvPr/>
          </p:nvSpPr>
          <p:spPr bwMode="auto">
            <a:xfrm>
              <a:off x="3328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7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8" name="Rectangle 273"/>
            <p:cNvSpPr>
              <a:spLocks noChangeArrowheads="1"/>
            </p:cNvSpPr>
            <p:nvPr/>
          </p:nvSpPr>
          <p:spPr bwMode="auto">
            <a:xfrm>
              <a:off x="3616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4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69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0" name="Rectangle 275"/>
            <p:cNvSpPr>
              <a:spLocks noChangeArrowheads="1"/>
            </p:cNvSpPr>
            <p:nvPr/>
          </p:nvSpPr>
          <p:spPr bwMode="auto">
            <a:xfrm>
              <a:off x="3904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5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1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2" name="Rectangle 277"/>
            <p:cNvSpPr>
              <a:spLocks noChangeArrowheads="1"/>
            </p:cNvSpPr>
            <p:nvPr/>
          </p:nvSpPr>
          <p:spPr bwMode="auto">
            <a:xfrm>
              <a:off x="4192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6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3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4" name="Rectangle 279"/>
            <p:cNvSpPr>
              <a:spLocks noChangeArrowheads="1"/>
            </p:cNvSpPr>
            <p:nvPr/>
          </p:nvSpPr>
          <p:spPr bwMode="auto">
            <a:xfrm>
              <a:off x="4480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7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5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6" name="Rectangle 281"/>
            <p:cNvSpPr>
              <a:spLocks noChangeArrowheads="1"/>
            </p:cNvSpPr>
            <p:nvPr/>
          </p:nvSpPr>
          <p:spPr bwMode="auto">
            <a:xfrm>
              <a:off x="4768" y="515"/>
              <a:ext cx="46" cy="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3333CC"/>
                  </a:solidFill>
                </a:rPr>
                <a:t>8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7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8" name="Rectangle 283"/>
            <p:cNvSpPr>
              <a:spLocks noChangeArrowheads="1"/>
            </p:cNvSpPr>
            <p:nvPr/>
          </p:nvSpPr>
          <p:spPr bwMode="auto">
            <a:xfrm>
              <a:off x="2772" y="739"/>
              <a:ext cx="6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79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0" name="Rectangle 285"/>
            <p:cNvSpPr>
              <a:spLocks noChangeArrowheads="1"/>
            </p:cNvSpPr>
            <p:nvPr/>
          </p:nvSpPr>
          <p:spPr bwMode="auto">
            <a:xfrm>
              <a:off x="3075" y="739"/>
              <a:ext cx="76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1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2" name="Rectangle 287"/>
            <p:cNvSpPr>
              <a:spLocks noChangeArrowheads="1"/>
            </p:cNvSpPr>
            <p:nvPr/>
          </p:nvSpPr>
          <p:spPr bwMode="auto">
            <a:xfrm>
              <a:off x="3343" y="739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3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4" name="Rectangle 289"/>
            <p:cNvSpPr>
              <a:spLocks noChangeArrowheads="1"/>
            </p:cNvSpPr>
            <p:nvPr/>
          </p:nvSpPr>
          <p:spPr bwMode="auto">
            <a:xfrm>
              <a:off x="3644" y="739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5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6" name="Rectangle 291"/>
            <p:cNvSpPr>
              <a:spLocks noChangeArrowheads="1"/>
            </p:cNvSpPr>
            <p:nvPr/>
          </p:nvSpPr>
          <p:spPr bwMode="auto">
            <a:xfrm>
              <a:off x="4194" y="931"/>
              <a:ext cx="9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7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88" name="Rectangle 293"/>
            <p:cNvSpPr>
              <a:spLocks noChangeArrowheads="1"/>
            </p:cNvSpPr>
            <p:nvPr/>
          </p:nvSpPr>
          <p:spPr bwMode="auto">
            <a:xfrm>
              <a:off x="892" y="942"/>
              <a:ext cx="48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89" name="Rectangle 294"/>
            <p:cNvSpPr>
              <a:spLocks noChangeArrowheads="1"/>
            </p:cNvSpPr>
            <p:nvPr/>
          </p:nvSpPr>
          <p:spPr bwMode="auto">
            <a:xfrm>
              <a:off x="1361" y="942"/>
              <a:ext cx="48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90" name="Rectangle 295"/>
            <p:cNvSpPr>
              <a:spLocks noChangeArrowheads="1"/>
            </p:cNvSpPr>
            <p:nvPr/>
          </p:nvSpPr>
          <p:spPr bwMode="auto">
            <a:xfrm>
              <a:off x="1900" y="942"/>
              <a:ext cx="27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$3,%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1" name="Rectangle 296"/>
            <p:cNvSpPr>
              <a:spLocks noChangeArrowheads="1"/>
            </p:cNvSpPr>
            <p:nvPr/>
          </p:nvSpPr>
          <p:spPr bwMode="auto">
            <a:xfrm>
              <a:off x="2169" y="942"/>
              <a:ext cx="20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92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3" name="Rectangle 298"/>
            <p:cNvSpPr>
              <a:spLocks noChangeArrowheads="1"/>
            </p:cNvSpPr>
            <p:nvPr/>
          </p:nvSpPr>
          <p:spPr bwMode="auto">
            <a:xfrm>
              <a:off x="3060" y="931"/>
              <a:ext cx="6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4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5" name="Rectangle 300"/>
            <p:cNvSpPr>
              <a:spLocks noChangeArrowheads="1"/>
            </p:cNvSpPr>
            <p:nvPr/>
          </p:nvSpPr>
          <p:spPr bwMode="auto">
            <a:xfrm>
              <a:off x="3363" y="931"/>
              <a:ext cx="76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6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7" name="Rectangle 302"/>
            <p:cNvSpPr>
              <a:spLocks noChangeArrowheads="1"/>
            </p:cNvSpPr>
            <p:nvPr/>
          </p:nvSpPr>
          <p:spPr bwMode="auto">
            <a:xfrm>
              <a:off x="3631" y="931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3932" y="9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3906" y="739"/>
              <a:ext cx="9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3" name="Rectangle 308"/>
            <p:cNvSpPr>
              <a:spLocks noChangeArrowheads="1"/>
            </p:cNvSpPr>
            <p:nvPr/>
          </p:nvSpPr>
          <p:spPr bwMode="auto">
            <a:xfrm>
              <a:off x="3348" y="1123"/>
              <a:ext cx="6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4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5" name="Rectangle 310"/>
            <p:cNvSpPr>
              <a:spLocks noChangeArrowheads="1"/>
            </p:cNvSpPr>
            <p:nvPr/>
          </p:nvSpPr>
          <p:spPr bwMode="auto">
            <a:xfrm>
              <a:off x="3651" y="1123"/>
              <a:ext cx="76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6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7" name="Rectangle 312"/>
            <p:cNvSpPr>
              <a:spLocks noChangeArrowheads="1"/>
            </p:cNvSpPr>
            <p:nvPr/>
          </p:nvSpPr>
          <p:spPr bwMode="auto">
            <a:xfrm>
              <a:off x="3919" y="1123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8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09" name="Rectangle 314"/>
            <p:cNvSpPr>
              <a:spLocks noChangeArrowheads="1"/>
            </p:cNvSpPr>
            <p:nvPr/>
          </p:nvSpPr>
          <p:spPr bwMode="auto">
            <a:xfrm>
              <a:off x="4220" y="1123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0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1" name="Rectangle 316"/>
            <p:cNvSpPr>
              <a:spLocks noChangeArrowheads="1"/>
            </p:cNvSpPr>
            <p:nvPr/>
          </p:nvSpPr>
          <p:spPr bwMode="auto">
            <a:xfrm>
              <a:off x="4482" y="1123"/>
              <a:ext cx="9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2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3" name="Rectangle 318"/>
            <p:cNvSpPr>
              <a:spLocks noChangeArrowheads="1"/>
            </p:cNvSpPr>
            <p:nvPr/>
          </p:nvSpPr>
          <p:spPr bwMode="auto">
            <a:xfrm>
              <a:off x="892" y="1134"/>
              <a:ext cx="481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14" name="Rectangle 319"/>
            <p:cNvSpPr>
              <a:spLocks noChangeArrowheads="1"/>
            </p:cNvSpPr>
            <p:nvPr/>
          </p:nvSpPr>
          <p:spPr bwMode="auto">
            <a:xfrm>
              <a:off x="1363" y="1134"/>
              <a:ext cx="27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15" name="Rectangle 320"/>
            <p:cNvSpPr>
              <a:spLocks noChangeArrowheads="1"/>
            </p:cNvSpPr>
            <p:nvPr/>
          </p:nvSpPr>
          <p:spPr bwMode="auto">
            <a:xfrm>
              <a:off x="1723" y="1134"/>
              <a:ext cx="69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6" name="Rectangle 321"/>
            <p:cNvSpPr>
              <a:spLocks noChangeArrowheads="1"/>
            </p:cNvSpPr>
            <p:nvPr/>
          </p:nvSpPr>
          <p:spPr bwMode="auto">
            <a:xfrm>
              <a:off x="1767" y="1134"/>
              <a:ext cx="20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17" name="Rectangle 322"/>
            <p:cNvSpPr>
              <a:spLocks noChangeArrowheads="1"/>
            </p:cNvSpPr>
            <p:nvPr/>
          </p:nvSpPr>
          <p:spPr bwMode="auto">
            <a:xfrm>
              <a:off x="1969" y="1134"/>
              <a:ext cx="137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18" name="Rectangle 323"/>
            <p:cNvSpPr>
              <a:spLocks noChangeArrowheads="1"/>
            </p:cNvSpPr>
            <p:nvPr/>
          </p:nvSpPr>
          <p:spPr bwMode="auto">
            <a:xfrm>
              <a:off x="2102" y="1134"/>
              <a:ext cx="20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19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0" name="Rectangle 325"/>
            <p:cNvSpPr>
              <a:spLocks noChangeArrowheads="1"/>
            </p:cNvSpPr>
            <p:nvPr/>
          </p:nvSpPr>
          <p:spPr bwMode="auto">
            <a:xfrm>
              <a:off x="3636" y="1315"/>
              <a:ext cx="64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1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2" name="Rectangle 327"/>
            <p:cNvSpPr>
              <a:spLocks noChangeArrowheads="1"/>
            </p:cNvSpPr>
            <p:nvPr/>
          </p:nvSpPr>
          <p:spPr bwMode="auto">
            <a:xfrm>
              <a:off x="3939" y="1315"/>
              <a:ext cx="76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3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4" name="Rectangle 329"/>
            <p:cNvSpPr>
              <a:spLocks noChangeArrowheads="1"/>
            </p:cNvSpPr>
            <p:nvPr/>
          </p:nvSpPr>
          <p:spPr bwMode="auto">
            <a:xfrm>
              <a:off x="4207" y="1315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5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6" name="Rectangle 331"/>
            <p:cNvSpPr>
              <a:spLocks noChangeArrowheads="1"/>
            </p:cNvSpPr>
            <p:nvPr/>
          </p:nvSpPr>
          <p:spPr bwMode="auto">
            <a:xfrm>
              <a:off x="4508" y="1315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7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8" name="Rectangle 333"/>
            <p:cNvSpPr>
              <a:spLocks noChangeArrowheads="1"/>
            </p:cNvSpPr>
            <p:nvPr/>
          </p:nvSpPr>
          <p:spPr bwMode="auto">
            <a:xfrm>
              <a:off x="4770" y="1315"/>
              <a:ext cx="99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29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0" name="Rectangle 335"/>
            <p:cNvSpPr>
              <a:spLocks noChangeArrowheads="1"/>
            </p:cNvSpPr>
            <p:nvPr/>
          </p:nvSpPr>
          <p:spPr bwMode="auto">
            <a:xfrm>
              <a:off x="889" y="1326"/>
              <a:ext cx="756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0x016: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31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2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825" cy="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# demo-h0.ys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3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4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5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236" name="Rectangle 341"/>
            <p:cNvSpPr>
              <a:spLocks noChangeArrowheads="1"/>
            </p:cNvSpPr>
            <p:nvPr/>
          </p:nvSpPr>
          <p:spPr bwMode="auto">
            <a:xfrm>
              <a:off x="3607" y="2624"/>
              <a:ext cx="70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defTabSz="91408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237" name="Group 411"/>
            <p:cNvGrpSpPr/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238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9" name="Rectangle 343"/>
              <p:cNvSpPr>
                <a:spLocks noChangeArrowheads="1"/>
              </p:cNvSpPr>
              <p:nvPr/>
            </p:nvSpPr>
            <p:spPr bwMode="auto">
              <a:xfrm>
                <a:off x="3627" y="3248"/>
                <a:ext cx="7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0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1" name="Rectangle 345"/>
              <p:cNvSpPr>
                <a:spLocks noChangeArrowheads="1"/>
              </p:cNvSpPr>
              <p:nvPr/>
            </p:nvSpPr>
            <p:spPr bwMode="auto">
              <a:xfrm>
                <a:off x="3139" y="3479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2" name="Rectangle 346"/>
              <p:cNvSpPr>
                <a:spLocks noChangeArrowheads="1"/>
              </p:cNvSpPr>
              <p:nvPr/>
            </p:nvSpPr>
            <p:spPr bwMode="auto">
              <a:xfrm>
                <a:off x="3388" y="3475"/>
                <a:ext cx="10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3" name="Rectangle 347"/>
              <p:cNvSpPr>
                <a:spLocks noChangeArrowheads="1"/>
              </p:cNvSpPr>
              <p:nvPr/>
            </p:nvSpPr>
            <p:spPr bwMode="auto">
              <a:xfrm>
                <a:off x="3490" y="3479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4" name="Rectangle 348"/>
              <p:cNvSpPr>
                <a:spLocks noChangeArrowheads="1"/>
              </p:cNvSpPr>
              <p:nvPr/>
            </p:nvSpPr>
            <p:spPr bwMode="auto">
              <a:xfrm>
                <a:off x="3622" y="3491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5" name="Rectangle 349"/>
              <p:cNvSpPr>
                <a:spLocks noChangeArrowheads="1"/>
              </p:cNvSpPr>
              <p:nvPr/>
            </p:nvSpPr>
            <p:spPr bwMode="auto">
              <a:xfrm>
                <a:off x="3666" y="3491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46" name="Rectangle 350"/>
              <p:cNvSpPr>
                <a:spLocks noChangeArrowheads="1"/>
              </p:cNvSpPr>
              <p:nvPr/>
            </p:nvSpPr>
            <p:spPr bwMode="auto">
              <a:xfrm>
                <a:off x="3865" y="3479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7" name="Rectangle 351"/>
              <p:cNvSpPr>
                <a:spLocks noChangeArrowheads="1"/>
              </p:cNvSpPr>
              <p:nvPr/>
            </p:nvSpPr>
            <p:spPr bwMode="auto">
              <a:xfrm>
                <a:off x="3930" y="3479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8" name="Rectangle 352"/>
              <p:cNvSpPr>
                <a:spLocks noChangeArrowheads="1"/>
              </p:cNvSpPr>
              <p:nvPr/>
            </p:nvSpPr>
            <p:spPr bwMode="auto">
              <a:xfrm>
                <a:off x="4023" y="3479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9" name="Rectangle 353"/>
              <p:cNvSpPr>
                <a:spLocks noChangeArrowheads="1"/>
              </p:cNvSpPr>
              <p:nvPr/>
            </p:nvSpPr>
            <p:spPr bwMode="auto">
              <a:xfrm>
                <a:off x="3139" y="3626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0" name="Rectangle 354"/>
              <p:cNvSpPr>
                <a:spLocks noChangeArrowheads="1"/>
              </p:cNvSpPr>
              <p:nvPr/>
            </p:nvSpPr>
            <p:spPr bwMode="auto">
              <a:xfrm>
                <a:off x="3388" y="3622"/>
                <a:ext cx="10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1" name="Rectangle 355"/>
              <p:cNvSpPr>
                <a:spLocks noChangeArrowheads="1"/>
              </p:cNvSpPr>
              <p:nvPr/>
            </p:nvSpPr>
            <p:spPr bwMode="auto">
              <a:xfrm>
                <a:off x="3490" y="3626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2" name="Rectangle 356"/>
              <p:cNvSpPr>
                <a:spLocks noChangeArrowheads="1"/>
              </p:cNvSpPr>
              <p:nvPr/>
            </p:nvSpPr>
            <p:spPr bwMode="auto">
              <a:xfrm>
                <a:off x="3622" y="3638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3" name="Rectangle 357"/>
              <p:cNvSpPr>
                <a:spLocks noChangeArrowheads="1"/>
              </p:cNvSpPr>
              <p:nvPr/>
            </p:nvSpPr>
            <p:spPr bwMode="auto">
              <a:xfrm>
                <a:off x="3666" y="3638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54" name="Rectangle 358"/>
              <p:cNvSpPr>
                <a:spLocks noChangeArrowheads="1"/>
              </p:cNvSpPr>
              <p:nvPr/>
            </p:nvSpPr>
            <p:spPr bwMode="auto">
              <a:xfrm>
                <a:off x="3865" y="3626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5" name="Rectangle 359"/>
              <p:cNvSpPr>
                <a:spLocks noChangeArrowheads="1"/>
              </p:cNvSpPr>
              <p:nvPr/>
            </p:nvSpPr>
            <p:spPr bwMode="auto">
              <a:xfrm>
                <a:off x="3930" y="3626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6" name="Rectangle 360"/>
              <p:cNvSpPr>
                <a:spLocks noChangeArrowheads="1"/>
              </p:cNvSpPr>
              <p:nvPr/>
            </p:nvSpPr>
            <p:spPr bwMode="auto">
              <a:xfrm>
                <a:off x="4023" y="3626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7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8" name="Rectangle 362"/>
              <p:cNvSpPr>
                <a:spLocks noChangeArrowheads="1"/>
              </p:cNvSpPr>
              <p:nvPr/>
            </p:nvSpPr>
            <p:spPr bwMode="auto">
              <a:xfrm>
                <a:off x="3627" y="3248"/>
                <a:ext cx="7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59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0" name="Rectangle 364"/>
              <p:cNvSpPr>
                <a:spLocks noChangeArrowheads="1"/>
              </p:cNvSpPr>
              <p:nvPr/>
            </p:nvSpPr>
            <p:spPr bwMode="auto">
              <a:xfrm>
                <a:off x="3139" y="3479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1" name="Rectangle 365"/>
              <p:cNvSpPr>
                <a:spLocks noChangeArrowheads="1"/>
              </p:cNvSpPr>
              <p:nvPr/>
            </p:nvSpPr>
            <p:spPr bwMode="auto">
              <a:xfrm>
                <a:off x="3388" y="3475"/>
                <a:ext cx="10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2" name="Rectangle 366"/>
              <p:cNvSpPr>
                <a:spLocks noChangeArrowheads="1"/>
              </p:cNvSpPr>
              <p:nvPr/>
            </p:nvSpPr>
            <p:spPr bwMode="auto">
              <a:xfrm>
                <a:off x="3490" y="3479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3" name="Rectangle 367"/>
              <p:cNvSpPr>
                <a:spLocks noChangeArrowheads="1"/>
              </p:cNvSpPr>
              <p:nvPr/>
            </p:nvSpPr>
            <p:spPr bwMode="auto">
              <a:xfrm>
                <a:off x="3622" y="3491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4" name="Rectangle 368"/>
              <p:cNvSpPr>
                <a:spLocks noChangeArrowheads="1"/>
              </p:cNvSpPr>
              <p:nvPr/>
            </p:nvSpPr>
            <p:spPr bwMode="auto">
              <a:xfrm>
                <a:off x="3666" y="3491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65" name="Rectangle 369"/>
              <p:cNvSpPr>
                <a:spLocks noChangeArrowheads="1"/>
              </p:cNvSpPr>
              <p:nvPr/>
            </p:nvSpPr>
            <p:spPr bwMode="auto">
              <a:xfrm>
                <a:off x="3865" y="3479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6" name="Rectangle 370"/>
              <p:cNvSpPr>
                <a:spLocks noChangeArrowheads="1"/>
              </p:cNvSpPr>
              <p:nvPr/>
            </p:nvSpPr>
            <p:spPr bwMode="auto">
              <a:xfrm>
                <a:off x="3930" y="3479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7" name="Rectangle 371"/>
              <p:cNvSpPr>
                <a:spLocks noChangeArrowheads="1"/>
              </p:cNvSpPr>
              <p:nvPr/>
            </p:nvSpPr>
            <p:spPr bwMode="auto">
              <a:xfrm>
                <a:off x="4023" y="3479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8" name="Rectangle 372"/>
              <p:cNvSpPr>
                <a:spLocks noChangeArrowheads="1"/>
              </p:cNvSpPr>
              <p:nvPr/>
            </p:nvSpPr>
            <p:spPr bwMode="auto">
              <a:xfrm>
                <a:off x="3139" y="3626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69" name="Rectangle 373"/>
              <p:cNvSpPr>
                <a:spLocks noChangeArrowheads="1"/>
              </p:cNvSpPr>
              <p:nvPr/>
            </p:nvSpPr>
            <p:spPr bwMode="auto">
              <a:xfrm>
                <a:off x="3388" y="3622"/>
                <a:ext cx="10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0" name="Rectangle 374"/>
              <p:cNvSpPr>
                <a:spLocks noChangeArrowheads="1"/>
              </p:cNvSpPr>
              <p:nvPr/>
            </p:nvSpPr>
            <p:spPr bwMode="auto">
              <a:xfrm>
                <a:off x="3490" y="3626"/>
                <a:ext cx="9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1" name="Rectangle 375"/>
              <p:cNvSpPr>
                <a:spLocks noChangeArrowheads="1"/>
              </p:cNvSpPr>
              <p:nvPr/>
            </p:nvSpPr>
            <p:spPr bwMode="auto">
              <a:xfrm>
                <a:off x="3622" y="3638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2" name="Rectangle 376"/>
              <p:cNvSpPr>
                <a:spLocks noChangeArrowheads="1"/>
              </p:cNvSpPr>
              <p:nvPr/>
            </p:nvSpPr>
            <p:spPr bwMode="auto">
              <a:xfrm>
                <a:off x="3666" y="3638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" name="Rectangle 377"/>
              <p:cNvSpPr>
                <a:spLocks noChangeArrowheads="1"/>
              </p:cNvSpPr>
              <p:nvPr/>
            </p:nvSpPr>
            <p:spPr bwMode="auto">
              <a:xfrm>
                <a:off x="3865" y="3626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4" name="Rectangle 378"/>
              <p:cNvSpPr>
                <a:spLocks noChangeArrowheads="1"/>
              </p:cNvSpPr>
              <p:nvPr/>
            </p:nvSpPr>
            <p:spPr bwMode="auto">
              <a:xfrm>
                <a:off x="3930" y="3626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5" name="Rectangle 379"/>
              <p:cNvSpPr>
                <a:spLocks noChangeArrowheads="1"/>
              </p:cNvSpPr>
              <p:nvPr/>
            </p:nvSpPr>
            <p:spPr bwMode="auto">
              <a:xfrm>
                <a:off x="4023" y="3626"/>
                <a:ext cx="53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6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7" name="Rectangle 381"/>
              <p:cNvSpPr>
                <a:spLocks noChangeArrowheads="1"/>
              </p:cNvSpPr>
              <p:nvPr/>
            </p:nvSpPr>
            <p:spPr bwMode="auto">
              <a:xfrm>
                <a:off x="3471" y="1757"/>
                <a:ext cx="343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4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78" name="Group 384"/>
              <p:cNvGrpSpPr/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305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06" name="Freeform 383"/>
                <p:cNvSpPr/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279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0" name="Rectangle 386"/>
              <p:cNvSpPr>
                <a:spLocks noChangeArrowheads="1"/>
              </p:cNvSpPr>
              <p:nvPr/>
            </p:nvSpPr>
            <p:spPr bwMode="auto">
              <a:xfrm>
                <a:off x="4480" y="3387"/>
                <a:ext cx="20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srgbClr val="000000"/>
                    </a:solidFill>
                  </a:rPr>
                  <a:t>Error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1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2" name="Rectangle 388"/>
              <p:cNvSpPr>
                <a:spLocks noChangeArrowheads="1"/>
              </p:cNvSpPr>
              <p:nvPr/>
            </p:nvSpPr>
            <p:spPr bwMode="auto">
              <a:xfrm>
                <a:off x="3620" y="2000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3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4" name="Rectangle 390"/>
              <p:cNvSpPr>
                <a:spLocks noChangeArrowheads="1"/>
              </p:cNvSpPr>
              <p:nvPr/>
            </p:nvSpPr>
            <p:spPr bwMode="auto">
              <a:xfrm>
                <a:off x="3092" y="2190"/>
                <a:ext cx="131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5" name="Rectangle 391"/>
              <p:cNvSpPr>
                <a:spLocks noChangeArrowheads="1"/>
              </p:cNvSpPr>
              <p:nvPr/>
            </p:nvSpPr>
            <p:spPr bwMode="auto">
              <a:xfrm>
                <a:off x="3294" y="2190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6" name="Rectangle 392"/>
              <p:cNvSpPr>
                <a:spLocks noChangeArrowheads="1"/>
              </p:cNvSpPr>
              <p:nvPr/>
            </p:nvSpPr>
            <p:spPr bwMode="auto">
              <a:xfrm>
                <a:off x="3522" y="2190"/>
                <a:ext cx="187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7" name="Rectangle 393"/>
              <p:cNvSpPr>
                <a:spLocks noChangeArrowheads="1"/>
              </p:cNvSpPr>
              <p:nvPr/>
            </p:nvSpPr>
            <p:spPr bwMode="auto">
              <a:xfrm>
                <a:off x="3092" y="2329"/>
                <a:ext cx="131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M_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8" name="Rectangle 394"/>
              <p:cNvSpPr>
                <a:spLocks noChangeArrowheads="1"/>
              </p:cNvSpPr>
              <p:nvPr/>
            </p:nvSpPr>
            <p:spPr bwMode="auto">
              <a:xfrm>
                <a:off x="3273" y="2329"/>
                <a:ext cx="18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dstE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89" name="Rectangle 395"/>
              <p:cNvSpPr>
                <a:spLocks noChangeArrowheads="1"/>
              </p:cNvSpPr>
              <p:nvPr/>
            </p:nvSpPr>
            <p:spPr bwMode="auto">
              <a:xfrm>
                <a:off x="3519" y="2329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0" name="Rectangle 396"/>
              <p:cNvSpPr>
                <a:spLocks noChangeArrowheads="1"/>
              </p:cNvSpPr>
              <p:nvPr/>
            </p:nvSpPr>
            <p:spPr bwMode="auto">
              <a:xfrm>
                <a:off x="3637" y="2341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1" name="Rectangle 397"/>
              <p:cNvSpPr>
                <a:spLocks noChangeArrowheads="1"/>
              </p:cNvSpPr>
              <p:nvPr/>
            </p:nvSpPr>
            <p:spPr bwMode="auto">
              <a:xfrm>
                <a:off x="3681" y="2341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92" name="Group 400"/>
              <p:cNvGrpSpPr/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303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04" name="Freeform 399"/>
                <p:cNvSpPr/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defTabSz="914084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293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4" name="Rectangle 402"/>
              <p:cNvSpPr>
                <a:spLocks noChangeArrowheads="1"/>
              </p:cNvSpPr>
              <p:nvPr/>
            </p:nvSpPr>
            <p:spPr bwMode="auto">
              <a:xfrm>
                <a:off x="3111" y="2815"/>
                <a:ext cx="106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5" name="Rectangle 403"/>
              <p:cNvSpPr>
                <a:spLocks noChangeArrowheads="1"/>
              </p:cNvSpPr>
              <p:nvPr/>
            </p:nvSpPr>
            <p:spPr bwMode="auto">
              <a:xfrm>
                <a:off x="3263" y="2815"/>
                <a:ext cx="184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valE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6" name="Rectangle 404"/>
              <p:cNvSpPr>
                <a:spLocks noChangeArrowheads="1"/>
              </p:cNvSpPr>
              <p:nvPr/>
            </p:nvSpPr>
            <p:spPr bwMode="auto">
              <a:xfrm>
                <a:off x="3512" y="2811"/>
                <a:ext cx="10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7" name="Rectangle 405"/>
              <p:cNvSpPr>
                <a:spLocks noChangeArrowheads="1"/>
              </p:cNvSpPr>
              <p:nvPr/>
            </p:nvSpPr>
            <p:spPr bwMode="auto">
              <a:xfrm>
                <a:off x="3640" y="2815"/>
                <a:ext cx="400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0 + 3 = 3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8" name="Rectangle 406"/>
              <p:cNvSpPr>
                <a:spLocks noChangeArrowheads="1"/>
              </p:cNvSpPr>
              <p:nvPr/>
            </p:nvSpPr>
            <p:spPr bwMode="auto">
              <a:xfrm>
                <a:off x="3112" y="2953"/>
                <a:ext cx="116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E_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99" name="Rectangle 407"/>
              <p:cNvSpPr>
                <a:spLocks noChangeArrowheads="1"/>
              </p:cNvSpPr>
              <p:nvPr/>
            </p:nvSpPr>
            <p:spPr bwMode="auto">
              <a:xfrm>
                <a:off x="3255" y="2953"/>
                <a:ext cx="189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dstE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0" name="Rectangle 408"/>
              <p:cNvSpPr>
                <a:spLocks noChangeArrowheads="1"/>
              </p:cNvSpPr>
              <p:nvPr/>
            </p:nvSpPr>
            <p:spPr bwMode="auto">
              <a:xfrm>
                <a:off x="3501" y="2953"/>
                <a:ext cx="82" cy="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1" name="Rectangle 409"/>
              <p:cNvSpPr>
                <a:spLocks noChangeArrowheads="1"/>
              </p:cNvSpPr>
              <p:nvPr/>
            </p:nvSpPr>
            <p:spPr bwMode="auto">
              <a:xfrm>
                <a:off x="3619" y="2965"/>
                <a:ext cx="69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2" name="Rectangle 410"/>
              <p:cNvSpPr>
                <a:spLocks noChangeArrowheads="1"/>
              </p:cNvSpPr>
              <p:nvPr/>
            </p:nvSpPr>
            <p:spPr bwMode="auto">
              <a:xfrm>
                <a:off x="3663" y="2965"/>
                <a:ext cx="206" cy="1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084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8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99819"/>
            <a:ext cx="8716368" cy="780909"/>
          </a:xfrm>
        </p:spPr>
        <p:txBody>
          <a:bodyPr/>
          <a:lstStyle/>
          <a:p>
            <a:r>
              <a:rPr lang="en-US" altLang="zh-CN" dirty="0" smtClean="0"/>
              <a:t>PIPE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36" y="839765"/>
            <a:ext cx="8244225" cy="5795583"/>
          </a:xfrm>
        </p:spPr>
        <p:txBody>
          <a:bodyPr/>
          <a:lstStyle/>
          <a:p>
            <a:pPr marL="879893" lvl="1" indent="-381181" algn="ctr">
              <a:buNone/>
              <a:tabLst>
                <a:tab pos="7204320" algn="dec"/>
              </a:tabLst>
            </a:pPr>
            <a:r>
              <a:rPr lang="en-US" b="1" dirty="0"/>
              <a:t>	B/I = LP + MP + RP</a:t>
            </a:r>
          </a:p>
          <a:p>
            <a:pPr marL="879893" lvl="1" indent="-381181">
              <a:tabLst>
                <a:tab pos="7204320" algn="dec"/>
              </a:tabLst>
            </a:pPr>
            <a:r>
              <a:rPr lang="zh-CN" altLang="en-US" b="1" dirty="0" smtClean="0"/>
              <a:t>处罚造成的影响（三种处罚的总和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</a:t>
            </a:r>
            <a:r>
              <a:rPr lang="en-US" b="1" dirty="0" smtClean="0"/>
              <a:t>0.05 </a:t>
            </a:r>
            <a:r>
              <a:rPr lang="en-US" b="1" dirty="0"/>
              <a:t>+ 0.16 + 0.06 = 0.27</a:t>
            </a:r>
          </a:p>
          <a:p>
            <a:pPr marL="1249956" lvl="2" indent="-343064">
              <a:buNone/>
              <a:tabLst>
                <a:tab pos="7204320" algn="dec"/>
              </a:tabLst>
            </a:pPr>
            <a:r>
              <a:rPr lang="en-US" b="1" dirty="0">
                <a:sym typeface="Symbol" pitchFamily="18" charset="2"/>
              </a:rPr>
              <a:t>	</a:t>
            </a:r>
            <a:r>
              <a:rPr lang="en-US" b="1" dirty="0"/>
              <a:t>CPI = 1.27    (Not bad</a:t>
            </a:r>
            <a:r>
              <a:rPr lang="en-US" b="1" dirty="0" smtClean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42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r>
              <a:rPr lang="zh-CN" altLang="en-US" dirty="0"/>
              <a:t>回顾</a:t>
            </a:r>
            <a:endParaRPr lang="en-US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8" y="1221462"/>
            <a:ext cx="3371770" cy="5223022"/>
          </a:xfrm>
        </p:spPr>
        <p:txBody>
          <a:bodyPr/>
          <a:lstStyle/>
          <a:p>
            <a:pPr marL="457418" indent="-457418"/>
            <a:r>
              <a:rPr lang="zh-CN" altLang="en-US" dirty="0" smtClean="0"/>
              <a:t>在取指周期期间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PC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从指令存储其中读取指令</a:t>
            </a:r>
            <a:r>
              <a:rPr lang="en-US" dirty="0" smtClean="0"/>
              <a:t> 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检查</a:t>
            </a:r>
            <a:r>
              <a:rPr lang="en-US" dirty="0" err="1" smtClean="0"/>
              <a:t>icode</a:t>
            </a:r>
            <a:r>
              <a:rPr lang="zh-CN" altLang="en-US" dirty="0" smtClean="0"/>
              <a:t>确定指令长度</a:t>
            </a:r>
            <a:endParaRPr lang="en-US" dirty="0"/>
          </a:p>
          <a:p>
            <a:pPr marL="759185" lvl="1" indent="-260471">
              <a:buFont typeface="Wingdings" pitchFamily="2" charset="2"/>
              <a:buAutoNum type="arabicPeriod"/>
            </a:pPr>
            <a:r>
              <a:rPr lang="zh-CN" altLang="en-US" dirty="0" smtClean="0"/>
              <a:t>递增</a:t>
            </a:r>
            <a:r>
              <a:rPr lang="en-US" altLang="zh-CN" dirty="0" smtClean="0"/>
              <a:t>PC</a:t>
            </a:r>
            <a:r>
              <a:rPr lang="en-US" dirty="0" smtClean="0"/>
              <a:t> </a:t>
            </a:r>
            <a:endParaRPr lang="en-US" dirty="0"/>
          </a:p>
          <a:p>
            <a:pPr marL="457418" indent="-457418"/>
            <a:r>
              <a:rPr lang="zh-CN" altLang="en-US" dirty="0" smtClean="0"/>
              <a:t>时间</a:t>
            </a:r>
            <a:endParaRPr lang="en-US" dirty="0"/>
          </a:p>
          <a:p>
            <a:pPr marL="759185" lvl="1" indent="-260471"/>
            <a:r>
              <a:rPr lang="zh-CN" altLang="en-US" dirty="0" smtClean="0"/>
              <a:t>第二、四步需要大量时间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52" y="1367783"/>
            <a:ext cx="5256243" cy="43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标准取指</a:t>
            </a:r>
            <a:r>
              <a:rPr lang="zh-CN" altLang="en-US" dirty="0"/>
              <a:t>时序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969758"/>
            <a:ext cx="8306223" cy="2474733"/>
          </a:xfrm>
        </p:spPr>
        <p:txBody>
          <a:bodyPr/>
          <a:lstStyle/>
          <a:p>
            <a:pPr lvl="1"/>
            <a:r>
              <a:rPr lang="zh-CN" altLang="en-US" dirty="0" smtClean="0"/>
              <a:t>确保每一部分都顺序执行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在确定</a:t>
            </a:r>
            <a:r>
              <a:rPr lang="en-US" altLang="zh-CN" dirty="0" smtClean="0"/>
              <a:t>PC</a:t>
            </a:r>
            <a:r>
              <a:rPr lang="zh-CN" altLang="en-US" dirty="0" smtClean="0"/>
              <a:t>增加多少之后才能计算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>
            <a:off x="1297202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1297202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70477" y="1549135"/>
            <a:ext cx="1038164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Select PC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196829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4196829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1755038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1373508" y="1832193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17" name="Text Box 17"/>
          <p:cNvSpPr txBox="1">
            <a:spLocks noChangeArrowheads="1"/>
          </p:cNvSpPr>
          <p:nvPr/>
        </p:nvSpPr>
        <p:spPr bwMode="auto">
          <a:xfrm>
            <a:off x="1979377" y="2137600"/>
            <a:ext cx="1176023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Mem. Read</a:t>
            </a:r>
          </a:p>
        </p:txBody>
      </p:sp>
      <p:sp>
        <p:nvSpPr>
          <p:cNvPr id="486418" name="Text Box 18"/>
          <p:cNvSpPr txBox="1">
            <a:spLocks noChangeArrowheads="1"/>
          </p:cNvSpPr>
          <p:nvPr/>
        </p:nvSpPr>
        <p:spPr bwMode="auto">
          <a:xfrm>
            <a:off x="5260951" y="2137600"/>
            <a:ext cx="1073430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Increment</a:t>
            </a:r>
          </a:p>
        </p:txBody>
      </p:sp>
      <p:sp>
        <p:nvSpPr>
          <p:cNvPr id="486419" name="Text Box 19"/>
          <p:cNvSpPr txBox="1">
            <a:spLocks noChangeArrowheads="1"/>
          </p:cNvSpPr>
          <p:nvPr/>
        </p:nvSpPr>
        <p:spPr bwMode="auto">
          <a:xfrm>
            <a:off x="3242717" y="1450527"/>
            <a:ext cx="2439189" cy="3139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66"/>
                </a:solidFill>
              </a:rPr>
              <a:t>need_regids, need_valC</a:t>
            </a:r>
          </a:p>
        </p:txBody>
      </p:sp>
      <p:sp>
        <p:nvSpPr>
          <p:cNvPr id="486420" name="Line 20"/>
          <p:cNvSpPr>
            <a:spLocks noChangeShapeType="1"/>
          </p:cNvSpPr>
          <p:nvPr/>
        </p:nvSpPr>
        <p:spPr bwMode="auto">
          <a:xfrm>
            <a:off x="4349442" y="1755863"/>
            <a:ext cx="76306" cy="61073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25" name="Line 25"/>
          <p:cNvSpPr>
            <a:spLocks noChangeShapeType="1"/>
          </p:cNvSpPr>
          <p:nvPr/>
        </p:nvSpPr>
        <p:spPr bwMode="auto">
          <a:xfrm>
            <a:off x="7096456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3568649" y="3553065"/>
            <a:ext cx="1278615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1 </a:t>
            </a:r>
            <a:r>
              <a:rPr lang="zh-CN" altLang="en-US" b="1" dirty="0" smtClean="0">
                <a:solidFill>
                  <a:srgbClr val="800000"/>
                </a:solidFill>
              </a:rPr>
              <a:t>时钟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zh-CN" altLang="en-US" b="1" dirty="0" smtClean="0">
                <a:solidFill>
                  <a:srgbClr val="800000"/>
                </a:solidFill>
              </a:rPr>
              <a:t>周期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86430" name="Line 30"/>
          <p:cNvSpPr>
            <a:spLocks noChangeShapeType="1"/>
          </p:cNvSpPr>
          <p:nvPr/>
        </p:nvSpPr>
        <p:spPr bwMode="auto">
          <a:xfrm>
            <a:off x="4654665" y="2290283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32" name="Line 32"/>
          <p:cNvSpPr>
            <a:spLocks noChangeShapeType="1"/>
          </p:cNvSpPr>
          <p:nvPr/>
        </p:nvSpPr>
        <p:spPr bwMode="auto">
          <a:xfrm>
            <a:off x="1755069" y="2442924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6433" name="Line 33"/>
          <p:cNvSpPr>
            <a:spLocks noChangeShapeType="1"/>
          </p:cNvSpPr>
          <p:nvPr/>
        </p:nvSpPr>
        <p:spPr bwMode="auto">
          <a:xfrm>
            <a:off x="4654686" y="2442924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 rot="16200000">
            <a:off x="4099719" y="327819"/>
            <a:ext cx="193675" cy="5799137"/>
          </a:xfrm>
          <a:prstGeom prst="leftBrace">
            <a:avLst>
              <a:gd name="adj1" fmla="val 126667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84" rIns="45784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9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快速增加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的电路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31581" y="1068779"/>
            <a:ext cx="7672867" cy="5456565"/>
            <a:chOff x="931581" y="1068779"/>
            <a:chExt cx="6241193" cy="4664777"/>
          </a:xfrm>
        </p:grpSpPr>
        <p:sp>
          <p:nvSpPr>
            <p:cNvPr id="485380" name="Rectangle 4"/>
            <p:cNvSpPr>
              <a:spLocks noChangeArrowheads="1"/>
            </p:cNvSpPr>
            <p:nvPr/>
          </p:nvSpPr>
          <p:spPr bwMode="auto">
            <a:xfrm>
              <a:off x="4273136" y="2977366"/>
              <a:ext cx="1678732" cy="86679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66"/>
                  </a:solidFill>
                </a:rPr>
                <a:t>4-</a:t>
              </a:r>
              <a:r>
                <a:rPr lang="en-US" b="1" dirty="0">
                  <a:solidFill>
                    <a:srgbClr val="000066"/>
                  </a:solidFill>
                </a:rPr>
                <a:t>bit </a:t>
              </a:r>
              <a:r>
                <a:rPr lang="zh-CN" altLang="en-US" b="1" dirty="0" smtClean="0">
                  <a:solidFill>
                    <a:srgbClr val="000066"/>
                  </a:solidFill>
                </a:rPr>
                <a:t>加法器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485381" name="Line 5"/>
            <p:cNvSpPr>
              <a:spLocks noChangeShapeType="1"/>
            </p:cNvSpPr>
            <p:nvPr/>
          </p:nvSpPr>
          <p:spPr bwMode="auto">
            <a:xfrm flipV="1">
              <a:off x="4343082" y="3817075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2" name="Line 6"/>
            <p:cNvSpPr>
              <a:spLocks noChangeShapeType="1"/>
            </p:cNvSpPr>
            <p:nvPr/>
          </p:nvSpPr>
          <p:spPr bwMode="auto">
            <a:xfrm flipV="1">
              <a:off x="4572000" y="3817075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3" name="Line 7"/>
            <p:cNvSpPr>
              <a:spLocks noChangeShapeType="1"/>
            </p:cNvSpPr>
            <p:nvPr/>
          </p:nvSpPr>
          <p:spPr bwMode="auto">
            <a:xfrm flipV="1">
              <a:off x="4800918" y="3817075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4" name="Line 8"/>
            <p:cNvSpPr>
              <a:spLocks noChangeShapeType="1"/>
            </p:cNvSpPr>
            <p:nvPr/>
          </p:nvSpPr>
          <p:spPr bwMode="auto">
            <a:xfrm flipV="1">
              <a:off x="5341419" y="3817069"/>
              <a:ext cx="0" cy="9160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5" name="Line 9"/>
            <p:cNvSpPr>
              <a:spLocks noChangeShapeType="1"/>
            </p:cNvSpPr>
            <p:nvPr/>
          </p:nvSpPr>
          <p:spPr bwMode="auto">
            <a:xfrm flipV="1">
              <a:off x="5570337" y="3817069"/>
              <a:ext cx="0" cy="6870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6" name="Line 10"/>
            <p:cNvSpPr>
              <a:spLocks noChangeShapeType="1"/>
            </p:cNvSpPr>
            <p:nvPr/>
          </p:nvSpPr>
          <p:spPr bwMode="auto">
            <a:xfrm flipV="1">
              <a:off x="5799255" y="3817082"/>
              <a:ext cx="0" cy="38170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87" name="Text Box 11"/>
            <p:cNvSpPr txBox="1">
              <a:spLocks noChangeArrowheads="1"/>
            </p:cNvSpPr>
            <p:nvPr/>
          </p:nvSpPr>
          <p:spPr bwMode="auto">
            <a:xfrm>
              <a:off x="5188846" y="4733206"/>
              <a:ext cx="1127803" cy="3139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need_ValC</a:t>
              </a:r>
            </a:p>
          </p:txBody>
        </p:sp>
        <p:sp>
          <p:nvSpPr>
            <p:cNvPr id="485388" name="Text Box 12"/>
            <p:cNvSpPr txBox="1">
              <a:spLocks noChangeArrowheads="1"/>
            </p:cNvSpPr>
            <p:nvPr/>
          </p:nvSpPr>
          <p:spPr bwMode="auto">
            <a:xfrm>
              <a:off x="5646674" y="4190842"/>
              <a:ext cx="1299453" cy="3139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need_regids</a:t>
              </a:r>
            </a:p>
          </p:txBody>
        </p:sp>
        <p:sp>
          <p:nvSpPr>
            <p:cNvPr id="485389" name="Text Box 13"/>
            <p:cNvSpPr txBox="1">
              <a:spLocks noChangeArrowheads="1"/>
            </p:cNvSpPr>
            <p:nvPr/>
          </p:nvSpPr>
          <p:spPr bwMode="auto">
            <a:xfrm>
              <a:off x="5460034" y="4469204"/>
              <a:ext cx="220633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85390" name="Rectangle 14"/>
            <p:cNvSpPr>
              <a:spLocks noChangeArrowheads="1"/>
            </p:cNvSpPr>
            <p:nvPr/>
          </p:nvSpPr>
          <p:spPr bwMode="auto">
            <a:xfrm>
              <a:off x="2594404" y="2977366"/>
              <a:ext cx="1068284" cy="86679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66"/>
                  </a:solidFill>
                </a:rPr>
                <a:t>60-</a:t>
              </a:r>
              <a:r>
                <a:rPr lang="en-US" b="1" dirty="0">
                  <a:solidFill>
                    <a:srgbClr val="000066"/>
                  </a:solidFill>
                </a:rPr>
                <a:t>bit</a:t>
              </a:r>
            </a:p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增量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485391" name="Line 15"/>
            <p:cNvSpPr>
              <a:spLocks noChangeShapeType="1"/>
            </p:cNvSpPr>
            <p:nvPr/>
          </p:nvSpPr>
          <p:spPr bwMode="auto">
            <a:xfrm flipV="1">
              <a:off x="3128545" y="3817075"/>
              <a:ext cx="0" cy="114512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2" name="AutoShape 16"/>
            <p:cNvSpPr>
              <a:spLocks noChangeArrowheads="1"/>
            </p:cNvSpPr>
            <p:nvPr/>
          </p:nvSpPr>
          <p:spPr bwMode="auto">
            <a:xfrm>
              <a:off x="1983955" y="2213900"/>
              <a:ext cx="1373508" cy="45804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49" tIns="45749" rIns="45749" bIns="45749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485393" name="Freeform 17"/>
            <p:cNvSpPr>
              <a:spLocks/>
            </p:cNvSpPr>
            <p:nvPr/>
          </p:nvSpPr>
          <p:spPr bwMode="auto">
            <a:xfrm>
              <a:off x="2212873" y="2636912"/>
              <a:ext cx="915672" cy="1260000"/>
            </a:xfrm>
            <a:custGeom>
              <a:avLst/>
              <a:gdLst/>
              <a:ahLst/>
              <a:cxnLst>
                <a:cxn ang="0">
                  <a:pos x="576" y="1008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576" h="1008">
                  <a:moveTo>
                    <a:pt x="576" y="1008"/>
                  </a:moveTo>
                  <a:lnTo>
                    <a:pt x="0" y="100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4" name="Line 18"/>
            <p:cNvSpPr>
              <a:spLocks noChangeShapeType="1"/>
            </p:cNvSpPr>
            <p:nvPr/>
          </p:nvSpPr>
          <p:spPr bwMode="auto">
            <a:xfrm flipV="1">
              <a:off x="3128545" y="2671990"/>
              <a:ext cx="0" cy="30536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5" name="Line 19"/>
            <p:cNvSpPr>
              <a:spLocks noChangeShapeType="1"/>
            </p:cNvSpPr>
            <p:nvPr/>
          </p:nvSpPr>
          <p:spPr bwMode="auto">
            <a:xfrm>
              <a:off x="2747015" y="4962189"/>
              <a:ext cx="2365485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6" name="Line 20"/>
            <p:cNvSpPr>
              <a:spLocks noChangeShapeType="1"/>
            </p:cNvSpPr>
            <p:nvPr/>
          </p:nvSpPr>
          <p:spPr bwMode="auto">
            <a:xfrm flipV="1">
              <a:off x="3967911" y="4962189"/>
              <a:ext cx="0" cy="45804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7" name="Line 21"/>
            <p:cNvSpPr>
              <a:spLocks noChangeShapeType="1"/>
            </p:cNvSpPr>
            <p:nvPr/>
          </p:nvSpPr>
          <p:spPr bwMode="auto">
            <a:xfrm flipV="1">
              <a:off x="4807277" y="1832206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8" name="Line 22"/>
            <p:cNvSpPr>
              <a:spLocks noChangeShapeType="1"/>
            </p:cNvSpPr>
            <p:nvPr/>
          </p:nvSpPr>
          <p:spPr bwMode="auto">
            <a:xfrm flipV="1">
              <a:off x="5036195" y="1832206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399" name="Line 23"/>
            <p:cNvSpPr>
              <a:spLocks noChangeShapeType="1"/>
            </p:cNvSpPr>
            <p:nvPr/>
          </p:nvSpPr>
          <p:spPr bwMode="auto">
            <a:xfrm flipV="1">
              <a:off x="5265113" y="1832206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400" name="Line 24"/>
            <p:cNvSpPr>
              <a:spLocks noChangeShapeType="1"/>
            </p:cNvSpPr>
            <p:nvPr/>
          </p:nvSpPr>
          <p:spPr bwMode="auto">
            <a:xfrm>
              <a:off x="2518118" y="1832193"/>
              <a:ext cx="28996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401" name="Line 25"/>
            <p:cNvSpPr>
              <a:spLocks noChangeShapeType="1"/>
            </p:cNvSpPr>
            <p:nvPr/>
          </p:nvSpPr>
          <p:spPr bwMode="auto">
            <a:xfrm flipV="1">
              <a:off x="4044217" y="1374145"/>
              <a:ext cx="0" cy="45804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402" name="Line 26"/>
            <p:cNvSpPr>
              <a:spLocks noChangeShapeType="1"/>
            </p:cNvSpPr>
            <p:nvPr/>
          </p:nvSpPr>
          <p:spPr bwMode="auto">
            <a:xfrm flipV="1">
              <a:off x="2670709" y="1832207"/>
              <a:ext cx="0" cy="3817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403" name="Text Box 27"/>
            <p:cNvSpPr txBox="1">
              <a:spLocks noChangeArrowheads="1"/>
            </p:cNvSpPr>
            <p:nvPr/>
          </p:nvSpPr>
          <p:spPr bwMode="auto">
            <a:xfrm>
              <a:off x="1811280" y="4555020"/>
              <a:ext cx="1088347" cy="3139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800000"/>
                  </a:solidFill>
                </a:rPr>
                <a:t>高</a:t>
              </a:r>
              <a:r>
                <a:rPr lang="en-US" sz="1600" b="1" dirty="0">
                  <a:solidFill>
                    <a:srgbClr val="800000"/>
                  </a:solidFill>
                </a:rPr>
                <a:t> 60 bits</a:t>
              </a:r>
            </a:p>
          </p:txBody>
        </p:sp>
        <p:sp>
          <p:nvSpPr>
            <p:cNvPr id="485404" name="Text Box 28"/>
            <p:cNvSpPr txBox="1">
              <a:spLocks noChangeArrowheads="1"/>
            </p:cNvSpPr>
            <p:nvPr/>
          </p:nvSpPr>
          <p:spPr bwMode="auto">
            <a:xfrm>
              <a:off x="4548825" y="4962231"/>
              <a:ext cx="871451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800000"/>
                  </a:solidFill>
                </a:rPr>
                <a:t>低</a:t>
              </a:r>
              <a:r>
                <a:rPr lang="en-US" b="1" dirty="0">
                  <a:solidFill>
                    <a:srgbClr val="800000"/>
                  </a:solidFill>
                </a:rPr>
                <a:t> 4 bits</a:t>
              </a:r>
            </a:p>
          </p:txBody>
        </p:sp>
        <p:sp>
          <p:nvSpPr>
            <p:cNvPr id="485406" name="Freeform 30"/>
            <p:cNvSpPr>
              <a:spLocks/>
            </p:cNvSpPr>
            <p:nvPr/>
          </p:nvSpPr>
          <p:spPr bwMode="auto">
            <a:xfrm>
              <a:off x="3357463" y="2564904"/>
              <a:ext cx="915672" cy="468000"/>
            </a:xfrm>
            <a:custGeom>
              <a:avLst/>
              <a:gdLst/>
              <a:ahLst/>
              <a:cxnLst>
                <a:cxn ang="0">
                  <a:pos x="576" y="672"/>
                </a:cxn>
                <a:cxn ang="0">
                  <a:pos x="384" y="672"/>
                </a:cxn>
                <a:cxn ang="0">
                  <a:pos x="384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576" y="672"/>
                  </a:moveTo>
                  <a:lnTo>
                    <a:pt x="384" y="672"/>
                  </a:lnTo>
                  <a:lnTo>
                    <a:pt x="384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85407" name="Text Box 31"/>
            <p:cNvSpPr txBox="1">
              <a:spLocks noChangeArrowheads="1"/>
            </p:cNvSpPr>
            <p:nvPr/>
          </p:nvSpPr>
          <p:spPr bwMode="auto">
            <a:xfrm>
              <a:off x="1353444" y="1722174"/>
              <a:ext cx="1088347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800000"/>
                  </a:solidFill>
                </a:rPr>
                <a:t>高</a:t>
              </a:r>
              <a:r>
                <a:rPr lang="en-US" b="1" dirty="0">
                  <a:solidFill>
                    <a:srgbClr val="800000"/>
                  </a:solidFill>
                </a:rPr>
                <a:t> 60 bits</a:t>
              </a:r>
            </a:p>
          </p:txBody>
        </p:sp>
        <p:sp>
          <p:nvSpPr>
            <p:cNvPr id="485408" name="Text Box 32"/>
            <p:cNvSpPr txBox="1">
              <a:spLocks noChangeArrowheads="1"/>
            </p:cNvSpPr>
            <p:nvPr/>
          </p:nvSpPr>
          <p:spPr bwMode="auto">
            <a:xfrm>
              <a:off x="5644131" y="1908538"/>
              <a:ext cx="871451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800000"/>
                  </a:solidFill>
                </a:rPr>
                <a:t>低</a:t>
              </a:r>
              <a:r>
                <a:rPr lang="en-US" b="1" dirty="0">
                  <a:solidFill>
                    <a:srgbClr val="800000"/>
                  </a:solidFill>
                </a:rPr>
                <a:t> 4 bits</a:t>
              </a:r>
            </a:p>
          </p:txBody>
        </p:sp>
        <p:sp>
          <p:nvSpPr>
            <p:cNvPr id="485409" name="Text Box 33"/>
            <p:cNvSpPr txBox="1">
              <a:spLocks noChangeArrowheads="1"/>
            </p:cNvSpPr>
            <p:nvPr/>
          </p:nvSpPr>
          <p:spPr bwMode="auto">
            <a:xfrm>
              <a:off x="2132875" y="2442976"/>
              <a:ext cx="198191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800000"/>
                  </a:solidFill>
                </a:rPr>
                <a:t>0</a:t>
              </a:r>
            </a:p>
          </p:txBody>
        </p:sp>
        <p:sp>
          <p:nvSpPr>
            <p:cNvPr id="485410" name="Text Box 34"/>
            <p:cNvSpPr txBox="1">
              <a:spLocks noChangeArrowheads="1"/>
            </p:cNvSpPr>
            <p:nvPr/>
          </p:nvSpPr>
          <p:spPr bwMode="auto">
            <a:xfrm>
              <a:off x="3010379" y="2442976"/>
              <a:ext cx="198191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485411" name="Text Box 35"/>
            <p:cNvSpPr txBox="1">
              <a:spLocks noChangeArrowheads="1"/>
            </p:cNvSpPr>
            <p:nvPr/>
          </p:nvSpPr>
          <p:spPr bwMode="auto">
            <a:xfrm>
              <a:off x="3357465" y="5420238"/>
              <a:ext cx="1220896" cy="313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66"/>
                  </a:solidFill>
                </a:rPr>
                <a:t>PC</a:t>
              </a:r>
            </a:p>
          </p:txBody>
        </p:sp>
        <p:sp>
          <p:nvSpPr>
            <p:cNvPr id="485412" name="Text Box 36"/>
            <p:cNvSpPr txBox="1">
              <a:spLocks noChangeArrowheads="1"/>
            </p:cNvSpPr>
            <p:nvPr/>
          </p:nvSpPr>
          <p:spPr bwMode="auto">
            <a:xfrm>
              <a:off x="3433770" y="1068779"/>
              <a:ext cx="1220896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incrPC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grpSp>
          <p:nvGrpSpPr>
            <p:cNvPr id="485420" name="Group 44"/>
            <p:cNvGrpSpPr>
              <a:grpSpLocks/>
            </p:cNvGrpSpPr>
            <p:nvPr/>
          </p:nvGrpSpPr>
          <p:grpSpPr bwMode="auto">
            <a:xfrm>
              <a:off x="931581" y="2852936"/>
              <a:ext cx="6241193" cy="981282"/>
              <a:chOff x="586" y="2011"/>
              <a:chExt cx="3926" cy="250"/>
            </a:xfrm>
          </p:grpSpPr>
          <p:grpSp>
            <p:nvGrpSpPr>
              <p:cNvPr id="485415" name="Group 39"/>
              <p:cNvGrpSpPr>
                <a:grpSpLocks/>
              </p:cNvGrpSpPr>
              <p:nvPr/>
            </p:nvGrpSpPr>
            <p:grpSpPr bwMode="auto">
              <a:xfrm>
                <a:off x="586" y="2011"/>
                <a:ext cx="626" cy="250"/>
                <a:chOff x="586" y="2059"/>
                <a:chExt cx="626" cy="250"/>
              </a:xfrm>
            </p:grpSpPr>
            <p:sp>
              <p:nvSpPr>
                <p:cNvPr id="485413" name="AutoShape 37"/>
                <p:cNvSpPr>
                  <a:spLocks/>
                </p:cNvSpPr>
                <p:nvPr/>
              </p:nvSpPr>
              <p:spPr bwMode="auto">
                <a:xfrm>
                  <a:off x="1049" y="2059"/>
                  <a:ext cx="163" cy="250"/>
                </a:xfrm>
                <a:prstGeom prst="leftBrace">
                  <a:avLst>
                    <a:gd name="adj1" fmla="val 62500"/>
                    <a:gd name="adj2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  <a:effectLst/>
              </p:spPr>
              <p:txBody>
                <a:bodyPr wrap="none" lIns="45720" rIns="45720" anchor="ctr">
                  <a:spAutoFit/>
                </a:bodyPr>
                <a:lstStyle/>
                <a:p>
                  <a:pPr algn="ctr" defTabSz="914928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854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86" y="2112"/>
                  <a:ext cx="470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lIns="45720" rIns="45720">
                  <a:spAutoFit/>
                </a:bodyPr>
                <a:lstStyle/>
                <a:p>
                  <a:pPr algn="r" defTabSz="914928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400" b="1" dirty="0">
                      <a:solidFill>
                        <a:srgbClr val="FF3300"/>
                      </a:solidFill>
                    </a:rPr>
                    <a:t>慢</a:t>
                  </a:r>
                  <a:endParaRPr lang="en-US" sz="1400" b="1" dirty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485419" name="Group 43"/>
              <p:cNvGrpSpPr>
                <a:grpSpLocks/>
              </p:cNvGrpSpPr>
              <p:nvPr/>
            </p:nvGrpSpPr>
            <p:grpSpPr bwMode="auto">
              <a:xfrm>
                <a:off x="3881" y="2011"/>
                <a:ext cx="631" cy="250"/>
                <a:chOff x="3919" y="1963"/>
                <a:chExt cx="631" cy="250"/>
              </a:xfrm>
            </p:grpSpPr>
            <p:sp>
              <p:nvSpPr>
                <p:cNvPr id="485417" name="AutoShape 41"/>
                <p:cNvSpPr>
                  <a:spLocks/>
                </p:cNvSpPr>
                <p:nvPr/>
              </p:nvSpPr>
              <p:spPr bwMode="auto">
                <a:xfrm flipH="1">
                  <a:off x="3919" y="1963"/>
                  <a:ext cx="163" cy="250"/>
                </a:xfrm>
                <a:prstGeom prst="leftBrace">
                  <a:avLst>
                    <a:gd name="adj1" fmla="val 62500"/>
                    <a:gd name="adj2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  <a:effectLst/>
              </p:spPr>
              <p:txBody>
                <a:bodyPr wrap="none" lIns="45720" rIns="45720" anchor="ctr">
                  <a:spAutoFit/>
                </a:bodyPr>
                <a:lstStyle/>
                <a:p>
                  <a:pPr algn="ctr" defTabSz="914928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854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080" y="2016"/>
                  <a:ext cx="470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lIns="45720" rIns="45720">
                  <a:spAutoFit/>
                </a:bodyPr>
                <a:lstStyle/>
                <a:p>
                  <a:pPr defTabSz="914928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400" b="1" dirty="0">
                      <a:solidFill>
                        <a:srgbClr val="FF3300"/>
                      </a:solidFill>
                    </a:rPr>
                    <a:t>快</a:t>
                  </a:r>
                  <a:endParaRPr lang="en-US" sz="1400" b="1" dirty="0">
                    <a:solidFill>
                      <a:srgbClr val="FF3300"/>
                    </a:solidFill>
                  </a:endParaRPr>
                </a:p>
              </p:txBody>
            </p:sp>
          </p:grpSp>
        </p:grpSp>
        <p:sp>
          <p:nvSpPr>
            <p:cNvPr id="485421" name="Text Box 45"/>
            <p:cNvSpPr txBox="1">
              <a:spLocks noChangeArrowheads="1"/>
            </p:cNvSpPr>
            <p:nvPr/>
          </p:nvSpPr>
          <p:spPr bwMode="auto">
            <a:xfrm>
              <a:off x="3491880" y="2223213"/>
              <a:ext cx="557263" cy="3416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9" tIns="45749" rIns="45749" bIns="45749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800000"/>
                  </a:solidFill>
                </a:rPr>
                <a:t>carry</a:t>
              </a: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V="1">
              <a:off x="4572000" y="1825845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5023477" y="3810719"/>
              <a:ext cx="0" cy="11451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lIns="45749" tIns="45749" rIns="45749" bIns="45749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229038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调整取指时间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969758"/>
            <a:ext cx="8306223" cy="2474733"/>
          </a:xfrm>
        </p:spPr>
        <p:txBody>
          <a:bodyPr/>
          <a:lstStyle/>
          <a:p>
            <a:r>
              <a:rPr lang="en-US" dirty="0" smtClean="0"/>
              <a:t>60-</a:t>
            </a:r>
            <a:r>
              <a:rPr lang="en-US" dirty="0"/>
              <a:t>Bit </a:t>
            </a:r>
            <a:r>
              <a:rPr lang="zh-CN" altLang="en-US" dirty="0" smtClean="0"/>
              <a:t>增量</a:t>
            </a:r>
            <a:endParaRPr lang="en-US" dirty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PC</a:t>
            </a:r>
            <a:r>
              <a:rPr lang="zh-CN" altLang="en-US" dirty="0" smtClean="0"/>
              <a:t>被选择时立即执行</a:t>
            </a:r>
            <a:endParaRPr lang="en-US" dirty="0"/>
          </a:p>
          <a:p>
            <a:pPr lvl="1"/>
            <a:r>
              <a:rPr lang="zh-CN" altLang="en-US" dirty="0" smtClean="0"/>
              <a:t>不必等到</a:t>
            </a:r>
            <a:r>
              <a:rPr lang="en-US" altLang="zh-CN" dirty="0" smtClean="0"/>
              <a:t>MUX</a:t>
            </a:r>
            <a:r>
              <a:rPr lang="zh-CN" altLang="en-US" dirty="0" smtClean="0"/>
              <a:t>再输出</a:t>
            </a:r>
            <a:endParaRPr lang="en-US" dirty="0"/>
          </a:p>
          <a:p>
            <a:pPr lvl="1"/>
            <a:r>
              <a:rPr lang="zh-CN" altLang="en-US" dirty="0" smtClean="0"/>
              <a:t>和存储器读并行执行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1297202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1297202" y="2442924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1005743" y="1549135"/>
            <a:ext cx="967631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Select PC</a:t>
            </a:r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 rot="-5400000">
            <a:off x="1449693" y="2442924"/>
            <a:ext cx="61073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1755069" y="2213900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1755069" y="2595607"/>
            <a:ext cx="244179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>
            <a:off x="4196829" y="2061219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>
            <a:off x="4196829" y="2213900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4654665" y="2061219"/>
            <a:ext cx="0" cy="30536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>
            <a:off x="4654665" y="2213900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>
            <a:off x="5112501" y="2061217"/>
            <a:ext cx="0" cy="68707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3" name="Line 15"/>
          <p:cNvSpPr>
            <a:spLocks noChangeShapeType="1"/>
          </p:cNvSpPr>
          <p:nvPr/>
        </p:nvSpPr>
        <p:spPr bwMode="auto">
          <a:xfrm>
            <a:off x="5112501" y="2420658"/>
            <a:ext cx="45783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4" name="Line 16"/>
          <p:cNvSpPr>
            <a:spLocks noChangeShapeType="1"/>
          </p:cNvSpPr>
          <p:nvPr/>
        </p:nvSpPr>
        <p:spPr bwMode="auto">
          <a:xfrm>
            <a:off x="1373508" y="1832193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5" name="Text Box 17"/>
          <p:cNvSpPr txBox="1">
            <a:spLocks noChangeArrowheads="1"/>
          </p:cNvSpPr>
          <p:nvPr/>
        </p:nvSpPr>
        <p:spPr bwMode="auto">
          <a:xfrm>
            <a:off x="2488430" y="1930804"/>
            <a:ext cx="1092665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Mem. Read</a:t>
            </a:r>
          </a:p>
        </p:txBody>
      </p:sp>
      <p:sp>
        <p:nvSpPr>
          <p:cNvPr id="488466" name="Text Box 18"/>
          <p:cNvSpPr txBox="1">
            <a:spLocks noChangeArrowheads="1"/>
          </p:cNvSpPr>
          <p:nvPr/>
        </p:nvSpPr>
        <p:spPr bwMode="auto">
          <a:xfrm>
            <a:off x="2445166" y="2600431"/>
            <a:ext cx="117762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Incrementer</a:t>
            </a:r>
          </a:p>
        </p:txBody>
      </p:sp>
      <p:sp>
        <p:nvSpPr>
          <p:cNvPr id="488467" name="Text Box 19"/>
          <p:cNvSpPr txBox="1">
            <a:spLocks noChangeArrowheads="1"/>
          </p:cNvSpPr>
          <p:nvPr/>
        </p:nvSpPr>
        <p:spPr bwMode="auto">
          <a:xfrm>
            <a:off x="3330081" y="1221503"/>
            <a:ext cx="2264460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need_regids, need_valC</a:t>
            </a:r>
          </a:p>
        </p:txBody>
      </p:sp>
      <p:sp>
        <p:nvSpPr>
          <p:cNvPr id="488468" name="Line 20"/>
          <p:cNvSpPr>
            <a:spLocks noChangeShapeType="1"/>
          </p:cNvSpPr>
          <p:nvPr/>
        </p:nvSpPr>
        <p:spPr bwMode="auto">
          <a:xfrm>
            <a:off x="4349442" y="1526830"/>
            <a:ext cx="76306" cy="61073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69" name="Text Box 21"/>
          <p:cNvSpPr txBox="1">
            <a:spLocks noChangeArrowheads="1"/>
          </p:cNvSpPr>
          <p:nvPr/>
        </p:nvSpPr>
        <p:spPr bwMode="auto">
          <a:xfrm>
            <a:off x="4484412" y="1450527"/>
            <a:ext cx="881069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4-bit add</a:t>
            </a:r>
          </a:p>
        </p:txBody>
      </p:sp>
      <p:sp>
        <p:nvSpPr>
          <p:cNvPr id="488470" name="Line 22"/>
          <p:cNvSpPr>
            <a:spLocks noChangeShapeType="1"/>
          </p:cNvSpPr>
          <p:nvPr/>
        </p:nvSpPr>
        <p:spPr bwMode="auto">
          <a:xfrm>
            <a:off x="4807278" y="1679510"/>
            <a:ext cx="76306" cy="53439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wrap="non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118614" y="1984876"/>
            <a:ext cx="512378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MUX</a:t>
            </a:r>
          </a:p>
        </p:txBody>
      </p:sp>
      <p:sp>
        <p:nvSpPr>
          <p:cNvPr id="488472" name="Line 24"/>
          <p:cNvSpPr>
            <a:spLocks noChangeShapeType="1"/>
          </p:cNvSpPr>
          <p:nvPr/>
        </p:nvSpPr>
        <p:spPr bwMode="auto">
          <a:xfrm>
            <a:off x="5341419" y="2268027"/>
            <a:ext cx="0" cy="15268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3" name="Line 25"/>
          <p:cNvSpPr>
            <a:spLocks noChangeShapeType="1"/>
          </p:cNvSpPr>
          <p:nvPr/>
        </p:nvSpPr>
        <p:spPr bwMode="auto">
          <a:xfrm>
            <a:off x="5570337" y="2290241"/>
            <a:ext cx="0" cy="7634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4" name="AutoShape 26"/>
          <p:cNvSpPr>
            <a:spLocks/>
          </p:cNvSpPr>
          <p:nvPr/>
        </p:nvSpPr>
        <p:spPr bwMode="auto">
          <a:xfrm rot="-5400000">
            <a:off x="3276261" y="1226452"/>
            <a:ext cx="358775" cy="41040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/>
            <a:tailEnd type="none" w="sm" len="sm"/>
          </a:ln>
          <a:effectLst/>
        </p:spPr>
        <p:txBody>
          <a:bodyPr wrap="square"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2783365" y="3511719"/>
            <a:ext cx="127861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</a:rPr>
              <a:t>1 </a:t>
            </a:r>
            <a:r>
              <a:rPr lang="zh-CN" altLang="en-US" b="1" dirty="0" smtClean="0">
                <a:solidFill>
                  <a:srgbClr val="800000"/>
                </a:solidFill>
              </a:rPr>
              <a:t>时钟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zh-CN" altLang="en-US" b="1" dirty="0" smtClean="0">
                <a:solidFill>
                  <a:srgbClr val="800000"/>
                </a:solidFill>
              </a:rPr>
              <a:t>周期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88476" name="Line 28"/>
          <p:cNvSpPr>
            <a:spLocks noChangeShapeType="1"/>
          </p:cNvSpPr>
          <p:nvPr/>
        </p:nvSpPr>
        <p:spPr bwMode="auto">
          <a:xfrm>
            <a:off x="4196829" y="2595607"/>
            <a:ext cx="915672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88477" name="Line 29"/>
          <p:cNvSpPr>
            <a:spLocks noChangeShapeType="1"/>
          </p:cNvSpPr>
          <p:nvPr/>
        </p:nvSpPr>
        <p:spPr bwMode="auto">
          <a:xfrm>
            <a:off x="7096456" y="2290241"/>
            <a:ext cx="0" cy="763414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none" w="sm" len="sm"/>
          </a:ln>
          <a:effectLst/>
        </p:spPr>
        <p:txBody>
          <a:bodyPr lIns="45749" tIns="45749" rIns="45749" bIns="45749" anchor="ctr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488478" name="Text Box 30"/>
          <p:cNvSpPr txBox="1">
            <a:spLocks noChangeArrowheads="1"/>
          </p:cNvSpPr>
          <p:nvPr/>
        </p:nvSpPr>
        <p:spPr bwMode="auto">
          <a:xfrm>
            <a:off x="6574272" y="3053696"/>
            <a:ext cx="1022134" cy="3416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9" tIns="45749" rIns="45749" bIns="45749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800000"/>
                </a:solidFill>
              </a:rPr>
              <a:t>标准周期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2" y="127811"/>
            <a:ext cx="8716368" cy="780909"/>
          </a:xfrm>
        </p:spPr>
        <p:txBody>
          <a:bodyPr/>
          <a:lstStyle/>
          <a:p>
            <a:r>
              <a:rPr lang="zh-CN" altLang="en-US" dirty="0" smtClean="0"/>
              <a:t>更实际的取指逻辑</a:t>
            </a:r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0" y="3681904"/>
            <a:ext cx="8306223" cy="2627416"/>
          </a:xfrm>
        </p:spPr>
        <p:txBody>
          <a:bodyPr/>
          <a:lstStyle/>
          <a:p>
            <a:r>
              <a:rPr lang="zh-CN" altLang="en-US" dirty="0" smtClean="0"/>
              <a:t>取指盒子</a:t>
            </a:r>
            <a:endParaRPr lang="en-US" dirty="0"/>
          </a:p>
          <a:p>
            <a:pPr lvl="1"/>
            <a:r>
              <a:rPr lang="zh-CN" altLang="en-US" dirty="0" smtClean="0"/>
              <a:t>集成到指令缓存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 (</a:t>
            </a:r>
            <a:r>
              <a:rPr lang="en-US" dirty="0"/>
              <a:t>16 or 32 </a:t>
            </a:r>
            <a:r>
              <a:rPr lang="en-US" dirty="0" smtClean="0"/>
              <a:t>bytes)</a:t>
            </a:r>
            <a:endParaRPr lang="en-US" dirty="0"/>
          </a:p>
          <a:p>
            <a:pPr lvl="1"/>
            <a:r>
              <a:rPr lang="zh-CN" altLang="en-US" dirty="0" smtClean="0"/>
              <a:t>从当前块选择当前指令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提前获取下一个块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当到达当前块的末尾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或在分支目标处</a:t>
            </a:r>
            <a:endParaRPr lang="en-US" dirty="0"/>
          </a:p>
        </p:txBody>
      </p:sp>
      <p:pic>
        <p:nvPicPr>
          <p:cNvPr id="481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761" y="833406"/>
            <a:ext cx="6660876" cy="2931191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sm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946102" y="1825834"/>
            <a:ext cx="930154" cy="313991"/>
          </a:xfrm>
          <a:prstGeom prst="rect">
            <a:avLst/>
          </a:prstGeom>
          <a:solidFill>
            <a:schemeClr val="bg1"/>
          </a:solidFill>
        </p:spPr>
        <p:txBody>
          <a:bodyPr wrap="none" lIns="91485" tIns="45749" rIns="91485" bIns="45749" rtlCol="0"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66"/>
                </a:solidFill>
              </a:rPr>
              <a:t>Bytes 1-9</a:t>
            </a:r>
          </a:p>
        </p:txBody>
      </p:sp>
    </p:spTree>
    <p:extLst>
      <p:ext uri="{BB962C8B-B14F-4D97-AF65-F5344CB8AC3E}">
        <p14:creationId xmlns:p14="http://schemas.microsoft.com/office/powerpoint/2010/main" val="37542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5584"/>
            <a:ext cx="936104" cy="5973735"/>
          </a:xfrm>
        </p:spPr>
        <p:txBody>
          <a:bodyPr/>
          <a:lstStyle/>
          <a:p>
            <a:r>
              <a:rPr lang="zh-CN" altLang="en-US" dirty="0" smtClean="0"/>
              <a:t> 现代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pic>
        <p:nvPicPr>
          <p:cNvPr id="494647" name="Pictur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610" y="309360"/>
            <a:ext cx="7923364" cy="65206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6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542" y="152683"/>
            <a:ext cx="6298423" cy="572560"/>
          </a:xfrm>
        </p:spPr>
        <p:txBody>
          <a:bodyPr/>
          <a:lstStyle/>
          <a:p>
            <a:r>
              <a:rPr lang="zh-CN" altLang="en-US" dirty="0" smtClean="0"/>
              <a:t>指令控制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42" y="3489076"/>
            <a:ext cx="8325300" cy="3163715"/>
          </a:xfrm>
        </p:spPr>
        <p:txBody>
          <a:bodyPr/>
          <a:lstStyle/>
          <a:p>
            <a:r>
              <a:rPr lang="zh-CN" altLang="en-US" sz="2000" dirty="0"/>
              <a:t>从内存中获取指令字节</a:t>
            </a:r>
            <a:r>
              <a:rPr lang="en-US" sz="2000" dirty="0"/>
              <a:t> </a:t>
            </a:r>
          </a:p>
          <a:p>
            <a:pPr lvl="1"/>
            <a:r>
              <a:rPr lang="zh-CN" altLang="en-US" sz="1800" dirty="0"/>
              <a:t>当前</a:t>
            </a:r>
            <a:r>
              <a:rPr lang="en-US" altLang="zh-CN" sz="1800" dirty="0"/>
              <a:t>PC</a:t>
            </a:r>
            <a:r>
              <a:rPr lang="zh-CN" altLang="en-US" sz="1800" dirty="0"/>
              <a:t>值加预测目标得到预测分支</a:t>
            </a:r>
            <a:r>
              <a:rPr lang="en-US" sz="1800" dirty="0"/>
              <a:t> </a:t>
            </a:r>
          </a:p>
          <a:p>
            <a:pPr lvl="1"/>
            <a:r>
              <a:rPr lang="zh-CN" altLang="en-US" sz="1800" dirty="0"/>
              <a:t>使用硬件动态猜测是否采取</a:t>
            </a:r>
            <a:r>
              <a:rPr lang="en-US" altLang="zh-CN" sz="1800" dirty="0"/>
              <a:t>/</a:t>
            </a:r>
            <a:r>
              <a:rPr lang="zh-CN" altLang="en-US" sz="1800" dirty="0"/>
              <a:t>不采取分支</a:t>
            </a:r>
            <a:r>
              <a:rPr lang="en-US" sz="1800" dirty="0"/>
              <a:t> </a:t>
            </a:r>
          </a:p>
          <a:p>
            <a:r>
              <a:rPr lang="zh-CN" altLang="en-US" sz="2000" dirty="0"/>
              <a:t>将指令转换为操作</a:t>
            </a:r>
            <a:endParaRPr lang="en-US" sz="2000" i="1" dirty="0"/>
          </a:p>
          <a:p>
            <a:pPr lvl="1"/>
            <a:r>
              <a:rPr lang="zh-CN" altLang="en-US" sz="1800" dirty="0"/>
              <a:t>指令执行所需的基本步骤</a:t>
            </a:r>
            <a:r>
              <a:rPr lang="en-US" sz="1800" dirty="0"/>
              <a:t> </a:t>
            </a:r>
          </a:p>
          <a:p>
            <a:pPr lvl="1"/>
            <a:r>
              <a:rPr lang="zh-CN" altLang="en-US" sz="1800" dirty="0"/>
              <a:t>典型指令需要</a:t>
            </a:r>
            <a:r>
              <a:rPr lang="en-US" altLang="zh-CN" sz="1800" dirty="0"/>
              <a:t>1-3</a:t>
            </a:r>
            <a:r>
              <a:rPr lang="zh-CN" altLang="en-US" sz="1800" dirty="0"/>
              <a:t>个操作</a:t>
            </a:r>
            <a:r>
              <a:rPr lang="en-US" sz="1800" dirty="0"/>
              <a:t> </a:t>
            </a:r>
          </a:p>
          <a:p>
            <a:r>
              <a:rPr lang="zh-CN" altLang="en-US" sz="2000" dirty="0"/>
              <a:t>将寄存器转换为标签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zh-CN" altLang="en-US" sz="1800" dirty="0"/>
              <a:t>抽象的标识符将一个操作的目的和后一个操作的源相连接</a:t>
            </a:r>
            <a:endParaRPr lang="en-US" sz="1800" dirty="0"/>
          </a:p>
        </p:txBody>
      </p:sp>
      <p:pic>
        <p:nvPicPr>
          <p:cNvPr id="49665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742696"/>
            <a:ext cx="6122689" cy="27289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68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执行单元</a:t>
            </a:r>
            <a:endParaRPr lang="en-US" dirty="0"/>
          </a:p>
        </p:txBody>
      </p:sp>
      <p:sp>
        <p:nvSpPr>
          <p:cNvPr id="497917" name="Rectangle 253"/>
          <p:cNvSpPr>
            <a:spLocks noGrp="1" noChangeArrowheads="1"/>
          </p:cNvSpPr>
          <p:nvPr>
            <p:ph type="body" idx="1"/>
          </p:nvPr>
        </p:nvSpPr>
        <p:spPr>
          <a:xfrm>
            <a:off x="290922" y="3612234"/>
            <a:ext cx="8422272" cy="3129134"/>
          </a:xfrm>
        </p:spPr>
        <p:txBody>
          <a:bodyPr/>
          <a:lstStyle/>
          <a:p>
            <a:pPr lvl="1"/>
            <a:r>
              <a:rPr lang="zh-CN" altLang="en-US" dirty="0" smtClean="0"/>
              <a:t>多功能单元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每一个可以独立操作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一旦操作数就绪操作就可以执行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不一定依据程序顺序执行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受限于功能单元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控制逻辑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确保执行结果和顺序执行一样</a:t>
            </a:r>
            <a:endParaRPr lang="en-US" dirty="0"/>
          </a:p>
        </p:txBody>
      </p:sp>
      <p:grpSp>
        <p:nvGrpSpPr>
          <p:cNvPr id="497916" name="Group 252"/>
          <p:cNvGrpSpPr>
            <a:grpSpLocks/>
          </p:cNvGrpSpPr>
          <p:nvPr/>
        </p:nvGrpSpPr>
        <p:grpSpPr bwMode="auto">
          <a:xfrm>
            <a:off x="3049066" y="305368"/>
            <a:ext cx="5664128" cy="3403553"/>
            <a:chOff x="1054" y="1824"/>
            <a:chExt cx="3563" cy="2140"/>
          </a:xfrm>
        </p:grpSpPr>
        <p:sp>
          <p:nvSpPr>
            <p:cNvPr id="497668" name="Rectangle 4"/>
            <p:cNvSpPr>
              <a:spLocks noChangeArrowheads="1"/>
            </p:cNvSpPr>
            <p:nvPr/>
          </p:nvSpPr>
          <p:spPr bwMode="auto">
            <a:xfrm>
              <a:off x="2740" y="3761"/>
              <a:ext cx="63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919191"/>
                  </a:solidFill>
                  <a:latin typeface="Arial" charset="0"/>
                </a:rPr>
                <a:t>Execution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69" name="Rectangle 5"/>
            <p:cNvSpPr>
              <a:spLocks noChangeArrowheads="1"/>
            </p:cNvSpPr>
            <p:nvPr/>
          </p:nvSpPr>
          <p:spPr bwMode="auto">
            <a:xfrm>
              <a:off x="1437" y="2128"/>
              <a:ext cx="3180" cy="1836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0" name="Rectangle 6"/>
            <p:cNvSpPr>
              <a:spLocks noChangeArrowheads="1"/>
            </p:cNvSpPr>
            <p:nvPr/>
          </p:nvSpPr>
          <p:spPr bwMode="auto">
            <a:xfrm>
              <a:off x="1427" y="2118"/>
              <a:ext cx="3169" cy="18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2525" y="3744"/>
              <a:ext cx="63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Execution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2" name="Rectangle 8"/>
            <p:cNvSpPr>
              <a:spLocks noChangeArrowheads="1"/>
            </p:cNvSpPr>
            <p:nvPr/>
          </p:nvSpPr>
          <p:spPr bwMode="auto">
            <a:xfrm>
              <a:off x="1715" y="2358"/>
              <a:ext cx="2833" cy="529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3" name="Rectangle 9"/>
            <p:cNvSpPr>
              <a:spLocks noChangeArrowheads="1"/>
            </p:cNvSpPr>
            <p:nvPr/>
          </p:nvSpPr>
          <p:spPr bwMode="auto">
            <a:xfrm>
              <a:off x="4085" y="2515"/>
              <a:ext cx="445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Functional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4" name="Rectangle 10"/>
            <p:cNvSpPr>
              <a:spLocks noChangeArrowheads="1"/>
            </p:cNvSpPr>
            <p:nvPr/>
          </p:nvSpPr>
          <p:spPr bwMode="auto">
            <a:xfrm>
              <a:off x="4309" y="2630"/>
              <a:ext cx="22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Units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79" name="Rectangle 15"/>
            <p:cNvSpPr>
              <a:spLocks noChangeArrowheads="1"/>
            </p:cNvSpPr>
            <p:nvPr/>
          </p:nvSpPr>
          <p:spPr bwMode="auto">
            <a:xfrm>
              <a:off x="176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0" name="Rectangle 16"/>
            <p:cNvSpPr>
              <a:spLocks noChangeArrowheads="1"/>
            </p:cNvSpPr>
            <p:nvPr/>
          </p:nvSpPr>
          <p:spPr bwMode="auto">
            <a:xfrm>
              <a:off x="1813" y="2508"/>
              <a:ext cx="2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Integer/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1" name="Rectangle 17"/>
            <p:cNvSpPr>
              <a:spLocks noChangeArrowheads="1"/>
            </p:cNvSpPr>
            <p:nvPr/>
          </p:nvSpPr>
          <p:spPr bwMode="auto">
            <a:xfrm>
              <a:off x="1821" y="2604"/>
              <a:ext cx="2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Branch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2" name="Rectangle 18"/>
            <p:cNvSpPr>
              <a:spLocks noChangeArrowheads="1"/>
            </p:cNvSpPr>
            <p:nvPr/>
          </p:nvSpPr>
          <p:spPr bwMode="auto">
            <a:xfrm>
              <a:off x="2531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3" name="Rectangle 19"/>
            <p:cNvSpPr>
              <a:spLocks noChangeArrowheads="1"/>
            </p:cNvSpPr>
            <p:nvPr/>
          </p:nvSpPr>
          <p:spPr bwMode="auto">
            <a:xfrm>
              <a:off x="2665" y="2508"/>
              <a:ext cx="10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4" name="Rectangle 20"/>
            <p:cNvSpPr>
              <a:spLocks noChangeArrowheads="1"/>
            </p:cNvSpPr>
            <p:nvPr/>
          </p:nvSpPr>
          <p:spPr bwMode="auto">
            <a:xfrm>
              <a:off x="2644" y="2604"/>
              <a:ext cx="1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5" name="Rectangle 21"/>
            <p:cNvSpPr>
              <a:spLocks noChangeArrowheads="1"/>
            </p:cNvSpPr>
            <p:nvPr/>
          </p:nvSpPr>
          <p:spPr bwMode="auto">
            <a:xfrm>
              <a:off x="2915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6" name="Rectangle 22"/>
            <p:cNvSpPr>
              <a:spLocks noChangeArrowheads="1"/>
            </p:cNvSpPr>
            <p:nvPr/>
          </p:nvSpPr>
          <p:spPr bwMode="auto">
            <a:xfrm>
              <a:off x="3049" y="2508"/>
              <a:ext cx="10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FP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7" name="Rectangle 23"/>
            <p:cNvSpPr>
              <a:spLocks noChangeArrowheads="1"/>
            </p:cNvSpPr>
            <p:nvPr/>
          </p:nvSpPr>
          <p:spPr bwMode="auto">
            <a:xfrm>
              <a:off x="2955" y="2604"/>
              <a:ext cx="15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Mult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8" name="Rectangle 24"/>
            <p:cNvSpPr>
              <a:spLocks noChangeArrowheads="1"/>
            </p:cNvSpPr>
            <p:nvPr/>
          </p:nvSpPr>
          <p:spPr bwMode="auto">
            <a:xfrm>
              <a:off x="3086" y="2604"/>
              <a:ext cx="1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/Div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89" name="Rectangle 25"/>
            <p:cNvSpPr>
              <a:spLocks noChangeArrowheads="1"/>
            </p:cNvSpPr>
            <p:nvPr/>
          </p:nvSpPr>
          <p:spPr bwMode="auto">
            <a:xfrm>
              <a:off x="3299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0" name="Rectangle 26"/>
            <p:cNvSpPr>
              <a:spLocks noChangeArrowheads="1"/>
            </p:cNvSpPr>
            <p:nvPr/>
          </p:nvSpPr>
          <p:spPr bwMode="auto">
            <a:xfrm>
              <a:off x="3395" y="2556"/>
              <a:ext cx="1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Load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1" name="Rectangle 27"/>
            <p:cNvSpPr>
              <a:spLocks noChangeArrowheads="1"/>
            </p:cNvSpPr>
            <p:nvPr/>
          </p:nvSpPr>
          <p:spPr bwMode="auto">
            <a:xfrm>
              <a:off x="3683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2" name="Rectangle 28"/>
            <p:cNvSpPr>
              <a:spLocks noChangeArrowheads="1"/>
            </p:cNvSpPr>
            <p:nvPr/>
          </p:nvSpPr>
          <p:spPr bwMode="auto">
            <a:xfrm>
              <a:off x="3772" y="2556"/>
              <a:ext cx="19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Store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6" name="Rectangle 32"/>
            <p:cNvSpPr>
              <a:spLocks noChangeArrowheads="1"/>
            </p:cNvSpPr>
            <p:nvPr/>
          </p:nvSpPr>
          <p:spPr bwMode="auto">
            <a:xfrm>
              <a:off x="3299" y="3414"/>
              <a:ext cx="721" cy="385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7" name="Rectangle 33"/>
            <p:cNvSpPr>
              <a:spLocks noChangeArrowheads="1"/>
            </p:cNvSpPr>
            <p:nvPr/>
          </p:nvSpPr>
          <p:spPr bwMode="auto">
            <a:xfrm>
              <a:off x="3599" y="3499"/>
              <a:ext cx="20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698" name="Rectangle 34"/>
            <p:cNvSpPr>
              <a:spLocks noChangeArrowheads="1"/>
            </p:cNvSpPr>
            <p:nvPr/>
          </p:nvSpPr>
          <p:spPr bwMode="auto">
            <a:xfrm>
              <a:off x="3541" y="3614"/>
              <a:ext cx="2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Cache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783" name="Group 119"/>
            <p:cNvGrpSpPr>
              <a:grpSpLocks/>
            </p:cNvGrpSpPr>
            <p:nvPr/>
          </p:nvGrpSpPr>
          <p:grpSpPr bwMode="auto">
            <a:xfrm>
              <a:off x="3349" y="2742"/>
              <a:ext cx="93" cy="672"/>
              <a:chOff x="3349" y="2742"/>
              <a:chExt cx="93" cy="672"/>
            </a:xfrm>
          </p:grpSpPr>
          <p:sp>
            <p:nvSpPr>
              <p:cNvPr id="497781" name="Rectangle 117"/>
              <p:cNvSpPr>
                <a:spLocks noChangeArrowheads="1"/>
              </p:cNvSpPr>
              <p:nvPr/>
            </p:nvSpPr>
            <p:spPr bwMode="auto">
              <a:xfrm>
                <a:off x="3386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2" name="Freeform 118"/>
              <p:cNvSpPr>
                <a:spLocks/>
              </p:cNvSpPr>
              <p:nvPr/>
            </p:nvSpPr>
            <p:spPr bwMode="auto">
              <a:xfrm>
                <a:off x="3349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86" name="Group 122"/>
            <p:cNvGrpSpPr>
              <a:grpSpLocks/>
            </p:cNvGrpSpPr>
            <p:nvPr/>
          </p:nvGrpSpPr>
          <p:grpSpPr bwMode="auto">
            <a:xfrm>
              <a:off x="3486" y="2742"/>
              <a:ext cx="107" cy="672"/>
              <a:chOff x="3486" y="2742"/>
              <a:chExt cx="107" cy="672"/>
            </a:xfrm>
          </p:grpSpPr>
          <p:sp>
            <p:nvSpPr>
              <p:cNvPr id="497784" name="Rectangle 120"/>
              <p:cNvSpPr>
                <a:spLocks noChangeArrowheads="1"/>
              </p:cNvSpPr>
              <p:nvPr/>
            </p:nvSpPr>
            <p:spPr bwMode="auto">
              <a:xfrm>
                <a:off x="3527" y="2847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5" name="Freeform 121"/>
              <p:cNvSpPr>
                <a:spLocks/>
              </p:cNvSpPr>
              <p:nvPr/>
            </p:nvSpPr>
            <p:spPr bwMode="auto">
              <a:xfrm>
                <a:off x="3486" y="2742"/>
                <a:ext cx="107" cy="108"/>
              </a:xfrm>
              <a:custGeom>
                <a:avLst/>
                <a:gdLst/>
                <a:ahLst/>
                <a:cxnLst>
                  <a:cxn ang="0">
                    <a:pos x="107" y="108"/>
                  </a:cxn>
                  <a:cxn ang="0">
                    <a:pos x="53" y="0"/>
                  </a:cxn>
                  <a:cxn ang="0">
                    <a:pos x="0" y="108"/>
                  </a:cxn>
                  <a:cxn ang="0">
                    <a:pos x="107" y="108"/>
                  </a:cxn>
                </a:cxnLst>
                <a:rect l="0" t="0" r="r" b="b"/>
                <a:pathLst>
                  <a:path w="107" h="108">
                    <a:moveTo>
                      <a:pt x="107" y="108"/>
                    </a:moveTo>
                    <a:lnTo>
                      <a:pt x="53" y="0"/>
                    </a:lnTo>
                    <a:lnTo>
                      <a:pt x="0" y="108"/>
                    </a:lnTo>
                    <a:lnTo>
                      <a:pt x="107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89" name="Group 125"/>
            <p:cNvGrpSpPr>
              <a:grpSpLocks/>
            </p:cNvGrpSpPr>
            <p:nvPr/>
          </p:nvGrpSpPr>
          <p:grpSpPr bwMode="auto">
            <a:xfrm>
              <a:off x="3733" y="2742"/>
              <a:ext cx="93" cy="672"/>
              <a:chOff x="3733" y="2742"/>
              <a:chExt cx="93" cy="672"/>
            </a:xfrm>
          </p:grpSpPr>
          <p:sp>
            <p:nvSpPr>
              <p:cNvPr id="497787" name="Rectangle 123"/>
              <p:cNvSpPr>
                <a:spLocks noChangeArrowheads="1"/>
              </p:cNvSpPr>
              <p:nvPr/>
            </p:nvSpPr>
            <p:spPr bwMode="auto">
              <a:xfrm>
                <a:off x="3770" y="2742"/>
                <a:ext cx="18" cy="5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88" name="Freeform 124"/>
              <p:cNvSpPr>
                <a:spLocks/>
              </p:cNvSpPr>
              <p:nvPr/>
            </p:nvSpPr>
            <p:spPr bwMode="auto">
              <a:xfrm>
                <a:off x="3733" y="3322"/>
                <a:ext cx="93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" y="92"/>
                  </a:cxn>
                  <a:cxn ang="0">
                    <a:pos x="93" y="0"/>
                  </a:cxn>
                  <a:cxn ang="0">
                    <a:pos x="0" y="0"/>
                  </a:cxn>
                </a:cxnLst>
                <a:rect l="0" t="0" r="r" b="b"/>
                <a:pathLst>
                  <a:path w="93" h="92">
                    <a:moveTo>
                      <a:pt x="0" y="0"/>
                    </a:moveTo>
                    <a:lnTo>
                      <a:pt x="46" y="92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792" name="Group 128"/>
            <p:cNvGrpSpPr>
              <a:grpSpLocks/>
            </p:cNvGrpSpPr>
            <p:nvPr/>
          </p:nvGrpSpPr>
          <p:grpSpPr bwMode="auto">
            <a:xfrm>
              <a:off x="3870" y="2742"/>
              <a:ext cx="107" cy="672"/>
              <a:chOff x="3870" y="2742"/>
              <a:chExt cx="107" cy="672"/>
            </a:xfrm>
          </p:grpSpPr>
          <p:sp>
            <p:nvSpPr>
              <p:cNvPr id="497790" name="Rectangle 126"/>
              <p:cNvSpPr>
                <a:spLocks noChangeArrowheads="1"/>
              </p:cNvSpPr>
              <p:nvPr/>
            </p:nvSpPr>
            <p:spPr bwMode="auto">
              <a:xfrm>
                <a:off x="3911" y="2742"/>
                <a:ext cx="24" cy="56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791" name="Freeform 127"/>
              <p:cNvSpPr>
                <a:spLocks/>
              </p:cNvSpPr>
              <p:nvPr/>
            </p:nvSpPr>
            <p:spPr bwMode="auto">
              <a:xfrm>
                <a:off x="3870" y="3307"/>
                <a:ext cx="107" cy="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107"/>
                  </a:cxn>
                  <a:cxn ang="0">
                    <a:pos x="107" y="0"/>
                  </a:cxn>
                  <a:cxn ang="0">
                    <a:pos x="0" y="0"/>
                  </a:cxn>
                </a:cxnLst>
                <a:rect l="0" t="0" r="r" b="b"/>
                <a:pathLst>
                  <a:path w="107" h="107">
                    <a:moveTo>
                      <a:pt x="0" y="0"/>
                    </a:moveTo>
                    <a:lnTo>
                      <a:pt x="53" y="107"/>
                    </a:ln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799" name="Rectangle 135"/>
            <p:cNvSpPr>
              <a:spLocks noChangeArrowheads="1"/>
            </p:cNvSpPr>
            <p:nvPr/>
          </p:nvSpPr>
          <p:spPr bwMode="auto">
            <a:xfrm>
              <a:off x="1811" y="1848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0" name="Rectangle 136"/>
            <p:cNvSpPr>
              <a:spLocks noChangeArrowheads="1"/>
            </p:cNvSpPr>
            <p:nvPr/>
          </p:nvSpPr>
          <p:spPr bwMode="auto">
            <a:xfrm>
              <a:off x="1849" y="1824"/>
              <a:ext cx="551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Prediction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1" name="Rectangle 137"/>
            <p:cNvSpPr>
              <a:spLocks noChangeArrowheads="1"/>
            </p:cNvSpPr>
            <p:nvPr/>
          </p:nvSpPr>
          <p:spPr bwMode="auto">
            <a:xfrm>
              <a:off x="1895" y="1968"/>
              <a:ext cx="23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OK?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2" name="Rectangle 138"/>
            <p:cNvSpPr>
              <a:spLocks noChangeArrowheads="1"/>
            </p:cNvSpPr>
            <p:nvPr/>
          </p:nvSpPr>
          <p:spPr bwMode="auto">
            <a:xfrm>
              <a:off x="3875" y="3164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3" name="Rectangle 139"/>
            <p:cNvSpPr>
              <a:spLocks noChangeArrowheads="1"/>
            </p:cNvSpPr>
            <p:nvPr/>
          </p:nvSpPr>
          <p:spPr bwMode="auto">
            <a:xfrm>
              <a:off x="3949" y="3199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4" name="Rectangle 140"/>
            <p:cNvSpPr>
              <a:spLocks noChangeArrowheads="1"/>
            </p:cNvSpPr>
            <p:nvPr/>
          </p:nvSpPr>
          <p:spPr bwMode="auto">
            <a:xfrm>
              <a:off x="3495" y="3159"/>
              <a:ext cx="28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5" name="Rectangle 141"/>
            <p:cNvSpPr>
              <a:spLocks noChangeArrowheads="1"/>
            </p:cNvSpPr>
            <p:nvPr/>
          </p:nvSpPr>
          <p:spPr bwMode="auto">
            <a:xfrm>
              <a:off x="3569" y="3194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6" name="Rectangle 142"/>
            <p:cNvSpPr>
              <a:spLocks noChangeArrowheads="1"/>
            </p:cNvSpPr>
            <p:nvPr/>
          </p:nvSpPr>
          <p:spPr bwMode="auto">
            <a:xfrm>
              <a:off x="3137" y="303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7" name="Rectangle 143"/>
            <p:cNvSpPr>
              <a:spLocks noChangeArrowheads="1"/>
            </p:cNvSpPr>
            <p:nvPr/>
          </p:nvSpPr>
          <p:spPr bwMode="auto">
            <a:xfrm>
              <a:off x="3211" y="3065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8" name="Rectangle 144"/>
            <p:cNvSpPr>
              <a:spLocks noChangeArrowheads="1"/>
            </p:cNvSpPr>
            <p:nvPr/>
          </p:nvSpPr>
          <p:spPr bwMode="auto">
            <a:xfrm>
              <a:off x="3380" y="3065"/>
              <a:ext cx="2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09" name="Rectangle 145"/>
            <p:cNvSpPr>
              <a:spLocks noChangeArrowheads="1"/>
            </p:cNvSpPr>
            <p:nvPr/>
          </p:nvSpPr>
          <p:spPr bwMode="auto">
            <a:xfrm>
              <a:off x="3539" y="3020"/>
              <a:ext cx="30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10" name="Rectangle 146"/>
            <p:cNvSpPr>
              <a:spLocks noChangeArrowheads="1"/>
            </p:cNvSpPr>
            <p:nvPr/>
          </p:nvSpPr>
          <p:spPr bwMode="auto">
            <a:xfrm>
              <a:off x="3613" y="3055"/>
              <a:ext cx="1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Addr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11" name="Rectangle 147"/>
            <p:cNvSpPr>
              <a:spLocks noChangeArrowheads="1"/>
            </p:cNvSpPr>
            <p:nvPr/>
          </p:nvSpPr>
          <p:spPr bwMode="auto">
            <a:xfrm>
              <a:off x="3782" y="3055"/>
              <a:ext cx="2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14" name="Group 150"/>
            <p:cNvGrpSpPr>
              <a:grpSpLocks/>
            </p:cNvGrpSpPr>
            <p:nvPr/>
          </p:nvGrpSpPr>
          <p:grpSpPr bwMode="auto">
            <a:xfrm>
              <a:off x="1917" y="2310"/>
              <a:ext cx="77" cy="144"/>
              <a:chOff x="1917" y="2310"/>
              <a:chExt cx="77" cy="144"/>
            </a:xfrm>
          </p:grpSpPr>
          <p:sp>
            <p:nvSpPr>
              <p:cNvPr id="497812" name="Rectangle 148"/>
              <p:cNvSpPr>
                <a:spLocks noChangeArrowheads="1"/>
              </p:cNvSpPr>
              <p:nvPr/>
            </p:nvSpPr>
            <p:spPr bwMode="auto">
              <a:xfrm>
                <a:off x="194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3" name="Freeform 149"/>
              <p:cNvSpPr>
                <a:spLocks/>
              </p:cNvSpPr>
              <p:nvPr/>
            </p:nvSpPr>
            <p:spPr bwMode="auto">
              <a:xfrm>
                <a:off x="191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17" name="Group 153"/>
            <p:cNvGrpSpPr>
              <a:grpSpLocks/>
            </p:cNvGrpSpPr>
            <p:nvPr/>
          </p:nvGrpSpPr>
          <p:grpSpPr bwMode="auto">
            <a:xfrm>
              <a:off x="2685" y="2310"/>
              <a:ext cx="77" cy="144"/>
              <a:chOff x="2685" y="2310"/>
              <a:chExt cx="77" cy="144"/>
            </a:xfrm>
          </p:grpSpPr>
          <p:sp>
            <p:nvSpPr>
              <p:cNvPr id="497815" name="Rectangle 151"/>
              <p:cNvSpPr>
                <a:spLocks noChangeArrowheads="1"/>
              </p:cNvSpPr>
              <p:nvPr/>
            </p:nvSpPr>
            <p:spPr bwMode="auto">
              <a:xfrm>
                <a:off x="2717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6" name="Freeform 152"/>
              <p:cNvSpPr>
                <a:spLocks/>
              </p:cNvSpPr>
              <p:nvPr/>
            </p:nvSpPr>
            <p:spPr bwMode="auto">
              <a:xfrm>
                <a:off x="2685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0" name="Group 156"/>
            <p:cNvGrpSpPr>
              <a:grpSpLocks/>
            </p:cNvGrpSpPr>
            <p:nvPr/>
          </p:nvGrpSpPr>
          <p:grpSpPr bwMode="auto">
            <a:xfrm>
              <a:off x="3069" y="2310"/>
              <a:ext cx="77" cy="144"/>
              <a:chOff x="3069" y="2310"/>
              <a:chExt cx="77" cy="144"/>
            </a:xfrm>
          </p:grpSpPr>
          <p:sp>
            <p:nvSpPr>
              <p:cNvPr id="497818" name="Rectangle 154"/>
              <p:cNvSpPr>
                <a:spLocks noChangeArrowheads="1"/>
              </p:cNvSpPr>
              <p:nvPr/>
            </p:nvSpPr>
            <p:spPr bwMode="auto">
              <a:xfrm>
                <a:off x="3101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19" name="Freeform 155"/>
              <p:cNvSpPr>
                <a:spLocks/>
              </p:cNvSpPr>
              <p:nvPr/>
            </p:nvSpPr>
            <p:spPr bwMode="auto">
              <a:xfrm>
                <a:off x="3069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3" name="Group 159"/>
            <p:cNvGrpSpPr>
              <a:grpSpLocks/>
            </p:cNvGrpSpPr>
            <p:nvPr/>
          </p:nvGrpSpPr>
          <p:grpSpPr bwMode="auto">
            <a:xfrm>
              <a:off x="3453" y="2310"/>
              <a:ext cx="77" cy="144"/>
              <a:chOff x="3453" y="2310"/>
              <a:chExt cx="77" cy="144"/>
            </a:xfrm>
          </p:grpSpPr>
          <p:sp>
            <p:nvSpPr>
              <p:cNvPr id="497821" name="Rectangle 157"/>
              <p:cNvSpPr>
                <a:spLocks noChangeArrowheads="1"/>
              </p:cNvSpPr>
              <p:nvPr/>
            </p:nvSpPr>
            <p:spPr bwMode="auto">
              <a:xfrm>
                <a:off x="3485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22" name="Freeform 158"/>
              <p:cNvSpPr>
                <a:spLocks/>
              </p:cNvSpPr>
              <p:nvPr/>
            </p:nvSpPr>
            <p:spPr bwMode="auto">
              <a:xfrm>
                <a:off x="3453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26" name="Group 162"/>
            <p:cNvGrpSpPr>
              <a:grpSpLocks/>
            </p:cNvGrpSpPr>
            <p:nvPr/>
          </p:nvGrpSpPr>
          <p:grpSpPr bwMode="auto">
            <a:xfrm>
              <a:off x="3837" y="2310"/>
              <a:ext cx="77" cy="144"/>
              <a:chOff x="3837" y="2310"/>
              <a:chExt cx="77" cy="144"/>
            </a:xfrm>
          </p:grpSpPr>
          <p:sp>
            <p:nvSpPr>
              <p:cNvPr id="497824" name="Rectangle 160"/>
              <p:cNvSpPr>
                <a:spLocks noChangeArrowheads="1"/>
              </p:cNvSpPr>
              <p:nvPr/>
            </p:nvSpPr>
            <p:spPr bwMode="auto">
              <a:xfrm>
                <a:off x="3869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25" name="Freeform 161"/>
              <p:cNvSpPr>
                <a:spLocks/>
              </p:cNvSpPr>
              <p:nvPr/>
            </p:nvSpPr>
            <p:spPr bwMode="auto">
              <a:xfrm>
                <a:off x="3837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27" name="Rectangle 163"/>
            <p:cNvSpPr>
              <a:spLocks noChangeArrowheads="1"/>
            </p:cNvSpPr>
            <p:nvPr/>
          </p:nvSpPr>
          <p:spPr bwMode="auto">
            <a:xfrm>
              <a:off x="1955" y="2301"/>
              <a:ext cx="1920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28" name="Rectangle 164"/>
            <p:cNvSpPr>
              <a:spLocks noChangeArrowheads="1"/>
            </p:cNvSpPr>
            <p:nvPr/>
          </p:nvSpPr>
          <p:spPr bwMode="auto">
            <a:xfrm>
              <a:off x="2147" y="2454"/>
              <a:ext cx="337" cy="289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29" name="Rectangle 165"/>
            <p:cNvSpPr>
              <a:spLocks noChangeArrowheads="1"/>
            </p:cNvSpPr>
            <p:nvPr/>
          </p:nvSpPr>
          <p:spPr bwMode="auto">
            <a:xfrm>
              <a:off x="2169" y="2508"/>
              <a:ext cx="28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General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30" name="Rectangle 166"/>
            <p:cNvSpPr>
              <a:spLocks noChangeArrowheads="1"/>
            </p:cNvSpPr>
            <p:nvPr/>
          </p:nvSpPr>
          <p:spPr bwMode="auto">
            <a:xfrm>
              <a:off x="2208" y="2604"/>
              <a:ext cx="24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Integer</a:t>
              </a: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33" name="Group 169"/>
            <p:cNvGrpSpPr>
              <a:grpSpLocks/>
            </p:cNvGrpSpPr>
            <p:nvPr/>
          </p:nvGrpSpPr>
          <p:grpSpPr bwMode="auto">
            <a:xfrm>
              <a:off x="2301" y="2310"/>
              <a:ext cx="77" cy="144"/>
              <a:chOff x="2301" y="2310"/>
              <a:chExt cx="77" cy="144"/>
            </a:xfrm>
          </p:grpSpPr>
          <p:sp>
            <p:nvSpPr>
              <p:cNvPr id="497831" name="Rectangle 167"/>
              <p:cNvSpPr>
                <a:spLocks noChangeArrowheads="1"/>
              </p:cNvSpPr>
              <p:nvPr/>
            </p:nvSpPr>
            <p:spPr bwMode="auto">
              <a:xfrm>
                <a:off x="2333" y="2310"/>
                <a:ext cx="12" cy="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2" name="Freeform 168"/>
              <p:cNvSpPr>
                <a:spLocks/>
              </p:cNvSpPr>
              <p:nvPr/>
            </p:nvSpPr>
            <p:spPr bwMode="auto">
              <a:xfrm>
                <a:off x="2301" y="2377"/>
                <a:ext cx="7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77"/>
                  </a:cxn>
                  <a:cxn ang="0">
                    <a:pos x="77" y="0"/>
                  </a:cxn>
                  <a:cxn ang="0">
                    <a:pos x="0" y="0"/>
                  </a:cxn>
                </a:cxnLst>
                <a:rect l="0" t="0" r="r" b="b"/>
                <a:pathLst>
                  <a:path w="77" h="77">
                    <a:moveTo>
                      <a:pt x="0" y="0"/>
                    </a:moveTo>
                    <a:lnTo>
                      <a:pt x="38" y="77"/>
                    </a:lnTo>
                    <a:lnTo>
                      <a:pt x="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34" name="Rectangle 170"/>
            <p:cNvSpPr>
              <a:spLocks noChangeArrowheads="1"/>
            </p:cNvSpPr>
            <p:nvPr/>
          </p:nvSpPr>
          <p:spPr bwMode="auto">
            <a:xfrm>
              <a:off x="1523" y="2976"/>
              <a:ext cx="249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838" name="Group 174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35" name="Line 171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6" name="Freeform 172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37" name="Freeform 173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42" name="Group 178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39" name="Line 175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0" name="Freeform 176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1" name="Freeform 177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46" name="Group 182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43" name="Line 179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4" name="Freeform 180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5" name="Freeform 181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0" name="Group 186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47" name="Line 183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8" name="Freeform 184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49" name="Freeform 185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4" name="Group 190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51" name="Line 187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2" name="Freeform 188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3" name="Freeform 189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58" name="Group 194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55" name="Line 191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6" name="Freeform 192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57" name="Freeform 193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62" name="Group 198"/>
            <p:cNvGrpSpPr>
              <a:grpSpLocks/>
            </p:cNvGrpSpPr>
            <p:nvPr/>
          </p:nvGrpSpPr>
          <p:grpSpPr bwMode="auto">
            <a:xfrm>
              <a:off x="1874" y="2742"/>
              <a:ext cx="67" cy="240"/>
              <a:chOff x="1874" y="2742"/>
              <a:chExt cx="67" cy="240"/>
            </a:xfrm>
          </p:grpSpPr>
          <p:sp>
            <p:nvSpPr>
              <p:cNvPr id="497859" name="Line 195"/>
              <p:cNvSpPr>
                <a:spLocks noChangeShapeType="1"/>
              </p:cNvSpPr>
              <p:nvPr/>
            </p:nvSpPr>
            <p:spPr bwMode="auto">
              <a:xfrm>
                <a:off x="190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0" name="Freeform 196"/>
              <p:cNvSpPr>
                <a:spLocks/>
              </p:cNvSpPr>
              <p:nvPr/>
            </p:nvSpPr>
            <p:spPr bwMode="auto">
              <a:xfrm>
                <a:off x="187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1" name="Freeform 197"/>
              <p:cNvSpPr>
                <a:spLocks/>
              </p:cNvSpPr>
              <p:nvPr/>
            </p:nvSpPr>
            <p:spPr bwMode="auto">
              <a:xfrm>
                <a:off x="187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66" name="Group 202"/>
            <p:cNvGrpSpPr>
              <a:grpSpLocks/>
            </p:cNvGrpSpPr>
            <p:nvPr/>
          </p:nvGrpSpPr>
          <p:grpSpPr bwMode="auto">
            <a:xfrm>
              <a:off x="2642" y="2742"/>
              <a:ext cx="67" cy="240"/>
              <a:chOff x="2642" y="2742"/>
              <a:chExt cx="67" cy="240"/>
            </a:xfrm>
          </p:grpSpPr>
          <p:sp>
            <p:nvSpPr>
              <p:cNvPr id="497863" name="Line 199"/>
              <p:cNvSpPr>
                <a:spLocks noChangeShapeType="1"/>
              </p:cNvSpPr>
              <p:nvPr/>
            </p:nvSpPr>
            <p:spPr bwMode="auto">
              <a:xfrm>
                <a:off x="2675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4" name="Freeform 200"/>
              <p:cNvSpPr>
                <a:spLocks/>
              </p:cNvSpPr>
              <p:nvPr/>
            </p:nvSpPr>
            <p:spPr bwMode="auto">
              <a:xfrm>
                <a:off x="2642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5" name="Freeform 201"/>
              <p:cNvSpPr>
                <a:spLocks/>
              </p:cNvSpPr>
              <p:nvPr/>
            </p:nvSpPr>
            <p:spPr bwMode="auto">
              <a:xfrm>
                <a:off x="2642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0" name="Group 206"/>
            <p:cNvGrpSpPr>
              <a:grpSpLocks/>
            </p:cNvGrpSpPr>
            <p:nvPr/>
          </p:nvGrpSpPr>
          <p:grpSpPr bwMode="auto">
            <a:xfrm>
              <a:off x="3026" y="2742"/>
              <a:ext cx="67" cy="240"/>
              <a:chOff x="3026" y="2742"/>
              <a:chExt cx="67" cy="240"/>
            </a:xfrm>
          </p:grpSpPr>
          <p:sp>
            <p:nvSpPr>
              <p:cNvPr id="497867" name="Line 203"/>
              <p:cNvSpPr>
                <a:spLocks noChangeShapeType="1"/>
              </p:cNvSpPr>
              <p:nvPr/>
            </p:nvSpPr>
            <p:spPr bwMode="auto">
              <a:xfrm>
                <a:off x="3059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8" name="Freeform 204"/>
              <p:cNvSpPr>
                <a:spLocks/>
              </p:cNvSpPr>
              <p:nvPr/>
            </p:nvSpPr>
            <p:spPr bwMode="auto">
              <a:xfrm>
                <a:off x="3026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69" name="Freeform 205"/>
              <p:cNvSpPr>
                <a:spLocks/>
              </p:cNvSpPr>
              <p:nvPr/>
            </p:nvSpPr>
            <p:spPr bwMode="auto">
              <a:xfrm>
                <a:off x="3026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4" name="Group 210"/>
            <p:cNvGrpSpPr>
              <a:grpSpLocks/>
            </p:cNvGrpSpPr>
            <p:nvPr/>
          </p:nvGrpSpPr>
          <p:grpSpPr bwMode="auto">
            <a:xfrm>
              <a:off x="3410" y="2742"/>
              <a:ext cx="67" cy="240"/>
              <a:chOff x="3410" y="2742"/>
              <a:chExt cx="67" cy="240"/>
            </a:xfrm>
          </p:grpSpPr>
          <p:sp>
            <p:nvSpPr>
              <p:cNvPr id="497871" name="Line 207"/>
              <p:cNvSpPr>
                <a:spLocks noChangeShapeType="1"/>
              </p:cNvSpPr>
              <p:nvPr/>
            </p:nvSpPr>
            <p:spPr bwMode="auto">
              <a:xfrm>
                <a:off x="3443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2" name="Freeform 208"/>
              <p:cNvSpPr>
                <a:spLocks/>
              </p:cNvSpPr>
              <p:nvPr/>
            </p:nvSpPr>
            <p:spPr bwMode="auto">
              <a:xfrm>
                <a:off x="3410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3" name="Freeform 209"/>
              <p:cNvSpPr>
                <a:spLocks/>
              </p:cNvSpPr>
              <p:nvPr/>
            </p:nvSpPr>
            <p:spPr bwMode="auto">
              <a:xfrm>
                <a:off x="3410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78" name="Group 214"/>
            <p:cNvGrpSpPr>
              <a:grpSpLocks/>
            </p:cNvGrpSpPr>
            <p:nvPr/>
          </p:nvGrpSpPr>
          <p:grpSpPr bwMode="auto">
            <a:xfrm>
              <a:off x="3794" y="2742"/>
              <a:ext cx="67" cy="240"/>
              <a:chOff x="3794" y="2742"/>
              <a:chExt cx="67" cy="240"/>
            </a:xfrm>
          </p:grpSpPr>
          <p:sp>
            <p:nvSpPr>
              <p:cNvPr id="497875" name="Line 211"/>
              <p:cNvSpPr>
                <a:spLocks noChangeShapeType="1"/>
              </p:cNvSpPr>
              <p:nvPr/>
            </p:nvSpPr>
            <p:spPr bwMode="auto">
              <a:xfrm>
                <a:off x="3827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6" name="Freeform 212"/>
              <p:cNvSpPr>
                <a:spLocks/>
              </p:cNvSpPr>
              <p:nvPr/>
            </p:nvSpPr>
            <p:spPr bwMode="auto">
              <a:xfrm>
                <a:off x="3794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77" name="Freeform 213"/>
              <p:cNvSpPr>
                <a:spLocks/>
              </p:cNvSpPr>
              <p:nvPr/>
            </p:nvSpPr>
            <p:spPr bwMode="auto">
              <a:xfrm>
                <a:off x="3794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7882" name="Group 218"/>
            <p:cNvGrpSpPr>
              <a:grpSpLocks/>
            </p:cNvGrpSpPr>
            <p:nvPr/>
          </p:nvGrpSpPr>
          <p:grpSpPr bwMode="auto">
            <a:xfrm>
              <a:off x="2258" y="2742"/>
              <a:ext cx="67" cy="240"/>
              <a:chOff x="2258" y="2742"/>
              <a:chExt cx="67" cy="240"/>
            </a:xfrm>
          </p:grpSpPr>
          <p:sp>
            <p:nvSpPr>
              <p:cNvPr id="497879" name="Line 215"/>
              <p:cNvSpPr>
                <a:spLocks noChangeShapeType="1"/>
              </p:cNvSpPr>
              <p:nvPr/>
            </p:nvSpPr>
            <p:spPr bwMode="auto">
              <a:xfrm>
                <a:off x="2291" y="2807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80" name="Freeform 216"/>
              <p:cNvSpPr>
                <a:spLocks/>
              </p:cNvSpPr>
              <p:nvPr/>
            </p:nvSpPr>
            <p:spPr bwMode="auto">
              <a:xfrm>
                <a:off x="2258" y="2742"/>
                <a:ext cx="67" cy="68"/>
              </a:xfrm>
              <a:custGeom>
                <a:avLst/>
                <a:gdLst/>
                <a:ahLst/>
                <a:cxnLst>
                  <a:cxn ang="0">
                    <a:pos x="67" y="68"/>
                  </a:cxn>
                  <a:cxn ang="0">
                    <a:pos x="33" y="0"/>
                  </a:cxn>
                  <a:cxn ang="0">
                    <a:pos x="0" y="68"/>
                  </a:cxn>
                  <a:cxn ang="0">
                    <a:pos x="67" y="68"/>
                  </a:cxn>
                </a:cxnLst>
                <a:rect l="0" t="0" r="r" b="b"/>
                <a:pathLst>
                  <a:path w="67" h="68">
                    <a:moveTo>
                      <a:pt x="67" y="68"/>
                    </a:moveTo>
                    <a:lnTo>
                      <a:pt x="33" y="0"/>
                    </a:lnTo>
                    <a:lnTo>
                      <a:pt x="0" y="68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881" name="Freeform 217"/>
              <p:cNvSpPr>
                <a:spLocks/>
              </p:cNvSpPr>
              <p:nvPr/>
            </p:nvSpPr>
            <p:spPr bwMode="auto">
              <a:xfrm>
                <a:off x="2258" y="2915"/>
                <a:ext cx="6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67"/>
                  </a:cxn>
                  <a:cxn ang="0">
                    <a:pos x="67" y="0"/>
                  </a:cxn>
                  <a:cxn ang="0">
                    <a:pos x="0" y="0"/>
                  </a:cxn>
                </a:cxnLst>
                <a:rect l="0" t="0" r="r" b="b"/>
                <a:pathLst>
                  <a:path w="67" h="67">
                    <a:moveTo>
                      <a:pt x="0" y="0"/>
                    </a:moveTo>
                    <a:lnTo>
                      <a:pt x="33" y="67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883" name="Rectangle 219"/>
            <p:cNvSpPr>
              <a:spLocks noChangeArrowheads="1"/>
            </p:cNvSpPr>
            <p:nvPr/>
          </p:nvSpPr>
          <p:spPr bwMode="auto">
            <a:xfrm>
              <a:off x="2051" y="2982"/>
              <a:ext cx="75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884" name="Rectangle 220"/>
            <p:cNvSpPr>
              <a:spLocks noChangeArrowheads="1"/>
            </p:cNvSpPr>
            <p:nvPr/>
          </p:nvSpPr>
          <p:spPr bwMode="auto">
            <a:xfrm>
              <a:off x="2123" y="3017"/>
              <a:ext cx="6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Operation Results</a:t>
              </a: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01" name="Rectangle 237"/>
            <p:cNvSpPr>
              <a:spLocks noChangeArrowheads="1"/>
            </p:cNvSpPr>
            <p:nvPr/>
          </p:nvSpPr>
          <p:spPr bwMode="auto">
            <a:xfrm>
              <a:off x="1104" y="183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497911" name="Group 247"/>
            <p:cNvGrpSpPr>
              <a:grpSpLocks/>
            </p:cNvGrpSpPr>
            <p:nvPr/>
          </p:nvGrpSpPr>
          <p:grpSpPr bwMode="auto">
            <a:xfrm>
              <a:off x="1054" y="1824"/>
              <a:ext cx="472" cy="256"/>
              <a:chOff x="1187" y="1871"/>
              <a:chExt cx="472" cy="256"/>
            </a:xfrm>
          </p:grpSpPr>
          <p:sp>
            <p:nvSpPr>
              <p:cNvPr id="497902" name="Rectangle 238"/>
              <p:cNvSpPr>
                <a:spLocks noChangeArrowheads="1"/>
              </p:cNvSpPr>
              <p:nvPr/>
            </p:nvSpPr>
            <p:spPr bwMode="auto">
              <a:xfrm>
                <a:off x="1187" y="1871"/>
                <a:ext cx="45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Register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97903" name="Rectangle 239"/>
              <p:cNvSpPr>
                <a:spLocks noChangeArrowheads="1"/>
              </p:cNvSpPr>
              <p:nvPr/>
            </p:nvSpPr>
            <p:spPr bwMode="auto">
              <a:xfrm>
                <a:off x="1215" y="2005"/>
                <a:ext cx="44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928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Updates</a:t>
                </a: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97912" name="Line 248"/>
            <p:cNvSpPr>
              <a:spLocks noChangeShapeType="1"/>
            </p:cNvSpPr>
            <p:nvPr/>
          </p:nvSpPr>
          <p:spPr bwMode="auto">
            <a:xfrm flipV="1">
              <a:off x="1584" y="1968"/>
              <a:ext cx="0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3" name="Line 249"/>
            <p:cNvSpPr>
              <a:spLocks noChangeShapeType="1"/>
            </p:cNvSpPr>
            <p:nvPr/>
          </p:nvSpPr>
          <p:spPr bwMode="auto">
            <a:xfrm flipV="1">
              <a:off x="1824" y="1968"/>
              <a:ext cx="0" cy="4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4" name="Line 250"/>
            <p:cNvSpPr>
              <a:spLocks noChangeShapeType="1"/>
            </p:cNvSpPr>
            <p:nvPr/>
          </p:nvSpPr>
          <p:spPr bwMode="auto">
            <a:xfrm>
              <a:off x="2880" y="182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97915" name="Rectangle 251"/>
            <p:cNvSpPr>
              <a:spLocks noChangeArrowheads="1"/>
            </p:cNvSpPr>
            <p:nvPr/>
          </p:nvSpPr>
          <p:spPr bwMode="auto">
            <a:xfrm>
              <a:off x="2907" y="1872"/>
              <a:ext cx="59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Operations</a:t>
              </a:r>
              <a:endParaRPr lang="en-US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3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152" y="335585"/>
            <a:ext cx="8082075" cy="572560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的能力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1068779"/>
            <a:ext cx="8306224" cy="5223022"/>
          </a:xfrm>
        </p:spPr>
        <p:txBody>
          <a:bodyPr/>
          <a:lstStyle/>
          <a:p>
            <a:pPr marL="223946" indent="-223946" defTabSz="895775"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2000" dirty="0"/>
              <a:t>多条指令可以并行执行</a:t>
            </a:r>
            <a:r>
              <a:rPr lang="en-US" sz="2000" dirty="0"/>
              <a:t> </a:t>
            </a: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2 load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加载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1 store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存储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4 integer</a:t>
            </a:r>
            <a:r>
              <a:rPr lang="zh-CN" altLang="en-US" sz="1800" dirty="0">
                <a:solidFill>
                  <a:srgbClr val="000066"/>
                </a:solidFill>
              </a:rPr>
              <a:t>（</a:t>
            </a:r>
            <a:r>
              <a:rPr lang="zh-CN" altLang="en-US" sz="1800" dirty="0" smtClean="0">
                <a:solidFill>
                  <a:srgbClr val="000066"/>
                </a:solidFill>
              </a:rPr>
              <a:t>整型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2 FP multiply</a:t>
            </a:r>
            <a:r>
              <a:rPr lang="zh-CN" altLang="en-US" sz="1800" dirty="0">
                <a:solidFill>
                  <a:srgbClr val="000066"/>
                </a:solidFill>
              </a:rPr>
              <a:t>（浮点</a:t>
            </a:r>
            <a:r>
              <a:rPr lang="zh-CN" altLang="en-US" sz="1800" dirty="0" smtClean="0">
                <a:solidFill>
                  <a:srgbClr val="000066"/>
                </a:solidFill>
              </a:rPr>
              <a:t>乘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560653" lvl="1" indent="-222353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en-US" altLang="zh-CN" sz="1800" dirty="0">
                <a:solidFill>
                  <a:srgbClr val="000066"/>
                </a:solidFill>
              </a:rPr>
              <a:t>1 FP add / divide</a:t>
            </a:r>
            <a:r>
              <a:rPr lang="zh-CN" altLang="en-US" sz="1800" dirty="0">
                <a:solidFill>
                  <a:srgbClr val="000066"/>
                </a:solidFill>
              </a:rPr>
              <a:t>（浮点加</a:t>
            </a:r>
            <a:r>
              <a:rPr lang="en-US" altLang="zh-CN" sz="1800" dirty="0">
                <a:solidFill>
                  <a:srgbClr val="000066"/>
                </a:solidFill>
              </a:rPr>
              <a:t>/</a:t>
            </a:r>
            <a:r>
              <a:rPr lang="zh-CN" altLang="en-US" sz="1800" dirty="0" smtClean="0">
                <a:solidFill>
                  <a:srgbClr val="000066"/>
                </a:solidFill>
              </a:rPr>
              <a:t>除</a:t>
            </a:r>
            <a:r>
              <a:rPr lang="en-US" altLang="zh-CN" sz="1800" dirty="0" smtClean="0">
                <a:solidFill>
                  <a:srgbClr val="000066"/>
                </a:solidFill>
              </a:rPr>
              <a:t>)</a:t>
            </a:r>
            <a:endParaRPr lang="en-US" altLang="zh-CN" sz="1800" dirty="0">
              <a:solidFill>
                <a:srgbClr val="000066"/>
              </a:solidFill>
            </a:endParaRPr>
          </a:p>
          <a:p>
            <a:pPr marL="223946" indent="-223946" defTabSz="895775">
              <a:buClr>
                <a:srgbClr val="660033"/>
              </a:buClr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2000" dirty="0">
                <a:solidFill>
                  <a:srgbClr val="003300"/>
                </a:solidFill>
              </a:rPr>
              <a:t>有些指令花费多于一个周期，但是仍可以流水化</a:t>
            </a:r>
            <a:r>
              <a:rPr lang="en-US" altLang="zh-CN" sz="2000" dirty="0">
                <a:solidFill>
                  <a:srgbClr val="003300"/>
                </a:solidFill>
              </a:rPr>
              <a:t> 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zh-CN" altLang="en-US" sz="1800" dirty="0"/>
              <a:t>指令</a:t>
            </a:r>
            <a:r>
              <a:rPr lang="en-US" sz="1800" dirty="0"/>
              <a:t>	</a:t>
            </a:r>
            <a:r>
              <a:rPr lang="zh-CN" altLang="en-US" sz="1800" dirty="0"/>
              <a:t>延迟</a:t>
            </a:r>
            <a:r>
              <a:rPr lang="en-US" sz="1800" dirty="0"/>
              <a:t>	           </a:t>
            </a:r>
            <a:r>
              <a:rPr lang="zh-CN" altLang="en-US" sz="1800" dirty="0"/>
              <a:t>周期数</a:t>
            </a:r>
            <a:r>
              <a:rPr lang="zh-CN" altLang="en-US" sz="1800" dirty="0" smtClean="0"/>
              <a:t>（周期</a:t>
            </a:r>
            <a:r>
              <a:rPr lang="en-US" sz="1800" dirty="0" smtClean="0"/>
              <a:t>s/Issue</a:t>
            </a:r>
            <a:r>
              <a:rPr lang="en-US" altLang="zh-CN" sz="1800" dirty="0" smtClean="0"/>
              <a:t>)</a:t>
            </a:r>
            <a:endParaRPr lang="en-US" sz="1800" dirty="0"/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Load / Store	4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Integer Multiply	3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Integer Divide	3—30	3—30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Multiply	5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Add	3	1</a:t>
            </a:r>
          </a:p>
          <a:p>
            <a:pPr marL="338299" lvl="1" indent="0" defTabSz="895775">
              <a:buNone/>
              <a:tabLst>
                <a:tab pos="114351" algn="l"/>
                <a:tab pos="4231108" algn="r"/>
                <a:tab pos="6175135" algn="r"/>
              </a:tabLst>
            </a:pPr>
            <a:r>
              <a:rPr lang="en-US" sz="1800" dirty="0"/>
              <a:t>Double/Single FP Divide	10—15	6—11</a:t>
            </a:r>
          </a:p>
          <a:p>
            <a:pPr marL="223946" indent="-223946" defTabSz="895775">
              <a:tabLst>
                <a:tab pos="114351" algn="l"/>
                <a:tab pos="4231108" algn="r"/>
                <a:tab pos="6175135" algn="r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9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数据相关的暂停</a:t>
            </a:r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290938" y="3817068"/>
            <a:ext cx="8306223" cy="2627416"/>
          </a:xfrm>
        </p:spPr>
        <p:txBody>
          <a:bodyPr/>
          <a:lstStyle/>
          <a:p>
            <a:pPr lvl="1"/>
            <a:r>
              <a:rPr lang="en-US" dirty="0" err="1"/>
              <a:t>如果一条指令紧跟写寄存器指令，则将</a:t>
            </a:r>
            <a:r>
              <a:rPr lang="zh-CN" altLang="en-US" dirty="0">
                <a:ea typeface="宋体" panose="02010600030101010101" pitchFamily="2" charset="-122"/>
              </a:rPr>
              <a:t>该指令</a:t>
            </a:r>
            <a:r>
              <a:rPr lang="en-US" dirty="0" err="1"/>
              <a:t>执行速度放慢</a:t>
            </a:r>
            <a:endParaRPr 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将指令阻塞在译码阶段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在指令执行阶段动态插入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nop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6379" name="Rectangle 155"/>
          <p:cNvSpPr>
            <a:spLocks noChangeArrowheads="1"/>
          </p:cNvSpPr>
          <p:nvPr/>
        </p:nvSpPr>
        <p:spPr bwMode="auto">
          <a:xfrm>
            <a:off x="686758" y="1374206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0x000: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$10,%rdx</a:t>
            </a:r>
          </a:p>
        </p:txBody>
      </p:sp>
      <p:sp>
        <p:nvSpPr>
          <p:cNvPr id="436380" name="Rectangle 156"/>
          <p:cNvSpPr>
            <a:spLocks noChangeArrowheads="1"/>
          </p:cNvSpPr>
          <p:nvPr/>
        </p:nvSpPr>
        <p:spPr bwMode="auto">
          <a:xfrm>
            <a:off x="4000301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36381" name="Rectangle 157"/>
          <p:cNvSpPr>
            <a:spLocks noChangeArrowheads="1"/>
          </p:cNvSpPr>
          <p:nvPr/>
        </p:nvSpPr>
        <p:spPr bwMode="auto">
          <a:xfrm>
            <a:off x="4458137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36382" name="Rectangle 158"/>
          <p:cNvSpPr>
            <a:spLocks noChangeArrowheads="1"/>
          </p:cNvSpPr>
          <p:nvPr/>
        </p:nvSpPr>
        <p:spPr bwMode="auto">
          <a:xfrm>
            <a:off x="4915973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36383" name="Rectangle 159"/>
          <p:cNvSpPr>
            <a:spLocks noChangeArrowheads="1"/>
          </p:cNvSpPr>
          <p:nvPr/>
        </p:nvSpPr>
        <p:spPr bwMode="auto">
          <a:xfrm>
            <a:off x="5373809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36384" name="Rectangle 160"/>
          <p:cNvSpPr>
            <a:spLocks noChangeArrowheads="1"/>
          </p:cNvSpPr>
          <p:nvPr/>
        </p:nvSpPr>
        <p:spPr bwMode="auto">
          <a:xfrm>
            <a:off x="5831645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36385" name="Rectangle 161"/>
          <p:cNvSpPr>
            <a:spLocks noChangeArrowheads="1"/>
          </p:cNvSpPr>
          <p:nvPr/>
        </p:nvSpPr>
        <p:spPr bwMode="auto">
          <a:xfrm>
            <a:off x="628948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6386" name="Rectangle 162"/>
          <p:cNvSpPr>
            <a:spLocks noChangeArrowheads="1"/>
          </p:cNvSpPr>
          <p:nvPr/>
        </p:nvSpPr>
        <p:spPr bwMode="auto">
          <a:xfrm>
            <a:off x="6747316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36387" name="Rectangle 163"/>
          <p:cNvSpPr>
            <a:spLocks noChangeArrowheads="1"/>
          </p:cNvSpPr>
          <p:nvPr/>
        </p:nvSpPr>
        <p:spPr bwMode="auto">
          <a:xfrm>
            <a:off x="7205152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436388" name="Rectangle 164"/>
          <p:cNvSpPr>
            <a:spLocks noChangeArrowheads="1"/>
          </p:cNvSpPr>
          <p:nvPr/>
        </p:nvSpPr>
        <p:spPr bwMode="auto">
          <a:xfrm>
            <a:off x="7662988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9</a:t>
            </a:r>
          </a:p>
        </p:txBody>
      </p:sp>
      <p:grpSp>
        <p:nvGrpSpPr>
          <p:cNvPr id="436389" name="Group 165"/>
          <p:cNvGrpSpPr/>
          <p:nvPr/>
        </p:nvGrpSpPr>
        <p:grpSpPr bwMode="auto">
          <a:xfrm>
            <a:off x="4034388" y="1374206"/>
            <a:ext cx="2193796" cy="305365"/>
            <a:chOff x="1980" y="1296"/>
            <a:chExt cx="1380" cy="192"/>
          </a:xfrm>
        </p:grpSpPr>
        <p:sp>
          <p:nvSpPr>
            <p:cNvPr id="436390" name="Rectangle 166"/>
            <p:cNvSpPr>
              <a:spLocks noChangeArrowheads="1"/>
            </p:cNvSpPr>
            <p:nvPr/>
          </p:nvSpPr>
          <p:spPr bwMode="auto">
            <a:xfrm>
              <a:off x="198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6391" name="Rectangle 167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36392" name="Rectangle 168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6393" name="Rectangle 169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6394" name="Rectangle 170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6395" name="Rectangle 171"/>
          <p:cNvSpPr>
            <a:spLocks noChangeArrowheads="1"/>
          </p:cNvSpPr>
          <p:nvPr/>
        </p:nvSpPr>
        <p:spPr bwMode="auto">
          <a:xfrm>
            <a:off x="686758" y="167951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0x00a: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 $3,%rax</a:t>
            </a:r>
          </a:p>
        </p:txBody>
      </p:sp>
      <p:sp>
        <p:nvSpPr>
          <p:cNvPr id="436396" name="Rectangle 172"/>
          <p:cNvSpPr>
            <a:spLocks noChangeArrowheads="1"/>
          </p:cNvSpPr>
          <p:nvPr/>
        </p:nvSpPr>
        <p:spPr bwMode="auto">
          <a:xfrm>
            <a:off x="4386129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397" name="Rectangle 173"/>
          <p:cNvSpPr>
            <a:spLocks noChangeArrowheads="1"/>
          </p:cNvSpPr>
          <p:nvPr/>
        </p:nvSpPr>
        <p:spPr bwMode="auto">
          <a:xfrm>
            <a:off x="4843965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398" name="Rectangle 174"/>
          <p:cNvSpPr>
            <a:spLocks noChangeArrowheads="1"/>
          </p:cNvSpPr>
          <p:nvPr/>
        </p:nvSpPr>
        <p:spPr bwMode="auto">
          <a:xfrm>
            <a:off x="5301801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399" name="Rectangle 175"/>
          <p:cNvSpPr>
            <a:spLocks noChangeArrowheads="1"/>
          </p:cNvSpPr>
          <p:nvPr/>
        </p:nvSpPr>
        <p:spPr bwMode="auto">
          <a:xfrm>
            <a:off x="5759637" y="167951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00" name="Rectangle 176"/>
          <p:cNvSpPr>
            <a:spLocks noChangeArrowheads="1"/>
          </p:cNvSpPr>
          <p:nvPr/>
        </p:nvSpPr>
        <p:spPr bwMode="auto">
          <a:xfrm>
            <a:off x="6217472" y="1679513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01" name="Rectangle 177"/>
          <p:cNvSpPr>
            <a:spLocks noChangeArrowheads="1"/>
          </p:cNvSpPr>
          <p:nvPr/>
        </p:nvSpPr>
        <p:spPr bwMode="auto">
          <a:xfrm>
            <a:off x="686758" y="1984895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0x014: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02" name="Rectangle 178"/>
          <p:cNvSpPr>
            <a:spLocks noChangeArrowheads="1"/>
          </p:cNvSpPr>
          <p:nvPr/>
        </p:nvSpPr>
        <p:spPr bwMode="auto">
          <a:xfrm>
            <a:off x="4843965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03" name="Rectangle 179"/>
          <p:cNvSpPr>
            <a:spLocks noChangeArrowheads="1"/>
          </p:cNvSpPr>
          <p:nvPr/>
        </p:nvSpPr>
        <p:spPr bwMode="auto">
          <a:xfrm>
            <a:off x="5301801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04" name="Rectangle 180"/>
          <p:cNvSpPr>
            <a:spLocks noChangeArrowheads="1"/>
          </p:cNvSpPr>
          <p:nvPr/>
        </p:nvSpPr>
        <p:spPr bwMode="auto">
          <a:xfrm>
            <a:off x="5759637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05" name="Rectangle 181"/>
          <p:cNvSpPr>
            <a:spLocks noChangeArrowheads="1"/>
          </p:cNvSpPr>
          <p:nvPr/>
        </p:nvSpPr>
        <p:spPr bwMode="auto">
          <a:xfrm>
            <a:off x="6217472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06" name="Rectangle 182"/>
          <p:cNvSpPr>
            <a:spLocks noChangeArrowheads="1"/>
          </p:cNvSpPr>
          <p:nvPr/>
        </p:nvSpPr>
        <p:spPr bwMode="auto">
          <a:xfrm>
            <a:off x="6675308" y="1984895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07" name="Rectangle 183"/>
          <p:cNvSpPr>
            <a:spLocks noChangeArrowheads="1"/>
          </p:cNvSpPr>
          <p:nvPr/>
        </p:nvSpPr>
        <p:spPr bwMode="auto">
          <a:xfrm>
            <a:off x="686758" y="2595668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bubble</a:t>
            </a:r>
          </a:p>
        </p:txBody>
      </p:sp>
      <p:grpSp>
        <p:nvGrpSpPr>
          <p:cNvPr id="436408" name="Group 184"/>
          <p:cNvGrpSpPr/>
          <p:nvPr/>
        </p:nvGrpSpPr>
        <p:grpSpPr bwMode="auto">
          <a:xfrm>
            <a:off x="5759660" y="2595668"/>
            <a:ext cx="2289179" cy="610731"/>
            <a:chOff x="2976" y="1008"/>
            <a:chExt cx="1440" cy="384"/>
          </a:xfrm>
        </p:grpSpPr>
        <p:sp>
          <p:nvSpPr>
            <p:cNvPr id="436409" name="Rectangle 185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436410" name="Rectangle 186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436411" name="Rectangle 187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436412" name="Rectangle 188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08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436413" name="Rectangle 189"/>
          <p:cNvSpPr>
            <a:spLocks noChangeArrowheads="1"/>
          </p:cNvSpPr>
          <p:nvPr/>
        </p:nvSpPr>
        <p:spPr bwMode="auto">
          <a:xfrm>
            <a:off x="686758" y="2901014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0x016</a:t>
            </a:r>
            <a:r>
              <a:rPr 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addq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 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rdx</a:t>
            </a: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,%</a:t>
            </a:r>
            <a:r>
              <a:rPr lang="en-US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rax</a:t>
            </a:r>
            <a:endParaRPr lang="en-US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14" name="Rectangle 190"/>
          <p:cNvSpPr>
            <a:spLocks noChangeArrowheads="1"/>
          </p:cNvSpPr>
          <p:nvPr/>
        </p:nvSpPr>
        <p:spPr bwMode="auto">
          <a:xfrm>
            <a:off x="6217472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15" name="Rectangle 191"/>
          <p:cNvSpPr>
            <a:spLocks noChangeArrowheads="1"/>
          </p:cNvSpPr>
          <p:nvPr/>
        </p:nvSpPr>
        <p:spPr bwMode="auto">
          <a:xfrm>
            <a:off x="6675308" y="2901014"/>
            <a:ext cx="457836" cy="30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16" name="Rectangle 192"/>
          <p:cNvSpPr>
            <a:spLocks noChangeArrowheads="1"/>
          </p:cNvSpPr>
          <p:nvPr/>
        </p:nvSpPr>
        <p:spPr bwMode="auto">
          <a:xfrm>
            <a:off x="7133144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17" name="Rectangle 193"/>
          <p:cNvSpPr>
            <a:spLocks noChangeArrowheads="1"/>
          </p:cNvSpPr>
          <p:nvPr/>
        </p:nvSpPr>
        <p:spPr bwMode="auto">
          <a:xfrm>
            <a:off x="7590980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18" name="Rectangle 194"/>
          <p:cNvSpPr>
            <a:spLocks noChangeArrowheads="1"/>
          </p:cNvSpPr>
          <p:nvPr/>
        </p:nvSpPr>
        <p:spPr bwMode="auto">
          <a:xfrm>
            <a:off x="8048816" y="2901014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19" name="Rectangle 195"/>
          <p:cNvSpPr>
            <a:spLocks noChangeArrowheads="1"/>
          </p:cNvSpPr>
          <p:nvPr/>
        </p:nvSpPr>
        <p:spPr bwMode="auto">
          <a:xfrm>
            <a:off x="686758" y="3206399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0x018</a:t>
            </a:r>
            <a:r>
              <a:rPr lang="en-US" sz="1400" dirty="0">
                <a:solidFill>
                  <a:srgbClr val="000066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halt</a:t>
            </a:r>
          </a:p>
        </p:txBody>
      </p:sp>
      <p:sp>
        <p:nvSpPr>
          <p:cNvPr id="436420" name="Rectangle 196"/>
          <p:cNvSpPr>
            <a:spLocks noChangeArrowheads="1"/>
          </p:cNvSpPr>
          <p:nvPr/>
        </p:nvSpPr>
        <p:spPr bwMode="auto">
          <a:xfrm>
            <a:off x="6675308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21" name="Rectangle 197"/>
          <p:cNvSpPr>
            <a:spLocks noChangeArrowheads="1"/>
          </p:cNvSpPr>
          <p:nvPr/>
        </p:nvSpPr>
        <p:spPr bwMode="auto">
          <a:xfrm>
            <a:off x="7133144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22" name="Rectangle 198"/>
          <p:cNvSpPr>
            <a:spLocks noChangeArrowheads="1"/>
          </p:cNvSpPr>
          <p:nvPr/>
        </p:nvSpPr>
        <p:spPr bwMode="auto">
          <a:xfrm>
            <a:off x="7590980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23" name="Rectangle 199"/>
          <p:cNvSpPr>
            <a:spLocks noChangeArrowheads="1"/>
          </p:cNvSpPr>
          <p:nvPr/>
        </p:nvSpPr>
        <p:spPr bwMode="auto">
          <a:xfrm>
            <a:off x="8048816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24" name="Rectangle 200"/>
          <p:cNvSpPr>
            <a:spLocks noChangeArrowheads="1"/>
          </p:cNvSpPr>
          <p:nvPr/>
        </p:nvSpPr>
        <p:spPr bwMode="auto">
          <a:xfrm>
            <a:off x="8506652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25" name="Rectangle 201"/>
          <p:cNvSpPr>
            <a:spLocks noChangeArrowheads="1"/>
          </p:cNvSpPr>
          <p:nvPr/>
        </p:nvSpPr>
        <p:spPr bwMode="auto">
          <a:xfrm>
            <a:off x="8120824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36426" name="Rectangle 202"/>
          <p:cNvSpPr>
            <a:spLocks noChangeArrowheads="1"/>
          </p:cNvSpPr>
          <p:nvPr/>
        </p:nvSpPr>
        <p:spPr bwMode="auto">
          <a:xfrm>
            <a:off x="686758" y="1068821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anose="02070309020205020404" pitchFamily="49" charset="0"/>
              </a:rPr>
              <a:t># demo-h2.ys</a:t>
            </a:r>
          </a:p>
        </p:txBody>
      </p:sp>
      <p:sp>
        <p:nvSpPr>
          <p:cNvPr id="436427" name="Freeform 203"/>
          <p:cNvSpPr/>
          <p:nvPr/>
        </p:nvSpPr>
        <p:spPr bwMode="auto">
          <a:xfrm>
            <a:off x="6522696" y="2748331"/>
            <a:ext cx="152612" cy="152683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triangle" w="sm" len="sm"/>
          </a:ln>
          <a:effectLst/>
        </p:spPr>
        <p:txBody>
          <a:bodyPr lIns="91404" tIns="45707" rIns="91404" bIns="45707"/>
          <a:lstStyle/>
          <a:p>
            <a:pPr algn="ctr" defTabSz="91408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36428" name="Rectangle 204"/>
          <p:cNvSpPr>
            <a:spLocks noChangeArrowheads="1"/>
          </p:cNvSpPr>
          <p:nvPr/>
        </p:nvSpPr>
        <p:spPr bwMode="auto">
          <a:xfrm>
            <a:off x="6217472" y="3206399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29" name="Rectangle 205"/>
          <p:cNvSpPr>
            <a:spLocks noChangeArrowheads="1"/>
          </p:cNvSpPr>
          <p:nvPr/>
        </p:nvSpPr>
        <p:spPr bwMode="auto">
          <a:xfrm>
            <a:off x="5301801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436430" name="Rectangle 206"/>
          <p:cNvSpPr>
            <a:spLocks noChangeArrowheads="1"/>
          </p:cNvSpPr>
          <p:nvPr/>
        </p:nvSpPr>
        <p:spPr bwMode="auto">
          <a:xfrm>
            <a:off x="5759637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436431" name="Rectangle 207"/>
          <p:cNvSpPr>
            <a:spLocks noChangeArrowheads="1"/>
          </p:cNvSpPr>
          <p:nvPr/>
        </p:nvSpPr>
        <p:spPr bwMode="auto">
          <a:xfrm>
            <a:off x="6217472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436432" name="Rectangle 208"/>
          <p:cNvSpPr>
            <a:spLocks noChangeArrowheads="1"/>
          </p:cNvSpPr>
          <p:nvPr/>
        </p:nvSpPr>
        <p:spPr bwMode="auto">
          <a:xfrm>
            <a:off x="6675308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M</a:t>
            </a:r>
          </a:p>
        </p:txBody>
      </p:sp>
      <p:sp>
        <p:nvSpPr>
          <p:cNvPr id="436433" name="Rectangle 209"/>
          <p:cNvSpPr>
            <a:spLocks noChangeArrowheads="1"/>
          </p:cNvSpPr>
          <p:nvPr/>
        </p:nvSpPr>
        <p:spPr bwMode="auto">
          <a:xfrm>
            <a:off x="7133144" y="2290283"/>
            <a:ext cx="457836" cy="3053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W</a:t>
            </a:r>
          </a:p>
        </p:txBody>
      </p:sp>
      <p:sp>
        <p:nvSpPr>
          <p:cNvPr id="436434" name="Rectangle 210"/>
          <p:cNvSpPr>
            <a:spLocks noChangeArrowheads="1"/>
          </p:cNvSpPr>
          <p:nvPr/>
        </p:nvSpPr>
        <p:spPr bwMode="auto">
          <a:xfrm>
            <a:off x="686758" y="2290283"/>
            <a:ext cx="2594403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0x015: </a:t>
            </a:r>
            <a:r>
              <a:rPr lang="en-US" dirty="0" err="1">
                <a:solidFill>
                  <a:srgbClr val="000066"/>
                </a:solidFill>
                <a:latin typeface="Courier New" panose="02070309020205020404" pitchFamily="49" charset="0"/>
              </a:rPr>
              <a:t>nop</a:t>
            </a:r>
            <a:endParaRPr lang="en-US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436435" name="Rectangle 211"/>
          <p:cNvSpPr>
            <a:spLocks noChangeArrowheads="1"/>
          </p:cNvSpPr>
          <p:nvPr/>
        </p:nvSpPr>
        <p:spPr bwMode="auto">
          <a:xfrm>
            <a:off x="8578660" y="992440"/>
            <a:ext cx="457836" cy="3053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none" lIns="91404" tIns="45707" rIns="91404" bIns="45707" anchor="ctr"/>
          <a:lstStyle/>
          <a:p>
            <a:pPr algn="ctr" defTabSz="914084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accent6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47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将指令动态转换为 </a:t>
            </a:r>
            <a:r>
              <a:rPr lang="en-US" dirty="0" smtClean="0"/>
              <a:t>“</a:t>
            </a:r>
            <a:r>
              <a:rPr lang="en-US" dirty="0" err="1"/>
              <a:t>Uops</a:t>
            </a:r>
            <a:r>
              <a:rPr lang="en-US" dirty="0"/>
              <a:t>”</a:t>
            </a:r>
          </a:p>
          <a:p>
            <a:pPr lvl="1"/>
            <a:r>
              <a:rPr lang="en-US" dirty="0" smtClean="0"/>
              <a:t>~118 </a:t>
            </a:r>
            <a:r>
              <a:rPr lang="en-US" dirty="0"/>
              <a:t>bits </a:t>
            </a:r>
            <a:r>
              <a:rPr lang="zh-CN" altLang="en-US" dirty="0" smtClean="0"/>
              <a:t>宽</a:t>
            </a:r>
            <a:endParaRPr lang="en-US" dirty="0"/>
          </a:p>
          <a:p>
            <a:pPr lvl="1"/>
            <a:r>
              <a:rPr lang="zh-CN" altLang="en-US" dirty="0" smtClean="0"/>
              <a:t>保持操作，两个源，一个目的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使用乱序引擎执行</a:t>
            </a:r>
            <a:r>
              <a:rPr lang="en-US" dirty="0" err="1" smtClean="0"/>
              <a:t>Uops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执行</a:t>
            </a:r>
            <a:r>
              <a:rPr lang="en-US" dirty="0" err="1" smtClean="0"/>
              <a:t>Uop</a:t>
            </a:r>
            <a:r>
              <a:rPr lang="zh-CN" altLang="en-US" dirty="0" smtClean="0"/>
              <a:t>当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操作数可用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功能单元可用</a:t>
            </a:r>
            <a:endParaRPr lang="en-US" dirty="0"/>
          </a:p>
          <a:p>
            <a:pPr lvl="1"/>
            <a:r>
              <a:rPr lang="zh-CN" altLang="en-US" dirty="0" smtClean="0"/>
              <a:t>执行由“预约站”控制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跟踪</a:t>
            </a:r>
            <a:r>
              <a:rPr lang="en-US" altLang="zh-CN" dirty="0" err="1" smtClean="0"/>
              <a:t>uops</a:t>
            </a:r>
            <a:r>
              <a:rPr lang="zh-CN" altLang="en-US" dirty="0" smtClean="0"/>
              <a:t>之间的数据</a:t>
            </a:r>
            <a:r>
              <a:rPr lang="zh-CN" altLang="en-US" dirty="0"/>
              <a:t>相关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分配资源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5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高性能分支预测</a:t>
            </a:r>
            <a:endParaRPr lang="en-US" dirty="0"/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影响性能的关键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处理预测错误通常需要</a:t>
            </a:r>
            <a:r>
              <a:rPr lang="en-US" altLang="zh-CN" dirty="0" smtClean="0"/>
              <a:t>11-15</a:t>
            </a:r>
            <a:r>
              <a:rPr lang="zh-CN" altLang="en-US" dirty="0" smtClean="0"/>
              <a:t>个周期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分支目标缓存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512 </a:t>
            </a:r>
            <a:r>
              <a:rPr lang="zh-CN" altLang="en-US" dirty="0" smtClean="0"/>
              <a:t>个目的地址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/>
              <a:t>bits </a:t>
            </a:r>
            <a:r>
              <a:rPr lang="zh-CN" altLang="en-US" dirty="0" smtClean="0"/>
              <a:t>用于历史</a:t>
            </a:r>
            <a:r>
              <a:rPr lang="zh-CN" altLang="en-US" dirty="0"/>
              <a:t>信息</a:t>
            </a:r>
            <a:endParaRPr lang="en-US" dirty="0"/>
          </a:p>
          <a:p>
            <a:pPr lvl="1"/>
            <a:r>
              <a:rPr lang="zh-CN" altLang="en-US" dirty="0" smtClean="0"/>
              <a:t>自适应算法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可以识别重复的模式，例如交替跳转或不跳转</a:t>
            </a:r>
            <a:endParaRPr lang="en-US" dirty="0"/>
          </a:p>
          <a:p>
            <a:r>
              <a:rPr lang="zh-CN" altLang="en-US" dirty="0" smtClean="0"/>
              <a:t>处理</a:t>
            </a:r>
            <a:r>
              <a:rPr lang="en-US" dirty="0" smtClean="0"/>
              <a:t>BTB</a:t>
            </a:r>
            <a:r>
              <a:rPr lang="zh-CN" altLang="en-US" dirty="0" smtClean="0"/>
              <a:t>未命中</a:t>
            </a:r>
            <a:endParaRPr lang="en-US" dirty="0" smtClean="0"/>
          </a:p>
          <a:p>
            <a:pPr lvl="1"/>
            <a:r>
              <a:rPr lang="zh-CN" altLang="en-US" dirty="0" smtClean="0"/>
              <a:t>在第六个周期检测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负偏移地址时采用预测，正偏移时不采用预测</a:t>
            </a:r>
            <a:r>
              <a:rPr lang="en-US" dirty="0" smtClean="0"/>
              <a:t> </a:t>
            </a:r>
          </a:p>
          <a:p>
            <a:pPr lvl="2"/>
            <a:r>
              <a:rPr lang="zh-CN" altLang="en-US" dirty="0" smtClean="0"/>
              <a:t>循环</a:t>
            </a:r>
            <a:r>
              <a:rPr lang="en-US" altLang="zh-CN" dirty="0" smtClean="0"/>
              <a:t>vs</a:t>
            </a:r>
            <a:r>
              <a:rPr lang="zh-CN" altLang="en-US" dirty="0" smtClean="0"/>
              <a:t>条件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分支预测示例</a:t>
            </a:r>
            <a:endParaRPr lang="en-US" dirty="0"/>
          </a:p>
        </p:txBody>
      </p:sp>
      <p:sp>
        <p:nvSpPr>
          <p:cNvPr id="504859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分支历史</a:t>
            </a:r>
            <a:endParaRPr lang="en-US" dirty="0" smtClean="0"/>
          </a:p>
          <a:p>
            <a:pPr lvl="1"/>
            <a:r>
              <a:rPr lang="zh-CN" altLang="en-US" dirty="0" smtClean="0"/>
              <a:t>编码分支指令先前的历史信息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预测是否采取分支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 smtClean="0"/>
              <a:t>状态机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每次采取分支后，向右过渡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不采取则向左过渡</a:t>
            </a:r>
            <a:endParaRPr lang="en-US" dirty="0"/>
          </a:p>
          <a:p>
            <a:pPr lvl="1"/>
            <a:r>
              <a:rPr lang="zh-CN" altLang="en-US" dirty="0" smtClean="0"/>
              <a:t>在状态“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！”或“</a:t>
            </a:r>
            <a:r>
              <a:rPr lang="en-US" altLang="zh-CN" dirty="0" smtClean="0"/>
              <a:t>Yes?</a:t>
            </a:r>
            <a:r>
              <a:rPr lang="zh-CN" altLang="en-US" dirty="0" smtClean="0"/>
              <a:t>”下，预测采取分支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4836" name="Group 4"/>
          <p:cNvGrpSpPr>
            <a:grpSpLocks/>
          </p:cNvGrpSpPr>
          <p:nvPr/>
        </p:nvGrpSpPr>
        <p:grpSpPr bwMode="auto">
          <a:xfrm>
            <a:off x="809978" y="2589297"/>
            <a:ext cx="7272907" cy="1432985"/>
            <a:chOff x="519" y="2194"/>
            <a:chExt cx="4581" cy="903"/>
          </a:xfrm>
        </p:grpSpPr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1719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2631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3591" y="2866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40" name="Oval 8"/>
            <p:cNvSpPr>
              <a:spLocks noChangeArrowheads="1"/>
            </p:cNvSpPr>
            <p:nvPr/>
          </p:nvSpPr>
          <p:spPr bwMode="auto">
            <a:xfrm>
              <a:off x="4280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1" name="Oval 9"/>
            <p:cNvSpPr>
              <a:spLocks noChangeArrowheads="1"/>
            </p:cNvSpPr>
            <p:nvPr/>
          </p:nvSpPr>
          <p:spPr bwMode="auto">
            <a:xfrm>
              <a:off x="776" y="2456"/>
              <a:ext cx="416" cy="368"/>
            </a:xfrm>
            <a:prstGeom prst="ellips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2" name="Oval 10"/>
            <p:cNvSpPr>
              <a:spLocks noChangeArrowheads="1"/>
            </p:cNvSpPr>
            <p:nvPr/>
          </p:nvSpPr>
          <p:spPr bwMode="auto">
            <a:xfrm>
              <a:off x="106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  <a:latin typeface="Arial" charset="0"/>
                </a:rPr>
                <a:t>Yes!</a:t>
              </a:r>
            </a:p>
          </p:txBody>
        </p:sp>
        <p:sp>
          <p:nvSpPr>
            <p:cNvPr id="504843" name="Oval 11"/>
            <p:cNvSpPr>
              <a:spLocks noChangeArrowheads="1"/>
            </p:cNvSpPr>
            <p:nvPr/>
          </p:nvSpPr>
          <p:spPr bwMode="auto">
            <a:xfrm>
              <a:off x="202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Yes?</a:t>
              </a:r>
            </a:p>
          </p:txBody>
        </p:sp>
        <p:sp>
          <p:nvSpPr>
            <p:cNvPr id="504844" name="Oval 12"/>
            <p:cNvSpPr>
              <a:spLocks noChangeArrowheads="1"/>
            </p:cNvSpPr>
            <p:nvPr/>
          </p:nvSpPr>
          <p:spPr bwMode="auto">
            <a:xfrm>
              <a:off x="298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No?</a:t>
              </a:r>
            </a:p>
          </p:txBody>
        </p:sp>
        <p:sp>
          <p:nvSpPr>
            <p:cNvPr id="504845" name="Oval 13"/>
            <p:cNvSpPr>
              <a:spLocks noChangeArrowheads="1"/>
            </p:cNvSpPr>
            <p:nvPr/>
          </p:nvSpPr>
          <p:spPr bwMode="auto">
            <a:xfrm>
              <a:off x="3940" y="2404"/>
              <a:ext cx="472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No!</a:t>
              </a:r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148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148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>
              <a:off x="244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244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>
              <a:off x="3408" y="2496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>
              <a:off x="3408" y="2784"/>
              <a:ext cx="576" cy="0"/>
            </a:xfrm>
            <a:prstGeom prst="line">
              <a:avLst/>
            </a:prstGeom>
            <a:noFill/>
            <a:ln w="25400">
              <a:solidFill>
                <a:srgbClr val="063DE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914928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504852" name="Rectangle 20"/>
            <p:cNvSpPr>
              <a:spLocks noChangeArrowheads="1"/>
            </p:cNvSpPr>
            <p:nvPr/>
          </p:nvSpPr>
          <p:spPr bwMode="auto">
            <a:xfrm>
              <a:off x="1623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3" name="Rectangle 21"/>
            <p:cNvSpPr>
              <a:spLocks noChangeArrowheads="1"/>
            </p:cNvSpPr>
            <p:nvPr/>
          </p:nvSpPr>
          <p:spPr bwMode="auto">
            <a:xfrm>
              <a:off x="519" y="2482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504854" name="Rectangle 22"/>
            <p:cNvSpPr>
              <a:spLocks noChangeArrowheads="1"/>
            </p:cNvSpPr>
            <p:nvPr/>
          </p:nvSpPr>
          <p:spPr bwMode="auto">
            <a:xfrm>
              <a:off x="2535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5" name="Rectangle 23"/>
            <p:cNvSpPr>
              <a:spLocks noChangeArrowheads="1"/>
            </p:cNvSpPr>
            <p:nvPr/>
          </p:nvSpPr>
          <p:spPr bwMode="auto">
            <a:xfrm>
              <a:off x="3495" y="2194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4791" y="2530"/>
              <a:ext cx="30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343" tIns="44379" rIns="90343" bIns="44379">
              <a:spAutoFit/>
            </a:bodyPr>
            <a:lstStyle/>
            <a:p>
              <a:pPr defTabSz="91324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  <a:latin typeface="Arial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529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处理器总结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设计技术</a:t>
            </a:r>
            <a:endParaRPr lang="en-US" dirty="0"/>
          </a:p>
          <a:p>
            <a:pPr lvl="1"/>
            <a:r>
              <a:rPr lang="zh-CN" altLang="en-US" dirty="0" smtClean="0"/>
              <a:t>对所有的指令建立</a:t>
            </a:r>
            <a:r>
              <a:rPr lang="zh-CN" altLang="en-US" dirty="0"/>
              <a:t>统一</a:t>
            </a:r>
            <a:r>
              <a:rPr lang="zh-CN" altLang="en-US" dirty="0" smtClean="0"/>
              <a:t>的框架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zh-CN" altLang="en-US" dirty="0" smtClean="0"/>
              <a:t>便于在指令之间共享硬件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/>
              <a:t>将标准逻辑块与控制逻辑位连接</a:t>
            </a:r>
            <a:r>
              <a:rPr lang="zh-CN" altLang="en-US" dirty="0" smtClean="0"/>
              <a:t>起来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操作</a:t>
            </a:r>
            <a:endParaRPr lang="en-US" dirty="0" smtClean="0"/>
          </a:p>
          <a:p>
            <a:pPr lvl="1"/>
            <a:r>
              <a:rPr lang="zh-CN" altLang="en-US" dirty="0" smtClean="0"/>
              <a:t>状态被保存在存储器或时钟寄存器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组合逻辑进行计算</a:t>
            </a:r>
            <a:endParaRPr lang="en-US" dirty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存储器时钟用于控制整体的行为</a:t>
            </a:r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提高性能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流水化提高了吞吐量和资源利用率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CN" altLang="en-US" dirty="0" smtClean="0"/>
              <a:t>必须保证服从</a:t>
            </a:r>
            <a:r>
              <a:rPr lang="en-US" altLang="zh-CN" dirty="0" smtClean="0"/>
              <a:t>ISA</a:t>
            </a:r>
            <a:r>
              <a:rPr lang="zh-CN" altLang="en-US" dirty="0" smtClean="0"/>
              <a:t>行为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暂停条件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6657347" cy="522302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源寄存器</a:t>
            </a:r>
          </a:p>
          <a:p>
            <a:pPr lvl="1"/>
            <a:r>
              <a:rPr lang="zh-CN" altLang="en-US" dirty="0" err="1">
                <a:ea typeface="宋体" panose="02010600030101010101" pitchFamily="2" charset="-122"/>
              </a:rPr>
              <a:t>当前指令的</a:t>
            </a:r>
            <a:r>
              <a:rPr lang="en-US" dirty="0" err="1"/>
              <a:t>srcA</a:t>
            </a:r>
            <a:r>
              <a:rPr lang="zh-CN" altLang="en-US" dirty="0" err="1">
                <a:ea typeface="宋体" panose="02010600030101010101" pitchFamily="2" charset="-122"/>
              </a:rPr>
              <a:t>和</a:t>
            </a:r>
            <a:r>
              <a:rPr lang="en-US" dirty="0" err="1"/>
              <a:t>srcB</a:t>
            </a:r>
            <a:r>
              <a:rPr lang="zh-CN" altLang="en-US" dirty="0" err="1">
                <a:ea typeface="宋体" panose="02010600030101010101" pitchFamily="2" charset="-122"/>
              </a:rPr>
              <a:t>都处于译码阶段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目的寄存器</a:t>
            </a:r>
          </a:p>
          <a:p>
            <a:pPr lvl="1"/>
            <a:r>
              <a:rPr lang="en-US" dirty="0" err="1"/>
              <a:t>dstE</a:t>
            </a:r>
            <a:r>
              <a:rPr 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dirty="0" err="1"/>
              <a:t>dstM</a:t>
            </a:r>
            <a:r>
              <a:rPr lang="en-US" dirty="0"/>
              <a:t> 域</a:t>
            </a:r>
          </a:p>
          <a:p>
            <a:pPr lvl="1"/>
            <a:r>
              <a:rPr lang="en-US" dirty="0"/>
              <a:t>处于执行、访存和写回阶段的指令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特例</a:t>
            </a:r>
          </a:p>
          <a:p>
            <a:pPr lvl="1"/>
            <a:r>
              <a:rPr lang="en-US" dirty="0"/>
              <a:t>对于ID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dirty="0" smtClean="0"/>
              <a:t>15(0xF)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寄存器</a:t>
            </a:r>
            <a:r>
              <a:rPr lang="en-US" dirty="0"/>
              <a:t>不需要暂停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表示无寄存器操作数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或表示失败的条件和移动</a:t>
            </a:r>
          </a:p>
        </p:txBody>
      </p:sp>
    </p:spTree>
    <p:extLst>
      <p:ext uri="{BB962C8B-B14F-4D97-AF65-F5344CB8AC3E}">
        <p14:creationId xmlns:p14="http://schemas.microsoft.com/office/powerpoint/2010/main" val="7649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7"/>
          <p:cNvSpPr>
            <a:spLocks noChangeArrowheads="1"/>
          </p:cNvSpPr>
          <p:nvPr/>
        </p:nvSpPr>
        <p:spPr bwMode="auto">
          <a:xfrm>
            <a:off x="6673081" y="38838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" name="Rectangle 625"/>
          <p:cNvSpPr>
            <a:spLocks noChangeArrowheads="1"/>
          </p:cNvSpPr>
          <p:nvPr/>
        </p:nvSpPr>
        <p:spPr bwMode="auto">
          <a:xfrm>
            <a:off x="6130156" y="3896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356" y="1407368"/>
            <a:ext cx="8229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991669" y="2410668"/>
            <a:ext cx="509587" cy="58738"/>
            <a:chOff x="1735" y="1448"/>
            <a:chExt cx="321" cy="37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806" y="1466"/>
              <a:ext cx="25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735" y="1448"/>
              <a:ext cx="75" cy="37"/>
            </a:xfrm>
            <a:custGeom>
              <a:avLst/>
              <a:gdLst>
                <a:gd name="T0" fmla="*/ 75 w 75"/>
                <a:gd name="T1" fmla="*/ 0 h 75"/>
                <a:gd name="T2" fmla="*/ 0 w 75"/>
                <a:gd name="T3" fmla="*/ 0 h 75"/>
                <a:gd name="T4" fmla="*/ 75 w 75"/>
                <a:gd name="T5" fmla="*/ 0 h 75"/>
                <a:gd name="T6" fmla="*/ 75 w 75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5"/>
                <a:gd name="T14" fmla="*/ 75 w 7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5">
                  <a:moveTo>
                    <a:pt x="75" y="0"/>
                  </a:moveTo>
                  <a:lnTo>
                    <a:pt x="0" y="37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083994" y="1385143"/>
            <a:ext cx="127000" cy="596900"/>
            <a:chOff x="3053" y="802"/>
            <a:chExt cx="80" cy="376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8" y="842"/>
              <a:ext cx="29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053" y="80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18356" y="34139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2344" y="3401268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18356" y="19280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2344" y="1920131"/>
            <a:ext cx="211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81856" y="6072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72344" y="610443"/>
            <a:ext cx="23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58044" y="615081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72344" y="6204793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58044" y="4772868"/>
            <a:ext cx="7632700" cy="230188"/>
          </a:xfrm>
          <a:prstGeom prst="rect">
            <a:avLst/>
          </a:prstGeom>
          <a:solidFill>
            <a:srgbClr val="4D4D4D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72344" y="4760168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4809356" y="5204668"/>
            <a:ext cx="1219200" cy="396875"/>
            <a:chOff x="2923" y="3208"/>
            <a:chExt cx="680" cy="250"/>
          </a:xfrm>
        </p:grpSpPr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189" y="3276"/>
              <a:ext cx="1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923" y="3227"/>
              <a:ext cx="680" cy="231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70" y="3208"/>
              <a:ext cx="1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3259956" y="2312243"/>
            <a:ext cx="1555750" cy="288925"/>
            <a:chOff x="1905" y="1380"/>
            <a:chExt cx="980" cy="182"/>
          </a:xfrm>
        </p:grpSpPr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924" y="1389"/>
              <a:ext cx="961" cy="173"/>
            </a:xfrm>
            <a:custGeom>
              <a:avLst/>
              <a:gdLst>
                <a:gd name="T0" fmla="*/ 0 w 961"/>
                <a:gd name="T1" fmla="*/ 1 h 346"/>
                <a:gd name="T2" fmla="*/ 240 w 961"/>
                <a:gd name="T3" fmla="*/ 0 h 346"/>
                <a:gd name="T4" fmla="*/ 721 w 961"/>
                <a:gd name="T5" fmla="*/ 0 h 346"/>
                <a:gd name="T6" fmla="*/ 961 w 961"/>
                <a:gd name="T7" fmla="*/ 1 h 346"/>
                <a:gd name="T8" fmla="*/ 0 w 961"/>
                <a:gd name="T9" fmla="*/ 1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346"/>
                <a:gd name="T17" fmla="*/ 961 w 961"/>
                <a:gd name="T18" fmla="*/ 346 h 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346">
                  <a:moveTo>
                    <a:pt x="0" y="346"/>
                  </a:moveTo>
                  <a:lnTo>
                    <a:pt x="240" y="0"/>
                  </a:lnTo>
                  <a:lnTo>
                    <a:pt x="721" y="0"/>
                  </a:lnTo>
                  <a:lnTo>
                    <a:pt x="961" y="346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05" y="1380"/>
              <a:ext cx="961" cy="173"/>
            </a:xfrm>
            <a:custGeom>
              <a:avLst/>
              <a:gdLst>
                <a:gd name="T0" fmla="*/ 0 w 961"/>
                <a:gd name="T1" fmla="*/ 0 h 347"/>
                <a:gd name="T2" fmla="*/ 240 w 961"/>
                <a:gd name="T3" fmla="*/ 0 h 347"/>
                <a:gd name="T4" fmla="*/ 721 w 961"/>
                <a:gd name="T5" fmla="*/ 0 h 347"/>
                <a:gd name="T6" fmla="*/ 961 w 961"/>
                <a:gd name="T7" fmla="*/ 0 h 347"/>
                <a:gd name="T8" fmla="*/ 0 w 961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347"/>
                <a:gd name="T17" fmla="*/ 961 w 961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347">
                  <a:moveTo>
                    <a:pt x="0" y="347"/>
                  </a:moveTo>
                  <a:lnTo>
                    <a:pt x="240" y="0"/>
                  </a:lnTo>
                  <a:lnTo>
                    <a:pt x="721" y="0"/>
                  </a:lnTo>
                  <a:lnTo>
                    <a:pt x="961" y="347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rgbClr val="CC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742556" y="2321768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75956" y="989856"/>
            <a:ext cx="1600200" cy="417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4250556" y="994618"/>
            <a:ext cx="1600200" cy="412750"/>
          </a:xfrm>
          <a:prstGeom prst="rect">
            <a:avLst/>
          </a:prstGeom>
          <a:solidFill>
            <a:srgbClr val="CC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4275956" y="1102568"/>
            <a:ext cx="152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Memory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2632894" y="5738068"/>
            <a:ext cx="1077912" cy="320675"/>
          </a:xfrm>
          <a:custGeom>
            <a:avLst/>
            <a:gdLst>
              <a:gd name="T0" fmla="*/ 2147483646 w 679"/>
              <a:gd name="T1" fmla="*/ 0 h 404"/>
              <a:gd name="T2" fmla="*/ 2147483646 w 679"/>
              <a:gd name="T3" fmla="*/ 2147483646 h 404"/>
              <a:gd name="T4" fmla="*/ 2147483646 w 679"/>
              <a:gd name="T5" fmla="*/ 2147483646 h 404"/>
              <a:gd name="T6" fmla="*/ 2147483646 w 679"/>
              <a:gd name="T7" fmla="*/ 2147483646 h 404"/>
              <a:gd name="T8" fmla="*/ 2147483646 w 679"/>
              <a:gd name="T9" fmla="*/ 2147483646 h 404"/>
              <a:gd name="T10" fmla="*/ 2147483646 w 679"/>
              <a:gd name="T11" fmla="*/ 2147483646 h 404"/>
              <a:gd name="T12" fmla="*/ 2147483646 w 679"/>
              <a:gd name="T13" fmla="*/ 2147483646 h 404"/>
              <a:gd name="T14" fmla="*/ 2147483646 w 679"/>
              <a:gd name="T15" fmla="*/ 2147483646 h 404"/>
              <a:gd name="T16" fmla="*/ 0 w 679"/>
              <a:gd name="T17" fmla="*/ 2147483646 h 404"/>
              <a:gd name="T18" fmla="*/ 0 w 679"/>
              <a:gd name="T19" fmla="*/ 2147483646 h 404"/>
              <a:gd name="T20" fmla="*/ 2147483646 w 679"/>
              <a:gd name="T21" fmla="*/ 2147483646 h 404"/>
              <a:gd name="T22" fmla="*/ 2147483646 w 679"/>
              <a:gd name="T23" fmla="*/ 2147483646 h 404"/>
              <a:gd name="T24" fmla="*/ 2147483646 w 679"/>
              <a:gd name="T25" fmla="*/ 2147483646 h 404"/>
              <a:gd name="T26" fmla="*/ 2147483646 w 679"/>
              <a:gd name="T27" fmla="*/ 2147483646 h 404"/>
              <a:gd name="T28" fmla="*/ 2147483646 w 679"/>
              <a:gd name="T29" fmla="*/ 2147483646 h 404"/>
              <a:gd name="T30" fmla="*/ 2147483646 w 679"/>
              <a:gd name="T31" fmla="*/ 2147483646 h 404"/>
              <a:gd name="T32" fmla="*/ 2147483646 w 679"/>
              <a:gd name="T33" fmla="*/ 2147483646 h 404"/>
              <a:gd name="T34" fmla="*/ 2147483646 w 679"/>
              <a:gd name="T35" fmla="*/ 2147483646 h 404"/>
              <a:gd name="T36" fmla="*/ 2147483646 w 679"/>
              <a:gd name="T37" fmla="*/ 2147483646 h 404"/>
              <a:gd name="T38" fmla="*/ 2147483646 w 679"/>
              <a:gd name="T39" fmla="*/ 2147483646 h 404"/>
              <a:gd name="T40" fmla="*/ 2147483646 w 679"/>
              <a:gd name="T41" fmla="*/ 2147483646 h 404"/>
              <a:gd name="T42" fmla="*/ 2147483646 w 679"/>
              <a:gd name="T43" fmla="*/ 2147483646 h 404"/>
              <a:gd name="T44" fmla="*/ 2147483646 w 679"/>
              <a:gd name="T45" fmla="*/ 2147483646 h 404"/>
              <a:gd name="T46" fmla="*/ 2147483646 w 679"/>
              <a:gd name="T47" fmla="*/ 2147483646 h 404"/>
              <a:gd name="T48" fmla="*/ 2147483646 w 679"/>
              <a:gd name="T49" fmla="*/ 2147483646 h 404"/>
              <a:gd name="T50" fmla="*/ 2147483646 w 679"/>
              <a:gd name="T51" fmla="*/ 2147483646 h 404"/>
              <a:gd name="T52" fmla="*/ 2147483646 w 679"/>
              <a:gd name="T53" fmla="*/ 2147483646 h 404"/>
              <a:gd name="T54" fmla="*/ 2147483646 w 679"/>
              <a:gd name="T55" fmla="*/ 2147483646 h 404"/>
              <a:gd name="T56" fmla="*/ 2147483646 w 679"/>
              <a:gd name="T57" fmla="*/ 2147483646 h 404"/>
              <a:gd name="T58" fmla="*/ 2147483646 w 679"/>
              <a:gd name="T59" fmla="*/ 2147483646 h 404"/>
              <a:gd name="T60" fmla="*/ 2147483646 w 679"/>
              <a:gd name="T61" fmla="*/ 2147483646 h 404"/>
              <a:gd name="T62" fmla="*/ 2147483646 w 679"/>
              <a:gd name="T63" fmla="*/ 2147483646 h 404"/>
              <a:gd name="T64" fmla="*/ 2147483646 w 679"/>
              <a:gd name="T65" fmla="*/ 2147483646 h 404"/>
              <a:gd name="T66" fmla="*/ 2147483646 w 679"/>
              <a:gd name="T67" fmla="*/ 2147483646 h 404"/>
              <a:gd name="T68" fmla="*/ 2147483646 w 679"/>
              <a:gd name="T69" fmla="*/ 2147483646 h 404"/>
              <a:gd name="T70" fmla="*/ 2147483646 w 679"/>
              <a:gd name="T71" fmla="*/ 0 h 404"/>
              <a:gd name="T72" fmla="*/ 2147483646 w 67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79"/>
              <a:gd name="T112" fmla="*/ 0 h 404"/>
              <a:gd name="T113" fmla="*/ 679 w 67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79" h="404">
                <a:moveTo>
                  <a:pt x="66" y="0"/>
                </a:moveTo>
                <a:lnTo>
                  <a:pt x="53" y="2"/>
                </a:lnTo>
                <a:lnTo>
                  <a:pt x="40" y="5"/>
                </a:lnTo>
                <a:lnTo>
                  <a:pt x="30" y="12"/>
                </a:lnTo>
                <a:lnTo>
                  <a:pt x="19" y="20"/>
                </a:lnTo>
                <a:lnTo>
                  <a:pt x="12" y="30"/>
                </a:lnTo>
                <a:lnTo>
                  <a:pt x="5" y="41"/>
                </a:lnTo>
                <a:lnTo>
                  <a:pt x="1" y="54"/>
                </a:lnTo>
                <a:lnTo>
                  <a:pt x="0" y="68"/>
                </a:lnTo>
                <a:lnTo>
                  <a:pt x="0" y="337"/>
                </a:lnTo>
                <a:lnTo>
                  <a:pt x="1" y="350"/>
                </a:lnTo>
                <a:lnTo>
                  <a:pt x="5" y="363"/>
                </a:lnTo>
                <a:lnTo>
                  <a:pt x="12" y="374"/>
                </a:lnTo>
                <a:lnTo>
                  <a:pt x="19" y="385"/>
                </a:lnTo>
                <a:lnTo>
                  <a:pt x="30" y="392"/>
                </a:lnTo>
                <a:lnTo>
                  <a:pt x="40" y="400"/>
                </a:lnTo>
                <a:lnTo>
                  <a:pt x="53" y="403"/>
                </a:lnTo>
                <a:lnTo>
                  <a:pt x="66" y="404"/>
                </a:lnTo>
                <a:lnTo>
                  <a:pt x="613" y="404"/>
                </a:lnTo>
                <a:lnTo>
                  <a:pt x="626" y="403"/>
                </a:lnTo>
                <a:lnTo>
                  <a:pt x="639" y="400"/>
                </a:lnTo>
                <a:lnTo>
                  <a:pt x="649" y="392"/>
                </a:lnTo>
                <a:lnTo>
                  <a:pt x="660" y="385"/>
                </a:lnTo>
                <a:lnTo>
                  <a:pt x="667" y="374"/>
                </a:lnTo>
                <a:lnTo>
                  <a:pt x="674" y="363"/>
                </a:lnTo>
                <a:lnTo>
                  <a:pt x="678" y="350"/>
                </a:lnTo>
                <a:lnTo>
                  <a:pt x="679" y="337"/>
                </a:lnTo>
                <a:lnTo>
                  <a:pt x="679" y="68"/>
                </a:lnTo>
                <a:lnTo>
                  <a:pt x="678" y="54"/>
                </a:lnTo>
                <a:lnTo>
                  <a:pt x="674" y="41"/>
                </a:lnTo>
                <a:lnTo>
                  <a:pt x="667" y="30"/>
                </a:lnTo>
                <a:lnTo>
                  <a:pt x="660" y="20"/>
                </a:lnTo>
                <a:lnTo>
                  <a:pt x="649" y="12"/>
                </a:lnTo>
                <a:lnTo>
                  <a:pt x="639" y="5"/>
                </a:lnTo>
                <a:lnTo>
                  <a:pt x="626" y="2"/>
                </a:lnTo>
                <a:lnTo>
                  <a:pt x="61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29719" y="5763468"/>
            <a:ext cx="1089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3109144" y="5576143"/>
            <a:ext cx="127000" cy="173038"/>
            <a:chOff x="1809" y="3458"/>
            <a:chExt cx="80" cy="86"/>
          </a:xfrm>
        </p:grpSpPr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834" y="3497"/>
              <a:ext cx="29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809" y="3458"/>
              <a:ext cx="80" cy="40"/>
            </a:xfrm>
            <a:custGeom>
              <a:avLst/>
              <a:gdLst>
                <a:gd name="T0" fmla="*/ 80 w 80"/>
                <a:gd name="T1" fmla="*/ 0 h 82"/>
                <a:gd name="T2" fmla="*/ 40 w 80"/>
                <a:gd name="T3" fmla="*/ 0 h 82"/>
                <a:gd name="T4" fmla="*/ 0 w 80"/>
                <a:gd name="T5" fmla="*/ 0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2053456" y="5004643"/>
            <a:ext cx="82550" cy="230188"/>
            <a:chOff x="1144" y="3082"/>
            <a:chExt cx="52" cy="145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1170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144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2591619" y="5004643"/>
            <a:ext cx="82550" cy="230188"/>
            <a:chOff x="1483" y="3082"/>
            <a:chExt cx="52" cy="145"/>
          </a:xfrm>
        </p:grpSpPr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1509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483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>
            <a:off x="3131369" y="5004643"/>
            <a:ext cx="80962" cy="230188"/>
            <a:chOff x="1823" y="3082"/>
            <a:chExt cx="51" cy="145"/>
          </a:xfrm>
        </p:grpSpPr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849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823" y="3082"/>
              <a:ext cx="51" cy="27"/>
            </a:xfrm>
            <a:custGeom>
              <a:avLst/>
              <a:gdLst>
                <a:gd name="T0" fmla="*/ 51 w 51"/>
                <a:gd name="T1" fmla="*/ 1 h 53"/>
                <a:gd name="T2" fmla="*/ 26 w 51"/>
                <a:gd name="T3" fmla="*/ 0 h 53"/>
                <a:gd name="T4" fmla="*/ 0 w 51"/>
                <a:gd name="T5" fmla="*/ 1 h 53"/>
                <a:gd name="T6" fmla="*/ 51 w 51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53"/>
                <a:gd name="T14" fmla="*/ 51 w 51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53">
                  <a:moveTo>
                    <a:pt x="51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>
            <a:off x="3647306" y="5004643"/>
            <a:ext cx="127000" cy="230188"/>
            <a:chOff x="2148" y="3082"/>
            <a:chExt cx="80" cy="145"/>
          </a:xfrm>
        </p:grpSpPr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174" y="3121"/>
              <a:ext cx="28" cy="1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148" y="30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5352281" y="5004643"/>
            <a:ext cx="127000" cy="230188"/>
            <a:chOff x="3222" y="3082"/>
            <a:chExt cx="80" cy="145"/>
          </a:xfrm>
        </p:grpSpPr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248" y="3121"/>
              <a:ext cx="28" cy="1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222" y="30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3710806" y="5088781"/>
            <a:ext cx="2513013" cy="65087"/>
            <a:chOff x="2188" y="3120"/>
            <a:chExt cx="1583" cy="41"/>
          </a:xfrm>
        </p:grpSpPr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188" y="3133"/>
              <a:ext cx="150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691" y="3120"/>
              <a:ext cx="80" cy="41"/>
            </a:xfrm>
            <a:custGeom>
              <a:avLst/>
              <a:gdLst>
                <a:gd name="T0" fmla="*/ 0 w 80"/>
                <a:gd name="T1" fmla="*/ 1 h 82"/>
                <a:gd name="T2" fmla="*/ 80 w 80"/>
                <a:gd name="T3" fmla="*/ 1 h 82"/>
                <a:gd name="T4" fmla="*/ 0 w 80"/>
                <a:gd name="T5" fmla="*/ 0 h 82"/>
                <a:gd name="T6" fmla="*/ 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82"/>
                  </a:moveTo>
                  <a:lnTo>
                    <a:pt x="80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53"/>
          <p:cNvGrpSpPr>
            <a:grpSpLocks/>
          </p:cNvGrpSpPr>
          <p:nvPr/>
        </p:nvGrpSpPr>
        <p:grpSpPr bwMode="auto">
          <a:xfrm>
            <a:off x="5415781" y="5155456"/>
            <a:ext cx="808038" cy="65087"/>
            <a:chOff x="3262" y="3177"/>
            <a:chExt cx="509" cy="41"/>
          </a:xfrm>
        </p:grpSpPr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262" y="3191"/>
              <a:ext cx="43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691" y="3177"/>
              <a:ext cx="80" cy="41"/>
            </a:xfrm>
            <a:custGeom>
              <a:avLst/>
              <a:gdLst>
                <a:gd name="T0" fmla="*/ 0 w 80"/>
                <a:gd name="T1" fmla="*/ 1 h 82"/>
                <a:gd name="T2" fmla="*/ 80 w 80"/>
                <a:gd name="T3" fmla="*/ 1 h 82"/>
                <a:gd name="T4" fmla="*/ 0 w 80"/>
                <a:gd name="T5" fmla="*/ 0 h 82"/>
                <a:gd name="T6" fmla="*/ 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82"/>
                  </a:moveTo>
                  <a:lnTo>
                    <a:pt x="80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3109144" y="5325318"/>
            <a:ext cx="3675062" cy="1203325"/>
            <a:chOff x="1809" y="3284"/>
            <a:chExt cx="2315" cy="758"/>
          </a:xfrm>
        </p:grpSpPr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1834" y="3284"/>
              <a:ext cx="2290" cy="758"/>
            </a:xfrm>
            <a:custGeom>
              <a:avLst/>
              <a:gdLst>
                <a:gd name="T0" fmla="*/ 2290 w 2290"/>
                <a:gd name="T1" fmla="*/ 0 h 1515"/>
                <a:gd name="T2" fmla="*/ 2262 w 2290"/>
                <a:gd name="T3" fmla="*/ 0 h 1515"/>
                <a:gd name="T4" fmla="*/ 2262 w 2290"/>
                <a:gd name="T5" fmla="*/ 1 h 1515"/>
                <a:gd name="T6" fmla="*/ 2276 w 2290"/>
                <a:gd name="T7" fmla="*/ 1 h 1515"/>
                <a:gd name="T8" fmla="*/ 2276 w 2290"/>
                <a:gd name="T9" fmla="*/ 1 h 1515"/>
                <a:gd name="T10" fmla="*/ 2270 w 2290"/>
                <a:gd name="T11" fmla="*/ 1 h 1515"/>
                <a:gd name="T12" fmla="*/ 2267 w 2290"/>
                <a:gd name="T13" fmla="*/ 1 h 1515"/>
                <a:gd name="T14" fmla="*/ 2263 w 2290"/>
                <a:gd name="T15" fmla="*/ 1 h 1515"/>
                <a:gd name="T16" fmla="*/ 2276 w 2290"/>
                <a:gd name="T17" fmla="*/ 1 h 1515"/>
                <a:gd name="T18" fmla="*/ 15 w 2290"/>
                <a:gd name="T19" fmla="*/ 1 h 1515"/>
                <a:gd name="T20" fmla="*/ 15 w 2290"/>
                <a:gd name="T21" fmla="*/ 1 h 1515"/>
                <a:gd name="T22" fmla="*/ 29 w 2290"/>
                <a:gd name="T23" fmla="*/ 1 h 1515"/>
                <a:gd name="T24" fmla="*/ 28 w 2290"/>
                <a:gd name="T25" fmla="*/ 1 h 1515"/>
                <a:gd name="T26" fmla="*/ 24 w 2290"/>
                <a:gd name="T27" fmla="*/ 1 h 1515"/>
                <a:gd name="T28" fmla="*/ 20 w 2290"/>
                <a:gd name="T29" fmla="*/ 1 h 1515"/>
                <a:gd name="T30" fmla="*/ 29 w 2290"/>
                <a:gd name="T31" fmla="*/ 1 h 1515"/>
                <a:gd name="T32" fmla="*/ 29 w 2290"/>
                <a:gd name="T33" fmla="*/ 1 h 1515"/>
                <a:gd name="T34" fmla="*/ 0 w 2290"/>
                <a:gd name="T35" fmla="*/ 1 h 1515"/>
                <a:gd name="T36" fmla="*/ 0 w 2290"/>
                <a:gd name="T37" fmla="*/ 1 h 1515"/>
                <a:gd name="T38" fmla="*/ 0 w 2290"/>
                <a:gd name="T39" fmla="*/ 1 h 1515"/>
                <a:gd name="T40" fmla="*/ 2 w 2290"/>
                <a:gd name="T41" fmla="*/ 1 h 1515"/>
                <a:gd name="T42" fmla="*/ 5 w 2290"/>
                <a:gd name="T43" fmla="*/ 1 h 1515"/>
                <a:gd name="T44" fmla="*/ 9 w 2290"/>
                <a:gd name="T45" fmla="*/ 1 h 1515"/>
                <a:gd name="T46" fmla="*/ 15 w 2290"/>
                <a:gd name="T47" fmla="*/ 1 h 1515"/>
                <a:gd name="T48" fmla="*/ 2276 w 2290"/>
                <a:gd name="T49" fmla="*/ 1 h 1515"/>
                <a:gd name="T50" fmla="*/ 2276 w 2290"/>
                <a:gd name="T51" fmla="*/ 1 h 1515"/>
                <a:gd name="T52" fmla="*/ 2282 w 2290"/>
                <a:gd name="T53" fmla="*/ 1 h 1515"/>
                <a:gd name="T54" fmla="*/ 2286 w 2290"/>
                <a:gd name="T55" fmla="*/ 1 h 1515"/>
                <a:gd name="T56" fmla="*/ 2289 w 2290"/>
                <a:gd name="T57" fmla="*/ 1 h 1515"/>
                <a:gd name="T58" fmla="*/ 2290 w 2290"/>
                <a:gd name="T59" fmla="*/ 1 h 1515"/>
                <a:gd name="T60" fmla="*/ 2290 w 2290"/>
                <a:gd name="T61" fmla="*/ 1 h 1515"/>
                <a:gd name="T62" fmla="*/ 2290 w 2290"/>
                <a:gd name="T63" fmla="*/ 0 h 15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290"/>
                <a:gd name="T97" fmla="*/ 0 h 1515"/>
                <a:gd name="T98" fmla="*/ 2290 w 2290"/>
                <a:gd name="T99" fmla="*/ 1515 h 15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290" h="1515">
                  <a:moveTo>
                    <a:pt x="2290" y="0"/>
                  </a:moveTo>
                  <a:lnTo>
                    <a:pt x="2262" y="0"/>
                  </a:lnTo>
                  <a:lnTo>
                    <a:pt x="2262" y="1501"/>
                  </a:lnTo>
                  <a:lnTo>
                    <a:pt x="2276" y="1501"/>
                  </a:lnTo>
                  <a:lnTo>
                    <a:pt x="2276" y="1486"/>
                  </a:lnTo>
                  <a:lnTo>
                    <a:pt x="2270" y="1487"/>
                  </a:lnTo>
                  <a:lnTo>
                    <a:pt x="2267" y="1491"/>
                  </a:lnTo>
                  <a:lnTo>
                    <a:pt x="2263" y="1495"/>
                  </a:lnTo>
                  <a:lnTo>
                    <a:pt x="2276" y="1486"/>
                  </a:lnTo>
                  <a:lnTo>
                    <a:pt x="15" y="1486"/>
                  </a:lnTo>
                  <a:lnTo>
                    <a:pt x="15" y="1501"/>
                  </a:lnTo>
                  <a:lnTo>
                    <a:pt x="29" y="1501"/>
                  </a:lnTo>
                  <a:lnTo>
                    <a:pt x="28" y="1495"/>
                  </a:lnTo>
                  <a:lnTo>
                    <a:pt x="24" y="1491"/>
                  </a:lnTo>
                  <a:lnTo>
                    <a:pt x="20" y="1487"/>
                  </a:lnTo>
                  <a:lnTo>
                    <a:pt x="29" y="1501"/>
                  </a:lnTo>
                  <a:lnTo>
                    <a:pt x="29" y="1406"/>
                  </a:lnTo>
                  <a:lnTo>
                    <a:pt x="0" y="1406"/>
                  </a:lnTo>
                  <a:lnTo>
                    <a:pt x="0" y="1501"/>
                  </a:lnTo>
                  <a:lnTo>
                    <a:pt x="2" y="1507"/>
                  </a:lnTo>
                  <a:lnTo>
                    <a:pt x="5" y="1510"/>
                  </a:lnTo>
                  <a:lnTo>
                    <a:pt x="9" y="1514"/>
                  </a:lnTo>
                  <a:lnTo>
                    <a:pt x="15" y="1515"/>
                  </a:lnTo>
                  <a:lnTo>
                    <a:pt x="2276" y="1515"/>
                  </a:lnTo>
                  <a:lnTo>
                    <a:pt x="2282" y="1514"/>
                  </a:lnTo>
                  <a:lnTo>
                    <a:pt x="2286" y="1510"/>
                  </a:lnTo>
                  <a:lnTo>
                    <a:pt x="2289" y="1507"/>
                  </a:lnTo>
                  <a:lnTo>
                    <a:pt x="2290" y="1501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809" y="3948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Group 59"/>
          <p:cNvGrpSpPr>
            <a:grpSpLocks/>
          </p:cNvGrpSpPr>
          <p:nvPr/>
        </p:nvGrpSpPr>
        <p:grpSpPr bwMode="auto">
          <a:xfrm>
            <a:off x="1604194" y="5004643"/>
            <a:ext cx="82550" cy="230188"/>
            <a:chOff x="861" y="3082"/>
            <a:chExt cx="52" cy="145"/>
          </a:xfrm>
        </p:grpSpPr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V="1">
              <a:off x="887" y="3107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61" y="3082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2902769" y="4776043"/>
            <a:ext cx="53975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3056756" y="479033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9" name="Group 64"/>
          <p:cNvGrpSpPr>
            <a:grpSpLocks/>
          </p:cNvGrpSpPr>
          <p:nvPr/>
        </p:nvGrpSpPr>
        <p:grpSpPr bwMode="auto">
          <a:xfrm>
            <a:off x="6361931" y="3642568"/>
            <a:ext cx="82550" cy="266700"/>
            <a:chOff x="3858" y="2274"/>
            <a:chExt cx="52" cy="145"/>
          </a:xfrm>
        </p:grpSpPr>
        <p:sp>
          <p:nvSpPr>
            <p:cNvPr id="70" name="Line 65"/>
            <p:cNvSpPr>
              <a:spLocks noChangeShapeType="1"/>
            </p:cNvSpPr>
            <p:nvPr/>
          </p:nvSpPr>
          <p:spPr bwMode="auto">
            <a:xfrm flipV="1">
              <a:off x="3884" y="2299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858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67"/>
          <p:cNvGrpSpPr>
            <a:grpSpLocks/>
          </p:cNvGrpSpPr>
          <p:nvPr/>
        </p:nvGrpSpPr>
        <p:grpSpPr bwMode="auto">
          <a:xfrm>
            <a:off x="6901681" y="3642568"/>
            <a:ext cx="80963" cy="309563"/>
            <a:chOff x="4198" y="2274"/>
            <a:chExt cx="51" cy="173"/>
          </a:xfrm>
        </p:grpSpPr>
        <p:sp>
          <p:nvSpPr>
            <p:cNvPr id="73" name="Line 68"/>
            <p:cNvSpPr>
              <a:spLocks noChangeShapeType="1"/>
            </p:cNvSpPr>
            <p:nvPr/>
          </p:nvSpPr>
          <p:spPr bwMode="auto">
            <a:xfrm flipV="1">
              <a:off x="4223" y="2299"/>
              <a:ext cx="0" cy="1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98" y="2274"/>
              <a:ext cx="51" cy="27"/>
            </a:xfrm>
            <a:custGeom>
              <a:avLst/>
              <a:gdLst>
                <a:gd name="T0" fmla="*/ 51 w 51"/>
                <a:gd name="T1" fmla="*/ 1 h 53"/>
                <a:gd name="T2" fmla="*/ 25 w 51"/>
                <a:gd name="T3" fmla="*/ 0 h 53"/>
                <a:gd name="T4" fmla="*/ 0 w 51"/>
                <a:gd name="T5" fmla="*/ 1 h 53"/>
                <a:gd name="T6" fmla="*/ 51 w 51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53"/>
                <a:gd name="T14" fmla="*/ 51 w 51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53">
                  <a:moveTo>
                    <a:pt x="51" y="53"/>
                  </a:moveTo>
                  <a:lnTo>
                    <a:pt x="25" y="0"/>
                  </a:lnTo>
                  <a:lnTo>
                    <a:pt x="0" y="53"/>
                  </a:lnTo>
                  <a:lnTo>
                    <a:pt x="5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Freeform 70"/>
          <p:cNvSpPr>
            <a:spLocks/>
          </p:cNvSpPr>
          <p:nvPr/>
        </p:nvSpPr>
        <p:spPr bwMode="auto">
          <a:xfrm>
            <a:off x="3894956" y="3860056"/>
            <a:ext cx="1071563" cy="274637"/>
          </a:xfrm>
          <a:custGeom>
            <a:avLst/>
            <a:gdLst>
              <a:gd name="T0" fmla="*/ 2147483646 w 508"/>
              <a:gd name="T1" fmla="*/ 0 h 346"/>
              <a:gd name="T2" fmla="*/ 2147483646 w 508"/>
              <a:gd name="T3" fmla="*/ 2147483646 h 346"/>
              <a:gd name="T4" fmla="*/ 2147483646 w 508"/>
              <a:gd name="T5" fmla="*/ 2147483646 h 346"/>
              <a:gd name="T6" fmla="*/ 2147483646 w 508"/>
              <a:gd name="T7" fmla="*/ 2147483646 h 346"/>
              <a:gd name="T8" fmla="*/ 2147483646 w 508"/>
              <a:gd name="T9" fmla="*/ 2147483646 h 346"/>
              <a:gd name="T10" fmla="*/ 2147483646 w 508"/>
              <a:gd name="T11" fmla="*/ 2147483646 h 346"/>
              <a:gd name="T12" fmla="*/ 2147483646 w 508"/>
              <a:gd name="T13" fmla="*/ 2147483646 h 346"/>
              <a:gd name="T14" fmla="*/ 2147483646 w 508"/>
              <a:gd name="T15" fmla="*/ 2147483646 h 346"/>
              <a:gd name="T16" fmla="*/ 0 w 508"/>
              <a:gd name="T17" fmla="*/ 2147483646 h 346"/>
              <a:gd name="T18" fmla="*/ 0 w 508"/>
              <a:gd name="T19" fmla="*/ 2147483646 h 346"/>
              <a:gd name="T20" fmla="*/ 2147483646 w 508"/>
              <a:gd name="T21" fmla="*/ 2147483646 h 346"/>
              <a:gd name="T22" fmla="*/ 2147483646 w 508"/>
              <a:gd name="T23" fmla="*/ 2147483646 h 346"/>
              <a:gd name="T24" fmla="*/ 2147483646 w 508"/>
              <a:gd name="T25" fmla="*/ 2147483646 h 346"/>
              <a:gd name="T26" fmla="*/ 2147483646 w 508"/>
              <a:gd name="T27" fmla="*/ 2147483646 h 346"/>
              <a:gd name="T28" fmla="*/ 2147483646 w 508"/>
              <a:gd name="T29" fmla="*/ 2147483646 h 346"/>
              <a:gd name="T30" fmla="*/ 2147483646 w 508"/>
              <a:gd name="T31" fmla="*/ 2147483646 h 346"/>
              <a:gd name="T32" fmla="*/ 2147483646 w 508"/>
              <a:gd name="T33" fmla="*/ 2147483646 h 346"/>
              <a:gd name="T34" fmla="*/ 2147483646 w 508"/>
              <a:gd name="T35" fmla="*/ 2147483646 h 346"/>
              <a:gd name="T36" fmla="*/ 2147483646 w 508"/>
              <a:gd name="T37" fmla="*/ 2147483646 h 346"/>
              <a:gd name="T38" fmla="*/ 2147483646 w 508"/>
              <a:gd name="T39" fmla="*/ 2147483646 h 346"/>
              <a:gd name="T40" fmla="*/ 2147483646 w 508"/>
              <a:gd name="T41" fmla="*/ 2147483646 h 346"/>
              <a:gd name="T42" fmla="*/ 2147483646 w 508"/>
              <a:gd name="T43" fmla="*/ 2147483646 h 346"/>
              <a:gd name="T44" fmla="*/ 2147483646 w 508"/>
              <a:gd name="T45" fmla="*/ 2147483646 h 346"/>
              <a:gd name="T46" fmla="*/ 2147483646 w 508"/>
              <a:gd name="T47" fmla="*/ 2147483646 h 346"/>
              <a:gd name="T48" fmla="*/ 2147483646 w 508"/>
              <a:gd name="T49" fmla="*/ 2147483646 h 346"/>
              <a:gd name="T50" fmla="*/ 2147483646 w 508"/>
              <a:gd name="T51" fmla="*/ 2147483646 h 346"/>
              <a:gd name="T52" fmla="*/ 2147483646 w 508"/>
              <a:gd name="T53" fmla="*/ 2147483646 h 346"/>
              <a:gd name="T54" fmla="*/ 2147483646 w 508"/>
              <a:gd name="T55" fmla="*/ 2147483646 h 346"/>
              <a:gd name="T56" fmla="*/ 2147483646 w 508"/>
              <a:gd name="T57" fmla="*/ 2147483646 h 346"/>
              <a:gd name="T58" fmla="*/ 2147483646 w 508"/>
              <a:gd name="T59" fmla="*/ 2147483646 h 346"/>
              <a:gd name="T60" fmla="*/ 2147483646 w 508"/>
              <a:gd name="T61" fmla="*/ 2147483646 h 346"/>
              <a:gd name="T62" fmla="*/ 2147483646 w 508"/>
              <a:gd name="T63" fmla="*/ 2147483646 h 346"/>
              <a:gd name="T64" fmla="*/ 2147483646 w 508"/>
              <a:gd name="T65" fmla="*/ 2147483646 h 346"/>
              <a:gd name="T66" fmla="*/ 2147483646 w 508"/>
              <a:gd name="T67" fmla="*/ 2147483646 h 346"/>
              <a:gd name="T68" fmla="*/ 2147483646 w 508"/>
              <a:gd name="T69" fmla="*/ 2147483646 h 346"/>
              <a:gd name="T70" fmla="*/ 2147483646 w 508"/>
              <a:gd name="T71" fmla="*/ 0 h 346"/>
              <a:gd name="T72" fmla="*/ 2147483646 w 508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8"/>
              <a:gd name="T112" fmla="*/ 0 h 346"/>
              <a:gd name="T113" fmla="*/ 508 w 508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8" h="346">
                <a:moveTo>
                  <a:pt x="56" y="0"/>
                </a:moveTo>
                <a:lnTo>
                  <a:pt x="44" y="1"/>
                </a:lnTo>
                <a:lnTo>
                  <a:pt x="34" y="5"/>
                </a:lnTo>
                <a:lnTo>
                  <a:pt x="24" y="9"/>
                </a:lnTo>
                <a:lnTo>
                  <a:pt x="16" y="17"/>
                </a:lnTo>
                <a:lnTo>
                  <a:pt x="9" y="25"/>
                </a:lnTo>
                <a:lnTo>
                  <a:pt x="4" y="35"/>
                </a:lnTo>
                <a:lnTo>
                  <a:pt x="1" y="45"/>
                </a:lnTo>
                <a:lnTo>
                  <a:pt x="0" y="58"/>
                </a:lnTo>
                <a:lnTo>
                  <a:pt x="0" y="288"/>
                </a:lnTo>
                <a:lnTo>
                  <a:pt x="1" y="300"/>
                </a:lnTo>
                <a:lnTo>
                  <a:pt x="4" y="311"/>
                </a:lnTo>
                <a:lnTo>
                  <a:pt x="9" y="321"/>
                </a:lnTo>
                <a:lnTo>
                  <a:pt x="16" y="329"/>
                </a:lnTo>
                <a:lnTo>
                  <a:pt x="24" y="336"/>
                </a:lnTo>
                <a:lnTo>
                  <a:pt x="34" y="341"/>
                </a:lnTo>
                <a:lnTo>
                  <a:pt x="44" y="345"/>
                </a:lnTo>
                <a:lnTo>
                  <a:pt x="56" y="346"/>
                </a:lnTo>
                <a:lnTo>
                  <a:pt x="452" y="346"/>
                </a:lnTo>
                <a:lnTo>
                  <a:pt x="464" y="345"/>
                </a:lnTo>
                <a:lnTo>
                  <a:pt x="474" y="341"/>
                </a:lnTo>
                <a:lnTo>
                  <a:pt x="484" y="336"/>
                </a:lnTo>
                <a:lnTo>
                  <a:pt x="492" y="329"/>
                </a:lnTo>
                <a:lnTo>
                  <a:pt x="499" y="321"/>
                </a:lnTo>
                <a:lnTo>
                  <a:pt x="504" y="311"/>
                </a:lnTo>
                <a:lnTo>
                  <a:pt x="507" y="300"/>
                </a:lnTo>
                <a:lnTo>
                  <a:pt x="508" y="288"/>
                </a:lnTo>
                <a:lnTo>
                  <a:pt x="508" y="58"/>
                </a:lnTo>
                <a:lnTo>
                  <a:pt x="507" y="45"/>
                </a:lnTo>
                <a:lnTo>
                  <a:pt x="504" y="35"/>
                </a:lnTo>
                <a:lnTo>
                  <a:pt x="499" y="25"/>
                </a:lnTo>
                <a:lnTo>
                  <a:pt x="492" y="17"/>
                </a:lnTo>
                <a:lnTo>
                  <a:pt x="484" y="9"/>
                </a:lnTo>
                <a:lnTo>
                  <a:pt x="474" y="5"/>
                </a:lnTo>
                <a:lnTo>
                  <a:pt x="464" y="1"/>
                </a:lnTo>
                <a:lnTo>
                  <a:pt x="452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3958456" y="3871168"/>
            <a:ext cx="946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Select 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77" name="Group 72"/>
          <p:cNvGrpSpPr>
            <a:grpSpLocks/>
          </p:cNvGrpSpPr>
          <p:nvPr/>
        </p:nvGrpSpPr>
        <p:grpSpPr bwMode="auto">
          <a:xfrm>
            <a:off x="5622156" y="3642568"/>
            <a:ext cx="127000" cy="528638"/>
            <a:chOff x="3392" y="2274"/>
            <a:chExt cx="80" cy="289"/>
          </a:xfrm>
        </p:grpSpPr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418" y="2313"/>
              <a:ext cx="2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3392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Group 75"/>
          <p:cNvGrpSpPr>
            <a:grpSpLocks/>
          </p:cNvGrpSpPr>
          <p:nvPr/>
        </p:nvGrpSpPr>
        <p:grpSpPr bwMode="auto">
          <a:xfrm>
            <a:off x="4966519" y="3964831"/>
            <a:ext cx="292100" cy="215900"/>
            <a:chOff x="2979" y="2427"/>
            <a:chExt cx="184" cy="136"/>
          </a:xfrm>
        </p:grpSpPr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056" y="2440"/>
              <a:ext cx="107" cy="123"/>
            </a:xfrm>
            <a:custGeom>
              <a:avLst/>
              <a:gdLst>
                <a:gd name="T0" fmla="*/ 79 w 107"/>
                <a:gd name="T1" fmla="*/ 1 h 245"/>
                <a:gd name="T2" fmla="*/ 107 w 107"/>
                <a:gd name="T3" fmla="*/ 1 h 245"/>
                <a:gd name="T4" fmla="*/ 107 w 107"/>
                <a:gd name="T5" fmla="*/ 1 h 245"/>
                <a:gd name="T6" fmla="*/ 107 w 107"/>
                <a:gd name="T7" fmla="*/ 1 h 245"/>
                <a:gd name="T8" fmla="*/ 106 w 107"/>
                <a:gd name="T9" fmla="*/ 1 h 245"/>
                <a:gd name="T10" fmla="*/ 103 w 107"/>
                <a:gd name="T11" fmla="*/ 1 h 245"/>
                <a:gd name="T12" fmla="*/ 99 w 107"/>
                <a:gd name="T13" fmla="*/ 1 h 245"/>
                <a:gd name="T14" fmla="*/ 93 w 107"/>
                <a:gd name="T15" fmla="*/ 0 h 245"/>
                <a:gd name="T16" fmla="*/ 0 w 107"/>
                <a:gd name="T17" fmla="*/ 0 h 245"/>
                <a:gd name="T18" fmla="*/ 0 w 107"/>
                <a:gd name="T19" fmla="*/ 1 h 245"/>
                <a:gd name="T20" fmla="*/ 93 w 107"/>
                <a:gd name="T21" fmla="*/ 1 h 245"/>
                <a:gd name="T22" fmla="*/ 79 w 107"/>
                <a:gd name="T23" fmla="*/ 1 h 245"/>
                <a:gd name="T24" fmla="*/ 80 w 107"/>
                <a:gd name="T25" fmla="*/ 1 h 245"/>
                <a:gd name="T26" fmla="*/ 84 w 107"/>
                <a:gd name="T27" fmla="*/ 1 h 245"/>
                <a:gd name="T28" fmla="*/ 87 w 107"/>
                <a:gd name="T29" fmla="*/ 1 h 245"/>
                <a:gd name="T30" fmla="*/ 93 w 107"/>
                <a:gd name="T31" fmla="*/ 1 h 245"/>
                <a:gd name="T32" fmla="*/ 79 w 107"/>
                <a:gd name="T33" fmla="*/ 1 h 245"/>
                <a:gd name="T34" fmla="*/ 79 w 107"/>
                <a:gd name="T35" fmla="*/ 1 h 2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7"/>
                <a:gd name="T55" fmla="*/ 0 h 245"/>
                <a:gd name="T56" fmla="*/ 107 w 107"/>
                <a:gd name="T57" fmla="*/ 245 h 24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7" h="245">
                  <a:moveTo>
                    <a:pt x="79" y="245"/>
                  </a:moveTo>
                  <a:lnTo>
                    <a:pt x="107" y="245"/>
                  </a:lnTo>
                  <a:lnTo>
                    <a:pt x="107" y="14"/>
                  </a:lnTo>
                  <a:lnTo>
                    <a:pt x="106" y="8"/>
                  </a:lnTo>
                  <a:lnTo>
                    <a:pt x="103" y="4"/>
                  </a:lnTo>
                  <a:lnTo>
                    <a:pt x="99" y="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93" y="28"/>
                  </a:lnTo>
                  <a:lnTo>
                    <a:pt x="79" y="14"/>
                  </a:lnTo>
                  <a:lnTo>
                    <a:pt x="80" y="20"/>
                  </a:lnTo>
                  <a:lnTo>
                    <a:pt x="84" y="24"/>
                  </a:lnTo>
                  <a:lnTo>
                    <a:pt x="87" y="27"/>
                  </a:lnTo>
                  <a:lnTo>
                    <a:pt x="93" y="14"/>
                  </a:lnTo>
                  <a:lnTo>
                    <a:pt x="79" y="14"/>
                  </a:lnTo>
                  <a:lnTo>
                    <a:pt x="79" y="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979" y="2427"/>
              <a:ext cx="81" cy="41"/>
            </a:xfrm>
            <a:custGeom>
              <a:avLst/>
              <a:gdLst>
                <a:gd name="T0" fmla="*/ 81 w 81"/>
                <a:gd name="T1" fmla="*/ 0 h 82"/>
                <a:gd name="T2" fmla="*/ 0 w 81"/>
                <a:gd name="T3" fmla="*/ 1 h 82"/>
                <a:gd name="T4" fmla="*/ 81 w 81"/>
                <a:gd name="T5" fmla="*/ 1 h 82"/>
                <a:gd name="T6" fmla="*/ 81 w 81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0"/>
                  </a:moveTo>
                  <a:lnTo>
                    <a:pt x="0" y="41"/>
                  </a:lnTo>
                  <a:lnTo>
                    <a:pt x="81" y="8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78"/>
          <p:cNvGrpSpPr>
            <a:grpSpLocks/>
          </p:cNvGrpSpPr>
          <p:nvPr/>
        </p:nvGrpSpPr>
        <p:grpSpPr bwMode="auto">
          <a:xfrm>
            <a:off x="4544244" y="4134693"/>
            <a:ext cx="1073150" cy="687388"/>
            <a:chOff x="2713" y="2534"/>
            <a:chExt cx="676" cy="433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2739" y="2573"/>
              <a:ext cx="650" cy="394"/>
            </a:xfrm>
            <a:custGeom>
              <a:avLst/>
              <a:gdLst>
                <a:gd name="T0" fmla="*/ 622 w 650"/>
                <a:gd name="T1" fmla="*/ 1 h 788"/>
                <a:gd name="T2" fmla="*/ 650 w 650"/>
                <a:gd name="T3" fmla="*/ 1 h 788"/>
                <a:gd name="T4" fmla="*/ 650 w 650"/>
                <a:gd name="T5" fmla="*/ 1 h 788"/>
                <a:gd name="T6" fmla="*/ 650 w 650"/>
                <a:gd name="T7" fmla="*/ 1 h 788"/>
                <a:gd name="T8" fmla="*/ 649 w 650"/>
                <a:gd name="T9" fmla="*/ 1 h 788"/>
                <a:gd name="T10" fmla="*/ 646 w 650"/>
                <a:gd name="T11" fmla="*/ 1 h 788"/>
                <a:gd name="T12" fmla="*/ 642 w 650"/>
                <a:gd name="T13" fmla="*/ 1 h 788"/>
                <a:gd name="T14" fmla="*/ 636 w 650"/>
                <a:gd name="T15" fmla="*/ 1 h 788"/>
                <a:gd name="T16" fmla="*/ 14 w 650"/>
                <a:gd name="T17" fmla="*/ 1 h 788"/>
                <a:gd name="T18" fmla="*/ 14 w 650"/>
                <a:gd name="T19" fmla="*/ 1 h 788"/>
                <a:gd name="T20" fmla="*/ 28 w 650"/>
                <a:gd name="T21" fmla="*/ 1 h 788"/>
                <a:gd name="T22" fmla="*/ 27 w 650"/>
                <a:gd name="T23" fmla="*/ 1 h 788"/>
                <a:gd name="T24" fmla="*/ 24 w 650"/>
                <a:gd name="T25" fmla="*/ 1 h 788"/>
                <a:gd name="T26" fmla="*/ 20 w 650"/>
                <a:gd name="T27" fmla="*/ 1 h 788"/>
                <a:gd name="T28" fmla="*/ 28 w 650"/>
                <a:gd name="T29" fmla="*/ 1 h 788"/>
                <a:gd name="T30" fmla="*/ 28 w 650"/>
                <a:gd name="T31" fmla="*/ 0 h 788"/>
                <a:gd name="T32" fmla="*/ 0 w 650"/>
                <a:gd name="T33" fmla="*/ 0 h 788"/>
                <a:gd name="T34" fmla="*/ 0 w 650"/>
                <a:gd name="T35" fmla="*/ 1 h 788"/>
                <a:gd name="T36" fmla="*/ 0 w 650"/>
                <a:gd name="T37" fmla="*/ 1 h 788"/>
                <a:gd name="T38" fmla="*/ 1 w 650"/>
                <a:gd name="T39" fmla="*/ 1 h 788"/>
                <a:gd name="T40" fmla="*/ 5 w 650"/>
                <a:gd name="T41" fmla="*/ 1 h 788"/>
                <a:gd name="T42" fmla="*/ 8 w 650"/>
                <a:gd name="T43" fmla="*/ 1 h 788"/>
                <a:gd name="T44" fmla="*/ 14 w 650"/>
                <a:gd name="T45" fmla="*/ 1 h 788"/>
                <a:gd name="T46" fmla="*/ 636 w 650"/>
                <a:gd name="T47" fmla="*/ 1 h 788"/>
                <a:gd name="T48" fmla="*/ 622 w 650"/>
                <a:gd name="T49" fmla="*/ 1 h 788"/>
                <a:gd name="T50" fmla="*/ 623 w 650"/>
                <a:gd name="T51" fmla="*/ 1 h 788"/>
                <a:gd name="T52" fmla="*/ 627 w 650"/>
                <a:gd name="T53" fmla="*/ 1 h 788"/>
                <a:gd name="T54" fmla="*/ 630 w 650"/>
                <a:gd name="T55" fmla="*/ 1 h 788"/>
                <a:gd name="T56" fmla="*/ 636 w 650"/>
                <a:gd name="T57" fmla="*/ 1 h 788"/>
                <a:gd name="T58" fmla="*/ 622 w 650"/>
                <a:gd name="T59" fmla="*/ 1 h 788"/>
                <a:gd name="T60" fmla="*/ 622 w 650"/>
                <a:gd name="T61" fmla="*/ 1 h 78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50"/>
                <a:gd name="T94" fmla="*/ 0 h 788"/>
                <a:gd name="T95" fmla="*/ 650 w 650"/>
                <a:gd name="T96" fmla="*/ 788 h 78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50" h="788">
                  <a:moveTo>
                    <a:pt x="622" y="788"/>
                  </a:moveTo>
                  <a:lnTo>
                    <a:pt x="650" y="788"/>
                  </a:lnTo>
                  <a:lnTo>
                    <a:pt x="650" y="603"/>
                  </a:lnTo>
                  <a:lnTo>
                    <a:pt x="649" y="597"/>
                  </a:lnTo>
                  <a:lnTo>
                    <a:pt x="646" y="593"/>
                  </a:lnTo>
                  <a:lnTo>
                    <a:pt x="642" y="590"/>
                  </a:lnTo>
                  <a:lnTo>
                    <a:pt x="636" y="588"/>
                  </a:lnTo>
                  <a:lnTo>
                    <a:pt x="14" y="588"/>
                  </a:lnTo>
                  <a:lnTo>
                    <a:pt x="14" y="603"/>
                  </a:lnTo>
                  <a:lnTo>
                    <a:pt x="28" y="603"/>
                  </a:lnTo>
                  <a:lnTo>
                    <a:pt x="27" y="597"/>
                  </a:lnTo>
                  <a:lnTo>
                    <a:pt x="24" y="593"/>
                  </a:lnTo>
                  <a:lnTo>
                    <a:pt x="20" y="590"/>
                  </a:lnTo>
                  <a:lnTo>
                    <a:pt x="28" y="603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03"/>
                  </a:lnTo>
                  <a:lnTo>
                    <a:pt x="1" y="609"/>
                  </a:lnTo>
                  <a:lnTo>
                    <a:pt x="5" y="612"/>
                  </a:lnTo>
                  <a:lnTo>
                    <a:pt x="8" y="616"/>
                  </a:lnTo>
                  <a:lnTo>
                    <a:pt x="14" y="617"/>
                  </a:lnTo>
                  <a:lnTo>
                    <a:pt x="636" y="617"/>
                  </a:lnTo>
                  <a:lnTo>
                    <a:pt x="622" y="603"/>
                  </a:lnTo>
                  <a:lnTo>
                    <a:pt x="623" y="609"/>
                  </a:lnTo>
                  <a:lnTo>
                    <a:pt x="627" y="612"/>
                  </a:lnTo>
                  <a:lnTo>
                    <a:pt x="630" y="616"/>
                  </a:lnTo>
                  <a:lnTo>
                    <a:pt x="636" y="603"/>
                  </a:lnTo>
                  <a:lnTo>
                    <a:pt x="622" y="603"/>
                  </a:lnTo>
                  <a:lnTo>
                    <a:pt x="622" y="7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713" y="253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81"/>
          <p:cNvGrpSpPr>
            <a:grpSpLocks/>
          </p:cNvGrpSpPr>
          <p:nvPr/>
        </p:nvGrpSpPr>
        <p:grpSpPr bwMode="auto">
          <a:xfrm>
            <a:off x="4544244" y="3644156"/>
            <a:ext cx="127000" cy="207962"/>
            <a:chOff x="2713" y="2274"/>
            <a:chExt cx="80" cy="87"/>
          </a:xfrm>
        </p:grpSpPr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2739" y="2313"/>
              <a:ext cx="2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13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Freeform 84"/>
          <p:cNvSpPr>
            <a:spLocks/>
          </p:cNvSpPr>
          <p:nvPr/>
        </p:nvSpPr>
        <p:spPr bwMode="auto">
          <a:xfrm>
            <a:off x="3082156" y="2669431"/>
            <a:ext cx="808038" cy="274637"/>
          </a:xfrm>
          <a:custGeom>
            <a:avLst/>
            <a:gdLst>
              <a:gd name="T0" fmla="*/ 2147483646 w 509"/>
              <a:gd name="T1" fmla="*/ 0 h 346"/>
              <a:gd name="T2" fmla="*/ 2147483646 w 509"/>
              <a:gd name="T3" fmla="*/ 2147483646 h 346"/>
              <a:gd name="T4" fmla="*/ 2147483646 w 509"/>
              <a:gd name="T5" fmla="*/ 2147483646 h 346"/>
              <a:gd name="T6" fmla="*/ 2147483646 w 509"/>
              <a:gd name="T7" fmla="*/ 2147483646 h 346"/>
              <a:gd name="T8" fmla="*/ 2147483646 w 509"/>
              <a:gd name="T9" fmla="*/ 2147483646 h 346"/>
              <a:gd name="T10" fmla="*/ 2147483646 w 509"/>
              <a:gd name="T11" fmla="*/ 2147483646 h 346"/>
              <a:gd name="T12" fmla="*/ 2147483646 w 509"/>
              <a:gd name="T13" fmla="*/ 2147483646 h 346"/>
              <a:gd name="T14" fmla="*/ 2147483646 w 509"/>
              <a:gd name="T15" fmla="*/ 2147483646 h 346"/>
              <a:gd name="T16" fmla="*/ 0 w 509"/>
              <a:gd name="T17" fmla="*/ 2147483646 h 346"/>
              <a:gd name="T18" fmla="*/ 0 w 509"/>
              <a:gd name="T19" fmla="*/ 2147483646 h 346"/>
              <a:gd name="T20" fmla="*/ 2147483646 w 509"/>
              <a:gd name="T21" fmla="*/ 2147483646 h 346"/>
              <a:gd name="T22" fmla="*/ 2147483646 w 509"/>
              <a:gd name="T23" fmla="*/ 2147483646 h 346"/>
              <a:gd name="T24" fmla="*/ 2147483646 w 509"/>
              <a:gd name="T25" fmla="*/ 2147483646 h 346"/>
              <a:gd name="T26" fmla="*/ 2147483646 w 509"/>
              <a:gd name="T27" fmla="*/ 2147483646 h 346"/>
              <a:gd name="T28" fmla="*/ 2147483646 w 509"/>
              <a:gd name="T29" fmla="*/ 2147483646 h 346"/>
              <a:gd name="T30" fmla="*/ 2147483646 w 509"/>
              <a:gd name="T31" fmla="*/ 2147483646 h 346"/>
              <a:gd name="T32" fmla="*/ 2147483646 w 509"/>
              <a:gd name="T33" fmla="*/ 2147483646 h 346"/>
              <a:gd name="T34" fmla="*/ 2147483646 w 509"/>
              <a:gd name="T35" fmla="*/ 2147483646 h 346"/>
              <a:gd name="T36" fmla="*/ 2147483646 w 509"/>
              <a:gd name="T37" fmla="*/ 2147483646 h 346"/>
              <a:gd name="T38" fmla="*/ 2147483646 w 509"/>
              <a:gd name="T39" fmla="*/ 2147483646 h 346"/>
              <a:gd name="T40" fmla="*/ 2147483646 w 509"/>
              <a:gd name="T41" fmla="*/ 2147483646 h 346"/>
              <a:gd name="T42" fmla="*/ 2147483646 w 509"/>
              <a:gd name="T43" fmla="*/ 2147483646 h 346"/>
              <a:gd name="T44" fmla="*/ 2147483646 w 509"/>
              <a:gd name="T45" fmla="*/ 2147483646 h 346"/>
              <a:gd name="T46" fmla="*/ 2147483646 w 509"/>
              <a:gd name="T47" fmla="*/ 2147483646 h 346"/>
              <a:gd name="T48" fmla="*/ 2147483646 w 509"/>
              <a:gd name="T49" fmla="*/ 2147483646 h 346"/>
              <a:gd name="T50" fmla="*/ 2147483646 w 509"/>
              <a:gd name="T51" fmla="*/ 2147483646 h 346"/>
              <a:gd name="T52" fmla="*/ 2147483646 w 509"/>
              <a:gd name="T53" fmla="*/ 2147483646 h 346"/>
              <a:gd name="T54" fmla="*/ 2147483646 w 509"/>
              <a:gd name="T55" fmla="*/ 2147483646 h 346"/>
              <a:gd name="T56" fmla="*/ 2147483646 w 509"/>
              <a:gd name="T57" fmla="*/ 2147483646 h 346"/>
              <a:gd name="T58" fmla="*/ 2147483646 w 509"/>
              <a:gd name="T59" fmla="*/ 2147483646 h 346"/>
              <a:gd name="T60" fmla="*/ 2147483646 w 509"/>
              <a:gd name="T61" fmla="*/ 2147483646 h 346"/>
              <a:gd name="T62" fmla="*/ 2147483646 w 509"/>
              <a:gd name="T63" fmla="*/ 2147483646 h 346"/>
              <a:gd name="T64" fmla="*/ 2147483646 w 509"/>
              <a:gd name="T65" fmla="*/ 2147483646 h 346"/>
              <a:gd name="T66" fmla="*/ 2147483646 w 509"/>
              <a:gd name="T67" fmla="*/ 2147483646 h 346"/>
              <a:gd name="T68" fmla="*/ 2147483646 w 509"/>
              <a:gd name="T69" fmla="*/ 2147483646 h 346"/>
              <a:gd name="T70" fmla="*/ 2147483646 w 509"/>
              <a:gd name="T71" fmla="*/ 0 h 346"/>
              <a:gd name="T72" fmla="*/ 2147483646 w 509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9"/>
              <a:gd name="T112" fmla="*/ 0 h 346"/>
              <a:gd name="T113" fmla="*/ 509 w 509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9" h="346">
                <a:moveTo>
                  <a:pt x="57" y="0"/>
                </a:moveTo>
                <a:lnTo>
                  <a:pt x="45" y="1"/>
                </a:lnTo>
                <a:lnTo>
                  <a:pt x="34" y="5"/>
                </a:lnTo>
                <a:lnTo>
                  <a:pt x="25" y="10"/>
                </a:lnTo>
                <a:lnTo>
                  <a:pt x="17" y="17"/>
                </a:lnTo>
                <a:lnTo>
                  <a:pt x="9" y="25"/>
                </a:lnTo>
                <a:lnTo>
                  <a:pt x="5" y="35"/>
                </a:lnTo>
                <a:lnTo>
                  <a:pt x="1" y="46"/>
                </a:lnTo>
                <a:lnTo>
                  <a:pt x="0" y="58"/>
                </a:lnTo>
                <a:lnTo>
                  <a:pt x="0" y="289"/>
                </a:lnTo>
                <a:lnTo>
                  <a:pt x="1" y="301"/>
                </a:lnTo>
                <a:lnTo>
                  <a:pt x="5" y="312"/>
                </a:lnTo>
                <a:lnTo>
                  <a:pt x="9" y="321"/>
                </a:lnTo>
                <a:lnTo>
                  <a:pt x="17" y="330"/>
                </a:lnTo>
                <a:lnTo>
                  <a:pt x="25" y="337"/>
                </a:lnTo>
                <a:lnTo>
                  <a:pt x="34" y="342"/>
                </a:lnTo>
                <a:lnTo>
                  <a:pt x="45" y="345"/>
                </a:lnTo>
                <a:lnTo>
                  <a:pt x="57" y="346"/>
                </a:lnTo>
                <a:lnTo>
                  <a:pt x="452" y="346"/>
                </a:lnTo>
                <a:lnTo>
                  <a:pt x="464" y="345"/>
                </a:lnTo>
                <a:lnTo>
                  <a:pt x="475" y="342"/>
                </a:lnTo>
                <a:lnTo>
                  <a:pt x="484" y="337"/>
                </a:lnTo>
                <a:lnTo>
                  <a:pt x="492" y="330"/>
                </a:lnTo>
                <a:lnTo>
                  <a:pt x="500" y="321"/>
                </a:lnTo>
                <a:lnTo>
                  <a:pt x="504" y="312"/>
                </a:lnTo>
                <a:lnTo>
                  <a:pt x="508" y="301"/>
                </a:lnTo>
                <a:lnTo>
                  <a:pt x="509" y="289"/>
                </a:lnTo>
                <a:lnTo>
                  <a:pt x="509" y="58"/>
                </a:lnTo>
                <a:lnTo>
                  <a:pt x="508" y="46"/>
                </a:lnTo>
                <a:lnTo>
                  <a:pt x="504" y="35"/>
                </a:lnTo>
                <a:lnTo>
                  <a:pt x="500" y="25"/>
                </a:lnTo>
                <a:lnTo>
                  <a:pt x="492" y="17"/>
                </a:lnTo>
                <a:lnTo>
                  <a:pt x="484" y="10"/>
                </a:lnTo>
                <a:lnTo>
                  <a:pt x="475" y="5"/>
                </a:lnTo>
                <a:lnTo>
                  <a:pt x="464" y="1"/>
                </a:lnTo>
                <a:lnTo>
                  <a:pt x="452" y="0"/>
                </a:lnTo>
                <a:lnTo>
                  <a:pt x="5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3158356" y="2682131"/>
            <a:ext cx="665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1" name="Freeform 86"/>
          <p:cNvSpPr>
            <a:spLocks/>
          </p:cNvSpPr>
          <p:nvPr/>
        </p:nvSpPr>
        <p:spPr bwMode="auto">
          <a:xfrm>
            <a:off x="4160069" y="2669431"/>
            <a:ext cx="806450" cy="274637"/>
          </a:xfrm>
          <a:custGeom>
            <a:avLst/>
            <a:gdLst>
              <a:gd name="T0" fmla="*/ 2147483646 w 508"/>
              <a:gd name="T1" fmla="*/ 0 h 346"/>
              <a:gd name="T2" fmla="*/ 2147483646 w 508"/>
              <a:gd name="T3" fmla="*/ 2147483646 h 346"/>
              <a:gd name="T4" fmla="*/ 2147483646 w 508"/>
              <a:gd name="T5" fmla="*/ 2147483646 h 346"/>
              <a:gd name="T6" fmla="*/ 2147483646 w 508"/>
              <a:gd name="T7" fmla="*/ 2147483646 h 346"/>
              <a:gd name="T8" fmla="*/ 2147483646 w 508"/>
              <a:gd name="T9" fmla="*/ 2147483646 h 346"/>
              <a:gd name="T10" fmla="*/ 2147483646 w 508"/>
              <a:gd name="T11" fmla="*/ 2147483646 h 346"/>
              <a:gd name="T12" fmla="*/ 2147483646 w 508"/>
              <a:gd name="T13" fmla="*/ 2147483646 h 346"/>
              <a:gd name="T14" fmla="*/ 2147483646 w 508"/>
              <a:gd name="T15" fmla="*/ 2147483646 h 346"/>
              <a:gd name="T16" fmla="*/ 0 w 508"/>
              <a:gd name="T17" fmla="*/ 2147483646 h 346"/>
              <a:gd name="T18" fmla="*/ 0 w 508"/>
              <a:gd name="T19" fmla="*/ 2147483646 h 346"/>
              <a:gd name="T20" fmla="*/ 2147483646 w 508"/>
              <a:gd name="T21" fmla="*/ 2147483646 h 346"/>
              <a:gd name="T22" fmla="*/ 2147483646 w 508"/>
              <a:gd name="T23" fmla="*/ 2147483646 h 346"/>
              <a:gd name="T24" fmla="*/ 2147483646 w 508"/>
              <a:gd name="T25" fmla="*/ 2147483646 h 346"/>
              <a:gd name="T26" fmla="*/ 2147483646 w 508"/>
              <a:gd name="T27" fmla="*/ 2147483646 h 346"/>
              <a:gd name="T28" fmla="*/ 2147483646 w 508"/>
              <a:gd name="T29" fmla="*/ 2147483646 h 346"/>
              <a:gd name="T30" fmla="*/ 2147483646 w 508"/>
              <a:gd name="T31" fmla="*/ 2147483646 h 346"/>
              <a:gd name="T32" fmla="*/ 2147483646 w 508"/>
              <a:gd name="T33" fmla="*/ 2147483646 h 346"/>
              <a:gd name="T34" fmla="*/ 2147483646 w 508"/>
              <a:gd name="T35" fmla="*/ 2147483646 h 346"/>
              <a:gd name="T36" fmla="*/ 2147483646 w 508"/>
              <a:gd name="T37" fmla="*/ 2147483646 h 346"/>
              <a:gd name="T38" fmla="*/ 2147483646 w 508"/>
              <a:gd name="T39" fmla="*/ 2147483646 h 346"/>
              <a:gd name="T40" fmla="*/ 2147483646 w 508"/>
              <a:gd name="T41" fmla="*/ 2147483646 h 346"/>
              <a:gd name="T42" fmla="*/ 2147483646 w 508"/>
              <a:gd name="T43" fmla="*/ 2147483646 h 346"/>
              <a:gd name="T44" fmla="*/ 2147483646 w 508"/>
              <a:gd name="T45" fmla="*/ 2147483646 h 346"/>
              <a:gd name="T46" fmla="*/ 2147483646 w 508"/>
              <a:gd name="T47" fmla="*/ 2147483646 h 346"/>
              <a:gd name="T48" fmla="*/ 2147483646 w 508"/>
              <a:gd name="T49" fmla="*/ 2147483646 h 346"/>
              <a:gd name="T50" fmla="*/ 2147483646 w 508"/>
              <a:gd name="T51" fmla="*/ 2147483646 h 346"/>
              <a:gd name="T52" fmla="*/ 2147483646 w 508"/>
              <a:gd name="T53" fmla="*/ 2147483646 h 346"/>
              <a:gd name="T54" fmla="*/ 2147483646 w 508"/>
              <a:gd name="T55" fmla="*/ 2147483646 h 346"/>
              <a:gd name="T56" fmla="*/ 2147483646 w 508"/>
              <a:gd name="T57" fmla="*/ 2147483646 h 346"/>
              <a:gd name="T58" fmla="*/ 2147483646 w 508"/>
              <a:gd name="T59" fmla="*/ 2147483646 h 346"/>
              <a:gd name="T60" fmla="*/ 2147483646 w 508"/>
              <a:gd name="T61" fmla="*/ 2147483646 h 346"/>
              <a:gd name="T62" fmla="*/ 2147483646 w 508"/>
              <a:gd name="T63" fmla="*/ 2147483646 h 346"/>
              <a:gd name="T64" fmla="*/ 2147483646 w 508"/>
              <a:gd name="T65" fmla="*/ 2147483646 h 346"/>
              <a:gd name="T66" fmla="*/ 2147483646 w 508"/>
              <a:gd name="T67" fmla="*/ 2147483646 h 346"/>
              <a:gd name="T68" fmla="*/ 2147483646 w 508"/>
              <a:gd name="T69" fmla="*/ 2147483646 h 346"/>
              <a:gd name="T70" fmla="*/ 2147483646 w 508"/>
              <a:gd name="T71" fmla="*/ 0 h 346"/>
              <a:gd name="T72" fmla="*/ 2147483646 w 508"/>
              <a:gd name="T73" fmla="*/ 0 h 34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8"/>
              <a:gd name="T112" fmla="*/ 0 h 346"/>
              <a:gd name="T113" fmla="*/ 508 w 508"/>
              <a:gd name="T114" fmla="*/ 346 h 34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8" h="346">
                <a:moveTo>
                  <a:pt x="56" y="0"/>
                </a:moveTo>
                <a:lnTo>
                  <a:pt x="44" y="1"/>
                </a:lnTo>
                <a:lnTo>
                  <a:pt x="34" y="5"/>
                </a:lnTo>
                <a:lnTo>
                  <a:pt x="24" y="10"/>
                </a:lnTo>
                <a:lnTo>
                  <a:pt x="16" y="17"/>
                </a:lnTo>
                <a:lnTo>
                  <a:pt x="9" y="25"/>
                </a:lnTo>
                <a:lnTo>
                  <a:pt x="4" y="35"/>
                </a:lnTo>
                <a:lnTo>
                  <a:pt x="1" y="46"/>
                </a:lnTo>
                <a:lnTo>
                  <a:pt x="0" y="58"/>
                </a:lnTo>
                <a:lnTo>
                  <a:pt x="0" y="289"/>
                </a:lnTo>
                <a:lnTo>
                  <a:pt x="1" y="301"/>
                </a:lnTo>
                <a:lnTo>
                  <a:pt x="4" y="312"/>
                </a:lnTo>
                <a:lnTo>
                  <a:pt x="9" y="321"/>
                </a:lnTo>
                <a:lnTo>
                  <a:pt x="16" y="330"/>
                </a:lnTo>
                <a:lnTo>
                  <a:pt x="24" y="337"/>
                </a:lnTo>
                <a:lnTo>
                  <a:pt x="34" y="342"/>
                </a:lnTo>
                <a:lnTo>
                  <a:pt x="44" y="345"/>
                </a:lnTo>
                <a:lnTo>
                  <a:pt x="56" y="346"/>
                </a:lnTo>
                <a:lnTo>
                  <a:pt x="452" y="346"/>
                </a:lnTo>
                <a:lnTo>
                  <a:pt x="464" y="345"/>
                </a:lnTo>
                <a:lnTo>
                  <a:pt x="474" y="342"/>
                </a:lnTo>
                <a:lnTo>
                  <a:pt x="484" y="337"/>
                </a:lnTo>
                <a:lnTo>
                  <a:pt x="492" y="330"/>
                </a:lnTo>
                <a:lnTo>
                  <a:pt x="499" y="321"/>
                </a:lnTo>
                <a:lnTo>
                  <a:pt x="504" y="312"/>
                </a:lnTo>
                <a:lnTo>
                  <a:pt x="507" y="301"/>
                </a:lnTo>
                <a:lnTo>
                  <a:pt x="508" y="289"/>
                </a:lnTo>
                <a:lnTo>
                  <a:pt x="508" y="58"/>
                </a:lnTo>
                <a:lnTo>
                  <a:pt x="507" y="46"/>
                </a:lnTo>
                <a:lnTo>
                  <a:pt x="504" y="35"/>
                </a:lnTo>
                <a:lnTo>
                  <a:pt x="499" y="25"/>
                </a:lnTo>
                <a:lnTo>
                  <a:pt x="492" y="17"/>
                </a:lnTo>
                <a:lnTo>
                  <a:pt x="484" y="10"/>
                </a:lnTo>
                <a:lnTo>
                  <a:pt x="474" y="5"/>
                </a:lnTo>
                <a:lnTo>
                  <a:pt x="464" y="1"/>
                </a:lnTo>
                <a:lnTo>
                  <a:pt x="452" y="0"/>
                </a:lnTo>
                <a:lnTo>
                  <a:pt x="5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4225156" y="2682131"/>
            <a:ext cx="665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93" name="Group 88"/>
          <p:cNvGrpSpPr>
            <a:grpSpLocks/>
          </p:cNvGrpSpPr>
          <p:nvPr/>
        </p:nvGrpSpPr>
        <p:grpSpPr bwMode="auto">
          <a:xfrm>
            <a:off x="3288531" y="2944068"/>
            <a:ext cx="127000" cy="595313"/>
            <a:chOff x="1922" y="1784"/>
            <a:chExt cx="80" cy="375"/>
          </a:xfrm>
        </p:grpSpPr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948" y="1823"/>
              <a:ext cx="28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22" y="178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Group 91"/>
          <p:cNvGrpSpPr>
            <a:grpSpLocks/>
          </p:cNvGrpSpPr>
          <p:nvPr/>
        </p:nvGrpSpPr>
        <p:grpSpPr bwMode="auto">
          <a:xfrm>
            <a:off x="3915594" y="2164606"/>
            <a:ext cx="128587" cy="138112"/>
            <a:chOff x="2317" y="1293"/>
            <a:chExt cx="81" cy="87"/>
          </a:xfrm>
        </p:grpSpPr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2343" y="1332"/>
              <a:ext cx="29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2317" y="1293"/>
              <a:ext cx="81" cy="41"/>
            </a:xfrm>
            <a:custGeom>
              <a:avLst/>
              <a:gdLst>
                <a:gd name="T0" fmla="*/ 81 w 81"/>
                <a:gd name="T1" fmla="*/ 1 h 82"/>
                <a:gd name="T2" fmla="*/ 40 w 81"/>
                <a:gd name="T3" fmla="*/ 0 h 82"/>
                <a:gd name="T4" fmla="*/ 0 w 81"/>
                <a:gd name="T5" fmla="*/ 1 h 82"/>
                <a:gd name="T6" fmla="*/ 81 w 81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3418706" y="2577356"/>
            <a:ext cx="44450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4585519" y="2577356"/>
            <a:ext cx="44450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4585519" y="3080593"/>
            <a:ext cx="44450" cy="412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102" name="Group 97"/>
          <p:cNvGrpSpPr>
            <a:grpSpLocks/>
          </p:cNvGrpSpPr>
          <p:nvPr/>
        </p:nvGrpSpPr>
        <p:grpSpPr bwMode="auto">
          <a:xfrm>
            <a:off x="1608956" y="2164606"/>
            <a:ext cx="74613" cy="1374775"/>
            <a:chOff x="864" y="1293"/>
            <a:chExt cx="47" cy="866"/>
          </a:xfrm>
        </p:grpSpPr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887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864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Group 100"/>
          <p:cNvGrpSpPr>
            <a:grpSpLocks/>
          </p:cNvGrpSpPr>
          <p:nvPr/>
        </p:nvGrpSpPr>
        <p:grpSpPr bwMode="auto">
          <a:xfrm>
            <a:off x="6366694" y="2164606"/>
            <a:ext cx="74612" cy="1374775"/>
            <a:chOff x="3861" y="1293"/>
            <a:chExt cx="47" cy="866"/>
          </a:xfrm>
        </p:grpSpPr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 flipV="1">
              <a:off x="3884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861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Group 103"/>
          <p:cNvGrpSpPr>
            <a:grpSpLocks/>
          </p:cNvGrpSpPr>
          <p:nvPr/>
        </p:nvGrpSpPr>
        <p:grpSpPr bwMode="auto">
          <a:xfrm>
            <a:off x="6904856" y="2164606"/>
            <a:ext cx="74613" cy="1374775"/>
            <a:chOff x="4200" y="1293"/>
            <a:chExt cx="47" cy="866"/>
          </a:xfrm>
        </p:grpSpPr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 flipV="1">
              <a:off x="4223" y="1316"/>
              <a:ext cx="0" cy="8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200" y="1293"/>
              <a:ext cx="47" cy="25"/>
            </a:xfrm>
            <a:custGeom>
              <a:avLst/>
              <a:gdLst>
                <a:gd name="T0" fmla="*/ 47 w 47"/>
                <a:gd name="T1" fmla="*/ 1 h 49"/>
                <a:gd name="T2" fmla="*/ 23 w 47"/>
                <a:gd name="T3" fmla="*/ 0 h 49"/>
                <a:gd name="T4" fmla="*/ 0 w 47"/>
                <a:gd name="T5" fmla="*/ 1 h 49"/>
                <a:gd name="T6" fmla="*/ 47 w 47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9"/>
                <a:gd name="T14" fmla="*/ 47 w 4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9">
                  <a:moveTo>
                    <a:pt x="47" y="49"/>
                  </a:moveTo>
                  <a:lnTo>
                    <a:pt x="23" y="0"/>
                  </a:lnTo>
                  <a:lnTo>
                    <a:pt x="0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06"/>
          <p:cNvGrpSpPr>
            <a:grpSpLocks/>
          </p:cNvGrpSpPr>
          <p:nvPr/>
        </p:nvGrpSpPr>
        <p:grpSpPr bwMode="auto">
          <a:xfrm>
            <a:off x="1604194" y="3650506"/>
            <a:ext cx="82550" cy="1173162"/>
            <a:chOff x="861" y="2274"/>
            <a:chExt cx="52" cy="693"/>
          </a:xfrm>
        </p:grpSpPr>
        <p:sp>
          <p:nvSpPr>
            <p:cNvPr id="112" name="Line 107"/>
            <p:cNvSpPr>
              <a:spLocks noChangeShapeType="1"/>
            </p:cNvSpPr>
            <p:nvPr/>
          </p:nvSpPr>
          <p:spPr bwMode="auto">
            <a:xfrm flipV="1">
              <a:off x="887" y="2299"/>
              <a:ext cx="0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861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Group 109"/>
          <p:cNvGrpSpPr>
            <a:grpSpLocks/>
          </p:cNvGrpSpPr>
          <p:nvPr/>
        </p:nvGrpSpPr>
        <p:grpSpPr bwMode="auto">
          <a:xfrm>
            <a:off x="2053456" y="3642568"/>
            <a:ext cx="82550" cy="1136650"/>
            <a:chOff x="1144" y="2274"/>
            <a:chExt cx="52" cy="693"/>
          </a:xfrm>
        </p:grpSpPr>
        <p:sp>
          <p:nvSpPr>
            <p:cNvPr id="115" name="Line 110"/>
            <p:cNvSpPr>
              <a:spLocks noChangeShapeType="1"/>
            </p:cNvSpPr>
            <p:nvPr/>
          </p:nvSpPr>
          <p:spPr bwMode="auto">
            <a:xfrm flipV="1">
              <a:off x="1170" y="2299"/>
              <a:ext cx="0" cy="6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144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553769" y="1385143"/>
            <a:ext cx="107950" cy="138113"/>
            <a:chOff x="2719" y="802"/>
            <a:chExt cx="68" cy="87"/>
          </a:xfrm>
        </p:grpSpPr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2743" y="836"/>
              <a:ext cx="2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719" y="802"/>
              <a:ext cx="68" cy="36"/>
            </a:xfrm>
            <a:custGeom>
              <a:avLst/>
              <a:gdLst>
                <a:gd name="T0" fmla="*/ 68 w 68"/>
                <a:gd name="T1" fmla="*/ 1 h 71"/>
                <a:gd name="T2" fmla="*/ 34 w 68"/>
                <a:gd name="T3" fmla="*/ 0 h 71"/>
                <a:gd name="T4" fmla="*/ 0 w 68"/>
                <a:gd name="T5" fmla="*/ 1 h 71"/>
                <a:gd name="T6" fmla="*/ 68 w 68"/>
                <a:gd name="T7" fmla="*/ 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1"/>
                <a:gd name="T14" fmla="*/ 68 w 68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1">
                  <a:moveTo>
                    <a:pt x="68" y="71"/>
                  </a:moveTo>
                  <a:lnTo>
                    <a:pt x="34" y="0"/>
                  </a:lnTo>
                  <a:lnTo>
                    <a:pt x="0" y="71"/>
                  </a:lnTo>
                  <a:lnTo>
                    <a:pt x="6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" name="Group 115"/>
          <p:cNvGrpSpPr>
            <a:grpSpLocks/>
          </p:cNvGrpSpPr>
          <p:nvPr/>
        </p:nvGrpSpPr>
        <p:grpSpPr bwMode="auto">
          <a:xfrm>
            <a:off x="4634731" y="1705818"/>
            <a:ext cx="512763" cy="103188"/>
            <a:chOff x="2770" y="1004"/>
            <a:chExt cx="323" cy="65"/>
          </a:xfrm>
        </p:grpSpPr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96" y="1044"/>
              <a:ext cx="297" cy="25"/>
            </a:xfrm>
            <a:custGeom>
              <a:avLst/>
              <a:gdLst>
                <a:gd name="T0" fmla="*/ 297 w 297"/>
                <a:gd name="T1" fmla="*/ 0 h 52"/>
                <a:gd name="T2" fmla="*/ 297 w 297"/>
                <a:gd name="T3" fmla="*/ 0 h 52"/>
                <a:gd name="T4" fmla="*/ 14 w 297"/>
                <a:gd name="T5" fmla="*/ 0 h 52"/>
                <a:gd name="T6" fmla="*/ 14 w 297"/>
                <a:gd name="T7" fmla="*/ 0 h 52"/>
                <a:gd name="T8" fmla="*/ 28 w 297"/>
                <a:gd name="T9" fmla="*/ 0 h 52"/>
                <a:gd name="T10" fmla="*/ 27 w 297"/>
                <a:gd name="T11" fmla="*/ 0 h 52"/>
                <a:gd name="T12" fmla="*/ 23 w 297"/>
                <a:gd name="T13" fmla="*/ 0 h 52"/>
                <a:gd name="T14" fmla="*/ 20 w 297"/>
                <a:gd name="T15" fmla="*/ 0 h 52"/>
                <a:gd name="T16" fmla="*/ 28 w 297"/>
                <a:gd name="T17" fmla="*/ 0 h 52"/>
                <a:gd name="T18" fmla="*/ 28 w 297"/>
                <a:gd name="T19" fmla="*/ 0 h 52"/>
                <a:gd name="T20" fmla="*/ 0 w 297"/>
                <a:gd name="T21" fmla="*/ 0 h 52"/>
                <a:gd name="T22" fmla="*/ 0 w 297"/>
                <a:gd name="T23" fmla="*/ 0 h 52"/>
                <a:gd name="T24" fmla="*/ 0 w 297"/>
                <a:gd name="T25" fmla="*/ 0 h 52"/>
                <a:gd name="T26" fmla="*/ 1 w 297"/>
                <a:gd name="T27" fmla="*/ 0 h 52"/>
                <a:gd name="T28" fmla="*/ 4 w 297"/>
                <a:gd name="T29" fmla="*/ 0 h 52"/>
                <a:gd name="T30" fmla="*/ 8 w 297"/>
                <a:gd name="T31" fmla="*/ 0 h 52"/>
                <a:gd name="T32" fmla="*/ 14 w 297"/>
                <a:gd name="T33" fmla="*/ 0 h 52"/>
                <a:gd name="T34" fmla="*/ 297 w 297"/>
                <a:gd name="T35" fmla="*/ 0 h 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52"/>
                <a:gd name="T56" fmla="*/ 297 w 297"/>
                <a:gd name="T57" fmla="*/ 52 h 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52">
                  <a:moveTo>
                    <a:pt x="297" y="52"/>
                  </a:moveTo>
                  <a:lnTo>
                    <a:pt x="297" y="23"/>
                  </a:lnTo>
                  <a:lnTo>
                    <a:pt x="14" y="23"/>
                  </a:lnTo>
                  <a:lnTo>
                    <a:pt x="14" y="37"/>
                  </a:lnTo>
                  <a:lnTo>
                    <a:pt x="28" y="37"/>
                  </a:lnTo>
                  <a:lnTo>
                    <a:pt x="27" y="31"/>
                  </a:lnTo>
                  <a:lnTo>
                    <a:pt x="23" y="28"/>
                  </a:lnTo>
                  <a:lnTo>
                    <a:pt x="20" y="24"/>
                  </a:lnTo>
                  <a:lnTo>
                    <a:pt x="28" y="37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8" y="51"/>
                  </a:lnTo>
                  <a:lnTo>
                    <a:pt x="14" y="52"/>
                  </a:lnTo>
                  <a:lnTo>
                    <a:pt x="297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770" y="100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Group 118"/>
          <p:cNvGrpSpPr>
            <a:grpSpLocks/>
          </p:cNvGrpSpPr>
          <p:nvPr/>
        </p:nvGrpSpPr>
        <p:grpSpPr bwMode="auto">
          <a:xfrm>
            <a:off x="2447156" y="950168"/>
            <a:ext cx="808038" cy="539750"/>
            <a:chOff x="1392" y="572"/>
            <a:chExt cx="509" cy="340"/>
          </a:xfrm>
        </p:grpSpPr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1392" y="572"/>
              <a:ext cx="509" cy="340"/>
            </a:xfrm>
            <a:custGeom>
              <a:avLst/>
              <a:gdLst>
                <a:gd name="T0" fmla="*/ 66 w 509"/>
                <a:gd name="T1" fmla="*/ 0 h 404"/>
                <a:gd name="T2" fmla="*/ 53 w 509"/>
                <a:gd name="T3" fmla="*/ 1 h 404"/>
                <a:gd name="T4" fmla="*/ 40 w 509"/>
                <a:gd name="T5" fmla="*/ 3 h 404"/>
                <a:gd name="T6" fmla="*/ 30 w 509"/>
                <a:gd name="T7" fmla="*/ 3 h 404"/>
                <a:gd name="T8" fmla="*/ 19 w 509"/>
                <a:gd name="T9" fmla="*/ 3 h 404"/>
                <a:gd name="T10" fmla="*/ 12 w 509"/>
                <a:gd name="T11" fmla="*/ 3 h 404"/>
                <a:gd name="T12" fmla="*/ 5 w 509"/>
                <a:gd name="T13" fmla="*/ 3 h 404"/>
                <a:gd name="T14" fmla="*/ 1 w 509"/>
                <a:gd name="T15" fmla="*/ 3 h 404"/>
                <a:gd name="T16" fmla="*/ 0 w 509"/>
                <a:gd name="T17" fmla="*/ 3 h 404"/>
                <a:gd name="T18" fmla="*/ 0 w 509"/>
                <a:gd name="T19" fmla="*/ 13 h 404"/>
                <a:gd name="T20" fmla="*/ 1 w 509"/>
                <a:gd name="T21" fmla="*/ 13 h 404"/>
                <a:gd name="T22" fmla="*/ 5 w 509"/>
                <a:gd name="T23" fmla="*/ 14 h 404"/>
                <a:gd name="T24" fmla="*/ 12 w 509"/>
                <a:gd name="T25" fmla="*/ 14 h 404"/>
                <a:gd name="T26" fmla="*/ 19 w 509"/>
                <a:gd name="T27" fmla="*/ 14 h 404"/>
                <a:gd name="T28" fmla="*/ 30 w 509"/>
                <a:gd name="T29" fmla="*/ 14 h 404"/>
                <a:gd name="T30" fmla="*/ 40 w 509"/>
                <a:gd name="T31" fmla="*/ 14 h 404"/>
                <a:gd name="T32" fmla="*/ 53 w 509"/>
                <a:gd name="T33" fmla="*/ 15 h 404"/>
                <a:gd name="T34" fmla="*/ 66 w 509"/>
                <a:gd name="T35" fmla="*/ 15 h 404"/>
                <a:gd name="T36" fmla="*/ 443 w 509"/>
                <a:gd name="T37" fmla="*/ 15 h 404"/>
                <a:gd name="T38" fmla="*/ 456 w 509"/>
                <a:gd name="T39" fmla="*/ 15 h 404"/>
                <a:gd name="T40" fmla="*/ 469 w 509"/>
                <a:gd name="T41" fmla="*/ 14 h 404"/>
                <a:gd name="T42" fmla="*/ 480 w 509"/>
                <a:gd name="T43" fmla="*/ 14 h 404"/>
                <a:gd name="T44" fmla="*/ 490 w 509"/>
                <a:gd name="T45" fmla="*/ 14 h 404"/>
                <a:gd name="T46" fmla="*/ 497 w 509"/>
                <a:gd name="T47" fmla="*/ 14 h 404"/>
                <a:gd name="T48" fmla="*/ 505 w 509"/>
                <a:gd name="T49" fmla="*/ 14 h 404"/>
                <a:gd name="T50" fmla="*/ 508 w 509"/>
                <a:gd name="T51" fmla="*/ 13 h 404"/>
                <a:gd name="T52" fmla="*/ 509 w 509"/>
                <a:gd name="T53" fmla="*/ 13 h 404"/>
                <a:gd name="T54" fmla="*/ 509 w 509"/>
                <a:gd name="T55" fmla="*/ 3 h 404"/>
                <a:gd name="T56" fmla="*/ 508 w 509"/>
                <a:gd name="T57" fmla="*/ 3 h 404"/>
                <a:gd name="T58" fmla="*/ 505 w 509"/>
                <a:gd name="T59" fmla="*/ 3 h 404"/>
                <a:gd name="T60" fmla="*/ 497 w 509"/>
                <a:gd name="T61" fmla="*/ 3 h 404"/>
                <a:gd name="T62" fmla="*/ 490 w 509"/>
                <a:gd name="T63" fmla="*/ 3 h 404"/>
                <a:gd name="T64" fmla="*/ 480 w 509"/>
                <a:gd name="T65" fmla="*/ 3 h 404"/>
                <a:gd name="T66" fmla="*/ 469 w 509"/>
                <a:gd name="T67" fmla="*/ 3 h 404"/>
                <a:gd name="T68" fmla="*/ 456 w 509"/>
                <a:gd name="T69" fmla="*/ 1 h 404"/>
                <a:gd name="T70" fmla="*/ 443 w 509"/>
                <a:gd name="T71" fmla="*/ 0 h 404"/>
                <a:gd name="T72" fmla="*/ 66 w 509"/>
                <a:gd name="T73" fmla="*/ 0 h 4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09"/>
                <a:gd name="T112" fmla="*/ 0 h 404"/>
                <a:gd name="T113" fmla="*/ 509 w 509"/>
                <a:gd name="T114" fmla="*/ 404 h 4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09" h="404">
                  <a:moveTo>
                    <a:pt x="66" y="0"/>
                  </a:moveTo>
                  <a:lnTo>
                    <a:pt x="53" y="1"/>
                  </a:lnTo>
                  <a:lnTo>
                    <a:pt x="40" y="5"/>
                  </a:lnTo>
                  <a:lnTo>
                    <a:pt x="30" y="12"/>
                  </a:lnTo>
                  <a:lnTo>
                    <a:pt x="19" y="19"/>
                  </a:lnTo>
                  <a:lnTo>
                    <a:pt x="12" y="30"/>
                  </a:lnTo>
                  <a:lnTo>
                    <a:pt x="5" y="41"/>
                  </a:lnTo>
                  <a:lnTo>
                    <a:pt x="1" y="54"/>
                  </a:lnTo>
                  <a:lnTo>
                    <a:pt x="0" y="68"/>
                  </a:lnTo>
                  <a:lnTo>
                    <a:pt x="0" y="337"/>
                  </a:lnTo>
                  <a:lnTo>
                    <a:pt x="1" y="350"/>
                  </a:lnTo>
                  <a:lnTo>
                    <a:pt x="5" y="363"/>
                  </a:lnTo>
                  <a:lnTo>
                    <a:pt x="12" y="374"/>
                  </a:lnTo>
                  <a:lnTo>
                    <a:pt x="19" y="385"/>
                  </a:lnTo>
                  <a:lnTo>
                    <a:pt x="30" y="392"/>
                  </a:lnTo>
                  <a:lnTo>
                    <a:pt x="40" y="399"/>
                  </a:lnTo>
                  <a:lnTo>
                    <a:pt x="53" y="403"/>
                  </a:lnTo>
                  <a:lnTo>
                    <a:pt x="66" y="404"/>
                  </a:lnTo>
                  <a:lnTo>
                    <a:pt x="443" y="404"/>
                  </a:lnTo>
                  <a:lnTo>
                    <a:pt x="456" y="403"/>
                  </a:lnTo>
                  <a:lnTo>
                    <a:pt x="469" y="399"/>
                  </a:lnTo>
                  <a:lnTo>
                    <a:pt x="480" y="392"/>
                  </a:lnTo>
                  <a:lnTo>
                    <a:pt x="490" y="385"/>
                  </a:lnTo>
                  <a:lnTo>
                    <a:pt x="497" y="374"/>
                  </a:lnTo>
                  <a:lnTo>
                    <a:pt x="505" y="363"/>
                  </a:lnTo>
                  <a:lnTo>
                    <a:pt x="508" y="350"/>
                  </a:lnTo>
                  <a:lnTo>
                    <a:pt x="509" y="337"/>
                  </a:lnTo>
                  <a:lnTo>
                    <a:pt x="509" y="68"/>
                  </a:lnTo>
                  <a:lnTo>
                    <a:pt x="508" y="54"/>
                  </a:lnTo>
                  <a:lnTo>
                    <a:pt x="505" y="41"/>
                  </a:lnTo>
                  <a:lnTo>
                    <a:pt x="497" y="30"/>
                  </a:lnTo>
                  <a:lnTo>
                    <a:pt x="490" y="19"/>
                  </a:lnTo>
                  <a:lnTo>
                    <a:pt x="480" y="12"/>
                  </a:lnTo>
                  <a:lnTo>
                    <a:pt x="469" y="5"/>
                  </a:lnTo>
                  <a:lnTo>
                    <a:pt x="456" y="1"/>
                  </a:lnTo>
                  <a:lnTo>
                    <a:pt x="443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1467" y="576"/>
              <a:ext cx="3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Mem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6" name="Rectangle 121"/>
            <p:cNvSpPr>
              <a:spLocks noChangeArrowheads="1"/>
            </p:cNvSpPr>
            <p:nvPr/>
          </p:nvSpPr>
          <p:spPr bwMode="auto">
            <a:xfrm>
              <a:off x="1756" y="607"/>
              <a:ext cx="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27" name="Rectangle 122"/>
            <p:cNvSpPr>
              <a:spLocks noChangeArrowheads="1"/>
            </p:cNvSpPr>
            <p:nvPr/>
          </p:nvSpPr>
          <p:spPr bwMode="auto">
            <a:xfrm>
              <a:off x="1419" y="739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control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Group 123"/>
          <p:cNvGrpSpPr>
            <a:grpSpLocks/>
          </p:cNvGrpSpPr>
          <p:nvPr/>
        </p:nvGrpSpPr>
        <p:grpSpPr bwMode="auto">
          <a:xfrm>
            <a:off x="4993506" y="835868"/>
            <a:ext cx="127000" cy="138113"/>
            <a:chOff x="2996" y="456"/>
            <a:chExt cx="80" cy="87"/>
          </a:xfrm>
        </p:grpSpPr>
        <p:sp>
          <p:nvSpPr>
            <p:cNvPr id="129" name="Rectangle 124"/>
            <p:cNvSpPr>
              <a:spLocks noChangeArrowheads="1"/>
            </p:cNvSpPr>
            <p:nvPr/>
          </p:nvSpPr>
          <p:spPr bwMode="auto">
            <a:xfrm>
              <a:off x="3022" y="495"/>
              <a:ext cx="2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996" y="456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Group 126"/>
          <p:cNvGrpSpPr>
            <a:grpSpLocks/>
          </p:cNvGrpSpPr>
          <p:nvPr/>
        </p:nvGrpSpPr>
        <p:grpSpPr bwMode="auto">
          <a:xfrm>
            <a:off x="3915594" y="835868"/>
            <a:ext cx="128587" cy="1146175"/>
            <a:chOff x="2317" y="456"/>
            <a:chExt cx="81" cy="722"/>
          </a:xfrm>
        </p:grpSpPr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2343" y="495"/>
              <a:ext cx="29" cy="6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2317" y="456"/>
              <a:ext cx="81" cy="41"/>
            </a:xfrm>
            <a:custGeom>
              <a:avLst/>
              <a:gdLst>
                <a:gd name="T0" fmla="*/ 81 w 81"/>
                <a:gd name="T1" fmla="*/ 1 h 82"/>
                <a:gd name="T2" fmla="*/ 40 w 81"/>
                <a:gd name="T3" fmla="*/ 0 h 82"/>
                <a:gd name="T4" fmla="*/ 0 w 81"/>
                <a:gd name="T5" fmla="*/ 1 h 82"/>
                <a:gd name="T6" fmla="*/ 81 w 81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82"/>
                <a:gd name="T14" fmla="*/ 81 w 81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82">
                  <a:moveTo>
                    <a:pt x="81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Group 129"/>
          <p:cNvGrpSpPr>
            <a:grpSpLocks/>
          </p:cNvGrpSpPr>
          <p:nvPr/>
        </p:nvGrpSpPr>
        <p:grpSpPr bwMode="auto">
          <a:xfrm>
            <a:off x="3979094" y="1705818"/>
            <a:ext cx="512762" cy="195263"/>
            <a:chOff x="2357" y="1004"/>
            <a:chExt cx="323" cy="123"/>
          </a:xfrm>
        </p:grpSpPr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2357" y="1044"/>
              <a:ext cx="297" cy="83"/>
            </a:xfrm>
            <a:custGeom>
              <a:avLst/>
              <a:gdLst>
                <a:gd name="T0" fmla="*/ 0 w 297"/>
                <a:gd name="T1" fmla="*/ 0 h 167"/>
                <a:gd name="T2" fmla="*/ 0 w 297"/>
                <a:gd name="T3" fmla="*/ 0 h 167"/>
                <a:gd name="T4" fmla="*/ 283 w 297"/>
                <a:gd name="T5" fmla="*/ 0 h 167"/>
                <a:gd name="T6" fmla="*/ 283 w 297"/>
                <a:gd name="T7" fmla="*/ 0 h 167"/>
                <a:gd name="T8" fmla="*/ 289 w 297"/>
                <a:gd name="T9" fmla="*/ 0 h 167"/>
                <a:gd name="T10" fmla="*/ 293 w 297"/>
                <a:gd name="T11" fmla="*/ 0 h 167"/>
                <a:gd name="T12" fmla="*/ 296 w 297"/>
                <a:gd name="T13" fmla="*/ 0 h 167"/>
                <a:gd name="T14" fmla="*/ 297 w 297"/>
                <a:gd name="T15" fmla="*/ 0 h 167"/>
                <a:gd name="T16" fmla="*/ 297 w 297"/>
                <a:gd name="T17" fmla="*/ 0 h 167"/>
                <a:gd name="T18" fmla="*/ 269 w 297"/>
                <a:gd name="T19" fmla="*/ 0 h 167"/>
                <a:gd name="T20" fmla="*/ 269 w 297"/>
                <a:gd name="T21" fmla="*/ 0 h 167"/>
                <a:gd name="T22" fmla="*/ 283 w 297"/>
                <a:gd name="T23" fmla="*/ 0 h 167"/>
                <a:gd name="T24" fmla="*/ 277 w 297"/>
                <a:gd name="T25" fmla="*/ 0 h 167"/>
                <a:gd name="T26" fmla="*/ 274 w 297"/>
                <a:gd name="T27" fmla="*/ 0 h 167"/>
                <a:gd name="T28" fmla="*/ 270 w 297"/>
                <a:gd name="T29" fmla="*/ 0 h 167"/>
                <a:gd name="T30" fmla="*/ 269 w 297"/>
                <a:gd name="T31" fmla="*/ 0 h 167"/>
                <a:gd name="T32" fmla="*/ 283 w 297"/>
                <a:gd name="T33" fmla="*/ 0 h 167"/>
                <a:gd name="T34" fmla="*/ 283 w 297"/>
                <a:gd name="T35" fmla="*/ 0 h 167"/>
                <a:gd name="T36" fmla="*/ 0 w 297"/>
                <a:gd name="T37" fmla="*/ 0 h 1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7"/>
                <a:gd name="T59" fmla="*/ 297 w 297"/>
                <a:gd name="T60" fmla="*/ 167 h 1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7">
                  <a:moveTo>
                    <a:pt x="0" y="138"/>
                  </a:moveTo>
                  <a:lnTo>
                    <a:pt x="0" y="167"/>
                  </a:lnTo>
                  <a:lnTo>
                    <a:pt x="283" y="167"/>
                  </a:lnTo>
                  <a:lnTo>
                    <a:pt x="289" y="166"/>
                  </a:lnTo>
                  <a:lnTo>
                    <a:pt x="293" y="162"/>
                  </a:lnTo>
                  <a:lnTo>
                    <a:pt x="296" y="159"/>
                  </a:lnTo>
                  <a:lnTo>
                    <a:pt x="297" y="153"/>
                  </a:lnTo>
                  <a:lnTo>
                    <a:pt x="297" y="0"/>
                  </a:lnTo>
                  <a:lnTo>
                    <a:pt x="269" y="0"/>
                  </a:lnTo>
                  <a:lnTo>
                    <a:pt x="269" y="153"/>
                  </a:lnTo>
                  <a:lnTo>
                    <a:pt x="283" y="138"/>
                  </a:lnTo>
                  <a:lnTo>
                    <a:pt x="277" y="140"/>
                  </a:lnTo>
                  <a:lnTo>
                    <a:pt x="274" y="143"/>
                  </a:lnTo>
                  <a:lnTo>
                    <a:pt x="270" y="147"/>
                  </a:lnTo>
                  <a:lnTo>
                    <a:pt x="269" y="153"/>
                  </a:lnTo>
                  <a:lnTo>
                    <a:pt x="283" y="153"/>
                  </a:lnTo>
                  <a:lnTo>
                    <a:pt x="283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2600" y="100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Group 132"/>
          <p:cNvGrpSpPr>
            <a:grpSpLocks/>
          </p:cNvGrpSpPr>
          <p:nvPr/>
        </p:nvGrpSpPr>
        <p:grpSpPr bwMode="auto">
          <a:xfrm>
            <a:off x="6366694" y="835868"/>
            <a:ext cx="74612" cy="1146175"/>
            <a:chOff x="3861" y="456"/>
            <a:chExt cx="47" cy="722"/>
          </a:xfrm>
        </p:grpSpPr>
        <p:sp>
          <p:nvSpPr>
            <p:cNvPr id="138" name="Line 133"/>
            <p:cNvSpPr>
              <a:spLocks noChangeShapeType="1"/>
            </p:cNvSpPr>
            <p:nvPr/>
          </p:nvSpPr>
          <p:spPr bwMode="auto">
            <a:xfrm flipV="1">
              <a:off x="3884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3861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Group 135"/>
          <p:cNvGrpSpPr>
            <a:grpSpLocks/>
          </p:cNvGrpSpPr>
          <p:nvPr/>
        </p:nvGrpSpPr>
        <p:grpSpPr bwMode="auto">
          <a:xfrm>
            <a:off x="6904856" y="835868"/>
            <a:ext cx="74613" cy="1146175"/>
            <a:chOff x="4200" y="456"/>
            <a:chExt cx="47" cy="722"/>
          </a:xfrm>
        </p:grpSpPr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4223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200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3285356" y="1102568"/>
            <a:ext cx="963613" cy="76200"/>
            <a:chOff x="2029" y="606"/>
            <a:chExt cx="498" cy="47"/>
          </a:xfrm>
        </p:grpSpPr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242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2396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2368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7" name="Rectangle 142"/>
            <p:cNvSpPr>
              <a:spLocks noChangeArrowheads="1"/>
            </p:cNvSpPr>
            <p:nvPr/>
          </p:nvSpPr>
          <p:spPr bwMode="auto">
            <a:xfrm>
              <a:off x="2340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8" name="Rectangle 143"/>
            <p:cNvSpPr>
              <a:spLocks noChangeArrowheads="1"/>
            </p:cNvSpPr>
            <p:nvPr/>
          </p:nvSpPr>
          <p:spPr bwMode="auto">
            <a:xfrm>
              <a:off x="2312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49" name="Rectangle 144"/>
            <p:cNvSpPr>
              <a:spLocks noChangeArrowheads="1"/>
            </p:cNvSpPr>
            <p:nvPr/>
          </p:nvSpPr>
          <p:spPr bwMode="auto">
            <a:xfrm>
              <a:off x="2283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0" name="Rectangle 145"/>
            <p:cNvSpPr>
              <a:spLocks noChangeArrowheads="1"/>
            </p:cNvSpPr>
            <p:nvPr/>
          </p:nvSpPr>
          <p:spPr bwMode="auto">
            <a:xfrm>
              <a:off x="225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1" name="Rectangle 146"/>
            <p:cNvSpPr>
              <a:spLocks noChangeArrowheads="1"/>
            </p:cNvSpPr>
            <p:nvPr/>
          </p:nvSpPr>
          <p:spPr bwMode="auto">
            <a:xfrm>
              <a:off x="2227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198" y="626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2170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142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5" name="Rectangle 150"/>
            <p:cNvSpPr>
              <a:spLocks noChangeArrowheads="1"/>
            </p:cNvSpPr>
            <p:nvPr/>
          </p:nvSpPr>
          <p:spPr bwMode="auto">
            <a:xfrm>
              <a:off x="2114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6" name="Rectangle 151"/>
            <p:cNvSpPr>
              <a:spLocks noChangeArrowheads="1"/>
            </p:cNvSpPr>
            <p:nvPr/>
          </p:nvSpPr>
          <p:spPr bwMode="auto">
            <a:xfrm>
              <a:off x="2085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7" name="Rectangle 152"/>
            <p:cNvSpPr>
              <a:spLocks noChangeArrowheads="1"/>
            </p:cNvSpPr>
            <p:nvPr/>
          </p:nvSpPr>
          <p:spPr bwMode="auto">
            <a:xfrm>
              <a:off x="2057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029" y="62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2435" y="606"/>
              <a:ext cx="92" cy="47"/>
            </a:xfrm>
            <a:custGeom>
              <a:avLst/>
              <a:gdLst>
                <a:gd name="T0" fmla="*/ 0 w 92"/>
                <a:gd name="T1" fmla="*/ 1 h 94"/>
                <a:gd name="T2" fmla="*/ 92 w 92"/>
                <a:gd name="T3" fmla="*/ 1 h 94"/>
                <a:gd name="T4" fmla="*/ 0 w 92"/>
                <a:gd name="T5" fmla="*/ 0 h 94"/>
                <a:gd name="T6" fmla="*/ 0 w 92"/>
                <a:gd name="T7" fmla="*/ 1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4"/>
                <a:gd name="T14" fmla="*/ 92 w 92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4">
                  <a:moveTo>
                    <a:pt x="0" y="94"/>
                  </a:moveTo>
                  <a:lnTo>
                    <a:pt x="92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" name="Group 155"/>
          <p:cNvGrpSpPr>
            <a:grpSpLocks/>
          </p:cNvGrpSpPr>
          <p:nvPr/>
        </p:nvGrpSpPr>
        <p:grpSpPr bwMode="auto">
          <a:xfrm>
            <a:off x="3285356" y="1239093"/>
            <a:ext cx="963613" cy="74613"/>
            <a:chOff x="2029" y="692"/>
            <a:chExt cx="498" cy="47"/>
          </a:xfrm>
        </p:grpSpPr>
        <p:sp>
          <p:nvSpPr>
            <p:cNvPr id="161" name="Rectangle 156"/>
            <p:cNvSpPr>
              <a:spLocks noChangeArrowheads="1"/>
            </p:cNvSpPr>
            <p:nvPr/>
          </p:nvSpPr>
          <p:spPr bwMode="auto">
            <a:xfrm>
              <a:off x="242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2" name="Rectangle 157"/>
            <p:cNvSpPr>
              <a:spLocks noChangeArrowheads="1"/>
            </p:cNvSpPr>
            <p:nvPr/>
          </p:nvSpPr>
          <p:spPr bwMode="auto">
            <a:xfrm>
              <a:off x="2396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3" name="Rectangle 158"/>
            <p:cNvSpPr>
              <a:spLocks noChangeArrowheads="1"/>
            </p:cNvSpPr>
            <p:nvPr/>
          </p:nvSpPr>
          <p:spPr bwMode="auto">
            <a:xfrm>
              <a:off x="2368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4" name="Rectangle 159"/>
            <p:cNvSpPr>
              <a:spLocks noChangeArrowheads="1"/>
            </p:cNvSpPr>
            <p:nvPr/>
          </p:nvSpPr>
          <p:spPr bwMode="auto">
            <a:xfrm>
              <a:off x="2340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5" name="Rectangle 160"/>
            <p:cNvSpPr>
              <a:spLocks noChangeArrowheads="1"/>
            </p:cNvSpPr>
            <p:nvPr/>
          </p:nvSpPr>
          <p:spPr bwMode="auto">
            <a:xfrm>
              <a:off x="2312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6" name="Rectangle 161"/>
            <p:cNvSpPr>
              <a:spLocks noChangeArrowheads="1"/>
            </p:cNvSpPr>
            <p:nvPr/>
          </p:nvSpPr>
          <p:spPr bwMode="auto">
            <a:xfrm>
              <a:off x="2283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7" name="Rectangle 162"/>
            <p:cNvSpPr>
              <a:spLocks noChangeArrowheads="1"/>
            </p:cNvSpPr>
            <p:nvPr/>
          </p:nvSpPr>
          <p:spPr bwMode="auto">
            <a:xfrm>
              <a:off x="225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2227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2198" y="712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0" name="Rectangle 165"/>
            <p:cNvSpPr>
              <a:spLocks noChangeArrowheads="1"/>
            </p:cNvSpPr>
            <p:nvPr/>
          </p:nvSpPr>
          <p:spPr bwMode="auto">
            <a:xfrm>
              <a:off x="2170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1" name="Rectangle 166"/>
            <p:cNvSpPr>
              <a:spLocks noChangeArrowheads="1"/>
            </p:cNvSpPr>
            <p:nvPr/>
          </p:nvSpPr>
          <p:spPr bwMode="auto">
            <a:xfrm>
              <a:off x="2142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2114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2085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2057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2029" y="71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2435" y="692"/>
              <a:ext cx="92" cy="47"/>
            </a:xfrm>
            <a:custGeom>
              <a:avLst/>
              <a:gdLst>
                <a:gd name="T0" fmla="*/ 0 w 92"/>
                <a:gd name="T1" fmla="*/ 1 h 94"/>
                <a:gd name="T2" fmla="*/ 92 w 92"/>
                <a:gd name="T3" fmla="*/ 1 h 94"/>
                <a:gd name="T4" fmla="*/ 0 w 92"/>
                <a:gd name="T5" fmla="*/ 0 h 94"/>
                <a:gd name="T6" fmla="*/ 0 w 92"/>
                <a:gd name="T7" fmla="*/ 1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4"/>
                <a:gd name="T14" fmla="*/ 92 w 92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4">
                  <a:moveTo>
                    <a:pt x="0" y="94"/>
                  </a:moveTo>
                  <a:lnTo>
                    <a:pt x="92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" name="Freeform 172"/>
          <p:cNvSpPr>
            <a:spLocks/>
          </p:cNvSpPr>
          <p:nvPr/>
        </p:nvSpPr>
        <p:spPr bwMode="auto">
          <a:xfrm>
            <a:off x="4248969" y="1477218"/>
            <a:ext cx="628650" cy="228600"/>
          </a:xfrm>
          <a:custGeom>
            <a:avLst/>
            <a:gdLst>
              <a:gd name="T0" fmla="*/ 2147483646 w 396"/>
              <a:gd name="T1" fmla="*/ 0 h 289"/>
              <a:gd name="T2" fmla="*/ 2147483646 w 396"/>
              <a:gd name="T3" fmla="*/ 2147483646 h 289"/>
              <a:gd name="T4" fmla="*/ 2147483646 w 396"/>
              <a:gd name="T5" fmla="*/ 2147483646 h 289"/>
              <a:gd name="T6" fmla="*/ 2147483646 w 396"/>
              <a:gd name="T7" fmla="*/ 2147483646 h 289"/>
              <a:gd name="T8" fmla="*/ 2147483646 w 396"/>
              <a:gd name="T9" fmla="*/ 2147483646 h 289"/>
              <a:gd name="T10" fmla="*/ 2147483646 w 396"/>
              <a:gd name="T11" fmla="*/ 2147483646 h 289"/>
              <a:gd name="T12" fmla="*/ 2147483646 w 396"/>
              <a:gd name="T13" fmla="*/ 2147483646 h 289"/>
              <a:gd name="T14" fmla="*/ 2147483646 w 396"/>
              <a:gd name="T15" fmla="*/ 2147483646 h 289"/>
              <a:gd name="T16" fmla="*/ 0 w 396"/>
              <a:gd name="T17" fmla="*/ 2147483646 h 289"/>
              <a:gd name="T18" fmla="*/ 0 w 396"/>
              <a:gd name="T19" fmla="*/ 2147483646 h 289"/>
              <a:gd name="T20" fmla="*/ 2147483646 w 396"/>
              <a:gd name="T21" fmla="*/ 2147483646 h 289"/>
              <a:gd name="T22" fmla="*/ 2147483646 w 396"/>
              <a:gd name="T23" fmla="*/ 2147483646 h 289"/>
              <a:gd name="T24" fmla="*/ 2147483646 w 396"/>
              <a:gd name="T25" fmla="*/ 2147483646 h 289"/>
              <a:gd name="T26" fmla="*/ 2147483646 w 396"/>
              <a:gd name="T27" fmla="*/ 2147483646 h 289"/>
              <a:gd name="T28" fmla="*/ 2147483646 w 396"/>
              <a:gd name="T29" fmla="*/ 2147483646 h 289"/>
              <a:gd name="T30" fmla="*/ 2147483646 w 396"/>
              <a:gd name="T31" fmla="*/ 2147483646 h 289"/>
              <a:gd name="T32" fmla="*/ 2147483646 w 396"/>
              <a:gd name="T33" fmla="*/ 2147483646 h 289"/>
              <a:gd name="T34" fmla="*/ 2147483646 w 396"/>
              <a:gd name="T35" fmla="*/ 2147483646 h 289"/>
              <a:gd name="T36" fmla="*/ 2147483646 w 396"/>
              <a:gd name="T37" fmla="*/ 2147483646 h 289"/>
              <a:gd name="T38" fmla="*/ 2147483646 w 396"/>
              <a:gd name="T39" fmla="*/ 2147483646 h 289"/>
              <a:gd name="T40" fmla="*/ 2147483646 w 396"/>
              <a:gd name="T41" fmla="*/ 2147483646 h 289"/>
              <a:gd name="T42" fmla="*/ 2147483646 w 396"/>
              <a:gd name="T43" fmla="*/ 2147483646 h 289"/>
              <a:gd name="T44" fmla="*/ 2147483646 w 396"/>
              <a:gd name="T45" fmla="*/ 2147483646 h 289"/>
              <a:gd name="T46" fmla="*/ 2147483646 w 396"/>
              <a:gd name="T47" fmla="*/ 2147483646 h 289"/>
              <a:gd name="T48" fmla="*/ 2147483646 w 396"/>
              <a:gd name="T49" fmla="*/ 2147483646 h 289"/>
              <a:gd name="T50" fmla="*/ 2147483646 w 396"/>
              <a:gd name="T51" fmla="*/ 2147483646 h 289"/>
              <a:gd name="T52" fmla="*/ 2147483646 w 396"/>
              <a:gd name="T53" fmla="*/ 2147483646 h 289"/>
              <a:gd name="T54" fmla="*/ 2147483646 w 396"/>
              <a:gd name="T55" fmla="*/ 2147483646 h 289"/>
              <a:gd name="T56" fmla="*/ 2147483646 w 396"/>
              <a:gd name="T57" fmla="*/ 2147483646 h 289"/>
              <a:gd name="T58" fmla="*/ 2147483646 w 396"/>
              <a:gd name="T59" fmla="*/ 2147483646 h 289"/>
              <a:gd name="T60" fmla="*/ 2147483646 w 396"/>
              <a:gd name="T61" fmla="*/ 2147483646 h 289"/>
              <a:gd name="T62" fmla="*/ 2147483646 w 396"/>
              <a:gd name="T63" fmla="*/ 2147483646 h 289"/>
              <a:gd name="T64" fmla="*/ 2147483646 w 396"/>
              <a:gd name="T65" fmla="*/ 2147483646 h 289"/>
              <a:gd name="T66" fmla="*/ 2147483646 w 396"/>
              <a:gd name="T67" fmla="*/ 2147483646 h 289"/>
              <a:gd name="T68" fmla="*/ 2147483646 w 396"/>
              <a:gd name="T69" fmla="*/ 2147483646 h 289"/>
              <a:gd name="T70" fmla="*/ 2147483646 w 396"/>
              <a:gd name="T71" fmla="*/ 0 h 289"/>
              <a:gd name="T72" fmla="*/ 2147483646 w 396"/>
              <a:gd name="T73" fmla="*/ 0 h 2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96"/>
              <a:gd name="T112" fmla="*/ 0 h 289"/>
              <a:gd name="T113" fmla="*/ 396 w 396"/>
              <a:gd name="T114" fmla="*/ 289 h 2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96" h="289">
                <a:moveTo>
                  <a:pt x="47" y="0"/>
                </a:moveTo>
                <a:lnTo>
                  <a:pt x="38" y="2"/>
                </a:lnTo>
                <a:lnTo>
                  <a:pt x="30" y="4"/>
                </a:lnTo>
                <a:lnTo>
                  <a:pt x="21" y="9"/>
                </a:lnTo>
                <a:lnTo>
                  <a:pt x="14" y="15"/>
                </a:lnTo>
                <a:lnTo>
                  <a:pt x="8" y="22"/>
                </a:lnTo>
                <a:lnTo>
                  <a:pt x="4" y="30"/>
                </a:lnTo>
                <a:lnTo>
                  <a:pt x="1" y="39"/>
                </a:lnTo>
                <a:lnTo>
                  <a:pt x="0" y="48"/>
                </a:lnTo>
                <a:lnTo>
                  <a:pt x="0" y="241"/>
                </a:lnTo>
                <a:lnTo>
                  <a:pt x="1" y="250"/>
                </a:lnTo>
                <a:lnTo>
                  <a:pt x="4" y="260"/>
                </a:lnTo>
                <a:lnTo>
                  <a:pt x="8" y="267"/>
                </a:lnTo>
                <a:lnTo>
                  <a:pt x="14" y="275"/>
                </a:lnTo>
                <a:lnTo>
                  <a:pt x="21" y="281"/>
                </a:lnTo>
                <a:lnTo>
                  <a:pt x="30" y="285"/>
                </a:lnTo>
                <a:lnTo>
                  <a:pt x="38" y="288"/>
                </a:lnTo>
                <a:lnTo>
                  <a:pt x="47" y="289"/>
                </a:lnTo>
                <a:lnTo>
                  <a:pt x="349" y="289"/>
                </a:lnTo>
                <a:lnTo>
                  <a:pt x="358" y="288"/>
                </a:lnTo>
                <a:lnTo>
                  <a:pt x="368" y="285"/>
                </a:lnTo>
                <a:lnTo>
                  <a:pt x="375" y="281"/>
                </a:lnTo>
                <a:lnTo>
                  <a:pt x="382" y="275"/>
                </a:lnTo>
                <a:lnTo>
                  <a:pt x="388" y="267"/>
                </a:lnTo>
                <a:lnTo>
                  <a:pt x="392" y="260"/>
                </a:lnTo>
                <a:lnTo>
                  <a:pt x="395" y="250"/>
                </a:lnTo>
                <a:lnTo>
                  <a:pt x="396" y="241"/>
                </a:lnTo>
                <a:lnTo>
                  <a:pt x="396" y="48"/>
                </a:lnTo>
                <a:lnTo>
                  <a:pt x="395" y="39"/>
                </a:lnTo>
                <a:lnTo>
                  <a:pt x="392" y="30"/>
                </a:lnTo>
                <a:lnTo>
                  <a:pt x="388" y="22"/>
                </a:lnTo>
                <a:lnTo>
                  <a:pt x="382" y="15"/>
                </a:lnTo>
                <a:lnTo>
                  <a:pt x="375" y="9"/>
                </a:lnTo>
                <a:lnTo>
                  <a:pt x="368" y="4"/>
                </a:lnTo>
                <a:lnTo>
                  <a:pt x="358" y="2"/>
                </a:lnTo>
                <a:lnTo>
                  <a:pt x="349" y="0"/>
                </a:lnTo>
                <a:lnTo>
                  <a:pt x="4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Rectangle 173"/>
          <p:cNvSpPr>
            <a:spLocks noChangeArrowheads="1"/>
          </p:cNvSpPr>
          <p:nvPr/>
        </p:nvSpPr>
        <p:spPr bwMode="auto">
          <a:xfrm>
            <a:off x="4314056" y="1458168"/>
            <a:ext cx="53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Addr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179" name="Group 174"/>
          <p:cNvGrpSpPr>
            <a:grpSpLocks/>
          </p:cNvGrpSpPr>
          <p:nvPr/>
        </p:nvGrpSpPr>
        <p:grpSpPr bwMode="auto">
          <a:xfrm>
            <a:off x="7978006" y="3642568"/>
            <a:ext cx="82550" cy="309563"/>
            <a:chOff x="4876" y="2274"/>
            <a:chExt cx="52" cy="173"/>
          </a:xfrm>
        </p:grpSpPr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 flipV="1">
              <a:off x="4902" y="2299"/>
              <a:ext cx="0" cy="1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4876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7439844" y="3642568"/>
            <a:ext cx="82550" cy="266700"/>
            <a:chOff x="4537" y="2274"/>
            <a:chExt cx="52" cy="145"/>
          </a:xfrm>
        </p:grpSpPr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 flipV="1">
              <a:off x="4563" y="2299"/>
              <a:ext cx="0" cy="1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4537" y="2274"/>
              <a:ext cx="52" cy="27"/>
            </a:xfrm>
            <a:custGeom>
              <a:avLst/>
              <a:gdLst>
                <a:gd name="T0" fmla="*/ 52 w 52"/>
                <a:gd name="T1" fmla="*/ 1 h 53"/>
                <a:gd name="T2" fmla="*/ 26 w 52"/>
                <a:gd name="T3" fmla="*/ 0 h 53"/>
                <a:gd name="T4" fmla="*/ 0 w 52"/>
                <a:gd name="T5" fmla="*/ 1 h 53"/>
                <a:gd name="T6" fmla="*/ 52 w 52"/>
                <a:gd name="T7" fmla="*/ 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3"/>
                <a:gd name="T14" fmla="*/ 52 w 52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3">
                  <a:moveTo>
                    <a:pt x="52" y="53"/>
                  </a:moveTo>
                  <a:lnTo>
                    <a:pt x="26" y="0"/>
                  </a:lnTo>
                  <a:lnTo>
                    <a:pt x="0" y="53"/>
                  </a:lnTo>
                  <a:lnTo>
                    <a:pt x="52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" name="Group 180"/>
          <p:cNvGrpSpPr>
            <a:grpSpLocks/>
          </p:cNvGrpSpPr>
          <p:nvPr/>
        </p:nvGrpSpPr>
        <p:grpSpPr bwMode="auto">
          <a:xfrm>
            <a:off x="3710806" y="504081"/>
            <a:ext cx="5048250" cy="5449887"/>
            <a:chOff x="2188" y="247"/>
            <a:chExt cx="3180" cy="3433"/>
          </a:xfrm>
        </p:grpSpPr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2264" y="247"/>
              <a:ext cx="3104" cy="3420"/>
            </a:xfrm>
            <a:custGeom>
              <a:avLst/>
              <a:gdLst>
                <a:gd name="T0" fmla="*/ 758 w 3104"/>
                <a:gd name="T1" fmla="*/ 1 h 6840"/>
                <a:gd name="T2" fmla="*/ 786 w 3104"/>
                <a:gd name="T3" fmla="*/ 1 h 6840"/>
                <a:gd name="T4" fmla="*/ 786 w 3104"/>
                <a:gd name="T5" fmla="*/ 1 h 6840"/>
                <a:gd name="T6" fmla="*/ 772 w 3104"/>
                <a:gd name="T7" fmla="*/ 1 h 6840"/>
                <a:gd name="T8" fmla="*/ 772 w 3104"/>
                <a:gd name="T9" fmla="*/ 1 h 6840"/>
                <a:gd name="T10" fmla="*/ 778 w 3104"/>
                <a:gd name="T11" fmla="*/ 1 h 6840"/>
                <a:gd name="T12" fmla="*/ 781 w 3104"/>
                <a:gd name="T13" fmla="*/ 1 h 6840"/>
                <a:gd name="T14" fmla="*/ 785 w 3104"/>
                <a:gd name="T15" fmla="*/ 1 h 6840"/>
                <a:gd name="T16" fmla="*/ 772 w 3104"/>
                <a:gd name="T17" fmla="*/ 1 h 6840"/>
                <a:gd name="T18" fmla="*/ 3090 w 3104"/>
                <a:gd name="T19" fmla="*/ 1 h 6840"/>
                <a:gd name="T20" fmla="*/ 3090 w 3104"/>
                <a:gd name="T21" fmla="*/ 1 h 6840"/>
                <a:gd name="T22" fmla="*/ 3076 w 3104"/>
                <a:gd name="T23" fmla="*/ 1 h 6840"/>
                <a:gd name="T24" fmla="*/ 3077 w 3104"/>
                <a:gd name="T25" fmla="*/ 1 h 6840"/>
                <a:gd name="T26" fmla="*/ 3081 w 3104"/>
                <a:gd name="T27" fmla="*/ 1 h 6840"/>
                <a:gd name="T28" fmla="*/ 3084 w 3104"/>
                <a:gd name="T29" fmla="*/ 1 h 6840"/>
                <a:gd name="T30" fmla="*/ 3076 w 3104"/>
                <a:gd name="T31" fmla="*/ 1 h 6840"/>
                <a:gd name="T32" fmla="*/ 3076 w 3104"/>
                <a:gd name="T33" fmla="*/ 1 h 6840"/>
                <a:gd name="T34" fmla="*/ 3090 w 3104"/>
                <a:gd name="T35" fmla="*/ 1 h 6840"/>
                <a:gd name="T36" fmla="*/ 3090 w 3104"/>
                <a:gd name="T37" fmla="*/ 1 h 6840"/>
                <a:gd name="T38" fmla="*/ 3084 w 3104"/>
                <a:gd name="T39" fmla="*/ 1 h 6840"/>
                <a:gd name="T40" fmla="*/ 3081 w 3104"/>
                <a:gd name="T41" fmla="*/ 1 h 6840"/>
                <a:gd name="T42" fmla="*/ 3077 w 3104"/>
                <a:gd name="T43" fmla="*/ 1 h 6840"/>
                <a:gd name="T44" fmla="*/ 3090 w 3104"/>
                <a:gd name="T45" fmla="*/ 1 h 6840"/>
                <a:gd name="T46" fmla="*/ 0 w 3104"/>
                <a:gd name="T47" fmla="*/ 1 h 6840"/>
                <a:gd name="T48" fmla="*/ 0 w 3104"/>
                <a:gd name="T49" fmla="*/ 1 h 6840"/>
                <a:gd name="T50" fmla="*/ 3090 w 3104"/>
                <a:gd name="T51" fmla="*/ 1 h 6840"/>
                <a:gd name="T52" fmla="*/ 3090 w 3104"/>
                <a:gd name="T53" fmla="*/ 1 h 6840"/>
                <a:gd name="T54" fmla="*/ 3096 w 3104"/>
                <a:gd name="T55" fmla="*/ 1 h 6840"/>
                <a:gd name="T56" fmla="*/ 3100 w 3104"/>
                <a:gd name="T57" fmla="*/ 1 h 6840"/>
                <a:gd name="T58" fmla="*/ 3103 w 3104"/>
                <a:gd name="T59" fmla="*/ 1 h 6840"/>
                <a:gd name="T60" fmla="*/ 3104 w 3104"/>
                <a:gd name="T61" fmla="*/ 1 h 6840"/>
                <a:gd name="T62" fmla="*/ 3104 w 3104"/>
                <a:gd name="T63" fmla="*/ 1 h 6840"/>
                <a:gd name="T64" fmla="*/ 3104 w 3104"/>
                <a:gd name="T65" fmla="*/ 1 h 6840"/>
                <a:gd name="T66" fmla="*/ 3104 w 3104"/>
                <a:gd name="T67" fmla="*/ 1 h 6840"/>
                <a:gd name="T68" fmla="*/ 3103 w 3104"/>
                <a:gd name="T69" fmla="*/ 1 h 6840"/>
                <a:gd name="T70" fmla="*/ 3100 w 3104"/>
                <a:gd name="T71" fmla="*/ 1 h 6840"/>
                <a:gd name="T72" fmla="*/ 3096 w 3104"/>
                <a:gd name="T73" fmla="*/ 1 h 6840"/>
                <a:gd name="T74" fmla="*/ 3090 w 3104"/>
                <a:gd name="T75" fmla="*/ 0 h 6840"/>
                <a:gd name="T76" fmla="*/ 772 w 3104"/>
                <a:gd name="T77" fmla="*/ 0 h 6840"/>
                <a:gd name="T78" fmla="*/ 772 w 3104"/>
                <a:gd name="T79" fmla="*/ 0 h 6840"/>
                <a:gd name="T80" fmla="*/ 766 w 3104"/>
                <a:gd name="T81" fmla="*/ 1 h 6840"/>
                <a:gd name="T82" fmla="*/ 763 w 3104"/>
                <a:gd name="T83" fmla="*/ 1 h 6840"/>
                <a:gd name="T84" fmla="*/ 759 w 3104"/>
                <a:gd name="T85" fmla="*/ 1 h 6840"/>
                <a:gd name="T86" fmla="*/ 758 w 3104"/>
                <a:gd name="T87" fmla="*/ 1 h 6840"/>
                <a:gd name="T88" fmla="*/ 758 w 3104"/>
                <a:gd name="T89" fmla="*/ 1 h 6840"/>
                <a:gd name="T90" fmla="*/ 758 w 3104"/>
                <a:gd name="T91" fmla="*/ 1 h 68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04"/>
                <a:gd name="T139" fmla="*/ 0 h 6840"/>
                <a:gd name="T140" fmla="*/ 3104 w 3104"/>
                <a:gd name="T141" fmla="*/ 6840 h 68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04" h="6840">
                  <a:moveTo>
                    <a:pt x="758" y="187"/>
                  </a:moveTo>
                  <a:lnTo>
                    <a:pt x="786" y="187"/>
                  </a:lnTo>
                  <a:lnTo>
                    <a:pt x="786" y="14"/>
                  </a:lnTo>
                  <a:lnTo>
                    <a:pt x="772" y="14"/>
                  </a:lnTo>
                  <a:lnTo>
                    <a:pt x="772" y="29"/>
                  </a:lnTo>
                  <a:lnTo>
                    <a:pt x="778" y="27"/>
                  </a:lnTo>
                  <a:lnTo>
                    <a:pt x="781" y="24"/>
                  </a:lnTo>
                  <a:lnTo>
                    <a:pt x="785" y="20"/>
                  </a:lnTo>
                  <a:lnTo>
                    <a:pt x="772" y="29"/>
                  </a:lnTo>
                  <a:lnTo>
                    <a:pt x="3090" y="29"/>
                  </a:lnTo>
                  <a:lnTo>
                    <a:pt x="3090" y="14"/>
                  </a:lnTo>
                  <a:lnTo>
                    <a:pt x="3076" y="14"/>
                  </a:lnTo>
                  <a:lnTo>
                    <a:pt x="3077" y="20"/>
                  </a:lnTo>
                  <a:lnTo>
                    <a:pt x="3081" y="24"/>
                  </a:lnTo>
                  <a:lnTo>
                    <a:pt x="3084" y="27"/>
                  </a:lnTo>
                  <a:lnTo>
                    <a:pt x="3076" y="14"/>
                  </a:lnTo>
                  <a:lnTo>
                    <a:pt x="3076" y="6825"/>
                  </a:lnTo>
                  <a:lnTo>
                    <a:pt x="3090" y="6825"/>
                  </a:lnTo>
                  <a:lnTo>
                    <a:pt x="3090" y="6811"/>
                  </a:lnTo>
                  <a:lnTo>
                    <a:pt x="3084" y="6812"/>
                  </a:lnTo>
                  <a:lnTo>
                    <a:pt x="3081" y="6816"/>
                  </a:lnTo>
                  <a:lnTo>
                    <a:pt x="3077" y="6819"/>
                  </a:lnTo>
                  <a:lnTo>
                    <a:pt x="3090" y="6811"/>
                  </a:lnTo>
                  <a:lnTo>
                    <a:pt x="0" y="6811"/>
                  </a:lnTo>
                  <a:lnTo>
                    <a:pt x="0" y="6840"/>
                  </a:lnTo>
                  <a:lnTo>
                    <a:pt x="3090" y="6840"/>
                  </a:lnTo>
                  <a:lnTo>
                    <a:pt x="3096" y="6838"/>
                  </a:lnTo>
                  <a:lnTo>
                    <a:pt x="3100" y="6835"/>
                  </a:lnTo>
                  <a:lnTo>
                    <a:pt x="3103" y="6831"/>
                  </a:lnTo>
                  <a:lnTo>
                    <a:pt x="3104" y="6825"/>
                  </a:lnTo>
                  <a:lnTo>
                    <a:pt x="3104" y="14"/>
                  </a:lnTo>
                  <a:lnTo>
                    <a:pt x="3103" y="8"/>
                  </a:lnTo>
                  <a:lnTo>
                    <a:pt x="3100" y="5"/>
                  </a:lnTo>
                  <a:lnTo>
                    <a:pt x="3096" y="1"/>
                  </a:lnTo>
                  <a:lnTo>
                    <a:pt x="3090" y="0"/>
                  </a:lnTo>
                  <a:lnTo>
                    <a:pt x="772" y="0"/>
                  </a:lnTo>
                  <a:lnTo>
                    <a:pt x="766" y="1"/>
                  </a:lnTo>
                  <a:lnTo>
                    <a:pt x="763" y="5"/>
                  </a:lnTo>
                  <a:lnTo>
                    <a:pt x="759" y="8"/>
                  </a:lnTo>
                  <a:lnTo>
                    <a:pt x="758" y="14"/>
                  </a:lnTo>
                  <a:lnTo>
                    <a:pt x="75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2188" y="3639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Freeform 183"/>
          <p:cNvSpPr>
            <a:spLocks/>
          </p:cNvSpPr>
          <p:nvPr/>
        </p:nvSpPr>
        <p:spPr bwMode="auto">
          <a:xfrm>
            <a:off x="3956869" y="412006"/>
            <a:ext cx="4983162" cy="2989262"/>
          </a:xfrm>
          <a:custGeom>
            <a:avLst/>
            <a:gdLst>
              <a:gd name="T0" fmla="*/ 0 w 3139"/>
              <a:gd name="T1" fmla="*/ 2147483646 h 3767"/>
              <a:gd name="T2" fmla="*/ 2147483646 w 3139"/>
              <a:gd name="T3" fmla="*/ 2147483646 h 3767"/>
              <a:gd name="T4" fmla="*/ 2147483646 w 3139"/>
              <a:gd name="T5" fmla="*/ 2147483646 h 3767"/>
              <a:gd name="T6" fmla="*/ 2147483646 w 3139"/>
              <a:gd name="T7" fmla="*/ 2147483646 h 3767"/>
              <a:gd name="T8" fmla="*/ 2147483646 w 3139"/>
              <a:gd name="T9" fmla="*/ 2147483646 h 3767"/>
              <a:gd name="T10" fmla="*/ 2147483646 w 3139"/>
              <a:gd name="T11" fmla="*/ 2147483646 h 3767"/>
              <a:gd name="T12" fmla="*/ 2147483646 w 3139"/>
              <a:gd name="T13" fmla="*/ 2147483646 h 3767"/>
              <a:gd name="T14" fmla="*/ 2147483646 w 3139"/>
              <a:gd name="T15" fmla="*/ 2147483646 h 3767"/>
              <a:gd name="T16" fmla="*/ 2147483646 w 3139"/>
              <a:gd name="T17" fmla="*/ 2147483646 h 3767"/>
              <a:gd name="T18" fmla="*/ 2147483646 w 3139"/>
              <a:gd name="T19" fmla="*/ 2147483646 h 3767"/>
              <a:gd name="T20" fmla="*/ 2147483646 w 3139"/>
              <a:gd name="T21" fmla="*/ 2147483646 h 3767"/>
              <a:gd name="T22" fmla="*/ 2147483646 w 3139"/>
              <a:gd name="T23" fmla="*/ 2147483646 h 3767"/>
              <a:gd name="T24" fmla="*/ 2147483646 w 3139"/>
              <a:gd name="T25" fmla="*/ 2147483646 h 3767"/>
              <a:gd name="T26" fmla="*/ 2147483646 w 3139"/>
              <a:gd name="T27" fmla="*/ 2147483646 h 3767"/>
              <a:gd name="T28" fmla="*/ 2147483646 w 3139"/>
              <a:gd name="T29" fmla="*/ 2147483646 h 3767"/>
              <a:gd name="T30" fmla="*/ 2147483646 w 3139"/>
              <a:gd name="T31" fmla="*/ 2147483646 h 3767"/>
              <a:gd name="T32" fmla="*/ 2147483646 w 3139"/>
              <a:gd name="T33" fmla="*/ 2147483646 h 3767"/>
              <a:gd name="T34" fmla="*/ 2147483646 w 3139"/>
              <a:gd name="T35" fmla="*/ 2147483646 h 3767"/>
              <a:gd name="T36" fmla="*/ 2147483646 w 3139"/>
              <a:gd name="T37" fmla="*/ 2147483646 h 3767"/>
              <a:gd name="T38" fmla="*/ 2147483646 w 3139"/>
              <a:gd name="T39" fmla="*/ 2147483646 h 3767"/>
              <a:gd name="T40" fmla="*/ 2147483646 w 3139"/>
              <a:gd name="T41" fmla="*/ 2147483646 h 3767"/>
              <a:gd name="T42" fmla="*/ 2147483646 w 3139"/>
              <a:gd name="T43" fmla="*/ 2147483646 h 3767"/>
              <a:gd name="T44" fmla="*/ 2147483646 w 3139"/>
              <a:gd name="T45" fmla="*/ 2147483646 h 3767"/>
              <a:gd name="T46" fmla="*/ 2147483646 w 3139"/>
              <a:gd name="T47" fmla="*/ 0 h 3767"/>
              <a:gd name="T48" fmla="*/ 2147483646 w 3139"/>
              <a:gd name="T49" fmla="*/ 0 h 3767"/>
              <a:gd name="T50" fmla="*/ 2147483646 w 3139"/>
              <a:gd name="T51" fmla="*/ 0 h 3767"/>
              <a:gd name="T52" fmla="*/ 2147483646 w 3139"/>
              <a:gd name="T53" fmla="*/ 2147483646 h 3767"/>
              <a:gd name="T54" fmla="*/ 2147483646 w 3139"/>
              <a:gd name="T55" fmla="*/ 2147483646 h 3767"/>
              <a:gd name="T56" fmla="*/ 2147483646 w 3139"/>
              <a:gd name="T57" fmla="*/ 2147483646 h 3767"/>
              <a:gd name="T58" fmla="*/ 0 w 3139"/>
              <a:gd name="T59" fmla="*/ 2147483646 h 3767"/>
              <a:gd name="T60" fmla="*/ 0 w 3139"/>
              <a:gd name="T61" fmla="*/ 2147483646 h 3767"/>
              <a:gd name="T62" fmla="*/ 0 w 3139"/>
              <a:gd name="T63" fmla="*/ 2147483646 h 376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139"/>
              <a:gd name="T97" fmla="*/ 0 h 3767"/>
              <a:gd name="T98" fmla="*/ 3139 w 3139"/>
              <a:gd name="T99" fmla="*/ 3767 h 376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139" h="3767">
                <a:moveTo>
                  <a:pt x="0" y="303"/>
                </a:moveTo>
                <a:lnTo>
                  <a:pt x="29" y="303"/>
                </a:lnTo>
                <a:lnTo>
                  <a:pt x="29" y="15"/>
                </a:lnTo>
                <a:lnTo>
                  <a:pt x="14" y="15"/>
                </a:lnTo>
                <a:lnTo>
                  <a:pt x="14" y="29"/>
                </a:lnTo>
                <a:lnTo>
                  <a:pt x="20" y="28"/>
                </a:lnTo>
                <a:lnTo>
                  <a:pt x="24" y="24"/>
                </a:lnTo>
                <a:lnTo>
                  <a:pt x="27" y="21"/>
                </a:lnTo>
                <a:lnTo>
                  <a:pt x="14" y="29"/>
                </a:lnTo>
                <a:lnTo>
                  <a:pt x="3124" y="29"/>
                </a:lnTo>
                <a:lnTo>
                  <a:pt x="3124" y="15"/>
                </a:lnTo>
                <a:lnTo>
                  <a:pt x="3110" y="15"/>
                </a:lnTo>
                <a:lnTo>
                  <a:pt x="3111" y="21"/>
                </a:lnTo>
                <a:lnTo>
                  <a:pt x="3115" y="24"/>
                </a:lnTo>
                <a:lnTo>
                  <a:pt x="3119" y="28"/>
                </a:lnTo>
                <a:lnTo>
                  <a:pt x="3110" y="15"/>
                </a:lnTo>
                <a:lnTo>
                  <a:pt x="3110" y="3767"/>
                </a:lnTo>
                <a:lnTo>
                  <a:pt x="3139" y="3767"/>
                </a:lnTo>
                <a:lnTo>
                  <a:pt x="3139" y="15"/>
                </a:lnTo>
                <a:lnTo>
                  <a:pt x="3137" y="9"/>
                </a:lnTo>
                <a:lnTo>
                  <a:pt x="3134" y="5"/>
                </a:lnTo>
                <a:lnTo>
                  <a:pt x="3130" y="2"/>
                </a:lnTo>
                <a:lnTo>
                  <a:pt x="3124" y="0"/>
                </a:lnTo>
                <a:lnTo>
                  <a:pt x="14" y="0"/>
                </a:lnTo>
                <a:lnTo>
                  <a:pt x="9" y="2"/>
                </a:lnTo>
                <a:lnTo>
                  <a:pt x="5" y="5"/>
                </a:lnTo>
                <a:lnTo>
                  <a:pt x="2" y="9"/>
                </a:lnTo>
                <a:lnTo>
                  <a:pt x="0" y="15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" name="Group 184"/>
          <p:cNvGrpSpPr>
            <a:grpSpLocks/>
          </p:cNvGrpSpPr>
          <p:nvPr/>
        </p:nvGrpSpPr>
        <p:grpSpPr bwMode="auto">
          <a:xfrm>
            <a:off x="6403206" y="4239468"/>
            <a:ext cx="2368550" cy="65088"/>
            <a:chOff x="3658" y="2600"/>
            <a:chExt cx="1696" cy="41"/>
          </a:xfrm>
        </p:grpSpPr>
        <p:sp>
          <p:nvSpPr>
            <p:cNvPr id="190" name="Rectangle 185"/>
            <p:cNvSpPr>
              <a:spLocks noChangeArrowheads="1"/>
            </p:cNvSpPr>
            <p:nvPr/>
          </p:nvSpPr>
          <p:spPr bwMode="auto">
            <a:xfrm>
              <a:off x="3735" y="2613"/>
              <a:ext cx="1619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91" name="Freeform 186"/>
            <p:cNvSpPr>
              <a:spLocks/>
            </p:cNvSpPr>
            <p:nvPr/>
          </p:nvSpPr>
          <p:spPr bwMode="auto">
            <a:xfrm>
              <a:off x="3658" y="2600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2" name="Oval 187"/>
          <p:cNvSpPr>
            <a:spLocks noChangeArrowheads="1"/>
          </p:cNvSpPr>
          <p:nvPr/>
        </p:nvSpPr>
        <p:spPr bwMode="auto">
          <a:xfrm>
            <a:off x="5101456" y="17756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3" name="Rectangle 188"/>
          <p:cNvSpPr>
            <a:spLocks noChangeArrowheads="1"/>
          </p:cNvSpPr>
          <p:nvPr/>
        </p:nvSpPr>
        <p:spPr bwMode="auto">
          <a:xfrm>
            <a:off x="5057006" y="17518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4" name="Oval 189"/>
          <p:cNvSpPr>
            <a:spLocks noChangeArrowheads="1"/>
          </p:cNvSpPr>
          <p:nvPr/>
        </p:nvSpPr>
        <p:spPr bwMode="auto">
          <a:xfrm>
            <a:off x="5101456" y="17756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5" name="Rectangle 190"/>
          <p:cNvSpPr>
            <a:spLocks noChangeArrowheads="1"/>
          </p:cNvSpPr>
          <p:nvPr/>
        </p:nvSpPr>
        <p:spPr bwMode="auto">
          <a:xfrm>
            <a:off x="5057006" y="17518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6" name="Oval 191"/>
          <p:cNvSpPr>
            <a:spLocks noChangeArrowheads="1"/>
          </p:cNvSpPr>
          <p:nvPr/>
        </p:nvSpPr>
        <p:spPr bwMode="auto">
          <a:xfrm>
            <a:off x="5371331" y="5164981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7" name="Rectangle 192"/>
          <p:cNvSpPr>
            <a:spLocks noChangeArrowheads="1"/>
          </p:cNvSpPr>
          <p:nvPr/>
        </p:nvSpPr>
        <p:spPr bwMode="auto">
          <a:xfrm>
            <a:off x="5326881" y="5142756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8" name="Oval 193"/>
          <p:cNvSpPr>
            <a:spLocks noChangeArrowheads="1"/>
          </p:cNvSpPr>
          <p:nvPr/>
        </p:nvSpPr>
        <p:spPr bwMode="auto">
          <a:xfrm>
            <a:off x="5371331" y="5164981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9" name="Rectangle 194"/>
          <p:cNvSpPr>
            <a:spLocks noChangeArrowheads="1"/>
          </p:cNvSpPr>
          <p:nvPr/>
        </p:nvSpPr>
        <p:spPr bwMode="auto">
          <a:xfrm>
            <a:off x="5326881" y="5142756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0" name="Oval 195"/>
          <p:cNvSpPr>
            <a:spLocks noChangeArrowheads="1"/>
          </p:cNvSpPr>
          <p:nvPr/>
        </p:nvSpPr>
        <p:spPr bwMode="auto">
          <a:xfrm>
            <a:off x="4563294" y="30583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1" name="Rectangle 196"/>
          <p:cNvSpPr>
            <a:spLocks noChangeArrowheads="1"/>
          </p:cNvSpPr>
          <p:nvPr/>
        </p:nvSpPr>
        <p:spPr bwMode="auto">
          <a:xfrm>
            <a:off x="4518844" y="30345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2" name="Oval 197"/>
          <p:cNvSpPr>
            <a:spLocks noChangeArrowheads="1"/>
          </p:cNvSpPr>
          <p:nvPr/>
        </p:nvSpPr>
        <p:spPr bwMode="auto">
          <a:xfrm>
            <a:off x="4563294" y="30583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3" name="Rectangle 198"/>
          <p:cNvSpPr>
            <a:spLocks noChangeArrowheads="1"/>
          </p:cNvSpPr>
          <p:nvPr/>
        </p:nvSpPr>
        <p:spPr bwMode="auto">
          <a:xfrm>
            <a:off x="4518844" y="3034556"/>
            <a:ext cx="1809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4" name="Oval 199"/>
          <p:cNvSpPr>
            <a:spLocks noChangeArrowheads="1"/>
          </p:cNvSpPr>
          <p:nvPr/>
        </p:nvSpPr>
        <p:spPr bwMode="auto">
          <a:xfrm>
            <a:off x="8692381" y="4248993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5" name="Rectangle 200"/>
          <p:cNvSpPr>
            <a:spLocks noChangeArrowheads="1"/>
          </p:cNvSpPr>
          <p:nvPr/>
        </p:nvSpPr>
        <p:spPr bwMode="auto">
          <a:xfrm>
            <a:off x="8647931" y="4226768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6" name="Oval 201"/>
          <p:cNvSpPr>
            <a:spLocks noChangeArrowheads="1"/>
          </p:cNvSpPr>
          <p:nvPr/>
        </p:nvSpPr>
        <p:spPr bwMode="auto">
          <a:xfrm>
            <a:off x="8692381" y="4248993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7" name="Rectangle 202"/>
          <p:cNvSpPr>
            <a:spLocks noChangeArrowheads="1"/>
          </p:cNvSpPr>
          <p:nvPr/>
        </p:nvSpPr>
        <p:spPr bwMode="auto">
          <a:xfrm>
            <a:off x="8647931" y="4226768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8" name="Rectangle 203"/>
          <p:cNvSpPr>
            <a:spLocks noChangeArrowheads="1"/>
          </p:cNvSpPr>
          <p:nvPr/>
        </p:nvSpPr>
        <p:spPr bwMode="auto">
          <a:xfrm>
            <a:off x="3361556" y="904131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read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09" name="Freeform 204"/>
          <p:cNvSpPr>
            <a:spLocks/>
          </p:cNvSpPr>
          <p:nvPr/>
        </p:nvSpPr>
        <p:spPr bwMode="auto">
          <a:xfrm>
            <a:off x="5326881" y="2256681"/>
            <a:ext cx="1006475" cy="320675"/>
          </a:xfrm>
          <a:custGeom>
            <a:avLst/>
            <a:gdLst>
              <a:gd name="T0" fmla="*/ 2147483646 w 509"/>
              <a:gd name="T1" fmla="*/ 0 h 404"/>
              <a:gd name="T2" fmla="*/ 2147483646 w 509"/>
              <a:gd name="T3" fmla="*/ 2147483646 h 404"/>
              <a:gd name="T4" fmla="*/ 2147483646 w 509"/>
              <a:gd name="T5" fmla="*/ 2147483646 h 404"/>
              <a:gd name="T6" fmla="*/ 2147483646 w 509"/>
              <a:gd name="T7" fmla="*/ 2147483646 h 404"/>
              <a:gd name="T8" fmla="*/ 2147483646 w 509"/>
              <a:gd name="T9" fmla="*/ 2147483646 h 404"/>
              <a:gd name="T10" fmla="*/ 2147483646 w 509"/>
              <a:gd name="T11" fmla="*/ 2147483646 h 404"/>
              <a:gd name="T12" fmla="*/ 2147483646 w 509"/>
              <a:gd name="T13" fmla="*/ 2147483646 h 404"/>
              <a:gd name="T14" fmla="*/ 2147483646 w 509"/>
              <a:gd name="T15" fmla="*/ 2147483646 h 404"/>
              <a:gd name="T16" fmla="*/ 0 w 509"/>
              <a:gd name="T17" fmla="*/ 2147483646 h 404"/>
              <a:gd name="T18" fmla="*/ 0 w 509"/>
              <a:gd name="T19" fmla="*/ 2147483646 h 404"/>
              <a:gd name="T20" fmla="*/ 2147483646 w 509"/>
              <a:gd name="T21" fmla="*/ 2147483646 h 404"/>
              <a:gd name="T22" fmla="*/ 2147483646 w 509"/>
              <a:gd name="T23" fmla="*/ 2147483646 h 404"/>
              <a:gd name="T24" fmla="*/ 2147483646 w 509"/>
              <a:gd name="T25" fmla="*/ 2147483646 h 404"/>
              <a:gd name="T26" fmla="*/ 2147483646 w 509"/>
              <a:gd name="T27" fmla="*/ 2147483646 h 404"/>
              <a:gd name="T28" fmla="*/ 2147483646 w 509"/>
              <a:gd name="T29" fmla="*/ 2147483646 h 404"/>
              <a:gd name="T30" fmla="*/ 2147483646 w 509"/>
              <a:gd name="T31" fmla="*/ 2147483646 h 404"/>
              <a:gd name="T32" fmla="*/ 2147483646 w 509"/>
              <a:gd name="T33" fmla="*/ 2147483646 h 404"/>
              <a:gd name="T34" fmla="*/ 2147483646 w 509"/>
              <a:gd name="T35" fmla="*/ 2147483646 h 404"/>
              <a:gd name="T36" fmla="*/ 2147483646 w 509"/>
              <a:gd name="T37" fmla="*/ 2147483646 h 404"/>
              <a:gd name="T38" fmla="*/ 2147483646 w 509"/>
              <a:gd name="T39" fmla="*/ 2147483646 h 404"/>
              <a:gd name="T40" fmla="*/ 2147483646 w 509"/>
              <a:gd name="T41" fmla="*/ 2147483646 h 404"/>
              <a:gd name="T42" fmla="*/ 2147483646 w 509"/>
              <a:gd name="T43" fmla="*/ 2147483646 h 404"/>
              <a:gd name="T44" fmla="*/ 2147483646 w 509"/>
              <a:gd name="T45" fmla="*/ 2147483646 h 404"/>
              <a:gd name="T46" fmla="*/ 2147483646 w 509"/>
              <a:gd name="T47" fmla="*/ 2147483646 h 404"/>
              <a:gd name="T48" fmla="*/ 2147483646 w 509"/>
              <a:gd name="T49" fmla="*/ 2147483646 h 404"/>
              <a:gd name="T50" fmla="*/ 2147483646 w 509"/>
              <a:gd name="T51" fmla="*/ 2147483646 h 404"/>
              <a:gd name="T52" fmla="*/ 2147483646 w 509"/>
              <a:gd name="T53" fmla="*/ 2147483646 h 404"/>
              <a:gd name="T54" fmla="*/ 2147483646 w 509"/>
              <a:gd name="T55" fmla="*/ 2147483646 h 404"/>
              <a:gd name="T56" fmla="*/ 2147483646 w 509"/>
              <a:gd name="T57" fmla="*/ 2147483646 h 404"/>
              <a:gd name="T58" fmla="*/ 2147483646 w 509"/>
              <a:gd name="T59" fmla="*/ 2147483646 h 404"/>
              <a:gd name="T60" fmla="*/ 2147483646 w 509"/>
              <a:gd name="T61" fmla="*/ 2147483646 h 404"/>
              <a:gd name="T62" fmla="*/ 2147483646 w 509"/>
              <a:gd name="T63" fmla="*/ 2147483646 h 404"/>
              <a:gd name="T64" fmla="*/ 2147483646 w 509"/>
              <a:gd name="T65" fmla="*/ 2147483646 h 404"/>
              <a:gd name="T66" fmla="*/ 2147483646 w 509"/>
              <a:gd name="T67" fmla="*/ 2147483646 h 404"/>
              <a:gd name="T68" fmla="*/ 2147483646 w 509"/>
              <a:gd name="T69" fmla="*/ 2147483646 h 404"/>
              <a:gd name="T70" fmla="*/ 2147483646 w 509"/>
              <a:gd name="T71" fmla="*/ 0 h 404"/>
              <a:gd name="T72" fmla="*/ 2147483646 w 50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9"/>
              <a:gd name="T112" fmla="*/ 0 h 404"/>
              <a:gd name="T113" fmla="*/ 509 w 50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9" h="404">
                <a:moveTo>
                  <a:pt x="66" y="0"/>
                </a:moveTo>
                <a:lnTo>
                  <a:pt x="53" y="1"/>
                </a:lnTo>
                <a:lnTo>
                  <a:pt x="40" y="4"/>
                </a:lnTo>
                <a:lnTo>
                  <a:pt x="29" y="12"/>
                </a:lnTo>
                <a:lnTo>
                  <a:pt x="18" y="19"/>
                </a:lnTo>
                <a:lnTo>
                  <a:pt x="11" y="30"/>
                </a:lnTo>
                <a:lnTo>
                  <a:pt x="4" y="40"/>
                </a:lnTo>
                <a:lnTo>
                  <a:pt x="1" y="54"/>
                </a:lnTo>
                <a:lnTo>
                  <a:pt x="0" y="67"/>
                </a:lnTo>
                <a:lnTo>
                  <a:pt x="0" y="336"/>
                </a:lnTo>
                <a:lnTo>
                  <a:pt x="1" y="350"/>
                </a:lnTo>
                <a:lnTo>
                  <a:pt x="4" y="363"/>
                </a:lnTo>
                <a:lnTo>
                  <a:pt x="11" y="374"/>
                </a:lnTo>
                <a:lnTo>
                  <a:pt x="18" y="384"/>
                </a:lnTo>
                <a:lnTo>
                  <a:pt x="29" y="392"/>
                </a:lnTo>
                <a:lnTo>
                  <a:pt x="40" y="399"/>
                </a:lnTo>
                <a:lnTo>
                  <a:pt x="53" y="402"/>
                </a:lnTo>
                <a:lnTo>
                  <a:pt x="66" y="404"/>
                </a:lnTo>
                <a:lnTo>
                  <a:pt x="443" y="404"/>
                </a:lnTo>
                <a:lnTo>
                  <a:pt x="456" y="402"/>
                </a:lnTo>
                <a:lnTo>
                  <a:pt x="468" y="399"/>
                </a:lnTo>
                <a:lnTo>
                  <a:pt x="479" y="392"/>
                </a:lnTo>
                <a:lnTo>
                  <a:pt x="490" y="384"/>
                </a:lnTo>
                <a:lnTo>
                  <a:pt x="497" y="374"/>
                </a:lnTo>
                <a:lnTo>
                  <a:pt x="504" y="363"/>
                </a:lnTo>
                <a:lnTo>
                  <a:pt x="507" y="350"/>
                </a:lnTo>
                <a:lnTo>
                  <a:pt x="509" y="336"/>
                </a:lnTo>
                <a:lnTo>
                  <a:pt x="509" y="67"/>
                </a:lnTo>
                <a:lnTo>
                  <a:pt x="507" y="54"/>
                </a:lnTo>
                <a:lnTo>
                  <a:pt x="504" y="40"/>
                </a:lnTo>
                <a:lnTo>
                  <a:pt x="497" y="30"/>
                </a:lnTo>
                <a:lnTo>
                  <a:pt x="490" y="19"/>
                </a:lnTo>
                <a:lnTo>
                  <a:pt x="479" y="12"/>
                </a:lnTo>
                <a:lnTo>
                  <a:pt x="468" y="4"/>
                </a:lnTo>
                <a:lnTo>
                  <a:pt x="456" y="1"/>
                </a:lnTo>
                <a:lnTo>
                  <a:pt x="44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0" name="Rectangle 205"/>
          <p:cNvSpPr>
            <a:spLocks noChangeArrowheads="1"/>
          </p:cNvSpPr>
          <p:nvPr/>
        </p:nvSpPr>
        <p:spPr bwMode="auto">
          <a:xfrm>
            <a:off x="5355456" y="2309068"/>
            <a:ext cx="917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ALU 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11" name="Group 206"/>
          <p:cNvGrpSpPr>
            <a:grpSpLocks/>
          </p:cNvGrpSpPr>
          <p:nvPr/>
        </p:nvGrpSpPr>
        <p:grpSpPr bwMode="auto">
          <a:xfrm>
            <a:off x="4518844" y="2364631"/>
            <a:ext cx="808037" cy="58737"/>
            <a:chOff x="2697" y="1419"/>
            <a:chExt cx="509" cy="37"/>
          </a:xfrm>
        </p:grpSpPr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H="1">
              <a:off x="2767" y="1437"/>
              <a:ext cx="43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208"/>
            <p:cNvSpPr>
              <a:spLocks/>
            </p:cNvSpPr>
            <p:nvPr/>
          </p:nvSpPr>
          <p:spPr bwMode="auto">
            <a:xfrm>
              <a:off x="2697" y="1419"/>
              <a:ext cx="74" cy="37"/>
            </a:xfrm>
            <a:custGeom>
              <a:avLst/>
              <a:gdLst>
                <a:gd name="T0" fmla="*/ 74 w 74"/>
                <a:gd name="T1" fmla="*/ 0 h 75"/>
                <a:gd name="T2" fmla="*/ 0 w 74"/>
                <a:gd name="T3" fmla="*/ 0 h 75"/>
                <a:gd name="T4" fmla="*/ 74 w 74"/>
                <a:gd name="T5" fmla="*/ 0 h 75"/>
                <a:gd name="T6" fmla="*/ 74 w 74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75"/>
                <a:gd name="T14" fmla="*/ 74 w 7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75">
                  <a:moveTo>
                    <a:pt x="74" y="0"/>
                  </a:moveTo>
                  <a:lnTo>
                    <a:pt x="0" y="38"/>
                  </a:lnTo>
                  <a:lnTo>
                    <a:pt x="74" y="7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Group 209"/>
          <p:cNvGrpSpPr>
            <a:grpSpLocks/>
          </p:cNvGrpSpPr>
          <p:nvPr/>
        </p:nvGrpSpPr>
        <p:grpSpPr bwMode="auto">
          <a:xfrm>
            <a:off x="3556819" y="2164606"/>
            <a:ext cx="1654175" cy="927100"/>
            <a:chOff x="2091" y="1293"/>
            <a:chExt cx="1042" cy="584"/>
          </a:xfrm>
        </p:grpSpPr>
        <p:sp>
          <p:nvSpPr>
            <p:cNvPr id="215" name="Freeform 210"/>
            <p:cNvSpPr>
              <a:spLocks/>
            </p:cNvSpPr>
            <p:nvPr/>
          </p:nvSpPr>
          <p:spPr bwMode="auto">
            <a:xfrm>
              <a:off x="2117" y="1332"/>
              <a:ext cx="990" cy="545"/>
            </a:xfrm>
            <a:custGeom>
              <a:avLst/>
              <a:gdLst>
                <a:gd name="T0" fmla="*/ 28 w 990"/>
                <a:gd name="T1" fmla="*/ 0 h 1091"/>
                <a:gd name="T2" fmla="*/ 0 w 990"/>
                <a:gd name="T3" fmla="*/ 0 h 1091"/>
                <a:gd name="T4" fmla="*/ 0 w 990"/>
                <a:gd name="T5" fmla="*/ 0 h 1091"/>
                <a:gd name="T6" fmla="*/ 0 w 990"/>
                <a:gd name="T7" fmla="*/ 0 h 1091"/>
                <a:gd name="T8" fmla="*/ 1 w 990"/>
                <a:gd name="T9" fmla="*/ 0 h 1091"/>
                <a:gd name="T10" fmla="*/ 5 w 990"/>
                <a:gd name="T11" fmla="*/ 0 h 1091"/>
                <a:gd name="T12" fmla="*/ 8 w 990"/>
                <a:gd name="T13" fmla="*/ 0 h 1091"/>
                <a:gd name="T14" fmla="*/ 14 w 990"/>
                <a:gd name="T15" fmla="*/ 0 h 1091"/>
                <a:gd name="T16" fmla="*/ 976 w 990"/>
                <a:gd name="T17" fmla="*/ 0 h 1091"/>
                <a:gd name="T18" fmla="*/ 976 w 990"/>
                <a:gd name="T19" fmla="*/ 0 h 1091"/>
                <a:gd name="T20" fmla="*/ 981 w 990"/>
                <a:gd name="T21" fmla="*/ 0 h 1091"/>
                <a:gd name="T22" fmla="*/ 985 w 990"/>
                <a:gd name="T23" fmla="*/ 0 h 1091"/>
                <a:gd name="T24" fmla="*/ 989 w 990"/>
                <a:gd name="T25" fmla="*/ 0 h 1091"/>
                <a:gd name="T26" fmla="*/ 990 w 990"/>
                <a:gd name="T27" fmla="*/ 0 h 1091"/>
                <a:gd name="T28" fmla="*/ 990 w 990"/>
                <a:gd name="T29" fmla="*/ 0 h 1091"/>
                <a:gd name="T30" fmla="*/ 961 w 990"/>
                <a:gd name="T31" fmla="*/ 0 h 1091"/>
                <a:gd name="T32" fmla="*/ 961 w 990"/>
                <a:gd name="T33" fmla="*/ 0 h 1091"/>
                <a:gd name="T34" fmla="*/ 976 w 990"/>
                <a:gd name="T35" fmla="*/ 0 h 1091"/>
                <a:gd name="T36" fmla="*/ 970 w 990"/>
                <a:gd name="T37" fmla="*/ 0 h 1091"/>
                <a:gd name="T38" fmla="*/ 966 w 990"/>
                <a:gd name="T39" fmla="*/ 0 h 1091"/>
                <a:gd name="T40" fmla="*/ 963 w 990"/>
                <a:gd name="T41" fmla="*/ 0 h 1091"/>
                <a:gd name="T42" fmla="*/ 961 w 990"/>
                <a:gd name="T43" fmla="*/ 0 h 1091"/>
                <a:gd name="T44" fmla="*/ 976 w 990"/>
                <a:gd name="T45" fmla="*/ 0 h 1091"/>
                <a:gd name="T46" fmla="*/ 976 w 990"/>
                <a:gd name="T47" fmla="*/ 0 h 1091"/>
                <a:gd name="T48" fmla="*/ 14 w 990"/>
                <a:gd name="T49" fmla="*/ 0 h 1091"/>
                <a:gd name="T50" fmla="*/ 28 w 990"/>
                <a:gd name="T51" fmla="*/ 0 h 1091"/>
                <a:gd name="T52" fmla="*/ 27 w 990"/>
                <a:gd name="T53" fmla="*/ 0 h 1091"/>
                <a:gd name="T54" fmla="*/ 24 w 990"/>
                <a:gd name="T55" fmla="*/ 0 h 1091"/>
                <a:gd name="T56" fmla="*/ 20 w 990"/>
                <a:gd name="T57" fmla="*/ 0 h 1091"/>
                <a:gd name="T58" fmla="*/ 14 w 990"/>
                <a:gd name="T59" fmla="*/ 0 h 1091"/>
                <a:gd name="T60" fmla="*/ 28 w 990"/>
                <a:gd name="T61" fmla="*/ 0 h 1091"/>
                <a:gd name="T62" fmla="*/ 28 w 990"/>
                <a:gd name="T63" fmla="*/ 0 h 10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90"/>
                <a:gd name="T97" fmla="*/ 0 h 1091"/>
                <a:gd name="T98" fmla="*/ 990 w 990"/>
                <a:gd name="T99" fmla="*/ 1091 h 10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90" h="1091">
                  <a:moveTo>
                    <a:pt x="28" y="982"/>
                  </a:moveTo>
                  <a:lnTo>
                    <a:pt x="0" y="982"/>
                  </a:lnTo>
                  <a:lnTo>
                    <a:pt x="0" y="1077"/>
                  </a:lnTo>
                  <a:lnTo>
                    <a:pt x="1" y="1083"/>
                  </a:lnTo>
                  <a:lnTo>
                    <a:pt x="5" y="1086"/>
                  </a:lnTo>
                  <a:lnTo>
                    <a:pt x="8" y="1090"/>
                  </a:lnTo>
                  <a:lnTo>
                    <a:pt x="14" y="1091"/>
                  </a:lnTo>
                  <a:lnTo>
                    <a:pt x="976" y="1091"/>
                  </a:lnTo>
                  <a:lnTo>
                    <a:pt x="981" y="1090"/>
                  </a:lnTo>
                  <a:lnTo>
                    <a:pt x="985" y="1086"/>
                  </a:lnTo>
                  <a:lnTo>
                    <a:pt x="989" y="1083"/>
                  </a:lnTo>
                  <a:lnTo>
                    <a:pt x="990" y="1077"/>
                  </a:lnTo>
                  <a:lnTo>
                    <a:pt x="990" y="0"/>
                  </a:lnTo>
                  <a:lnTo>
                    <a:pt x="961" y="0"/>
                  </a:lnTo>
                  <a:lnTo>
                    <a:pt x="961" y="1077"/>
                  </a:lnTo>
                  <a:lnTo>
                    <a:pt x="976" y="1062"/>
                  </a:lnTo>
                  <a:lnTo>
                    <a:pt x="970" y="1063"/>
                  </a:lnTo>
                  <a:lnTo>
                    <a:pt x="966" y="1067"/>
                  </a:lnTo>
                  <a:lnTo>
                    <a:pt x="963" y="1071"/>
                  </a:lnTo>
                  <a:lnTo>
                    <a:pt x="961" y="1077"/>
                  </a:lnTo>
                  <a:lnTo>
                    <a:pt x="976" y="1077"/>
                  </a:lnTo>
                  <a:lnTo>
                    <a:pt x="976" y="1062"/>
                  </a:lnTo>
                  <a:lnTo>
                    <a:pt x="14" y="1062"/>
                  </a:lnTo>
                  <a:lnTo>
                    <a:pt x="28" y="1077"/>
                  </a:lnTo>
                  <a:lnTo>
                    <a:pt x="27" y="1071"/>
                  </a:lnTo>
                  <a:lnTo>
                    <a:pt x="24" y="1067"/>
                  </a:lnTo>
                  <a:lnTo>
                    <a:pt x="20" y="1063"/>
                  </a:lnTo>
                  <a:lnTo>
                    <a:pt x="14" y="1077"/>
                  </a:lnTo>
                  <a:lnTo>
                    <a:pt x="28" y="1077"/>
                  </a:lnTo>
                  <a:lnTo>
                    <a:pt x="28" y="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211"/>
            <p:cNvSpPr>
              <a:spLocks/>
            </p:cNvSpPr>
            <p:nvPr/>
          </p:nvSpPr>
          <p:spPr bwMode="auto">
            <a:xfrm>
              <a:off x="2091" y="1784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212"/>
            <p:cNvSpPr>
              <a:spLocks/>
            </p:cNvSpPr>
            <p:nvPr/>
          </p:nvSpPr>
          <p:spPr bwMode="auto">
            <a:xfrm>
              <a:off x="3053" y="1293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" name="Group 213"/>
          <p:cNvGrpSpPr>
            <a:grpSpLocks/>
          </p:cNvGrpSpPr>
          <p:nvPr/>
        </p:nvGrpSpPr>
        <p:grpSpPr bwMode="auto">
          <a:xfrm>
            <a:off x="3109144" y="6058743"/>
            <a:ext cx="127000" cy="138113"/>
            <a:chOff x="1809" y="3746"/>
            <a:chExt cx="80" cy="87"/>
          </a:xfrm>
        </p:grpSpPr>
        <p:sp>
          <p:nvSpPr>
            <p:cNvPr id="219" name="Rectangle 214"/>
            <p:cNvSpPr>
              <a:spLocks noChangeArrowheads="1"/>
            </p:cNvSpPr>
            <p:nvPr/>
          </p:nvSpPr>
          <p:spPr bwMode="auto">
            <a:xfrm>
              <a:off x="1834" y="3785"/>
              <a:ext cx="29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20" name="Freeform 215"/>
            <p:cNvSpPr>
              <a:spLocks/>
            </p:cNvSpPr>
            <p:nvPr/>
          </p:nvSpPr>
          <p:spPr bwMode="auto">
            <a:xfrm>
              <a:off x="1809" y="3746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" name="Rectangle 216"/>
          <p:cNvSpPr>
            <a:spLocks noChangeArrowheads="1"/>
          </p:cNvSpPr>
          <p:nvPr/>
        </p:nvSpPr>
        <p:spPr bwMode="auto">
          <a:xfrm>
            <a:off x="478656" y="5479306"/>
            <a:ext cx="8572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2" name="Rectangle 217"/>
          <p:cNvSpPr>
            <a:spLocks noChangeArrowheads="1"/>
          </p:cNvSpPr>
          <p:nvPr/>
        </p:nvSpPr>
        <p:spPr bwMode="auto">
          <a:xfrm>
            <a:off x="588194" y="5511056"/>
            <a:ext cx="6778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Fetch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3" name="Rectangle 218"/>
          <p:cNvSpPr>
            <a:spLocks noChangeArrowheads="1"/>
          </p:cNvSpPr>
          <p:nvPr/>
        </p:nvSpPr>
        <p:spPr bwMode="auto">
          <a:xfrm>
            <a:off x="588194" y="4182318"/>
            <a:ext cx="91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Decode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4" name="Rectangle 219"/>
          <p:cNvSpPr>
            <a:spLocks noChangeArrowheads="1"/>
          </p:cNvSpPr>
          <p:nvPr/>
        </p:nvSpPr>
        <p:spPr bwMode="auto">
          <a:xfrm>
            <a:off x="478656" y="2821831"/>
            <a:ext cx="1135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5" name="Rectangle 220"/>
          <p:cNvSpPr>
            <a:spLocks noChangeArrowheads="1"/>
          </p:cNvSpPr>
          <p:nvPr/>
        </p:nvSpPr>
        <p:spPr bwMode="auto">
          <a:xfrm>
            <a:off x="588194" y="2853581"/>
            <a:ext cx="974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Execute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6" name="Rectangle 221"/>
          <p:cNvSpPr>
            <a:spLocks noChangeArrowheads="1"/>
          </p:cNvSpPr>
          <p:nvPr/>
        </p:nvSpPr>
        <p:spPr bwMode="auto">
          <a:xfrm>
            <a:off x="478656" y="1308943"/>
            <a:ext cx="11334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7" name="Rectangle 222"/>
          <p:cNvSpPr>
            <a:spLocks noChangeArrowheads="1"/>
          </p:cNvSpPr>
          <p:nvPr/>
        </p:nvSpPr>
        <p:spPr bwMode="auto">
          <a:xfrm>
            <a:off x="588194" y="1340693"/>
            <a:ext cx="968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8" name="Rectangle 223"/>
          <p:cNvSpPr>
            <a:spLocks noChangeArrowheads="1"/>
          </p:cNvSpPr>
          <p:nvPr/>
        </p:nvSpPr>
        <p:spPr bwMode="auto">
          <a:xfrm>
            <a:off x="478656" y="264368"/>
            <a:ext cx="14303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9" name="Rectangle 224"/>
          <p:cNvSpPr>
            <a:spLocks noChangeArrowheads="1"/>
          </p:cNvSpPr>
          <p:nvPr/>
        </p:nvSpPr>
        <p:spPr bwMode="auto">
          <a:xfrm>
            <a:off x="588194" y="296118"/>
            <a:ext cx="1282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 back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30" name="Group 225"/>
          <p:cNvGrpSpPr>
            <a:grpSpLocks/>
          </p:cNvGrpSpPr>
          <p:nvPr/>
        </p:nvGrpSpPr>
        <p:grpSpPr bwMode="auto">
          <a:xfrm>
            <a:off x="1608956" y="835868"/>
            <a:ext cx="74613" cy="1146175"/>
            <a:chOff x="864" y="456"/>
            <a:chExt cx="47" cy="722"/>
          </a:xfrm>
        </p:grpSpPr>
        <p:sp>
          <p:nvSpPr>
            <p:cNvPr id="231" name="Line 226"/>
            <p:cNvSpPr>
              <a:spLocks noChangeShapeType="1"/>
            </p:cNvSpPr>
            <p:nvPr/>
          </p:nvSpPr>
          <p:spPr bwMode="auto">
            <a:xfrm flipV="1">
              <a:off x="887" y="479"/>
              <a:ext cx="0" cy="69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227"/>
            <p:cNvSpPr>
              <a:spLocks/>
            </p:cNvSpPr>
            <p:nvPr/>
          </p:nvSpPr>
          <p:spPr bwMode="auto">
            <a:xfrm>
              <a:off x="864" y="456"/>
              <a:ext cx="47" cy="25"/>
            </a:xfrm>
            <a:custGeom>
              <a:avLst/>
              <a:gdLst>
                <a:gd name="T0" fmla="*/ 47 w 47"/>
                <a:gd name="T1" fmla="*/ 1 h 50"/>
                <a:gd name="T2" fmla="*/ 23 w 47"/>
                <a:gd name="T3" fmla="*/ 0 h 50"/>
                <a:gd name="T4" fmla="*/ 0 w 47"/>
                <a:gd name="T5" fmla="*/ 1 h 50"/>
                <a:gd name="T6" fmla="*/ 47 w 47"/>
                <a:gd name="T7" fmla="*/ 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0"/>
                <a:gd name="T14" fmla="*/ 47 w 4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0">
                  <a:moveTo>
                    <a:pt x="47" y="50"/>
                  </a:moveTo>
                  <a:lnTo>
                    <a:pt x="23" y="0"/>
                  </a:lnTo>
                  <a:lnTo>
                    <a:pt x="0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" name="Group 228"/>
          <p:cNvGrpSpPr>
            <a:grpSpLocks/>
          </p:cNvGrpSpPr>
          <p:nvPr/>
        </p:nvGrpSpPr>
        <p:grpSpPr bwMode="auto">
          <a:xfrm>
            <a:off x="3710806" y="1786781"/>
            <a:ext cx="4868863" cy="4075112"/>
            <a:chOff x="2188" y="1055"/>
            <a:chExt cx="3067" cy="2567"/>
          </a:xfrm>
        </p:grpSpPr>
        <p:sp>
          <p:nvSpPr>
            <p:cNvPr id="234" name="Freeform 229"/>
            <p:cNvSpPr>
              <a:spLocks/>
            </p:cNvSpPr>
            <p:nvPr/>
          </p:nvSpPr>
          <p:spPr bwMode="auto">
            <a:xfrm>
              <a:off x="2264" y="1055"/>
              <a:ext cx="2991" cy="2554"/>
            </a:xfrm>
            <a:custGeom>
              <a:avLst/>
              <a:gdLst>
                <a:gd name="T0" fmla="*/ 829 w 2991"/>
                <a:gd name="T1" fmla="*/ 0 h 5108"/>
                <a:gd name="T2" fmla="*/ 829 w 2991"/>
                <a:gd name="T3" fmla="*/ 1 h 5108"/>
                <a:gd name="T4" fmla="*/ 2977 w 2991"/>
                <a:gd name="T5" fmla="*/ 1 h 5108"/>
                <a:gd name="T6" fmla="*/ 2977 w 2991"/>
                <a:gd name="T7" fmla="*/ 1 h 5108"/>
                <a:gd name="T8" fmla="*/ 2963 w 2991"/>
                <a:gd name="T9" fmla="*/ 1 h 5108"/>
                <a:gd name="T10" fmla="*/ 2964 w 2991"/>
                <a:gd name="T11" fmla="*/ 1 h 5108"/>
                <a:gd name="T12" fmla="*/ 2968 w 2991"/>
                <a:gd name="T13" fmla="*/ 1 h 5108"/>
                <a:gd name="T14" fmla="*/ 2971 w 2991"/>
                <a:gd name="T15" fmla="*/ 1 h 5108"/>
                <a:gd name="T16" fmla="*/ 2963 w 2991"/>
                <a:gd name="T17" fmla="*/ 1 h 5108"/>
                <a:gd name="T18" fmla="*/ 2963 w 2991"/>
                <a:gd name="T19" fmla="*/ 1 h 5108"/>
                <a:gd name="T20" fmla="*/ 2977 w 2991"/>
                <a:gd name="T21" fmla="*/ 1 h 5108"/>
                <a:gd name="T22" fmla="*/ 2977 w 2991"/>
                <a:gd name="T23" fmla="*/ 1 h 5108"/>
                <a:gd name="T24" fmla="*/ 2971 w 2991"/>
                <a:gd name="T25" fmla="*/ 1 h 5108"/>
                <a:gd name="T26" fmla="*/ 2968 w 2991"/>
                <a:gd name="T27" fmla="*/ 1 h 5108"/>
                <a:gd name="T28" fmla="*/ 2964 w 2991"/>
                <a:gd name="T29" fmla="*/ 1 h 5108"/>
                <a:gd name="T30" fmla="*/ 2977 w 2991"/>
                <a:gd name="T31" fmla="*/ 1 h 5108"/>
                <a:gd name="T32" fmla="*/ 0 w 2991"/>
                <a:gd name="T33" fmla="*/ 1 h 5108"/>
                <a:gd name="T34" fmla="*/ 0 w 2991"/>
                <a:gd name="T35" fmla="*/ 1 h 5108"/>
                <a:gd name="T36" fmla="*/ 2977 w 2991"/>
                <a:gd name="T37" fmla="*/ 1 h 5108"/>
                <a:gd name="T38" fmla="*/ 2977 w 2991"/>
                <a:gd name="T39" fmla="*/ 1 h 5108"/>
                <a:gd name="T40" fmla="*/ 2983 w 2991"/>
                <a:gd name="T41" fmla="*/ 1 h 5108"/>
                <a:gd name="T42" fmla="*/ 2987 w 2991"/>
                <a:gd name="T43" fmla="*/ 1 h 5108"/>
                <a:gd name="T44" fmla="*/ 2990 w 2991"/>
                <a:gd name="T45" fmla="*/ 1 h 5108"/>
                <a:gd name="T46" fmla="*/ 2991 w 2991"/>
                <a:gd name="T47" fmla="*/ 1 h 5108"/>
                <a:gd name="T48" fmla="*/ 2991 w 2991"/>
                <a:gd name="T49" fmla="*/ 1 h 5108"/>
                <a:gd name="T50" fmla="*/ 2991 w 2991"/>
                <a:gd name="T51" fmla="*/ 1 h 5108"/>
                <a:gd name="T52" fmla="*/ 2991 w 2991"/>
                <a:gd name="T53" fmla="*/ 1 h 5108"/>
                <a:gd name="T54" fmla="*/ 2990 w 2991"/>
                <a:gd name="T55" fmla="*/ 1 h 5108"/>
                <a:gd name="T56" fmla="*/ 2987 w 2991"/>
                <a:gd name="T57" fmla="*/ 1 h 5108"/>
                <a:gd name="T58" fmla="*/ 2983 w 2991"/>
                <a:gd name="T59" fmla="*/ 1 h 5108"/>
                <a:gd name="T60" fmla="*/ 2977 w 2991"/>
                <a:gd name="T61" fmla="*/ 0 h 5108"/>
                <a:gd name="T62" fmla="*/ 829 w 2991"/>
                <a:gd name="T63" fmla="*/ 0 h 51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91"/>
                <a:gd name="T97" fmla="*/ 0 h 5108"/>
                <a:gd name="T98" fmla="*/ 2991 w 2991"/>
                <a:gd name="T99" fmla="*/ 5108 h 510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91" h="5108">
                  <a:moveTo>
                    <a:pt x="829" y="0"/>
                  </a:moveTo>
                  <a:lnTo>
                    <a:pt x="829" y="29"/>
                  </a:lnTo>
                  <a:lnTo>
                    <a:pt x="2977" y="29"/>
                  </a:lnTo>
                  <a:lnTo>
                    <a:pt x="2977" y="14"/>
                  </a:lnTo>
                  <a:lnTo>
                    <a:pt x="2963" y="14"/>
                  </a:lnTo>
                  <a:lnTo>
                    <a:pt x="2964" y="20"/>
                  </a:lnTo>
                  <a:lnTo>
                    <a:pt x="2968" y="24"/>
                  </a:lnTo>
                  <a:lnTo>
                    <a:pt x="2971" y="28"/>
                  </a:lnTo>
                  <a:lnTo>
                    <a:pt x="2963" y="14"/>
                  </a:lnTo>
                  <a:lnTo>
                    <a:pt x="2963" y="5094"/>
                  </a:lnTo>
                  <a:lnTo>
                    <a:pt x="2977" y="5094"/>
                  </a:lnTo>
                  <a:lnTo>
                    <a:pt x="2977" y="5079"/>
                  </a:lnTo>
                  <a:lnTo>
                    <a:pt x="2971" y="5081"/>
                  </a:lnTo>
                  <a:lnTo>
                    <a:pt x="2968" y="5084"/>
                  </a:lnTo>
                  <a:lnTo>
                    <a:pt x="2964" y="5088"/>
                  </a:lnTo>
                  <a:lnTo>
                    <a:pt x="2977" y="5079"/>
                  </a:lnTo>
                  <a:lnTo>
                    <a:pt x="0" y="5079"/>
                  </a:lnTo>
                  <a:lnTo>
                    <a:pt x="0" y="5108"/>
                  </a:lnTo>
                  <a:lnTo>
                    <a:pt x="2977" y="5108"/>
                  </a:lnTo>
                  <a:lnTo>
                    <a:pt x="2983" y="5107"/>
                  </a:lnTo>
                  <a:lnTo>
                    <a:pt x="2987" y="5103"/>
                  </a:lnTo>
                  <a:lnTo>
                    <a:pt x="2990" y="5100"/>
                  </a:lnTo>
                  <a:lnTo>
                    <a:pt x="2991" y="5094"/>
                  </a:lnTo>
                  <a:lnTo>
                    <a:pt x="2991" y="14"/>
                  </a:lnTo>
                  <a:lnTo>
                    <a:pt x="2990" y="8"/>
                  </a:lnTo>
                  <a:lnTo>
                    <a:pt x="2987" y="5"/>
                  </a:lnTo>
                  <a:lnTo>
                    <a:pt x="2983" y="1"/>
                  </a:lnTo>
                  <a:lnTo>
                    <a:pt x="2977" y="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230"/>
            <p:cNvSpPr>
              <a:spLocks/>
            </p:cNvSpPr>
            <p:nvPr/>
          </p:nvSpPr>
          <p:spPr bwMode="auto">
            <a:xfrm>
              <a:off x="2188" y="3581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" name="Group 231"/>
          <p:cNvGrpSpPr>
            <a:grpSpLocks/>
          </p:cNvGrpSpPr>
          <p:nvPr/>
        </p:nvGrpSpPr>
        <p:grpSpPr bwMode="auto">
          <a:xfrm>
            <a:off x="3172644" y="5601543"/>
            <a:ext cx="2306637" cy="103188"/>
            <a:chOff x="1849" y="3458"/>
            <a:chExt cx="1453" cy="65"/>
          </a:xfrm>
        </p:grpSpPr>
        <p:sp>
          <p:nvSpPr>
            <p:cNvPr id="237" name="Freeform 232"/>
            <p:cNvSpPr>
              <a:spLocks/>
            </p:cNvSpPr>
            <p:nvPr/>
          </p:nvSpPr>
          <p:spPr bwMode="auto">
            <a:xfrm>
              <a:off x="1849" y="3497"/>
              <a:ext cx="1427" cy="26"/>
            </a:xfrm>
            <a:custGeom>
              <a:avLst/>
              <a:gdLst>
                <a:gd name="T0" fmla="*/ 0 w 1427"/>
                <a:gd name="T1" fmla="*/ 1 h 52"/>
                <a:gd name="T2" fmla="*/ 0 w 1427"/>
                <a:gd name="T3" fmla="*/ 1 h 52"/>
                <a:gd name="T4" fmla="*/ 1413 w 1427"/>
                <a:gd name="T5" fmla="*/ 1 h 52"/>
                <a:gd name="T6" fmla="*/ 1413 w 1427"/>
                <a:gd name="T7" fmla="*/ 1 h 52"/>
                <a:gd name="T8" fmla="*/ 1419 w 1427"/>
                <a:gd name="T9" fmla="*/ 1 h 52"/>
                <a:gd name="T10" fmla="*/ 1423 w 1427"/>
                <a:gd name="T11" fmla="*/ 1 h 52"/>
                <a:gd name="T12" fmla="*/ 1426 w 1427"/>
                <a:gd name="T13" fmla="*/ 1 h 52"/>
                <a:gd name="T14" fmla="*/ 1427 w 1427"/>
                <a:gd name="T15" fmla="*/ 1 h 52"/>
                <a:gd name="T16" fmla="*/ 1427 w 1427"/>
                <a:gd name="T17" fmla="*/ 0 h 52"/>
                <a:gd name="T18" fmla="*/ 1399 w 1427"/>
                <a:gd name="T19" fmla="*/ 0 h 52"/>
                <a:gd name="T20" fmla="*/ 1399 w 1427"/>
                <a:gd name="T21" fmla="*/ 1 h 52"/>
                <a:gd name="T22" fmla="*/ 1413 w 1427"/>
                <a:gd name="T23" fmla="*/ 1 h 52"/>
                <a:gd name="T24" fmla="*/ 1407 w 1427"/>
                <a:gd name="T25" fmla="*/ 1 h 52"/>
                <a:gd name="T26" fmla="*/ 1404 w 1427"/>
                <a:gd name="T27" fmla="*/ 1 h 52"/>
                <a:gd name="T28" fmla="*/ 1400 w 1427"/>
                <a:gd name="T29" fmla="*/ 1 h 52"/>
                <a:gd name="T30" fmla="*/ 1399 w 1427"/>
                <a:gd name="T31" fmla="*/ 1 h 52"/>
                <a:gd name="T32" fmla="*/ 1413 w 1427"/>
                <a:gd name="T33" fmla="*/ 1 h 52"/>
                <a:gd name="T34" fmla="*/ 1413 w 1427"/>
                <a:gd name="T35" fmla="*/ 1 h 52"/>
                <a:gd name="T36" fmla="*/ 0 w 1427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27"/>
                <a:gd name="T58" fmla="*/ 0 h 52"/>
                <a:gd name="T59" fmla="*/ 1427 w 1427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27" h="52">
                  <a:moveTo>
                    <a:pt x="0" y="23"/>
                  </a:moveTo>
                  <a:lnTo>
                    <a:pt x="0" y="52"/>
                  </a:lnTo>
                  <a:lnTo>
                    <a:pt x="1413" y="52"/>
                  </a:lnTo>
                  <a:lnTo>
                    <a:pt x="1419" y="51"/>
                  </a:lnTo>
                  <a:lnTo>
                    <a:pt x="1423" y="47"/>
                  </a:lnTo>
                  <a:lnTo>
                    <a:pt x="1426" y="44"/>
                  </a:lnTo>
                  <a:lnTo>
                    <a:pt x="1427" y="38"/>
                  </a:lnTo>
                  <a:lnTo>
                    <a:pt x="1427" y="0"/>
                  </a:lnTo>
                  <a:lnTo>
                    <a:pt x="1399" y="0"/>
                  </a:lnTo>
                  <a:lnTo>
                    <a:pt x="1399" y="38"/>
                  </a:lnTo>
                  <a:lnTo>
                    <a:pt x="1413" y="23"/>
                  </a:lnTo>
                  <a:lnTo>
                    <a:pt x="1407" y="24"/>
                  </a:lnTo>
                  <a:lnTo>
                    <a:pt x="1404" y="28"/>
                  </a:lnTo>
                  <a:lnTo>
                    <a:pt x="1400" y="32"/>
                  </a:lnTo>
                  <a:lnTo>
                    <a:pt x="1399" y="38"/>
                  </a:lnTo>
                  <a:lnTo>
                    <a:pt x="1413" y="38"/>
                  </a:lnTo>
                  <a:lnTo>
                    <a:pt x="1413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233"/>
            <p:cNvSpPr>
              <a:spLocks/>
            </p:cNvSpPr>
            <p:nvPr/>
          </p:nvSpPr>
          <p:spPr bwMode="auto">
            <a:xfrm>
              <a:off x="3222" y="3458"/>
              <a:ext cx="80" cy="40"/>
            </a:xfrm>
            <a:custGeom>
              <a:avLst/>
              <a:gdLst>
                <a:gd name="T0" fmla="*/ 80 w 80"/>
                <a:gd name="T1" fmla="*/ 0 h 82"/>
                <a:gd name="T2" fmla="*/ 40 w 80"/>
                <a:gd name="T3" fmla="*/ 0 h 82"/>
                <a:gd name="T4" fmla="*/ 0 w 80"/>
                <a:gd name="T5" fmla="*/ 0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" name="Rectangle 234"/>
          <p:cNvSpPr>
            <a:spLocks noChangeArrowheads="1"/>
          </p:cNvSpPr>
          <p:nvPr/>
        </p:nvSpPr>
        <p:spPr bwMode="auto">
          <a:xfrm>
            <a:off x="5190356" y="827931"/>
            <a:ext cx="915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out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0" name="Rectangle 235"/>
          <p:cNvSpPr>
            <a:spLocks noChangeArrowheads="1"/>
          </p:cNvSpPr>
          <p:nvPr/>
        </p:nvSpPr>
        <p:spPr bwMode="auto">
          <a:xfrm>
            <a:off x="5255444" y="1437531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data in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41" name="Group 236"/>
          <p:cNvGrpSpPr>
            <a:grpSpLocks/>
          </p:cNvGrpSpPr>
          <p:nvPr/>
        </p:nvGrpSpPr>
        <p:grpSpPr bwMode="auto">
          <a:xfrm>
            <a:off x="6409556" y="3355231"/>
            <a:ext cx="2522538" cy="1177925"/>
            <a:chOff x="3658" y="2043"/>
            <a:chExt cx="1824" cy="742"/>
          </a:xfrm>
        </p:grpSpPr>
        <p:sp>
          <p:nvSpPr>
            <p:cNvPr id="242" name="Freeform 237"/>
            <p:cNvSpPr>
              <a:spLocks/>
            </p:cNvSpPr>
            <p:nvPr/>
          </p:nvSpPr>
          <p:spPr bwMode="auto">
            <a:xfrm>
              <a:off x="3735" y="2043"/>
              <a:ext cx="1747" cy="729"/>
            </a:xfrm>
            <a:custGeom>
              <a:avLst/>
              <a:gdLst>
                <a:gd name="T0" fmla="*/ 1747 w 1747"/>
                <a:gd name="T1" fmla="*/ 0 h 1457"/>
                <a:gd name="T2" fmla="*/ 1718 w 1747"/>
                <a:gd name="T3" fmla="*/ 0 h 1457"/>
                <a:gd name="T4" fmla="*/ 1718 w 1747"/>
                <a:gd name="T5" fmla="*/ 1 h 1457"/>
                <a:gd name="T6" fmla="*/ 1732 w 1747"/>
                <a:gd name="T7" fmla="*/ 1 h 1457"/>
                <a:gd name="T8" fmla="*/ 1732 w 1747"/>
                <a:gd name="T9" fmla="*/ 1 h 1457"/>
                <a:gd name="T10" fmla="*/ 1727 w 1747"/>
                <a:gd name="T11" fmla="*/ 1 h 1457"/>
                <a:gd name="T12" fmla="*/ 1723 w 1747"/>
                <a:gd name="T13" fmla="*/ 1 h 1457"/>
                <a:gd name="T14" fmla="*/ 1719 w 1747"/>
                <a:gd name="T15" fmla="*/ 1 h 1457"/>
                <a:gd name="T16" fmla="*/ 1732 w 1747"/>
                <a:gd name="T17" fmla="*/ 1 h 1457"/>
                <a:gd name="T18" fmla="*/ 0 w 1747"/>
                <a:gd name="T19" fmla="*/ 1 h 1457"/>
                <a:gd name="T20" fmla="*/ 0 w 1747"/>
                <a:gd name="T21" fmla="*/ 1 h 1457"/>
                <a:gd name="T22" fmla="*/ 1732 w 1747"/>
                <a:gd name="T23" fmla="*/ 1 h 1457"/>
                <a:gd name="T24" fmla="*/ 1732 w 1747"/>
                <a:gd name="T25" fmla="*/ 1 h 1457"/>
                <a:gd name="T26" fmla="*/ 1738 w 1747"/>
                <a:gd name="T27" fmla="*/ 1 h 1457"/>
                <a:gd name="T28" fmla="*/ 1742 w 1747"/>
                <a:gd name="T29" fmla="*/ 1 h 1457"/>
                <a:gd name="T30" fmla="*/ 1745 w 1747"/>
                <a:gd name="T31" fmla="*/ 1 h 1457"/>
                <a:gd name="T32" fmla="*/ 1747 w 1747"/>
                <a:gd name="T33" fmla="*/ 1 h 1457"/>
                <a:gd name="T34" fmla="*/ 1747 w 1747"/>
                <a:gd name="T35" fmla="*/ 1 h 1457"/>
                <a:gd name="T36" fmla="*/ 1747 w 1747"/>
                <a:gd name="T37" fmla="*/ 0 h 14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47"/>
                <a:gd name="T58" fmla="*/ 0 h 1457"/>
                <a:gd name="T59" fmla="*/ 1747 w 1747"/>
                <a:gd name="T60" fmla="*/ 1457 h 14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47" h="1457">
                  <a:moveTo>
                    <a:pt x="1747" y="0"/>
                  </a:moveTo>
                  <a:lnTo>
                    <a:pt x="1718" y="0"/>
                  </a:lnTo>
                  <a:lnTo>
                    <a:pt x="1718" y="1443"/>
                  </a:lnTo>
                  <a:lnTo>
                    <a:pt x="1732" y="1443"/>
                  </a:lnTo>
                  <a:lnTo>
                    <a:pt x="1732" y="1428"/>
                  </a:lnTo>
                  <a:lnTo>
                    <a:pt x="1727" y="1430"/>
                  </a:lnTo>
                  <a:lnTo>
                    <a:pt x="1723" y="1433"/>
                  </a:lnTo>
                  <a:lnTo>
                    <a:pt x="1719" y="1437"/>
                  </a:lnTo>
                  <a:lnTo>
                    <a:pt x="1732" y="1428"/>
                  </a:lnTo>
                  <a:lnTo>
                    <a:pt x="0" y="1428"/>
                  </a:lnTo>
                  <a:lnTo>
                    <a:pt x="0" y="1457"/>
                  </a:lnTo>
                  <a:lnTo>
                    <a:pt x="1732" y="1457"/>
                  </a:lnTo>
                  <a:lnTo>
                    <a:pt x="1738" y="1456"/>
                  </a:lnTo>
                  <a:lnTo>
                    <a:pt x="1742" y="1452"/>
                  </a:lnTo>
                  <a:lnTo>
                    <a:pt x="1745" y="1449"/>
                  </a:lnTo>
                  <a:lnTo>
                    <a:pt x="1747" y="144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238"/>
            <p:cNvSpPr>
              <a:spLocks/>
            </p:cNvSpPr>
            <p:nvPr/>
          </p:nvSpPr>
          <p:spPr bwMode="auto">
            <a:xfrm>
              <a:off x="3658" y="2744"/>
              <a:ext cx="80" cy="41"/>
            </a:xfrm>
            <a:custGeom>
              <a:avLst/>
              <a:gdLst>
                <a:gd name="T0" fmla="*/ 80 w 80"/>
                <a:gd name="T1" fmla="*/ 0 h 82"/>
                <a:gd name="T2" fmla="*/ 0 w 80"/>
                <a:gd name="T3" fmla="*/ 1 h 82"/>
                <a:gd name="T4" fmla="*/ 80 w 80"/>
                <a:gd name="T5" fmla="*/ 1 h 82"/>
                <a:gd name="T6" fmla="*/ 8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0"/>
                  </a:moveTo>
                  <a:lnTo>
                    <a:pt x="0" y="41"/>
                  </a:lnTo>
                  <a:lnTo>
                    <a:pt x="80" y="8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" name="Oval 239"/>
          <p:cNvSpPr>
            <a:spLocks noChangeArrowheads="1"/>
          </p:cNvSpPr>
          <p:nvPr/>
        </p:nvSpPr>
        <p:spPr bwMode="auto">
          <a:xfrm>
            <a:off x="3126606" y="5674568"/>
            <a:ext cx="92075" cy="460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5" name="Rectangle 240"/>
          <p:cNvSpPr>
            <a:spLocks noChangeArrowheads="1"/>
          </p:cNvSpPr>
          <p:nvPr/>
        </p:nvSpPr>
        <p:spPr bwMode="auto">
          <a:xfrm>
            <a:off x="7211244" y="1651843"/>
            <a:ext cx="10795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46" name="Rectangle 241"/>
          <p:cNvSpPr>
            <a:spLocks noChangeArrowheads="1"/>
          </p:cNvSpPr>
          <p:nvPr/>
        </p:nvSpPr>
        <p:spPr bwMode="auto">
          <a:xfrm>
            <a:off x="7323956" y="1483568"/>
            <a:ext cx="849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7" name="Rectangle 242"/>
          <p:cNvSpPr>
            <a:spLocks noChangeArrowheads="1"/>
          </p:cNvSpPr>
          <p:nvPr/>
        </p:nvSpPr>
        <p:spPr bwMode="auto">
          <a:xfrm>
            <a:off x="7400156" y="4226768"/>
            <a:ext cx="919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8" name="Rectangle 243"/>
          <p:cNvSpPr>
            <a:spLocks noChangeArrowheads="1"/>
          </p:cNvSpPr>
          <p:nvPr/>
        </p:nvSpPr>
        <p:spPr bwMode="auto">
          <a:xfrm>
            <a:off x="7412856" y="4531568"/>
            <a:ext cx="877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9" name="Rectangle 244"/>
          <p:cNvSpPr>
            <a:spLocks noChangeArrowheads="1"/>
          </p:cNvSpPr>
          <p:nvPr/>
        </p:nvSpPr>
        <p:spPr bwMode="auto">
          <a:xfrm>
            <a:off x="7211244" y="5682506"/>
            <a:ext cx="10795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0" name="Rectangle 245"/>
          <p:cNvSpPr>
            <a:spLocks noChangeArrowheads="1"/>
          </p:cNvSpPr>
          <p:nvPr/>
        </p:nvSpPr>
        <p:spPr bwMode="auto">
          <a:xfrm>
            <a:off x="7312844" y="5522168"/>
            <a:ext cx="849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1" name="Rectangle 246"/>
          <p:cNvSpPr>
            <a:spLocks noChangeArrowheads="1"/>
          </p:cNvSpPr>
          <p:nvPr/>
        </p:nvSpPr>
        <p:spPr bwMode="auto">
          <a:xfrm>
            <a:off x="7211244" y="5912693"/>
            <a:ext cx="10795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2" name="Rectangle 247"/>
          <p:cNvSpPr>
            <a:spLocks noChangeArrowheads="1"/>
          </p:cNvSpPr>
          <p:nvPr/>
        </p:nvSpPr>
        <p:spPr bwMode="auto">
          <a:xfrm>
            <a:off x="7323956" y="5903168"/>
            <a:ext cx="919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W_valM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3" name="Rectangle 248"/>
          <p:cNvSpPr>
            <a:spLocks noChangeArrowheads="1"/>
          </p:cNvSpPr>
          <p:nvPr/>
        </p:nvSpPr>
        <p:spPr bwMode="auto">
          <a:xfrm>
            <a:off x="4809356" y="364733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d_rvalA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4" name="Rectangle 249"/>
          <p:cNvSpPr>
            <a:spLocks noChangeArrowheads="1"/>
          </p:cNvSpPr>
          <p:nvPr/>
        </p:nvSpPr>
        <p:spPr bwMode="auto">
          <a:xfrm>
            <a:off x="2097906" y="5560268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f_PC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5" name="Freeform 250"/>
          <p:cNvSpPr>
            <a:spLocks/>
          </p:cNvSpPr>
          <p:nvPr/>
        </p:nvSpPr>
        <p:spPr bwMode="auto">
          <a:xfrm>
            <a:off x="6223819" y="5050681"/>
            <a:ext cx="1252537" cy="320675"/>
          </a:xfrm>
          <a:custGeom>
            <a:avLst/>
            <a:gdLst>
              <a:gd name="T0" fmla="*/ 2147483646 w 679"/>
              <a:gd name="T1" fmla="*/ 0 h 404"/>
              <a:gd name="T2" fmla="*/ 2147483646 w 679"/>
              <a:gd name="T3" fmla="*/ 2147483646 h 404"/>
              <a:gd name="T4" fmla="*/ 2147483646 w 679"/>
              <a:gd name="T5" fmla="*/ 2147483646 h 404"/>
              <a:gd name="T6" fmla="*/ 2147483646 w 679"/>
              <a:gd name="T7" fmla="*/ 2147483646 h 404"/>
              <a:gd name="T8" fmla="*/ 2147483646 w 679"/>
              <a:gd name="T9" fmla="*/ 2147483646 h 404"/>
              <a:gd name="T10" fmla="*/ 2147483646 w 679"/>
              <a:gd name="T11" fmla="*/ 2147483646 h 404"/>
              <a:gd name="T12" fmla="*/ 2147483646 w 679"/>
              <a:gd name="T13" fmla="*/ 2147483646 h 404"/>
              <a:gd name="T14" fmla="*/ 2147483646 w 679"/>
              <a:gd name="T15" fmla="*/ 2147483646 h 404"/>
              <a:gd name="T16" fmla="*/ 0 w 679"/>
              <a:gd name="T17" fmla="*/ 2147483646 h 404"/>
              <a:gd name="T18" fmla="*/ 0 w 679"/>
              <a:gd name="T19" fmla="*/ 2147483646 h 404"/>
              <a:gd name="T20" fmla="*/ 2147483646 w 679"/>
              <a:gd name="T21" fmla="*/ 2147483646 h 404"/>
              <a:gd name="T22" fmla="*/ 2147483646 w 679"/>
              <a:gd name="T23" fmla="*/ 2147483646 h 404"/>
              <a:gd name="T24" fmla="*/ 2147483646 w 679"/>
              <a:gd name="T25" fmla="*/ 2147483646 h 404"/>
              <a:gd name="T26" fmla="*/ 2147483646 w 679"/>
              <a:gd name="T27" fmla="*/ 2147483646 h 404"/>
              <a:gd name="T28" fmla="*/ 2147483646 w 679"/>
              <a:gd name="T29" fmla="*/ 2147483646 h 404"/>
              <a:gd name="T30" fmla="*/ 2147483646 w 679"/>
              <a:gd name="T31" fmla="*/ 2147483646 h 404"/>
              <a:gd name="T32" fmla="*/ 2147483646 w 679"/>
              <a:gd name="T33" fmla="*/ 2147483646 h 404"/>
              <a:gd name="T34" fmla="*/ 2147483646 w 679"/>
              <a:gd name="T35" fmla="*/ 2147483646 h 404"/>
              <a:gd name="T36" fmla="*/ 2147483646 w 679"/>
              <a:gd name="T37" fmla="*/ 2147483646 h 404"/>
              <a:gd name="T38" fmla="*/ 2147483646 w 679"/>
              <a:gd name="T39" fmla="*/ 2147483646 h 404"/>
              <a:gd name="T40" fmla="*/ 2147483646 w 679"/>
              <a:gd name="T41" fmla="*/ 2147483646 h 404"/>
              <a:gd name="T42" fmla="*/ 2147483646 w 679"/>
              <a:gd name="T43" fmla="*/ 2147483646 h 404"/>
              <a:gd name="T44" fmla="*/ 2147483646 w 679"/>
              <a:gd name="T45" fmla="*/ 2147483646 h 404"/>
              <a:gd name="T46" fmla="*/ 2147483646 w 679"/>
              <a:gd name="T47" fmla="*/ 2147483646 h 404"/>
              <a:gd name="T48" fmla="*/ 2147483646 w 679"/>
              <a:gd name="T49" fmla="*/ 2147483646 h 404"/>
              <a:gd name="T50" fmla="*/ 2147483646 w 679"/>
              <a:gd name="T51" fmla="*/ 2147483646 h 404"/>
              <a:gd name="T52" fmla="*/ 2147483646 w 679"/>
              <a:gd name="T53" fmla="*/ 2147483646 h 404"/>
              <a:gd name="T54" fmla="*/ 2147483646 w 679"/>
              <a:gd name="T55" fmla="*/ 2147483646 h 404"/>
              <a:gd name="T56" fmla="*/ 2147483646 w 679"/>
              <a:gd name="T57" fmla="*/ 2147483646 h 404"/>
              <a:gd name="T58" fmla="*/ 2147483646 w 679"/>
              <a:gd name="T59" fmla="*/ 2147483646 h 404"/>
              <a:gd name="T60" fmla="*/ 2147483646 w 679"/>
              <a:gd name="T61" fmla="*/ 2147483646 h 404"/>
              <a:gd name="T62" fmla="*/ 2147483646 w 679"/>
              <a:gd name="T63" fmla="*/ 2147483646 h 404"/>
              <a:gd name="T64" fmla="*/ 2147483646 w 679"/>
              <a:gd name="T65" fmla="*/ 2147483646 h 404"/>
              <a:gd name="T66" fmla="*/ 2147483646 w 679"/>
              <a:gd name="T67" fmla="*/ 2147483646 h 404"/>
              <a:gd name="T68" fmla="*/ 2147483646 w 679"/>
              <a:gd name="T69" fmla="*/ 2147483646 h 404"/>
              <a:gd name="T70" fmla="*/ 2147483646 w 679"/>
              <a:gd name="T71" fmla="*/ 0 h 404"/>
              <a:gd name="T72" fmla="*/ 2147483646 w 679"/>
              <a:gd name="T73" fmla="*/ 0 h 4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79"/>
              <a:gd name="T112" fmla="*/ 0 h 404"/>
              <a:gd name="T113" fmla="*/ 679 w 679"/>
              <a:gd name="T114" fmla="*/ 404 h 4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79" h="404">
                <a:moveTo>
                  <a:pt x="66" y="0"/>
                </a:moveTo>
                <a:lnTo>
                  <a:pt x="53" y="1"/>
                </a:lnTo>
                <a:lnTo>
                  <a:pt x="40" y="4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0"/>
                </a:lnTo>
                <a:lnTo>
                  <a:pt x="1" y="54"/>
                </a:lnTo>
                <a:lnTo>
                  <a:pt x="0" y="67"/>
                </a:lnTo>
                <a:lnTo>
                  <a:pt x="0" y="336"/>
                </a:lnTo>
                <a:lnTo>
                  <a:pt x="1" y="349"/>
                </a:lnTo>
                <a:lnTo>
                  <a:pt x="5" y="363"/>
                </a:lnTo>
                <a:lnTo>
                  <a:pt x="12" y="373"/>
                </a:lnTo>
                <a:lnTo>
                  <a:pt x="19" y="384"/>
                </a:lnTo>
                <a:lnTo>
                  <a:pt x="30" y="392"/>
                </a:lnTo>
                <a:lnTo>
                  <a:pt x="40" y="399"/>
                </a:lnTo>
                <a:lnTo>
                  <a:pt x="53" y="402"/>
                </a:lnTo>
                <a:lnTo>
                  <a:pt x="66" y="404"/>
                </a:lnTo>
                <a:lnTo>
                  <a:pt x="613" y="404"/>
                </a:lnTo>
                <a:lnTo>
                  <a:pt x="626" y="402"/>
                </a:lnTo>
                <a:lnTo>
                  <a:pt x="639" y="399"/>
                </a:lnTo>
                <a:lnTo>
                  <a:pt x="649" y="392"/>
                </a:lnTo>
                <a:lnTo>
                  <a:pt x="660" y="384"/>
                </a:lnTo>
                <a:lnTo>
                  <a:pt x="667" y="373"/>
                </a:lnTo>
                <a:lnTo>
                  <a:pt x="674" y="363"/>
                </a:lnTo>
                <a:lnTo>
                  <a:pt x="677" y="349"/>
                </a:lnTo>
                <a:lnTo>
                  <a:pt x="679" y="336"/>
                </a:lnTo>
                <a:lnTo>
                  <a:pt x="679" y="67"/>
                </a:lnTo>
                <a:lnTo>
                  <a:pt x="677" y="54"/>
                </a:lnTo>
                <a:lnTo>
                  <a:pt x="674" y="40"/>
                </a:lnTo>
                <a:lnTo>
                  <a:pt x="667" y="30"/>
                </a:lnTo>
                <a:lnTo>
                  <a:pt x="660" y="19"/>
                </a:lnTo>
                <a:lnTo>
                  <a:pt x="649" y="12"/>
                </a:lnTo>
                <a:lnTo>
                  <a:pt x="639" y="4"/>
                </a:lnTo>
                <a:lnTo>
                  <a:pt x="626" y="1"/>
                </a:lnTo>
                <a:lnTo>
                  <a:pt x="613" y="0"/>
                </a:lnTo>
                <a:lnTo>
                  <a:pt x="66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" name="Rectangle 251"/>
          <p:cNvSpPr>
            <a:spLocks noChangeArrowheads="1"/>
          </p:cNvSpPr>
          <p:nvPr/>
        </p:nvSpPr>
        <p:spPr bwMode="auto">
          <a:xfrm>
            <a:off x="6257156" y="5064968"/>
            <a:ext cx="1173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Predict</a:t>
            </a:r>
            <a:r>
              <a:rPr lang="en-US" altLang="zh-CN" sz="8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7" name="Oval 252"/>
          <p:cNvSpPr>
            <a:spLocks noChangeArrowheads="1"/>
          </p:cNvSpPr>
          <p:nvPr/>
        </p:nvSpPr>
        <p:spPr bwMode="auto">
          <a:xfrm>
            <a:off x="3666356" y="5095131"/>
            <a:ext cx="90488" cy="460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8" name="Rectangle 253"/>
          <p:cNvSpPr>
            <a:spLocks noChangeArrowheads="1"/>
          </p:cNvSpPr>
          <p:nvPr/>
        </p:nvSpPr>
        <p:spPr bwMode="auto">
          <a:xfrm>
            <a:off x="3440931" y="607268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59" name="Rectangle 254"/>
          <p:cNvSpPr>
            <a:spLocks noChangeArrowheads="1"/>
          </p:cNvSpPr>
          <p:nvPr/>
        </p:nvSpPr>
        <p:spPr bwMode="auto">
          <a:xfrm>
            <a:off x="3806056" y="5993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0" name="Rectangle 255"/>
          <p:cNvSpPr>
            <a:spLocks noChangeArrowheads="1"/>
          </p:cNvSpPr>
          <p:nvPr/>
        </p:nvSpPr>
        <p:spPr bwMode="auto">
          <a:xfrm>
            <a:off x="4518844" y="607268"/>
            <a:ext cx="1077912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1" name="Rectangle 256"/>
          <p:cNvSpPr>
            <a:spLocks noChangeArrowheads="1"/>
          </p:cNvSpPr>
          <p:nvPr/>
        </p:nvSpPr>
        <p:spPr bwMode="auto">
          <a:xfrm>
            <a:off x="4869681" y="599331"/>
            <a:ext cx="538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2" name="Rectangle 257"/>
          <p:cNvSpPr>
            <a:spLocks noChangeArrowheads="1"/>
          </p:cNvSpPr>
          <p:nvPr/>
        </p:nvSpPr>
        <p:spPr bwMode="auto">
          <a:xfrm>
            <a:off x="6122219" y="607268"/>
            <a:ext cx="539750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3" name="Rectangle 258"/>
          <p:cNvSpPr>
            <a:spLocks noChangeArrowheads="1"/>
          </p:cNvSpPr>
          <p:nvPr/>
        </p:nvSpPr>
        <p:spPr bwMode="auto">
          <a:xfrm>
            <a:off x="6130156" y="594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4" name="Rectangle 259"/>
          <p:cNvSpPr>
            <a:spLocks noChangeArrowheads="1"/>
          </p:cNvSpPr>
          <p:nvPr/>
        </p:nvSpPr>
        <p:spPr bwMode="auto">
          <a:xfrm>
            <a:off x="6660381" y="607268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5" name="Rectangle 260"/>
          <p:cNvSpPr>
            <a:spLocks noChangeArrowheads="1"/>
          </p:cNvSpPr>
          <p:nvPr/>
        </p:nvSpPr>
        <p:spPr bwMode="auto">
          <a:xfrm>
            <a:off x="6663556" y="5945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6" name="Rectangle 261"/>
          <p:cNvSpPr>
            <a:spLocks noChangeArrowheads="1"/>
          </p:cNvSpPr>
          <p:nvPr/>
        </p:nvSpPr>
        <p:spPr bwMode="auto">
          <a:xfrm>
            <a:off x="2364606" y="1936006"/>
            <a:ext cx="539750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7" name="Rectangle 262"/>
          <p:cNvSpPr>
            <a:spLocks noChangeArrowheads="1"/>
          </p:cNvSpPr>
          <p:nvPr/>
        </p:nvSpPr>
        <p:spPr bwMode="auto">
          <a:xfrm>
            <a:off x="2434456" y="1920131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68" name="Rectangle 263"/>
          <p:cNvSpPr>
            <a:spLocks noChangeArrowheads="1"/>
          </p:cNvSpPr>
          <p:nvPr/>
        </p:nvSpPr>
        <p:spPr bwMode="auto">
          <a:xfrm>
            <a:off x="3440931" y="1936006"/>
            <a:ext cx="1079500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69" name="Rectangle 264"/>
          <p:cNvSpPr>
            <a:spLocks noChangeArrowheads="1"/>
          </p:cNvSpPr>
          <p:nvPr/>
        </p:nvSpPr>
        <p:spPr bwMode="auto">
          <a:xfrm>
            <a:off x="3793356" y="19074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0" name="Rectangle 265"/>
          <p:cNvSpPr>
            <a:spLocks noChangeArrowheads="1"/>
          </p:cNvSpPr>
          <p:nvPr/>
        </p:nvSpPr>
        <p:spPr bwMode="auto">
          <a:xfrm>
            <a:off x="4518844" y="1936006"/>
            <a:ext cx="1077912" cy="230187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1" name="Rectangle 266"/>
          <p:cNvSpPr>
            <a:spLocks noChangeArrowheads="1"/>
          </p:cNvSpPr>
          <p:nvPr/>
        </p:nvSpPr>
        <p:spPr bwMode="auto">
          <a:xfrm>
            <a:off x="4869681" y="18947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2" name="Rectangle 267"/>
          <p:cNvSpPr>
            <a:spLocks noChangeArrowheads="1"/>
          </p:cNvSpPr>
          <p:nvPr/>
        </p:nvSpPr>
        <p:spPr bwMode="auto">
          <a:xfrm>
            <a:off x="6134919" y="1936006"/>
            <a:ext cx="576262" cy="230187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3" name="Rectangle 268"/>
          <p:cNvSpPr>
            <a:spLocks noChangeArrowheads="1"/>
          </p:cNvSpPr>
          <p:nvPr/>
        </p:nvSpPr>
        <p:spPr bwMode="auto">
          <a:xfrm>
            <a:off x="6155556" y="19280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74" name="Rectangle 269"/>
          <p:cNvSpPr>
            <a:spLocks noChangeArrowheads="1"/>
          </p:cNvSpPr>
          <p:nvPr/>
        </p:nvSpPr>
        <p:spPr bwMode="auto">
          <a:xfrm>
            <a:off x="6673081" y="1936006"/>
            <a:ext cx="576263" cy="230187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5" name="Rectangle 270"/>
          <p:cNvSpPr>
            <a:spLocks noChangeArrowheads="1"/>
          </p:cNvSpPr>
          <p:nvPr/>
        </p:nvSpPr>
        <p:spPr bwMode="auto">
          <a:xfrm>
            <a:off x="6688956" y="1932831"/>
            <a:ext cx="549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76" name="Rectangle 271"/>
          <p:cNvSpPr>
            <a:spLocks noChangeArrowheads="1"/>
          </p:cNvSpPr>
          <p:nvPr/>
        </p:nvSpPr>
        <p:spPr bwMode="auto">
          <a:xfrm>
            <a:off x="5663431" y="3172668"/>
            <a:ext cx="44450" cy="3667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7" name="Rectangle 272"/>
          <p:cNvSpPr>
            <a:spLocks noChangeArrowheads="1"/>
          </p:cNvSpPr>
          <p:nvPr/>
        </p:nvSpPr>
        <p:spPr bwMode="auto">
          <a:xfrm>
            <a:off x="1177156" y="3417143"/>
            <a:ext cx="647700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78" name="Rectangle 273"/>
          <p:cNvSpPr>
            <a:spLocks noChangeArrowheads="1"/>
          </p:cNvSpPr>
          <p:nvPr/>
        </p:nvSpPr>
        <p:spPr bwMode="auto">
          <a:xfrm>
            <a:off x="1216844" y="3401268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9" name="Rectangle 274"/>
          <p:cNvSpPr>
            <a:spLocks noChangeArrowheads="1"/>
          </p:cNvSpPr>
          <p:nvPr/>
        </p:nvSpPr>
        <p:spPr bwMode="auto">
          <a:xfrm>
            <a:off x="1824856" y="3417143"/>
            <a:ext cx="541338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0" name="Rectangle 275"/>
          <p:cNvSpPr>
            <a:spLocks noChangeArrowheads="1"/>
          </p:cNvSpPr>
          <p:nvPr/>
        </p:nvSpPr>
        <p:spPr bwMode="auto">
          <a:xfrm>
            <a:off x="1885181" y="3401268"/>
            <a:ext cx="409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1" name="Rectangle 276"/>
          <p:cNvSpPr>
            <a:spLocks noChangeArrowheads="1"/>
          </p:cNvSpPr>
          <p:nvPr/>
        </p:nvSpPr>
        <p:spPr bwMode="auto">
          <a:xfrm>
            <a:off x="2902769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2" name="Rectangle 277"/>
          <p:cNvSpPr>
            <a:spLocks noChangeArrowheads="1"/>
          </p:cNvSpPr>
          <p:nvPr/>
        </p:nvSpPr>
        <p:spPr bwMode="auto">
          <a:xfrm>
            <a:off x="3263131" y="3388568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3" name="Rectangle 278"/>
          <p:cNvSpPr>
            <a:spLocks noChangeArrowheads="1"/>
          </p:cNvSpPr>
          <p:nvPr/>
        </p:nvSpPr>
        <p:spPr bwMode="auto">
          <a:xfrm>
            <a:off x="3979094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4" name="Rectangle 279"/>
          <p:cNvSpPr>
            <a:spLocks noChangeArrowheads="1"/>
          </p:cNvSpPr>
          <p:nvPr/>
        </p:nvSpPr>
        <p:spPr bwMode="auto">
          <a:xfrm>
            <a:off x="4344219" y="3401268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5" name="Rectangle 280"/>
          <p:cNvSpPr>
            <a:spLocks noChangeArrowheads="1"/>
          </p:cNvSpPr>
          <p:nvPr/>
        </p:nvSpPr>
        <p:spPr bwMode="auto">
          <a:xfrm>
            <a:off x="5057006" y="34171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6" name="Rectangle 281"/>
          <p:cNvSpPr>
            <a:spLocks noChangeArrowheads="1"/>
          </p:cNvSpPr>
          <p:nvPr/>
        </p:nvSpPr>
        <p:spPr bwMode="auto">
          <a:xfrm>
            <a:off x="5422131" y="3401268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7" name="Rectangle 282"/>
          <p:cNvSpPr>
            <a:spLocks noChangeArrowheads="1"/>
          </p:cNvSpPr>
          <p:nvPr/>
        </p:nvSpPr>
        <p:spPr bwMode="auto">
          <a:xfrm>
            <a:off x="6104756" y="3417143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88" name="Rectangle 283"/>
          <p:cNvSpPr>
            <a:spLocks noChangeArrowheads="1"/>
          </p:cNvSpPr>
          <p:nvPr/>
        </p:nvSpPr>
        <p:spPr bwMode="auto">
          <a:xfrm>
            <a:off x="6168256" y="34139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89" name="Rectangle 284"/>
          <p:cNvSpPr>
            <a:spLocks noChangeArrowheads="1"/>
          </p:cNvSpPr>
          <p:nvPr/>
        </p:nvSpPr>
        <p:spPr bwMode="auto">
          <a:xfrm>
            <a:off x="7749406" y="3417143"/>
            <a:ext cx="647700" cy="212725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0" name="Rectangle 285"/>
          <p:cNvSpPr>
            <a:spLocks noChangeArrowheads="1"/>
          </p:cNvSpPr>
          <p:nvPr/>
        </p:nvSpPr>
        <p:spPr bwMode="auto">
          <a:xfrm>
            <a:off x="7857356" y="3388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1" name="Rectangle 286"/>
          <p:cNvSpPr>
            <a:spLocks noChangeArrowheads="1"/>
          </p:cNvSpPr>
          <p:nvPr/>
        </p:nvSpPr>
        <p:spPr bwMode="auto">
          <a:xfrm>
            <a:off x="3440931" y="47760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2" name="Rectangle 287"/>
          <p:cNvSpPr>
            <a:spLocks noChangeArrowheads="1"/>
          </p:cNvSpPr>
          <p:nvPr/>
        </p:nvSpPr>
        <p:spPr bwMode="auto">
          <a:xfrm>
            <a:off x="3590156" y="4760168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3" name="Rectangle 288"/>
          <p:cNvSpPr>
            <a:spLocks noChangeArrowheads="1"/>
          </p:cNvSpPr>
          <p:nvPr/>
        </p:nvSpPr>
        <p:spPr bwMode="auto">
          <a:xfrm>
            <a:off x="5057006" y="4776043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4" name="Rectangle 289"/>
          <p:cNvSpPr>
            <a:spLocks noChangeArrowheads="1"/>
          </p:cNvSpPr>
          <p:nvPr/>
        </p:nvSpPr>
        <p:spPr bwMode="auto">
          <a:xfrm>
            <a:off x="5384031" y="4777631"/>
            <a:ext cx="496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valP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5" name="Rectangle 290"/>
          <p:cNvSpPr>
            <a:spLocks noChangeArrowheads="1"/>
          </p:cNvSpPr>
          <p:nvPr/>
        </p:nvSpPr>
        <p:spPr bwMode="auto">
          <a:xfrm>
            <a:off x="1227956" y="4776043"/>
            <a:ext cx="611188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6" name="Rectangle 291"/>
          <p:cNvSpPr>
            <a:spLocks noChangeArrowheads="1"/>
          </p:cNvSpPr>
          <p:nvPr/>
        </p:nvSpPr>
        <p:spPr bwMode="auto">
          <a:xfrm>
            <a:off x="1240656" y="47728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" name="Rectangle 292"/>
          <p:cNvSpPr>
            <a:spLocks noChangeArrowheads="1"/>
          </p:cNvSpPr>
          <p:nvPr/>
        </p:nvSpPr>
        <p:spPr bwMode="auto">
          <a:xfrm>
            <a:off x="1824856" y="4776043"/>
            <a:ext cx="541338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98" name="Rectangle 293"/>
          <p:cNvSpPr>
            <a:spLocks noChangeArrowheads="1"/>
          </p:cNvSpPr>
          <p:nvPr/>
        </p:nvSpPr>
        <p:spPr bwMode="auto">
          <a:xfrm>
            <a:off x="1913756" y="4790331"/>
            <a:ext cx="40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ifun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9" name="Rectangle 294"/>
          <p:cNvSpPr>
            <a:spLocks noChangeArrowheads="1"/>
          </p:cNvSpPr>
          <p:nvPr/>
        </p:nvSpPr>
        <p:spPr bwMode="auto">
          <a:xfrm>
            <a:off x="2364606" y="4776043"/>
            <a:ext cx="53975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0" name="Rectangle 295"/>
          <p:cNvSpPr>
            <a:spLocks noChangeArrowheads="1"/>
          </p:cNvSpPr>
          <p:nvPr/>
        </p:nvSpPr>
        <p:spPr bwMode="auto">
          <a:xfrm>
            <a:off x="2523356" y="479033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01" name="Rectangle 296"/>
          <p:cNvSpPr>
            <a:spLocks noChangeArrowheads="1"/>
          </p:cNvSpPr>
          <p:nvPr/>
        </p:nvSpPr>
        <p:spPr bwMode="auto">
          <a:xfrm>
            <a:off x="2632894" y="6150818"/>
            <a:ext cx="1079500" cy="23018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2" name="Rectangle 297"/>
          <p:cNvSpPr>
            <a:spLocks noChangeArrowheads="1"/>
          </p:cNvSpPr>
          <p:nvPr/>
        </p:nvSpPr>
        <p:spPr bwMode="auto">
          <a:xfrm>
            <a:off x="2751956" y="6131768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predPC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03" name="Oval 298"/>
          <p:cNvSpPr>
            <a:spLocks noChangeArrowheads="1"/>
          </p:cNvSpPr>
          <p:nvPr/>
        </p:nvSpPr>
        <p:spPr bwMode="auto">
          <a:xfrm>
            <a:off x="3934644" y="1866156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4" name="Rectangle 299"/>
          <p:cNvSpPr>
            <a:spLocks noChangeArrowheads="1"/>
          </p:cNvSpPr>
          <p:nvPr/>
        </p:nvSpPr>
        <p:spPr bwMode="auto">
          <a:xfrm>
            <a:off x="3890194" y="1843931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5" name="Oval 300"/>
          <p:cNvSpPr>
            <a:spLocks noChangeArrowheads="1"/>
          </p:cNvSpPr>
          <p:nvPr/>
        </p:nvSpPr>
        <p:spPr bwMode="auto">
          <a:xfrm>
            <a:off x="3934644" y="1866156"/>
            <a:ext cx="92075" cy="4762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06" name="Rectangle 301"/>
          <p:cNvSpPr>
            <a:spLocks noChangeArrowheads="1"/>
          </p:cNvSpPr>
          <p:nvPr/>
        </p:nvSpPr>
        <p:spPr bwMode="auto">
          <a:xfrm>
            <a:off x="3890194" y="1843931"/>
            <a:ext cx="180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pSp>
        <p:nvGrpSpPr>
          <p:cNvPr id="307" name="Group 302"/>
          <p:cNvGrpSpPr>
            <a:grpSpLocks/>
          </p:cNvGrpSpPr>
          <p:nvPr/>
        </p:nvGrpSpPr>
        <p:grpSpPr bwMode="auto">
          <a:xfrm>
            <a:off x="4539481" y="2940893"/>
            <a:ext cx="1168400" cy="231775"/>
            <a:chOff x="2710" y="1782"/>
            <a:chExt cx="736" cy="146"/>
          </a:xfrm>
        </p:grpSpPr>
        <p:sp>
          <p:nvSpPr>
            <p:cNvPr id="308" name="Freeform 303"/>
            <p:cNvSpPr>
              <a:spLocks/>
            </p:cNvSpPr>
            <p:nvPr/>
          </p:nvSpPr>
          <p:spPr bwMode="auto">
            <a:xfrm>
              <a:off x="2736" y="1822"/>
              <a:ext cx="710" cy="106"/>
            </a:xfrm>
            <a:custGeom>
              <a:avLst/>
              <a:gdLst>
                <a:gd name="T0" fmla="*/ 682 w 710"/>
                <a:gd name="T1" fmla="*/ 0 h 213"/>
                <a:gd name="T2" fmla="*/ 710 w 710"/>
                <a:gd name="T3" fmla="*/ 0 h 213"/>
                <a:gd name="T4" fmla="*/ 710 w 710"/>
                <a:gd name="T5" fmla="*/ 0 h 213"/>
                <a:gd name="T6" fmla="*/ 710 w 710"/>
                <a:gd name="T7" fmla="*/ 0 h 213"/>
                <a:gd name="T8" fmla="*/ 709 w 710"/>
                <a:gd name="T9" fmla="*/ 0 h 213"/>
                <a:gd name="T10" fmla="*/ 705 w 710"/>
                <a:gd name="T11" fmla="*/ 0 h 213"/>
                <a:gd name="T12" fmla="*/ 702 w 710"/>
                <a:gd name="T13" fmla="*/ 0 h 213"/>
                <a:gd name="T14" fmla="*/ 696 w 710"/>
                <a:gd name="T15" fmla="*/ 0 h 213"/>
                <a:gd name="T16" fmla="*/ 14 w 710"/>
                <a:gd name="T17" fmla="*/ 0 h 213"/>
                <a:gd name="T18" fmla="*/ 14 w 710"/>
                <a:gd name="T19" fmla="*/ 0 h 213"/>
                <a:gd name="T20" fmla="*/ 28 w 710"/>
                <a:gd name="T21" fmla="*/ 0 h 213"/>
                <a:gd name="T22" fmla="*/ 27 w 710"/>
                <a:gd name="T23" fmla="*/ 0 h 213"/>
                <a:gd name="T24" fmla="*/ 23 w 710"/>
                <a:gd name="T25" fmla="*/ 0 h 213"/>
                <a:gd name="T26" fmla="*/ 20 w 710"/>
                <a:gd name="T27" fmla="*/ 0 h 213"/>
                <a:gd name="T28" fmla="*/ 28 w 710"/>
                <a:gd name="T29" fmla="*/ 0 h 213"/>
                <a:gd name="T30" fmla="*/ 28 w 710"/>
                <a:gd name="T31" fmla="*/ 0 h 213"/>
                <a:gd name="T32" fmla="*/ 0 w 710"/>
                <a:gd name="T33" fmla="*/ 0 h 213"/>
                <a:gd name="T34" fmla="*/ 0 w 710"/>
                <a:gd name="T35" fmla="*/ 0 h 213"/>
                <a:gd name="T36" fmla="*/ 0 w 710"/>
                <a:gd name="T37" fmla="*/ 0 h 213"/>
                <a:gd name="T38" fmla="*/ 1 w 710"/>
                <a:gd name="T39" fmla="*/ 0 h 213"/>
                <a:gd name="T40" fmla="*/ 4 w 710"/>
                <a:gd name="T41" fmla="*/ 0 h 213"/>
                <a:gd name="T42" fmla="*/ 8 w 710"/>
                <a:gd name="T43" fmla="*/ 0 h 213"/>
                <a:gd name="T44" fmla="*/ 14 w 710"/>
                <a:gd name="T45" fmla="*/ 0 h 213"/>
                <a:gd name="T46" fmla="*/ 696 w 710"/>
                <a:gd name="T47" fmla="*/ 0 h 213"/>
                <a:gd name="T48" fmla="*/ 682 w 710"/>
                <a:gd name="T49" fmla="*/ 0 h 213"/>
                <a:gd name="T50" fmla="*/ 683 w 710"/>
                <a:gd name="T51" fmla="*/ 0 h 213"/>
                <a:gd name="T52" fmla="*/ 686 w 710"/>
                <a:gd name="T53" fmla="*/ 0 h 213"/>
                <a:gd name="T54" fmla="*/ 690 w 710"/>
                <a:gd name="T55" fmla="*/ 0 h 213"/>
                <a:gd name="T56" fmla="*/ 696 w 710"/>
                <a:gd name="T57" fmla="*/ 0 h 213"/>
                <a:gd name="T58" fmla="*/ 682 w 710"/>
                <a:gd name="T59" fmla="*/ 0 h 213"/>
                <a:gd name="T60" fmla="*/ 682 w 710"/>
                <a:gd name="T61" fmla="*/ 0 h 2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0"/>
                <a:gd name="T94" fmla="*/ 0 h 213"/>
                <a:gd name="T95" fmla="*/ 710 w 710"/>
                <a:gd name="T96" fmla="*/ 213 h 2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0" h="213">
                  <a:moveTo>
                    <a:pt x="682" y="213"/>
                  </a:moveTo>
                  <a:lnTo>
                    <a:pt x="710" y="213"/>
                  </a:lnTo>
                  <a:lnTo>
                    <a:pt x="710" y="39"/>
                  </a:lnTo>
                  <a:lnTo>
                    <a:pt x="709" y="33"/>
                  </a:lnTo>
                  <a:lnTo>
                    <a:pt x="705" y="29"/>
                  </a:lnTo>
                  <a:lnTo>
                    <a:pt x="702" y="25"/>
                  </a:lnTo>
                  <a:lnTo>
                    <a:pt x="696" y="24"/>
                  </a:lnTo>
                  <a:lnTo>
                    <a:pt x="14" y="24"/>
                  </a:lnTo>
                  <a:lnTo>
                    <a:pt x="14" y="39"/>
                  </a:lnTo>
                  <a:lnTo>
                    <a:pt x="28" y="39"/>
                  </a:lnTo>
                  <a:lnTo>
                    <a:pt x="27" y="33"/>
                  </a:lnTo>
                  <a:lnTo>
                    <a:pt x="23" y="29"/>
                  </a:lnTo>
                  <a:lnTo>
                    <a:pt x="20" y="25"/>
                  </a:lnTo>
                  <a:lnTo>
                    <a:pt x="28" y="3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45"/>
                  </a:lnTo>
                  <a:lnTo>
                    <a:pt x="4" y="48"/>
                  </a:lnTo>
                  <a:lnTo>
                    <a:pt x="8" y="52"/>
                  </a:lnTo>
                  <a:lnTo>
                    <a:pt x="14" y="53"/>
                  </a:lnTo>
                  <a:lnTo>
                    <a:pt x="696" y="53"/>
                  </a:lnTo>
                  <a:lnTo>
                    <a:pt x="682" y="39"/>
                  </a:lnTo>
                  <a:lnTo>
                    <a:pt x="683" y="45"/>
                  </a:lnTo>
                  <a:lnTo>
                    <a:pt x="686" y="48"/>
                  </a:lnTo>
                  <a:lnTo>
                    <a:pt x="690" y="52"/>
                  </a:lnTo>
                  <a:lnTo>
                    <a:pt x="696" y="39"/>
                  </a:lnTo>
                  <a:lnTo>
                    <a:pt x="682" y="39"/>
                  </a:lnTo>
                  <a:lnTo>
                    <a:pt x="68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304"/>
            <p:cNvSpPr>
              <a:spLocks/>
            </p:cNvSpPr>
            <p:nvPr/>
          </p:nvSpPr>
          <p:spPr bwMode="auto">
            <a:xfrm>
              <a:off x="2710" y="1782"/>
              <a:ext cx="80" cy="41"/>
            </a:xfrm>
            <a:custGeom>
              <a:avLst/>
              <a:gdLst>
                <a:gd name="T0" fmla="*/ 80 w 80"/>
                <a:gd name="T1" fmla="*/ 1 h 82"/>
                <a:gd name="T2" fmla="*/ 40 w 80"/>
                <a:gd name="T3" fmla="*/ 0 h 82"/>
                <a:gd name="T4" fmla="*/ 0 w 80"/>
                <a:gd name="T5" fmla="*/ 1 h 82"/>
                <a:gd name="T6" fmla="*/ 80 w 80"/>
                <a:gd name="T7" fmla="*/ 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80" y="82"/>
                  </a:moveTo>
                  <a:lnTo>
                    <a:pt x="40" y="0"/>
                  </a:lnTo>
                  <a:lnTo>
                    <a:pt x="0" y="82"/>
                  </a:lnTo>
                  <a:lnTo>
                    <a:pt x="8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" name="Group 305"/>
          <p:cNvGrpSpPr>
            <a:grpSpLocks/>
          </p:cNvGrpSpPr>
          <p:nvPr/>
        </p:nvGrpSpPr>
        <p:grpSpPr bwMode="auto">
          <a:xfrm>
            <a:off x="8493944" y="2531318"/>
            <a:ext cx="127000" cy="138113"/>
            <a:chOff x="5201" y="1524"/>
            <a:chExt cx="80" cy="87"/>
          </a:xfrm>
        </p:grpSpPr>
        <p:sp>
          <p:nvSpPr>
            <p:cNvPr id="311" name="Rectangle 306"/>
            <p:cNvSpPr>
              <a:spLocks noChangeArrowheads="1"/>
            </p:cNvSpPr>
            <p:nvPr/>
          </p:nvSpPr>
          <p:spPr bwMode="auto">
            <a:xfrm>
              <a:off x="5227" y="1524"/>
              <a:ext cx="28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2" name="Freeform 307"/>
            <p:cNvSpPr>
              <a:spLocks/>
            </p:cNvSpPr>
            <p:nvPr/>
          </p:nvSpPr>
          <p:spPr bwMode="auto">
            <a:xfrm>
              <a:off x="5201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3" name="Group 308"/>
          <p:cNvGrpSpPr>
            <a:grpSpLocks/>
          </p:cNvGrpSpPr>
          <p:nvPr/>
        </p:nvGrpSpPr>
        <p:grpSpPr bwMode="auto">
          <a:xfrm>
            <a:off x="8673331" y="2531318"/>
            <a:ext cx="127000" cy="138113"/>
            <a:chOff x="5314" y="1524"/>
            <a:chExt cx="80" cy="87"/>
          </a:xfrm>
        </p:grpSpPr>
        <p:sp>
          <p:nvSpPr>
            <p:cNvPr id="314" name="Rectangle 309"/>
            <p:cNvSpPr>
              <a:spLocks noChangeArrowheads="1"/>
            </p:cNvSpPr>
            <p:nvPr/>
          </p:nvSpPr>
          <p:spPr bwMode="auto">
            <a:xfrm>
              <a:off x="5340" y="1524"/>
              <a:ext cx="28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5" name="Freeform 310"/>
            <p:cNvSpPr>
              <a:spLocks/>
            </p:cNvSpPr>
            <p:nvPr/>
          </p:nvSpPr>
          <p:spPr bwMode="auto">
            <a:xfrm>
              <a:off x="5314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6" name="Group 311"/>
          <p:cNvGrpSpPr>
            <a:grpSpLocks/>
          </p:cNvGrpSpPr>
          <p:nvPr/>
        </p:nvGrpSpPr>
        <p:grpSpPr bwMode="auto">
          <a:xfrm>
            <a:off x="8852719" y="2531318"/>
            <a:ext cx="127000" cy="138113"/>
            <a:chOff x="5427" y="1524"/>
            <a:chExt cx="80" cy="87"/>
          </a:xfrm>
        </p:grpSpPr>
        <p:sp>
          <p:nvSpPr>
            <p:cNvPr id="317" name="Rectangle 312"/>
            <p:cNvSpPr>
              <a:spLocks noChangeArrowheads="1"/>
            </p:cNvSpPr>
            <p:nvPr/>
          </p:nvSpPr>
          <p:spPr bwMode="auto">
            <a:xfrm>
              <a:off x="5453" y="1524"/>
              <a:ext cx="29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18" name="Freeform 313"/>
            <p:cNvSpPr>
              <a:spLocks/>
            </p:cNvSpPr>
            <p:nvPr/>
          </p:nvSpPr>
          <p:spPr bwMode="auto">
            <a:xfrm>
              <a:off x="5427" y="1570"/>
              <a:ext cx="80" cy="41"/>
            </a:xfrm>
            <a:custGeom>
              <a:avLst/>
              <a:gdLst>
                <a:gd name="T0" fmla="*/ 0 w 80"/>
                <a:gd name="T1" fmla="*/ 0 h 82"/>
                <a:gd name="T2" fmla="*/ 40 w 80"/>
                <a:gd name="T3" fmla="*/ 1 h 82"/>
                <a:gd name="T4" fmla="*/ 80 w 80"/>
                <a:gd name="T5" fmla="*/ 0 h 82"/>
                <a:gd name="T6" fmla="*/ 0 w 80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2"/>
                <a:gd name="T14" fmla="*/ 80 w 80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2">
                  <a:moveTo>
                    <a:pt x="0" y="0"/>
                  </a:moveTo>
                  <a:lnTo>
                    <a:pt x="40" y="8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" name="Rectangle 314"/>
          <p:cNvSpPr>
            <a:spLocks noChangeArrowheads="1"/>
          </p:cNvSpPr>
          <p:nvPr/>
        </p:nvSpPr>
        <p:spPr bwMode="auto">
          <a:xfrm>
            <a:off x="2340794" y="2321768"/>
            <a:ext cx="639762" cy="234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0" name="Rectangle 315"/>
          <p:cNvSpPr>
            <a:spLocks noChangeArrowheads="1"/>
          </p:cNvSpPr>
          <p:nvPr/>
        </p:nvSpPr>
        <p:spPr bwMode="auto">
          <a:xfrm>
            <a:off x="2324919" y="2321768"/>
            <a:ext cx="630237" cy="228600"/>
          </a:xfrm>
          <a:prstGeom prst="rect">
            <a:avLst/>
          </a:prstGeom>
          <a:solidFill>
            <a:srgbClr val="CC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1" name="Rectangle 316"/>
          <p:cNvSpPr>
            <a:spLocks noChangeArrowheads="1"/>
          </p:cNvSpPr>
          <p:nvPr/>
        </p:nvSpPr>
        <p:spPr bwMode="auto">
          <a:xfrm>
            <a:off x="2447156" y="2309068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CC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22" name="Group 317"/>
          <p:cNvGrpSpPr>
            <a:grpSpLocks/>
          </p:cNvGrpSpPr>
          <p:nvPr/>
        </p:nvGrpSpPr>
        <p:grpSpPr bwMode="auto">
          <a:xfrm>
            <a:off x="2586856" y="2164606"/>
            <a:ext cx="93663" cy="188912"/>
            <a:chOff x="1480" y="1293"/>
            <a:chExt cx="59" cy="119"/>
          </a:xfrm>
        </p:grpSpPr>
        <p:sp>
          <p:nvSpPr>
            <p:cNvPr id="323" name="Freeform 318"/>
            <p:cNvSpPr>
              <a:spLocks/>
            </p:cNvSpPr>
            <p:nvPr/>
          </p:nvSpPr>
          <p:spPr bwMode="auto">
            <a:xfrm>
              <a:off x="1502" y="1405"/>
              <a:ext cx="14" cy="7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Freeform 319"/>
            <p:cNvSpPr>
              <a:spLocks/>
            </p:cNvSpPr>
            <p:nvPr/>
          </p:nvSpPr>
          <p:spPr bwMode="auto">
            <a:xfrm>
              <a:off x="1502" y="1390"/>
              <a:ext cx="14" cy="8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320"/>
            <p:cNvSpPr>
              <a:spLocks/>
            </p:cNvSpPr>
            <p:nvPr/>
          </p:nvSpPr>
          <p:spPr bwMode="auto">
            <a:xfrm>
              <a:off x="1502" y="1376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321"/>
            <p:cNvSpPr>
              <a:spLocks/>
            </p:cNvSpPr>
            <p:nvPr/>
          </p:nvSpPr>
          <p:spPr bwMode="auto">
            <a:xfrm>
              <a:off x="1502" y="1362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322"/>
            <p:cNvSpPr>
              <a:spLocks/>
            </p:cNvSpPr>
            <p:nvPr/>
          </p:nvSpPr>
          <p:spPr bwMode="auto">
            <a:xfrm>
              <a:off x="1502" y="1347"/>
              <a:ext cx="14" cy="7"/>
            </a:xfrm>
            <a:custGeom>
              <a:avLst/>
              <a:gdLst>
                <a:gd name="T0" fmla="*/ 0 w 14"/>
                <a:gd name="T1" fmla="*/ 0 h 15"/>
                <a:gd name="T2" fmla="*/ 3 w 14"/>
                <a:gd name="T3" fmla="*/ 0 h 15"/>
                <a:gd name="T4" fmla="*/ 5 w 14"/>
                <a:gd name="T5" fmla="*/ 0 h 15"/>
                <a:gd name="T6" fmla="*/ 7 w 14"/>
                <a:gd name="T7" fmla="*/ 0 h 15"/>
                <a:gd name="T8" fmla="*/ 10 w 14"/>
                <a:gd name="T9" fmla="*/ 0 h 15"/>
                <a:gd name="T10" fmla="*/ 12 w 14"/>
                <a:gd name="T11" fmla="*/ 0 h 15"/>
                <a:gd name="T12" fmla="*/ 14 w 14"/>
                <a:gd name="T13" fmla="*/ 0 h 15"/>
                <a:gd name="T14" fmla="*/ 14 w 14"/>
                <a:gd name="T15" fmla="*/ 0 h 15"/>
                <a:gd name="T16" fmla="*/ 12 w 14"/>
                <a:gd name="T17" fmla="*/ 0 h 15"/>
                <a:gd name="T18" fmla="*/ 10 w 14"/>
                <a:gd name="T19" fmla="*/ 0 h 15"/>
                <a:gd name="T20" fmla="*/ 7 w 14"/>
                <a:gd name="T21" fmla="*/ 0 h 15"/>
                <a:gd name="T22" fmla="*/ 5 w 14"/>
                <a:gd name="T23" fmla="*/ 0 h 15"/>
                <a:gd name="T24" fmla="*/ 3 w 14"/>
                <a:gd name="T25" fmla="*/ 0 h 15"/>
                <a:gd name="T26" fmla="*/ 0 w 14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5"/>
                <a:gd name="T44" fmla="*/ 14 w 1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5">
                  <a:moveTo>
                    <a:pt x="0" y="8"/>
                  </a:moveTo>
                  <a:lnTo>
                    <a:pt x="3" y="12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323"/>
            <p:cNvSpPr>
              <a:spLocks/>
            </p:cNvSpPr>
            <p:nvPr/>
          </p:nvSpPr>
          <p:spPr bwMode="auto">
            <a:xfrm>
              <a:off x="1502" y="1333"/>
              <a:ext cx="14" cy="7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324"/>
            <p:cNvSpPr>
              <a:spLocks/>
            </p:cNvSpPr>
            <p:nvPr/>
          </p:nvSpPr>
          <p:spPr bwMode="auto">
            <a:xfrm>
              <a:off x="1502" y="1318"/>
              <a:ext cx="14" cy="8"/>
            </a:xfrm>
            <a:custGeom>
              <a:avLst/>
              <a:gdLst>
                <a:gd name="T0" fmla="*/ 0 w 14"/>
                <a:gd name="T1" fmla="*/ 1 h 14"/>
                <a:gd name="T2" fmla="*/ 3 w 14"/>
                <a:gd name="T3" fmla="*/ 1 h 14"/>
                <a:gd name="T4" fmla="*/ 5 w 14"/>
                <a:gd name="T5" fmla="*/ 1 h 14"/>
                <a:gd name="T6" fmla="*/ 7 w 14"/>
                <a:gd name="T7" fmla="*/ 1 h 14"/>
                <a:gd name="T8" fmla="*/ 10 w 14"/>
                <a:gd name="T9" fmla="*/ 1 h 14"/>
                <a:gd name="T10" fmla="*/ 12 w 14"/>
                <a:gd name="T11" fmla="*/ 1 h 14"/>
                <a:gd name="T12" fmla="*/ 14 w 14"/>
                <a:gd name="T13" fmla="*/ 1 h 14"/>
                <a:gd name="T14" fmla="*/ 14 w 14"/>
                <a:gd name="T15" fmla="*/ 1 h 14"/>
                <a:gd name="T16" fmla="*/ 12 w 14"/>
                <a:gd name="T17" fmla="*/ 1 h 14"/>
                <a:gd name="T18" fmla="*/ 10 w 14"/>
                <a:gd name="T19" fmla="*/ 0 h 14"/>
                <a:gd name="T20" fmla="*/ 7 w 14"/>
                <a:gd name="T21" fmla="*/ 0 h 14"/>
                <a:gd name="T22" fmla="*/ 5 w 14"/>
                <a:gd name="T23" fmla="*/ 0 h 14"/>
                <a:gd name="T24" fmla="*/ 3 w 14"/>
                <a:gd name="T25" fmla="*/ 1 h 14"/>
                <a:gd name="T26" fmla="*/ 0 w 14"/>
                <a:gd name="T27" fmla="*/ 1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"/>
                <a:gd name="T44" fmla="*/ 14 w 1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">
                  <a:moveTo>
                    <a:pt x="0" y="7"/>
                  </a:moveTo>
                  <a:lnTo>
                    <a:pt x="3" y="12"/>
                  </a:lnTo>
                  <a:lnTo>
                    <a:pt x="5" y="13"/>
                  </a:lnTo>
                  <a:lnTo>
                    <a:pt x="7" y="14"/>
                  </a:lnTo>
                  <a:lnTo>
                    <a:pt x="10" y="13"/>
                  </a:lnTo>
                  <a:lnTo>
                    <a:pt x="12" y="12"/>
                  </a:lnTo>
                  <a:lnTo>
                    <a:pt x="14" y="7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1480" y="1293"/>
              <a:ext cx="59" cy="30"/>
            </a:xfrm>
            <a:custGeom>
              <a:avLst/>
              <a:gdLst>
                <a:gd name="T0" fmla="*/ 59 w 59"/>
                <a:gd name="T1" fmla="*/ 1 h 60"/>
                <a:gd name="T2" fmla="*/ 29 w 59"/>
                <a:gd name="T3" fmla="*/ 0 h 60"/>
                <a:gd name="T4" fmla="*/ 0 w 59"/>
                <a:gd name="T5" fmla="*/ 1 h 60"/>
                <a:gd name="T6" fmla="*/ 59 w 59"/>
                <a:gd name="T7" fmla="*/ 1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60"/>
                  </a:moveTo>
                  <a:lnTo>
                    <a:pt x="29" y="0"/>
                  </a:lnTo>
                  <a:lnTo>
                    <a:pt x="0" y="60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Rectangle 326"/>
          <p:cNvSpPr>
            <a:spLocks noChangeArrowheads="1"/>
          </p:cNvSpPr>
          <p:nvPr/>
        </p:nvSpPr>
        <p:spPr bwMode="auto">
          <a:xfrm>
            <a:off x="2632894" y="2164606"/>
            <a:ext cx="10795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32" name="Rectangle 327"/>
          <p:cNvSpPr>
            <a:spLocks noChangeArrowheads="1"/>
          </p:cNvSpPr>
          <p:nvPr/>
        </p:nvSpPr>
        <p:spPr bwMode="auto">
          <a:xfrm>
            <a:off x="2815456" y="2118568"/>
            <a:ext cx="757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e_Cnd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33" name="Group 328"/>
          <p:cNvGrpSpPr>
            <a:grpSpLocks/>
          </p:cNvGrpSpPr>
          <p:nvPr/>
        </p:nvGrpSpPr>
        <p:grpSpPr bwMode="auto">
          <a:xfrm>
            <a:off x="467544" y="1837581"/>
            <a:ext cx="2176462" cy="4062412"/>
            <a:chOff x="145" y="1087"/>
            <a:chExt cx="1371" cy="2559"/>
          </a:xfrm>
        </p:grpSpPr>
        <p:grpSp>
          <p:nvGrpSpPr>
            <p:cNvPr id="334" name="Group 329"/>
            <p:cNvGrpSpPr>
              <a:grpSpLocks/>
            </p:cNvGrpSpPr>
            <p:nvPr/>
          </p:nvGrpSpPr>
          <p:grpSpPr bwMode="auto">
            <a:xfrm>
              <a:off x="145" y="1087"/>
              <a:ext cx="1371" cy="2132"/>
              <a:chOff x="145" y="1087"/>
              <a:chExt cx="1371" cy="2132"/>
            </a:xfrm>
          </p:grpSpPr>
          <p:sp>
            <p:nvSpPr>
              <p:cNvPr id="411" name="Rectangle 330"/>
              <p:cNvSpPr>
                <a:spLocks noChangeArrowheads="1"/>
              </p:cNvSpPr>
              <p:nvPr/>
            </p:nvSpPr>
            <p:spPr bwMode="auto">
              <a:xfrm>
                <a:off x="1502" y="114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2" name="Rectangle 331"/>
              <p:cNvSpPr>
                <a:spLocks noChangeArrowheads="1"/>
              </p:cNvSpPr>
              <p:nvPr/>
            </p:nvSpPr>
            <p:spPr bwMode="auto">
              <a:xfrm>
                <a:off x="1502" y="112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3" name="Rectangle 332"/>
              <p:cNvSpPr>
                <a:spLocks noChangeArrowheads="1"/>
              </p:cNvSpPr>
              <p:nvPr/>
            </p:nvSpPr>
            <p:spPr bwMode="auto">
              <a:xfrm>
                <a:off x="1502" y="111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4" name="Rectangle 333"/>
              <p:cNvSpPr>
                <a:spLocks noChangeArrowheads="1"/>
              </p:cNvSpPr>
              <p:nvPr/>
            </p:nvSpPr>
            <p:spPr bwMode="auto">
              <a:xfrm>
                <a:off x="1502" y="10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5" name="Rectangle 334"/>
              <p:cNvSpPr>
                <a:spLocks noChangeArrowheads="1"/>
              </p:cNvSpPr>
              <p:nvPr/>
            </p:nvSpPr>
            <p:spPr bwMode="auto">
              <a:xfrm>
                <a:off x="149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6" name="Rectangle 335"/>
              <p:cNvSpPr>
                <a:spLocks noChangeArrowheads="1"/>
              </p:cNvSpPr>
              <p:nvPr/>
            </p:nvSpPr>
            <p:spPr bwMode="auto">
              <a:xfrm>
                <a:off x="146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7" name="Rectangle 336"/>
              <p:cNvSpPr>
                <a:spLocks noChangeArrowheads="1"/>
              </p:cNvSpPr>
              <p:nvPr/>
            </p:nvSpPr>
            <p:spPr bwMode="auto">
              <a:xfrm>
                <a:off x="143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8" name="Rectangle 337"/>
              <p:cNvSpPr>
                <a:spLocks noChangeArrowheads="1"/>
              </p:cNvSpPr>
              <p:nvPr/>
            </p:nvSpPr>
            <p:spPr bwMode="auto">
              <a:xfrm>
                <a:off x="141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9" name="Rectangle 338"/>
              <p:cNvSpPr>
                <a:spLocks noChangeArrowheads="1"/>
              </p:cNvSpPr>
              <p:nvPr/>
            </p:nvSpPr>
            <p:spPr bwMode="auto">
              <a:xfrm>
                <a:off x="138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0" name="Rectangle 339"/>
              <p:cNvSpPr>
                <a:spLocks noChangeArrowheads="1"/>
              </p:cNvSpPr>
              <p:nvPr/>
            </p:nvSpPr>
            <p:spPr bwMode="auto">
              <a:xfrm>
                <a:off x="135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1" name="Rectangle 340"/>
              <p:cNvSpPr>
                <a:spLocks noChangeArrowheads="1"/>
              </p:cNvSpPr>
              <p:nvPr/>
            </p:nvSpPr>
            <p:spPr bwMode="auto">
              <a:xfrm>
                <a:off x="132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2" name="Rectangle 341"/>
              <p:cNvSpPr>
                <a:spLocks noChangeArrowheads="1"/>
              </p:cNvSpPr>
              <p:nvPr/>
            </p:nvSpPr>
            <p:spPr bwMode="auto">
              <a:xfrm>
                <a:off x="129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3" name="Rectangle 342"/>
              <p:cNvSpPr>
                <a:spLocks noChangeArrowheads="1"/>
              </p:cNvSpPr>
              <p:nvPr/>
            </p:nvSpPr>
            <p:spPr bwMode="auto">
              <a:xfrm>
                <a:off x="126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4" name="Rectangle 343"/>
              <p:cNvSpPr>
                <a:spLocks noChangeArrowheads="1"/>
              </p:cNvSpPr>
              <p:nvPr/>
            </p:nvSpPr>
            <p:spPr bwMode="auto">
              <a:xfrm>
                <a:off x="124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5" name="Rectangle 344"/>
              <p:cNvSpPr>
                <a:spLocks noChangeArrowheads="1"/>
              </p:cNvSpPr>
              <p:nvPr/>
            </p:nvSpPr>
            <p:spPr bwMode="auto">
              <a:xfrm>
                <a:off x="1212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6" name="Rectangle 345"/>
              <p:cNvSpPr>
                <a:spLocks noChangeArrowheads="1"/>
              </p:cNvSpPr>
              <p:nvPr/>
            </p:nvSpPr>
            <p:spPr bwMode="auto">
              <a:xfrm>
                <a:off x="118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7" name="Rectangle 346"/>
              <p:cNvSpPr>
                <a:spLocks noChangeArrowheads="1"/>
              </p:cNvSpPr>
              <p:nvPr/>
            </p:nvSpPr>
            <p:spPr bwMode="auto">
              <a:xfrm>
                <a:off x="115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8" name="Rectangle 347"/>
              <p:cNvSpPr>
                <a:spLocks noChangeArrowheads="1"/>
              </p:cNvSpPr>
              <p:nvPr/>
            </p:nvSpPr>
            <p:spPr bwMode="auto">
              <a:xfrm>
                <a:off x="112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9" name="Rectangle 348"/>
              <p:cNvSpPr>
                <a:spLocks noChangeArrowheads="1"/>
              </p:cNvSpPr>
              <p:nvPr/>
            </p:nvSpPr>
            <p:spPr bwMode="auto">
              <a:xfrm>
                <a:off x="1099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0" name="Rectangle 349"/>
              <p:cNvSpPr>
                <a:spLocks noChangeArrowheads="1"/>
              </p:cNvSpPr>
              <p:nvPr/>
            </p:nvSpPr>
            <p:spPr bwMode="auto">
              <a:xfrm>
                <a:off x="107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1" name="Rectangle 350"/>
              <p:cNvSpPr>
                <a:spLocks noChangeArrowheads="1"/>
              </p:cNvSpPr>
              <p:nvPr/>
            </p:nvSpPr>
            <p:spPr bwMode="auto">
              <a:xfrm>
                <a:off x="104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2" name="Rectangle 351"/>
              <p:cNvSpPr>
                <a:spLocks noChangeArrowheads="1"/>
              </p:cNvSpPr>
              <p:nvPr/>
            </p:nvSpPr>
            <p:spPr bwMode="auto">
              <a:xfrm>
                <a:off x="101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3" name="Rectangle 352"/>
              <p:cNvSpPr>
                <a:spLocks noChangeArrowheads="1"/>
              </p:cNvSpPr>
              <p:nvPr/>
            </p:nvSpPr>
            <p:spPr bwMode="auto">
              <a:xfrm>
                <a:off x="98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4" name="Rectangle 353"/>
              <p:cNvSpPr>
                <a:spLocks noChangeArrowheads="1"/>
              </p:cNvSpPr>
              <p:nvPr/>
            </p:nvSpPr>
            <p:spPr bwMode="auto">
              <a:xfrm>
                <a:off x="95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5" name="Rectangle 354"/>
              <p:cNvSpPr>
                <a:spLocks noChangeArrowheads="1"/>
              </p:cNvSpPr>
              <p:nvPr/>
            </p:nvSpPr>
            <p:spPr bwMode="auto">
              <a:xfrm>
                <a:off x="93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Rectangle 355"/>
              <p:cNvSpPr>
                <a:spLocks noChangeArrowheads="1"/>
              </p:cNvSpPr>
              <p:nvPr/>
            </p:nvSpPr>
            <p:spPr bwMode="auto">
              <a:xfrm>
                <a:off x="901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Rectangle 356"/>
              <p:cNvSpPr>
                <a:spLocks noChangeArrowheads="1"/>
              </p:cNvSpPr>
              <p:nvPr/>
            </p:nvSpPr>
            <p:spPr bwMode="auto">
              <a:xfrm>
                <a:off x="87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Rectangle 357"/>
              <p:cNvSpPr>
                <a:spLocks noChangeArrowheads="1"/>
              </p:cNvSpPr>
              <p:nvPr/>
            </p:nvSpPr>
            <p:spPr bwMode="auto">
              <a:xfrm>
                <a:off x="84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Rectangle 358"/>
              <p:cNvSpPr>
                <a:spLocks noChangeArrowheads="1"/>
              </p:cNvSpPr>
              <p:nvPr/>
            </p:nvSpPr>
            <p:spPr bwMode="auto">
              <a:xfrm>
                <a:off x="81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0" name="Rectangle 359"/>
              <p:cNvSpPr>
                <a:spLocks noChangeArrowheads="1"/>
              </p:cNvSpPr>
              <p:nvPr/>
            </p:nvSpPr>
            <p:spPr bwMode="auto">
              <a:xfrm>
                <a:off x="788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1" name="Rectangle 360"/>
              <p:cNvSpPr>
                <a:spLocks noChangeArrowheads="1"/>
              </p:cNvSpPr>
              <p:nvPr/>
            </p:nvSpPr>
            <p:spPr bwMode="auto">
              <a:xfrm>
                <a:off x="760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2" name="Rectangle 361"/>
              <p:cNvSpPr>
                <a:spLocks noChangeArrowheads="1"/>
              </p:cNvSpPr>
              <p:nvPr/>
            </p:nvSpPr>
            <p:spPr bwMode="auto">
              <a:xfrm>
                <a:off x="73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3" name="Rectangle 362"/>
              <p:cNvSpPr>
                <a:spLocks noChangeArrowheads="1"/>
              </p:cNvSpPr>
              <p:nvPr/>
            </p:nvSpPr>
            <p:spPr bwMode="auto">
              <a:xfrm>
                <a:off x="70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4" name="Rectangle 363"/>
              <p:cNvSpPr>
                <a:spLocks noChangeArrowheads="1"/>
              </p:cNvSpPr>
              <p:nvPr/>
            </p:nvSpPr>
            <p:spPr bwMode="auto">
              <a:xfrm>
                <a:off x="67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5" name="Rectangle 364"/>
              <p:cNvSpPr>
                <a:spLocks noChangeArrowheads="1"/>
              </p:cNvSpPr>
              <p:nvPr/>
            </p:nvSpPr>
            <p:spPr bwMode="auto">
              <a:xfrm>
                <a:off x="647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6" name="Rectangle 365"/>
              <p:cNvSpPr>
                <a:spLocks noChangeArrowheads="1"/>
              </p:cNvSpPr>
              <p:nvPr/>
            </p:nvSpPr>
            <p:spPr bwMode="auto">
              <a:xfrm>
                <a:off x="61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7" name="Rectangle 366"/>
              <p:cNvSpPr>
                <a:spLocks noChangeArrowheads="1"/>
              </p:cNvSpPr>
              <p:nvPr/>
            </p:nvSpPr>
            <p:spPr bwMode="auto">
              <a:xfrm>
                <a:off x="590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8" name="Rectangle 367"/>
              <p:cNvSpPr>
                <a:spLocks noChangeArrowheads="1"/>
              </p:cNvSpPr>
              <p:nvPr/>
            </p:nvSpPr>
            <p:spPr bwMode="auto">
              <a:xfrm>
                <a:off x="562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49" name="Rectangle 368"/>
              <p:cNvSpPr>
                <a:spLocks noChangeArrowheads="1"/>
              </p:cNvSpPr>
              <p:nvPr/>
            </p:nvSpPr>
            <p:spPr bwMode="auto">
              <a:xfrm>
                <a:off x="53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0" name="Rectangle 369"/>
              <p:cNvSpPr>
                <a:spLocks noChangeArrowheads="1"/>
              </p:cNvSpPr>
              <p:nvPr/>
            </p:nvSpPr>
            <p:spPr bwMode="auto">
              <a:xfrm>
                <a:off x="50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1" name="Rectangle 370"/>
              <p:cNvSpPr>
                <a:spLocks noChangeArrowheads="1"/>
              </p:cNvSpPr>
              <p:nvPr/>
            </p:nvSpPr>
            <p:spPr bwMode="auto">
              <a:xfrm>
                <a:off x="477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2" name="Rectangle 371"/>
              <p:cNvSpPr>
                <a:spLocks noChangeArrowheads="1"/>
              </p:cNvSpPr>
              <p:nvPr/>
            </p:nvSpPr>
            <p:spPr bwMode="auto">
              <a:xfrm>
                <a:off x="449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3" name="Rectangle 372"/>
              <p:cNvSpPr>
                <a:spLocks noChangeArrowheads="1"/>
              </p:cNvSpPr>
              <p:nvPr/>
            </p:nvSpPr>
            <p:spPr bwMode="auto">
              <a:xfrm>
                <a:off x="42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4" name="Rectangle 373"/>
              <p:cNvSpPr>
                <a:spLocks noChangeArrowheads="1"/>
              </p:cNvSpPr>
              <p:nvPr/>
            </p:nvSpPr>
            <p:spPr bwMode="auto">
              <a:xfrm>
                <a:off x="39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5" name="Rectangle 374"/>
              <p:cNvSpPr>
                <a:spLocks noChangeArrowheads="1"/>
              </p:cNvSpPr>
              <p:nvPr/>
            </p:nvSpPr>
            <p:spPr bwMode="auto">
              <a:xfrm>
                <a:off x="364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6" name="Rectangle 375"/>
              <p:cNvSpPr>
                <a:spLocks noChangeArrowheads="1"/>
              </p:cNvSpPr>
              <p:nvPr/>
            </p:nvSpPr>
            <p:spPr bwMode="auto">
              <a:xfrm>
                <a:off x="336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7" name="Rectangle 376"/>
              <p:cNvSpPr>
                <a:spLocks noChangeArrowheads="1"/>
              </p:cNvSpPr>
              <p:nvPr/>
            </p:nvSpPr>
            <p:spPr bwMode="auto">
              <a:xfrm>
                <a:off x="308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8" name="Rectangle 377"/>
              <p:cNvSpPr>
                <a:spLocks noChangeArrowheads="1"/>
              </p:cNvSpPr>
              <p:nvPr/>
            </p:nvSpPr>
            <p:spPr bwMode="auto">
              <a:xfrm>
                <a:off x="279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9" name="Rectangle 378"/>
              <p:cNvSpPr>
                <a:spLocks noChangeArrowheads="1"/>
              </p:cNvSpPr>
              <p:nvPr/>
            </p:nvSpPr>
            <p:spPr bwMode="auto">
              <a:xfrm>
                <a:off x="251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0" name="Rectangle 379"/>
              <p:cNvSpPr>
                <a:spLocks noChangeArrowheads="1"/>
              </p:cNvSpPr>
              <p:nvPr/>
            </p:nvSpPr>
            <p:spPr bwMode="auto">
              <a:xfrm>
                <a:off x="223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1" name="Rectangle 380"/>
              <p:cNvSpPr>
                <a:spLocks noChangeArrowheads="1"/>
              </p:cNvSpPr>
              <p:nvPr/>
            </p:nvSpPr>
            <p:spPr bwMode="auto">
              <a:xfrm>
                <a:off x="195" y="108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2" name="Rectangle 381"/>
              <p:cNvSpPr>
                <a:spLocks noChangeArrowheads="1"/>
              </p:cNvSpPr>
              <p:nvPr/>
            </p:nvSpPr>
            <p:spPr bwMode="auto">
              <a:xfrm>
                <a:off x="166" y="108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3" name="Rectangle 382"/>
              <p:cNvSpPr>
                <a:spLocks noChangeArrowheads="1"/>
              </p:cNvSpPr>
              <p:nvPr/>
            </p:nvSpPr>
            <p:spPr bwMode="auto">
              <a:xfrm>
                <a:off x="145" y="109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4" name="Rectangle 383"/>
              <p:cNvSpPr>
                <a:spLocks noChangeArrowheads="1"/>
              </p:cNvSpPr>
              <p:nvPr/>
            </p:nvSpPr>
            <p:spPr bwMode="auto">
              <a:xfrm>
                <a:off x="145" y="110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5" name="Rectangle 384"/>
              <p:cNvSpPr>
                <a:spLocks noChangeArrowheads="1"/>
              </p:cNvSpPr>
              <p:nvPr/>
            </p:nvSpPr>
            <p:spPr bwMode="auto">
              <a:xfrm>
                <a:off x="145" y="112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6" name="Rectangle 385"/>
              <p:cNvSpPr>
                <a:spLocks noChangeArrowheads="1"/>
              </p:cNvSpPr>
              <p:nvPr/>
            </p:nvSpPr>
            <p:spPr bwMode="auto">
              <a:xfrm>
                <a:off x="145" y="113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7" name="Rectangle 386"/>
              <p:cNvSpPr>
                <a:spLocks noChangeArrowheads="1"/>
              </p:cNvSpPr>
              <p:nvPr/>
            </p:nvSpPr>
            <p:spPr bwMode="auto">
              <a:xfrm>
                <a:off x="145" y="114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8" name="Rectangle 387"/>
              <p:cNvSpPr>
                <a:spLocks noChangeArrowheads="1"/>
              </p:cNvSpPr>
              <p:nvPr/>
            </p:nvSpPr>
            <p:spPr bwMode="auto">
              <a:xfrm>
                <a:off x="145" y="116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69" name="Rectangle 388"/>
              <p:cNvSpPr>
                <a:spLocks noChangeArrowheads="1"/>
              </p:cNvSpPr>
              <p:nvPr/>
            </p:nvSpPr>
            <p:spPr bwMode="auto">
              <a:xfrm>
                <a:off x="145" y="117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0" name="Rectangle 389"/>
              <p:cNvSpPr>
                <a:spLocks noChangeArrowheads="1"/>
              </p:cNvSpPr>
              <p:nvPr/>
            </p:nvSpPr>
            <p:spPr bwMode="auto">
              <a:xfrm>
                <a:off x="145" y="119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1" name="Rectangle 390"/>
              <p:cNvSpPr>
                <a:spLocks noChangeArrowheads="1"/>
              </p:cNvSpPr>
              <p:nvPr/>
            </p:nvSpPr>
            <p:spPr bwMode="auto">
              <a:xfrm>
                <a:off x="145" y="120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2" name="Rectangle 391"/>
              <p:cNvSpPr>
                <a:spLocks noChangeArrowheads="1"/>
              </p:cNvSpPr>
              <p:nvPr/>
            </p:nvSpPr>
            <p:spPr bwMode="auto">
              <a:xfrm>
                <a:off x="145" y="122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3" name="Rectangle 392"/>
              <p:cNvSpPr>
                <a:spLocks noChangeArrowheads="1"/>
              </p:cNvSpPr>
              <p:nvPr/>
            </p:nvSpPr>
            <p:spPr bwMode="auto">
              <a:xfrm>
                <a:off x="145" y="123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4" name="Rectangle 393"/>
              <p:cNvSpPr>
                <a:spLocks noChangeArrowheads="1"/>
              </p:cNvSpPr>
              <p:nvPr/>
            </p:nvSpPr>
            <p:spPr bwMode="auto">
              <a:xfrm>
                <a:off x="145" y="125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5" name="Rectangle 394"/>
              <p:cNvSpPr>
                <a:spLocks noChangeArrowheads="1"/>
              </p:cNvSpPr>
              <p:nvPr/>
            </p:nvSpPr>
            <p:spPr bwMode="auto">
              <a:xfrm>
                <a:off x="145" y="126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6" name="Rectangle 395"/>
              <p:cNvSpPr>
                <a:spLocks noChangeArrowheads="1"/>
              </p:cNvSpPr>
              <p:nvPr/>
            </p:nvSpPr>
            <p:spPr bwMode="auto">
              <a:xfrm>
                <a:off x="145" y="127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7" name="Rectangle 396"/>
              <p:cNvSpPr>
                <a:spLocks noChangeArrowheads="1"/>
              </p:cNvSpPr>
              <p:nvPr/>
            </p:nvSpPr>
            <p:spPr bwMode="auto">
              <a:xfrm>
                <a:off x="145" y="129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8" name="Rectangle 397"/>
              <p:cNvSpPr>
                <a:spLocks noChangeArrowheads="1"/>
              </p:cNvSpPr>
              <p:nvPr/>
            </p:nvSpPr>
            <p:spPr bwMode="auto">
              <a:xfrm>
                <a:off x="145" y="130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79" name="Rectangle 398"/>
              <p:cNvSpPr>
                <a:spLocks noChangeArrowheads="1"/>
              </p:cNvSpPr>
              <p:nvPr/>
            </p:nvSpPr>
            <p:spPr bwMode="auto">
              <a:xfrm>
                <a:off x="145" y="132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0" name="Rectangle 399"/>
              <p:cNvSpPr>
                <a:spLocks noChangeArrowheads="1"/>
              </p:cNvSpPr>
              <p:nvPr/>
            </p:nvSpPr>
            <p:spPr bwMode="auto">
              <a:xfrm>
                <a:off x="145" y="133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1" name="Rectangle 400"/>
              <p:cNvSpPr>
                <a:spLocks noChangeArrowheads="1"/>
              </p:cNvSpPr>
              <p:nvPr/>
            </p:nvSpPr>
            <p:spPr bwMode="auto">
              <a:xfrm>
                <a:off x="145" y="135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2" name="Rectangle 401"/>
              <p:cNvSpPr>
                <a:spLocks noChangeArrowheads="1"/>
              </p:cNvSpPr>
              <p:nvPr/>
            </p:nvSpPr>
            <p:spPr bwMode="auto">
              <a:xfrm>
                <a:off x="145" y="136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3" name="Rectangle 402"/>
              <p:cNvSpPr>
                <a:spLocks noChangeArrowheads="1"/>
              </p:cNvSpPr>
              <p:nvPr/>
            </p:nvSpPr>
            <p:spPr bwMode="auto">
              <a:xfrm>
                <a:off x="145" y="138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4" name="Rectangle 403"/>
              <p:cNvSpPr>
                <a:spLocks noChangeArrowheads="1"/>
              </p:cNvSpPr>
              <p:nvPr/>
            </p:nvSpPr>
            <p:spPr bwMode="auto">
              <a:xfrm>
                <a:off x="145" y="139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5" name="Rectangle 404"/>
              <p:cNvSpPr>
                <a:spLocks noChangeArrowheads="1"/>
              </p:cNvSpPr>
              <p:nvPr/>
            </p:nvSpPr>
            <p:spPr bwMode="auto">
              <a:xfrm>
                <a:off x="145" y="140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6" name="Rectangle 405"/>
              <p:cNvSpPr>
                <a:spLocks noChangeArrowheads="1"/>
              </p:cNvSpPr>
              <p:nvPr/>
            </p:nvSpPr>
            <p:spPr bwMode="auto">
              <a:xfrm>
                <a:off x="145" y="142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7" name="Rectangle 406"/>
              <p:cNvSpPr>
                <a:spLocks noChangeArrowheads="1"/>
              </p:cNvSpPr>
              <p:nvPr/>
            </p:nvSpPr>
            <p:spPr bwMode="auto">
              <a:xfrm>
                <a:off x="145" y="143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8" name="Rectangle 407"/>
              <p:cNvSpPr>
                <a:spLocks noChangeArrowheads="1"/>
              </p:cNvSpPr>
              <p:nvPr/>
            </p:nvSpPr>
            <p:spPr bwMode="auto">
              <a:xfrm>
                <a:off x="145" y="145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9" name="Rectangle 408"/>
              <p:cNvSpPr>
                <a:spLocks noChangeArrowheads="1"/>
              </p:cNvSpPr>
              <p:nvPr/>
            </p:nvSpPr>
            <p:spPr bwMode="auto">
              <a:xfrm>
                <a:off x="145" y="146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0" name="Rectangle 409"/>
              <p:cNvSpPr>
                <a:spLocks noChangeArrowheads="1"/>
              </p:cNvSpPr>
              <p:nvPr/>
            </p:nvSpPr>
            <p:spPr bwMode="auto">
              <a:xfrm>
                <a:off x="145" y="148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1" name="Rectangle 410"/>
              <p:cNvSpPr>
                <a:spLocks noChangeArrowheads="1"/>
              </p:cNvSpPr>
              <p:nvPr/>
            </p:nvSpPr>
            <p:spPr bwMode="auto">
              <a:xfrm>
                <a:off x="145" y="149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2" name="Rectangle 411"/>
              <p:cNvSpPr>
                <a:spLocks noChangeArrowheads="1"/>
              </p:cNvSpPr>
              <p:nvPr/>
            </p:nvSpPr>
            <p:spPr bwMode="auto">
              <a:xfrm>
                <a:off x="145" y="151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3" name="Rectangle 412"/>
              <p:cNvSpPr>
                <a:spLocks noChangeArrowheads="1"/>
              </p:cNvSpPr>
              <p:nvPr/>
            </p:nvSpPr>
            <p:spPr bwMode="auto">
              <a:xfrm>
                <a:off x="145" y="152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4" name="Rectangle 413"/>
              <p:cNvSpPr>
                <a:spLocks noChangeArrowheads="1"/>
              </p:cNvSpPr>
              <p:nvPr/>
            </p:nvSpPr>
            <p:spPr bwMode="auto">
              <a:xfrm>
                <a:off x="145" y="153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5" name="Rectangle 414"/>
              <p:cNvSpPr>
                <a:spLocks noChangeArrowheads="1"/>
              </p:cNvSpPr>
              <p:nvPr/>
            </p:nvSpPr>
            <p:spPr bwMode="auto">
              <a:xfrm>
                <a:off x="145" y="155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6" name="Rectangle 415"/>
              <p:cNvSpPr>
                <a:spLocks noChangeArrowheads="1"/>
              </p:cNvSpPr>
              <p:nvPr/>
            </p:nvSpPr>
            <p:spPr bwMode="auto">
              <a:xfrm>
                <a:off x="145" y="156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7" name="Rectangle 416"/>
              <p:cNvSpPr>
                <a:spLocks noChangeArrowheads="1"/>
              </p:cNvSpPr>
              <p:nvPr/>
            </p:nvSpPr>
            <p:spPr bwMode="auto">
              <a:xfrm>
                <a:off x="145" y="158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8" name="Rectangle 417"/>
              <p:cNvSpPr>
                <a:spLocks noChangeArrowheads="1"/>
              </p:cNvSpPr>
              <p:nvPr/>
            </p:nvSpPr>
            <p:spPr bwMode="auto">
              <a:xfrm>
                <a:off x="145" y="159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99" name="Rectangle 418"/>
              <p:cNvSpPr>
                <a:spLocks noChangeArrowheads="1"/>
              </p:cNvSpPr>
              <p:nvPr/>
            </p:nvSpPr>
            <p:spPr bwMode="auto">
              <a:xfrm>
                <a:off x="145" y="161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0" name="Rectangle 419"/>
              <p:cNvSpPr>
                <a:spLocks noChangeArrowheads="1"/>
              </p:cNvSpPr>
              <p:nvPr/>
            </p:nvSpPr>
            <p:spPr bwMode="auto">
              <a:xfrm>
                <a:off x="145" y="162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1" name="Rectangle 420"/>
              <p:cNvSpPr>
                <a:spLocks noChangeArrowheads="1"/>
              </p:cNvSpPr>
              <p:nvPr/>
            </p:nvSpPr>
            <p:spPr bwMode="auto">
              <a:xfrm>
                <a:off x="145" y="163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2" name="Rectangle 421"/>
              <p:cNvSpPr>
                <a:spLocks noChangeArrowheads="1"/>
              </p:cNvSpPr>
              <p:nvPr/>
            </p:nvSpPr>
            <p:spPr bwMode="auto">
              <a:xfrm>
                <a:off x="145" y="165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3" name="Rectangle 422"/>
              <p:cNvSpPr>
                <a:spLocks noChangeArrowheads="1"/>
              </p:cNvSpPr>
              <p:nvPr/>
            </p:nvSpPr>
            <p:spPr bwMode="auto">
              <a:xfrm>
                <a:off x="145" y="166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4" name="Rectangle 423"/>
              <p:cNvSpPr>
                <a:spLocks noChangeArrowheads="1"/>
              </p:cNvSpPr>
              <p:nvPr/>
            </p:nvSpPr>
            <p:spPr bwMode="auto">
              <a:xfrm>
                <a:off x="145" y="168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5" name="Rectangle 424"/>
              <p:cNvSpPr>
                <a:spLocks noChangeArrowheads="1"/>
              </p:cNvSpPr>
              <p:nvPr/>
            </p:nvSpPr>
            <p:spPr bwMode="auto">
              <a:xfrm>
                <a:off x="145" y="169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6" name="Rectangle 425"/>
              <p:cNvSpPr>
                <a:spLocks noChangeArrowheads="1"/>
              </p:cNvSpPr>
              <p:nvPr/>
            </p:nvSpPr>
            <p:spPr bwMode="auto">
              <a:xfrm>
                <a:off x="145" y="171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7" name="Rectangle 426"/>
              <p:cNvSpPr>
                <a:spLocks noChangeArrowheads="1"/>
              </p:cNvSpPr>
              <p:nvPr/>
            </p:nvSpPr>
            <p:spPr bwMode="auto">
              <a:xfrm>
                <a:off x="145" y="172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8" name="Rectangle 427"/>
              <p:cNvSpPr>
                <a:spLocks noChangeArrowheads="1"/>
              </p:cNvSpPr>
              <p:nvPr/>
            </p:nvSpPr>
            <p:spPr bwMode="auto">
              <a:xfrm>
                <a:off x="145" y="1740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9" name="Rectangle 428"/>
              <p:cNvSpPr>
                <a:spLocks noChangeArrowheads="1"/>
              </p:cNvSpPr>
              <p:nvPr/>
            </p:nvSpPr>
            <p:spPr bwMode="auto">
              <a:xfrm>
                <a:off x="145" y="175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0" name="Rectangle 429"/>
              <p:cNvSpPr>
                <a:spLocks noChangeArrowheads="1"/>
              </p:cNvSpPr>
              <p:nvPr/>
            </p:nvSpPr>
            <p:spPr bwMode="auto">
              <a:xfrm>
                <a:off x="145" y="176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1" name="Rectangle 430"/>
              <p:cNvSpPr>
                <a:spLocks noChangeArrowheads="1"/>
              </p:cNvSpPr>
              <p:nvPr/>
            </p:nvSpPr>
            <p:spPr bwMode="auto">
              <a:xfrm>
                <a:off x="145" y="178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2" name="Rectangle 431"/>
              <p:cNvSpPr>
                <a:spLocks noChangeArrowheads="1"/>
              </p:cNvSpPr>
              <p:nvPr/>
            </p:nvSpPr>
            <p:spPr bwMode="auto">
              <a:xfrm>
                <a:off x="145" y="17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3" name="Rectangle 432"/>
              <p:cNvSpPr>
                <a:spLocks noChangeArrowheads="1"/>
              </p:cNvSpPr>
              <p:nvPr/>
            </p:nvSpPr>
            <p:spPr bwMode="auto">
              <a:xfrm>
                <a:off x="145" y="181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4" name="Rectangle 433"/>
              <p:cNvSpPr>
                <a:spLocks noChangeArrowheads="1"/>
              </p:cNvSpPr>
              <p:nvPr/>
            </p:nvSpPr>
            <p:spPr bwMode="auto">
              <a:xfrm>
                <a:off x="145" y="182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5" name="Rectangle 434"/>
              <p:cNvSpPr>
                <a:spLocks noChangeArrowheads="1"/>
              </p:cNvSpPr>
              <p:nvPr/>
            </p:nvSpPr>
            <p:spPr bwMode="auto">
              <a:xfrm>
                <a:off x="145" y="184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6" name="Rectangle 435"/>
              <p:cNvSpPr>
                <a:spLocks noChangeArrowheads="1"/>
              </p:cNvSpPr>
              <p:nvPr/>
            </p:nvSpPr>
            <p:spPr bwMode="auto">
              <a:xfrm>
                <a:off x="145" y="185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7" name="Rectangle 436"/>
              <p:cNvSpPr>
                <a:spLocks noChangeArrowheads="1"/>
              </p:cNvSpPr>
              <p:nvPr/>
            </p:nvSpPr>
            <p:spPr bwMode="auto">
              <a:xfrm>
                <a:off x="145" y="187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8" name="Rectangle 437"/>
              <p:cNvSpPr>
                <a:spLocks noChangeArrowheads="1"/>
              </p:cNvSpPr>
              <p:nvPr/>
            </p:nvSpPr>
            <p:spPr bwMode="auto">
              <a:xfrm>
                <a:off x="145" y="188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9" name="Rectangle 438"/>
              <p:cNvSpPr>
                <a:spLocks noChangeArrowheads="1"/>
              </p:cNvSpPr>
              <p:nvPr/>
            </p:nvSpPr>
            <p:spPr bwMode="auto">
              <a:xfrm>
                <a:off x="145" y="189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0" name="Rectangle 439"/>
              <p:cNvSpPr>
                <a:spLocks noChangeArrowheads="1"/>
              </p:cNvSpPr>
              <p:nvPr/>
            </p:nvSpPr>
            <p:spPr bwMode="auto">
              <a:xfrm>
                <a:off x="145" y="191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1" name="Rectangle 440"/>
              <p:cNvSpPr>
                <a:spLocks noChangeArrowheads="1"/>
              </p:cNvSpPr>
              <p:nvPr/>
            </p:nvSpPr>
            <p:spPr bwMode="auto">
              <a:xfrm>
                <a:off x="145" y="192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2" name="Rectangle 441"/>
              <p:cNvSpPr>
                <a:spLocks noChangeArrowheads="1"/>
              </p:cNvSpPr>
              <p:nvPr/>
            </p:nvSpPr>
            <p:spPr bwMode="auto">
              <a:xfrm>
                <a:off x="145" y="194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3" name="Rectangle 442"/>
              <p:cNvSpPr>
                <a:spLocks noChangeArrowheads="1"/>
              </p:cNvSpPr>
              <p:nvPr/>
            </p:nvSpPr>
            <p:spPr bwMode="auto">
              <a:xfrm>
                <a:off x="145" y="195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4" name="Rectangle 443"/>
              <p:cNvSpPr>
                <a:spLocks noChangeArrowheads="1"/>
              </p:cNvSpPr>
              <p:nvPr/>
            </p:nvSpPr>
            <p:spPr bwMode="auto">
              <a:xfrm>
                <a:off x="145" y="197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5" name="Rectangle 444"/>
              <p:cNvSpPr>
                <a:spLocks noChangeArrowheads="1"/>
              </p:cNvSpPr>
              <p:nvPr/>
            </p:nvSpPr>
            <p:spPr bwMode="auto">
              <a:xfrm>
                <a:off x="145" y="198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6" name="Rectangle 445"/>
              <p:cNvSpPr>
                <a:spLocks noChangeArrowheads="1"/>
              </p:cNvSpPr>
              <p:nvPr/>
            </p:nvSpPr>
            <p:spPr bwMode="auto">
              <a:xfrm>
                <a:off x="145" y="200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7" name="Rectangle 446"/>
              <p:cNvSpPr>
                <a:spLocks noChangeArrowheads="1"/>
              </p:cNvSpPr>
              <p:nvPr/>
            </p:nvSpPr>
            <p:spPr bwMode="auto">
              <a:xfrm>
                <a:off x="145" y="201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8" name="Rectangle 447"/>
              <p:cNvSpPr>
                <a:spLocks noChangeArrowheads="1"/>
              </p:cNvSpPr>
              <p:nvPr/>
            </p:nvSpPr>
            <p:spPr bwMode="auto">
              <a:xfrm>
                <a:off x="145" y="202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9" name="Rectangle 448"/>
              <p:cNvSpPr>
                <a:spLocks noChangeArrowheads="1"/>
              </p:cNvSpPr>
              <p:nvPr/>
            </p:nvSpPr>
            <p:spPr bwMode="auto">
              <a:xfrm>
                <a:off x="145" y="204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0" name="Rectangle 449"/>
              <p:cNvSpPr>
                <a:spLocks noChangeArrowheads="1"/>
              </p:cNvSpPr>
              <p:nvPr/>
            </p:nvSpPr>
            <p:spPr bwMode="auto">
              <a:xfrm>
                <a:off x="145" y="205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1" name="Rectangle 450"/>
              <p:cNvSpPr>
                <a:spLocks noChangeArrowheads="1"/>
              </p:cNvSpPr>
              <p:nvPr/>
            </p:nvSpPr>
            <p:spPr bwMode="auto">
              <a:xfrm>
                <a:off x="145" y="207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2" name="Rectangle 451"/>
              <p:cNvSpPr>
                <a:spLocks noChangeArrowheads="1"/>
              </p:cNvSpPr>
              <p:nvPr/>
            </p:nvSpPr>
            <p:spPr bwMode="auto">
              <a:xfrm>
                <a:off x="145" y="208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3" name="Rectangle 452"/>
              <p:cNvSpPr>
                <a:spLocks noChangeArrowheads="1"/>
              </p:cNvSpPr>
              <p:nvPr/>
            </p:nvSpPr>
            <p:spPr bwMode="auto">
              <a:xfrm>
                <a:off x="145" y="210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4" name="Rectangle 453"/>
              <p:cNvSpPr>
                <a:spLocks noChangeArrowheads="1"/>
              </p:cNvSpPr>
              <p:nvPr/>
            </p:nvSpPr>
            <p:spPr bwMode="auto">
              <a:xfrm>
                <a:off x="145" y="211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5" name="Rectangle 454"/>
              <p:cNvSpPr>
                <a:spLocks noChangeArrowheads="1"/>
              </p:cNvSpPr>
              <p:nvPr/>
            </p:nvSpPr>
            <p:spPr bwMode="auto">
              <a:xfrm>
                <a:off x="145" y="213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6" name="Rectangle 455"/>
              <p:cNvSpPr>
                <a:spLocks noChangeArrowheads="1"/>
              </p:cNvSpPr>
              <p:nvPr/>
            </p:nvSpPr>
            <p:spPr bwMode="auto">
              <a:xfrm>
                <a:off x="145" y="214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7" name="Rectangle 456"/>
              <p:cNvSpPr>
                <a:spLocks noChangeArrowheads="1"/>
              </p:cNvSpPr>
              <p:nvPr/>
            </p:nvSpPr>
            <p:spPr bwMode="auto">
              <a:xfrm>
                <a:off x="145" y="215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8" name="Rectangle 457"/>
              <p:cNvSpPr>
                <a:spLocks noChangeArrowheads="1"/>
              </p:cNvSpPr>
              <p:nvPr/>
            </p:nvSpPr>
            <p:spPr bwMode="auto">
              <a:xfrm>
                <a:off x="145" y="217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9" name="Rectangle 458"/>
              <p:cNvSpPr>
                <a:spLocks noChangeArrowheads="1"/>
              </p:cNvSpPr>
              <p:nvPr/>
            </p:nvSpPr>
            <p:spPr bwMode="auto">
              <a:xfrm>
                <a:off x="145" y="218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0" name="Rectangle 459"/>
              <p:cNvSpPr>
                <a:spLocks noChangeArrowheads="1"/>
              </p:cNvSpPr>
              <p:nvPr/>
            </p:nvSpPr>
            <p:spPr bwMode="auto">
              <a:xfrm>
                <a:off x="145" y="220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1" name="Rectangle 460"/>
              <p:cNvSpPr>
                <a:spLocks noChangeArrowheads="1"/>
              </p:cNvSpPr>
              <p:nvPr/>
            </p:nvSpPr>
            <p:spPr bwMode="auto">
              <a:xfrm>
                <a:off x="145" y="221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2" name="Rectangle 461"/>
              <p:cNvSpPr>
                <a:spLocks noChangeArrowheads="1"/>
              </p:cNvSpPr>
              <p:nvPr/>
            </p:nvSpPr>
            <p:spPr bwMode="auto">
              <a:xfrm>
                <a:off x="145" y="223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3" name="Rectangle 462"/>
              <p:cNvSpPr>
                <a:spLocks noChangeArrowheads="1"/>
              </p:cNvSpPr>
              <p:nvPr/>
            </p:nvSpPr>
            <p:spPr bwMode="auto">
              <a:xfrm>
                <a:off x="145" y="224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4" name="Rectangle 463"/>
              <p:cNvSpPr>
                <a:spLocks noChangeArrowheads="1"/>
              </p:cNvSpPr>
              <p:nvPr/>
            </p:nvSpPr>
            <p:spPr bwMode="auto">
              <a:xfrm>
                <a:off x="145" y="226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5" name="Rectangle 464"/>
              <p:cNvSpPr>
                <a:spLocks noChangeArrowheads="1"/>
              </p:cNvSpPr>
              <p:nvPr/>
            </p:nvSpPr>
            <p:spPr bwMode="auto">
              <a:xfrm>
                <a:off x="145" y="2274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6" name="Rectangle 465"/>
              <p:cNvSpPr>
                <a:spLocks noChangeArrowheads="1"/>
              </p:cNvSpPr>
              <p:nvPr/>
            </p:nvSpPr>
            <p:spPr bwMode="auto">
              <a:xfrm>
                <a:off x="145" y="228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Rectangle 466"/>
              <p:cNvSpPr>
                <a:spLocks noChangeArrowheads="1"/>
              </p:cNvSpPr>
              <p:nvPr/>
            </p:nvSpPr>
            <p:spPr bwMode="auto">
              <a:xfrm>
                <a:off x="145" y="230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8" name="Rectangle 467"/>
              <p:cNvSpPr>
                <a:spLocks noChangeArrowheads="1"/>
              </p:cNvSpPr>
              <p:nvPr/>
            </p:nvSpPr>
            <p:spPr bwMode="auto">
              <a:xfrm>
                <a:off x="145" y="231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9" name="Rectangle 468"/>
              <p:cNvSpPr>
                <a:spLocks noChangeArrowheads="1"/>
              </p:cNvSpPr>
              <p:nvPr/>
            </p:nvSpPr>
            <p:spPr bwMode="auto">
              <a:xfrm>
                <a:off x="145" y="233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0" name="Rectangle 469"/>
              <p:cNvSpPr>
                <a:spLocks noChangeArrowheads="1"/>
              </p:cNvSpPr>
              <p:nvPr/>
            </p:nvSpPr>
            <p:spPr bwMode="auto">
              <a:xfrm>
                <a:off x="145" y="234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1" name="Rectangle 470"/>
              <p:cNvSpPr>
                <a:spLocks noChangeArrowheads="1"/>
              </p:cNvSpPr>
              <p:nvPr/>
            </p:nvSpPr>
            <p:spPr bwMode="auto">
              <a:xfrm>
                <a:off x="145" y="236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2" name="Rectangle 471"/>
              <p:cNvSpPr>
                <a:spLocks noChangeArrowheads="1"/>
              </p:cNvSpPr>
              <p:nvPr/>
            </p:nvSpPr>
            <p:spPr bwMode="auto">
              <a:xfrm>
                <a:off x="145" y="2375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3" name="Rectangle 472"/>
              <p:cNvSpPr>
                <a:spLocks noChangeArrowheads="1"/>
              </p:cNvSpPr>
              <p:nvPr/>
            </p:nvSpPr>
            <p:spPr bwMode="auto">
              <a:xfrm>
                <a:off x="145" y="239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4" name="Rectangle 473"/>
              <p:cNvSpPr>
                <a:spLocks noChangeArrowheads="1"/>
              </p:cNvSpPr>
              <p:nvPr/>
            </p:nvSpPr>
            <p:spPr bwMode="auto">
              <a:xfrm>
                <a:off x="145" y="240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5" name="Rectangle 474"/>
              <p:cNvSpPr>
                <a:spLocks noChangeArrowheads="1"/>
              </p:cNvSpPr>
              <p:nvPr/>
            </p:nvSpPr>
            <p:spPr bwMode="auto">
              <a:xfrm>
                <a:off x="145" y="241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6" name="Rectangle 475"/>
              <p:cNvSpPr>
                <a:spLocks noChangeArrowheads="1"/>
              </p:cNvSpPr>
              <p:nvPr/>
            </p:nvSpPr>
            <p:spPr bwMode="auto">
              <a:xfrm>
                <a:off x="145" y="243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7" name="Rectangle 476"/>
              <p:cNvSpPr>
                <a:spLocks noChangeArrowheads="1"/>
              </p:cNvSpPr>
              <p:nvPr/>
            </p:nvSpPr>
            <p:spPr bwMode="auto">
              <a:xfrm>
                <a:off x="145" y="244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8" name="Rectangle 477"/>
              <p:cNvSpPr>
                <a:spLocks noChangeArrowheads="1"/>
              </p:cNvSpPr>
              <p:nvPr/>
            </p:nvSpPr>
            <p:spPr bwMode="auto">
              <a:xfrm>
                <a:off x="145" y="246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9" name="Rectangle 478"/>
              <p:cNvSpPr>
                <a:spLocks noChangeArrowheads="1"/>
              </p:cNvSpPr>
              <p:nvPr/>
            </p:nvSpPr>
            <p:spPr bwMode="auto">
              <a:xfrm>
                <a:off x="145" y="2476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0" name="Rectangle 479"/>
              <p:cNvSpPr>
                <a:spLocks noChangeArrowheads="1"/>
              </p:cNvSpPr>
              <p:nvPr/>
            </p:nvSpPr>
            <p:spPr bwMode="auto">
              <a:xfrm>
                <a:off x="145" y="249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1" name="Rectangle 480"/>
              <p:cNvSpPr>
                <a:spLocks noChangeArrowheads="1"/>
              </p:cNvSpPr>
              <p:nvPr/>
            </p:nvSpPr>
            <p:spPr bwMode="auto">
              <a:xfrm>
                <a:off x="145" y="250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2" name="Rectangle 481"/>
              <p:cNvSpPr>
                <a:spLocks noChangeArrowheads="1"/>
              </p:cNvSpPr>
              <p:nvPr/>
            </p:nvSpPr>
            <p:spPr bwMode="auto">
              <a:xfrm>
                <a:off x="145" y="252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3" name="Rectangle 482"/>
              <p:cNvSpPr>
                <a:spLocks noChangeArrowheads="1"/>
              </p:cNvSpPr>
              <p:nvPr/>
            </p:nvSpPr>
            <p:spPr bwMode="auto">
              <a:xfrm>
                <a:off x="145" y="253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4" name="Rectangle 483"/>
              <p:cNvSpPr>
                <a:spLocks noChangeArrowheads="1"/>
              </p:cNvSpPr>
              <p:nvPr/>
            </p:nvSpPr>
            <p:spPr bwMode="auto">
              <a:xfrm>
                <a:off x="145" y="254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5" name="Rectangle 484"/>
              <p:cNvSpPr>
                <a:spLocks noChangeArrowheads="1"/>
              </p:cNvSpPr>
              <p:nvPr/>
            </p:nvSpPr>
            <p:spPr bwMode="auto">
              <a:xfrm>
                <a:off x="145" y="256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6" name="Rectangle 485"/>
              <p:cNvSpPr>
                <a:spLocks noChangeArrowheads="1"/>
              </p:cNvSpPr>
              <p:nvPr/>
            </p:nvSpPr>
            <p:spPr bwMode="auto">
              <a:xfrm>
                <a:off x="145" y="2577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7" name="Rectangle 486"/>
              <p:cNvSpPr>
                <a:spLocks noChangeArrowheads="1"/>
              </p:cNvSpPr>
              <p:nvPr/>
            </p:nvSpPr>
            <p:spPr bwMode="auto">
              <a:xfrm>
                <a:off x="145" y="259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8" name="Rectangle 487"/>
              <p:cNvSpPr>
                <a:spLocks noChangeArrowheads="1"/>
              </p:cNvSpPr>
              <p:nvPr/>
            </p:nvSpPr>
            <p:spPr bwMode="auto">
              <a:xfrm>
                <a:off x="145" y="260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9" name="Rectangle 488"/>
              <p:cNvSpPr>
                <a:spLocks noChangeArrowheads="1"/>
              </p:cNvSpPr>
              <p:nvPr/>
            </p:nvSpPr>
            <p:spPr bwMode="auto">
              <a:xfrm>
                <a:off x="145" y="262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0" name="Rectangle 489"/>
              <p:cNvSpPr>
                <a:spLocks noChangeArrowheads="1"/>
              </p:cNvSpPr>
              <p:nvPr/>
            </p:nvSpPr>
            <p:spPr bwMode="auto">
              <a:xfrm>
                <a:off x="145" y="263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1" name="Rectangle 490"/>
              <p:cNvSpPr>
                <a:spLocks noChangeArrowheads="1"/>
              </p:cNvSpPr>
              <p:nvPr/>
            </p:nvSpPr>
            <p:spPr bwMode="auto">
              <a:xfrm>
                <a:off x="145" y="264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2" name="Rectangle 491"/>
              <p:cNvSpPr>
                <a:spLocks noChangeArrowheads="1"/>
              </p:cNvSpPr>
              <p:nvPr/>
            </p:nvSpPr>
            <p:spPr bwMode="auto">
              <a:xfrm>
                <a:off x="145" y="266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3" name="Rectangle 492"/>
              <p:cNvSpPr>
                <a:spLocks noChangeArrowheads="1"/>
              </p:cNvSpPr>
              <p:nvPr/>
            </p:nvSpPr>
            <p:spPr bwMode="auto">
              <a:xfrm>
                <a:off x="145" y="2678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4" name="Rectangle 493"/>
              <p:cNvSpPr>
                <a:spLocks noChangeArrowheads="1"/>
              </p:cNvSpPr>
              <p:nvPr/>
            </p:nvSpPr>
            <p:spPr bwMode="auto">
              <a:xfrm>
                <a:off x="145" y="269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5" name="Rectangle 494"/>
              <p:cNvSpPr>
                <a:spLocks noChangeArrowheads="1"/>
              </p:cNvSpPr>
              <p:nvPr/>
            </p:nvSpPr>
            <p:spPr bwMode="auto">
              <a:xfrm>
                <a:off x="145" y="270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6" name="Rectangle 495"/>
              <p:cNvSpPr>
                <a:spLocks noChangeArrowheads="1"/>
              </p:cNvSpPr>
              <p:nvPr/>
            </p:nvSpPr>
            <p:spPr bwMode="auto">
              <a:xfrm>
                <a:off x="145" y="272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7" name="Rectangle 496"/>
              <p:cNvSpPr>
                <a:spLocks noChangeArrowheads="1"/>
              </p:cNvSpPr>
              <p:nvPr/>
            </p:nvSpPr>
            <p:spPr bwMode="auto">
              <a:xfrm>
                <a:off x="145" y="273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8" name="Rectangle 497"/>
              <p:cNvSpPr>
                <a:spLocks noChangeArrowheads="1"/>
              </p:cNvSpPr>
              <p:nvPr/>
            </p:nvSpPr>
            <p:spPr bwMode="auto">
              <a:xfrm>
                <a:off x="145" y="275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9" name="Rectangle 498"/>
              <p:cNvSpPr>
                <a:spLocks noChangeArrowheads="1"/>
              </p:cNvSpPr>
              <p:nvPr/>
            </p:nvSpPr>
            <p:spPr bwMode="auto">
              <a:xfrm>
                <a:off x="145" y="276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0" name="Rectangle 499"/>
              <p:cNvSpPr>
                <a:spLocks noChangeArrowheads="1"/>
              </p:cNvSpPr>
              <p:nvPr/>
            </p:nvSpPr>
            <p:spPr bwMode="auto">
              <a:xfrm>
                <a:off x="145" y="2779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1" name="Rectangle 500"/>
              <p:cNvSpPr>
                <a:spLocks noChangeArrowheads="1"/>
              </p:cNvSpPr>
              <p:nvPr/>
            </p:nvSpPr>
            <p:spPr bwMode="auto">
              <a:xfrm>
                <a:off x="145" y="279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2" name="Rectangle 501"/>
              <p:cNvSpPr>
                <a:spLocks noChangeArrowheads="1"/>
              </p:cNvSpPr>
              <p:nvPr/>
            </p:nvSpPr>
            <p:spPr bwMode="auto">
              <a:xfrm>
                <a:off x="145" y="280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3" name="Rectangle 502"/>
              <p:cNvSpPr>
                <a:spLocks noChangeArrowheads="1"/>
              </p:cNvSpPr>
              <p:nvPr/>
            </p:nvSpPr>
            <p:spPr bwMode="auto">
              <a:xfrm>
                <a:off x="145" y="282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4" name="Rectangle 503"/>
              <p:cNvSpPr>
                <a:spLocks noChangeArrowheads="1"/>
              </p:cNvSpPr>
              <p:nvPr/>
            </p:nvSpPr>
            <p:spPr bwMode="auto">
              <a:xfrm>
                <a:off x="145" y="283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5" name="Rectangle 504"/>
              <p:cNvSpPr>
                <a:spLocks noChangeArrowheads="1"/>
              </p:cNvSpPr>
              <p:nvPr/>
            </p:nvSpPr>
            <p:spPr bwMode="auto">
              <a:xfrm>
                <a:off x="145" y="285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6" name="Rectangle 505"/>
              <p:cNvSpPr>
                <a:spLocks noChangeArrowheads="1"/>
              </p:cNvSpPr>
              <p:nvPr/>
            </p:nvSpPr>
            <p:spPr bwMode="auto">
              <a:xfrm>
                <a:off x="145" y="286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7" name="Rectangle 506"/>
              <p:cNvSpPr>
                <a:spLocks noChangeArrowheads="1"/>
              </p:cNvSpPr>
              <p:nvPr/>
            </p:nvSpPr>
            <p:spPr bwMode="auto">
              <a:xfrm>
                <a:off x="145" y="2880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8" name="Rectangle 507"/>
              <p:cNvSpPr>
                <a:spLocks noChangeArrowheads="1"/>
              </p:cNvSpPr>
              <p:nvPr/>
            </p:nvSpPr>
            <p:spPr bwMode="auto">
              <a:xfrm>
                <a:off x="145" y="289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89" name="Rectangle 508"/>
              <p:cNvSpPr>
                <a:spLocks noChangeArrowheads="1"/>
              </p:cNvSpPr>
              <p:nvPr/>
            </p:nvSpPr>
            <p:spPr bwMode="auto">
              <a:xfrm>
                <a:off x="145" y="290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0" name="Rectangle 509"/>
              <p:cNvSpPr>
                <a:spLocks noChangeArrowheads="1"/>
              </p:cNvSpPr>
              <p:nvPr/>
            </p:nvSpPr>
            <p:spPr bwMode="auto">
              <a:xfrm>
                <a:off x="145" y="292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1" name="Rectangle 510"/>
              <p:cNvSpPr>
                <a:spLocks noChangeArrowheads="1"/>
              </p:cNvSpPr>
              <p:nvPr/>
            </p:nvSpPr>
            <p:spPr bwMode="auto">
              <a:xfrm>
                <a:off x="145" y="293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2" name="Rectangle 511"/>
              <p:cNvSpPr>
                <a:spLocks noChangeArrowheads="1"/>
              </p:cNvSpPr>
              <p:nvPr/>
            </p:nvSpPr>
            <p:spPr bwMode="auto">
              <a:xfrm>
                <a:off x="145" y="2953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3" name="Rectangle 512"/>
              <p:cNvSpPr>
                <a:spLocks noChangeArrowheads="1"/>
              </p:cNvSpPr>
              <p:nvPr/>
            </p:nvSpPr>
            <p:spPr bwMode="auto">
              <a:xfrm>
                <a:off x="145" y="296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4" name="Rectangle 513"/>
              <p:cNvSpPr>
                <a:spLocks noChangeArrowheads="1"/>
              </p:cNvSpPr>
              <p:nvPr/>
            </p:nvSpPr>
            <p:spPr bwMode="auto">
              <a:xfrm>
                <a:off x="145" y="2981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5" name="Rectangle 514"/>
              <p:cNvSpPr>
                <a:spLocks noChangeArrowheads="1"/>
              </p:cNvSpPr>
              <p:nvPr/>
            </p:nvSpPr>
            <p:spPr bwMode="auto">
              <a:xfrm>
                <a:off x="145" y="299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6" name="Rectangle 515"/>
              <p:cNvSpPr>
                <a:spLocks noChangeArrowheads="1"/>
              </p:cNvSpPr>
              <p:nvPr/>
            </p:nvSpPr>
            <p:spPr bwMode="auto">
              <a:xfrm>
                <a:off x="145" y="301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7" name="Rectangle 516"/>
              <p:cNvSpPr>
                <a:spLocks noChangeArrowheads="1"/>
              </p:cNvSpPr>
              <p:nvPr/>
            </p:nvSpPr>
            <p:spPr bwMode="auto">
              <a:xfrm>
                <a:off x="145" y="302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8" name="Rectangle 517"/>
              <p:cNvSpPr>
                <a:spLocks noChangeArrowheads="1"/>
              </p:cNvSpPr>
              <p:nvPr/>
            </p:nvSpPr>
            <p:spPr bwMode="auto">
              <a:xfrm>
                <a:off x="145" y="303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9" name="Rectangle 518"/>
              <p:cNvSpPr>
                <a:spLocks noChangeArrowheads="1"/>
              </p:cNvSpPr>
              <p:nvPr/>
            </p:nvSpPr>
            <p:spPr bwMode="auto">
              <a:xfrm>
                <a:off x="145" y="3054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0" name="Rectangle 519"/>
              <p:cNvSpPr>
                <a:spLocks noChangeArrowheads="1"/>
              </p:cNvSpPr>
              <p:nvPr/>
            </p:nvSpPr>
            <p:spPr bwMode="auto">
              <a:xfrm>
                <a:off x="145" y="306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1" name="Rectangle 520"/>
              <p:cNvSpPr>
                <a:spLocks noChangeArrowheads="1"/>
              </p:cNvSpPr>
              <p:nvPr/>
            </p:nvSpPr>
            <p:spPr bwMode="auto">
              <a:xfrm>
                <a:off x="145" y="3082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2" name="Rectangle 521"/>
              <p:cNvSpPr>
                <a:spLocks noChangeArrowheads="1"/>
              </p:cNvSpPr>
              <p:nvPr/>
            </p:nvSpPr>
            <p:spPr bwMode="auto">
              <a:xfrm>
                <a:off x="145" y="3097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3" name="Rectangle 522"/>
              <p:cNvSpPr>
                <a:spLocks noChangeArrowheads="1"/>
              </p:cNvSpPr>
              <p:nvPr/>
            </p:nvSpPr>
            <p:spPr bwMode="auto">
              <a:xfrm>
                <a:off x="145" y="3111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4" name="Rectangle 523"/>
              <p:cNvSpPr>
                <a:spLocks noChangeArrowheads="1"/>
              </p:cNvSpPr>
              <p:nvPr/>
            </p:nvSpPr>
            <p:spPr bwMode="auto">
              <a:xfrm>
                <a:off x="145" y="3126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5" name="Rectangle 524"/>
              <p:cNvSpPr>
                <a:spLocks noChangeArrowheads="1"/>
              </p:cNvSpPr>
              <p:nvPr/>
            </p:nvSpPr>
            <p:spPr bwMode="auto">
              <a:xfrm>
                <a:off x="145" y="3140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6" name="Rectangle 525"/>
              <p:cNvSpPr>
                <a:spLocks noChangeArrowheads="1"/>
              </p:cNvSpPr>
              <p:nvPr/>
            </p:nvSpPr>
            <p:spPr bwMode="auto">
              <a:xfrm>
                <a:off x="145" y="3155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7" name="Rectangle 526"/>
              <p:cNvSpPr>
                <a:spLocks noChangeArrowheads="1"/>
              </p:cNvSpPr>
              <p:nvPr/>
            </p:nvSpPr>
            <p:spPr bwMode="auto">
              <a:xfrm>
                <a:off x="145" y="3169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8" name="Rectangle 527"/>
              <p:cNvSpPr>
                <a:spLocks noChangeArrowheads="1"/>
              </p:cNvSpPr>
              <p:nvPr/>
            </p:nvSpPr>
            <p:spPr bwMode="auto">
              <a:xfrm>
                <a:off x="145" y="3183"/>
                <a:ext cx="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9" name="Rectangle 528"/>
              <p:cNvSpPr>
                <a:spLocks noChangeArrowheads="1"/>
              </p:cNvSpPr>
              <p:nvPr/>
            </p:nvSpPr>
            <p:spPr bwMode="auto">
              <a:xfrm>
                <a:off x="145" y="3198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10" name="Rectangle 529"/>
              <p:cNvSpPr>
                <a:spLocks noChangeArrowheads="1"/>
              </p:cNvSpPr>
              <p:nvPr/>
            </p:nvSpPr>
            <p:spPr bwMode="auto">
              <a:xfrm>
                <a:off x="145" y="3212"/>
                <a:ext cx="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5" name="Rectangle 530"/>
            <p:cNvSpPr>
              <a:spLocks noChangeArrowheads="1"/>
            </p:cNvSpPr>
            <p:nvPr/>
          </p:nvSpPr>
          <p:spPr bwMode="auto">
            <a:xfrm>
              <a:off x="145" y="32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6" name="Rectangle 531"/>
            <p:cNvSpPr>
              <a:spLocks noChangeArrowheads="1"/>
            </p:cNvSpPr>
            <p:nvPr/>
          </p:nvSpPr>
          <p:spPr bwMode="auto">
            <a:xfrm>
              <a:off x="145" y="324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7" name="Rectangle 532"/>
            <p:cNvSpPr>
              <a:spLocks noChangeArrowheads="1"/>
            </p:cNvSpPr>
            <p:nvPr/>
          </p:nvSpPr>
          <p:spPr bwMode="auto">
            <a:xfrm>
              <a:off x="145" y="3256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8" name="Rectangle 533"/>
            <p:cNvSpPr>
              <a:spLocks noChangeArrowheads="1"/>
            </p:cNvSpPr>
            <p:nvPr/>
          </p:nvSpPr>
          <p:spPr bwMode="auto">
            <a:xfrm>
              <a:off x="145" y="327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39" name="Rectangle 534"/>
            <p:cNvSpPr>
              <a:spLocks noChangeArrowheads="1"/>
            </p:cNvSpPr>
            <p:nvPr/>
          </p:nvSpPr>
          <p:spPr bwMode="auto">
            <a:xfrm>
              <a:off x="145" y="3284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0" name="Rectangle 535"/>
            <p:cNvSpPr>
              <a:spLocks noChangeArrowheads="1"/>
            </p:cNvSpPr>
            <p:nvPr/>
          </p:nvSpPr>
          <p:spPr bwMode="auto">
            <a:xfrm>
              <a:off x="145" y="329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1" name="Rectangle 536"/>
            <p:cNvSpPr>
              <a:spLocks noChangeArrowheads="1"/>
            </p:cNvSpPr>
            <p:nvPr/>
          </p:nvSpPr>
          <p:spPr bwMode="auto">
            <a:xfrm>
              <a:off x="145" y="331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2" name="Rectangle 537"/>
            <p:cNvSpPr>
              <a:spLocks noChangeArrowheads="1"/>
            </p:cNvSpPr>
            <p:nvPr/>
          </p:nvSpPr>
          <p:spPr bwMode="auto">
            <a:xfrm>
              <a:off x="145" y="3328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3" name="Rectangle 538"/>
            <p:cNvSpPr>
              <a:spLocks noChangeArrowheads="1"/>
            </p:cNvSpPr>
            <p:nvPr/>
          </p:nvSpPr>
          <p:spPr bwMode="auto">
            <a:xfrm>
              <a:off x="145" y="334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4" name="Rectangle 539"/>
            <p:cNvSpPr>
              <a:spLocks noChangeArrowheads="1"/>
            </p:cNvSpPr>
            <p:nvPr/>
          </p:nvSpPr>
          <p:spPr bwMode="auto">
            <a:xfrm>
              <a:off x="145" y="335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5" name="Rectangle 540"/>
            <p:cNvSpPr>
              <a:spLocks noChangeArrowheads="1"/>
            </p:cNvSpPr>
            <p:nvPr/>
          </p:nvSpPr>
          <p:spPr bwMode="auto">
            <a:xfrm>
              <a:off x="145" y="337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6" name="Rectangle 541"/>
            <p:cNvSpPr>
              <a:spLocks noChangeArrowheads="1"/>
            </p:cNvSpPr>
            <p:nvPr/>
          </p:nvSpPr>
          <p:spPr bwMode="auto">
            <a:xfrm>
              <a:off x="145" y="3385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7" name="Rectangle 542"/>
            <p:cNvSpPr>
              <a:spLocks noChangeArrowheads="1"/>
            </p:cNvSpPr>
            <p:nvPr/>
          </p:nvSpPr>
          <p:spPr bwMode="auto">
            <a:xfrm>
              <a:off x="145" y="340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" name="Rectangle 543"/>
            <p:cNvSpPr>
              <a:spLocks noChangeArrowheads="1"/>
            </p:cNvSpPr>
            <p:nvPr/>
          </p:nvSpPr>
          <p:spPr bwMode="auto">
            <a:xfrm>
              <a:off x="145" y="3414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9" name="Rectangle 544"/>
            <p:cNvSpPr>
              <a:spLocks noChangeArrowheads="1"/>
            </p:cNvSpPr>
            <p:nvPr/>
          </p:nvSpPr>
          <p:spPr bwMode="auto">
            <a:xfrm>
              <a:off x="145" y="342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0" name="Rectangle 545"/>
            <p:cNvSpPr>
              <a:spLocks noChangeArrowheads="1"/>
            </p:cNvSpPr>
            <p:nvPr/>
          </p:nvSpPr>
          <p:spPr bwMode="auto">
            <a:xfrm>
              <a:off x="145" y="344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1" name="Rectangle 546"/>
            <p:cNvSpPr>
              <a:spLocks noChangeArrowheads="1"/>
            </p:cNvSpPr>
            <p:nvPr/>
          </p:nvSpPr>
          <p:spPr bwMode="auto">
            <a:xfrm>
              <a:off x="145" y="3458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2" name="Rectangle 547"/>
            <p:cNvSpPr>
              <a:spLocks noChangeArrowheads="1"/>
            </p:cNvSpPr>
            <p:nvPr/>
          </p:nvSpPr>
          <p:spPr bwMode="auto">
            <a:xfrm>
              <a:off x="145" y="347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3" name="Rectangle 548"/>
            <p:cNvSpPr>
              <a:spLocks noChangeArrowheads="1"/>
            </p:cNvSpPr>
            <p:nvPr/>
          </p:nvSpPr>
          <p:spPr bwMode="auto">
            <a:xfrm>
              <a:off x="145" y="3486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4" name="Rectangle 549"/>
            <p:cNvSpPr>
              <a:spLocks noChangeArrowheads="1"/>
            </p:cNvSpPr>
            <p:nvPr/>
          </p:nvSpPr>
          <p:spPr bwMode="auto">
            <a:xfrm>
              <a:off x="145" y="3501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5" name="Rectangle 550"/>
            <p:cNvSpPr>
              <a:spLocks noChangeArrowheads="1"/>
            </p:cNvSpPr>
            <p:nvPr/>
          </p:nvSpPr>
          <p:spPr bwMode="auto">
            <a:xfrm>
              <a:off x="145" y="3515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6" name="Rectangle 551"/>
            <p:cNvSpPr>
              <a:spLocks noChangeArrowheads="1"/>
            </p:cNvSpPr>
            <p:nvPr/>
          </p:nvSpPr>
          <p:spPr bwMode="auto">
            <a:xfrm>
              <a:off x="145" y="3530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7" name="Rectangle 552"/>
            <p:cNvSpPr>
              <a:spLocks noChangeArrowheads="1"/>
            </p:cNvSpPr>
            <p:nvPr/>
          </p:nvSpPr>
          <p:spPr bwMode="auto">
            <a:xfrm>
              <a:off x="145" y="3544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8" name="Rectangle 553"/>
            <p:cNvSpPr>
              <a:spLocks noChangeArrowheads="1"/>
            </p:cNvSpPr>
            <p:nvPr/>
          </p:nvSpPr>
          <p:spPr bwMode="auto">
            <a:xfrm>
              <a:off x="145" y="355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59" name="Rectangle 554"/>
            <p:cNvSpPr>
              <a:spLocks noChangeArrowheads="1"/>
            </p:cNvSpPr>
            <p:nvPr/>
          </p:nvSpPr>
          <p:spPr bwMode="auto">
            <a:xfrm>
              <a:off x="145" y="357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0" name="Rectangle 555"/>
            <p:cNvSpPr>
              <a:spLocks noChangeArrowheads="1"/>
            </p:cNvSpPr>
            <p:nvPr/>
          </p:nvSpPr>
          <p:spPr bwMode="auto">
            <a:xfrm>
              <a:off x="145" y="3587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1" name="Rectangle 556"/>
            <p:cNvSpPr>
              <a:spLocks noChangeArrowheads="1"/>
            </p:cNvSpPr>
            <p:nvPr/>
          </p:nvSpPr>
          <p:spPr bwMode="auto">
            <a:xfrm>
              <a:off x="145" y="3602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2" name="Rectangle 557"/>
            <p:cNvSpPr>
              <a:spLocks noChangeArrowheads="1"/>
            </p:cNvSpPr>
            <p:nvPr/>
          </p:nvSpPr>
          <p:spPr bwMode="auto">
            <a:xfrm>
              <a:off x="145" y="3616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3" name="Rectangle 558"/>
            <p:cNvSpPr>
              <a:spLocks noChangeArrowheads="1"/>
            </p:cNvSpPr>
            <p:nvPr/>
          </p:nvSpPr>
          <p:spPr bwMode="auto">
            <a:xfrm>
              <a:off x="15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4" name="Rectangle 559"/>
            <p:cNvSpPr>
              <a:spLocks noChangeArrowheads="1"/>
            </p:cNvSpPr>
            <p:nvPr/>
          </p:nvSpPr>
          <p:spPr bwMode="auto">
            <a:xfrm>
              <a:off x="18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5" name="Rectangle 560"/>
            <p:cNvSpPr>
              <a:spLocks noChangeArrowheads="1"/>
            </p:cNvSpPr>
            <p:nvPr/>
          </p:nvSpPr>
          <p:spPr bwMode="auto">
            <a:xfrm>
              <a:off x="20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6" name="Rectangle 561"/>
            <p:cNvSpPr>
              <a:spLocks noChangeArrowheads="1"/>
            </p:cNvSpPr>
            <p:nvPr/>
          </p:nvSpPr>
          <p:spPr bwMode="auto">
            <a:xfrm>
              <a:off x="23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7" name="Rectangle 562"/>
            <p:cNvSpPr>
              <a:spLocks noChangeArrowheads="1"/>
            </p:cNvSpPr>
            <p:nvPr/>
          </p:nvSpPr>
          <p:spPr bwMode="auto">
            <a:xfrm>
              <a:off x="26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8" name="Rectangle 563"/>
            <p:cNvSpPr>
              <a:spLocks noChangeArrowheads="1"/>
            </p:cNvSpPr>
            <p:nvPr/>
          </p:nvSpPr>
          <p:spPr bwMode="auto">
            <a:xfrm>
              <a:off x="29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69" name="Rectangle 564"/>
            <p:cNvSpPr>
              <a:spLocks noChangeArrowheads="1"/>
            </p:cNvSpPr>
            <p:nvPr/>
          </p:nvSpPr>
          <p:spPr bwMode="auto">
            <a:xfrm>
              <a:off x="32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0" name="Rectangle 565"/>
            <p:cNvSpPr>
              <a:spLocks noChangeArrowheads="1"/>
            </p:cNvSpPr>
            <p:nvPr/>
          </p:nvSpPr>
          <p:spPr bwMode="auto">
            <a:xfrm>
              <a:off x="35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1" name="Rectangle 566"/>
            <p:cNvSpPr>
              <a:spLocks noChangeArrowheads="1"/>
            </p:cNvSpPr>
            <p:nvPr/>
          </p:nvSpPr>
          <p:spPr bwMode="auto">
            <a:xfrm>
              <a:off x="378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2" name="Rectangle 567"/>
            <p:cNvSpPr>
              <a:spLocks noChangeArrowheads="1"/>
            </p:cNvSpPr>
            <p:nvPr/>
          </p:nvSpPr>
          <p:spPr bwMode="auto">
            <a:xfrm>
              <a:off x="40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3" name="Rectangle 568"/>
            <p:cNvSpPr>
              <a:spLocks noChangeArrowheads="1"/>
            </p:cNvSpPr>
            <p:nvPr/>
          </p:nvSpPr>
          <p:spPr bwMode="auto">
            <a:xfrm>
              <a:off x="43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4" name="Rectangle 569"/>
            <p:cNvSpPr>
              <a:spLocks noChangeArrowheads="1"/>
            </p:cNvSpPr>
            <p:nvPr/>
          </p:nvSpPr>
          <p:spPr bwMode="auto">
            <a:xfrm>
              <a:off x="46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5" name="Rectangle 570"/>
            <p:cNvSpPr>
              <a:spLocks noChangeArrowheads="1"/>
            </p:cNvSpPr>
            <p:nvPr/>
          </p:nvSpPr>
          <p:spPr bwMode="auto">
            <a:xfrm>
              <a:off x="49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6" name="Rectangle 571"/>
            <p:cNvSpPr>
              <a:spLocks noChangeArrowheads="1"/>
            </p:cNvSpPr>
            <p:nvPr/>
          </p:nvSpPr>
          <p:spPr bwMode="auto">
            <a:xfrm>
              <a:off x="52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7" name="Rectangle 572"/>
            <p:cNvSpPr>
              <a:spLocks noChangeArrowheads="1"/>
            </p:cNvSpPr>
            <p:nvPr/>
          </p:nvSpPr>
          <p:spPr bwMode="auto">
            <a:xfrm>
              <a:off x="54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8" name="Rectangle 573"/>
            <p:cNvSpPr>
              <a:spLocks noChangeArrowheads="1"/>
            </p:cNvSpPr>
            <p:nvPr/>
          </p:nvSpPr>
          <p:spPr bwMode="auto">
            <a:xfrm>
              <a:off x="57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79" name="Rectangle 574"/>
            <p:cNvSpPr>
              <a:spLocks noChangeArrowheads="1"/>
            </p:cNvSpPr>
            <p:nvPr/>
          </p:nvSpPr>
          <p:spPr bwMode="auto">
            <a:xfrm>
              <a:off x="60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0" name="Rectangle 575"/>
            <p:cNvSpPr>
              <a:spLocks noChangeArrowheads="1"/>
            </p:cNvSpPr>
            <p:nvPr/>
          </p:nvSpPr>
          <p:spPr bwMode="auto">
            <a:xfrm>
              <a:off x="63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1" name="Rectangle 576"/>
            <p:cNvSpPr>
              <a:spLocks noChangeArrowheads="1"/>
            </p:cNvSpPr>
            <p:nvPr/>
          </p:nvSpPr>
          <p:spPr bwMode="auto">
            <a:xfrm>
              <a:off x="66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2" name="Rectangle 577"/>
            <p:cNvSpPr>
              <a:spLocks noChangeArrowheads="1"/>
            </p:cNvSpPr>
            <p:nvPr/>
          </p:nvSpPr>
          <p:spPr bwMode="auto">
            <a:xfrm>
              <a:off x="689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3" name="Rectangle 578"/>
            <p:cNvSpPr>
              <a:spLocks noChangeArrowheads="1"/>
            </p:cNvSpPr>
            <p:nvPr/>
          </p:nvSpPr>
          <p:spPr bwMode="auto">
            <a:xfrm>
              <a:off x="71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4" name="Rectangle 579"/>
            <p:cNvSpPr>
              <a:spLocks noChangeArrowheads="1"/>
            </p:cNvSpPr>
            <p:nvPr/>
          </p:nvSpPr>
          <p:spPr bwMode="auto">
            <a:xfrm>
              <a:off x="74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5" name="Rectangle 580"/>
            <p:cNvSpPr>
              <a:spLocks noChangeArrowheads="1"/>
            </p:cNvSpPr>
            <p:nvPr/>
          </p:nvSpPr>
          <p:spPr bwMode="auto">
            <a:xfrm>
              <a:off x="77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6" name="Rectangle 581"/>
            <p:cNvSpPr>
              <a:spLocks noChangeArrowheads="1"/>
            </p:cNvSpPr>
            <p:nvPr/>
          </p:nvSpPr>
          <p:spPr bwMode="auto">
            <a:xfrm>
              <a:off x="80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7" name="Rectangle 582"/>
            <p:cNvSpPr>
              <a:spLocks noChangeArrowheads="1"/>
            </p:cNvSpPr>
            <p:nvPr/>
          </p:nvSpPr>
          <p:spPr bwMode="auto">
            <a:xfrm>
              <a:off x="831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8" name="Rectangle 583"/>
            <p:cNvSpPr>
              <a:spLocks noChangeArrowheads="1"/>
            </p:cNvSpPr>
            <p:nvPr/>
          </p:nvSpPr>
          <p:spPr bwMode="auto">
            <a:xfrm>
              <a:off x="85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89" name="Rectangle 584"/>
            <p:cNvSpPr>
              <a:spLocks noChangeArrowheads="1"/>
            </p:cNvSpPr>
            <p:nvPr/>
          </p:nvSpPr>
          <p:spPr bwMode="auto">
            <a:xfrm>
              <a:off x="88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0" name="Rectangle 585"/>
            <p:cNvSpPr>
              <a:spLocks noChangeArrowheads="1"/>
            </p:cNvSpPr>
            <p:nvPr/>
          </p:nvSpPr>
          <p:spPr bwMode="auto">
            <a:xfrm>
              <a:off x="91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1" name="Rectangle 586"/>
            <p:cNvSpPr>
              <a:spLocks noChangeArrowheads="1"/>
            </p:cNvSpPr>
            <p:nvPr/>
          </p:nvSpPr>
          <p:spPr bwMode="auto">
            <a:xfrm>
              <a:off x="94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2" name="Rectangle 587"/>
            <p:cNvSpPr>
              <a:spLocks noChangeArrowheads="1"/>
            </p:cNvSpPr>
            <p:nvPr/>
          </p:nvSpPr>
          <p:spPr bwMode="auto">
            <a:xfrm>
              <a:off x="97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3" name="Rectangle 588"/>
            <p:cNvSpPr>
              <a:spLocks noChangeArrowheads="1"/>
            </p:cNvSpPr>
            <p:nvPr/>
          </p:nvSpPr>
          <p:spPr bwMode="auto">
            <a:xfrm>
              <a:off x="1000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4" name="Rectangle 589"/>
            <p:cNvSpPr>
              <a:spLocks noChangeArrowheads="1"/>
            </p:cNvSpPr>
            <p:nvPr/>
          </p:nvSpPr>
          <p:spPr bwMode="auto">
            <a:xfrm>
              <a:off x="1029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5" name="Rectangle 590"/>
            <p:cNvSpPr>
              <a:spLocks noChangeArrowheads="1"/>
            </p:cNvSpPr>
            <p:nvPr/>
          </p:nvSpPr>
          <p:spPr bwMode="auto">
            <a:xfrm>
              <a:off x="105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6" name="Rectangle 591"/>
            <p:cNvSpPr>
              <a:spLocks noChangeArrowheads="1"/>
            </p:cNvSpPr>
            <p:nvPr/>
          </p:nvSpPr>
          <p:spPr bwMode="auto">
            <a:xfrm>
              <a:off x="108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7" name="Rectangle 592"/>
            <p:cNvSpPr>
              <a:spLocks noChangeArrowheads="1"/>
            </p:cNvSpPr>
            <p:nvPr/>
          </p:nvSpPr>
          <p:spPr bwMode="auto">
            <a:xfrm>
              <a:off x="1114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8" name="Rectangle 593"/>
            <p:cNvSpPr>
              <a:spLocks noChangeArrowheads="1"/>
            </p:cNvSpPr>
            <p:nvPr/>
          </p:nvSpPr>
          <p:spPr bwMode="auto">
            <a:xfrm>
              <a:off x="1142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99" name="Rectangle 594"/>
            <p:cNvSpPr>
              <a:spLocks noChangeArrowheads="1"/>
            </p:cNvSpPr>
            <p:nvPr/>
          </p:nvSpPr>
          <p:spPr bwMode="auto">
            <a:xfrm>
              <a:off x="117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0" name="Rectangle 595"/>
            <p:cNvSpPr>
              <a:spLocks noChangeArrowheads="1"/>
            </p:cNvSpPr>
            <p:nvPr/>
          </p:nvSpPr>
          <p:spPr bwMode="auto">
            <a:xfrm>
              <a:off x="119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1" name="Rectangle 596"/>
            <p:cNvSpPr>
              <a:spLocks noChangeArrowheads="1"/>
            </p:cNvSpPr>
            <p:nvPr/>
          </p:nvSpPr>
          <p:spPr bwMode="auto">
            <a:xfrm>
              <a:off x="1227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2" name="Rectangle 597"/>
            <p:cNvSpPr>
              <a:spLocks noChangeArrowheads="1"/>
            </p:cNvSpPr>
            <p:nvPr/>
          </p:nvSpPr>
          <p:spPr bwMode="auto">
            <a:xfrm>
              <a:off x="1255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3" name="Rectangle 598"/>
            <p:cNvSpPr>
              <a:spLocks noChangeArrowheads="1"/>
            </p:cNvSpPr>
            <p:nvPr/>
          </p:nvSpPr>
          <p:spPr bwMode="auto">
            <a:xfrm>
              <a:off x="1283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4" name="Rectangle 599"/>
            <p:cNvSpPr>
              <a:spLocks noChangeArrowheads="1"/>
            </p:cNvSpPr>
            <p:nvPr/>
          </p:nvSpPr>
          <p:spPr bwMode="auto">
            <a:xfrm>
              <a:off x="1311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5" name="Rectangle 600"/>
            <p:cNvSpPr>
              <a:spLocks noChangeArrowheads="1"/>
            </p:cNvSpPr>
            <p:nvPr/>
          </p:nvSpPr>
          <p:spPr bwMode="auto">
            <a:xfrm>
              <a:off x="1340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6" name="Rectangle 601"/>
            <p:cNvSpPr>
              <a:spLocks noChangeArrowheads="1"/>
            </p:cNvSpPr>
            <p:nvPr/>
          </p:nvSpPr>
          <p:spPr bwMode="auto">
            <a:xfrm>
              <a:off x="1368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7" name="Rectangle 602"/>
            <p:cNvSpPr>
              <a:spLocks noChangeArrowheads="1"/>
            </p:cNvSpPr>
            <p:nvPr/>
          </p:nvSpPr>
          <p:spPr bwMode="auto">
            <a:xfrm>
              <a:off x="1396" y="3627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8" name="Rectangle 603"/>
            <p:cNvSpPr>
              <a:spLocks noChangeArrowheads="1"/>
            </p:cNvSpPr>
            <p:nvPr/>
          </p:nvSpPr>
          <p:spPr bwMode="auto">
            <a:xfrm>
              <a:off x="1424" y="3627"/>
              <a:ext cx="1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09" name="Rectangle 604"/>
            <p:cNvSpPr>
              <a:spLocks noChangeArrowheads="1"/>
            </p:cNvSpPr>
            <p:nvPr/>
          </p:nvSpPr>
          <p:spPr bwMode="auto">
            <a:xfrm>
              <a:off x="1453" y="3627"/>
              <a:ext cx="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10" name="Freeform 605"/>
            <p:cNvSpPr>
              <a:spLocks/>
            </p:cNvSpPr>
            <p:nvPr/>
          </p:nvSpPr>
          <p:spPr bwMode="auto">
            <a:xfrm>
              <a:off x="1450" y="3616"/>
              <a:ext cx="59" cy="30"/>
            </a:xfrm>
            <a:custGeom>
              <a:avLst/>
              <a:gdLst>
                <a:gd name="T0" fmla="*/ 0 w 59"/>
                <a:gd name="T1" fmla="*/ 0 h 61"/>
                <a:gd name="T2" fmla="*/ 59 w 59"/>
                <a:gd name="T3" fmla="*/ 0 h 61"/>
                <a:gd name="T4" fmla="*/ 0 w 59"/>
                <a:gd name="T5" fmla="*/ 0 h 61"/>
                <a:gd name="T6" fmla="*/ 0 w 59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1"/>
                <a:gd name="T14" fmla="*/ 59 w 59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1">
                  <a:moveTo>
                    <a:pt x="0" y="61"/>
                  </a:moveTo>
                  <a:lnTo>
                    <a:pt x="59" y="30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1" name="Rectangle 606"/>
          <p:cNvSpPr>
            <a:spLocks noChangeArrowheads="1"/>
          </p:cNvSpPr>
          <p:nvPr/>
        </p:nvSpPr>
        <p:spPr bwMode="auto">
          <a:xfrm>
            <a:off x="1915344" y="1705818"/>
            <a:ext cx="107950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12" name="Rectangle 607"/>
          <p:cNvSpPr>
            <a:spLocks noChangeArrowheads="1"/>
          </p:cNvSpPr>
          <p:nvPr/>
        </p:nvSpPr>
        <p:spPr bwMode="auto">
          <a:xfrm>
            <a:off x="1685156" y="155183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M_Cnd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13" name="Group 608"/>
          <p:cNvGrpSpPr>
            <a:grpSpLocks/>
          </p:cNvGrpSpPr>
          <p:nvPr/>
        </p:nvGrpSpPr>
        <p:grpSpPr bwMode="auto">
          <a:xfrm>
            <a:off x="3647306" y="3642568"/>
            <a:ext cx="127000" cy="1127125"/>
            <a:chOff x="2148" y="2274"/>
            <a:chExt cx="80" cy="664"/>
          </a:xfrm>
        </p:grpSpPr>
        <p:sp>
          <p:nvSpPr>
            <p:cNvPr id="614" name="Rectangle 609"/>
            <p:cNvSpPr>
              <a:spLocks noChangeArrowheads="1"/>
            </p:cNvSpPr>
            <p:nvPr/>
          </p:nvSpPr>
          <p:spPr bwMode="auto">
            <a:xfrm>
              <a:off x="2174" y="2313"/>
              <a:ext cx="28" cy="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15" name="Freeform 610"/>
            <p:cNvSpPr>
              <a:spLocks/>
            </p:cNvSpPr>
            <p:nvPr/>
          </p:nvSpPr>
          <p:spPr bwMode="auto">
            <a:xfrm>
              <a:off x="2148" y="2274"/>
              <a:ext cx="80" cy="41"/>
            </a:xfrm>
            <a:custGeom>
              <a:avLst/>
              <a:gdLst>
                <a:gd name="T0" fmla="*/ 80 w 80"/>
                <a:gd name="T1" fmla="*/ 1 h 81"/>
                <a:gd name="T2" fmla="*/ 40 w 80"/>
                <a:gd name="T3" fmla="*/ 0 h 81"/>
                <a:gd name="T4" fmla="*/ 0 w 80"/>
                <a:gd name="T5" fmla="*/ 1 h 81"/>
                <a:gd name="T6" fmla="*/ 80 w 80"/>
                <a:gd name="T7" fmla="*/ 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1"/>
                <a:gd name="T14" fmla="*/ 80 w 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1">
                  <a:moveTo>
                    <a:pt x="80" y="81"/>
                  </a:moveTo>
                  <a:lnTo>
                    <a:pt x="40" y="0"/>
                  </a:lnTo>
                  <a:lnTo>
                    <a:pt x="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" name="Rectangle 611"/>
          <p:cNvSpPr>
            <a:spLocks noChangeArrowheads="1"/>
          </p:cNvSpPr>
          <p:nvPr/>
        </p:nvSpPr>
        <p:spPr bwMode="auto">
          <a:xfrm>
            <a:off x="3361556" y="1272431"/>
            <a:ext cx="531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write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17" name="Rectangle 612"/>
          <p:cNvSpPr>
            <a:spLocks noChangeArrowheads="1"/>
          </p:cNvSpPr>
          <p:nvPr/>
        </p:nvSpPr>
        <p:spPr bwMode="auto">
          <a:xfrm>
            <a:off x="6673081" y="3417143"/>
            <a:ext cx="576263" cy="230188"/>
          </a:xfrm>
          <a:prstGeom prst="rect">
            <a:avLst/>
          </a:prstGeom>
          <a:solidFill>
            <a:srgbClr val="FF00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18" name="Rectangle 613"/>
          <p:cNvSpPr>
            <a:spLocks noChangeArrowheads="1"/>
          </p:cNvSpPr>
          <p:nvPr/>
        </p:nvSpPr>
        <p:spPr bwMode="auto">
          <a:xfrm>
            <a:off x="6688956" y="3413968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dstM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19" name="Rectangle 614"/>
          <p:cNvSpPr>
            <a:spLocks noChangeArrowheads="1"/>
          </p:cNvSpPr>
          <p:nvPr/>
        </p:nvSpPr>
        <p:spPr bwMode="auto">
          <a:xfrm>
            <a:off x="7246169" y="3417143"/>
            <a:ext cx="593725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20" name="Rectangle 615"/>
          <p:cNvSpPr>
            <a:spLocks noChangeArrowheads="1"/>
          </p:cNvSpPr>
          <p:nvPr/>
        </p:nvSpPr>
        <p:spPr bwMode="auto">
          <a:xfrm>
            <a:off x="7260456" y="33885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621" name="Group 616"/>
          <p:cNvGrpSpPr>
            <a:grpSpLocks/>
          </p:cNvGrpSpPr>
          <p:nvPr/>
        </p:nvGrpSpPr>
        <p:grpSpPr bwMode="auto">
          <a:xfrm>
            <a:off x="4733156" y="4137868"/>
            <a:ext cx="1676400" cy="503238"/>
            <a:chOff x="2496" y="2544"/>
            <a:chExt cx="1056" cy="317"/>
          </a:xfrm>
        </p:grpSpPr>
        <p:sp>
          <p:nvSpPr>
            <p:cNvPr id="622" name="Rectangle 617"/>
            <p:cNvSpPr>
              <a:spLocks noChangeArrowheads="1"/>
            </p:cNvSpPr>
            <p:nvPr/>
          </p:nvSpPr>
          <p:spPr bwMode="auto">
            <a:xfrm>
              <a:off x="2496" y="2544"/>
              <a:ext cx="1056" cy="313"/>
            </a:xfrm>
            <a:prstGeom prst="rect">
              <a:avLst/>
            </a:prstGeom>
            <a:solidFill>
              <a:srgbClr val="CCFFFF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23" name="Rectangle 618"/>
            <p:cNvSpPr>
              <a:spLocks noChangeArrowheads="1"/>
            </p:cNvSpPr>
            <p:nvPr/>
          </p:nvSpPr>
          <p:spPr bwMode="auto">
            <a:xfrm>
              <a:off x="2515" y="2736"/>
              <a:ext cx="8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6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Register File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" name="Rectangle 619"/>
            <p:cNvSpPr>
              <a:spLocks noChangeArrowheads="1"/>
            </p:cNvSpPr>
            <p:nvPr/>
          </p:nvSpPr>
          <p:spPr bwMode="auto">
            <a:xfrm>
              <a:off x="2601" y="254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" name="Rectangle 620"/>
            <p:cNvSpPr>
              <a:spLocks noChangeArrowheads="1"/>
            </p:cNvSpPr>
            <p:nvPr/>
          </p:nvSpPr>
          <p:spPr bwMode="auto">
            <a:xfrm>
              <a:off x="3214" y="254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" name="Rectangle 621"/>
            <p:cNvSpPr>
              <a:spLocks noChangeArrowheads="1"/>
            </p:cNvSpPr>
            <p:nvPr/>
          </p:nvSpPr>
          <p:spPr bwMode="auto">
            <a:xfrm>
              <a:off x="3408" y="254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7" name="Rectangle 622"/>
            <p:cNvSpPr>
              <a:spLocks noChangeArrowheads="1"/>
            </p:cNvSpPr>
            <p:nvPr/>
          </p:nvSpPr>
          <p:spPr bwMode="auto">
            <a:xfrm>
              <a:off x="3408" y="2688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628" name="Freeform 624"/>
          <p:cNvSpPr>
            <a:spLocks/>
          </p:cNvSpPr>
          <p:nvPr/>
        </p:nvSpPr>
        <p:spPr bwMode="auto">
          <a:xfrm>
            <a:off x="6134919" y="3910856"/>
            <a:ext cx="538162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7" y="0"/>
                </a:moveTo>
                <a:lnTo>
                  <a:pt x="29" y="1"/>
                </a:lnTo>
                <a:lnTo>
                  <a:pt x="22" y="3"/>
                </a:lnTo>
                <a:lnTo>
                  <a:pt x="16" y="6"/>
                </a:lnTo>
                <a:lnTo>
                  <a:pt x="10" y="11"/>
                </a:lnTo>
                <a:lnTo>
                  <a:pt x="5" y="17"/>
                </a:lnTo>
                <a:lnTo>
                  <a:pt x="3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3" y="208"/>
                </a:lnTo>
                <a:lnTo>
                  <a:pt x="5" y="214"/>
                </a:lnTo>
                <a:lnTo>
                  <a:pt x="10" y="220"/>
                </a:lnTo>
                <a:lnTo>
                  <a:pt x="16" y="225"/>
                </a:lnTo>
                <a:lnTo>
                  <a:pt x="22" y="228"/>
                </a:lnTo>
                <a:lnTo>
                  <a:pt x="29" y="229"/>
                </a:lnTo>
                <a:lnTo>
                  <a:pt x="37" y="231"/>
                </a:lnTo>
                <a:lnTo>
                  <a:pt x="301" y="231"/>
                </a:lnTo>
                <a:lnTo>
                  <a:pt x="309" y="229"/>
                </a:lnTo>
                <a:lnTo>
                  <a:pt x="316" y="228"/>
                </a:lnTo>
                <a:lnTo>
                  <a:pt x="322" y="225"/>
                </a:lnTo>
                <a:lnTo>
                  <a:pt x="328" y="220"/>
                </a:lnTo>
                <a:lnTo>
                  <a:pt x="333" y="214"/>
                </a:lnTo>
                <a:lnTo>
                  <a:pt x="336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6" y="23"/>
                </a:lnTo>
                <a:lnTo>
                  <a:pt x="333" y="17"/>
                </a:lnTo>
                <a:lnTo>
                  <a:pt x="328" y="11"/>
                </a:lnTo>
                <a:lnTo>
                  <a:pt x="322" y="6"/>
                </a:lnTo>
                <a:lnTo>
                  <a:pt x="316" y="3"/>
                </a:lnTo>
                <a:lnTo>
                  <a:pt x="309" y="1"/>
                </a:lnTo>
                <a:lnTo>
                  <a:pt x="301" y="0"/>
                </a:lnTo>
                <a:lnTo>
                  <a:pt x="37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9" name="Freeform 626"/>
          <p:cNvSpPr>
            <a:spLocks/>
          </p:cNvSpPr>
          <p:nvPr/>
        </p:nvSpPr>
        <p:spPr bwMode="auto">
          <a:xfrm>
            <a:off x="6673081" y="3910856"/>
            <a:ext cx="538163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8" y="0"/>
                </a:moveTo>
                <a:lnTo>
                  <a:pt x="29" y="1"/>
                </a:lnTo>
                <a:lnTo>
                  <a:pt x="22" y="3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3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3" y="208"/>
                </a:lnTo>
                <a:lnTo>
                  <a:pt x="6" y="214"/>
                </a:lnTo>
                <a:lnTo>
                  <a:pt x="10" y="220"/>
                </a:lnTo>
                <a:lnTo>
                  <a:pt x="16" y="225"/>
                </a:lnTo>
                <a:lnTo>
                  <a:pt x="22" y="228"/>
                </a:lnTo>
                <a:lnTo>
                  <a:pt x="29" y="229"/>
                </a:lnTo>
                <a:lnTo>
                  <a:pt x="38" y="231"/>
                </a:lnTo>
                <a:lnTo>
                  <a:pt x="301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8" y="220"/>
                </a:lnTo>
                <a:lnTo>
                  <a:pt x="333" y="214"/>
                </a:lnTo>
                <a:lnTo>
                  <a:pt x="337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7" y="23"/>
                </a:lnTo>
                <a:lnTo>
                  <a:pt x="333" y="17"/>
                </a:lnTo>
                <a:lnTo>
                  <a:pt x="328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1" y="0"/>
                </a:lnTo>
                <a:lnTo>
                  <a:pt x="38" y="0"/>
                </a:lnTo>
                <a:close/>
              </a:path>
            </a:pathLst>
          </a:custGeom>
          <a:solidFill>
            <a:srgbClr val="808080">
              <a:alpha val="20000"/>
            </a:srgbClr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0" name="Freeform 628"/>
          <p:cNvSpPr>
            <a:spLocks/>
          </p:cNvSpPr>
          <p:nvPr/>
        </p:nvSpPr>
        <p:spPr bwMode="auto">
          <a:xfrm>
            <a:off x="7211244" y="3910856"/>
            <a:ext cx="538162" cy="182562"/>
          </a:xfrm>
          <a:custGeom>
            <a:avLst/>
            <a:gdLst>
              <a:gd name="T0" fmla="*/ 2147483646 w 339"/>
              <a:gd name="T1" fmla="*/ 0 h 231"/>
              <a:gd name="T2" fmla="*/ 2147483646 w 339"/>
              <a:gd name="T3" fmla="*/ 2147483646 h 231"/>
              <a:gd name="T4" fmla="*/ 2147483646 w 339"/>
              <a:gd name="T5" fmla="*/ 2147483646 h 231"/>
              <a:gd name="T6" fmla="*/ 2147483646 w 339"/>
              <a:gd name="T7" fmla="*/ 2147483646 h 231"/>
              <a:gd name="T8" fmla="*/ 2147483646 w 339"/>
              <a:gd name="T9" fmla="*/ 2147483646 h 231"/>
              <a:gd name="T10" fmla="*/ 2147483646 w 339"/>
              <a:gd name="T11" fmla="*/ 2147483646 h 231"/>
              <a:gd name="T12" fmla="*/ 2147483646 w 339"/>
              <a:gd name="T13" fmla="*/ 2147483646 h 231"/>
              <a:gd name="T14" fmla="*/ 2147483646 w 339"/>
              <a:gd name="T15" fmla="*/ 2147483646 h 231"/>
              <a:gd name="T16" fmla="*/ 0 w 339"/>
              <a:gd name="T17" fmla="*/ 2147483646 h 231"/>
              <a:gd name="T18" fmla="*/ 0 w 339"/>
              <a:gd name="T19" fmla="*/ 2147483646 h 231"/>
              <a:gd name="T20" fmla="*/ 2147483646 w 339"/>
              <a:gd name="T21" fmla="*/ 2147483646 h 231"/>
              <a:gd name="T22" fmla="*/ 2147483646 w 339"/>
              <a:gd name="T23" fmla="*/ 2147483646 h 231"/>
              <a:gd name="T24" fmla="*/ 2147483646 w 339"/>
              <a:gd name="T25" fmla="*/ 2147483646 h 231"/>
              <a:gd name="T26" fmla="*/ 2147483646 w 339"/>
              <a:gd name="T27" fmla="*/ 2147483646 h 231"/>
              <a:gd name="T28" fmla="*/ 2147483646 w 339"/>
              <a:gd name="T29" fmla="*/ 2147483646 h 231"/>
              <a:gd name="T30" fmla="*/ 2147483646 w 339"/>
              <a:gd name="T31" fmla="*/ 2147483646 h 231"/>
              <a:gd name="T32" fmla="*/ 2147483646 w 339"/>
              <a:gd name="T33" fmla="*/ 2147483646 h 231"/>
              <a:gd name="T34" fmla="*/ 2147483646 w 339"/>
              <a:gd name="T35" fmla="*/ 2147483646 h 231"/>
              <a:gd name="T36" fmla="*/ 2147483646 w 339"/>
              <a:gd name="T37" fmla="*/ 2147483646 h 231"/>
              <a:gd name="T38" fmla="*/ 2147483646 w 339"/>
              <a:gd name="T39" fmla="*/ 2147483646 h 231"/>
              <a:gd name="T40" fmla="*/ 2147483646 w 339"/>
              <a:gd name="T41" fmla="*/ 2147483646 h 231"/>
              <a:gd name="T42" fmla="*/ 2147483646 w 339"/>
              <a:gd name="T43" fmla="*/ 2147483646 h 231"/>
              <a:gd name="T44" fmla="*/ 2147483646 w 339"/>
              <a:gd name="T45" fmla="*/ 2147483646 h 231"/>
              <a:gd name="T46" fmla="*/ 2147483646 w 339"/>
              <a:gd name="T47" fmla="*/ 2147483646 h 231"/>
              <a:gd name="T48" fmla="*/ 2147483646 w 339"/>
              <a:gd name="T49" fmla="*/ 2147483646 h 231"/>
              <a:gd name="T50" fmla="*/ 2147483646 w 339"/>
              <a:gd name="T51" fmla="*/ 2147483646 h 231"/>
              <a:gd name="T52" fmla="*/ 2147483646 w 339"/>
              <a:gd name="T53" fmla="*/ 2147483646 h 231"/>
              <a:gd name="T54" fmla="*/ 2147483646 w 339"/>
              <a:gd name="T55" fmla="*/ 2147483646 h 231"/>
              <a:gd name="T56" fmla="*/ 2147483646 w 339"/>
              <a:gd name="T57" fmla="*/ 2147483646 h 231"/>
              <a:gd name="T58" fmla="*/ 2147483646 w 339"/>
              <a:gd name="T59" fmla="*/ 2147483646 h 231"/>
              <a:gd name="T60" fmla="*/ 2147483646 w 339"/>
              <a:gd name="T61" fmla="*/ 2147483646 h 231"/>
              <a:gd name="T62" fmla="*/ 2147483646 w 339"/>
              <a:gd name="T63" fmla="*/ 2147483646 h 231"/>
              <a:gd name="T64" fmla="*/ 2147483646 w 339"/>
              <a:gd name="T65" fmla="*/ 2147483646 h 231"/>
              <a:gd name="T66" fmla="*/ 2147483646 w 339"/>
              <a:gd name="T67" fmla="*/ 2147483646 h 231"/>
              <a:gd name="T68" fmla="*/ 2147483646 w 339"/>
              <a:gd name="T69" fmla="*/ 2147483646 h 231"/>
              <a:gd name="T70" fmla="*/ 2147483646 w 339"/>
              <a:gd name="T71" fmla="*/ 0 h 231"/>
              <a:gd name="T72" fmla="*/ 2147483646 w 339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9"/>
              <a:gd name="T112" fmla="*/ 0 h 231"/>
              <a:gd name="T113" fmla="*/ 339 w 339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9" h="231">
                <a:moveTo>
                  <a:pt x="38" y="0"/>
                </a:moveTo>
                <a:lnTo>
                  <a:pt x="30" y="1"/>
                </a:lnTo>
                <a:lnTo>
                  <a:pt x="22" y="3"/>
                </a:lnTo>
                <a:lnTo>
                  <a:pt x="17" y="6"/>
                </a:lnTo>
                <a:lnTo>
                  <a:pt x="11" y="11"/>
                </a:lnTo>
                <a:lnTo>
                  <a:pt x="6" y="17"/>
                </a:lnTo>
                <a:lnTo>
                  <a:pt x="4" y="23"/>
                </a:lnTo>
                <a:lnTo>
                  <a:pt x="1" y="30"/>
                </a:lnTo>
                <a:lnTo>
                  <a:pt x="0" y="38"/>
                </a:lnTo>
                <a:lnTo>
                  <a:pt x="0" y="192"/>
                </a:lnTo>
                <a:lnTo>
                  <a:pt x="1" y="201"/>
                </a:lnTo>
                <a:lnTo>
                  <a:pt x="4" y="208"/>
                </a:lnTo>
                <a:lnTo>
                  <a:pt x="6" y="214"/>
                </a:lnTo>
                <a:lnTo>
                  <a:pt x="11" y="220"/>
                </a:lnTo>
                <a:lnTo>
                  <a:pt x="17" y="225"/>
                </a:lnTo>
                <a:lnTo>
                  <a:pt x="22" y="228"/>
                </a:lnTo>
                <a:lnTo>
                  <a:pt x="30" y="229"/>
                </a:lnTo>
                <a:lnTo>
                  <a:pt x="38" y="231"/>
                </a:lnTo>
                <a:lnTo>
                  <a:pt x="302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9" y="220"/>
                </a:lnTo>
                <a:lnTo>
                  <a:pt x="333" y="214"/>
                </a:lnTo>
                <a:lnTo>
                  <a:pt x="337" y="208"/>
                </a:lnTo>
                <a:lnTo>
                  <a:pt x="338" y="201"/>
                </a:lnTo>
                <a:lnTo>
                  <a:pt x="339" y="192"/>
                </a:lnTo>
                <a:lnTo>
                  <a:pt x="339" y="38"/>
                </a:lnTo>
                <a:lnTo>
                  <a:pt x="338" y="30"/>
                </a:lnTo>
                <a:lnTo>
                  <a:pt x="337" y="23"/>
                </a:lnTo>
                <a:lnTo>
                  <a:pt x="333" y="17"/>
                </a:lnTo>
                <a:lnTo>
                  <a:pt x="329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2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FF00"/>
          </a:solidFill>
          <a:ln w="111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1" name="Rectangle 629"/>
          <p:cNvSpPr>
            <a:spLocks noChangeArrowheads="1"/>
          </p:cNvSpPr>
          <p:nvPr/>
        </p:nvSpPr>
        <p:spPr bwMode="auto">
          <a:xfrm>
            <a:off x="7235056" y="38711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32" name="Freeform 630"/>
          <p:cNvSpPr>
            <a:spLocks/>
          </p:cNvSpPr>
          <p:nvPr/>
        </p:nvSpPr>
        <p:spPr bwMode="auto">
          <a:xfrm>
            <a:off x="7749406" y="3910856"/>
            <a:ext cx="539750" cy="182562"/>
          </a:xfrm>
          <a:custGeom>
            <a:avLst/>
            <a:gdLst>
              <a:gd name="T0" fmla="*/ 2147483646 w 340"/>
              <a:gd name="T1" fmla="*/ 0 h 231"/>
              <a:gd name="T2" fmla="*/ 2147483646 w 340"/>
              <a:gd name="T3" fmla="*/ 2147483646 h 231"/>
              <a:gd name="T4" fmla="*/ 2147483646 w 340"/>
              <a:gd name="T5" fmla="*/ 2147483646 h 231"/>
              <a:gd name="T6" fmla="*/ 2147483646 w 340"/>
              <a:gd name="T7" fmla="*/ 2147483646 h 231"/>
              <a:gd name="T8" fmla="*/ 2147483646 w 340"/>
              <a:gd name="T9" fmla="*/ 2147483646 h 231"/>
              <a:gd name="T10" fmla="*/ 2147483646 w 340"/>
              <a:gd name="T11" fmla="*/ 2147483646 h 231"/>
              <a:gd name="T12" fmla="*/ 2147483646 w 340"/>
              <a:gd name="T13" fmla="*/ 2147483646 h 231"/>
              <a:gd name="T14" fmla="*/ 2147483646 w 340"/>
              <a:gd name="T15" fmla="*/ 2147483646 h 231"/>
              <a:gd name="T16" fmla="*/ 0 w 340"/>
              <a:gd name="T17" fmla="*/ 2147483646 h 231"/>
              <a:gd name="T18" fmla="*/ 0 w 340"/>
              <a:gd name="T19" fmla="*/ 2147483646 h 231"/>
              <a:gd name="T20" fmla="*/ 2147483646 w 340"/>
              <a:gd name="T21" fmla="*/ 2147483646 h 231"/>
              <a:gd name="T22" fmla="*/ 2147483646 w 340"/>
              <a:gd name="T23" fmla="*/ 2147483646 h 231"/>
              <a:gd name="T24" fmla="*/ 2147483646 w 340"/>
              <a:gd name="T25" fmla="*/ 2147483646 h 231"/>
              <a:gd name="T26" fmla="*/ 2147483646 w 340"/>
              <a:gd name="T27" fmla="*/ 2147483646 h 231"/>
              <a:gd name="T28" fmla="*/ 2147483646 w 340"/>
              <a:gd name="T29" fmla="*/ 2147483646 h 231"/>
              <a:gd name="T30" fmla="*/ 2147483646 w 340"/>
              <a:gd name="T31" fmla="*/ 2147483646 h 231"/>
              <a:gd name="T32" fmla="*/ 2147483646 w 340"/>
              <a:gd name="T33" fmla="*/ 2147483646 h 231"/>
              <a:gd name="T34" fmla="*/ 2147483646 w 340"/>
              <a:gd name="T35" fmla="*/ 2147483646 h 231"/>
              <a:gd name="T36" fmla="*/ 2147483646 w 340"/>
              <a:gd name="T37" fmla="*/ 2147483646 h 231"/>
              <a:gd name="T38" fmla="*/ 2147483646 w 340"/>
              <a:gd name="T39" fmla="*/ 2147483646 h 231"/>
              <a:gd name="T40" fmla="*/ 2147483646 w 340"/>
              <a:gd name="T41" fmla="*/ 2147483646 h 231"/>
              <a:gd name="T42" fmla="*/ 2147483646 w 340"/>
              <a:gd name="T43" fmla="*/ 2147483646 h 231"/>
              <a:gd name="T44" fmla="*/ 2147483646 w 340"/>
              <a:gd name="T45" fmla="*/ 2147483646 h 231"/>
              <a:gd name="T46" fmla="*/ 2147483646 w 340"/>
              <a:gd name="T47" fmla="*/ 2147483646 h 231"/>
              <a:gd name="T48" fmla="*/ 2147483646 w 340"/>
              <a:gd name="T49" fmla="*/ 2147483646 h 231"/>
              <a:gd name="T50" fmla="*/ 2147483646 w 340"/>
              <a:gd name="T51" fmla="*/ 2147483646 h 231"/>
              <a:gd name="T52" fmla="*/ 2147483646 w 340"/>
              <a:gd name="T53" fmla="*/ 2147483646 h 231"/>
              <a:gd name="T54" fmla="*/ 2147483646 w 340"/>
              <a:gd name="T55" fmla="*/ 2147483646 h 231"/>
              <a:gd name="T56" fmla="*/ 2147483646 w 340"/>
              <a:gd name="T57" fmla="*/ 2147483646 h 231"/>
              <a:gd name="T58" fmla="*/ 2147483646 w 340"/>
              <a:gd name="T59" fmla="*/ 2147483646 h 231"/>
              <a:gd name="T60" fmla="*/ 2147483646 w 340"/>
              <a:gd name="T61" fmla="*/ 2147483646 h 231"/>
              <a:gd name="T62" fmla="*/ 2147483646 w 340"/>
              <a:gd name="T63" fmla="*/ 2147483646 h 231"/>
              <a:gd name="T64" fmla="*/ 2147483646 w 340"/>
              <a:gd name="T65" fmla="*/ 2147483646 h 231"/>
              <a:gd name="T66" fmla="*/ 2147483646 w 340"/>
              <a:gd name="T67" fmla="*/ 2147483646 h 231"/>
              <a:gd name="T68" fmla="*/ 2147483646 w 340"/>
              <a:gd name="T69" fmla="*/ 2147483646 h 231"/>
              <a:gd name="T70" fmla="*/ 2147483646 w 340"/>
              <a:gd name="T71" fmla="*/ 0 h 231"/>
              <a:gd name="T72" fmla="*/ 2147483646 w 340"/>
              <a:gd name="T73" fmla="*/ 0 h 2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0"/>
              <a:gd name="T112" fmla="*/ 0 h 231"/>
              <a:gd name="T113" fmla="*/ 340 w 340"/>
              <a:gd name="T114" fmla="*/ 231 h 2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0" h="231">
                <a:moveTo>
                  <a:pt x="38" y="0"/>
                </a:moveTo>
                <a:lnTo>
                  <a:pt x="30" y="1"/>
                </a:lnTo>
                <a:lnTo>
                  <a:pt x="23" y="3"/>
                </a:lnTo>
                <a:lnTo>
                  <a:pt x="17" y="6"/>
                </a:lnTo>
                <a:lnTo>
                  <a:pt x="11" y="11"/>
                </a:lnTo>
                <a:lnTo>
                  <a:pt x="6" y="17"/>
                </a:lnTo>
                <a:lnTo>
                  <a:pt x="4" y="23"/>
                </a:lnTo>
                <a:lnTo>
                  <a:pt x="2" y="30"/>
                </a:lnTo>
                <a:lnTo>
                  <a:pt x="0" y="38"/>
                </a:lnTo>
                <a:lnTo>
                  <a:pt x="0" y="192"/>
                </a:lnTo>
                <a:lnTo>
                  <a:pt x="2" y="201"/>
                </a:lnTo>
                <a:lnTo>
                  <a:pt x="4" y="208"/>
                </a:lnTo>
                <a:lnTo>
                  <a:pt x="6" y="214"/>
                </a:lnTo>
                <a:lnTo>
                  <a:pt x="11" y="220"/>
                </a:lnTo>
                <a:lnTo>
                  <a:pt x="17" y="225"/>
                </a:lnTo>
                <a:lnTo>
                  <a:pt x="23" y="228"/>
                </a:lnTo>
                <a:lnTo>
                  <a:pt x="30" y="229"/>
                </a:lnTo>
                <a:lnTo>
                  <a:pt x="38" y="231"/>
                </a:lnTo>
                <a:lnTo>
                  <a:pt x="302" y="231"/>
                </a:lnTo>
                <a:lnTo>
                  <a:pt x="310" y="229"/>
                </a:lnTo>
                <a:lnTo>
                  <a:pt x="317" y="228"/>
                </a:lnTo>
                <a:lnTo>
                  <a:pt x="323" y="225"/>
                </a:lnTo>
                <a:lnTo>
                  <a:pt x="329" y="220"/>
                </a:lnTo>
                <a:lnTo>
                  <a:pt x="334" y="214"/>
                </a:lnTo>
                <a:lnTo>
                  <a:pt x="337" y="208"/>
                </a:lnTo>
                <a:lnTo>
                  <a:pt x="338" y="201"/>
                </a:lnTo>
                <a:lnTo>
                  <a:pt x="340" y="192"/>
                </a:lnTo>
                <a:lnTo>
                  <a:pt x="340" y="38"/>
                </a:lnTo>
                <a:lnTo>
                  <a:pt x="338" y="30"/>
                </a:lnTo>
                <a:lnTo>
                  <a:pt x="337" y="23"/>
                </a:lnTo>
                <a:lnTo>
                  <a:pt x="334" y="17"/>
                </a:lnTo>
                <a:lnTo>
                  <a:pt x="329" y="11"/>
                </a:lnTo>
                <a:lnTo>
                  <a:pt x="323" y="6"/>
                </a:lnTo>
                <a:lnTo>
                  <a:pt x="317" y="3"/>
                </a:lnTo>
                <a:lnTo>
                  <a:pt x="310" y="1"/>
                </a:lnTo>
                <a:lnTo>
                  <a:pt x="302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FF00"/>
          </a:solidFill>
          <a:ln w="111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3" name="Rectangle 631"/>
          <p:cNvSpPr>
            <a:spLocks noChangeArrowheads="1"/>
          </p:cNvSpPr>
          <p:nvPr/>
        </p:nvSpPr>
        <p:spPr bwMode="auto">
          <a:xfrm>
            <a:off x="7781156" y="3871168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srcB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34" name="Rectangle 632"/>
          <p:cNvSpPr>
            <a:spLocks noChangeArrowheads="1"/>
          </p:cNvSpPr>
          <p:nvPr/>
        </p:nvSpPr>
        <p:spPr bwMode="auto">
          <a:xfrm>
            <a:off x="7019156" y="3699718"/>
            <a:ext cx="693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d_srcA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35" name="Rectangle 633"/>
          <p:cNvSpPr>
            <a:spLocks noChangeArrowheads="1"/>
          </p:cNvSpPr>
          <p:nvPr/>
        </p:nvSpPr>
        <p:spPr bwMode="auto">
          <a:xfrm>
            <a:off x="7849419" y="3699718"/>
            <a:ext cx="6937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d_srcB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636" name="Group 634"/>
          <p:cNvGrpSpPr>
            <a:grpSpLocks/>
          </p:cNvGrpSpPr>
          <p:nvPr/>
        </p:nvGrpSpPr>
        <p:grpSpPr bwMode="auto">
          <a:xfrm>
            <a:off x="1545456" y="5217368"/>
            <a:ext cx="2246313" cy="366713"/>
            <a:chOff x="831" y="3227"/>
            <a:chExt cx="1415" cy="231"/>
          </a:xfrm>
        </p:grpSpPr>
        <p:sp>
          <p:nvSpPr>
            <p:cNvPr id="637" name="Rectangle 635"/>
            <p:cNvSpPr>
              <a:spLocks noChangeArrowheads="1"/>
            </p:cNvSpPr>
            <p:nvPr/>
          </p:nvSpPr>
          <p:spPr bwMode="auto">
            <a:xfrm>
              <a:off x="1253" y="3276"/>
              <a:ext cx="7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38" name="Rectangle 636"/>
            <p:cNvSpPr>
              <a:spLocks noChangeArrowheads="1"/>
            </p:cNvSpPr>
            <p:nvPr/>
          </p:nvSpPr>
          <p:spPr bwMode="auto">
            <a:xfrm>
              <a:off x="831" y="3227"/>
              <a:ext cx="1415" cy="231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639" name="Rectangle 637"/>
            <p:cNvSpPr>
              <a:spLocks noChangeArrowheads="1"/>
            </p:cNvSpPr>
            <p:nvPr/>
          </p:nvSpPr>
          <p:spPr bwMode="auto">
            <a:xfrm>
              <a:off x="864" y="3266"/>
              <a:ext cx="13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 Memory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640" name="Rectangle 638"/>
          <p:cNvSpPr>
            <a:spLocks noChangeArrowheads="1"/>
          </p:cNvSpPr>
          <p:nvPr/>
        </p:nvSpPr>
        <p:spPr bwMode="auto">
          <a:xfrm>
            <a:off x="4914131" y="5361831"/>
            <a:ext cx="1114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increment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1" name="Rectangle 640"/>
          <p:cNvSpPr>
            <a:spLocks noChangeArrowheads="1"/>
          </p:cNvSpPr>
          <p:nvPr/>
        </p:nvSpPr>
        <p:spPr bwMode="auto">
          <a:xfrm>
            <a:off x="1286694" y="607268"/>
            <a:ext cx="703262" cy="230188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42" name="Rectangle 641"/>
          <p:cNvSpPr>
            <a:spLocks noChangeArrowheads="1"/>
          </p:cNvSpPr>
          <p:nvPr/>
        </p:nvSpPr>
        <p:spPr bwMode="auto">
          <a:xfrm>
            <a:off x="1367656" y="6072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3" name="Rectangle 643"/>
          <p:cNvSpPr>
            <a:spLocks noChangeArrowheads="1"/>
          </p:cNvSpPr>
          <p:nvPr/>
        </p:nvSpPr>
        <p:spPr bwMode="auto">
          <a:xfrm>
            <a:off x="1286694" y="1936006"/>
            <a:ext cx="647700" cy="230187"/>
          </a:xfrm>
          <a:prstGeom prst="rect">
            <a:avLst/>
          </a:prstGeom>
          <a:solidFill>
            <a:srgbClr val="FFFFFF"/>
          </a:solidFill>
          <a:ln w="111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44" name="Rectangle 644"/>
          <p:cNvSpPr>
            <a:spLocks noChangeArrowheads="1"/>
          </p:cNvSpPr>
          <p:nvPr/>
        </p:nvSpPr>
        <p:spPr bwMode="auto">
          <a:xfrm>
            <a:off x="1304156" y="1915368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icode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645" name="矩形 642"/>
          <p:cNvSpPr>
            <a:spLocks noChangeArrowheads="1"/>
          </p:cNvSpPr>
          <p:nvPr/>
        </p:nvSpPr>
        <p:spPr bwMode="auto">
          <a:xfrm>
            <a:off x="7258869" y="3412381"/>
            <a:ext cx="1166812" cy="2381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5522</Words>
  <Application>Microsoft Office PowerPoint</Application>
  <PresentationFormat>全屏显示(4:3)</PresentationFormat>
  <Paragraphs>2470</Paragraphs>
  <Slides>74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ＭＳ Ｐゴシック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Symbol</vt:lpstr>
      <vt:lpstr>Times New Roman</vt:lpstr>
      <vt:lpstr>Wingdings</vt:lpstr>
      <vt:lpstr>Wingdings 2</vt:lpstr>
      <vt:lpstr>Wingdings 3</vt:lpstr>
      <vt:lpstr>template2007</vt:lpstr>
      <vt:lpstr>第四章  处理器体系结构                          ——流水线实现高级技术                           </vt:lpstr>
      <vt:lpstr>概述</vt:lpstr>
      <vt:lpstr>流水阶段</vt:lpstr>
      <vt:lpstr>PIPE- 硬件</vt:lpstr>
      <vt:lpstr>数据相关: 两条Nop指令</vt:lpstr>
      <vt:lpstr>数据相关: 无Nop指令</vt:lpstr>
      <vt:lpstr>数据相关的暂停</vt:lpstr>
      <vt:lpstr>暂停条件</vt:lpstr>
      <vt:lpstr>PowerPoint 演示文稿</vt:lpstr>
      <vt:lpstr>检测暂停条件</vt:lpstr>
      <vt:lpstr>暂停 X3</vt:lpstr>
      <vt:lpstr>暂停时发生了什么?</vt:lpstr>
      <vt:lpstr>暂停实现</vt:lpstr>
      <vt:lpstr>流水线寄存器模式</vt:lpstr>
      <vt:lpstr>数据转发—增加旁路路径解决数据冒险</vt:lpstr>
      <vt:lpstr>PIPE-</vt:lpstr>
      <vt:lpstr>数据转发示例</vt:lpstr>
      <vt:lpstr>旁路路径</vt:lpstr>
      <vt:lpstr>数据转发示例 #2</vt:lpstr>
      <vt:lpstr>转发优先级</vt:lpstr>
      <vt:lpstr>实现转发</vt:lpstr>
      <vt:lpstr>实现转发</vt:lpstr>
      <vt:lpstr>转发的限制</vt:lpstr>
      <vt:lpstr>避免 加载/使用 冒险</vt:lpstr>
      <vt:lpstr>检测 加载/使用 冒险</vt:lpstr>
      <vt:lpstr>加载/使用 冒险的控制</vt:lpstr>
      <vt:lpstr>分支预测错误示例</vt:lpstr>
      <vt:lpstr>处理预测错误</vt:lpstr>
      <vt:lpstr>检测分支预测错误</vt:lpstr>
      <vt:lpstr>预测错误的控制</vt:lpstr>
      <vt:lpstr>Return示例</vt:lpstr>
      <vt:lpstr>正确的Return示例</vt:lpstr>
      <vt:lpstr>检测Return</vt:lpstr>
      <vt:lpstr>Return的控制</vt:lpstr>
      <vt:lpstr>特殊控制情况</vt:lpstr>
      <vt:lpstr>实现流水线控制</vt:lpstr>
      <vt:lpstr>流水线控制的初始版本</vt:lpstr>
      <vt:lpstr>流水线控制的初始版本</vt:lpstr>
      <vt:lpstr>控制组合</vt:lpstr>
      <vt:lpstr>控制组合 A</vt:lpstr>
      <vt:lpstr>控制组合 B</vt:lpstr>
      <vt:lpstr>处理控制组合B</vt:lpstr>
      <vt:lpstr>正确的流水线控制逻辑</vt:lpstr>
      <vt:lpstr>流水线总结</vt:lpstr>
      <vt:lpstr>第四章  处理器体系结构                                ——处理器的性能                           </vt:lpstr>
      <vt:lpstr>目录</vt:lpstr>
      <vt:lpstr>异常</vt:lpstr>
      <vt:lpstr>异常例子</vt:lpstr>
      <vt:lpstr>流水线处理器中的异常#1</vt:lpstr>
      <vt:lpstr>流水线处理器中的异常#2</vt:lpstr>
      <vt:lpstr>维护异常的顺序</vt:lpstr>
      <vt:lpstr>异常处理逻辑</vt:lpstr>
      <vt:lpstr>流水线处理器中的副作用</vt:lpstr>
      <vt:lpstr>避免副作用</vt:lpstr>
      <vt:lpstr>状态变化的控制逻辑</vt:lpstr>
      <vt:lpstr>其他实际的异常处理</vt:lpstr>
      <vt:lpstr>性能评估</vt:lpstr>
      <vt:lpstr>PIPE的CPI</vt:lpstr>
      <vt:lpstr>PIPE的CPI（续)</vt:lpstr>
      <vt:lpstr>PIPE的CPI（续)</vt:lpstr>
      <vt:lpstr>取指逻辑回顾</vt:lpstr>
      <vt:lpstr>标准取指时序</vt:lpstr>
      <vt:lpstr>快速增加PC的电路 </vt:lpstr>
      <vt:lpstr>调整取指时间</vt:lpstr>
      <vt:lpstr>更实际的取指逻辑</vt:lpstr>
      <vt:lpstr> 现代CPU设计</vt:lpstr>
      <vt:lpstr>指令控制 </vt:lpstr>
      <vt:lpstr>执行单元</vt:lpstr>
      <vt:lpstr>Intel Haswell CPU的能力</vt:lpstr>
      <vt:lpstr>Haswell 操作</vt:lpstr>
      <vt:lpstr>高性能分支预测</vt:lpstr>
      <vt:lpstr>分支预测示例</vt:lpstr>
      <vt:lpstr>处理器总结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xianjun shi</cp:lastModifiedBy>
  <cp:revision>127</cp:revision>
  <cp:lastPrinted>2017-08-25T07:45:03Z</cp:lastPrinted>
  <dcterms:created xsi:type="dcterms:W3CDTF">2017-08-25T07:02:09Z</dcterms:created>
  <dcterms:modified xsi:type="dcterms:W3CDTF">2017-11-16T09:58:35Z</dcterms:modified>
</cp:coreProperties>
</file>