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8" r:id="rId23"/>
    <p:sldId id="1146" r:id="rId24"/>
    <p:sldId id="1170" r:id="rId25"/>
    <p:sldId id="1171" r:id="rId26"/>
    <p:sldId id="1147" r:id="rId27"/>
    <p:sldId id="1150" r:id="rId28"/>
    <p:sldId id="1153" r:id="rId29"/>
    <p:sldId id="1152" r:id="rId30"/>
    <p:sldId id="1154" r:id="rId31"/>
    <p:sldId id="1041" r:id="rId32"/>
    <p:sldId id="1042" r:id="rId33"/>
    <p:sldId id="1160" r:id="rId34"/>
    <p:sldId id="1043" r:id="rId35"/>
    <p:sldId id="1172" r:id="rId36"/>
    <p:sldId id="1054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63" r:id="rId46"/>
    <p:sldId id="1173" r:id="rId47"/>
    <p:sldId id="1064" r:id="rId48"/>
    <p:sldId id="1065" r:id="rId49"/>
    <p:sldId id="1155" r:id="rId50"/>
    <p:sldId id="1158" r:id="rId51"/>
    <p:sldId id="1162" r:id="rId52"/>
    <p:sldId id="1163" r:id="rId53"/>
    <p:sldId id="1159" r:id="rId54"/>
    <p:sldId id="1076" r:id="rId55"/>
    <p:sldId id="1166" r:id="rId56"/>
    <p:sldId id="1077" r:id="rId57"/>
    <p:sldId id="1078" r:id="rId58"/>
    <p:sldId id="1079" r:id="rId59"/>
    <p:sldId id="1080" r:id="rId60"/>
    <p:sldId id="1081" r:id="rId61"/>
    <p:sldId id="1086" r:id="rId62"/>
    <p:sldId id="1174" r:id="rId63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79" autoAdjust="0"/>
    <p:restoredTop sz="94649" autoAdjust="0"/>
  </p:normalViewPr>
  <p:slideViewPr>
    <p:cSldViewPr snapToObjects="1">
      <p:cViewPr varScale="1">
        <p:scale>
          <a:sx n="86" d="100"/>
          <a:sy n="86" d="100"/>
        </p:scale>
        <p:origin x="1035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这就是时空图。</a:t>
            </a:r>
          </a:p>
          <a:p>
            <a:pPr eaLnBrk="1" hangingPunct="1"/>
            <a:r>
              <a:rPr lang="en-US" altLang="zh-CN" dirty="0" smtClean="0"/>
              <a:t>OP</a:t>
            </a:r>
            <a:r>
              <a:rPr lang="zh-CN" altLang="en-US" dirty="0" smtClean="0"/>
              <a:t>表示一条指令。</a:t>
            </a:r>
          </a:p>
          <a:p>
            <a:pPr eaLnBrk="1" hangingPunct="1"/>
            <a:r>
              <a:rPr lang="zh-CN" altLang="en-US" dirty="0" smtClean="0"/>
              <a:t>原来</a:t>
            </a:r>
            <a:r>
              <a:rPr lang="en-US" altLang="zh-CN" dirty="0" err="1" smtClean="0"/>
              <a:t>Unpipelined</a:t>
            </a:r>
            <a:r>
              <a:rPr lang="zh-CN" altLang="en-US" dirty="0" smtClean="0"/>
              <a:t>时候一条指令执行完了，才能执行另外一条指令。现在几条指令可以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</a:t>
            </a:r>
            <a:r>
              <a:rPr lang="zh-CN" altLang="en-US" dirty="0" smtClean="0"/>
              <a:t>简化 </a:t>
            </a:r>
            <a:r>
              <a:rPr lang="en-US" dirty="0" smtClean="0"/>
              <a:t>Reduction </a:t>
            </a:r>
            <a:r>
              <a:rPr lang="en-US" dirty="0"/>
              <a:t>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程序行为中严重依赖执行环境的方面，程序员要编写容易优化的代码，以帮助编译器。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—-- </a:t>
            </a:r>
            <a:r>
              <a:rPr lang="zh-CN" altLang="en-US" dirty="0" smtClean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 smtClean="0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</a:t>
            </a:r>
            <a:r>
              <a:rPr lang="en-US" sz="2400" kern="0" dirty="0" err="1" smtClean="0"/>
              <a:t>trlen</a:t>
            </a:r>
            <a:r>
              <a:rPr lang="en-US" sz="2400" kern="0" dirty="0" smtClean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 smtClean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/>
              <a:t>程序员自己</a:t>
            </a:r>
            <a:r>
              <a:rPr lang="zh-CN" altLang="en-US" dirty="0"/>
              <a:t>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]</a:t>
            </a:r>
            <a:r>
              <a:rPr lang="en-US" altLang="zh-CN" dirty="0" smtClean="0">
                <a:latin typeface="Courier New" panose="02070309020205020404" pitchFamily="49" charset="0"/>
              </a:rPr>
              <a:t>—</a:t>
            </a:r>
            <a:r>
              <a:rPr lang="zh-CN" altLang="en-US" dirty="0" smtClean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</a:t>
            </a:r>
            <a:r>
              <a:rPr lang="zh-CN" altLang="en-US" dirty="0" smtClean="0"/>
              <a:t>因素</a:t>
            </a:r>
            <a:r>
              <a:rPr lang="en-US" altLang="zh-CN" dirty="0" smtClean="0"/>
              <a:t>#2</a:t>
            </a:r>
            <a:r>
              <a:rPr lang="en-US" dirty="0" smtClean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不知道函数什么时候被调用，会不会在别处修改了内存，特别是并行化后，改变顺序的优化等。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</a:t>
            </a:r>
            <a:r>
              <a:rPr lang="zh-CN" altLang="en-US" dirty="0" smtClean="0"/>
              <a:t>累积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要点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本章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</a:t>
            </a:r>
            <a:r>
              <a:rPr lang="zh-CN" altLang="en-US" dirty="0" smtClean="0">
                <a:solidFill>
                  <a:srgbClr val="7F7F7F"/>
                </a:solidFill>
              </a:rPr>
              <a:t>简化</a:t>
            </a:r>
            <a:r>
              <a:rPr lang="en-US" dirty="0" smtClean="0">
                <a:solidFill>
                  <a:srgbClr val="7F7F7F"/>
                </a:solidFill>
              </a:rPr>
              <a:t>Strength </a:t>
            </a:r>
            <a:r>
              <a:rPr lang="en-US" dirty="0">
                <a:solidFill>
                  <a:srgbClr val="7F7F7F"/>
                </a:solidFill>
              </a:rPr>
              <a:t>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现代</a:t>
            </a:r>
            <a:r>
              <a:rPr lang="en-US" altLang="zh-CN" dirty="0" smtClean="0">
                <a:latin typeface="+mn-ea"/>
                <a:ea typeface="+mn-ea"/>
              </a:rPr>
              <a:t>CPU</a:t>
            </a:r>
            <a:r>
              <a:rPr lang="zh-CN" altLang="en-US" dirty="0" smtClean="0">
                <a:latin typeface="+mn-ea"/>
                <a:ea typeface="+mn-ea"/>
              </a:rPr>
              <a:t>设计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流水线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未流水化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新操作只能在旧操作结束后开始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路流水化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可以同时处理至多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个操作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个例子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 smtClean="0"/>
              <a:t>slope               T=</a:t>
            </a:r>
            <a:r>
              <a:rPr lang="en-US" altLang="zh-CN" dirty="0" smtClean="0"/>
              <a:t>368+Slope*n    </a:t>
            </a:r>
            <a:r>
              <a:rPr lang="zh-CN" altLang="en-US" dirty="0" smtClean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v-&gt;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length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省（存储空间、运行空间）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本课程重点！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各种条件下）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 smtClean="0"/>
              <a:t>多级流水线：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15…………</a:t>
            </a:r>
          </a:p>
          <a:p>
            <a:r>
              <a:rPr lang="zh-CN" altLang="en-US" dirty="0" smtClean="0"/>
              <a:t>多流水线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多线程、多核心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类功能部件 </a:t>
            </a:r>
            <a:r>
              <a:rPr lang="en-US" altLang="zh-CN" dirty="0" smtClean="0"/>
              <a:t>&gt;=1</a:t>
            </a:r>
            <a:r>
              <a:rPr lang="zh-CN" altLang="en-US" dirty="0" smtClean="0"/>
              <a:t>：如整数加、浮点加等</a:t>
            </a:r>
            <a:endParaRPr lang="en-US" altLang="zh-CN" dirty="0" smtClean="0"/>
          </a:p>
          <a:p>
            <a:r>
              <a:rPr lang="zh-CN" altLang="en-US" dirty="0" smtClean="0"/>
              <a:t>乱序执行：执行顺序与代码顺序可能不一致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预测、投机执行：不确定条件是否正确就执行，但是结果不放到寄存器或内存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性能开销</a:t>
            </a:r>
            <a:r>
              <a:rPr lang="en-US" altLang="zh-CN" dirty="0" smtClean="0"/>
              <a:t>-</a:t>
            </a:r>
            <a:r>
              <a:rPr lang="zh-CN" altLang="en-US" dirty="0" smtClean="0"/>
              <a:t>惩罚</a:t>
            </a:r>
            <a:endParaRPr lang="en-US" altLang="zh-CN" dirty="0" smtClean="0"/>
          </a:p>
          <a:p>
            <a:r>
              <a:rPr lang="zh-CN" altLang="en-US" dirty="0" smtClean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</a:t>
            </a:r>
            <a:r>
              <a:rPr lang="zh-CN" altLang="en-US" dirty="0" smtClean="0"/>
              <a:t>量，</a:t>
            </a:r>
            <a:r>
              <a:rPr lang="en-US" dirty="0" smtClean="0"/>
              <a:t>Intel</a:t>
            </a:r>
            <a:r>
              <a:rPr lang="en-US" dirty="0"/>
              <a:t>: </a:t>
            </a:r>
            <a:r>
              <a:rPr lang="zh-CN" altLang="en-US" dirty="0"/>
              <a:t>从</a:t>
            </a:r>
            <a:r>
              <a:rPr lang="en-US" dirty="0"/>
              <a:t>Pentium (1993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</a:t>
            </a:r>
            <a:r>
              <a:rPr lang="zh-CN" altLang="en-US" dirty="0" smtClean="0"/>
              <a:t>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</a:t>
            </a:r>
            <a:r>
              <a:rPr lang="zh-CN" altLang="en-US" sz="2000" dirty="0" smtClean="0"/>
              <a:t>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加法                    延迟：完成运算所需要的总</a:t>
            </a:r>
            <a:r>
              <a:rPr lang="en-US" altLang="zh-CN" sz="2000" dirty="0" err="1" smtClean="0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</a:t>
            </a:r>
            <a:r>
              <a:rPr lang="zh-CN" altLang="en-US" dirty="0" smtClean="0"/>
              <a:t>流水  </a:t>
            </a:r>
            <a:r>
              <a:rPr lang="en-US" altLang="zh-CN" dirty="0" smtClean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Combine4</a:t>
            </a:r>
            <a:r>
              <a:rPr lang="en-US" altLang="zh-CN" dirty="0" smtClean="0"/>
              <a:t>-P355</a:t>
            </a:r>
            <a:r>
              <a:rPr lang="zh-CN" altLang="en-US" dirty="0" smtClean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 smtClean="0"/>
              <a:t>)    </a:t>
            </a:r>
            <a:r>
              <a:rPr lang="en-US" dirty="0" err="1" smtClean="0"/>
              <a:t>acc</a:t>
            </a:r>
            <a:r>
              <a:rPr lang="en-US" dirty="0" smtClean="0"/>
              <a:t>=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altLang="zh-CN" dirty="0"/>
              <a:t>OP</a:t>
            </a:r>
            <a:r>
              <a:rPr lang="en-US" dirty="0" smtClean="0"/>
              <a:t> data[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</a:t>
            </a:r>
            <a:r>
              <a:rPr lang="zh-CN" altLang="en-US" sz="2400" dirty="0" smtClean="0"/>
              <a:t>界限：任何必须按照严格顺序完成合并运算的函数所需要的最小</a:t>
            </a:r>
            <a:r>
              <a:rPr lang="en-US" altLang="zh-CN" sz="2400" dirty="0" smtClean="0"/>
              <a:t>CPE</a:t>
            </a:r>
            <a:r>
              <a:rPr lang="zh-CN" altLang="en-US" sz="2400" dirty="0" smtClean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	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 smtClean="0"/>
              <a:t>常数</a:t>
            </a:r>
            <a:r>
              <a:rPr lang="zh-CN" altLang="en-US" dirty="0"/>
              <a:t>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结构、</a:t>
            </a:r>
            <a:r>
              <a:rPr lang="zh-CN" altLang="en-US" dirty="0"/>
              <a:t>过程、</a:t>
            </a:r>
            <a:r>
              <a:rPr lang="zh-CN" altLang="en-US" dirty="0" smtClean="0"/>
              <a:t>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编译器友好的代码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理解编译器的</a:t>
            </a:r>
            <a:r>
              <a:rPr lang="zh-CN" altLang="en-US" dirty="0" smtClean="0"/>
              <a:t>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</a:t>
            </a:r>
            <a:r>
              <a:rPr lang="zh-CN" altLang="en-US" dirty="0" smtClean="0"/>
              <a:t>处理器</a:t>
            </a:r>
            <a:r>
              <a:rPr lang="en-US" altLang="zh-CN" dirty="0"/>
              <a:t>/</a:t>
            </a:r>
            <a:r>
              <a:rPr lang="zh-CN" altLang="en-US" dirty="0" smtClean="0"/>
              <a:t>存储系统</a:t>
            </a:r>
            <a:r>
              <a:rPr lang="zh-CN" altLang="en-US" dirty="0"/>
              <a:t>是怎么运作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-CPU/RAM</a:t>
            </a:r>
            <a:r>
              <a:rPr lang="zh-CN" altLang="en-US" dirty="0" smtClean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</a:t>
            </a:r>
            <a:r>
              <a:rPr lang="zh-CN" altLang="en-US" dirty="0" smtClean="0"/>
              <a:t>“瓶颈”</a:t>
            </a:r>
            <a:r>
              <a:rPr lang="en-US" altLang="zh-CN" dirty="0" smtClean="0"/>
              <a:t>---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valgrind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gprof</a:t>
            </a: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FF0000"/>
                </a:solidFill>
              </a:rPr>
              <a:t>profiler</a:t>
            </a:r>
            <a:r>
              <a:rPr lang="zh-CN" altLang="en-US" b="1" dirty="0" smtClean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 smtClean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 smtClean="0">
                <a:latin typeface="Calibri" panose="020F0502020204030204" pitchFamily="34" charset="0"/>
              </a:rPr>
              <a:t>CPE</a:t>
            </a:r>
            <a:r>
              <a:rPr lang="zh-CN" altLang="en-US" sz="2800" dirty="0" smtClean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 smtClean="0"/>
              <a:t>Idea        </a:t>
            </a:r>
            <a:r>
              <a:rPr lang="zh-CN" altLang="en-US" dirty="0" smtClean="0"/>
              <a:t>对元素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i+k-1</a:t>
            </a:r>
            <a:r>
              <a:rPr lang="zh-CN" altLang="en-US" dirty="0" smtClean="0"/>
              <a:t>合并运算            补</a:t>
            </a:r>
            <a:r>
              <a:rPr lang="en-US" altLang="zh-CN" dirty="0" smtClean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 smtClean="0"/>
              <a:t>只有保持能够执行该操作的所有功能单元的流水线都是满的，程序才能达到这个操作的吞吐量界限 。</a:t>
            </a:r>
            <a:r>
              <a:rPr lang="en-US" altLang="zh-CN" sz="2400" dirty="0" smtClean="0"/>
              <a:t>K&gt;=C</a:t>
            </a:r>
            <a:r>
              <a:rPr lang="zh-CN" altLang="en-US" sz="2400" dirty="0" smtClean="0"/>
              <a:t>容量</a:t>
            </a:r>
            <a:r>
              <a:rPr lang="en-US" altLang="zh-CN" sz="2400" dirty="0" smtClean="0"/>
              <a:t>*L</a:t>
            </a:r>
            <a:r>
              <a:rPr lang="zh-CN" altLang="en-US" sz="2400" dirty="0" smtClean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优化编译器</a:t>
            </a:r>
            <a:r>
              <a:rPr lang="en-US" altLang="zh-CN" dirty="0" smtClean="0"/>
              <a:t>---</a:t>
            </a:r>
            <a:r>
              <a:rPr lang="zh-CN" altLang="en-US" sz="2800" dirty="0" smtClean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提供</a:t>
            </a:r>
            <a:r>
              <a:rPr lang="zh-CN" altLang="en-US" dirty="0"/>
              <a:t>从程序到机器的有效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寄存器分配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代码</a:t>
            </a:r>
            <a:r>
              <a:rPr lang="zh-CN" altLang="en-US" dirty="0"/>
              <a:t>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</a:t>
            </a:r>
            <a:r>
              <a:rPr lang="zh-CN" altLang="en-US" dirty="0" smtClean="0"/>
              <a:t>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不要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</a:t>
            </a:r>
            <a:r>
              <a:rPr lang="zh-CN" altLang="en-US" dirty="0" smtClean="0"/>
              <a:t>副作用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利用多线程多核并行，提高程序并行性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降低数据相关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</a:t>
            </a:r>
            <a:r>
              <a:rPr lang="zh-CN" altLang="en-US" dirty="0" smtClean="0"/>
              <a:t>优化往往降低程序可读性和模块性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</a:t>
            </a:r>
            <a:r>
              <a:rPr lang="zh-CN" altLang="en-US" dirty="0" smtClean="0"/>
              <a:t>出错，难以修改和扩展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Intel</a:t>
            </a:r>
            <a:r>
              <a:rPr lang="zh-CN" altLang="en-US" dirty="0" smtClean="0"/>
              <a:t>的分支预测：太多了</a:t>
            </a:r>
            <a:r>
              <a:rPr lang="en-US" altLang="zh-CN" dirty="0" smtClean="0"/>
              <a:t>……</a:t>
            </a:r>
            <a:r>
              <a:rPr lang="zh-CN" altLang="en-US" dirty="0"/>
              <a:t>哭</a:t>
            </a:r>
            <a:r>
              <a:rPr lang="zh-CN" altLang="en-US" dirty="0" smtClean="0"/>
              <a:t>😭😭😭😭😭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条件</a:t>
            </a:r>
            <a:r>
              <a:rPr lang="en-US" altLang="zh-CN" dirty="0" smtClean="0"/>
              <a:t>true--</a:t>
            </a:r>
            <a:r>
              <a:rPr lang="zh-CN" altLang="en-US" dirty="0" smtClean="0"/>
              <a:t>分支正确正确率</a:t>
            </a:r>
            <a:r>
              <a:rPr lang="en-US" altLang="zh-CN" dirty="0" smtClean="0"/>
              <a:t>60%</a:t>
            </a:r>
          </a:p>
          <a:p>
            <a:pPr>
              <a:defRPr/>
            </a:pPr>
            <a:r>
              <a:rPr lang="zh-CN" altLang="en-US" dirty="0" smtClean="0"/>
              <a:t>距离为负</a:t>
            </a:r>
            <a:r>
              <a:rPr lang="en-US" altLang="zh-CN" dirty="0" smtClean="0"/>
              <a:t>---</a:t>
            </a:r>
            <a:r>
              <a:rPr lang="zh-CN" altLang="en-US" dirty="0"/>
              <a:t>分支正确</a:t>
            </a:r>
            <a:r>
              <a:rPr lang="zh-CN" altLang="en-US" dirty="0" smtClean="0"/>
              <a:t>正确率</a:t>
            </a:r>
            <a:r>
              <a:rPr lang="en-US" altLang="zh-CN" dirty="0" smtClean="0"/>
              <a:t>80</a:t>
            </a:r>
            <a:r>
              <a:rPr lang="en-US" altLang="zh-CN" dirty="0"/>
              <a:t>%</a:t>
            </a:r>
          </a:p>
          <a:p>
            <a:pPr>
              <a:defRPr/>
            </a:pPr>
            <a:r>
              <a:rPr lang="zh-CN" altLang="en-US" dirty="0" smtClean="0"/>
              <a:t>尽量少用分支！！！！！能替换吗？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</a:t>
            </a:r>
            <a:r>
              <a:rPr lang="zh-CN" altLang="en-US" dirty="0" smtClean="0"/>
              <a:t>转到预测正确分支的概率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用条件传送与条件运算指令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Arm</a:t>
            </a:r>
            <a:r>
              <a:rPr lang="zh-CN" altLang="en-US" dirty="0" smtClean="0"/>
              <a:t>等嵌入式</a:t>
            </a:r>
            <a:r>
              <a:rPr lang="en-US" altLang="zh-CN" smtClean="0"/>
              <a:t>CPU</a:t>
            </a:r>
            <a:endParaRPr lang="en-US" altLang="zh-CN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 smtClean="0"/>
              <a:t>编译后执行顺序可能不同于他们在程序中出现顺序。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</a:t>
            </a:r>
            <a:r>
              <a:rPr lang="zh-CN" altLang="en-US" sz="2400" b="1" dirty="0"/>
              <a:t>有疑问时，编译器必须是</a:t>
            </a:r>
            <a:r>
              <a:rPr lang="zh-CN" altLang="en-US" sz="2400" b="1" dirty="0" smtClean="0"/>
              <a:t>保守的</a:t>
            </a:r>
            <a:endParaRPr lang="en-US" altLang="zh-CN" sz="2400" b="1" dirty="0" smtClean="0"/>
          </a:p>
          <a:p>
            <a:r>
              <a:rPr lang="zh-CN" altLang="en-US" sz="2400" b="1" dirty="0"/>
              <a:t>反</a:t>
            </a:r>
            <a:r>
              <a:rPr lang="zh-CN" altLang="en-US" sz="2400" b="1" dirty="0" smtClean="0"/>
              <a:t>汇编并分析代码是理解编译器运作的最有效手段</a:t>
            </a:r>
            <a:endParaRPr lang="en-US" altLang="zh-CN" sz="2400" b="1" dirty="0" smtClean="0"/>
          </a:p>
          <a:p>
            <a:r>
              <a:rPr lang="zh-CN" altLang="en-US" sz="2400" b="1" dirty="0"/>
              <a:t>修改</a:t>
            </a:r>
            <a:r>
              <a:rPr lang="zh-CN" altLang="en-US" sz="2400" b="1" dirty="0" smtClean="0"/>
              <a:t>代码试着控制编译器产生更高效的实现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假定编译器很</a:t>
            </a:r>
            <a:r>
              <a:rPr lang="en-US" altLang="zh-CN" sz="2400" b="1" dirty="0" smtClean="0"/>
              <a:t>Low</a:t>
            </a:r>
            <a:r>
              <a:rPr lang="zh-CN" altLang="en-US" sz="2400" b="1" dirty="0" smtClean="0"/>
              <a:t>，重写程序到编译器的有效代码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试图欺骗编译器产生高效代码。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保证可读性、模块化、可移植性等。性能虽不是最好，但比用汇编好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 smtClean="0"/>
              <a:t>不</a:t>
            </a:r>
            <a:r>
              <a:rPr lang="zh-CN" altLang="en-US" dirty="0"/>
              <a:t>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消除不必要的工作：函数调用、条件测试、内存引用等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406</TotalTime>
  <Words>4948</Words>
  <Application>Microsoft Office PowerPoint</Application>
  <PresentationFormat>全屏显示(4:3)</PresentationFormat>
  <Paragraphs>1258</Paragraphs>
  <Slides>62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现代CPU设计-流水线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流水线功能单元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shi xianjun</cp:lastModifiedBy>
  <cp:revision>502</cp:revision>
  <cp:lastPrinted>1999-09-20T15:19:00Z</cp:lastPrinted>
  <dcterms:created xsi:type="dcterms:W3CDTF">2011-08-30T20:07:00Z</dcterms:created>
  <dcterms:modified xsi:type="dcterms:W3CDTF">2019-04-01T13:20:13Z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